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91" r:id="rId4"/>
  </p:sldMasterIdLst>
  <p:notesMasterIdLst>
    <p:notesMasterId r:id="rId77"/>
  </p:notesMasterIdLst>
  <p:handoutMasterIdLst>
    <p:handoutMasterId r:id="rId78"/>
  </p:handoutMasterIdLst>
  <p:sldIdLst>
    <p:sldId id="507" r:id="rId5"/>
    <p:sldId id="564" r:id="rId6"/>
    <p:sldId id="575" r:id="rId7"/>
    <p:sldId id="514" r:id="rId8"/>
    <p:sldId id="567" r:id="rId9"/>
    <p:sldId id="516" r:id="rId10"/>
    <p:sldId id="579" r:id="rId11"/>
    <p:sldId id="563" r:id="rId12"/>
    <p:sldId id="581" r:id="rId13"/>
    <p:sldId id="580" r:id="rId14"/>
    <p:sldId id="582" r:id="rId15"/>
    <p:sldId id="590" r:id="rId16"/>
    <p:sldId id="573" r:id="rId17"/>
    <p:sldId id="522" r:id="rId18"/>
    <p:sldId id="451" r:id="rId19"/>
    <p:sldId id="452" r:id="rId20"/>
    <p:sldId id="456" r:id="rId21"/>
    <p:sldId id="455" r:id="rId22"/>
    <p:sldId id="454" r:id="rId23"/>
    <p:sldId id="381" r:id="rId24"/>
    <p:sldId id="458" r:id="rId25"/>
    <p:sldId id="474" r:id="rId26"/>
    <p:sldId id="462" r:id="rId27"/>
    <p:sldId id="463" r:id="rId28"/>
    <p:sldId id="586" r:id="rId29"/>
    <p:sldId id="457" r:id="rId30"/>
    <p:sldId id="589" r:id="rId31"/>
    <p:sldId id="588" r:id="rId32"/>
    <p:sldId id="583" r:id="rId33"/>
    <p:sldId id="530" r:id="rId34"/>
    <p:sldId id="445" r:id="rId35"/>
    <p:sldId id="441" r:id="rId36"/>
    <p:sldId id="465" r:id="rId37"/>
    <p:sldId id="383" r:id="rId38"/>
    <p:sldId id="435" r:id="rId39"/>
    <p:sldId id="432" r:id="rId40"/>
    <p:sldId id="431" r:id="rId41"/>
    <p:sldId id="476" r:id="rId42"/>
    <p:sldId id="548" r:id="rId43"/>
    <p:sldId id="434" r:id="rId44"/>
    <p:sldId id="407" r:id="rId45"/>
    <p:sldId id="609" r:id="rId46"/>
    <p:sldId id="466" r:id="rId47"/>
    <p:sldId id="601" r:id="rId48"/>
    <p:sldId id="602" r:id="rId49"/>
    <p:sldId id="603" r:id="rId50"/>
    <p:sldId id="604" r:id="rId51"/>
    <p:sldId id="605" r:id="rId52"/>
    <p:sldId id="606" r:id="rId53"/>
    <p:sldId id="607" r:id="rId54"/>
    <p:sldId id="608" r:id="rId55"/>
    <p:sldId id="615" r:id="rId56"/>
    <p:sldId id="406" r:id="rId57"/>
    <p:sldId id="600" r:id="rId58"/>
    <p:sldId id="350" r:id="rId59"/>
    <p:sldId id="610" r:id="rId60"/>
    <p:sldId id="611" r:id="rId61"/>
    <p:sldId id="505" r:id="rId62"/>
    <p:sldId id="500" r:id="rId63"/>
    <p:sldId id="320" r:id="rId64"/>
    <p:sldId id="468" r:id="rId65"/>
    <p:sldId id="470" r:id="rId66"/>
    <p:sldId id="592" r:id="rId67"/>
    <p:sldId id="481" r:id="rId68"/>
    <p:sldId id="568" r:id="rId69"/>
    <p:sldId id="593" r:id="rId70"/>
    <p:sldId id="446" r:id="rId71"/>
    <p:sldId id="351" r:id="rId72"/>
    <p:sldId id="495" r:id="rId73"/>
    <p:sldId id="571" r:id="rId74"/>
    <p:sldId id="596" r:id="rId75"/>
    <p:sldId id="598" r:id="rId7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17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00000"/>
    <a:srgbClr val="6F3350"/>
    <a:srgbClr val="006600"/>
    <a:srgbClr val="57FBFB"/>
    <a:srgbClr val="FF00FF"/>
    <a:srgbClr val="014E52"/>
    <a:srgbClr val="AC0000"/>
    <a:srgbClr val="96004B"/>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70" autoAdjust="0"/>
    <p:restoredTop sz="56429" autoAdjust="0"/>
  </p:normalViewPr>
  <p:slideViewPr>
    <p:cSldViewPr snapToGrid="0">
      <p:cViewPr varScale="1">
        <p:scale>
          <a:sx n="83" d="100"/>
          <a:sy n="83" d="100"/>
        </p:scale>
        <p:origin x="-2107" y="96"/>
      </p:cViewPr>
      <p:guideLst>
        <p:guide orient="horz" pos="2160"/>
        <p:guide pos="3840"/>
      </p:guideLst>
    </p:cSldViewPr>
  </p:slid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99" d="100"/>
          <a:sy n="99" d="100"/>
        </p:scale>
        <p:origin x="321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56876A3F-4FE3-4D4F-B92F-163183850746}"/>
              </a:ext>
            </a:extLst>
          </p:cNvPr>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894516C7-1FF3-F44B-93B1-24B9AA324A7A}"/>
              </a:ext>
            </a:extLst>
          </p:cNvPr>
          <p:cNvSpPr>
            <a:spLocks noGrp="1"/>
          </p:cNvSpPr>
          <p:nvPr>
            <p:ph type="dt" sz="quarter" idx="1"/>
          </p:nvPr>
        </p:nvSpPr>
        <p:spPr>
          <a:xfrm>
            <a:off x="3970938" y="1"/>
            <a:ext cx="3037840" cy="466434"/>
          </a:xfrm>
          <a:prstGeom prst="rect">
            <a:avLst/>
          </a:prstGeom>
        </p:spPr>
        <p:txBody>
          <a:bodyPr vert="horz" lIns="93164" tIns="46582" rIns="93164" bIns="46582" rtlCol="0"/>
          <a:lstStyle>
            <a:lvl1pPr algn="r">
              <a:defRPr sz="1200"/>
            </a:lvl1pPr>
          </a:lstStyle>
          <a:p>
            <a:fld id="{EC34C92B-6A45-864A-B429-22A9039765DA}" type="datetimeFigureOut">
              <a:rPr lang="en-US" smtClean="0"/>
              <a:pPr/>
              <a:t>7/22/2020</a:t>
            </a:fld>
            <a:endParaRPr lang="en-US" dirty="0"/>
          </a:p>
        </p:txBody>
      </p:sp>
      <p:sp>
        <p:nvSpPr>
          <p:cNvPr id="4" name="Footer Placeholder 3">
            <a:extLst>
              <a:ext uri="{FF2B5EF4-FFF2-40B4-BE49-F238E27FC236}">
                <a16:creationId xmlns:a16="http://schemas.microsoft.com/office/drawing/2014/main" xmlns="" id="{EDC6268A-8AA9-4C40-BEFB-029DF3E81138}"/>
              </a:ext>
            </a:extLst>
          </p:cNvPr>
          <p:cNvSpPr>
            <a:spLocks noGrp="1"/>
          </p:cNvSpPr>
          <p:nvPr>
            <p:ph type="ftr" sz="quarter" idx="2"/>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08E928AC-AE76-324A-BA05-D16BF60C79E1}"/>
              </a:ext>
            </a:extLst>
          </p:cNvPr>
          <p:cNvSpPr>
            <a:spLocks noGrp="1"/>
          </p:cNvSpPr>
          <p:nvPr>
            <p:ph type="sldNum" sz="quarter" idx="3"/>
          </p:nvPr>
        </p:nvSpPr>
        <p:spPr>
          <a:xfrm>
            <a:off x="3970938" y="8829968"/>
            <a:ext cx="3037840" cy="466433"/>
          </a:xfrm>
          <a:prstGeom prst="rect">
            <a:avLst/>
          </a:prstGeom>
        </p:spPr>
        <p:txBody>
          <a:bodyPr vert="horz" lIns="93164" tIns="46582" rIns="93164" bIns="46582" rtlCol="0" anchor="b"/>
          <a:lstStyle>
            <a:lvl1pPr algn="r">
              <a:defRPr sz="1200"/>
            </a:lvl1pPr>
          </a:lstStyle>
          <a:p>
            <a:fld id="{AE62C3C4-9460-4343-9283-24A378E2714B}" type="slidenum">
              <a:rPr lang="en-US" smtClean="0"/>
              <a:pPr/>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GB" dirty="0"/>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0D265FE6-BEE9-465E-9202-2D200EDE749C}" type="datetimeFigureOut">
              <a:rPr lang="en-GB" smtClean="0"/>
              <a:pPr/>
              <a:t>22/07/2020</a:t>
            </a:fld>
            <a:endParaRPr lang="en-GB"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GB"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F6DE8F2A-B3D4-43F2-B39B-CD77F64A1950}" type="slidenum">
              <a:rPr lang="en-GB" smtClean="0"/>
              <a:pPr/>
              <a:t>‹#›</a:t>
            </a:fld>
            <a:endParaRPr lang="en-GB"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urbandictionary.com/define.php?term=substance%20abuse"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urbandictionary.com/define.php?term=headlights" TargetMode="External"/><Relationship Id="rId4" Type="http://schemas.openxmlformats.org/officeDocument/2006/relationships/hyperlink" Target="https://www.urbandictionary.com/define.php?term=deer%20in%20headlights"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rbandictionary.com/define.php?term=substance%20abuse"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www.urbandictionary.com/define.php?term=headlights" TargetMode="External"/><Relationship Id="rId4" Type="http://schemas.openxmlformats.org/officeDocument/2006/relationships/hyperlink" Target="https://www.urbandictionary.com/define.php?term=deer%20in%20headlight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mental state of high arousal caused by anxiety, fear, panic, surprise and/or confusion, or </a:t>
            </a:r>
            <a:r>
              <a:rPr lang="en-US" sz="1200" b="1" i="0" u="sng" kern="1200" dirty="0" smtClean="0">
                <a:solidFill>
                  <a:schemeClr val="tx1"/>
                </a:solidFill>
                <a:effectLst/>
                <a:latin typeface="+mn-lt"/>
                <a:ea typeface="+mn-ea"/>
                <a:cs typeface="+mn-cs"/>
                <a:hlinkClick r:id="rId3"/>
              </a:rPr>
              <a:t>substance abuse</a:t>
            </a:r>
            <a:r>
              <a:rPr lang="en-US" sz="1200" b="0" i="0" kern="1200" dirty="0" smtClean="0">
                <a:solidFill>
                  <a:schemeClr val="tx1"/>
                </a:solidFill>
                <a:effectLst/>
                <a:latin typeface="+mn-lt"/>
                <a:ea typeface="+mn-ea"/>
                <a:cs typeface="+mn-cs"/>
              </a:rPr>
              <a:t>. A person experiencing the "</a:t>
            </a:r>
            <a:r>
              <a:rPr lang="en-US" sz="1200" b="1" i="0" u="sng" kern="1200" dirty="0" smtClean="0">
                <a:solidFill>
                  <a:schemeClr val="tx1"/>
                </a:solidFill>
                <a:effectLst/>
                <a:latin typeface="+mn-lt"/>
                <a:ea typeface="+mn-ea"/>
                <a:cs typeface="+mn-cs"/>
                <a:hlinkClick r:id="rId4"/>
              </a:rPr>
              <a:t>deer in headlights</a:t>
            </a:r>
            <a:r>
              <a:rPr lang="en-US" sz="1200" b="0" i="0" kern="1200" dirty="0" smtClean="0">
                <a:solidFill>
                  <a:schemeClr val="tx1"/>
                </a:solidFill>
                <a:effectLst/>
                <a:latin typeface="+mn-lt"/>
                <a:ea typeface="+mn-ea"/>
                <a:cs typeface="+mn-cs"/>
              </a:rPr>
              <a:t>" syndrome often shows behavioral signs reminding those of a deer subjected to a car's </a:t>
            </a:r>
            <a:r>
              <a:rPr lang="en-US" sz="1200" b="1" i="0" u="sng" kern="1200" dirty="0" smtClean="0">
                <a:solidFill>
                  <a:schemeClr val="tx1"/>
                </a:solidFill>
                <a:effectLst/>
                <a:latin typeface="+mn-lt"/>
                <a:ea typeface="+mn-ea"/>
                <a:cs typeface="+mn-cs"/>
                <a:hlinkClick r:id="rId5"/>
              </a:rPr>
              <a:t>headlights</a:t>
            </a:r>
            <a:r>
              <a:rPr lang="en-US" sz="1200" b="0" i="0" kern="1200" dirty="0" smtClean="0">
                <a:solidFill>
                  <a:schemeClr val="tx1"/>
                </a:solidFill>
                <a:effectLst/>
                <a:latin typeface="+mn-lt"/>
                <a:ea typeface="+mn-ea"/>
                <a:cs typeface="+mn-cs"/>
              </a:rPr>
              <a:t>, such as widely opened eyes and a </a:t>
            </a:r>
            <a:r>
              <a:rPr lang="en-US" sz="1200" b="0" i="0" kern="1200" dirty="0" err="1" smtClean="0">
                <a:solidFill>
                  <a:schemeClr val="tx1"/>
                </a:solidFill>
                <a:effectLst/>
                <a:latin typeface="+mn-lt"/>
                <a:ea typeface="+mn-ea"/>
                <a:cs typeface="+mn-cs"/>
              </a:rPr>
              <a:t>transcient</a:t>
            </a:r>
            <a:r>
              <a:rPr lang="en-US" sz="1200" b="0" i="0" kern="1200" dirty="0" smtClean="0">
                <a:solidFill>
                  <a:schemeClr val="tx1"/>
                </a:solidFill>
                <a:effectLst/>
                <a:latin typeface="+mn-lt"/>
                <a:ea typeface="+mn-ea"/>
                <a:cs typeface="+mn-cs"/>
              </a:rPr>
              <a:t> lack of motor reactions.   to be so frightened or surprised that you cannot move or think:</a:t>
            </a:r>
          </a:p>
          <a:p>
            <a:endParaRPr lang="en-US" sz="1200" b="0" i="0" kern="1200" dirty="0" smtClean="0">
              <a:solidFill>
                <a:schemeClr val="tx1"/>
              </a:solidFill>
              <a:effectLst/>
              <a:latin typeface="+mn-lt"/>
              <a:ea typeface="+mn-ea"/>
              <a:cs typeface="+mn-cs"/>
            </a:endParaRPr>
          </a:p>
          <a:p>
            <a:r>
              <a:rPr lang="en-US" dirty="0" smtClean="0"/>
              <a:t>Covenant Calendar Hangout 9 Aug 2019 ... 22nd Day of the 5th month</a:t>
            </a:r>
          </a:p>
          <a:p>
            <a:endParaRPr lang="en-US" dirty="0" smtClean="0"/>
          </a:p>
          <a:p>
            <a:r>
              <a:rPr lang="en-US" dirty="0" smtClean="0"/>
              <a:t>Your Covenant Calendar teachers have assessed the study that was planned for this </a:t>
            </a:r>
            <a:r>
              <a:rPr lang="en-US" dirty="0" err="1" smtClean="0"/>
              <a:t>friday</a:t>
            </a:r>
            <a:r>
              <a:rPr lang="en-US" dirty="0" smtClean="0"/>
              <a:t>, and decided more time was needed before it can be presented.  This is the continuation of the study for "between the evenings" (</a:t>
            </a:r>
            <a:r>
              <a:rPr lang="en-US" dirty="0" err="1" smtClean="0"/>
              <a:t>beyn</a:t>
            </a:r>
            <a:r>
              <a:rPr lang="en-US" dirty="0" smtClean="0"/>
              <a:t> ha </a:t>
            </a:r>
            <a:r>
              <a:rPr lang="en-US" dirty="0" err="1" smtClean="0"/>
              <a:t>arbayim</a:t>
            </a:r>
            <a:r>
              <a:rPr lang="en-US" dirty="0" smtClean="0"/>
              <a:t>).  We are very thankful that each of you understand the amount of time needed for research, writing and building of power points.  In order to keep the quality of presentation where it needs to be, the extra time will be appreciated so much. </a:t>
            </a:r>
          </a:p>
          <a:p>
            <a:r>
              <a:rPr lang="en-US" dirty="0" smtClean="0"/>
              <a:t/>
            </a:r>
            <a:br>
              <a:rPr lang="en-US" dirty="0" smtClean="0"/>
            </a:br>
            <a:endParaRPr lang="en-US" dirty="0" smtClean="0"/>
          </a:p>
          <a:p>
            <a:r>
              <a:rPr lang="en-US" dirty="0" smtClean="0"/>
              <a:t>However, do plan to join at the regular time to be with your Covenant Calendar family anyway.  Every week we are having new people that are interested in these calendar studies, and they have so many questions.  We are delighted to see the members of Covenant Calendar stepping forward to provide answers to these very important questions.  This is such a valuable part of the learning of each individual.  Your Covenant Calendar teachers are very proud of each one of you. </a:t>
            </a:r>
          </a:p>
          <a:p>
            <a:r>
              <a:rPr lang="en-US" dirty="0" smtClean="0"/>
              <a:t/>
            </a:r>
            <a:br>
              <a:rPr lang="en-US" dirty="0" smtClean="0"/>
            </a:br>
            <a:endParaRPr lang="en-US" dirty="0" smtClean="0"/>
          </a:p>
          <a:p>
            <a:r>
              <a:rPr lang="en-US" dirty="0" smtClean="0"/>
              <a:t>So, for those that are new, have your questions handy, as there will be time for discussion.  We do appreciate this time that we can meet together for such a grand time - while it is still available.  It truly is a wonderful blessing.</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GB" smtClean="0"/>
              <a:pPr/>
              <a:t>12</a:t>
            </a:fld>
            <a:endParaRPr lang="en-GB" dirty="0"/>
          </a:p>
        </p:txBody>
      </p:sp>
    </p:spTree>
    <p:extLst>
      <p:ext uri="{BB962C8B-B14F-4D97-AF65-F5344CB8AC3E}">
        <p14:creationId xmlns:p14="http://schemas.microsoft.com/office/powerpoint/2010/main" val="1164226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mental state of high arousal caused by anxiety, fear, panic, surprise and/or confusion, or </a:t>
            </a:r>
            <a:r>
              <a:rPr lang="en-US" sz="1200" b="1" i="0" u="sng" kern="1200" dirty="0" smtClean="0">
                <a:solidFill>
                  <a:schemeClr val="tx1"/>
                </a:solidFill>
                <a:effectLst/>
                <a:latin typeface="+mn-lt"/>
                <a:ea typeface="+mn-ea"/>
                <a:cs typeface="+mn-cs"/>
                <a:hlinkClick r:id="rId3"/>
              </a:rPr>
              <a:t>substance abuse</a:t>
            </a:r>
            <a:r>
              <a:rPr lang="en-US" sz="1200" b="0" i="0" kern="1200" dirty="0" smtClean="0">
                <a:solidFill>
                  <a:schemeClr val="tx1"/>
                </a:solidFill>
                <a:effectLst/>
                <a:latin typeface="+mn-lt"/>
                <a:ea typeface="+mn-ea"/>
                <a:cs typeface="+mn-cs"/>
              </a:rPr>
              <a:t>. A person experiencing the "</a:t>
            </a:r>
            <a:r>
              <a:rPr lang="en-US" sz="1200" b="1" i="0" u="sng" kern="1200" dirty="0" smtClean="0">
                <a:solidFill>
                  <a:schemeClr val="tx1"/>
                </a:solidFill>
                <a:effectLst/>
                <a:latin typeface="+mn-lt"/>
                <a:ea typeface="+mn-ea"/>
                <a:cs typeface="+mn-cs"/>
                <a:hlinkClick r:id="rId4"/>
              </a:rPr>
              <a:t>deer in headlights</a:t>
            </a:r>
            <a:r>
              <a:rPr lang="en-US" sz="1200" b="0" i="0" kern="1200" dirty="0" smtClean="0">
                <a:solidFill>
                  <a:schemeClr val="tx1"/>
                </a:solidFill>
                <a:effectLst/>
                <a:latin typeface="+mn-lt"/>
                <a:ea typeface="+mn-ea"/>
                <a:cs typeface="+mn-cs"/>
              </a:rPr>
              <a:t>" syndrome often shows behavioral signs reminding those of a deer subjected to a car's </a:t>
            </a:r>
            <a:r>
              <a:rPr lang="en-US" sz="1200" b="1" i="0" u="sng" kern="1200" dirty="0" smtClean="0">
                <a:solidFill>
                  <a:schemeClr val="tx1"/>
                </a:solidFill>
                <a:effectLst/>
                <a:latin typeface="+mn-lt"/>
                <a:ea typeface="+mn-ea"/>
                <a:cs typeface="+mn-cs"/>
                <a:hlinkClick r:id="rId5"/>
              </a:rPr>
              <a:t>headlights</a:t>
            </a:r>
            <a:r>
              <a:rPr lang="en-US" sz="1200" b="0" i="0" kern="1200" dirty="0" smtClean="0">
                <a:solidFill>
                  <a:schemeClr val="tx1"/>
                </a:solidFill>
                <a:effectLst/>
                <a:latin typeface="+mn-lt"/>
                <a:ea typeface="+mn-ea"/>
                <a:cs typeface="+mn-cs"/>
              </a:rPr>
              <a:t>, such as widely opened eyes and a </a:t>
            </a:r>
            <a:r>
              <a:rPr lang="en-US" sz="1200" b="0" i="0" kern="1200" dirty="0" err="1" smtClean="0">
                <a:solidFill>
                  <a:schemeClr val="tx1"/>
                </a:solidFill>
                <a:effectLst/>
                <a:latin typeface="+mn-lt"/>
                <a:ea typeface="+mn-ea"/>
                <a:cs typeface="+mn-cs"/>
              </a:rPr>
              <a:t>transcient</a:t>
            </a:r>
            <a:r>
              <a:rPr lang="en-US" sz="1200" b="0" i="0" kern="1200" dirty="0" smtClean="0">
                <a:solidFill>
                  <a:schemeClr val="tx1"/>
                </a:solidFill>
                <a:effectLst/>
                <a:latin typeface="+mn-lt"/>
                <a:ea typeface="+mn-ea"/>
                <a:cs typeface="+mn-cs"/>
              </a:rPr>
              <a:t> lack of motor reactions.   to be so frightened or surprised that you cannot move or think:</a:t>
            </a:r>
          </a:p>
          <a:p>
            <a:endParaRPr lang="en-US" sz="1200" b="0" i="0" kern="1200" dirty="0" smtClean="0">
              <a:solidFill>
                <a:schemeClr val="tx1"/>
              </a:solidFill>
              <a:effectLst/>
              <a:latin typeface="+mn-lt"/>
              <a:ea typeface="+mn-ea"/>
              <a:cs typeface="+mn-cs"/>
            </a:endParaRPr>
          </a:p>
          <a:p>
            <a:r>
              <a:rPr lang="en-US" dirty="0" smtClean="0"/>
              <a:t>Covenant Calendar Hangout 9 Aug 2019 ... 22nd Day of the 5th month</a:t>
            </a:r>
          </a:p>
          <a:p>
            <a:endParaRPr lang="en-US" dirty="0" smtClean="0"/>
          </a:p>
          <a:p>
            <a:r>
              <a:rPr lang="en-US" dirty="0" smtClean="0"/>
              <a:t>Your Covenant Calendar teachers have assessed the study that was planned for this </a:t>
            </a:r>
            <a:r>
              <a:rPr lang="en-US" dirty="0" err="1" smtClean="0"/>
              <a:t>friday</a:t>
            </a:r>
            <a:r>
              <a:rPr lang="en-US" dirty="0" smtClean="0"/>
              <a:t>, and decided more time was needed before it can be presented.  This is the continuation of the study for "between the evenings" (</a:t>
            </a:r>
            <a:r>
              <a:rPr lang="en-US" dirty="0" err="1" smtClean="0"/>
              <a:t>beyn</a:t>
            </a:r>
            <a:r>
              <a:rPr lang="en-US" dirty="0" smtClean="0"/>
              <a:t> ha </a:t>
            </a:r>
            <a:r>
              <a:rPr lang="en-US" dirty="0" err="1" smtClean="0"/>
              <a:t>arbayim</a:t>
            </a:r>
            <a:r>
              <a:rPr lang="en-US" dirty="0" smtClean="0"/>
              <a:t>).  We are very thankful that each of you understand the amount of time needed for research, writing and building of power points.  In order to keep the quality of presentation where it needs to be, the extra time will be appreciated so much. </a:t>
            </a:r>
          </a:p>
          <a:p>
            <a:r>
              <a:rPr lang="en-US" dirty="0" smtClean="0"/>
              <a:t/>
            </a:r>
            <a:br>
              <a:rPr lang="en-US" dirty="0" smtClean="0"/>
            </a:br>
            <a:endParaRPr lang="en-US" dirty="0" smtClean="0"/>
          </a:p>
          <a:p>
            <a:r>
              <a:rPr lang="en-US" dirty="0" smtClean="0"/>
              <a:t>However, do plan to join at the regular time to be with your Covenant Calendar family anyway.  Every week we are having new people that are interested in these calendar studies, and they have so many questions.  We are delighted to see the members of Covenant Calendar stepping forward to provide answers to these very important questions.  This is such a valuable part of the learning of each individual.  Your Covenant Calendar teachers are very proud of each one of you. </a:t>
            </a:r>
          </a:p>
          <a:p>
            <a:r>
              <a:rPr lang="en-US" dirty="0" smtClean="0"/>
              <a:t/>
            </a:r>
            <a:br>
              <a:rPr lang="en-US" dirty="0" smtClean="0"/>
            </a:br>
            <a:endParaRPr lang="en-US" dirty="0" smtClean="0"/>
          </a:p>
          <a:p>
            <a:r>
              <a:rPr lang="en-US" dirty="0" smtClean="0"/>
              <a:t>So, for those that are new, have your questions handy, as there will be time for discussion.  We do appreciate this time that we can meet together for such a grand time - while it is still available.  It truly is a wonderful blessing.</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GB" smtClean="0"/>
              <a:pPr/>
              <a:t>29</a:t>
            </a:fld>
            <a:endParaRPr lang="en-GB" dirty="0"/>
          </a:p>
        </p:txBody>
      </p:sp>
    </p:spTree>
    <p:extLst>
      <p:ext uri="{BB962C8B-B14F-4D97-AF65-F5344CB8AC3E}">
        <p14:creationId xmlns:p14="http://schemas.microsoft.com/office/powerpoint/2010/main" val="1164226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7/22/2020</a:t>
            </a:fld>
            <a:endParaRPr lang="en-US" dirty="0">
              <a:solidFill>
                <a:srgbClr val="FFFFFF"/>
              </a:solidFill>
            </a:endParaRPr>
          </a:p>
        </p:txBody>
      </p:sp>
      <p:sp>
        <p:nvSpPr>
          <p:cNvPr id="20" name="Footer Placeholder 19"/>
          <p:cNvSpPr>
            <a:spLocks noGrp="1"/>
          </p:cNvSpPr>
          <p:nvPr>
            <p:ph type="ftr" sz="quarter" idx="11"/>
          </p:nvPr>
        </p:nvSpPr>
        <p:spPr/>
        <p:txBody>
          <a:bodyPr/>
          <a:lstStyle>
            <a:extLst/>
          </a:lstStyle>
          <a:p>
            <a:endParaRPr kumimoji="0" lang="en-US">
              <a:solidFill>
                <a:schemeClr val="accent1">
                  <a:tint val="20000"/>
                </a:schemeClr>
              </a:solidFill>
            </a:endParaRPr>
          </a:p>
        </p:txBody>
      </p:sp>
      <p:sp>
        <p:nvSpPr>
          <p:cNvPr id="10" name="Slide Number Placeholder 9"/>
          <p:cNvSpPr>
            <a:spLocks noGrp="1"/>
          </p:cNvSpPr>
          <p:nvPr>
            <p:ph type="sldNum" sz="quarter" idx="12"/>
          </p:nvPr>
        </p:nvSpPr>
        <p:spPr>
          <a:xfrm>
            <a:off x="11484864" y="6305550"/>
            <a:ext cx="609600" cy="476250"/>
          </a:xfrm>
          <a:prstGeom prst="rect">
            <a:avLst/>
          </a:prstGeom>
        </p:spPr>
        <p:txBody>
          <a:bodyPr/>
          <a:lstStyle>
            <a:extLst/>
          </a:lstStyle>
          <a:p>
            <a:fld id="{D5BBC35B-A44B-4119-B8DA-DE9E3DFADA20}" type="slidenum">
              <a:rPr kumimoji="0" lang="en-US" smtClean="0"/>
              <a:pPr/>
              <a:t>‹#›</a:t>
            </a:fld>
            <a:endParaRPr kumimoji="0" lang="en-US" dirty="0">
              <a:solidFill>
                <a:srgbClr val="FFFFFF"/>
              </a:solidFill>
            </a:endParaRPr>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11" name="Flowchart: Document 3">
            <a:extLst>
              <a:ext uri="{FF2B5EF4-FFF2-40B4-BE49-F238E27FC236}">
                <a16:creationId xmlns:a16="http://schemas.microsoft.com/office/drawing/2014/main" xmlns=""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xmlns=""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7/22/2020</a:t>
            </a:fld>
            <a:endParaRPr lang="en-US"/>
          </a:p>
        </p:txBody>
      </p:sp>
      <p:sp>
        <p:nvSpPr>
          <p:cNvPr id="5" name="Footer Placeholder 4"/>
          <p:cNvSpPr>
            <a:spLocks noGrp="1"/>
          </p:cNvSpPr>
          <p:nvPr>
            <p:ph type="ftr" sz="quarter" idx="11"/>
          </p:nvPr>
        </p:nvSpPr>
        <p:spPr/>
        <p:txBody>
          <a:bodyPr/>
          <a:lstStyle>
            <a:extLst/>
          </a:lstStyle>
          <a:p>
            <a:endParaRPr lang="en-GB" dirty="0"/>
          </a:p>
        </p:txBody>
      </p:sp>
      <p:sp>
        <p:nvSpPr>
          <p:cNvPr id="6" name="Slide Number Placeholder 5"/>
          <p:cNvSpPr>
            <a:spLocks noGrp="1"/>
          </p:cNvSpPr>
          <p:nvPr>
            <p:ph type="sldNum" sz="quarter" idx="12"/>
          </p:nvPr>
        </p:nvSpPr>
        <p:spPr>
          <a:xfrm>
            <a:off x="11484864" y="6305550"/>
            <a:ext cx="609600" cy="476250"/>
          </a:xfrm>
          <a:prstGeom prst="rect">
            <a:avLst/>
          </a:prstGeom>
        </p:spPr>
        <p:txBody>
          <a:bodyPr/>
          <a:lstStyle>
            <a:extLst/>
          </a:lstStyle>
          <a:p>
            <a:fld id="{D5BBC35B-A44B-4119-B8DA-DE9E3DFADA20}" type="slidenum">
              <a:rPr kumimoji="0" lang="en-US" smtClean="0"/>
              <a:pPr/>
              <a:t>‹#›</a:t>
            </a:fld>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524000" y="274641"/>
            <a:ext cx="7416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7/22/2020</a:t>
            </a:fld>
            <a:endParaRPr lang="en-US"/>
          </a:p>
        </p:txBody>
      </p:sp>
      <p:sp>
        <p:nvSpPr>
          <p:cNvPr id="5" name="Footer Placeholder 4"/>
          <p:cNvSpPr>
            <a:spLocks noGrp="1"/>
          </p:cNvSpPr>
          <p:nvPr>
            <p:ph type="ftr" sz="quarter" idx="11"/>
          </p:nvPr>
        </p:nvSpPr>
        <p:spPr/>
        <p:txBody>
          <a:bodyPr/>
          <a:lstStyle>
            <a:extLst/>
          </a:lstStyle>
          <a:p>
            <a:endParaRPr lang="en-GB" dirty="0"/>
          </a:p>
        </p:txBody>
      </p:sp>
      <p:sp>
        <p:nvSpPr>
          <p:cNvPr id="6" name="Slide Number Placeholder 5"/>
          <p:cNvSpPr>
            <a:spLocks noGrp="1"/>
          </p:cNvSpPr>
          <p:nvPr>
            <p:ph type="sldNum" sz="quarter" idx="12"/>
          </p:nvPr>
        </p:nvSpPr>
        <p:spPr>
          <a:xfrm>
            <a:off x="11484864" y="6305550"/>
            <a:ext cx="609600" cy="476250"/>
          </a:xfrm>
          <a:prstGeom prst="rect">
            <a:avLst/>
          </a:prstGeom>
        </p:spPr>
        <p:txBody>
          <a:bodyPr/>
          <a:lstStyle>
            <a:extLst/>
          </a:lstStyle>
          <a:p>
            <a:fld id="{D5BBC35B-A44B-4119-B8DA-DE9E3DFADA20}" type="slidenum">
              <a:rPr kumimoji="0" lang="en-US" smtClean="0"/>
              <a:pPr/>
              <a:t>‹#›</a:t>
            </a:fld>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3" name="Subtitle 2">
            <a:extLst>
              <a:ext uri="{FF2B5EF4-FFF2-40B4-BE49-F238E27FC236}">
                <a16:creationId xmlns:a16="http://schemas.microsoft.com/office/drawing/2014/main" xmlns=""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xmlns=""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xmlns=""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539757157"/>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xmlns=""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8" name="Freeform: Shape 7">
            <a:extLst>
              <a:ext uri="{FF2B5EF4-FFF2-40B4-BE49-F238E27FC236}">
                <a16:creationId xmlns:a16="http://schemas.microsoft.com/office/drawing/2014/main" xmlns=""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Subtitle 2">
            <a:extLst>
              <a:ext uri="{FF2B5EF4-FFF2-40B4-BE49-F238E27FC236}">
                <a16:creationId xmlns:a16="http://schemas.microsoft.com/office/drawing/2014/main" xmlns=""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xmlns=""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170484114"/>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xmlns=""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xmlns=""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xmlns=""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xmlns=""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xmlns=""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xmlns=""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xmlns=""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3839139314"/>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xmlns=""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xmlns=""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dirty="0"/>
              <a:t>Section Header 2</a:t>
            </a:r>
            <a:endParaRPr lang="en-GB" dirty="0"/>
          </a:p>
        </p:txBody>
      </p:sp>
      <p:sp>
        <p:nvSpPr>
          <p:cNvPr id="3" name="Text Placeholder 2">
            <a:extLst>
              <a:ext uri="{FF2B5EF4-FFF2-40B4-BE49-F238E27FC236}">
                <a16:creationId xmlns:a16="http://schemas.microsoft.com/office/drawing/2014/main" xmlns=""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8" name="Rectangle 7">
            <a:extLst>
              <a:ext uri="{FF2B5EF4-FFF2-40B4-BE49-F238E27FC236}">
                <a16:creationId xmlns:a16="http://schemas.microsoft.com/office/drawing/2014/main" xmlns=""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xmlns=""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1547055850"/>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p:txBody>
          <a:bodyPr/>
          <a:lstStyle/>
          <a:p>
            <a:r>
              <a:rPr lang="en-US" smtClean="0"/>
              <a:t>Click to edit Master title style</a:t>
            </a:r>
            <a:endParaRPr lang="en-US"/>
          </a:p>
        </p:txBody>
      </p:sp>
      <p:sp>
        <p:nvSpPr>
          <p:cNvPr id="10" name="Content Placeholder 2">
            <a:extLst>
              <a:ext uri="{FF2B5EF4-FFF2-40B4-BE49-F238E27FC236}">
                <a16:creationId xmlns:a16="http://schemas.microsoft.com/office/drawing/2014/main" xmlns="" id="{3B7F86AE-7774-0B40-8944-DF91C77B02F3}"/>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63012532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5328109-BF43-024A-B25B-C69E4098CFDA}"/>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4518404"/>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p:txBody>
          <a:bodyPr/>
          <a:lstStyle/>
          <a:p>
            <a:r>
              <a:rPr lang="en-US" smtClean="0"/>
              <a:t>Click to edit Master title style</a:t>
            </a:r>
            <a:endParaRPr lang="en-US"/>
          </a:p>
        </p:txBody>
      </p:sp>
      <p:sp>
        <p:nvSpPr>
          <p:cNvPr id="16" name="Text Placeholder 4">
            <a:extLst>
              <a:ext uri="{FF2B5EF4-FFF2-40B4-BE49-F238E27FC236}">
                <a16:creationId xmlns:a16="http://schemas.microsoft.com/office/drawing/2014/main" xmlns="" id="{1F05F3BA-65F5-4621-807B-C8B857D01CA9}"/>
              </a:ext>
            </a:extLst>
          </p:cNvPr>
          <p:cNvSpPr>
            <a:spLocks noGrp="1"/>
          </p:cNvSpPr>
          <p:nvPr>
            <p:ph type="body" sz="quarter" idx="3"/>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8" name="Content Placeholder 5">
            <a:extLst>
              <a:ext uri="{FF2B5EF4-FFF2-40B4-BE49-F238E27FC236}">
                <a16:creationId xmlns:a16="http://schemas.microsoft.com/office/drawing/2014/main" xmlns="" id="{CDF89E18-CCB2-4D69-AB77-CAB656EC211C}"/>
              </a:ext>
            </a:extLst>
          </p:cNvPr>
          <p:cNvSpPr>
            <a:spLocks noGrp="1"/>
          </p:cNvSpPr>
          <p:nvPr>
            <p:ph sz="quarter" idx="4"/>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Text Placeholder 2">
            <a:extLst>
              <a:ext uri="{FF2B5EF4-FFF2-40B4-BE49-F238E27FC236}">
                <a16:creationId xmlns:a16="http://schemas.microsoft.com/office/drawing/2014/main" xmlns="" id="{986F9159-693C-4325-939A-8C6869B22466}"/>
              </a:ext>
            </a:extLst>
          </p:cNvPr>
          <p:cNvSpPr>
            <a:spLocks noGrp="1"/>
          </p:cNvSpPr>
          <p:nvPr>
            <p:ph type="body" idx="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Content Placeholder 3">
            <a:extLst>
              <a:ext uri="{FF2B5EF4-FFF2-40B4-BE49-F238E27FC236}">
                <a16:creationId xmlns:a16="http://schemas.microsoft.com/office/drawing/2014/main" xmlns="" id="{BEA361C8-0231-48E8-965E-6BB6D606C9FC}"/>
              </a:ext>
            </a:extLst>
          </p:cNvPr>
          <p:cNvSpPr>
            <a:spLocks noGrp="1"/>
          </p:cNvSpPr>
          <p:nvPr>
            <p:ph sz="half" idx="2"/>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15963309"/>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Text Placeholder 8">
            <a:extLst>
              <a:ext uri="{FF2B5EF4-FFF2-40B4-BE49-F238E27FC236}">
                <a16:creationId xmlns:a16="http://schemas.microsoft.com/office/drawing/2014/main" xmlns="" id="{FF7966C8-8738-4743-AE43-80F0C197B6C7}"/>
              </a:ext>
            </a:extLst>
          </p:cNvPr>
          <p:cNvSpPr>
            <a:spLocks noGrp="1"/>
          </p:cNvSpPr>
          <p:nvPr>
            <p:ph type="body" sz="quarter" idx="14"/>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smtClean="0"/>
              <a:t>Click to edit Master text styles</a:t>
            </a:r>
          </a:p>
        </p:txBody>
      </p:sp>
      <p:sp>
        <p:nvSpPr>
          <p:cNvPr id="10" name="Text Placeholder 8">
            <a:extLst>
              <a:ext uri="{FF2B5EF4-FFF2-40B4-BE49-F238E27FC236}">
                <a16:creationId xmlns:a16="http://schemas.microsoft.com/office/drawing/2014/main" xmlns="" id="{3F93C618-7612-42AB-B890-45E85BD492F4}"/>
              </a:ext>
            </a:extLst>
          </p:cNvPr>
          <p:cNvSpPr>
            <a:spLocks noGrp="1"/>
          </p:cNvSpPr>
          <p:nvPr>
            <p:ph type="body" sz="quarter" idx="15"/>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smtClean="0"/>
              <a:t>Click to edit Master text styles</a:t>
            </a:r>
          </a:p>
        </p:txBody>
      </p:sp>
      <p:sp>
        <p:nvSpPr>
          <p:cNvPr id="12" name="Text Placeholder 8">
            <a:extLst>
              <a:ext uri="{FF2B5EF4-FFF2-40B4-BE49-F238E27FC236}">
                <a16:creationId xmlns:a16="http://schemas.microsoft.com/office/drawing/2014/main" xmlns="" id="{B1885C44-356C-410C-B697-9BA0E2858222}"/>
              </a:ext>
            </a:extLst>
          </p:cNvPr>
          <p:cNvSpPr>
            <a:spLocks noGrp="1"/>
          </p:cNvSpPr>
          <p:nvPr>
            <p:ph type="body" sz="quarter" idx="17"/>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smtClean="0"/>
              <a:t>Click to edit Master text styles</a:t>
            </a:r>
          </a:p>
        </p:txBody>
      </p:sp>
      <p:sp>
        <p:nvSpPr>
          <p:cNvPr id="13" name="Text Placeholder 8">
            <a:extLst>
              <a:ext uri="{FF2B5EF4-FFF2-40B4-BE49-F238E27FC236}">
                <a16:creationId xmlns:a16="http://schemas.microsoft.com/office/drawing/2014/main" xmlns="" id="{464BC696-49A6-4328-BB42-5566BAC00F80}"/>
              </a:ext>
            </a:extLst>
          </p:cNvPr>
          <p:cNvSpPr>
            <a:spLocks noGrp="1"/>
          </p:cNvSpPr>
          <p:nvPr>
            <p:ph type="body" sz="quarter" idx="18"/>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smtClean="0"/>
              <a:t>Click to edit Master text styles</a:t>
            </a:r>
          </a:p>
        </p:txBody>
      </p:sp>
      <p:sp>
        <p:nvSpPr>
          <p:cNvPr id="3" name="Title 2">
            <a:extLst>
              <a:ext uri="{FF2B5EF4-FFF2-40B4-BE49-F238E27FC236}">
                <a16:creationId xmlns:a16="http://schemas.microsoft.com/office/drawing/2014/main" xmlns="" id="{E0FB9F81-CC7F-5244-95A6-279BE4B51AB1}"/>
              </a:ext>
            </a:extLst>
          </p:cNvPr>
          <p:cNvSpPr>
            <a:spLocks noGrp="1"/>
          </p:cNvSpPr>
          <p:nvPr>
            <p:ph type="title"/>
          </p:nvPr>
        </p:nvSpPr>
        <p:spPr>
          <a:xfrm>
            <a:off x="446314" y="500215"/>
            <a:ext cx="11174186" cy="590931"/>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44025333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duotone>
              <a:schemeClr val="bg2">
                <a:shade val="9000"/>
                <a:satMod val="300000"/>
              </a:schemeClr>
              <a:schemeClr val="bg2">
                <a:tint val="90000"/>
                <a:satMod val="225000"/>
              </a:schemeClr>
            </a:duotone>
            <a:lum/>
          </a:blip>
          <a:srcRect/>
          <a:tile tx="0" ty="0" sx="90000" sy="90000" flip="xy"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7/22/2020</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7" name="Frame 6">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6">
              <a:lumMod val="40000"/>
              <a:lumOff val="60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sz="1100" b="1" smtClean="0">
                <a:solidFill>
                  <a:schemeClr val="tx1">
                    <a:lumMod val="75000"/>
                    <a:lumOff val="25000"/>
                  </a:schemeClr>
                </a:solidFill>
              </a:rPr>
              <a:pPr/>
              <a:t>‹#›</a:t>
            </a:fld>
            <a:endParaRPr lang="en-GB" sz="1100" b="1"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smtClean="0"/>
              <a:t>Click to edit Master title style</a:t>
            </a:r>
            <a:endParaRPr lang="en-GB" dirty="0"/>
          </a:p>
        </p:txBody>
      </p:sp>
      <p:sp>
        <p:nvSpPr>
          <p:cNvPr id="5" name="Picture Placeholder 4">
            <a:extLst>
              <a:ext uri="{FF2B5EF4-FFF2-40B4-BE49-F238E27FC236}">
                <a16:creationId xmlns:a16="http://schemas.microsoft.com/office/drawing/2014/main" xmlns=""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xmlns="" id="{FF7966C8-8738-4743-AE43-80F0C197B6C7}"/>
              </a:ext>
            </a:extLst>
          </p:cNvPr>
          <p:cNvSpPr>
            <a:spLocks noGrp="1"/>
          </p:cNvSpPr>
          <p:nvPr>
            <p:ph type="body" sz="quarter" idx="14"/>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smtClean="0"/>
              <a:t>Click to edit Master text styles</a:t>
            </a:r>
          </a:p>
        </p:txBody>
      </p:sp>
      <p:sp>
        <p:nvSpPr>
          <p:cNvPr id="12" name="Text Placeholder 8">
            <a:extLst>
              <a:ext uri="{FF2B5EF4-FFF2-40B4-BE49-F238E27FC236}">
                <a16:creationId xmlns:a16="http://schemas.microsoft.com/office/drawing/2014/main" xmlns="" id="{B1885C44-356C-410C-B697-9BA0E2858222}"/>
              </a:ext>
            </a:extLst>
          </p:cNvPr>
          <p:cNvSpPr>
            <a:spLocks noGrp="1"/>
          </p:cNvSpPr>
          <p:nvPr>
            <p:ph type="body" sz="quarter" idx="17"/>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smtClean="0"/>
              <a:t>Click to edit Master text styles</a:t>
            </a:r>
          </a:p>
        </p:txBody>
      </p:sp>
      <p:sp>
        <p:nvSpPr>
          <p:cNvPr id="15" name="Rectangle 14">
            <a:extLst>
              <a:ext uri="{FF2B5EF4-FFF2-40B4-BE49-F238E27FC236}">
                <a16:creationId xmlns:a16="http://schemas.microsoft.com/office/drawing/2014/main" xmlns=""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Tree>
    <p:extLst>
      <p:ext uri="{BB962C8B-B14F-4D97-AF65-F5344CB8AC3E}">
        <p14:creationId xmlns:p14="http://schemas.microsoft.com/office/powerpoint/2010/main" val="142414793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Picture Placeholder 4">
            <a:extLst>
              <a:ext uri="{FF2B5EF4-FFF2-40B4-BE49-F238E27FC236}">
                <a16:creationId xmlns:a16="http://schemas.microsoft.com/office/drawing/2014/main" xmlns=""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xmlns="" id="{FF7966C8-8738-4743-AE43-80F0C197B6C7}"/>
              </a:ext>
            </a:extLst>
          </p:cNvPr>
          <p:cNvSpPr>
            <a:spLocks noGrp="1"/>
          </p:cNvSpPr>
          <p:nvPr>
            <p:ph type="body" sz="quarter" idx="14"/>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smtClean="0"/>
              <a:t>Click to edit Master text styles</a:t>
            </a:r>
          </a:p>
        </p:txBody>
      </p:sp>
      <p:sp>
        <p:nvSpPr>
          <p:cNvPr id="10" name="Text Placeholder 8">
            <a:extLst>
              <a:ext uri="{FF2B5EF4-FFF2-40B4-BE49-F238E27FC236}">
                <a16:creationId xmlns:a16="http://schemas.microsoft.com/office/drawing/2014/main" xmlns="" id="{3F93C618-7612-42AB-B890-45E85BD492F4}"/>
              </a:ext>
            </a:extLst>
          </p:cNvPr>
          <p:cNvSpPr>
            <a:spLocks noGrp="1"/>
          </p:cNvSpPr>
          <p:nvPr>
            <p:ph type="body" sz="quarter" idx="15"/>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smtClean="0"/>
              <a:t>Click to edit Master text styles</a:t>
            </a:r>
          </a:p>
        </p:txBody>
      </p:sp>
      <p:sp>
        <p:nvSpPr>
          <p:cNvPr id="11" name="Text Placeholder 8">
            <a:extLst>
              <a:ext uri="{FF2B5EF4-FFF2-40B4-BE49-F238E27FC236}">
                <a16:creationId xmlns:a16="http://schemas.microsoft.com/office/drawing/2014/main" xmlns="" id="{08664829-F6FB-4E31-BF5C-C895ADF2BA7F}"/>
              </a:ext>
            </a:extLst>
          </p:cNvPr>
          <p:cNvSpPr>
            <a:spLocks noGrp="1"/>
          </p:cNvSpPr>
          <p:nvPr>
            <p:ph type="body" sz="quarter" idx="16"/>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smtClean="0"/>
              <a:t>Click to edit Master text styles</a:t>
            </a:r>
          </a:p>
        </p:txBody>
      </p:sp>
      <p:sp>
        <p:nvSpPr>
          <p:cNvPr id="12" name="Text Placeholder 8">
            <a:extLst>
              <a:ext uri="{FF2B5EF4-FFF2-40B4-BE49-F238E27FC236}">
                <a16:creationId xmlns:a16="http://schemas.microsoft.com/office/drawing/2014/main" xmlns="" id="{B1885C44-356C-410C-B697-9BA0E2858222}"/>
              </a:ext>
            </a:extLst>
          </p:cNvPr>
          <p:cNvSpPr>
            <a:spLocks noGrp="1"/>
          </p:cNvSpPr>
          <p:nvPr>
            <p:ph type="body" sz="quarter" idx="17"/>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smtClean="0"/>
              <a:t>Click to edit Master text styles</a:t>
            </a:r>
          </a:p>
        </p:txBody>
      </p:sp>
      <p:sp>
        <p:nvSpPr>
          <p:cNvPr id="13" name="Text Placeholder 8">
            <a:extLst>
              <a:ext uri="{FF2B5EF4-FFF2-40B4-BE49-F238E27FC236}">
                <a16:creationId xmlns:a16="http://schemas.microsoft.com/office/drawing/2014/main" xmlns="" id="{464BC696-49A6-4328-BB42-5566BAC00F80}"/>
              </a:ext>
            </a:extLst>
          </p:cNvPr>
          <p:cNvSpPr>
            <a:spLocks noGrp="1"/>
          </p:cNvSpPr>
          <p:nvPr>
            <p:ph type="body" sz="quarter" idx="18"/>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smtClean="0"/>
              <a:t>Click to edit Master text styles</a:t>
            </a:r>
          </a:p>
        </p:txBody>
      </p:sp>
      <p:sp>
        <p:nvSpPr>
          <p:cNvPr id="14" name="Text Placeholder 8">
            <a:extLst>
              <a:ext uri="{FF2B5EF4-FFF2-40B4-BE49-F238E27FC236}">
                <a16:creationId xmlns:a16="http://schemas.microsoft.com/office/drawing/2014/main" xmlns="" id="{7E9E558E-F7EF-4347-AD3C-FDB2A9BCF618}"/>
              </a:ext>
            </a:extLst>
          </p:cNvPr>
          <p:cNvSpPr>
            <a:spLocks noGrp="1"/>
          </p:cNvSpPr>
          <p:nvPr>
            <p:ph type="body" sz="quarter" idx="19"/>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smtClean="0"/>
              <a:t>Click to edit Master text styles</a:t>
            </a:r>
          </a:p>
        </p:txBody>
      </p:sp>
      <p:sp>
        <p:nvSpPr>
          <p:cNvPr id="3" name="Title 2">
            <a:extLst>
              <a:ext uri="{FF2B5EF4-FFF2-40B4-BE49-F238E27FC236}">
                <a16:creationId xmlns:a16="http://schemas.microsoft.com/office/drawing/2014/main" xmlns="" id="{B9AD2AC4-32E8-BC46-848C-BEA37118CB63}"/>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54481949"/>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xmlns=""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xmlns=""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xmlns=""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82240429"/>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xmlns=""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xmlns=""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xmlns=""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xmlns=""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xmlns=""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xmlns=""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tx1"/>
                </a:solidFill>
              </a:rPr>
              <a:pPr/>
              <a:t>‹#›</a:t>
            </a:fld>
            <a:endParaRPr lang="en-GB" b="1" dirty="0">
              <a:solidFill>
                <a:schemeClr val="tx1"/>
              </a:solidFill>
            </a:endParaRPr>
          </a:p>
        </p:txBody>
      </p:sp>
    </p:spTree>
    <p:extLst>
      <p:ext uri="{BB962C8B-B14F-4D97-AF65-F5344CB8AC3E}">
        <p14:creationId xmlns:p14="http://schemas.microsoft.com/office/powerpoint/2010/main" val="2367219326"/>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p:txBody>
          <a:bodyPr/>
          <a:lstStyle/>
          <a:p>
            <a:r>
              <a:rPr lang="en-US" smtClean="0"/>
              <a:t>Click to edit Master title style</a:t>
            </a:r>
            <a:endParaRPr lang="en-US"/>
          </a:p>
        </p:txBody>
      </p:sp>
      <p:sp>
        <p:nvSpPr>
          <p:cNvPr id="11" name="Content Placeholder 2">
            <a:extLst>
              <a:ext uri="{FF2B5EF4-FFF2-40B4-BE49-F238E27FC236}">
                <a16:creationId xmlns:a16="http://schemas.microsoft.com/office/drawing/2014/main" xmlns="" id="{758E3AAF-44AA-41E0-AE18-8B461598AD07}"/>
              </a:ext>
            </a:extLst>
          </p:cNvPr>
          <p:cNvSpPr>
            <a:spLocks noGrp="1"/>
          </p:cNvSpPr>
          <p:nvPr>
            <p:ph sz="half" idx="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a:extLst>
              <a:ext uri="{FF2B5EF4-FFF2-40B4-BE49-F238E27FC236}">
                <a16:creationId xmlns:a16="http://schemas.microsoft.com/office/drawing/2014/main" xmlns="" id="{FC1B8B60-5429-4EF9-93D0-2CCCF562B916}"/>
              </a:ext>
            </a:extLst>
          </p:cNvPr>
          <p:cNvSpPr>
            <a:spLocks noGrp="1"/>
          </p:cNvSpPr>
          <p:nvPr>
            <p:ph sz="half" idx="2"/>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4700943"/>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a:xfrm>
            <a:off x="839788" y="500215"/>
            <a:ext cx="3932237" cy="1557185"/>
          </a:xfrm>
        </p:spPr>
        <p:txBody>
          <a:bodyPr/>
          <a:lstStyle/>
          <a:p>
            <a:r>
              <a:rPr lang="en-US" smtClean="0"/>
              <a:t>Click to edit Master title style</a:t>
            </a:r>
            <a:endParaRPr lang="en-US"/>
          </a:p>
        </p:txBody>
      </p:sp>
      <p:sp>
        <p:nvSpPr>
          <p:cNvPr id="15" name="Text Placeholder 3">
            <a:extLst>
              <a:ext uri="{FF2B5EF4-FFF2-40B4-BE49-F238E27FC236}">
                <a16:creationId xmlns:a16="http://schemas.microsoft.com/office/drawing/2014/main" xmlns=""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6" name="Content Placeholder 2">
            <a:extLst>
              <a:ext uri="{FF2B5EF4-FFF2-40B4-BE49-F238E27FC236}">
                <a16:creationId xmlns:a16="http://schemas.microsoft.com/office/drawing/2014/main" xmlns="" id="{B43535EE-90E2-422C-B7AC-4D346E8D6E04}"/>
              </a:ext>
            </a:extLst>
          </p:cNvPr>
          <p:cNvSpPr>
            <a:spLocks noGrp="1"/>
          </p:cNvSpPr>
          <p:nvPr>
            <p:ph idx="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6424180"/>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a:xfrm>
            <a:off x="839788" y="500215"/>
            <a:ext cx="3932237" cy="1557185"/>
          </a:xfrm>
        </p:spPr>
        <p:txBody>
          <a:bodyPr/>
          <a:lstStyle/>
          <a:p>
            <a:r>
              <a:rPr lang="en-US" smtClean="0"/>
              <a:t>Click to edit Master title style</a:t>
            </a:r>
            <a:endParaRPr lang="en-US"/>
          </a:p>
        </p:txBody>
      </p:sp>
      <p:sp>
        <p:nvSpPr>
          <p:cNvPr id="15" name="Text Placeholder 3">
            <a:extLst>
              <a:ext uri="{FF2B5EF4-FFF2-40B4-BE49-F238E27FC236}">
                <a16:creationId xmlns:a16="http://schemas.microsoft.com/office/drawing/2014/main" xmlns=""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1" name="Picture Placeholder 2">
            <a:extLst>
              <a:ext uri="{FF2B5EF4-FFF2-40B4-BE49-F238E27FC236}">
                <a16:creationId xmlns:a16="http://schemas.microsoft.com/office/drawing/2014/main" xmlns=""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1640996492"/>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32916"/>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7" name="Text Placeholder 6">
            <a:extLst>
              <a:ext uri="{FF2B5EF4-FFF2-40B4-BE49-F238E27FC236}">
                <a16:creationId xmlns:a16="http://schemas.microsoft.com/office/drawing/2014/main" xmlns="" id="{E4DAD220-8CE3-4FF4-957A-1E24442C6565}"/>
              </a:ext>
            </a:extLst>
          </p:cNvPr>
          <p:cNvSpPr>
            <a:spLocks noGrp="1"/>
          </p:cNvSpPr>
          <p:nvPr>
            <p:ph type="body" sz="quarter" idx="14"/>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smtClean="0"/>
              <a:t>Click to edit Master text styles</a:t>
            </a:r>
          </a:p>
          <a:p>
            <a:pPr lvl="1"/>
            <a:r>
              <a:rPr lang="en-US" smtClean="0"/>
              <a:t>Second level</a:t>
            </a:r>
          </a:p>
        </p:txBody>
      </p:sp>
      <p:sp>
        <p:nvSpPr>
          <p:cNvPr id="8" name="Text Placeholder 6">
            <a:extLst>
              <a:ext uri="{FF2B5EF4-FFF2-40B4-BE49-F238E27FC236}">
                <a16:creationId xmlns:a16="http://schemas.microsoft.com/office/drawing/2014/main" xmlns=""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 name="Frame 8">
            <a:extLst>
              <a:ext uri="{FF2B5EF4-FFF2-40B4-BE49-F238E27FC236}">
                <a16:creationId xmlns:a16="http://schemas.microsoft.com/office/drawing/2014/main" xmlns=""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Rectangle 9">
            <a:extLst>
              <a:ext uri="{FF2B5EF4-FFF2-40B4-BE49-F238E27FC236}">
                <a16:creationId xmlns:a16="http://schemas.microsoft.com/office/drawing/2014/main" xmlns=""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1" name="Slide Number Placeholder 5">
            <a:extLst>
              <a:ext uri="{FF2B5EF4-FFF2-40B4-BE49-F238E27FC236}">
                <a16:creationId xmlns:a16="http://schemas.microsoft.com/office/drawing/2014/main" xmlns=""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2" name="Title 1">
            <a:extLst>
              <a:ext uri="{FF2B5EF4-FFF2-40B4-BE49-F238E27FC236}">
                <a16:creationId xmlns:a16="http://schemas.microsoft.com/office/drawing/2014/main" xmlns="" id="{50E81040-AE93-4763-96F3-062F0F2D8F14}"/>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70143964"/>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xmlns=""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dirty="0"/>
              <a:t>Thank You</a:t>
            </a:r>
            <a:endParaRPr lang="en-GB" dirty="0"/>
          </a:p>
        </p:txBody>
      </p:sp>
    </p:spTree>
    <p:extLst>
      <p:ext uri="{BB962C8B-B14F-4D97-AF65-F5344CB8AC3E}">
        <p14:creationId xmlns:p14="http://schemas.microsoft.com/office/powerpoint/2010/main" val="73419283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7/22/2020</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a:xfrm>
            <a:off x="11484864" y="6305550"/>
            <a:ext cx="609600" cy="476250"/>
          </a:xfrm>
          <a:prstGeom prst="rect">
            <a:avLst/>
          </a:prstGeom>
        </p:spPr>
        <p:txBody>
          <a:bodyPr/>
          <a:lstStyle>
            <a:extLst/>
          </a:lstStyle>
          <a:p>
            <a:fld id="{D5BBC35B-A44B-4119-B8DA-DE9E3DFADA20}" type="slidenum">
              <a:rPr kumimoji="0" lang="en-US" smtClean="0"/>
              <a:pPr/>
              <a:t>‹#›</a:t>
            </a:fld>
            <a:endParaRPr kumimoji="0" lang="en-US"/>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11" name="Flowchart: Document 3">
            <a:extLst>
              <a:ext uri="{FF2B5EF4-FFF2-40B4-BE49-F238E27FC236}">
                <a16:creationId xmlns:a16="http://schemas.microsoft.com/office/drawing/2014/main" xmlns=""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xmlns=""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xmlns=""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4" name="Slide Number Placeholder 5">
            <a:extLst>
              <a:ext uri="{FF2B5EF4-FFF2-40B4-BE49-F238E27FC236}">
                <a16:creationId xmlns:a16="http://schemas.microsoft.com/office/drawing/2014/main" xmlns=""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tx1"/>
                </a:solidFill>
              </a:rPr>
              <a:pPr/>
              <a:t>‹#›</a:t>
            </a:fld>
            <a:endParaRPr lang="en-GB"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7/22/2020</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Rectangle 9">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1"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6">
              <a:lumMod val="40000"/>
              <a:lumOff val="60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sz="1100" b="1" smtClean="0">
                <a:solidFill>
                  <a:schemeClr val="tx1">
                    <a:lumMod val="75000"/>
                    <a:lumOff val="25000"/>
                  </a:schemeClr>
                </a:solidFill>
              </a:rPr>
              <a:pPr/>
              <a:t>‹#›</a:t>
            </a:fld>
            <a:endParaRPr lang="en-GB" b="1"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7/22/2020</a:t>
            </a:fld>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10" name="Frame 9">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Rectangle 11">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3"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6">
              <a:lumMod val="40000"/>
              <a:lumOff val="60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sz="1100" b="1" smtClean="0">
                <a:solidFill>
                  <a:schemeClr val="tx1">
                    <a:lumMod val="75000"/>
                    <a:lumOff val="25000"/>
                  </a:schemeClr>
                </a:solidFill>
              </a:rPr>
              <a:pPr/>
              <a:t>‹#›</a:t>
            </a:fld>
            <a:endParaRPr lang="en-GB" sz="1100" b="1"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7/22/2020</a:t>
            </a:fld>
            <a:endParaRPr lang="en-US"/>
          </a:p>
        </p:txBody>
      </p:sp>
      <p:sp>
        <p:nvSpPr>
          <p:cNvPr id="4" name="Footer Placeholder 3"/>
          <p:cNvSpPr>
            <a:spLocks noGrp="1"/>
          </p:cNvSpPr>
          <p:nvPr>
            <p:ph type="ftr" sz="quarter" idx="11"/>
          </p:nvPr>
        </p:nvSpPr>
        <p:spPr/>
        <p:txBody>
          <a:bodyPr/>
          <a:lstStyle>
            <a:extLst/>
          </a:lstStyle>
          <a:p>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7/22/2020</a:t>
            </a:fld>
            <a:endParaRPr lang="en-US"/>
          </a:p>
        </p:txBody>
      </p:sp>
      <p:sp>
        <p:nvSpPr>
          <p:cNvPr id="3" name="Footer Placeholder 2"/>
          <p:cNvSpPr>
            <a:spLocks noGrp="1"/>
          </p:cNvSpPr>
          <p:nvPr>
            <p:ph type="ftr" sz="quarter" idx="11"/>
          </p:nvPr>
        </p:nvSpPr>
        <p:spPr/>
        <p:txBody>
          <a:bodyPr/>
          <a:lstStyle>
            <a:extLst/>
          </a:lstStyle>
          <a:p>
            <a:endParaRPr kumimoji="0" lang="en-US"/>
          </a:p>
        </p:txBody>
      </p:sp>
      <p:sp>
        <p:nvSpPr>
          <p:cNvPr id="4" name="Slide Number Placeholder 3"/>
          <p:cNvSpPr>
            <a:spLocks noGrp="1"/>
          </p:cNvSpPr>
          <p:nvPr>
            <p:ph type="sldNum" sz="quarter" idx="12"/>
          </p:nvPr>
        </p:nvSpPr>
        <p:spPr>
          <a:xfrm>
            <a:off x="11484864" y="6305550"/>
            <a:ext cx="609600" cy="476250"/>
          </a:xfrm>
          <a:prstGeom prst="rect">
            <a:avLst/>
          </a:prstGeom>
        </p:spPr>
        <p:txBody>
          <a:bodyPr/>
          <a:lstStyle>
            <a:lvl1pPr>
              <a:defRPr sz="1100"/>
            </a:lvl1pPr>
            <a:extLst/>
          </a:lstStyle>
          <a:p>
            <a:fld id="{D5BBC35B-A44B-4119-B8DA-DE9E3DFADA20}" type="slidenum">
              <a:rPr lang="en-US" smtClean="0"/>
              <a:pPr/>
              <a:t>‹#›</a:t>
            </a:fld>
            <a:endParaRPr lang="en-US" dirty="0"/>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7/22/2020</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Rectangle 9">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1"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6">
              <a:lumMod val="40000"/>
              <a:lumOff val="60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tx1">
                    <a:lumMod val="75000"/>
                    <a:lumOff val="25000"/>
                  </a:schemeClr>
                </a:solidFill>
              </a:rPr>
              <a:pPr/>
              <a:t>‹#›</a:t>
            </a:fld>
            <a:endParaRPr lang="en-GB" b="1"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7/22/2020</a:t>
            </a:fld>
            <a:endParaRPr lang="en-US">
              <a:solidFill>
                <a:schemeClr val="tx1"/>
              </a:solidFill>
            </a:endParaRPr>
          </a:p>
        </p:txBody>
      </p:sp>
      <p:sp>
        <p:nvSpPr>
          <p:cNvPr id="6" name="Footer Placeholder 5"/>
          <p:cNvSpPr>
            <a:spLocks noGrp="1"/>
          </p:cNvSpPr>
          <p:nvPr>
            <p:ph type="ftr" sz="quarter" idx="11"/>
          </p:nvPr>
        </p:nvSpPr>
        <p:spPr/>
        <p:txBody>
          <a:bodyPr/>
          <a:lstStyle>
            <a:extLst/>
          </a:lstStyle>
          <a:p>
            <a:endParaRPr kumimoji="0" lang="en-US">
              <a:solidFill>
                <a:schemeClr val="tx1"/>
              </a:solidFill>
            </a:endParaRPr>
          </a:p>
        </p:txBody>
      </p:sp>
      <p:sp>
        <p:nvSpPr>
          <p:cNvPr id="7" name="Slide Number Placeholder 6"/>
          <p:cNvSpPr>
            <a:spLocks noGrp="1"/>
          </p:cNvSpPr>
          <p:nvPr>
            <p:ph type="sldNum" sz="quarter" idx="12"/>
          </p:nvPr>
        </p:nvSpPr>
        <p:spPr>
          <a:xfrm>
            <a:off x="11484864" y="6305550"/>
            <a:ext cx="609600" cy="476250"/>
          </a:xfrm>
          <a:prstGeom prst="rect">
            <a:avLst/>
          </a:prstGeom>
        </p:spPr>
        <p:txBody>
          <a:bodyPr/>
          <a:lstStyle>
            <a:lvl1pPr>
              <a:defRPr sz="1100"/>
            </a:lvl1pPr>
            <a:extLst/>
          </a:lstStyle>
          <a:p>
            <a:fld id="{D5BBC35B-A44B-4119-B8DA-DE9E3DFADA20}" type="slidenum">
              <a:rPr lang="en-US" smtClean="0"/>
              <a:pPr/>
              <a:t>‹#›</a:t>
            </a:fld>
            <a:endParaRPr lang="en-US" dirty="0"/>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1" name="Frame 10">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Rectangle 11">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3" name="Rectangle 12">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4"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6">
              <a:lumMod val="40000"/>
              <a:lumOff val="60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sz="1100" b="1" smtClean="0">
                <a:solidFill>
                  <a:schemeClr val="tx1">
                    <a:lumMod val="75000"/>
                    <a:lumOff val="25000"/>
                  </a:schemeClr>
                </a:solidFill>
              </a:rPr>
              <a:pPr/>
              <a:t>‹#›</a:t>
            </a:fld>
            <a:endParaRPr lang="en-GB" b="1"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350498"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eaLnBrk="1" latinLnBrk="0" hangingPunct="1"/>
            <a:fld id="{544213AF-26F6-41FA-8D85-E2C5388D6E58}" type="datetimeFigureOut">
              <a:rPr lang="en-US" smtClean="0"/>
              <a:pPr eaLnBrk="1" latinLnBrk="0" hangingPunct="1"/>
              <a:t>7/22/2020</a:t>
            </a:fld>
            <a:endParaRPr lang="en-US" sz="1000" dirty="0">
              <a:solidFill>
                <a:schemeClr val="tx1"/>
              </a:solidFill>
            </a:endParaRPr>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GB" dirty="0"/>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Rectangle 12">
            <a:extLst>
              <a:ext uri="{FF2B5EF4-FFF2-40B4-BE49-F238E27FC236}">
                <a16:creationId xmlns:a16="http://schemas.microsoft.com/office/drawing/2014/main" xmlns="" id="{72B1D122-60D0-8B4D-896A-2A770C0B6343}"/>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4" name="Slide Number Placeholder 5">
            <a:extLst>
              <a:ext uri="{FF2B5EF4-FFF2-40B4-BE49-F238E27FC236}">
                <a16:creationId xmlns:a16="http://schemas.microsoft.com/office/drawing/2014/main" xmlns="" id="{6B5B9FA1-1805-A944-AC99-868579EBA1AD}"/>
              </a:ext>
            </a:extLst>
          </p:cNvPr>
          <p:cNvSpPr txBox="1">
            <a:spLocks/>
          </p:cNvSpPr>
          <p:nvPr/>
        </p:nvSpPr>
        <p:spPr>
          <a:xfrm>
            <a:off x="11360016" y="6369050"/>
            <a:ext cx="335909" cy="365125"/>
          </a:xfrm>
          <a:prstGeom prst="rect">
            <a:avLst/>
          </a:prstGeom>
          <a:solidFill>
            <a:schemeClr val="accent6">
              <a:lumMod val="40000"/>
              <a:lumOff val="60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sz="1100" b="1" smtClean="0">
                <a:solidFill>
                  <a:schemeClr val="tx1">
                    <a:lumMod val="75000"/>
                    <a:lumOff val="25000"/>
                  </a:schemeClr>
                </a:solidFill>
              </a:rPr>
              <a:pPr/>
              <a:t>‹#›</a:t>
            </a:fld>
            <a:endParaRPr lang="en-GB" sz="1100" b="1" dirty="0">
              <a:solidFill>
                <a:schemeClr val="tx1">
                  <a:lumMod val="75000"/>
                  <a:lumOff val="25000"/>
                </a:schemeClr>
              </a:solidFill>
            </a:endParaRPr>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649" r:id="rId13"/>
    <p:sldLayoutId id="2147483651" r:id="rId14"/>
    <p:sldLayoutId id="2147483661" r:id="rId15"/>
    <p:sldLayoutId id="2147483662" r:id="rId16"/>
    <p:sldLayoutId id="2147483668" r:id="rId17"/>
    <p:sldLayoutId id="2147483674" r:id="rId18"/>
    <p:sldLayoutId id="2147483666" r:id="rId19"/>
    <p:sldLayoutId id="2147483664" r:id="rId20"/>
    <p:sldLayoutId id="2147483663" r:id="rId21"/>
    <p:sldLayoutId id="2147483671" r:id="rId22"/>
    <p:sldLayoutId id="2147483672" r:id="rId23"/>
    <p:sldLayoutId id="2147483673" r:id="rId24"/>
    <p:sldLayoutId id="2147483675" r:id="rId25"/>
    <p:sldLayoutId id="2147483676" r:id="rId26"/>
    <p:sldLayoutId id="2147483665" r:id="rId27"/>
    <p:sldLayoutId id="2147483669" r:id="rId28"/>
    <p:sldLayoutId id="2147483670" r:id="rId29"/>
  </p:sldLayoutIdLst>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hf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microsoft.com/office/2007/relationships/hdphoto" Target="../media/hdphoto6.wdp"/><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3.jpeg"/><Relationship Id="rId11" Type="http://schemas.microsoft.com/office/2007/relationships/hdphoto" Target="../media/hdphoto2.wdp"/><Relationship Id="rId5" Type="http://schemas.openxmlformats.org/officeDocument/2006/relationships/image" Target="../media/image25.png"/><Relationship Id="rId10" Type="http://schemas.openxmlformats.org/officeDocument/2006/relationships/image" Target="../media/image8.png"/><Relationship Id="rId4" Type="http://schemas.openxmlformats.org/officeDocument/2006/relationships/image" Target="../media/image6.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www.esv.org/Numbers+1:52" TargetMode="External"/><Relationship Id="rId13" Type="http://schemas.openxmlformats.org/officeDocument/2006/relationships/hyperlink" Target="https://www.esv.org/Joshua+19:51" TargetMode="External"/><Relationship Id="rId18" Type="http://schemas.openxmlformats.org/officeDocument/2006/relationships/hyperlink" Target="https://www.esv.org/Acts+13:20" TargetMode="External"/><Relationship Id="rId26" Type="http://schemas.openxmlformats.org/officeDocument/2006/relationships/hyperlink" Target="https://en.wikipedia.org/wiki/Gibeon_(ancient_city)" TargetMode="External"/><Relationship Id="rId3" Type="http://schemas.openxmlformats.org/officeDocument/2006/relationships/hyperlink" Target="https://en.wikipedia.org/wiki/Canaan" TargetMode="External"/><Relationship Id="rId21" Type="http://schemas.openxmlformats.org/officeDocument/2006/relationships/hyperlink" Target="https://en.wikipedia.org/wiki/Philistines" TargetMode="External"/><Relationship Id="rId34" Type="http://schemas.openxmlformats.org/officeDocument/2006/relationships/hyperlink" Target="https://www.mechon-mamre.org/p/pt/pt25a15.htm" TargetMode="External"/><Relationship Id="rId7" Type="http://schemas.openxmlformats.org/officeDocument/2006/relationships/hyperlink" Target="http://bible.oremus.org/?passage=Joshua+10:43%E2%80%9310:43&amp;version=nrsv" TargetMode="External"/><Relationship Id="rId12" Type="http://schemas.openxmlformats.org/officeDocument/2006/relationships/hyperlink" Target="https://www.esv.org/Joshua+18:1" TargetMode="External"/><Relationship Id="rId17" Type="http://schemas.openxmlformats.org/officeDocument/2006/relationships/hyperlink" Target="https://www.esv.org/1+Kings+6:1" TargetMode="External"/><Relationship Id="rId25" Type="http://schemas.openxmlformats.org/officeDocument/2006/relationships/hyperlink" Target="https://www.mechon-mamre.org/p/pt/pt08a21.htm" TargetMode="External"/><Relationship Id="rId33" Type="http://schemas.openxmlformats.org/officeDocument/2006/relationships/hyperlink" Target="https://www.mechon-mamre.org/p/pt/pt08b06.htm" TargetMode="External"/><Relationship Id="rId2" Type="http://schemas.openxmlformats.org/officeDocument/2006/relationships/image" Target="../media/image27.jpeg"/><Relationship Id="rId16" Type="http://schemas.openxmlformats.org/officeDocument/2006/relationships/hyperlink" Target="https://en.wikipedia.org/wiki/Biblical_judges" TargetMode="External"/><Relationship Id="rId20" Type="http://schemas.openxmlformats.org/officeDocument/2006/relationships/hyperlink" Target="https://www.esv.org/Judges+20:26" TargetMode="External"/><Relationship Id="rId29" Type="http://schemas.openxmlformats.org/officeDocument/2006/relationships/hyperlink" Target="https://www.mechon-mamre.org/p/pt/pt25b01.htm" TargetMode="External"/><Relationship Id="rId1" Type="http://schemas.openxmlformats.org/officeDocument/2006/relationships/slideLayout" Target="../slideLayouts/slideLayout2.xml"/><Relationship Id="rId6" Type="http://schemas.openxmlformats.org/officeDocument/2006/relationships/hyperlink" Target="https://www.esv.org/Joshua+5:8" TargetMode="External"/><Relationship Id="rId11" Type="http://schemas.openxmlformats.org/officeDocument/2006/relationships/hyperlink" Target="https://en.wikipedia.org/wiki/Tribe_of_Ephraim" TargetMode="External"/><Relationship Id="rId24" Type="http://schemas.openxmlformats.org/officeDocument/2006/relationships/hyperlink" Target="https://en.wikipedia.org/wiki/Gibeah" TargetMode="External"/><Relationship Id="rId32" Type="http://schemas.openxmlformats.org/officeDocument/2006/relationships/hyperlink" Target="https://www.mechon-mamre.org/p/pt/pt25a13.htm" TargetMode="External"/><Relationship Id="rId5" Type="http://schemas.openxmlformats.org/officeDocument/2006/relationships/hyperlink" Target="https://www.esv.org/Joshua+4:19" TargetMode="External"/><Relationship Id="rId15" Type="http://schemas.openxmlformats.org/officeDocument/2006/relationships/hyperlink" Target="https://www.esv.org/Psalms+78:60" TargetMode="External"/><Relationship Id="rId23" Type="http://schemas.openxmlformats.org/officeDocument/2006/relationships/hyperlink" Target="https://en.wikipedia.org/wiki/Nob,_Israel" TargetMode="External"/><Relationship Id="rId28" Type="http://schemas.openxmlformats.org/officeDocument/2006/relationships/hyperlink" Target="https://www.mechon-mamre.org/p/pt/pt25a21.htm" TargetMode="External"/><Relationship Id="rId36" Type="http://schemas.openxmlformats.org/officeDocument/2006/relationships/hyperlink" Target="https://www.mechon-mamre.org/p/pt/pt09a08.htm" TargetMode="External"/><Relationship Id="rId10" Type="http://schemas.openxmlformats.org/officeDocument/2006/relationships/hyperlink" Target="https://en.wikipedia.org/wiki/Shiloh_(biblical_city)" TargetMode="External"/><Relationship Id="rId19" Type="http://schemas.openxmlformats.org/officeDocument/2006/relationships/hyperlink" Target="https://en.wikipedia.org/wiki/Tabernacle" TargetMode="External"/><Relationship Id="rId31" Type="http://schemas.openxmlformats.org/officeDocument/2006/relationships/hyperlink" Target="https://en.wikipedia.org/wiki/Kiriath-Jearim" TargetMode="External"/><Relationship Id="rId4" Type="http://schemas.openxmlformats.org/officeDocument/2006/relationships/hyperlink" Target="https://en.wikipedia.org/wiki/Gilgal" TargetMode="External"/><Relationship Id="rId9" Type="http://schemas.openxmlformats.org/officeDocument/2006/relationships/hyperlink" Target="https://en.wikipedia.org/wiki/Tribal_allotments_of_Israel" TargetMode="External"/><Relationship Id="rId14" Type="http://schemas.openxmlformats.org/officeDocument/2006/relationships/hyperlink" Target="https://www.esv.org/Joshua+22:9" TargetMode="External"/><Relationship Id="rId22" Type="http://schemas.openxmlformats.org/officeDocument/2006/relationships/hyperlink" Target="https://en.wikipedia.org/wiki/Saul" TargetMode="External"/><Relationship Id="rId27" Type="http://schemas.openxmlformats.org/officeDocument/2006/relationships/hyperlink" Target="https://www.mechon-mamre.org/p/pt/pt25a16.htm" TargetMode="External"/><Relationship Id="rId30" Type="http://schemas.openxmlformats.org/officeDocument/2006/relationships/hyperlink" Target="https://en.wikipedia.org/wiki/David" TargetMode="External"/><Relationship Id="rId35" Type="http://schemas.openxmlformats.org/officeDocument/2006/relationships/hyperlink" Target="https://www.mechon-mamre.org/p/pt/pt09a03.ht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8.wdp"/><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46.png"/><Relationship Id="rId2" Type="http://schemas.openxmlformats.org/officeDocument/2006/relationships/image" Target="../media/image40.jpe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8.jpeg"/><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52.jpe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png"/><Relationship Id="rId3" Type="http://schemas.openxmlformats.org/officeDocument/2006/relationships/image" Target="../media/image57.png"/><Relationship Id="rId7" Type="http://schemas.openxmlformats.org/officeDocument/2006/relationships/image" Target="../media/image60.png"/><Relationship Id="rId12" Type="http://schemas.openxmlformats.org/officeDocument/2006/relationships/image" Target="../media/image65.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microsoft.com/office/2007/relationships/hdphoto" Target="../media/hdphoto11.wdp"/><Relationship Id="rId9" Type="http://schemas.openxmlformats.org/officeDocument/2006/relationships/image" Target="../media/image62.jpeg"/></Relationships>
</file>

<file path=ppt/slides/_rels/slide44.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1.jpeg"/><Relationship Id="rId3" Type="http://schemas.microsoft.com/office/2007/relationships/hdphoto" Target="../media/hdphoto10.wdp"/><Relationship Id="rId7" Type="http://schemas.openxmlformats.org/officeDocument/2006/relationships/image" Target="../media/image58.jpeg"/><Relationship Id="rId12" Type="http://schemas.openxmlformats.org/officeDocument/2006/relationships/image" Target="../media/image64.jpeg"/><Relationship Id="rId17" Type="http://schemas.openxmlformats.org/officeDocument/2006/relationships/image" Target="../media/image69.png"/><Relationship Id="rId2" Type="http://schemas.openxmlformats.org/officeDocument/2006/relationships/image" Target="../media/image40.jpeg"/><Relationship Id="rId16" Type="http://schemas.openxmlformats.org/officeDocument/2006/relationships/image" Target="../media/image68.png"/><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62.jpeg"/><Relationship Id="rId5" Type="http://schemas.openxmlformats.org/officeDocument/2006/relationships/image" Target="../media/image57.png"/><Relationship Id="rId15" Type="http://schemas.openxmlformats.org/officeDocument/2006/relationships/image" Target="../media/image65.jpeg"/><Relationship Id="rId10" Type="http://schemas.openxmlformats.org/officeDocument/2006/relationships/image" Target="../media/image67.jpeg"/><Relationship Id="rId4" Type="http://schemas.openxmlformats.org/officeDocument/2006/relationships/image" Target="../media/image56.jpeg"/><Relationship Id="rId9" Type="http://schemas.openxmlformats.org/officeDocument/2006/relationships/image" Target="../media/image60.png"/><Relationship Id="rId14" Type="http://schemas.openxmlformats.org/officeDocument/2006/relationships/image" Target="../media/image63.jpeg"/></Relationships>
</file>

<file path=ppt/slides/_rels/slide4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2.jpeg"/><Relationship Id="rId3" Type="http://schemas.openxmlformats.org/officeDocument/2006/relationships/image" Target="../media/image56.jpeg"/><Relationship Id="rId7" Type="http://schemas.openxmlformats.org/officeDocument/2006/relationships/image" Target="../media/image59.jpeg"/><Relationship Id="rId12" Type="http://schemas.openxmlformats.org/officeDocument/2006/relationships/image" Target="../media/image72.jpeg"/><Relationship Id="rId17" Type="http://schemas.openxmlformats.org/officeDocument/2006/relationships/image" Target="../media/image65.jpeg"/><Relationship Id="rId2" Type="http://schemas.openxmlformats.org/officeDocument/2006/relationships/image" Target="../media/image70.png"/><Relationship Id="rId16"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71.jpeg"/><Relationship Id="rId5" Type="http://schemas.microsoft.com/office/2007/relationships/hdphoto" Target="../media/hdphoto11.wdp"/><Relationship Id="rId15" Type="http://schemas.openxmlformats.org/officeDocument/2006/relationships/image" Target="../media/image61.jpeg"/><Relationship Id="rId10" Type="http://schemas.openxmlformats.org/officeDocument/2006/relationships/image" Target="../media/image68.png"/><Relationship Id="rId4" Type="http://schemas.openxmlformats.org/officeDocument/2006/relationships/image" Target="../media/image57.png"/><Relationship Id="rId9" Type="http://schemas.openxmlformats.org/officeDocument/2006/relationships/image" Target="../media/image67.jpeg"/><Relationship Id="rId14" Type="http://schemas.openxmlformats.org/officeDocument/2006/relationships/image" Target="../media/image64.jpeg"/></Relationships>
</file>

<file path=ppt/slides/_rels/slide46.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65.jpeg"/><Relationship Id="rId18" Type="http://schemas.openxmlformats.org/officeDocument/2006/relationships/image" Target="../media/image74.png"/><Relationship Id="rId3" Type="http://schemas.openxmlformats.org/officeDocument/2006/relationships/image" Target="../media/image57.png"/><Relationship Id="rId7" Type="http://schemas.openxmlformats.org/officeDocument/2006/relationships/image" Target="../media/image60.png"/><Relationship Id="rId12" Type="http://schemas.openxmlformats.org/officeDocument/2006/relationships/image" Target="../media/image68.png"/><Relationship Id="rId17" Type="http://schemas.openxmlformats.org/officeDocument/2006/relationships/image" Target="../media/image63.jpeg"/><Relationship Id="rId2" Type="http://schemas.openxmlformats.org/officeDocument/2006/relationships/image" Target="../media/image56.jpeg"/><Relationship Id="rId16"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73.jpeg"/><Relationship Id="rId5" Type="http://schemas.openxmlformats.org/officeDocument/2006/relationships/image" Target="../media/image58.jpeg"/><Relationship Id="rId15" Type="http://schemas.openxmlformats.org/officeDocument/2006/relationships/image" Target="../media/image64.jpeg"/><Relationship Id="rId10" Type="http://schemas.openxmlformats.org/officeDocument/2006/relationships/image" Target="../media/image72.jpeg"/><Relationship Id="rId4" Type="http://schemas.microsoft.com/office/2007/relationships/hdphoto" Target="../media/hdphoto11.wdp"/><Relationship Id="rId9" Type="http://schemas.openxmlformats.org/officeDocument/2006/relationships/image" Target="../media/image71.jpeg"/><Relationship Id="rId14" Type="http://schemas.openxmlformats.org/officeDocument/2006/relationships/image" Target="../media/image62.jpeg"/></Relationships>
</file>

<file path=ppt/slides/_rels/slide47.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73.jpeg"/><Relationship Id="rId18" Type="http://schemas.openxmlformats.org/officeDocument/2006/relationships/image" Target="../media/image77.jpeg"/><Relationship Id="rId3" Type="http://schemas.openxmlformats.org/officeDocument/2006/relationships/image" Target="../media/image64.jpeg"/><Relationship Id="rId7" Type="http://schemas.openxmlformats.org/officeDocument/2006/relationships/image" Target="../media/image58.jpeg"/><Relationship Id="rId12" Type="http://schemas.openxmlformats.org/officeDocument/2006/relationships/image" Target="../media/image72.jpeg"/><Relationship Id="rId17" Type="http://schemas.openxmlformats.org/officeDocument/2006/relationships/image" Target="../media/image76.jpeg"/><Relationship Id="rId2" Type="http://schemas.openxmlformats.org/officeDocument/2006/relationships/image" Target="../media/image62.jpeg"/><Relationship Id="rId16" Type="http://schemas.openxmlformats.org/officeDocument/2006/relationships/image" Target="../media/image75.jpeg"/><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71.jpeg"/><Relationship Id="rId5" Type="http://schemas.openxmlformats.org/officeDocument/2006/relationships/image" Target="../media/image57.png"/><Relationship Id="rId15" Type="http://schemas.openxmlformats.org/officeDocument/2006/relationships/image" Target="../media/image65.jpeg"/><Relationship Id="rId10" Type="http://schemas.openxmlformats.org/officeDocument/2006/relationships/image" Target="../media/image67.jpeg"/><Relationship Id="rId19" Type="http://schemas.openxmlformats.org/officeDocument/2006/relationships/image" Target="../media/image78.png"/><Relationship Id="rId4" Type="http://schemas.openxmlformats.org/officeDocument/2006/relationships/image" Target="../media/image56.jpeg"/><Relationship Id="rId9" Type="http://schemas.openxmlformats.org/officeDocument/2006/relationships/image" Target="../media/image60.png"/><Relationship Id="rId14" Type="http://schemas.openxmlformats.org/officeDocument/2006/relationships/image" Target="../media/image68.png"/></Relationships>
</file>

<file path=ppt/slides/_rels/slide48.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72.jpeg"/><Relationship Id="rId18" Type="http://schemas.openxmlformats.org/officeDocument/2006/relationships/image" Target="../media/image76.jpeg"/><Relationship Id="rId3" Type="http://schemas.microsoft.com/office/2007/relationships/hdphoto" Target="../media/hdphoto10.wdp"/><Relationship Id="rId21" Type="http://schemas.microsoft.com/office/2007/relationships/hdphoto" Target="../media/hdphoto12.wdp"/><Relationship Id="rId7" Type="http://schemas.openxmlformats.org/officeDocument/2006/relationships/image" Target="../media/image58.jpeg"/><Relationship Id="rId12" Type="http://schemas.openxmlformats.org/officeDocument/2006/relationships/image" Target="../media/image71.jpeg"/><Relationship Id="rId17" Type="http://schemas.openxmlformats.org/officeDocument/2006/relationships/image" Target="../media/image75.jpeg"/><Relationship Id="rId25" Type="http://schemas.openxmlformats.org/officeDocument/2006/relationships/image" Target="../media/image81.png"/><Relationship Id="rId2" Type="http://schemas.openxmlformats.org/officeDocument/2006/relationships/image" Target="../media/image40.jpeg"/><Relationship Id="rId16" Type="http://schemas.openxmlformats.org/officeDocument/2006/relationships/image" Target="../media/image65.jpeg"/><Relationship Id="rId20" Type="http://schemas.openxmlformats.org/officeDocument/2006/relationships/image" Target="../media/image79.png"/><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67.jpeg"/><Relationship Id="rId24" Type="http://schemas.microsoft.com/office/2007/relationships/hdphoto" Target="../media/hdphoto13.wdp"/><Relationship Id="rId5" Type="http://schemas.openxmlformats.org/officeDocument/2006/relationships/image" Target="../media/image57.png"/><Relationship Id="rId15" Type="http://schemas.openxmlformats.org/officeDocument/2006/relationships/image" Target="../media/image68.png"/><Relationship Id="rId23" Type="http://schemas.openxmlformats.org/officeDocument/2006/relationships/image" Target="../media/image80.png"/><Relationship Id="rId10" Type="http://schemas.openxmlformats.org/officeDocument/2006/relationships/image" Target="../media/image64.jpeg"/><Relationship Id="rId19" Type="http://schemas.openxmlformats.org/officeDocument/2006/relationships/image" Target="../media/image77.jpeg"/><Relationship Id="rId4" Type="http://schemas.openxmlformats.org/officeDocument/2006/relationships/image" Target="../media/image56.jpeg"/><Relationship Id="rId9" Type="http://schemas.openxmlformats.org/officeDocument/2006/relationships/image" Target="../media/image60.png"/><Relationship Id="rId14" Type="http://schemas.openxmlformats.org/officeDocument/2006/relationships/image" Target="../media/image73.jpeg"/><Relationship Id="rId22" Type="http://schemas.openxmlformats.org/officeDocument/2006/relationships/image" Target="../media/image62.jpeg"/></Relationships>
</file>

<file path=ppt/slides/_rels/slide49.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72.jpeg"/><Relationship Id="rId18" Type="http://schemas.openxmlformats.org/officeDocument/2006/relationships/image" Target="../media/image76.jpeg"/><Relationship Id="rId3" Type="http://schemas.openxmlformats.org/officeDocument/2006/relationships/image" Target="../media/image40.jpeg"/><Relationship Id="rId21" Type="http://schemas.microsoft.com/office/2007/relationships/hdphoto" Target="../media/hdphoto12.wdp"/><Relationship Id="rId7" Type="http://schemas.microsoft.com/office/2007/relationships/hdphoto" Target="../media/hdphoto11.wdp"/><Relationship Id="rId12" Type="http://schemas.openxmlformats.org/officeDocument/2006/relationships/image" Target="../media/image71.jpeg"/><Relationship Id="rId17" Type="http://schemas.openxmlformats.org/officeDocument/2006/relationships/image" Target="../media/image75.jpeg"/><Relationship Id="rId2" Type="http://schemas.openxmlformats.org/officeDocument/2006/relationships/image" Target="../media/image64.jpeg"/><Relationship Id="rId16" Type="http://schemas.openxmlformats.org/officeDocument/2006/relationships/image" Target="../media/image65.jpeg"/><Relationship Id="rId20"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7.jpeg"/><Relationship Id="rId24" Type="http://schemas.openxmlformats.org/officeDocument/2006/relationships/image" Target="../media/image83.png"/><Relationship Id="rId5" Type="http://schemas.openxmlformats.org/officeDocument/2006/relationships/image" Target="../media/image56.jpeg"/><Relationship Id="rId15" Type="http://schemas.openxmlformats.org/officeDocument/2006/relationships/image" Target="../media/image68.png"/><Relationship Id="rId23" Type="http://schemas.openxmlformats.org/officeDocument/2006/relationships/image" Target="../media/image62.jpeg"/><Relationship Id="rId10" Type="http://schemas.openxmlformats.org/officeDocument/2006/relationships/image" Target="../media/image60.png"/><Relationship Id="rId19" Type="http://schemas.openxmlformats.org/officeDocument/2006/relationships/image" Target="../media/image77.jpeg"/><Relationship Id="rId4" Type="http://schemas.microsoft.com/office/2007/relationships/hdphoto" Target="../media/hdphoto10.wdp"/><Relationship Id="rId9" Type="http://schemas.openxmlformats.org/officeDocument/2006/relationships/image" Target="../media/image59.jpeg"/><Relationship Id="rId14" Type="http://schemas.openxmlformats.org/officeDocument/2006/relationships/image" Target="../media/image73.jpeg"/><Relationship Id="rId22" Type="http://schemas.openxmlformats.org/officeDocument/2006/relationships/image" Target="../media/image82.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84.jpeg"/><Relationship Id="rId18" Type="http://schemas.openxmlformats.org/officeDocument/2006/relationships/image" Target="../media/image75.jpeg"/><Relationship Id="rId26" Type="http://schemas.openxmlformats.org/officeDocument/2006/relationships/image" Target="../media/image86.png"/><Relationship Id="rId3" Type="http://schemas.openxmlformats.org/officeDocument/2006/relationships/image" Target="../media/image40.jpeg"/><Relationship Id="rId21" Type="http://schemas.openxmlformats.org/officeDocument/2006/relationships/image" Target="../media/image79.png"/><Relationship Id="rId7" Type="http://schemas.microsoft.com/office/2007/relationships/hdphoto" Target="../media/hdphoto11.wdp"/><Relationship Id="rId12" Type="http://schemas.openxmlformats.org/officeDocument/2006/relationships/image" Target="../media/image71.jpeg"/><Relationship Id="rId17" Type="http://schemas.openxmlformats.org/officeDocument/2006/relationships/image" Target="../media/image65.jpeg"/><Relationship Id="rId25" Type="http://schemas.openxmlformats.org/officeDocument/2006/relationships/image" Target="../media/image62.jpeg"/><Relationship Id="rId2" Type="http://schemas.openxmlformats.org/officeDocument/2006/relationships/image" Target="../media/image64.jpeg"/><Relationship Id="rId16" Type="http://schemas.openxmlformats.org/officeDocument/2006/relationships/image" Target="../media/image68.png"/><Relationship Id="rId20"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7.jpeg"/><Relationship Id="rId24" Type="http://schemas.openxmlformats.org/officeDocument/2006/relationships/image" Target="../media/image85.jpeg"/><Relationship Id="rId5" Type="http://schemas.openxmlformats.org/officeDocument/2006/relationships/image" Target="../media/image56.jpeg"/><Relationship Id="rId15" Type="http://schemas.openxmlformats.org/officeDocument/2006/relationships/image" Target="../media/image73.jpeg"/><Relationship Id="rId23" Type="http://schemas.openxmlformats.org/officeDocument/2006/relationships/image" Target="../media/image82.jpeg"/><Relationship Id="rId10" Type="http://schemas.openxmlformats.org/officeDocument/2006/relationships/image" Target="../media/image60.png"/><Relationship Id="rId19" Type="http://schemas.openxmlformats.org/officeDocument/2006/relationships/image" Target="../media/image76.jpeg"/><Relationship Id="rId4" Type="http://schemas.microsoft.com/office/2007/relationships/hdphoto" Target="../media/hdphoto10.wdp"/><Relationship Id="rId9" Type="http://schemas.openxmlformats.org/officeDocument/2006/relationships/image" Target="../media/image59.jpeg"/><Relationship Id="rId14" Type="http://schemas.openxmlformats.org/officeDocument/2006/relationships/image" Target="../media/image72.jpeg"/><Relationship Id="rId22" Type="http://schemas.microsoft.com/office/2007/relationships/hdphoto" Target="../media/hdphoto12.wdp"/></Relationships>
</file>

<file path=ppt/slides/_rels/slide5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3.jpeg"/><Relationship Id="rId18" Type="http://schemas.openxmlformats.org/officeDocument/2006/relationships/image" Target="../media/image77.jpeg"/><Relationship Id="rId3" Type="http://schemas.openxmlformats.org/officeDocument/2006/relationships/image" Target="../media/image56.jpeg"/><Relationship Id="rId21" Type="http://schemas.openxmlformats.org/officeDocument/2006/relationships/image" Target="../media/image82.jpeg"/><Relationship Id="rId7" Type="http://schemas.openxmlformats.org/officeDocument/2006/relationships/image" Target="../media/image59.jpeg"/><Relationship Id="rId12" Type="http://schemas.openxmlformats.org/officeDocument/2006/relationships/image" Target="../media/image72.jpeg"/><Relationship Id="rId17" Type="http://schemas.openxmlformats.org/officeDocument/2006/relationships/image" Target="../media/image76.jpeg"/><Relationship Id="rId25" Type="http://schemas.openxmlformats.org/officeDocument/2006/relationships/image" Target="../media/image88.png"/><Relationship Id="rId2" Type="http://schemas.openxmlformats.org/officeDocument/2006/relationships/image" Target="../media/image64.jpeg"/><Relationship Id="rId16" Type="http://schemas.openxmlformats.org/officeDocument/2006/relationships/image" Target="../media/image75.jpeg"/><Relationship Id="rId20" Type="http://schemas.microsoft.com/office/2007/relationships/hdphoto" Target="../media/hdphoto12.wdp"/><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84.jpeg"/><Relationship Id="rId24" Type="http://schemas.openxmlformats.org/officeDocument/2006/relationships/image" Target="../media/image87.jpeg"/><Relationship Id="rId5" Type="http://schemas.microsoft.com/office/2007/relationships/hdphoto" Target="../media/hdphoto11.wdp"/><Relationship Id="rId15" Type="http://schemas.openxmlformats.org/officeDocument/2006/relationships/image" Target="../media/image65.jpeg"/><Relationship Id="rId23" Type="http://schemas.openxmlformats.org/officeDocument/2006/relationships/image" Target="../media/image62.jpeg"/><Relationship Id="rId10" Type="http://schemas.openxmlformats.org/officeDocument/2006/relationships/image" Target="../media/image71.jpeg"/><Relationship Id="rId19" Type="http://schemas.openxmlformats.org/officeDocument/2006/relationships/image" Target="../media/image79.png"/><Relationship Id="rId4" Type="http://schemas.openxmlformats.org/officeDocument/2006/relationships/image" Target="../media/image57.png"/><Relationship Id="rId9" Type="http://schemas.openxmlformats.org/officeDocument/2006/relationships/image" Target="../media/image67.jpeg"/><Relationship Id="rId14" Type="http://schemas.openxmlformats.org/officeDocument/2006/relationships/image" Target="../media/image68.png"/><Relationship Id="rId22" Type="http://schemas.openxmlformats.org/officeDocument/2006/relationships/image" Target="../media/image85.jpeg"/></Relationships>
</file>

<file path=ppt/slides/_rels/slide5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10.jpeg"/><Relationship Id="rId5" Type="http://schemas.microsoft.com/office/2007/relationships/hdphoto" Target="../media/hdphoto4.wdp"/><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9.jpe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93.jpeg"/><Relationship Id="rId7" Type="http://schemas.openxmlformats.org/officeDocument/2006/relationships/image" Target="../media/image96.jpeg"/><Relationship Id="rId2" Type="http://schemas.openxmlformats.org/officeDocument/2006/relationships/image" Target="../media/image92.jpeg"/><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95.jpeg"/><Relationship Id="rId4" Type="http://schemas.openxmlformats.org/officeDocument/2006/relationships/image" Target="../media/image94.jpeg"/><Relationship Id="rId9" Type="http://schemas.openxmlformats.org/officeDocument/2006/relationships/image" Target="../media/image10.jpeg"/></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jpe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99.png"/><Relationship Id="rId5" Type="http://schemas.microsoft.com/office/2007/relationships/hdphoto" Target="../media/hdphoto5.wdp"/><Relationship Id="rId4" Type="http://schemas.openxmlformats.org/officeDocument/2006/relationships/image" Target="../media/image22.png"/></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8.jpe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2.png"/><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2.png"/><Relationship Id="rId1" Type="http://schemas.openxmlformats.org/officeDocument/2006/relationships/slideLayout" Target="../slideLayouts/slideLayout6.xml"/><Relationship Id="rId4" Type="http://schemas.openxmlformats.org/officeDocument/2006/relationships/image" Target="../media/image103.jpeg"/></Relationships>
</file>

<file path=ppt/slides/_rels/slide6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5.jpeg"/><Relationship Id="rId7" Type="http://schemas.openxmlformats.org/officeDocument/2006/relationships/image" Target="../media/image107.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jpeg"/><Relationship Id="rId10" Type="http://schemas.microsoft.com/office/2007/relationships/hdphoto" Target="../media/hdphoto17.wdp"/><Relationship Id="rId4" Type="http://schemas.microsoft.com/office/2007/relationships/hdphoto" Target="../media/hdphoto16.wdp"/><Relationship Id="rId9" Type="http://schemas.openxmlformats.org/officeDocument/2006/relationships/image" Target="../media/image109.jpe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microsoft.com/office/2007/relationships/hdphoto" Target="../media/hdphoto3.wdp"/><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9.jpe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8" Type="http://schemas.openxmlformats.org/officeDocument/2006/relationships/hyperlink" Target="mailto:calendar@studythecalendar.com" TargetMode="External"/><Relationship Id="rId3" Type="http://schemas.openxmlformats.org/officeDocument/2006/relationships/image" Target="../media/image99.png"/><Relationship Id="rId7" Type="http://schemas.openxmlformats.org/officeDocument/2006/relationships/hyperlink" Target="mailto:tim@studythecalendar.com" TargetMode="External"/><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hyperlink" Target="mailto:charlene@studythecalendar.com" TargetMode="External"/><Relationship Id="rId5" Type="http://schemas.microsoft.com/office/2007/relationships/hdphoto" Target="../media/hdphoto18.wdp"/><Relationship Id="rId4" Type="http://schemas.openxmlformats.org/officeDocument/2006/relationships/image" Target="../media/image111.png"/></Relationships>
</file>

<file path=ppt/slides/_rels/slide71.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24.jpeg"/><Relationship Id="rId7" Type="http://schemas.openxmlformats.org/officeDocument/2006/relationships/image" Target="../media/image102.png"/><Relationship Id="rId12" Type="http://schemas.openxmlformats.org/officeDocument/2006/relationships/image" Target="../media/image109.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08.jpeg"/><Relationship Id="rId11" Type="http://schemas.openxmlformats.org/officeDocument/2006/relationships/image" Target="../media/image107.jpeg"/><Relationship Id="rId5" Type="http://schemas.microsoft.com/office/2007/relationships/hdphoto" Target="../media/hdphoto19.wdp"/><Relationship Id="rId10" Type="http://schemas.openxmlformats.org/officeDocument/2006/relationships/image" Target="../media/image106.jpeg"/><Relationship Id="rId4" Type="http://schemas.openxmlformats.org/officeDocument/2006/relationships/image" Target="../media/image112.png"/><Relationship Id="rId9" Type="http://schemas.microsoft.com/office/2007/relationships/hdphoto" Target="../media/hdphoto17.wdp"/></Relationships>
</file>

<file path=ppt/slides/_rels/slide7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jpeg"/><Relationship Id="rId1" Type="http://schemas.openxmlformats.org/officeDocument/2006/relationships/slideLayout" Target="../slideLayouts/slideLayout7.xml"/><Relationship Id="rId5" Type="http://schemas.microsoft.com/office/2007/relationships/hdphoto" Target="../media/hdphoto20.wdp"/><Relationship Id="rId4" Type="http://schemas.openxmlformats.org/officeDocument/2006/relationships/image" Target="../media/image11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20.jpeg"/><Relationship Id="rId5" Type="http://schemas.microsoft.com/office/2007/relationships/hdphoto" Target="../media/hdphoto4.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png"/><Relationship Id="rId7"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Users\Rae\Desktop\day-night reduced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74266"/>
            <a:ext cx="12192000" cy="1812310"/>
          </a:xfrm>
          <a:prstGeom prst="rect">
            <a:avLst/>
          </a:prstGeom>
          <a:noFill/>
          <a:ln w="76200">
            <a:solidFill>
              <a:schemeClr val="accent6">
                <a:lumMod val="60000"/>
                <a:lumOff val="40000"/>
              </a:schemeClr>
            </a:solidFill>
          </a:ln>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5" name="Rectangle 4"/>
          <p:cNvSpPr/>
          <p:nvPr/>
        </p:nvSpPr>
        <p:spPr>
          <a:xfrm>
            <a:off x="151669" y="5047605"/>
            <a:ext cx="4796251" cy="1754326"/>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1">
                      <a:satMod val="175000"/>
                      <a:alpha val="40000"/>
                    </a:schemeClr>
                  </a:glow>
                  <a:innerShdw blurRad="69850" dist="43180" dir="5400000">
                    <a:srgbClr val="000000">
                      <a:alpha val="65000"/>
                    </a:srgbClr>
                  </a:innerShdw>
                </a:effectLst>
                <a:latin typeface="Rockwell" pitchFamily="18" charset="0"/>
              </a:rPr>
              <a:t>“Between the</a:t>
            </a:r>
            <a:b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1">
                      <a:satMod val="175000"/>
                      <a:alpha val="40000"/>
                    </a:schemeClr>
                  </a:glow>
                  <a:innerShdw blurRad="69850" dist="43180" dir="5400000">
                    <a:srgbClr val="000000">
                      <a:alpha val="65000"/>
                    </a:srgbClr>
                  </a:innerShdw>
                </a:effectLst>
                <a:latin typeface="Rockwell" pitchFamily="18" charset="0"/>
              </a:rPr>
            </a:br>
            <a:r>
              <a:rPr lang="en-US" sz="5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1">
                      <a:satMod val="175000"/>
                      <a:alpha val="40000"/>
                    </a:schemeClr>
                  </a:glow>
                  <a:innerShdw blurRad="69850" dist="43180" dir="5400000">
                    <a:srgbClr val="000000">
                      <a:alpha val="65000"/>
                    </a:srgbClr>
                  </a:innerShdw>
                </a:effectLst>
                <a:latin typeface="Rockwell" pitchFamily="18" charset="0"/>
              </a:rPr>
              <a:t>Mixin</a:t>
            </a:r>
            <a:r>
              <a:rPr lang="en-US" sz="5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1">
                      <a:satMod val="175000"/>
                      <a:alpha val="40000"/>
                    </a:schemeClr>
                  </a:glow>
                  <a:innerShdw blurRad="69850" dist="43180" dir="5400000">
                    <a:srgbClr val="000000">
                      <a:alpha val="65000"/>
                    </a:srgbClr>
                  </a:innerShdw>
                </a:effectLst>
                <a:latin typeface="Rockwell" pitchFamily="18" charset="0"/>
              </a:rPr>
              <a:t>g</a:t>
            </a:r>
            <a:r>
              <a:rPr lang="en-US" sz="5400" b="1" cap="none" spc="0" dirty="0" err="1" smtClean="0">
                <a:ln w="1905"/>
                <a:solidFill>
                  <a:srgbClr val="B83D68"/>
                </a:solidFill>
                <a:effectLst>
                  <a:glow rad="63500">
                    <a:schemeClr val="accent1">
                      <a:satMod val="175000"/>
                      <a:alpha val="40000"/>
                    </a:schemeClr>
                  </a:glow>
                  <a:innerShdw blurRad="69850" dist="43180" dir="5400000">
                    <a:srgbClr val="000000">
                      <a:alpha val="65000"/>
                    </a:srgbClr>
                  </a:innerShdw>
                </a:effectLst>
                <a:latin typeface="Rockwell" pitchFamily="18" charset="0"/>
              </a:rPr>
              <a:t>S</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1">
                      <a:satMod val="175000"/>
                      <a:alpha val="40000"/>
                    </a:schemeClr>
                  </a:glow>
                  <a:innerShdw blurRad="69850" dist="43180" dir="5400000">
                    <a:srgbClr val="000000">
                      <a:alpha val="65000"/>
                    </a:srgbClr>
                  </a:innerShdw>
                </a:effectLst>
                <a:latin typeface="Rockwell" pitchFamily="18" charset="0"/>
              </a:rPr>
              <a:t>”</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1">
                    <a:satMod val="175000"/>
                    <a:alpha val="40000"/>
                  </a:schemeClr>
                </a:glow>
                <a:innerShdw blurRad="69850" dist="43180" dir="5400000">
                  <a:srgbClr val="000000">
                    <a:alpha val="65000"/>
                  </a:srgbClr>
                </a:innerShdw>
              </a:effectLst>
              <a:latin typeface="Rockwell" pitchFamily="18" charset="0"/>
            </a:endParaRPr>
          </a:p>
        </p:txBody>
      </p:sp>
      <p:sp>
        <p:nvSpPr>
          <p:cNvPr id="8" name="Rectangle 7"/>
          <p:cNvSpPr/>
          <p:nvPr/>
        </p:nvSpPr>
        <p:spPr>
          <a:xfrm>
            <a:off x="6309360" y="5045690"/>
            <a:ext cx="3952971" cy="1754326"/>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5400" b="1" cap="none" spc="0" dirty="0" smtClean="0">
                <a:ln w="1905"/>
                <a:solidFill>
                  <a:schemeClr val="bg1">
                    <a:lumMod val="75000"/>
                  </a:schemeClr>
                </a:solidFill>
                <a:effectLst>
                  <a:innerShdw blurRad="69850" dist="43180" dir="5400000">
                    <a:srgbClr val="000000">
                      <a:alpha val="65000"/>
                    </a:srgbClr>
                  </a:innerShdw>
                </a:effectLst>
                <a:latin typeface="Rockwell" pitchFamily="18" charset="0"/>
              </a:rPr>
              <a:t>“</a:t>
            </a:r>
            <a:r>
              <a:rPr lang="en-US" sz="5400" b="1" cap="none" spc="0" dirty="0" err="1" smtClean="0">
                <a:ln w="1905"/>
                <a:solidFill>
                  <a:schemeClr val="bg1">
                    <a:lumMod val="75000"/>
                  </a:schemeClr>
                </a:solidFill>
                <a:effectLst>
                  <a:glow rad="63500">
                    <a:schemeClr val="accent1">
                      <a:satMod val="175000"/>
                      <a:alpha val="40000"/>
                    </a:schemeClr>
                  </a:glow>
                  <a:innerShdw blurRad="69850" dist="43180" dir="5400000">
                    <a:srgbClr val="000000">
                      <a:alpha val="65000"/>
                    </a:srgbClr>
                  </a:innerShdw>
                </a:effectLst>
                <a:latin typeface="Rockwell" pitchFamily="18" charset="0"/>
              </a:rPr>
              <a:t>Beyn</a:t>
            </a:r>
            <a:r>
              <a:rPr lang="en-US" sz="5400" b="1" cap="none" spc="0" dirty="0" smtClean="0">
                <a:ln w="1905"/>
                <a:solidFill>
                  <a:schemeClr val="bg1">
                    <a:lumMod val="75000"/>
                  </a:schemeClr>
                </a:solidFill>
                <a:effectLst>
                  <a:glow rad="63500">
                    <a:schemeClr val="accent1">
                      <a:satMod val="175000"/>
                      <a:alpha val="40000"/>
                    </a:schemeClr>
                  </a:glow>
                  <a:innerShdw blurRad="69850" dist="43180" dir="5400000">
                    <a:srgbClr val="000000">
                      <a:alpha val="65000"/>
                    </a:srgbClr>
                  </a:innerShdw>
                </a:effectLst>
                <a:latin typeface="Rockwell" pitchFamily="18" charset="0"/>
              </a:rPr>
              <a:t> Ha</a:t>
            </a:r>
            <a:br>
              <a:rPr lang="en-US" sz="5400" b="1" cap="none" spc="0" dirty="0" smtClean="0">
                <a:ln w="1905"/>
                <a:solidFill>
                  <a:schemeClr val="bg1">
                    <a:lumMod val="75000"/>
                  </a:schemeClr>
                </a:solidFill>
                <a:effectLst>
                  <a:glow rad="63500">
                    <a:schemeClr val="accent1">
                      <a:satMod val="175000"/>
                      <a:alpha val="40000"/>
                    </a:schemeClr>
                  </a:glow>
                  <a:innerShdw blurRad="69850" dist="43180" dir="5400000">
                    <a:srgbClr val="000000">
                      <a:alpha val="65000"/>
                    </a:srgbClr>
                  </a:innerShdw>
                </a:effectLst>
                <a:latin typeface="Rockwell" pitchFamily="18" charset="0"/>
              </a:rPr>
            </a:br>
            <a:r>
              <a:rPr lang="en-US" sz="5400" b="1" cap="none" spc="0" dirty="0" err="1" smtClean="0">
                <a:ln w="1905"/>
                <a:solidFill>
                  <a:schemeClr val="bg1">
                    <a:lumMod val="75000"/>
                  </a:schemeClr>
                </a:solidFill>
                <a:effectLst>
                  <a:glow rad="63500">
                    <a:schemeClr val="accent1">
                      <a:satMod val="175000"/>
                      <a:alpha val="40000"/>
                    </a:schemeClr>
                  </a:glow>
                  <a:innerShdw blurRad="69850" dist="43180" dir="5400000">
                    <a:srgbClr val="000000">
                      <a:alpha val="65000"/>
                    </a:srgbClr>
                  </a:innerShdw>
                </a:effectLst>
                <a:latin typeface="Rockwell" pitchFamily="18" charset="0"/>
              </a:rPr>
              <a:t>Arbayim</a:t>
            </a:r>
            <a:r>
              <a:rPr lang="en-US" sz="5400" b="1" cap="none" spc="0" dirty="0" smtClean="0">
                <a:ln w="1905"/>
                <a:solidFill>
                  <a:schemeClr val="bg1">
                    <a:lumMod val="75000"/>
                  </a:schemeClr>
                </a:solidFill>
                <a:effectLst>
                  <a:innerShdw blurRad="69850" dist="43180" dir="5400000">
                    <a:srgbClr val="000000">
                      <a:alpha val="65000"/>
                    </a:srgbClr>
                  </a:innerShdw>
                </a:effectLst>
                <a:latin typeface="Rockwell" pitchFamily="18" charset="0"/>
              </a:rPr>
              <a:t>”</a:t>
            </a:r>
            <a:endParaRPr lang="en-US" sz="5400" b="1" cap="none" spc="0" dirty="0">
              <a:ln w="1905"/>
              <a:solidFill>
                <a:schemeClr val="bg1">
                  <a:lumMod val="75000"/>
                </a:schemeClr>
              </a:solidFill>
              <a:effectLst>
                <a:innerShdw blurRad="69850" dist="43180" dir="5400000">
                  <a:srgbClr val="000000">
                    <a:alpha val="65000"/>
                  </a:srgbClr>
                </a:innerShdw>
              </a:effectLst>
              <a:latin typeface="Rockwell" pitchFamily="18" charset="0"/>
            </a:endParaRPr>
          </a:p>
        </p:txBody>
      </p:sp>
      <p:sp>
        <p:nvSpPr>
          <p:cNvPr id="10" name="Rectangle 9"/>
          <p:cNvSpPr/>
          <p:nvPr/>
        </p:nvSpPr>
        <p:spPr>
          <a:xfrm>
            <a:off x="4524009" y="5270878"/>
            <a:ext cx="2246092" cy="1446550"/>
          </a:xfrm>
          <a:prstGeom prst="rect">
            <a:avLst/>
          </a:prstGeom>
          <a:noFill/>
        </p:spPr>
        <p:txBody>
          <a:bodyPr wrap="square" lIns="91440" tIns="45720" rIns="91440" bIns="45720">
            <a:spAutoFit/>
            <a:scene3d>
              <a:camera prst="isometricOffAxis1Right"/>
              <a:lightRig rig="threePt" dir="t"/>
            </a:scene3d>
            <a:sp3d extrusionH="57150">
              <a:bevelT w="82550" h="38100" prst="coolSlant"/>
            </a:sp3d>
          </a:bodyPr>
          <a:lstStyle/>
          <a:p>
            <a:pPr algn="ctr"/>
            <a:r>
              <a:rPr lang="en-US" sz="4000" b="1" dirty="0" smtClean="0">
                <a:ln w="1905">
                  <a:solidFill>
                    <a:srgbClr val="002060"/>
                  </a:solidFill>
                </a:ln>
                <a:solidFill>
                  <a:schemeClr val="accent2">
                    <a:lumMod val="60000"/>
                    <a:lumOff val="40000"/>
                  </a:schemeClr>
                </a:solidFill>
                <a:effectLst>
                  <a:innerShdw blurRad="69850" dist="43180" dir="5400000">
                    <a:srgbClr val="000000">
                      <a:alpha val="65000"/>
                    </a:srgbClr>
                  </a:innerShdw>
                </a:effectLst>
                <a:latin typeface="Rockwell" pitchFamily="18" charset="0"/>
              </a:rPr>
              <a:t>Grand</a:t>
            </a:r>
            <a:r>
              <a:rPr lang="en-US" sz="4000" b="1" dirty="0" smtClean="0">
                <a:ln w="1905"/>
                <a:solidFill>
                  <a:schemeClr val="accent2">
                    <a:lumMod val="60000"/>
                    <a:lumOff val="40000"/>
                  </a:schemeClr>
                </a:solidFill>
                <a:effectLst>
                  <a:innerShdw blurRad="69850" dist="43180" dir="5400000">
                    <a:srgbClr val="000000">
                      <a:alpha val="65000"/>
                    </a:srgbClr>
                  </a:innerShdw>
                </a:effectLst>
                <a:latin typeface="Rockwell" pitchFamily="18" charset="0"/>
              </a:rPr>
              <a:t> </a:t>
            </a:r>
          </a:p>
          <a:p>
            <a:pPr algn="ctr"/>
            <a:r>
              <a:rPr lang="en-US" sz="4800" b="1" dirty="0" smtClean="0">
                <a:ln w="1905">
                  <a:solidFill>
                    <a:srgbClr val="002060"/>
                  </a:solidFill>
                </a:ln>
                <a:solidFill>
                  <a:schemeClr val="accent2">
                    <a:lumMod val="60000"/>
                    <a:lumOff val="40000"/>
                  </a:schemeClr>
                </a:solidFill>
                <a:effectLst>
                  <a:innerShdw blurRad="69850" dist="43180" dir="5400000">
                    <a:srgbClr val="000000">
                      <a:alpha val="65000"/>
                    </a:srgbClr>
                  </a:innerShdw>
                </a:effectLst>
                <a:latin typeface="Rockwell" pitchFamily="18" charset="0"/>
              </a:rPr>
              <a:t>Finale</a:t>
            </a:r>
            <a:r>
              <a:rPr lang="en-US" sz="4000" b="1" dirty="0" smtClean="0">
                <a:ln w="1905"/>
                <a:solidFill>
                  <a:schemeClr val="accent2">
                    <a:lumMod val="60000"/>
                    <a:lumOff val="40000"/>
                  </a:schemeClr>
                </a:solidFill>
                <a:effectLst>
                  <a:innerShdw blurRad="69850" dist="43180" dir="5400000">
                    <a:srgbClr val="000000">
                      <a:alpha val="65000"/>
                    </a:srgbClr>
                  </a:innerShdw>
                </a:effectLst>
                <a:latin typeface="Rockwell" pitchFamily="18" charset="0"/>
              </a:rPr>
              <a:t> </a:t>
            </a:r>
            <a:endParaRPr lang="en-US" sz="5400" b="1" cap="none" spc="0" dirty="0">
              <a:ln w="1905"/>
              <a:solidFill>
                <a:schemeClr val="accent2">
                  <a:lumMod val="60000"/>
                  <a:lumOff val="40000"/>
                </a:schemeClr>
              </a:solidFill>
              <a:effectLst>
                <a:innerShdw blurRad="69850" dist="43180" dir="5400000">
                  <a:srgbClr val="000000">
                    <a:alpha val="65000"/>
                  </a:srgbClr>
                </a:innerShdw>
              </a:effectLst>
              <a:latin typeface="Rockwell" pitchFamily="18" charset="0"/>
            </a:endParaRPr>
          </a:p>
        </p:txBody>
      </p:sp>
      <p:sp>
        <p:nvSpPr>
          <p:cNvPr id="2" name="Rectangle 1"/>
          <p:cNvSpPr/>
          <p:nvPr/>
        </p:nvSpPr>
        <p:spPr>
          <a:xfrm>
            <a:off x="-4096512" y="1004065"/>
            <a:ext cx="3979971" cy="3693319"/>
          </a:xfrm>
          <a:prstGeom prst="rect">
            <a:avLst/>
          </a:prstGeom>
          <a:solidFill>
            <a:schemeClr val="accent2">
              <a:lumMod val="20000"/>
              <a:lumOff val="80000"/>
            </a:schemeClr>
          </a:solidFill>
        </p:spPr>
        <p:txBody>
          <a:bodyPr wrap="square" lIns="91440" tIns="45720" rIns="91440" bIns="45720">
            <a:spAutoFit/>
          </a:bodyPr>
          <a:lstStyle/>
          <a:p>
            <a:pPr algn="ct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Chris </a:t>
            </a:r>
            <a:r>
              <a:rPr lang="en-US"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Faifer</a:t>
            </a: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edited 11/9/19 – removed </a:t>
            </a:r>
            <a:r>
              <a:rPr lang="en-US"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descenders</a:t>
            </a: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Put Egypt in caps for the </a:t>
            </a:r>
            <a:r>
              <a:rPr lang="en-US"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descender</a:t>
            </a: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problem.  #21: reworded the sentence to change Deut 16:6s issue; #36:  split Wavesheaf; #42 changed grammar for punctuation with quote marks; #55 left the ! Mark inside the bracket; #64 added page number; #65 yes, </a:t>
            </a:r>
            <a:r>
              <a:rPr lang="en-US"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baqer</a:t>
            </a: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and not boqer</a:t>
            </a:r>
            <a:r>
              <a:rPr lang="en-US" b="1" cap="none" spc="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cap="none" spc="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b="1" cap="none" spc="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cap="none" spc="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66 </a:t>
            </a:r>
            <a:r>
              <a:rPr lang="en-US" b="1" cap="none" spc="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leave </a:t>
            </a:r>
            <a:r>
              <a:rPr lang="en-US" b="1" cap="none" spc="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a:t>
            </a: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As is</a:t>
            </a: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pPr algn="ct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July 22/20:  slide 3  fix 966 to 996</a:t>
            </a:r>
            <a:endParaRPr lang="en-US"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428578275"/>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31164" y="6490750"/>
            <a:ext cx="609600" cy="476250"/>
          </a:xfrm>
        </p:spPr>
        <p:txBody>
          <a:bodyPr/>
          <a:lstStyle/>
          <a:p>
            <a:pPr algn="r"/>
            <a:fld id="{D5BBC35B-A44B-4119-B8DA-DE9E3DFADA20}" type="slidenum">
              <a:rPr lang="en-US" sz="1400" b="1" smtClean="0">
                <a:solidFill>
                  <a:schemeClr val="tx1">
                    <a:lumMod val="85000"/>
                    <a:lumOff val="15000"/>
                  </a:schemeClr>
                </a:solidFill>
              </a:rPr>
              <a:pPr algn="r"/>
              <a:t>10</a:t>
            </a:fld>
            <a:endParaRPr lang="en-US" b="1" dirty="0">
              <a:solidFill>
                <a:schemeClr val="tx1">
                  <a:lumMod val="85000"/>
                  <a:lumOff val="15000"/>
                </a:schemeClr>
              </a:solidFill>
            </a:endParaRPr>
          </a:p>
        </p:txBody>
      </p:sp>
      <p:sp>
        <p:nvSpPr>
          <p:cNvPr id="6" name="Rectangle 5"/>
          <p:cNvSpPr/>
          <p:nvPr/>
        </p:nvSpPr>
        <p:spPr>
          <a:xfrm>
            <a:off x="0" y="0"/>
            <a:ext cx="12097174" cy="1012740"/>
          </a:xfrm>
          <a:prstGeom prst="rect">
            <a:avLst/>
          </a:prstGeom>
          <a:noFill/>
          <a:ln w="3810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lvl="0" algn="ctr"/>
            <a:r>
              <a:rPr lang="en-US" sz="4800" dirty="0" smtClean="0">
                <a:ln>
                  <a:solidFill>
                    <a:schemeClr val="tx2"/>
                  </a:solidFill>
                </a:ln>
                <a:solidFill>
                  <a:schemeClr val="accent2">
                    <a:lumMod val="75000"/>
                  </a:schemeClr>
                </a:solidFill>
                <a:effectLst>
                  <a:glow rad="228600">
                    <a:schemeClr val="accent2">
                      <a:lumMod val="20000"/>
                      <a:lumOff val="80000"/>
                      <a:alpha val="57000"/>
                    </a:schemeClr>
                  </a:glow>
                </a:effectLst>
                <a:latin typeface="Matura MT Script Capitals" pitchFamily="66" charset="0"/>
                <a:cs typeface="Raavi" pitchFamily="34" charset="0"/>
              </a:rPr>
              <a:t>Lighting the Lamps </a:t>
            </a:r>
            <a:r>
              <a:rPr lang="en-US" sz="4800" dirty="0" smtClean="0">
                <a:ln>
                  <a:solidFill>
                    <a:schemeClr val="tx2"/>
                  </a:solidFill>
                </a:ln>
                <a:solidFill>
                  <a:srgbClr val="57FBFB"/>
                </a:solidFill>
                <a:effectLst>
                  <a:glow rad="228600">
                    <a:schemeClr val="accent2">
                      <a:lumMod val="20000"/>
                      <a:lumOff val="80000"/>
                      <a:alpha val="57000"/>
                    </a:schemeClr>
                  </a:glow>
                </a:effectLst>
                <a:latin typeface="Matura MT Script Capitals" pitchFamily="66" charset="0"/>
                <a:cs typeface="Raavi" pitchFamily="34" charset="0"/>
              </a:rPr>
              <a:t>&amp;</a:t>
            </a:r>
            <a:r>
              <a:rPr lang="en-US" sz="4800" dirty="0" smtClean="0">
                <a:ln>
                  <a:solidFill>
                    <a:schemeClr val="tx2"/>
                  </a:solidFill>
                </a:ln>
                <a:solidFill>
                  <a:schemeClr val="tx2">
                    <a:lumMod val="60000"/>
                    <a:lumOff val="40000"/>
                  </a:schemeClr>
                </a:solidFill>
                <a:effectLst>
                  <a:glow rad="228600">
                    <a:schemeClr val="accent2">
                      <a:lumMod val="20000"/>
                      <a:lumOff val="80000"/>
                      <a:alpha val="57000"/>
                    </a:schemeClr>
                  </a:glow>
                </a:effectLst>
                <a:latin typeface="Matura MT Script Capitals" pitchFamily="66" charset="0"/>
                <a:cs typeface="Raavi" pitchFamily="34" charset="0"/>
              </a:rPr>
              <a:t> </a:t>
            </a:r>
            <a:r>
              <a:rPr lang="en-US" sz="4800" dirty="0" smtClean="0">
                <a:ln>
                  <a:solidFill>
                    <a:schemeClr val="tx2"/>
                  </a:solidFill>
                </a:ln>
                <a:solidFill>
                  <a:schemeClr val="accent4">
                    <a:lumMod val="75000"/>
                  </a:schemeClr>
                </a:solidFill>
                <a:effectLst>
                  <a:glow rad="228600">
                    <a:schemeClr val="accent2">
                      <a:lumMod val="20000"/>
                      <a:lumOff val="80000"/>
                      <a:alpha val="57000"/>
                    </a:schemeClr>
                  </a:glow>
                </a:effectLst>
                <a:latin typeface="Matura MT Script Capitals" pitchFamily="66" charset="0"/>
                <a:cs typeface="Raavi" pitchFamily="34" charset="0"/>
              </a:rPr>
              <a:t>Grain Offerings</a:t>
            </a:r>
            <a:endParaRPr lang="en-US" sz="4800" dirty="0">
              <a:ln>
                <a:solidFill>
                  <a:schemeClr val="tx2"/>
                </a:solidFill>
              </a:ln>
              <a:solidFill>
                <a:schemeClr val="accent4">
                  <a:lumMod val="75000"/>
                </a:schemeClr>
              </a:solidFill>
              <a:effectLst>
                <a:glow rad="228600">
                  <a:schemeClr val="accent2">
                    <a:lumMod val="20000"/>
                    <a:lumOff val="80000"/>
                    <a:alpha val="57000"/>
                  </a:schemeClr>
                </a:glow>
              </a:effectLst>
              <a:latin typeface="Matura MT Script Capitals" pitchFamily="66" charset="0"/>
            </a:endParaRPr>
          </a:p>
        </p:txBody>
      </p:sp>
      <p:sp>
        <p:nvSpPr>
          <p:cNvPr id="10" name="Rectangle 9"/>
          <p:cNvSpPr/>
          <p:nvPr/>
        </p:nvSpPr>
        <p:spPr>
          <a:xfrm>
            <a:off x="798653" y="1041626"/>
            <a:ext cx="11054682" cy="5139869"/>
          </a:xfrm>
          <a:prstGeom prst="rect">
            <a:avLst/>
          </a:prstGeom>
          <a:noFill/>
        </p:spPr>
        <p:txBody>
          <a:bodyPr wrap="square">
            <a:spAutoFit/>
          </a:bodyPr>
          <a:lstStyle/>
          <a:p>
            <a:pPr marL="596646" indent="-514350">
              <a:buAutoNum type="arabicPeriod"/>
            </a:pPr>
            <a:r>
              <a:rPr lang="en-US" sz="3200" b="1" dirty="0" err="1" smtClean="0">
                <a:ln w="12700">
                  <a:solidFill>
                    <a:schemeClr val="tx2">
                      <a:satMod val="155000"/>
                    </a:schemeClr>
                  </a:solidFill>
                  <a:prstDash val="solid"/>
                </a:ln>
                <a:solidFill>
                  <a:schemeClr val="bg2">
                    <a:tint val="85000"/>
                    <a:satMod val="155000"/>
                  </a:schemeClr>
                </a:solidFill>
                <a:effectLst>
                  <a:glow rad="63500">
                    <a:schemeClr val="accent6"/>
                  </a:glow>
                  <a:outerShdw blurRad="41275" dist="20320" dir="1800000" algn="tl" rotWithShape="0">
                    <a:srgbClr val="000000">
                      <a:alpha val="40000"/>
                    </a:srgbClr>
                  </a:outerShdw>
                </a:effectLst>
                <a:latin typeface="Comic Sans MS" pitchFamily="66" charset="0"/>
              </a:rPr>
              <a:t>Exo</a:t>
            </a:r>
            <a:r>
              <a:rPr lang="en-US" sz="3200" b="1" dirty="0" smtClean="0">
                <a:ln w="12700">
                  <a:solidFill>
                    <a:schemeClr val="tx2">
                      <a:satMod val="155000"/>
                    </a:schemeClr>
                  </a:solidFill>
                  <a:prstDash val="solid"/>
                </a:ln>
                <a:solidFill>
                  <a:schemeClr val="bg2">
                    <a:tint val="85000"/>
                    <a:satMod val="155000"/>
                  </a:schemeClr>
                </a:solidFill>
                <a:effectLst>
                  <a:glow rad="63500">
                    <a:schemeClr val="accent6"/>
                  </a:glow>
                  <a:outerShdw blurRad="41275" dist="20320" dir="1800000" algn="tl" rotWithShape="0">
                    <a:srgbClr val="000000">
                      <a:alpha val="40000"/>
                    </a:srgbClr>
                  </a:outerShdw>
                </a:effectLst>
                <a:latin typeface="Comic Sans MS" pitchFamily="66" charset="0"/>
              </a:rPr>
              <a:t> 30:8 uses </a:t>
            </a:r>
            <a:r>
              <a:rPr lang="en-US" sz="3200" b="1" dirty="0" smtClean="0">
                <a:ln w="12700">
                  <a:solidFill>
                    <a:schemeClr val="tx2">
                      <a:satMod val="155000"/>
                    </a:schemeClr>
                  </a:solidFill>
                  <a:prstDash val="solid"/>
                </a:ln>
                <a:solidFill>
                  <a:srgbClr val="57FBFB"/>
                </a:solidFill>
                <a:effectLst>
                  <a:glow rad="63500">
                    <a:schemeClr val="accent6"/>
                  </a:glow>
                  <a:outerShdw blurRad="41275" dist="20320" dir="1800000" algn="tl" rotWithShape="0">
                    <a:srgbClr val="000000">
                      <a:alpha val="40000"/>
                    </a:srgbClr>
                  </a:outerShdw>
                </a:effectLst>
                <a:latin typeface="Comic Sans MS" pitchFamily="66" charset="0"/>
              </a:rPr>
              <a:t>“between the </a:t>
            </a:r>
            <a:r>
              <a:rPr lang="en-US" sz="3200" b="1" dirty="0" err="1" smtClean="0">
                <a:ln w="12700">
                  <a:solidFill>
                    <a:schemeClr val="tx2">
                      <a:satMod val="155000"/>
                    </a:schemeClr>
                  </a:solidFill>
                  <a:prstDash val="solid"/>
                </a:ln>
                <a:solidFill>
                  <a:srgbClr val="57FBFB"/>
                </a:solidFill>
                <a:effectLst>
                  <a:glow rad="63500">
                    <a:schemeClr val="accent6"/>
                  </a:glow>
                  <a:outerShdw blurRad="41275" dist="20320" dir="1800000" algn="tl" rotWithShape="0">
                    <a:srgbClr val="000000">
                      <a:alpha val="40000"/>
                    </a:srgbClr>
                  </a:outerShdw>
                </a:effectLst>
                <a:latin typeface="Comic Sans MS" pitchFamily="66" charset="0"/>
              </a:rPr>
              <a:t>mixing</a:t>
            </a:r>
            <a:r>
              <a:rPr lang="en-US" sz="3200" b="1" dirty="0" err="1" smtClean="0">
                <a:ln w="12700">
                  <a:solidFill>
                    <a:schemeClr val="tx2">
                      <a:satMod val="155000"/>
                    </a:schemeClr>
                  </a:solidFill>
                  <a:prstDash val="solid"/>
                </a:ln>
                <a:solidFill>
                  <a:schemeClr val="accent3">
                    <a:lumMod val="20000"/>
                    <a:lumOff val="80000"/>
                  </a:schemeClr>
                </a:solidFill>
                <a:effectLst>
                  <a:glow rad="63500">
                    <a:schemeClr val="accent6"/>
                  </a:glow>
                  <a:outerShdw blurRad="41275" dist="20320" dir="1800000" algn="tl" rotWithShape="0">
                    <a:srgbClr val="000000">
                      <a:alpha val="40000"/>
                    </a:srgbClr>
                  </a:outerShdw>
                </a:effectLst>
                <a:latin typeface="Comic Sans MS" pitchFamily="66" charset="0"/>
              </a:rPr>
              <a:t>S</a:t>
            </a:r>
            <a:r>
              <a:rPr lang="en-US" sz="3200" b="1" dirty="0" smtClean="0">
                <a:ln w="12700">
                  <a:solidFill>
                    <a:schemeClr val="tx2">
                      <a:satMod val="155000"/>
                    </a:schemeClr>
                  </a:solidFill>
                  <a:prstDash val="solid"/>
                </a:ln>
                <a:solidFill>
                  <a:srgbClr val="57FBFB"/>
                </a:solidFill>
                <a:effectLst>
                  <a:glow rad="63500">
                    <a:schemeClr val="accent6"/>
                  </a:glow>
                  <a:outerShdw blurRad="41275" dist="20320" dir="1800000" algn="tl" rotWithShape="0">
                    <a:srgbClr val="000000">
                      <a:alpha val="40000"/>
                    </a:srgbClr>
                  </a:outerShdw>
                </a:effectLst>
                <a:latin typeface="Comic Sans MS" pitchFamily="66" charset="0"/>
              </a:rPr>
              <a:t>” </a:t>
            </a:r>
            <a:r>
              <a:rPr lang="en-US" sz="3200" b="1" dirty="0" smtClean="0">
                <a:ln w="12700">
                  <a:solidFill>
                    <a:schemeClr val="tx2">
                      <a:satMod val="155000"/>
                    </a:schemeClr>
                  </a:solidFill>
                  <a:prstDash val="solid"/>
                </a:ln>
                <a:solidFill>
                  <a:schemeClr val="bg2">
                    <a:tint val="85000"/>
                    <a:satMod val="155000"/>
                  </a:schemeClr>
                </a:solidFill>
                <a:effectLst>
                  <a:glow rad="63500">
                    <a:schemeClr val="accent6"/>
                  </a:glow>
                  <a:outerShdw blurRad="41275" dist="20320" dir="1800000" algn="tl" rotWithShape="0">
                    <a:srgbClr val="000000">
                      <a:alpha val="40000"/>
                    </a:srgbClr>
                  </a:outerShdw>
                </a:effectLst>
                <a:latin typeface="Comic Sans MS" pitchFamily="66" charset="0"/>
              </a:rPr>
              <a:t>for lighting </a:t>
            </a:r>
            <a:br>
              <a:rPr lang="en-US" sz="3200" b="1" dirty="0" smtClean="0">
                <a:ln w="12700">
                  <a:solidFill>
                    <a:schemeClr val="tx2">
                      <a:satMod val="155000"/>
                    </a:schemeClr>
                  </a:solidFill>
                  <a:prstDash val="solid"/>
                </a:ln>
                <a:solidFill>
                  <a:schemeClr val="bg2">
                    <a:tint val="85000"/>
                    <a:satMod val="155000"/>
                  </a:schemeClr>
                </a:solidFill>
                <a:effectLst>
                  <a:glow rad="63500">
                    <a:schemeClr val="accent6"/>
                  </a:glow>
                  <a:outerShdw blurRad="41275" dist="20320" dir="1800000" algn="tl" rotWithShape="0">
                    <a:srgbClr val="000000">
                      <a:alpha val="40000"/>
                    </a:srgbClr>
                  </a:outerShdw>
                </a:effectLst>
                <a:latin typeface="Comic Sans MS" pitchFamily="66" charset="0"/>
              </a:rPr>
            </a:br>
            <a:r>
              <a:rPr lang="en-US" sz="3200" b="1" dirty="0" smtClean="0">
                <a:ln w="12700">
                  <a:solidFill>
                    <a:schemeClr val="tx2">
                      <a:satMod val="155000"/>
                    </a:schemeClr>
                  </a:solidFill>
                  <a:prstDash val="solid"/>
                </a:ln>
                <a:solidFill>
                  <a:schemeClr val="bg2">
                    <a:tint val="85000"/>
                    <a:satMod val="155000"/>
                  </a:schemeClr>
                </a:solidFill>
                <a:effectLst>
                  <a:glow rad="63500">
                    <a:schemeClr val="accent6"/>
                  </a:glow>
                  <a:outerShdw blurRad="41275" dist="20320" dir="1800000" algn="tl" rotWithShape="0">
                    <a:srgbClr val="000000">
                      <a:alpha val="40000"/>
                    </a:srgbClr>
                  </a:outerShdw>
                </a:effectLst>
                <a:latin typeface="Comic Sans MS" pitchFamily="66" charset="0"/>
              </a:rPr>
              <a:t>the sanctuary lamps.  </a:t>
            </a:r>
          </a:p>
          <a:p>
            <a:pPr marL="1053846" lvl="1" indent="-514350">
              <a:buFont typeface="Wingdings" pitchFamily="2" charset="2"/>
              <a:buChar char="Ø"/>
            </a:pPr>
            <a:r>
              <a:rPr lang="en-US" sz="2400" b="1" dirty="0" smtClean="0">
                <a:ln w="12700">
                  <a:solidFill>
                    <a:schemeClr val="tx2">
                      <a:satMod val="155000"/>
                    </a:schemeClr>
                  </a:solidFill>
                  <a:prstDash val="solid"/>
                </a:ln>
                <a:solidFill>
                  <a:srgbClr val="99FF33"/>
                </a:solidFill>
                <a:effectLst>
                  <a:glow rad="63500">
                    <a:schemeClr val="accent6"/>
                  </a:glow>
                  <a:outerShdw blurRad="41275" dist="20320" dir="1800000" algn="tl" rotWithShape="0">
                    <a:srgbClr val="000000">
                      <a:alpha val="40000"/>
                    </a:srgbClr>
                  </a:outerShdw>
                </a:effectLst>
                <a:latin typeface="Comic Sans MS" pitchFamily="66" charset="0"/>
              </a:rPr>
              <a:t>Therefore the lamps would be trimmed </a:t>
            </a:r>
            <a:r>
              <a:rPr lang="en-US" sz="2400" b="1" u="sng" dirty="0" smtClean="0">
                <a:ln w="12700">
                  <a:solidFill>
                    <a:schemeClr val="tx2">
                      <a:satMod val="155000"/>
                    </a:schemeClr>
                  </a:solidFill>
                  <a:prstDash val="solid"/>
                </a:ln>
                <a:solidFill>
                  <a:srgbClr val="57FBFB"/>
                </a:solidFill>
                <a:effectLst>
                  <a:glow rad="63500">
                    <a:schemeClr val="accent6"/>
                  </a:glow>
                  <a:outerShdw blurRad="41275" dist="20320" dir="1800000" algn="tl" rotWithShape="0">
                    <a:srgbClr val="000000">
                      <a:alpha val="40000"/>
                    </a:srgbClr>
                  </a:outerShdw>
                </a:effectLst>
                <a:latin typeface="Comic Sans MS" pitchFamily="66" charset="0"/>
              </a:rPr>
              <a:t>durin</a:t>
            </a:r>
            <a:r>
              <a:rPr lang="en-US" sz="2400" b="1" dirty="0" smtClean="0">
                <a:ln w="12700">
                  <a:solidFill>
                    <a:schemeClr val="tx2">
                      <a:satMod val="155000"/>
                    </a:schemeClr>
                  </a:solidFill>
                  <a:prstDash val="solid"/>
                </a:ln>
                <a:solidFill>
                  <a:srgbClr val="57FBFB"/>
                </a:solidFill>
                <a:effectLst>
                  <a:glow rad="63500">
                    <a:schemeClr val="accent6"/>
                  </a:glow>
                  <a:outerShdw blurRad="41275" dist="20320" dir="1800000" algn="tl" rotWithShape="0">
                    <a:srgbClr val="000000">
                      <a:alpha val="40000"/>
                    </a:srgbClr>
                  </a:outerShdw>
                </a:effectLst>
                <a:latin typeface="Comic Sans MS" pitchFamily="66" charset="0"/>
              </a:rPr>
              <a:t>g</a:t>
            </a:r>
            <a:r>
              <a:rPr lang="en-US" sz="2400" b="1" dirty="0" smtClean="0">
                <a:ln w="12700">
                  <a:solidFill>
                    <a:schemeClr val="tx2">
                      <a:satMod val="155000"/>
                    </a:schemeClr>
                  </a:solidFill>
                  <a:prstDash val="solid"/>
                </a:ln>
                <a:solidFill>
                  <a:srgbClr val="99FF33"/>
                </a:solidFill>
                <a:effectLst>
                  <a:glow rad="63500">
                    <a:schemeClr val="accent6"/>
                  </a:glow>
                  <a:outerShdw blurRad="41275" dist="20320" dir="1800000" algn="tl" rotWithShape="0">
                    <a:srgbClr val="000000">
                      <a:alpha val="40000"/>
                    </a:srgbClr>
                  </a:outerShdw>
                </a:effectLst>
                <a:latin typeface="Comic Sans MS" pitchFamily="66" charset="0"/>
              </a:rPr>
              <a:t> the Day Season </a:t>
            </a:r>
            <a:br>
              <a:rPr lang="en-US" sz="2400" b="1" dirty="0" smtClean="0">
                <a:ln w="12700">
                  <a:solidFill>
                    <a:schemeClr val="tx2">
                      <a:satMod val="155000"/>
                    </a:schemeClr>
                  </a:solidFill>
                  <a:prstDash val="solid"/>
                </a:ln>
                <a:solidFill>
                  <a:srgbClr val="99FF33"/>
                </a:solidFill>
                <a:effectLst>
                  <a:glow rad="63500">
                    <a:schemeClr val="accent6"/>
                  </a:glow>
                  <a:outerShdw blurRad="41275" dist="20320" dir="1800000" algn="tl" rotWithShape="0">
                    <a:srgbClr val="000000">
                      <a:alpha val="40000"/>
                    </a:srgbClr>
                  </a:outerShdw>
                </a:effectLst>
                <a:latin typeface="Comic Sans MS" pitchFamily="66" charset="0"/>
              </a:rPr>
            </a:br>
            <a:r>
              <a:rPr lang="en-US" sz="2400" b="1" dirty="0" smtClean="0">
                <a:ln w="12700">
                  <a:solidFill>
                    <a:schemeClr val="tx2">
                      <a:satMod val="155000"/>
                    </a:schemeClr>
                  </a:solidFill>
                  <a:prstDash val="solid"/>
                </a:ln>
                <a:solidFill>
                  <a:srgbClr val="99FF33"/>
                </a:solidFill>
                <a:effectLst>
                  <a:glow rad="63500">
                    <a:schemeClr val="accent6"/>
                  </a:glow>
                  <a:outerShdw blurRad="41275" dist="20320" dir="1800000" algn="tl" rotWithShape="0">
                    <a:srgbClr val="000000">
                      <a:alpha val="40000"/>
                    </a:srgbClr>
                  </a:outerShdw>
                </a:effectLst>
                <a:latin typeface="Comic Sans MS" pitchFamily="66" charset="0"/>
              </a:rPr>
              <a:t>and </a:t>
            </a:r>
            <a:r>
              <a:rPr lang="en-US" sz="2400" b="1" u="sng" dirty="0" smtClean="0">
                <a:ln w="12700">
                  <a:solidFill>
                    <a:schemeClr val="tx2">
                      <a:satMod val="155000"/>
                    </a:schemeClr>
                  </a:solidFill>
                  <a:prstDash val="solid"/>
                </a:ln>
                <a:solidFill>
                  <a:srgbClr val="57FBFB"/>
                </a:solidFill>
                <a:effectLst>
                  <a:glow rad="63500">
                    <a:schemeClr val="accent6"/>
                  </a:glow>
                  <a:outerShdw blurRad="41275" dist="20320" dir="1800000" algn="tl" rotWithShape="0">
                    <a:srgbClr val="000000">
                      <a:alpha val="40000"/>
                    </a:srgbClr>
                  </a:outerShdw>
                </a:effectLst>
                <a:latin typeface="Comic Sans MS" pitchFamily="66" charset="0"/>
              </a:rPr>
              <a:t>AFTER</a:t>
            </a:r>
            <a:r>
              <a:rPr lang="en-US" sz="2400" b="1" dirty="0" smtClean="0">
                <a:ln w="12700">
                  <a:solidFill>
                    <a:schemeClr val="tx2">
                      <a:satMod val="155000"/>
                    </a:schemeClr>
                  </a:solidFill>
                  <a:prstDash val="solid"/>
                </a:ln>
                <a:solidFill>
                  <a:srgbClr val="99FF33"/>
                </a:solidFill>
                <a:effectLst>
                  <a:glow rad="63500">
                    <a:schemeClr val="accent6"/>
                  </a:glow>
                  <a:outerShdw blurRad="41275" dist="20320" dir="1800000" algn="tl" rotWithShape="0">
                    <a:srgbClr val="000000">
                      <a:alpha val="40000"/>
                    </a:srgbClr>
                  </a:outerShdw>
                </a:effectLst>
                <a:latin typeface="Comic Sans MS" pitchFamily="66" charset="0"/>
              </a:rPr>
              <a:t> the evening Daily Offerings (which included the </a:t>
            </a:r>
            <a:br>
              <a:rPr lang="en-US" sz="2400" b="1" dirty="0" smtClean="0">
                <a:ln w="12700">
                  <a:solidFill>
                    <a:schemeClr val="tx2">
                      <a:satMod val="155000"/>
                    </a:schemeClr>
                  </a:solidFill>
                  <a:prstDash val="solid"/>
                </a:ln>
                <a:solidFill>
                  <a:srgbClr val="99FF33"/>
                </a:solidFill>
                <a:effectLst>
                  <a:glow rad="63500">
                    <a:schemeClr val="accent6"/>
                  </a:glow>
                  <a:outerShdw blurRad="41275" dist="20320" dir="1800000" algn="tl" rotWithShape="0">
                    <a:srgbClr val="000000">
                      <a:alpha val="40000"/>
                    </a:srgbClr>
                  </a:outerShdw>
                </a:effectLst>
                <a:latin typeface="Comic Sans MS" pitchFamily="66" charset="0"/>
              </a:rPr>
            </a:br>
            <a:r>
              <a:rPr lang="en-US" sz="2400" b="1" dirty="0" smtClean="0">
                <a:ln w="12700">
                  <a:solidFill>
                    <a:schemeClr val="tx2">
                      <a:satMod val="155000"/>
                    </a:schemeClr>
                  </a:solidFill>
                  <a:prstDash val="solid"/>
                </a:ln>
                <a:solidFill>
                  <a:srgbClr val="99FF33"/>
                </a:solidFill>
                <a:effectLst>
                  <a:glow rad="63500">
                    <a:schemeClr val="accent6"/>
                  </a:glow>
                  <a:outerShdw blurRad="41275" dist="20320" dir="1800000" algn="tl" rotWithShape="0">
                    <a:srgbClr val="000000">
                      <a:alpha val="40000"/>
                    </a:srgbClr>
                  </a:outerShdw>
                </a:effectLst>
                <a:latin typeface="Comic Sans MS" pitchFamily="66" charset="0"/>
              </a:rPr>
              <a:t>Blood sacrifices, Grain &amp; Drink Offerings).</a:t>
            </a:r>
            <a:br>
              <a:rPr lang="en-US" sz="2400" b="1" dirty="0" smtClean="0">
                <a:ln w="12700">
                  <a:solidFill>
                    <a:schemeClr val="tx2">
                      <a:satMod val="155000"/>
                    </a:schemeClr>
                  </a:solidFill>
                  <a:prstDash val="solid"/>
                </a:ln>
                <a:solidFill>
                  <a:srgbClr val="99FF33"/>
                </a:solidFill>
                <a:effectLst>
                  <a:glow rad="63500">
                    <a:schemeClr val="accent6"/>
                  </a:glow>
                  <a:outerShdw blurRad="41275" dist="20320" dir="1800000" algn="tl" rotWithShape="0">
                    <a:srgbClr val="000000">
                      <a:alpha val="40000"/>
                    </a:srgbClr>
                  </a:outerShdw>
                </a:effectLst>
                <a:latin typeface="Comic Sans MS" pitchFamily="66" charset="0"/>
              </a:rPr>
            </a:br>
            <a:endParaRPr lang="en-US" sz="2400" b="1" dirty="0" smtClean="0">
              <a:ln w="12700">
                <a:solidFill>
                  <a:schemeClr val="tx2">
                    <a:satMod val="155000"/>
                  </a:schemeClr>
                </a:solidFill>
                <a:prstDash val="solid"/>
              </a:ln>
              <a:solidFill>
                <a:srgbClr val="99FF33"/>
              </a:solidFill>
              <a:effectLst>
                <a:glow rad="63500">
                  <a:schemeClr val="accent6"/>
                </a:glow>
                <a:outerShdw blurRad="41275" dist="20320" dir="1800000" algn="tl" rotWithShape="0">
                  <a:srgbClr val="000000">
                    <a:alpha val="40000"/>
                  </a:srgbClr>
                </a:outerShdw>
              </a:effectLst>
              <a:latin typeface="Comic Sans MS" pitchFamily="66" charset="0"/>
            </a:endParaRPr>
          </a:p>
          <a:p>
            <a:pPr marL="596646" indent="-514350">
              <a:buAutoNum type="arabicPeriod"/>
            </a:pPr>
            <a:r>
              <a:rPr lang="en-US" sz="3200" b="1" dirty="0" smtClean="0">
                <a:ln w="12700">
                  <a:solidFill>
                    <a:schemeClr val="tx2">
                      <a:satMod val="155000"/>
                    </a:schemeClr>
                  </a:solidFill>
                  <a:prstDash val="solid"/>
                </a:ln>
                <a:solidFill>
                  <a:schemeClr val="bg2">
                    <a:tint val="85000"/>
                    <a:satMod val="155000"/>
                  </a:schemeClr>
                </a:solidFill>
                <a:effectLst>
                  <a:glow rad="76200">
                    <a:schemeClr val="accent4">
                      <a:lumMod val="75000"/>
                    </a:schemeClr>
                  </a:glow>
                  <a:outerShdw blurRad="41275" dist="20320" dir="1800000" algn="tl" rotWithShape="0">
                    <a:srgbClr val="000000">
                      <a:alpha val="40000"/>
                    </a:srgbClr>
                  </a:outerShdw>
                </a:effectLst>
                <a:latin typeface="Comic Sans MS" pitchFamily="66" charset="0"/>
              </a:rPr>
              <a:t>Lev 6:20 </a:t>
            </a:r>
            <a:r>
              <a:rPr lang="en-US" sz="3200" b="1" dirty="0" smtClean="0">
                <a:ln w="12700">
                  <a:solidFill>
                    <a:schemeClr val="tx2">
                      <a:satMod val="155000"/>
                    </a:schemeClr>
                  </a:solidFill>
                  <a:prstDash val="solid"/>
                </a:ln>
                <a:solidFill>
                  <a:srgbClr val="C00000"/>
                </a:solidFill>
                <a:effectLst>
                  <a:glow rad="76200">
                    <a:schemeClr val="bg1"/>
                  </a:glow>
                  <a:outerShdw blurRad="41275" dist="20320" dir="1800000" algn="tl" rotWithShape="0">
                    <a:srgbClr val="000000">
                      <a:alpha val="40000"/>
                    </a:srgbClr>
                  </a:outerShdw>
                </a:effectLst>
                <a:latin typeface="Comic Sans MS" pitchFamily="66" charset="0"/>
              </a:rPr>
              <a:t>does not link</a:t>
            </a:r>
            <a:r>
              <a:rPr lang="en-US" sz="3200" b="1" dirty="0" smtClean="0">
                <a:ln w="12700">
                  <a:solidFill>
                    <a:schemeClr val="tx2">
                      <a:satMod val="155000"/>
                    </a:schemeClr>
                  </a:solidFill>
                  <a:prstDash val="solid"/>
                </a:ln>
                <a:solidFill>
                  <a:schemeClr val="bg2">
                    <a:tint val="85000"/>
                    <a:satMod val="155000"/>
                  </a:schemeClr>
                </a:solidFill>
                <a:effectLst>
                  <a:glow rad="76200">
                    <a:schemeClr val="accent4">
                      <a:lumMod val="75000"/>
                    </a:schemeClr>
                  </a:glow>
                  <a:outerShdw blurRad="41275" dist="20320" dir="1800000" algn="tl" rotWithShape="0">
                    <a:srgbClr val="000000">
                      <a:alpha val="40000"/>
                    </a:srgbClr>
                  </a:outerShdw>
                </a:effectLst>
                <a:latin typeface="Comic Sans MS" pitchFamily="66" charset="0"/>
              </a:rPr>
              <a:t> to </a:t>
            </a:r>
            <a:r>
              <a:rPr lang="en-US" sz="3200" b="1" dirty="0">
                <a:ln w="12700">
                  <a:solidFill>
                    <a:schemeClr val="tx2">
                      <a:satMod val="155000"/>
                    </a:schemeClr>
                  </a:solidFill>
                  <a:prstDash val="solid"/>
                </a:ln>
                <a:solidFill>
                  <a:srgbClr val="57FBFB"/>
                </a:solidFill>
                <a:effectLst>
                  <a:glow rad="63500">
                    <a:schemeClr val="accent6"/>
                  </a:glow>
                  <a:outerShdw blurRad="41275" dist="20320" dir="1800000" algn="tl" rotWithShape="0">
                    <a:srgbClr val="000000">
                      <a:alpha val="40000"/>
                    </a:srgbClr>
                  </a:outerShdw>
                </a:effectLst>
                <a:latin typeface="Comic Sans MS" pitchFamily="66" charset="0"/>
              </a:rPr>
              <a:t>“between the </a:t>
            </a:r>
            <a:r>
              <a:rPr lang="en-US" sz="3200" b="1" dirty="0" err="1">
                <a:ln w="12700">
                  <a:solidFill>
                    <a:schemeClr val="tx2">
                      <a:satMod val="155000"/>
                    </a:schemeClr>
                  </a:solidFill>
                  <a:prstDash val="solid"/>
                </a:ln>
                <a:solidFill>
                  <a:srgbClr val="57FBFB"/>
                </a:solidFill>
                <a:effectLst>
                  <a:glow rad="63500">
                    <a:schemeClr val="accent6"/>
                  </a:glow>
                  <a:outerShdw blurRad="41275" dist="20320" dir="1800000" algn="tl" rotWithShape="0">
                    <a:srgbClr val="000000">
                      <a:alpha val="40000"/>
                    </a:srgbClr>
                  </a:outerShdw>
                </a:effectLst>
                <a:latin typeface="Comic Sans MS" pitchFamily="66" charset="0"/>
              </a:rPr>
              <a:t>mixing</a:t>
            </a:r>
            <a:r>
              <a:rPr lang="en-US" sz="3200" b="1" dirty="0" err="1">
                <a:ln w="12700">
                  <a:solidFill>
                    <a:schemeClr val="tx2">
                      <a:satMod val="155000"/>
                    </a:schemeClr>
                  </a:solidFill>
                  <a:prstDash val="solid"/>
                </a:ln>
                <a:solidFill>
                  <a:schemeClr val="accent3">
                    <a:lumMod val="20000"/>
                    <a:lumOff val="80000"/>
                  </a:schemeClr>
                </a:solidFill>
                <a:effectLst>
                  <a:glow rad="63500">
                    <a:schemeClr val="accent6"/>
                  </a:glow>
                  <a:outerShdw blurRad="41275" dist="20320" dir="1800000" algn="tl" rotWithShape="0">
                    <a:srgbClr val="000000">
                      <a:alpha val="40000"/>
                    </a:srgbClr>
                  </a:outerShdw>
                </a:effectLst>
                <a:latin typeface="Comic Sans MS" pitchFamily="66" charset="0"/>
              </a:rPr>
              <a:t>S</a:t>
            </a:r>
            <a:r>
              <a:rPr lang="en-US" sz="3200" b="1" dirty="0">
                <a:ln w="12700">
                  <a:solidFill>
                    <a:schemeClr val="tx2">
                      <a:satMod val="155000"/>
                    </a:schemeClr>
                  </a:solidFill>
                  <a:prstDash val="solid"/>
                </a:ln>
                <a:solidFill>
                  <a:srgbClr val="57FBFB"/>
                </a:solidFill>
                <a:effectLst>
                  <a:glow rad="63500">
                    <a:schemeClr val="accent6"/>
                  </a:glow>
                  <a:outerShdw blurRad="41275" dist="20320" dir="1800000" algn="tl" rotWithShape="0">
                    <a:srgbClr val="000000">
                      <a:alpha val="40000"/>
                    </a:srgbClr>
                  </a:outerShdw>
                </a:effectLst>
                <a:latin typeface="Comic Sans MS" pitchFamily="66" charset="0"/>
              </a:rPr>
              <a:t>”</a:t>
            </a:r>
            <a:r>
              <a:rPr lang="en-US" sz="3200" b="1" dirty="0" smtClean="0">
                <a:ln w="12700">
                  <a:solidFill>
                    <a:schemeClr val="tx2">
                      <a:satMod val="155000"/>
                    </a:schemeClr>
                  </a:solidFill>
                  <a:prstDash val="solid"/>
                </a:ln>
                <a:solidFill>
                  <a:schemeClr val="bg2">
                    <a:tint val="85000"/>
                    <a:satMod val="155000"/>
                  </a:schemeClr>
                </a:solidFill>
                <a:effectLst>
                  <a:glow rad="76200">
                    <a:schemeClr val="accent4">
                      <a:lumMod val="75000"/>
                    </a:schemeClr>
                  </a:glow>
                  <a:outerShdw blurRad="41275" dist="20320" dir="1800000" algn="tl" rotWithShape="0">
                    <a:srgbClr val="000000">
                      <a:alpha val="40000"/>
                    </a:srgbClr>
                  </a:outerShdw>
                </a:effectLst>
                <a:latin typeface="Comic Sans MS" pitchFamily="66" charset="0"/>
              </a:rPr>
              <a:t> for the Grain/</a:t>
            </a:r>
            <a:r>
              <a:rPr lang="en-US" sz="2400" b="1" dirty="0" smtClean="0">
                <a:ln w="12700">
                  <a:solidFill>
                    <a:schemeClr val="tx2">
                      <a:satMod val="155000"/>
                    </a:schemeClr>
                  </a:solidFill>
                  <a:prstDash val="solid"/>
                </a:ln>
                <a:solidFill>
                  <a:schemeClr val="bg2">
                    <a:tint val="85000"/>
                    <a:satMod val="155000"/>
                  </a:schemeClr>
                </a:solidFill>
                <a:effectLst>
                  <a:glow rad="76200">
                    <a:schemeClr val="accent4">
                      <a:lumMod val="75000"/>
                    </a:schemeClr>
                  </a:glow>
                  <a:outerShdw blurRad="41275" dist="20320" dir="1800000" algn="tl" rotWithShape="0">
                    <a:srgbClr val="000000">
                      <a:alpha val="40000"/>
                    </a:srgbClr>
                  </a:outerShdw>
                </a:effectLst>
                <a:latin typeface="Comic Sans MS" pitchFamily="66" charset="0"/>
              </a:rPr>
              <a:t>[Drink]</a:t>
            </a:r>
            <a:r>
              <a:rPr lang="en-US" sz="3200" b="1" dirty="0" smtClean="0">
                <a:ln w="12700">
                  <a:solidFill>
                    <a:schemeClr val="tx2">
                      <a:satMod val="155000"/>
                    </a:schemeClr>
                  </a:solidFill>
                  <a:prstDash val="solid"/>
                </a:ln>
                <a:solidFill>
                  <a:schemeClr val="bg2">
                    <a:tint val="85000"/>
                    <a:satMod val="155000"/>
                  </a:schemeClr>
                </a:solidFill>
                <a:effectLst>
                  <a:glow rad="76200">
                    <a:schemeClr val="accent4">
                      <a:lumMod val="75000"/>
                    </a:schemeClr>
                  </a:glow>
                  <a:outerShdw blurRad="41275" dist="20320" dir="1800000" algn="tl" rotWithShape="0">
                    <a:srgbClr val="000000">
                      <a:alpha val="40000"/>
                    </a:srgbClr>
                  </a:outerShdw>
                </a:effectLst>
                <a:latin typeface="Comic Sans MS" pitchFamily="66" charset="0"/>
              </a:rPr>
              <a:t> Offerings that are given up until the darkest part of the </a:t>
            </a:r>
            <a:r>
              <a:rPr lang="en-US" sz="3200" b="1" dirty="0" smtClean="0">
                <a:ln w="12700">
                  <a:solidFill>
                    <a:schemeClr val="tx2">
                      <a:satMod val="155000"/>
                    </a:schemeClr>
                  </a:solidFill>
                  <a:prstDash val="solid"/>
                </a:ln>
                <a:solidFill>
                  <a:schemeClr val="accent5">
                    <a:lumMod val="60000"/>
                    <a:lumOff val="40000"/>
                  </a:schemeClr>
                </a:solidFill>
                <a:effectLst>
                  <a:glow rad="76200">
                    <a:schemeClr val="accent4">
                      <a:lumMod val="75000"/>
                    </a:schemeClr>
                  </a:glow>
                  <a:outerShdw blurRad="41275" dist="20320" dir="1800000" algn="tl" rotWithShape="0">
                    <a:srgbClr val="000000">
                      <a:alpha val="40000"/>
                    </a:srgbClr>
                  </a:outerShdw>
                </a:effectLst>
                <a:latin typeface="Comic Sans MS" pitchFamily="66" charset="0"/>
              </a:rPr>
              <a:t>ereb</a:t>
            </a:r>
            <a:r>
              <a:rPr lang="en-US" sz="3200" b="1" dirty="0" smtClean="0">
                <a:ln w="12700">
                  <a:solidFill>
                    <a:schemeClr val="tx2">
                      <a:satMod val="155000"/>
                    </a:schemeClr>
                  </a:solidFill>
                  <a:prstDash val="solid"/>
                </a:ln>
                <a:solidFill>
                  <a:schemeClr val="bg2">
                    <a:tint val="85000"/>
                    <a:satMod val="155000"/>
                  </a:schemeClr>
                </a:solidFill>
                <a:effectLst>
                  <a:glow rad="76200">
                    <a:schemeClr val="accent4">
                      <a:lumMod val="75000"/>
                    </a:schemeClr>
                  </a:glow>
                  <a:outerShdw blurRad="41275" dist="20320" dir="1800000" algn="tl" rotWithShape="0">
                    <a:srgbClr val="000000">
                      <a:alpha val="40000"/>
                    </a:srgbClr>
                  </a:outerShdw>
                </a:effectLst>
                <a:latin typeface="Comic Sans MS" pitchFamily="66" charset="0"/>
              </a:rPr>
              <a:t>/</a:t>
            </a:r>
            <a:r>
              <a:rPr lang="en-US" sz="3200" b="1" dirty="0" smtClean="0">
                <a:ln w="12700">
                  <a:solidFill>
                    <a:schemeClr val="tx2">
                      <a:satMod val="155000"/>
                    </a:schemeClr>
                  </a:solidFill>
                  <a:prstDash val="solid"/>
                </a:ln>
                <a:solidFill>
                  <a:srgbClr val="002060"/>
                </a:solidFill>
                <a:effectLst>
                  <a:glow rad="127000">
                    <a:schemeClr val="accent2">
                      <a:lumMod val="20000"/>
                      <a:lumOff val="80000"/>
                    </a:schemeClr>
                  </a:glow>
                  <a:outerShdw blurRad="41275" dist="20320" dir="1800000" algn="tl" rotWithShape="0">
                    <a:srgbClr val="000000">
                      <a:alpha val="40000"/>
                    </a:srgbClr>
                  </a:outerShdw>
                </a:effectLst>
                <a:latin typeface="Comic Sans MS" pitchFamily="66" charset="0"/>
              </a:rPr>
              <a:t>night</a:t>
            </a:r>
            <a:r>
              <a:rPr lang="en-US" sz="3200" b="1" dirty="0" smtClean="0">
                <a:ln w="12700">
                  <a:solidFill>
                    <a:schemeClr val="tx2">
                      <a:satMod val="155000"/>
                    </a:schemeClr>
                  </a:solidFill>
                  <a:prstDash val="solid"/>
                </a:ln>
                <a:solidFill>
                  <a:schemeClr val="bg2">
                    <a:tint val="85000"/>
                    <a:satMod val="155000"/>
                  </a:schemeClr>
                </a:solidFill>
                <a:effectLst>
                  <a:glow rad="76200">
                    <a:schemeClr val="accent4">
                      <a:lumMod val="75000"/>
                    </a:schemeClr>
                  </a:glow>
                  <a:outerShdw blurRad="41275" dist="20320" dir="1800000" algn="tl" rotWithShape="0">
                    <a:srgbClr val="000000">
                      <a:alpha val="40000"/>
                    </a:srgbClr>
                  </a:outerShdw>
                </a:effectLst>
                <a:latin typeface="Comic Sans MS" pitchFamily="66" charset="0"/>
              </a:rPr>
              <a:t> </a:t>
            </a:r>
            <a:r>
              <a:rPr lang="en-US" sz="2400" b="1" dirty="0" smtClean="0">
                <a:ln w="12700">
                  <a:solidFill>
                    <a:schemeClr val="tx2">
                      <a:satMod val="155000"/>
                    </a:schemeClr>
                  </a:solidFill>
                  <a:prstDash val="solid"/>
                </a:ln>
                <a:solidFill>
                  <a:schemeClr val="bg2">
                    <a:tint val="85000"/>
                    <a:satMod val="155000"/>
                  </a:schemeClr>
                </a:solidFill>
                <a:effectLst>
                  <a:glow rad="76200">
                    <a:schemeClr val="accent4">
                      <a:lumMod val="75000"/>
                    </a:schemeClr>
                  </a:glow>
                  <a:outerShdw blurRad="41275" dist="20320" dir="1800000" algn="tl" rotWithShape="0">
                    <a:srgbClr val="000000">
                      <a:alpha val="40000"/>
                    </a:srgbClr>
                  </a:outerShdw>
                </a:effectLst>
                <a:latin typeface="Comic Sans MS" pitchFamily="66" charset="0"/>
              </a:rPr>
              <a:t>[H6153].</a:t>
            </a:r>
          </a:p>
          <a:p>
            <a:pPr marL="1053846" lvl="1" indent="-514350">
              <a:buFont typeface="Wingdings" pitchFamily="2" charset="2"/>
              <a:buChar char="Ø"/>
            </a:pPr>
            <a:r>
              <a:rPr lang="en-US" sz="2400" b="1" dirty="0">
                <a:ln w="12700">
                  <a:solidFill>
                    <a:schemeClr val="tx2">
                      <a:satMod val="155000"/>
                    </a:schemeClr>
                  </a:solidFill>
                  <a:prstDash val="solid"/>
                </a:ln>
                <a:solidFill>
                  <a:srgbClr val="99FF33"/>
                </a:solidFill>
                <a:effectLst>
                  <a:glow rad="63500">
                    <a:schemeClr val="accent6"/>
                  </a:glow>
                  <a:outerShdw blurRad="41275" dist="20320" dir="1800000" algn="tl" rotWithShape="0">
                    <a:srgbClr val="000000">
                      <a:alpha val="40000"/>
                    </a:srgbClr>
                  </a:outerShdw>
                </a:effectLst>
                <a:latin typeface="Comic Sans MS" pitchFamily="66" charset="0"/>
              </a:rPr>
              <a:t>Therefore the lamps </a:t>
            </a:r>
            <a:r>
              <a:rPr lang="en-US" sz="2400" b="1" u="sng" dirty="0" smtClean="0">
                <a:ln w="12700">
                  <a:solidFill>
                    <a:schemeClr val="tx2">
                      <a:satMod val="155000"/>
                    </a:schemeClr>
                  </a:solidFill>
                  <a:prstDash val="solid"/>
                </a:ln>
                <a:solidFill>
                  <a:srgbClr val="99FF33"/>
                </a:solidFill>
                <a:effectLst>
                  <a:glow rad="63500">
                    <a:schemeClr val="accent6"/>
                  </a:glow>
                  <a:outerShdw blurRad="41275" dist="20320" dir="1800000" algn="tl" rotWithShape="0">
                    <a:srgbClr val="000000">
                      <a:alpha val="40000"/>
                    </a:srgbClr>
                  </a:outerShdw>
                </a:effectLst>
                <a:latin typeface="Comic Sans MS" pitchFamily="66" charset="0"/>
              </a:rPr>
              <a:t>could</a:t>
            </a:r>
            <a:r>
              <a:rPr lang="en-US" sz="2400" b="1" dirty="0" smtClean="0">
                <a:ln w="12700">
                  <a:solidFill>
                    <a:schemeClr val="tx2">
                      <a:satMod val="155000"/>
                    </a:schemeClr>
                  </a:solidFill>
                  <a:prstDash val="solid"/>
                </a:ln>
                <a:solidFill>
                  <a:srgbClr val="99FF33"/>
                </a:solidFill>
                <a:effectLst>
                  <a:glow rad="63500">
                    <a:schemeClr val="accent6"/>
                  </a:glow>
                  <a:outerShdw blurRad="41275" dist="20320" dir="1800000" algn="tl" rotWithShape="0">
                    <a:srgbClr val="000000">
                      <a:alpha val="40000"/>
                    </a:srgbClr>
                  </a:outerShdw>
                </a:effectLst>
                <a:latin typeface="Comic Sans MS" pitchFamily="66" charset="0"/>
              </a:rPr>
              <a:t> </a:t>
            </a:r>
            <a:r>
              <a:rPr lang="en-US" sz="2400" b="1" dirty="0">
                <a:ln w="12700">
                  <a:solidFill>
                    <a:schemeClr val="tx2">
                      <a:satMod val="155000"/>
                    </a:schemeClr>
                  </a:solidFill>
                  <a:prstDash val="solid"/>
                </a:ln>
                <a:solidFill>
                  <a:srgbClr val="99FF33"/>
                </a:solidFill>
                <a:effectLst>
                  <a:glow rad="63500">
                    <a:schemeClr val="accent6"/>
                  </a:glow>
                  <a:outerShdw blurRad="41275" dist="20320" dir="1800000" algn="tl" rotWithShape="0">
                    <a:srgbClr val="000000">
                      <a:alpha val="40000"/>
                    </a:srgbClr>
                  </a:outerShdw>
                </a:effectLst>
                <a:latin typeface="Comic Sans MS" pitchFamily="66" charset="0"/>
              </a:rPr>
              <a:t>be trimmed </a:t>
            </a:r>
            <a:r>
              <a:rPr lang="en-US" sz="2400" b="1" u="sng" dirty="0" smtClean="0">
                <a:ln w="12700">
                  <a:solidFill>
                    <a:schemeClr val="tx2">
                      <a:satMod val="155000"/>
                    </a:schemeClr>
                  </a:solidFill>
                  <a:prstDash val="solid"/>
                </a:ln>
                <a:solidFill>
                  <a:srgbClr val="F88631"/>
                </a:solidFill>
                <a:effectLst>
                  <a:glow rad="63500">
                    <a:schemeClr val="accent6"/>
                  </a:glow>
                  <a:outerShdw blurRad="41275" dist="20320" dir="1800000" algn="tl" rotWithShape="0">
                    <a:srgbClr val="000000">
                      <a:alpha val="40000"/>
                    </a:srgbClr>
                  </a:outerShdw>
                </a:effectLst>
                <a:latin typeface="Comic Sans MS" pitchFamily="66" charset="0"/>
              </a:rPr>
              <a:t>AFTER</a:t>
            </a:r>
            <a:r>
              <a:rPr lang="en-US" sz="2400" b="1" dirty="0" smtClean="0">
                <a:ln w="12700">
                  <a:solidFill>
                    <a:schemeClr val="tx2">
                      <a:satMod val="155000"/>
                    </a:schemeClr>
                  </a:solidFill>
                  <a:prstDash val="solid"/>
                </a:ln>
                <a:solidFill>
                  <a:srgbClr val="99FF33"/>
                </a:solidFill>
                <a:effectLst>
                  <a:glow rad="63500">
                    <a:schemeClr val="accent6"/>
                  </a:glow>
                  <a:outerShdw blurRad="41275" dist="20320" dir="1800000" algn="tl" rotWithShape="0">
                    <a:srgbClr val="000000">
                      <a:alpha val="40000"/>
                    </a:srgbClr>
                  </a:outerShdw>
                </a:effectLst>
                <a:latin typeface="Comic Sans MS" pitchFamily="66" charset="0"/>
              </a:rPr>
              <a:t> the </a:t>
            </a:r>
            <a:r>
              <a:rPr lang="en-US" sz="2400" b="1" dirty="0">
                <a:ln w="12700">
                  <a:solidFill>
                    <a:schemeClr val="tx2">
                      <a:satMod val="155000"/>
                    </a:schemeClr>
                  </a:solidFill>
                  <a:prstDash val="solid"/>
                </a:ln>
                <a:solidFill>
                  <a:schemeClr val="accent5">
                    <a:lumMod val="60000"/>
                    <a:lumOff val="40000"/>
                  </a:schemeClr>
                </a:solidFill>
                <a:effectLst>
                  <a:glow rad="76200">
                    <a:schemeClr val="accent4">
                      <a:lumMod val="75000"/>
                    </a:schemeClr>
                  </a:glow>
                  <a:outerShdw blurRad="41275" dist="20320" dir="1800000" algn="tl" rotWithShape="0">
                    <a:srgbClr val="000000">
                      <a:alpha val="40000"/>
                    </a:srgbClr>
                  </a:outerShdw>
                </a:effectLst>
                <a:latin typeface="Comic Sans MS" pitchFamily="66" charset="0"/>
              </a:rPr>
              <a:t>ereb</a:t>
            </a:r>
            <a:r>
              <a:rPr lang="en-US" sz="2400" b="1" dirty="0">
                <a:ln w="12700">
                  <a:solidFill>
                    <a:schemeClr val="tx2">
                      <a:satMod val="155000"/>
                    </a:schemeClr>
                  </a:solidFill>
                  <a:prstDash val="solid"/>
                </a:ln>
                <a:solidFill>
                  <a:schemeClr val="bg2">
                    <a:tint val="85000"/>
                    <a:satMod val="155000"/>
                  </a:schemeClr>
                </a:solidFill>
                <a:effectLst>
                  <a:glow rad="76200">
                    <a:schemeClr val="accent4">
                      <a:lumMod val="75000"/>
                    </a:schemeClr>
                  </a:glow>
                  <a:outerShdw blurRad="41275" dist="20320" dir="1800000" algn="tl" rotWithShape="0">
                    <a:srgbClr val="000000">
                      <a:alpha val="40000"/>
                    </a:srgbClr>
                  </a:outerShdw>
                </a:effectLst>
                <a:latin typeface="Comic Sans MS" pitchFamily="66" charset="0"/>
              </a:rPr>
              <a:t>/</a:t>
            </a:r>
            <a:r>
              <a:rPr lang="en-US" sz="2400" b="1" dirty="0">
                <a:ln w="12700">
                  <a:solidFill>
                    <a:schemeClr val="tx2">
                      <a:satMod val="155000"/>
                    </a:schemeClr>
                  </a:solidFill>
                  <a:prstDash val="solid"/>
                </a:ln>
                <a:solidFill>
                  <a:srgbClr val="002060"/>
                </a:solidFill>
                <a:effectLst>
                  <a:glow rad="127000">
                    <a:schemeClr val="accent2">
                      <a:lumMod val="20000"/>
                      <a:lumOff val="80000"/>
                    </a:schemeClr>
                  </a:glow>
                  <a:outerShdw blurRad="41275" dist="20320" dir="1800000" algn="tl" rotWithShape="0">
                    <a:srgbClr val="000000">
                      <a:alpha val="40000"/>
                    </a:srgbClr>
                  </a:outerShdw>
                </a:effectLst>
                <a:latin typeface="Comic Sans MS" pitchFamily="66" charset="0"/>
              </a:rPr>
              <a:t>night</a:t>
            </a:r>
            <a:r>
              <a:rPr lang="en-US" sz="2400" b="1" dirty="0" smtClean="0">
                <a:ln w="12700">
                  <a:solidFill>
                    <a:schemeClr val="tx2">
                      <a:satMod val="155000"/>
                    </a:schemeClr>
                  </a:solidFill>
                  <a:prstDash val="solid"/>
                </a:ln>
                <a:solidFill>
                  <a:srgbClr val="99FF33"/>
                </a:solidFill>
                <a:effectLst>
                  <a:glow rad="63500">
                    <a:schemeClr val="accent6"/>
                  </a:glow>
                  <a:outerShdw blurRad="41275" dist="20320" dir="1800000" algn="tl" rotWithShape="0">
                    <a:srgbClr val="000000">
                      <a:alpha val="40000"/>
                    </a:srgbClr>
                  </a:outerShdw>
                </a:effectLst>
                <a:latin typeface="Comic Sans MS" pitchFamily="66" charset="0"/>
              </a:rPr>
              <a:t> timeframe and </a:t>
            </a:r>
            <a:r>
              <a:rPr lang="en-US" sz="2400" b="1" u="sng" dirty="0" smtClean="0">
                <a:ln w="12700">
                  <a:solidFill>
                    <a:schemeClr val="tx2">
                      <a:satMod val="155000"/>
                    </a:schemeClr>
                  </a:solidFill>
                  <a:prstDash val="solid"/>
                </a:ln>
                <a:solidFill>
                  <a:srgbClr val="F88631"/>
                </a:solidFill>
                <a:effectLst>
                  <a:glow rad="63500">
                    <a:schemeClr val="accent6"/>
                  </a:glow>
                  <a:outerShdw blurRad="41275" dist="20320" dir="1800000" algn="tl" rotWithShape="0">
                    <a:srgbClr val="000000">
                      <a:alpha val="40000"/>
                    </a:srgbClr>
                  </a:outerShdw>
                </a:effectLst>
                <a:latin typeface="Comic Sans MS" pitchFamily="66" charset="0"/>
              </a:rPr>
              <a:t>AFTER</a:t>
            </a:r>
            <a:r>
              <a:rPr lang="en-US" sz="2400" b="1" dirty="0" smtClean="0">
                <a:ln w="12700">
                  <a:solidFill>
                    <a:schemeClr val="tx2">
                      <a:satMod val="155000"/>
                    </a:schemeClr>
                  </a:solidFill>
                  <a:prstDash val="solid"/>
                </a:ln>
                <a:solidFill>
                  <a:srgbClr val="99FF33"/>
                </a:solidFill>
                <a:effectLst>
                  <a:glow rad="63500">
                    <a:schemeClr val="accent6"/>
                  </a:glow>
                  <a:outerShdw blurRad="41275" dist="20320" dir="1800000" algn="tl" rotWithShape="0">
                    <a:srgbClr val="000000">
                      <a:alpha val="40000"/>
                    </a:srgbClr>
                  </a:outerShdw>
                </a:effectLst>
                <a:latin typeface="Comic Sans MS" pitchFamily="66" charset="0"/>
              </a:rPr>
              <a:t> the completion of the 2</a:t>
            </a:r>
            <a:r>
              <a:rPr lang="en-US" sz="2400" b="1" baseline="30000" dirty="0" smtClean="0">
                <a:ln w="12700">
                  <a:solidFill>
                    <a:schemeClr val="tx2">
                      <a:satMod val="155000"/>
                    </a:schemeClr>
                  </a:solidFill>
                  <a:prstDash val="solid"/>
                </a:ln>
                <a:solidFill>
                  <a:srgbClr val="99FF33"/>
                </a:solidFill>
                <a:effectLst>
                  <a:glow rad="63500">
                    <a:schemeClr val="accent6"/>
                  </a:glow>
                  <a:outerShdw blurRad="41275" dist="20320" dir="1800000" algn="tl" rotWithShape="0">
                    <a:srgbClr val="000000">
                      <a:alpha val="40000"/>
                    </a:srgbClr>
                  </a:outerShdw>
                </a:effectLst>
                <a:latin typeface="Comic Sans MS" pitchFamily="66" charset="0"/>
              </a:rPr>
              <a:t>nd</a:t>
            </a:r>
            <a:r>
              <a:rPr lang="en-US" sz="2400" b="1" dirty="0" smtClean="0">
                <a:ln w="12700">
                  <a:solidFill>
                    <a:schemeClr val="tx2">
                      <a:satMod val="155000"/>
                    </a:schemeClr>
                  </a:solidFill>
                  <a:prstDash val="solid"/>
                </a:ln>
                <a:solidFill>
                  <a:srgbClr val="99FF33"/>
                </a:solidFill>
                <a:effectLst>
                  <a:glow rad="63500">
                    <a:schemeClr val="accent6"/>
                  </a:glow>
                  <a:outerShdw blurRad="41275" dist="20320" dir="1800000" algn="tl" rotWithShape="0">
                    <a:srgbClr val="000000">
                      <a:alpha val="40000"/>
                    </a:srgbClr>
                  </a:outerShdw>
                </a:effectLst>
                <a:latin typeface="Comic Sans MS" pitchFamily="66" charset="0"/>
              </a:rPr>
              <a:t> set of </a:t>
            </a:r>
            <a:br>
              <a:rPr lang="en-US" sz="2400" b="1" dirty="0" smtClean="0">
                <a:ln w="12700">
                  <a:solidFill>
                    <a:schemeClr val="tx2">
                      <a:satMod val="155000"/>
                    </a:schemeClr>
                  </a:solidFill>
                  <a:prstDash val="solid"/>
                </a:ln>
                <a:solidFill>
                  <a:srgbClr val="99FF33"/>
                </a:solidFill>
                <a:effectLst>
                  <a:glow rad="63500">
                    <a:schemeClr val="accent6"/>
                  </a:glow>
                  <a:outerShdw blurRad="41275" dist="20320" dir="1800000" algn="tl" rotWithShape="0">
                    <a:srgbClr val="000000">
                      <a:alpha val="40000"/>
                    </a:srgbClr>
                  </a:outerShdw>
                </a:effectLst>
                <a:latin typeface="Comic Sans MS" pitchFamily="66" charset="0"/>
              </a:rPr>
            </a:br>
            <a:r>
              <a:rPr lang="en-US" sz="2400" b="1" dirty="0" smtClean="0">
                <a:ln w="12700">
                  <a:solidFill>
                    <a:schemeClr val="tx2">
                      <a:satMod val="155000"/>
                    </a:schemeClr>
                  </a:solidFill>
                  <a:prstDash val="solid"/>
                </a:ln>
                <a:solidFill>
                  <a:srgbClr val="99FF33"/>
                </a:solidFill>
                <a:effectLst>
                  <a:glow rad="63500">
                    <a:schemeClr val="accent6"/>
                  </a:glow>
                  <a:outerShdw blurRad="41275" dist="20320" dir="1800000" algn="tl" rotWithShape="0">
                    <a:srgbClr val="000000">
                      <a:alpha val="40000"/>
                    </a:srgbClr>
                  </a:outerShdw>
                </a:effectLst>
                <a:latin typeface="Comic Sans MS" pitchFamily="66" charset="0"/>
              </a:rPr>
              <a:t>Daily Offerings.</a:t>
            </a:r>
            <a:endParaRPr lang="en-US" sz="2400" b="1" dirty="0" smtClean="0">
              <a:ln w="12700">
                <a:solidFill>
                  <a:schemeClr val="tx2">
                    <a:satMod val="155000"/>
                  </a:schemeClr>
                </a:solidFill>
                <a:prstDash val="solid"/>
              </a:ln>
              <a:solidFill>
                <a:schemeClr val="bg2">
                  <a:tint val="85000"/>
                  <a:satMod val="155000"/>
                </a:schemeClr>
              </a:solidFill>
              <a:effectLst>
                <a:glow rad="76200">
                  <a:schemeClr val="accent4">
                    <a:lumMod val="75000"/>
                  </a:schemeClr>
                </a:glow>
                <a:outerShdw blurRad="41275" dist="20320" dir="1800000" algn="tl" rotWithShape="0">
                  <a:srgbClr val="000000">
                    <a:alpha val="40000"/>
                  </a:srgbClr>
                </a:outerShdw>
              </a:effectLst>
              <a:latin typeface="Comic Sans MS" pitchFamily="66" charset="0"/>
            </a:endParaRPr>
          </a:p>
        </p:txBody>
      </p:sp>
      <p:sp>
        <p:nvSpPr>
          <p:cNvPr id="7" name="TextBox 29"/>
          <p:cNvSpPr txBox="1"/>
          <p:nvPr/>
        </p:nvSpPr>
        <p:spPr>
          <a:xfrm>
            <a:off x="231606" y="1505757"/>
            <a:ext cx="648072" cy="1995249"/>
          </a:xfrm>
          <a:prstGeom prst="roundRect">
            <a:avLst/>
          </a:prstGeom>
          <a:solidFill>
            <a:srgbClr val="002060"/>
          </a:solidFill>
          <a:ln w="57150">
            <a:solidFill>
              <a:schemeClr val="bg1"/>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000" b="1" spc="150" dirty="0" smtClean="0">
                <a:ln w="11430"/>
                <a:solidFill>
                  <a:srgbClr val="F8F8F8"/>
                </a:solidFill>
                <a:effectLst>
                  <a:outerShdw blurRad="25400" algn="tl" rotWithShape="0">
                    <a:srgbClr val="000000">
                      <a:alpha val="43000"/>
                    </a:srgbClr>
                  </a:outerShdw>
                </a:effectLst>
              </a:rPr>
              <a:t>R</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V</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I</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W</a:t>
            </a:r>
            <a:endParaRPr lang="en-US" sz="20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1041904367"/>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500"/>
                                        <p:tgtEl>
                                          <p:spTgt spid="10">
                                            <p:txEl>
                                              <p:pRg st="1" end="1"/>
                                            </p:txEl>
                                          </p:spTgt>
                                        </p:tgtEl>
                                      </p:cBhvr>
                                    </p:animEffect>
                                    <p:anim calcmode="lin" valueType="num">
                                      <p:cBhvr>
                                        <p:cTn id="13" dur="1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5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1500"/>
                                        <p:tgtEl>
                                          <p:spTgt spid="10">
                                            <p:txEl>
                                              <p:pRg st="2" end="2"/>
                                            </p:txEl>
                                          </p:spTgt>
                                        </p:tgtEl>
                                      </p:cBhvr>
                                    </p:animEffect>
                                    <p:anim calcmode="lin" valueType="num">
                                      <p:cBhvr>
                                        <p:cTn id="20" dur="15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1" dur="15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fade">
                                      <p:cBhvr>
                                        <p:cTn id="26" dur="1500"/>
                                        <p:tgtEl>
                                          <p:spTgt spid="10">
                                            <p:txEl>
                                              <p:pRg st="3" end="3"/>
                                            </p:txEl>
                                          </p:spTgt>
                                        </p:tgtEl>
                                      </p:cBhvr>
                                    </p:animEffect>
                                    <p:anim calcmode="lin" valueType="num">
                                      <p:cBhvr>
                                        <p:cTn id="27" dur="15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8" dur="15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1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31164" y="6490750"/>
            <a:ext cx="609600" cy="476250"/>
          </a:xfrm>
        </p:spPr>
        <p:txBody>
          <a:bodyPr/>
          <a:lstStyle/>
          <a:p>
            <a:pPr algn="r"/>
            <a:fld id="{D5BBC35B-A44B-4119-B8DA-DE9E3DFADA20}" type="slidenum">
              <a:rPr lang="en-US" sz="1400" smtClean="0"/>
              <a:pPr algn="r"/>
              <a:t>11</a:t>
            </a:fld>
            <a:endParaRPr lang="en-US" dirty="0"/>
          </a:p>
        </p:txBody>
      </p:sp>
      <p:pic>
        <p:nvPicPr>
          <p:cNvPr id="3" name="Picture 5" descr="C:\Users\Rae\Desktop\free-banner-clipart-clipartbold.png"/>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808445">
            <a:off x="-3110744" y="1935730"/>
            <a:ext cx="8469801" cy="31912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Rae\Desktop\free-banner-clipart-clipartbold.png"/>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75360" y="3125946"/>
            <a:ext cx="13639800" cy="37875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1339432">
            <a:off x="-258074" y="4244630"/>
            <a:ext cx="12312914" cy="1584959"/>
          </a:xfrm>
          <a:prstGeom prst="rect">
            <a:avLst/>
          </a:prstGeom>
          <a:noFill/>
        </p:spPr>
        <p:txBody>
          <a:bodyPr wrap="square" lIns="91440" tIns="45720" rIns="91440" bIns="45720">
            <a:prstTxWarp prst="textWave2">
              <a:avLst>
                <a:gd name="adj1" fmla="val 20000"/>
                <a:gd name="adj2" fmla="val 1111"/>
              </a:avLst>
            </a:prstTxWarp>
            <a:spAutoFit/>
            <a:scene3d>
              <a:camera prst="orthographicFront"/>
              <a:lightRig rig="soft" dir="t">
                <a:rot lat="0" lon="0" rev="10800000"/>
              </a:lightRig>
            </a:scene3d>
            <a:sp3d>
              <a:bevelT w="27940" h="12700"/>
              <a:contourClr>
                <a:srgbClr val="DDDDDD"/>
              </a:contourClr>
            </a:sp3d>
          </a:bodyPr>
          <a:lstStyle/>
          <a:p>
            <a:pPr algn="ctr"/>
            <a:r>
              <a:rPr lang="en-US" sz="4800" b="1" spc="150" dirty="0" smtClean="0">
                <a:ln w="11430"/>
                <a:solidFill>
                  <a:schemeClr val="accent2">
                    <a:lumMod val="40000"/>
                    <a:lumOff val="60000"/>
                  </a:schemeClr>
                </a:solidFill>
                <a:effectLst>
                  <a:outerShdw blurRad="25400" algn="tl" rotWithShape="0">
                    <a:srgbClr val="000000">
                      <a:alpha val="43000"/>
                    </a:srgbClr>
                  </a:outerShdw>
                </a:effectLst>
                <a:latin typeface="MV Boli" pitchFamily="2" charset="0"/>
                <a:cs typeface="MV Boli" pitchFamily="2" charset="0"/>
              </a:rPr>
              <a:t> Lamps are trimmed last!</a:t>
            </a:r>
            <a:endParaRPr lang="en-US" sz="4800" b="1" cap="none" spc="150" dirty="0">
              <a:ln w="11430"/>
              <a:solidFill>
                <a:schemeClr val="accent2">
                  <a:lumMod val="40000"/>
                  <a:lumOff val="60000"/>
                </a:schemeClr>
              </a:solidFill>
              <a:effectLst>
                <a:outerShdw blurRad="25400" algn="tl" rotWithShape="0">
                  <a:srgbClr val="000000">
                    <a:alpha val="43000"/>
                  </a:srgbClr>
                </a:outerShdw>
              </a:effectLst>
              <a:latin typeface="MV Boli" pitchFamily="2" charset="0"/>
              <a:cs typeface="MV Boli" pitchFamily="2" charset="0"/>
            </a:endParaRPr>
          </a:p>
        </p:txBody>
      </p:sp>
      <p:sp>
        <p:nvSpPr>
          <p:cNvPr id="6" name="Rectangle 5"/>
          <p:cNvSpPr/>
          <p:nvPr/>
        </p:nvSpPr>
        <p:spPr>
          <a:xfrm>
            <a:off x="1879600" y="790014"/>
            <a:ext cx="10217574" cy="1402080"/>
          </a:xfrm>
          <a:prstGeom prst="rect">
            <a:avLst/>
          </a:prstGeom>
          <a:noFill/>
          <a:ln w="3810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lvl="0" algn="ctr"/>
            <a:r>
              <a:rPr lang="en-US" sz="4000" dirty="0" smtClean="0">
                <a:ln>
                  <a:solidFill>
                    <a:schemeClr val="tx2"/>
                  </a:solidFill>
                </a:ln>
                <a:solidFill>
                  <a:schemeClr val="accent4">
                    <a:lumMod val="75000"/>
                  </a:schemeClr>
                </a:solidFill>
                <a:effectLst>
                  <a:glow rad="127000">
                    <a:schemeClr val="bg1"/>
                  </a:glow>
                </a:effectLst>
                <a:latin typeface="Matura MT Script Capitals" pitchFamily="66" charset="0"/>
                <a:cs typeface="Raavi" pitchFamily="34" charset="0"/>
              </a:rPr>
              <a:t>Grain Offerings </a:t>
            </a:r>
            <a:r>
              <a:rPr lang="en-US" sz="4000" dirty="0" smtClean="0">
                <a:ln>
                  <a:solidFill>
                    <a:schemeClr val="tx2"/>
                  </a:solidFill>
                </a:ln>
                <a:solidFill>
                  <a:srgbClr val="00B0F0"/>
                </a:solidFill>
                <a:effectLst>
                  <a:glow rad="127000">
                    <a:schemeClr val="bg1"/>
                  </a:glow>
                </a:effectLst>
                <a:latin typeface="Matura MT Script Capitals" pitchFamily="66" charset="0"/>
                <a:cs typeface="Raavi" pitchFamily="34" charset="0"/>
              </a:rPr>
              <a:t>&amp;</a:t>
            </a:r>
            <a:r>
              <a:rPr lang="en-US" sz="4000" dirty="0" smtClean="0">
                <a:ln>
                  <a:solidFill>
                    <a:schemeClr val="tx2"/>
                  </a:solidFill>
                </a:ln>
                <a:solidFill>
                  <a:schemeClr val="tx2">
                    <a:lumMod val="60000"/>
                    <a:lumOff val="40000"/>
                  </a:schemeClr>
                </a:solidFill>
                <a:effectLst>
                  <a:glow rad="127000">
                    <a:schemeClr val="bg1"/>
                  </a:glow>
                </a:effectLst>
                <a:latin typeface="Matura MT Script Capitals" pitchFamily="66" charset="0"/>
                <a:cs typeface="Raavi" pitchFamily="34" charset="0"/>
              </a:rPr>
              <a:t> </a:t>
            </a:r>
            <a:r>
              <a:rPr lang="en-US" sz="4000" dirty="0" smtClean="0">
                <a:ln>
                  <a:solidFill>
                    <a:schemeClr val="tx2"/>
                  </a:solidFill>
                </a:ln>
                <a:solidFill>
                  <a:schemeClr val="accent2">
                    <a:lumMod val="75000"/>
                  </a:schemeClr>
                </a:solidFill>
                <a:effectLst>
                  <a:glow rad="127000">
                    <a:schemeClr val="bg1"/>
                  </a:glow>
                </a:effectLst>
                <a:latin typeface="Matura MT Script Capitals" pitchFamily="66" charset="0"/>
                <a:cs typeface="Raavi" pitchFamily="34" charset="0"/>
              </a:rPr>
              <a:t>Lighting the Lamps</a:t>
            </a:r>
          </a:p>
          <a:p>
            <a:pPr lvl="0"/>
            <a:r>
              <a:rPr lang="en-US" sz="4000" dirty="0" smtClean="0">
                <a:ln>
                  <a:solidFill>
                    <a:schemeClr val="tx2"/>
                  </a:solidFill>
                </a:ln>
                <a:solidFill>
                  <a:schemeClr val="accent4">
                    <a:lumMod val="75000"/>
                  </a:schemeClr>
                </a:solidFill>
                <a:effectLst>
                  <a:glow rad="127000">
                    <a:schemeClr val="bg1"/>
                  </a:glow>
                </a:effectLst>
                <a:latin typeface="Matura MT Script Capitals" pitchFamily="66" charset="0"/>
              </a:rPr>
              <a:t>       </a:t>
            </a:r>
            <a:r>
              <a:rPr lang="en-US" sz="3200" dirty="0" smtClean="0">
                <a:ln>
                  <a:solidFill>
                    <a:schemeClr val="tx2"/>
                  </a:solidFill>
                </a:ln>
                <a:solidFill>
                  <a:schemeClr val="accent4">
                    <a:lumMod val="75000"/>
                  </a:schemeClr>
                </a:solidFill>
                <a:effectLst>
                  <a:glow rad="127000">
                    <a:schemeClr val="bg1"/>
                  </a:glow>
                </a:effectLst>
                <a:latin typeface="Matura MT Script Capitals" pitchFamily="66" charset="0"/>
              </a:rPr>
              <a:t>(Lev 6:20)                    </a:t>
            </a:r>
            <a:r>
              <a:rPr lang="en-US" sz="3200" dirty="0" smtClean="0">
                <a:ln>
                  <a:solidFill>
                    <a:schemeClr val="tx2"/>
                  </a:solidFill>
                </a:ln>
                <a:solidFill>
                  <a:schemeClr val="accent2">
                    <a:lumMod val="75000"/>
                  </a:schemeClr>
                </a:solidFill>
                <a:effectLst>
                  <a:glow rad="127000">
                    <a:schemeClr val="bg1"/>
                  </a:glow>
                </a:effectLst>
                <a:latin typeface="Matura MT Script Capitals" pitchFamily="66" charset="0"/>
              </a:rPr>
              <a:t>(</a:t>
            </a:r>
            <a:r>
              <a:rPr lang="en-US" sz="3200" dirty="0" err="1" smtClean="0">
                <a:ln>
                  <a:solidFill>
                    <a:schemeClr val="tx2"/>
                  </a:solidFill>
                </a:ln>
                <a:solidFill>
                  <a:schemeClr val="accent2">
                    <a:lumMod val="75000"/>
                  </a:schemeClr>
                </a:solidFill>
                <a:effectLst>
                  <a:glow rad="127000">
                    <a:schemeClr val="bg1"/>
                  </a:glow>
                </a:effectLst>
                <a:latin typeface="Matura MT Script Capitals" pitchFamily="66" charset="0"/>
              </a:rPr>
              <a:t>Exo</a:t>
            </a:r>
            <a:r>
              <a:rPr lang="en-US" sz="3200" dirty="0" smtClean="0">
                <a:ln>
                  <a:solidFill>
                    <a:schemeClr val="tx2"/>
                  </a:solidFill>
                </a:ln>
                <a:solidFill>
                  <a:schemeClr val="accent2">
                    <a:lumMod val="75000"/>
                  </a:schemeClr>
                </a:solidFill>
                <a:effectLst>
                  <a:glow rad="127000">
                    <a:schemeClr val="bg1"/>
                  </a:glow>
                </a:effectLst>
                <a:latin typeface="Matura MT Script Capitals" pitchFamily="66" charset="0"/>
              </a:rPr>
              <a:t> 30:8)</a:t>
            </a:r>
            <a:endParaRPr lang="en-US" sz="3200" dirty="0">
              <a:ln>
                <a:solidFill>
                  <a:schemeClr val="tx2"/>
                </a:solidFill>
              </a:ln>
              <a:solidFill>
                <a:schemeClr val="accent2">
                  <a:lumMod val="75000"/>
                </a:schemeClr>
              </a:solidFill>
              <a:effectLst>
                <a:glow rad="127000">
                  <a:schemeClr val="bg1"/>
                </a:glow>
              </a:effectLst>
              <a:latin typeface="Matura MT Script Capitals" pitchFamily="66" charset="0"/>
            </a:endParaRPr>
          </a:p>
        </p:txBody>
      </p:sp>
      <p:sp>
        <p:nvSpPr>
          <p:cNvPr id="7" name="TextBox 6"/>
          <p:cNvSpPr txBox="1"/>
          <p:nvPr/>
        </p:nvSpPr>
        <p:spPr>
          <a:xfrm rot="21310310">
            <a:off x="5546371" y="5661012"/>
            <a:ext cx="4059982" cy="1077218"/>
          </a:xfrm>
          <a:prstGeom prst="rect">
            <a:avLst/>
          </a:prstGeom>
          <a:noFill/>
        </p:spPr>
        <p:txBody>
          <a:bodyPr wrap="square" rtlCol="0">
            <a:sp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algn="ctr"/>
            <a:r>
              <a:rPr lang="en-US" sz="3200" b="1" dirty="0" smtClean="0">
                <a:ln w="11430"/>
                <a:solidFill>
                  <a:srgbClr val="006600"/>
                </a:solidFill>
                <a:effectLst>
                  <a:glow rad="139700">
                    <a:srgbClr val="FFFF00">
                      <a:alpha val="87000"/>
                    </a:srgbClr>
                  </a:glow>
                  <a:outerShdw blurRad="50800" dist="39000" dir="5460000" algn="tl">
                    <a:srgbClr val="000000">
                      <a:alpha val="38000"/>
                    </a:srgbClr>
                  </a:outerShdw>
                </a:effectLst>
                <a:latin typeface="MV Boli" pitchFamily="2" charset="0"/>
                <a:cs typeface="MV Boli" pitchFamily="2" charset="0"/>
              </a:rPr>
              <a:t>Lev 6 &amp; </a:t>
            </a:r>
            <a:r>
              <a:rPr lang="en-US" sz="3200" b="1" dirty="0" err="1" smtClean="0">
                <a:ln w="11430"/>
                <a:solidFill>
                  <a:srgbClr val="006600"/>
                </a:solidFill>
                <a:effectLst>
                  <a:glow rad="139700">
                    <a:srgbClr val="FFFF00">
                      <a:alpha val="87000"/>
                    </a:srgbClr>
                  </a:glow>
                  <a:outerShdw blurRad="50800" dist="39000" dir="5460000" algn="tl">
                    <a:srgbClr val="000000">
                      <a:alpha val="38000"/>
                    </a:srgbClr>
                  </a:outerShdw>
                </a:effectLst>
                <a:latin typeface="MV Boli" pitchFamily="2" charset="0"/>
                <a:cs typeface="MV Boli" pitchFamily="2" charset="0"/>
              </a:rPr>
              <a:t>Exo</a:t>
            </a:r>
            <a:r>
              <a:rPr lang="en-US" sz="3200" b="1" dirty="0" smtClean="0">
                <a:ln w="11430"/>
                <a:solidFill>
                  <a:srgbClr val="006600"/>
                </a:solidFill>
                <a:effectLst>
                  <a:glow rad="139700">
                    <a:srgbClr val="FFFF00">
                      <a:alpha val="87000"/>
                    </a:srgbClr>
                  </a:glow>
                  <a:outerShdw blurRad="50800" dist="39000" dir="5460000" algn="tl">
                    <a:srgbClr val="000000">
                      <a:alpha val="38000"/>
                    </a:srgbClr>
                  </a:outerShdw>
                </a:effectLst>
                <a:latin typeface="MV Boli" pitchFamily="2" charset="0"/>
                <a:cs typeface="MV Boli" pitchFamily="2" charset="0"/>
              </a:rPr>
              <a:t> 30</a:t>
            </a:r>
            <a:br>
              <a:rPr lang="en-US" sz="3200" b="1" dirty="0" smtClean="0">
                <a:ln w="11430"/>
                <a:solidFill>
                  <a:srgbClr val="006600"/>
                </a:solidFill>
                <a:effectLst>
                  <a:glow rad="139700">
                    <a:srgbClr val="FFFF00">
                      <a:alpha val="87000"/>
                    </a:srgbClr>
                  </a:glow>
                  <a:outerShdw blurRad="50800" dist="39000" dir="5460000" algn="tl">
                    <a:srgbClr val="000000">
                      <a:alpha val="38000"/>
                    </a:srgbClr>
                  </a:outerShdw>
                </a:effectLst>
                <a:latin typeface="MV Boli" pitchFamily="2" charset="0"/>
                <a:cs typeface="MV Boli" pitchFamily="2" charset="0"/>
              </a:rPr>
            </a:br>
            <a:r>
              <a:rPr lang="en-US" sz="3200" b="1" dirty="0" smtClean="0">
                <a:ln w="11430"/>
                <a:solidFill>
                  <a:srgbClr val="006600"/>
                </a:solidFill>
                <a:effectLst>
                  <a:glow rad="139700">
                    <a:srgbClr val="FFFF00">
                      <a:alpha val="87000"/>
                    </a:srgbClr>
                  </a:glow>
                  <a:outerShdw blurRad="50800" dist="39000" dir="5460000" algn="tl">
                    <a:srgbClr val="000000">
                      <a:alpha val="38000"/>
                    </a:srgbClr>
                  </a:outerShdw>
                </a:effectLst>
                <a:latin typeface="MV Boli" pitchFamily="2" charset="0"/>
                <a:cs typeface="MV Boli" pitchFamily="2" charset="0"/>
              </a:rPr>
              <a:t>do fit together!</a:t>
            </a:r>
            <a:endParaRPr lang="en-US" sz="2000" b="1" dirty="0">
              <a:ln w="11430"/>
              <a:solidFill>
                <a:srgbClr val="006600"/>
              </a:solidFill>
              <a:effectLst>
                <a:glow rad="139700">
                  <a:srgbClr val="FFFF00">
                    <a:alpha val="87000"/>
                  </a:srgbClr>
                </a:glow>
                <a:outerShdw blurRad="50800" dist="39000" dir="5460000" algn="tl">
                  <a:srgbClr val="000000">
                    <a:alpha val="38000"/>
                  </a:srgbClr>
                </a:outerShdw>
              </a:effectLst>
              <a:latin typeface="Comic Sans MS" pitchFamily="66" charset="0"/>
            </a:endParaRPr>
          </a:p>
        </p:txBody>
      </p:sp>
      <p:pic>
        <p:nvPicPr>
          <p:cNvPr id="8" name="Picture 2" descr="F:\Art 2.8 Yah at 12\White men puzzle 6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2505" y="5435773"/>
            <a:ext cx="3419718" cy="192327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949815" y="2087919"/>
            <a:ext cx="10068560" cy="2462213"/>
          </a:xfrm>
          <a:prstGeom prst="rect">
            <a:avLst/>
          </a:prstGeom>
          <a:noFill/>
        </p:spPr>
        <p:txBody>
          <a:bodyPr wrap="square">
            <a:spAutoFit/>
          </a:bodyPr>
          <a:lstStyle/>
          <a:p>
            <a:pPr marL="82296"/>
            <a:r>
              <a:rPr lang="en-US" sz="2600" b="1" dirty="0" smtClean="0">
                <a:ln w="12700">
                  <a:solidFill>
                    <a:schemeClr val="tx2">
                      <a:satMod val="155000"/>
                    </a:schemeClr>
                  </a:solidFill>
                  <a:prstDash val="solid"/>
                </a:ln>
                <a:solidFill>
                  <a:schemeClr val="accent2">
                    <a:lumMod val="60000"/>
                    <a:lumOff val="40000"/>
                  </a:schemeClr>
                </a:solidFill>
                <a:effectLst>
                  <a:glow rad="127000">
                    <a:srgbClr val="006600"/>
                  </a:glow>
                  <a:outerShdw blurRad="41275" dist="20320" dir="1800000" algn="tl" rotWithShape="0">
                    <a:srgbClr val="000000">
                      <a:alpha val="40000"/>
                    </a:srgbClr>
                  </a:outerShdw>
                </a:effectLst>
                <a:latin typeface="Comic Sans MS" pitchFamily="66" charset="0"/>
              </a:rPr>
              <a:t>When all the Sacrifices and Offerings were </a:t>
            </a:r>
            <a:r>
              <a:rPr lang="en-US" sz="2600" b="1" dirty="0" smtClean="0">
                <a:ln w="12700">
                  <a:solidFill>
                    <a:schemeClr val="tx2">
                      <a:satMod val="155000"/>
                    </a:schemeClr>
                  </a:solidFill>
                  <a:prstDash val="solid"/>
                </a:ln>
                <a:solidFill>
                  <a:srgbClr val="99FF33"/>
                </a:solidFill>
                <a:effectLst>
                  <a:glow rad="127000">
                    <a:srgbClr val="006600"/>
                  </a:glow>
                  <a:outerShdw blurRad="41275" dist="20320" dir="1800000" algn="tl" rotWithShape="0">
                    <a:srgbClr val="000000">
                      <a:alpha val="40000"/>
                    </a:srgbClr>
                  </a:outerShdw>
                </a:effectLst>
                <a:latin typeface="Comic Sans MS" pitchFamily="66" charset="0"/>
              </a:rPr>
              <a:t/>
            </a:r>
            <a:br>
              <a:rPr lang="en-US" sz="2600" b="1" dirty="0" smtClean="0">
                <a:ln w="12700">
                  <a:solidFill>
                    <a:schemeClr val="tx2">
                      <a:satMod val="155000"/>
                    </a:schemeClr>
                  </a:solidFill>
                  <a:prstDash val="solid"/>
                </a:ln>
                <a:solidFill>
                  <a:srgbClr val="99FF33"/>
                </a:solidFill>
                <a:effectLst>
                  <a:glow rad="127000">
                    <a:srgbClr val="006600"/>
                  </a:glow>
                  <a:outerShdw blurRad="41275" dist="20320" dir="1800000" algn="tl" rotWithShape="0">
                    <a:srgbClr val="000000">
                      <a:alpha val="40000"/>
                    </a:srgbClr>
                  </a:outerShdw>
                </a:effectLst>
                <a:latin typeface="Comic Sans MS" pitchFamily="66" charset="0"/>
              </a:rPr>
            </a:br>
            <a:r>
              <a:rPr lang="en-US" sz="2600" b="1" dirty="0" smtClean="0">
                <a:ln w="12700">
                  <a:solidFill>
                    <a:schemeClr val="tx2">
                      <a:satMod val="155000"/>
                    </a:schemeClr>
                  </a:solidFill>
                  <a:prstDash val="solid"/>
                </a:ln>
                <a:solidFill>
                  <a:schemeClr val="accent2">
                    <a:lumMod val="60000"/>
                    <a:lumOff val="40000"/>
                  </a:schemeClr>
                </a:solidFill>
                <a:effectLst>
                  <a:glow rad="127000">
                    <a:srgbClr val="006600"/>
                  </a:glow>
                  <a:outerShdw blurRad="41275" dist="20320" dir="1800000" algn="tl" rotWithShape="0">
                    <a:srgbClr val="000000">
                      <a:alpha val="40000"/>
                    </a:srgbClr>
                  </a:outerShdw>
                </a:effectLst>
                <a:latin typeface="Comic Sans MS" pitchFamily="66" charset="0"/>
              </a:rPr>
              <a:t>completed</a:t>
            </a:r>
            <a:r>
              <a:rPr lang="en-US" sz="2600" b="1" dirty="0" smtClean="0">
                <a:ln w="12700">
                  <a:solidFill>
                    <a:schemeClr val="tx2">
                      <a:satMod val="155000"/>
                    </a:schemeClr>
                  </a:solidFill>
                  <a:prstDash val="solid"/>
                </a:ln>
                <a:solidFill>
                  <a:srgbClr val="99FF33"/>
                </a:solidFill>
                <a:effectLst>
                  <a:glow rad="127000">
                    <a:srgbClr val="006600"/>
                  </a:glow>
                  <a:outerShdw blurRad="41275" dist="20320" dir="1800000" algn="tl" rotWithShape="0">
                    <a:srgbClr val="000000">
                      <a:alpha val="40000"/>
                    </a:srgbClr>
                  </a:outerShdw>
                </a:effectLst>
                <a:latin typeface="Comic Sans MS" pitchFamily="66" charset="0"/>
              </a:rPr>
              <a:t> for the “evening” requirements </a:t>
            </a:r>
            <a:br>
              <a:rPr lang="en-US" sz="2600" b="1" dirty="0" smtClean="0">
                <a:ln w="12700">
                  <a:solidFill>
                    <a:schemeClr val="tx2">
                      <a:satMod val="155000"/>
                    </a:schemeClr>
                  </a:solidFill>
                  <a:prstDash val="solid"/>
                </a:ln>
                <a:solidFill>
                  <a:srgbClr val="99FF33"/>
                </a:solidFill>
                <a:effectLst>
                  <a:glow rad="127000">
                    <a:srgbClr val="006600"/>
                  </a:glow>
                  <a:outerShdw blurRad="41275" dist="20320" dir="1800000" algn="tl" rotWithShape="0">
                    <a:srgbClr val="000000">
                      <a:alpha val="40000"/>
                    </a:srgbClr>
                  </a:outerShdw>
                </a:effectLst>
                <a:latin typeface="Comic Sans MS" pitchFamily="66" charset="0"/>
              </a:rPr>
            </a:br>
            <a:r>
              <a:rPr lang="en-US" sz="2400" b="1" dirty="0" smtClean="0">
                <a:ln w="12700">
                  <a:solidFill>
                    <a:schemeClr val="tx2">
                      <a:satMod val="155000"/>
                    </a:schemeClr>
                  </a:solidFill>
                  <a:prstDash val="solid"/>
                </a:ln>
                <a:solidFill>
                  <a:srgbClr val="99FF33"/>
                </a:solidFill>
                <a:effectLst>
                  <a:glow rad="127000">
                    <a:srgbClr val="006600"/>
                  </a:glow>
                  <a:outerShdw blurRad="41275" dist="20320" dir="1800000" algn="tl" rotWithShape="0">
                    <a:srgbClr val="000000">
                      <a:alpha val="40000"/>
                    </a:srgbClr>
                  </a:outerShdw>
                </a:effectLst>
                <a:latin typeface="Comic Sans MS" pitchFamily="66" charset="0"/>
              </a:rPr>
              <a:t>(whether that was during the </a:t>
            </a:r>
            <a:r>
              <a:rPr lang="en-US" sz="2400" b="1" dirty="0" smtClean="0">
                <a:ln w="12700">
                  <a:solidFill>
                    <a:schemeClr val="tx2">
                      <a:satMod val="155000"/>
                    </a:schemeClr>
                  </a:solidFill>
                  <a:prstDash val="solid"/>
                </a:ln>
                <a:solidFill>
                  <a:srgbClr val="00B0F0"/>
                </a:solidFill>
                <a:effectLst>
                  <a:glow rad="127000">
                    <a:schemeClr val="accent2">
                      <a:lumMod val="20000"/>
                      <a:lumOff val="80000"/>
                    </a:schemeClr>
                  </a:glow>
                  <a:outerShdw blurRad="41275" dist="20320" dir="1800000" algn="tl" rotWithShape="0">
                    <a:srgbClr val="000000">
                      <a:alpha val="40000"/>
                    </a:srgbClr>
                  </a:outerShdw>
                </a:effectLst>
                <a:latin typeface="Comic Sans MS" pitchFamily="66" charset="0"/>
              </a:rPr>
              <a:t>Day </a:t>
            </a:r>
            <a:r>
              <a:rPr lang="en-US" sz="2400" b="1" dirty="0">
                <a:ln w="12700">
                  <a:solidFill>
                    <a:schemeClr val="tx2">
                      <a:satMod val="155000"/>
                    </a:schemeClr>
                  </a:solidFill>
                  <a:prstDash val="solid"/>
                </a:ln>
                <a:solidFill>
                  <a:srgbClr val="00B0F0"/>
                </a:solidFill>
                <a:effectLst>
                  <a:glow rad="127000">
                    <a:schemeClr val="accent2">
                      <a:lumMod val="20000"/>
                      <a:lumOff val="80000"/>
                    </a:schemeClr>
                  </a:glow>
                  <a:outerShdw blurRad="41275" dist="20320" dir="1800000" algn="tl" rotWithShape="0">
                    <a:srgbClr val="000000">
                      <a:alpha val="40000"/>
                    </a:srgbClr>
                  </a:outerShdw>
                </a:effectLst>
                <a:latin typeface="Comic Sans MS" pitchFamily="66" charset="0"/>
              </a:rPr>
              <a:t>Season </a:t>
            </a:r>
            <a:r>
              <a:rPr lang="en-US" sz="2400" b="1" dirty="0" smtClean="0">
                <a:ln w="12700">
                  <a:solidFill>
                    <a:schemeClr val="tx2">
                      <a:satMod val="155000"/>
                    </a:schemeClr>
                  </a:solidFill>
                  <a:prstDash val="solid"/>
                </a:ln>
                <a:solidFill>
                  <a:srgbClr val="00B0F0"/>
                </a:solidFill>
                <a:effectLst>
                  <a:glow rad="127000">
                    <a:schemeClr val="accent2">
                      <a:lumMod val="20000"/>
                      <a:lumOff val="80000"/>
                    </a:schemeClr>
                  </a:glow>
                  <a:outerShdw blurRad="41275" dist="20320" dir="1800000" algn="tl" rotWithShape="0">
                    <a:srgbClr val="000000">
                      <a:alpha val="40000"/>
                    </a:srgbClr>
                  </a:outerShdw>
                </a:effectLst>
                <a:latin typeface="Comic Sans MS" pitchFamily="66" charset="0"/>
              </a:rPr>
              <a:t/>
            </a:r>
            <a:br>
              <a:rPr lang="en-US" sz="2400" b="1" dirty="0" smtClean="0">
                <a:ln w="12700">
                  <a:solidFill>
                    <a:schemeClr val="tx2">
                      <a:satMod val="155000"/>
                    </a:schemeClr>
                  </a:solidFill>
                  <a:prstDash val="solid"/>
                </a:ln>
                <a:solidFill>
                  <a:srgbClr val="00B0F0"/>
                </a:solidFill>
                <a:effectLst>
                  <a:glow rad="127000">
                    <a:schemeClr val="accent2">
                      <a:lumMod val="20000"/>
                      <a:lumOff val="80000"/>
                    </a:schemeClr>
                  </a:glow>
                  <a:outerShdw blurRad="41275" dist="20320" dir="1800000" algn="tl" rotWithShape="0">
                    <a:srgbClr val="000000">
                      <a:alpha val="40000"/>
                    </a:srgbClr>
                  </a:outerShdw>
                </a:effectLst>
                <a:latin typeface="Comic Sans MS" pitchFamily="66" charset="0"/>
              </a:rPr>
            </a:br>
            <a:r>
              <a:rPr lang="en-US" sz="2400" b="1" dirty="0" smtClean="0">
                <a:ln w="12700">
                  <a:solidFill>
                    <a:schemeClr val="tx2">
                      <a:satMod val="155000"/>
                    </a:schemeClr>
                  </a:solidFill>
                  <a:prstDash val="solid"/>
                </a:ln>
                <a:solidFill>
                  <a:srgbClr val="99FF33"/>
                </a:solidFill>
                <a:effectLst>
                  <a:glow rad="127000">
                    <a:srgbClr val="006600"/>
                  </a:glow>
                  <a:outerShdw blurRad="41275" dist="20320" dir="1800000" algn="tl" rotWithShape="0">
                    <a:srgbClr val="000000">
                      <a:alpha val="40000"/>
                    </a:srgbClr>
                  </a:outerShdw>
                </a:effectLst>
                <a:latin typeface="Comic Sans MS" pitchFamily="66" charset="0"/>
              </a:rPr>
              <a:t>or the </a:t>
            </a:r>
            <a:r>
              <a:rPr lang="en-US" sz="2400" b="1" dirty="0">
                <a:ln w="12700">
                  <a:solidFill>
                    <a:schemeClr val="tx2">
                      <a:satMod val="155000"/>
                    </a:schemeClr>
                  </a:solidFill>
                  <a:prstDash val="solid"/>
                </a:ln>
                <a:solidFill>
                  <a:schemeClr val="accent5">
                    <a:lumMod val="60000"/>
                    <a:lumOff val="40000"/>
                  </a:schemeClr>
                </a:solidFill>
                <a:effectLst>
                  <a:glow rad="76200">
                    <a:schemeClr val="accent2">
                      <a:lumMod val="20000"/>
                      <a:lumOff val="80000"/>
                    </a:schemeClr>
                  </a:glow>
                  <a:outerShdw blurRad="41275" dist="20320" dir="1800000" algn="tl" rotWithShape="0">
                    <a:srgbClr val="000000">
                      <a:alpha val="40000"/>
                    </a:srgbClr>
                  </a:outerShdw>
                </a:effectLst>
                <a:latin typeface="Comic Sans MS" pitchFamily="66" charset="0"/>
              </a:rPr>
              <a:t>ereb</a:t>
            </a:r>
            <a:r>
              <a:rPr lang="en-US" sz="2400" b="1" dirty="0">
                <a:ln w="12700">
                  <a:solidFill>
                    <a:schemeClr val="tx2">
                      <a:satMod val="155000"/>
                    </a:schemeClr>
                  </a:solidFill>
                  <a:prstDash val="solid"/>
                </a:ln>
                <a:solidFill>
                  <a:schemeClr val="bg2">
                    <a:tint val="85000"/>
                    <a:satMod val="155000"/>
                  </a:schemeClr>
                </a:solidFill>
                <a:effectLst>
                  <a:glow rad="76200">
                    <a:schemeClr val="accent2">
                      <a:lumMod val="20000"/>
                      <a:lumOff val="80000"/>
                    </a:schemeClr>
                  </a:glow>
                  <a:outerShdw blurRad="41275" dist="20320" dir="1800000" algn="tl" rotWithShape="0">
                    <a:srgbClr val="000000">
                      <a:alpha val="40000"/>
                    </a:srgbClr>
                  </a:outerShdw>
                </a:effectLst>
                <a:latin typeface="Comic Sans MS" pitchFamily="66" charset="0"/>
              </a:rPr>
              <a:t>/</a:t>
            </a:r>
            <a:r>
              <a:rPr lang="en-US" sz="2400" b="1" dirty="0">
                <a:ln w="12700">
                  <a:solidFill>
                    <a:schemeClr val="tx2">
                      <a:satMod val="155000"/>
                    </a:schemeClr>
                  </a:solidFill>
                  <a:prstDash val="solid"/>
                </a:ln>
                <a:solidFill>
                  <a:srgbClr val="002060"/>
                </a:solidFill>
                <a:effectLst>
                  <a:glow rad="127000">
                    <a:schemeClr val="accent2">
                      <a:lumMod val="20000"/>
                      <a:lumOff val="80000"/>
                    </a:schemeClr>
                  </a:glow>
                  <a:outerShdw blurRad="41275" dist="20320" dir="1800000" algn="tl" rotWithShape="0">
                    <a:srgbClr val="000000">
                      <a:alpha val="40000"/>
                    </a:srgbClr>
                  </a:outerShdw>
                </a:effectLst>
                <a:latin typeface="Comic Sans MS" pitchFamily="66" charset="0"/>
              </a:rPr>
              <a:t>night</a:t>
            </a:r>
            <a:r>
              <a:rPr lang="en-US" sz="2000" b="1" dirty="0">
                <a:ln w="12700">
                  <a:solidFill>
                    <a:schemeClr val="tx2">
                      <a:satMod val="155000"/>
                    </a:schemeClr>
                  </a:solidFill>
                  <a:prstDash val="solid"/>
                </a:ln>
                <a:solidFill>
                  <a:srgbClr val="99FF33"/>
                </a:solidFill>
                <a:effectLst>
                  <a:glow rad="127000">
                    <a:srgbClr val="006600"/>
                  </a:glow>
                  <a:outerShdw blurRad="41275" dist="20320" dir="1800000" algn="tl" rotWithShape="0">
                    <a:srgbClr val="000000">
                      <a:alpha val="40000"/>
                    </a:srgbClr>
                  </a:outerShdw>
                </a:effectLst>
                <a:latin typeface="Comic Sans MS" pitchFamily="66" charset="0"/>
              </a:rPr>
              <a:t> </a:t>
            </a:r>
            <a:r>
              <a:rPr lang="en-US" b="1" dirty="0">
                <a:ln w="12700">
                  <a:solidFill>
                    <a:schemeClr val="tx2">
                      <a:satMod val="155000"/>
                    </a:schemeClr>
                  </a:solidFill>
                  <a:prstDash val="solid"/>
                </a:ln>
                <a:solidFill>
                  <a:srgbClr val="99FF33"/>
                </a:solidFill>
                <a:effectLst>
                  <a:glow rad="127000">
                    <a:srgbClr val="006600"/>
                  </a:glow>
                  <a:outerShdw blurRad="41275" dist="20320" dir="1800000" algn="tl" rotWithShape="0">
                    <a:srgbClr val="000000">
                      <a:alpha val="40000"/>
                    </a:srgbClr>
                  </a:outerShdw>
                </a:effectLst>
                <a:latin typeface="Comic Sans MS" pitchFamily="66" charset="0"/>
              </a:rPr>
              <a:t>[H6153</a:t>
            </a:r>
            <a:r>
              <a:rPr lang="en-US" b="1" dirty="0" smtClean="0">
                <a:ln w="12700">
                  <a:solidFill>
                    <a:schemeClr val="tx2">
                      <a:satMod val="155000"/>
                    </a:schemeClr>
                  </a:solidFill>
                  <a:prstDash val="solid"/>
                </a:ln>
                <a:solidFill>
                  <a:srgbClr val="99FF33"/>
                </a:solidFill>
                <a:effectLst>
                  <a:glow rad="127000">
                    <a:srgbClr val="006600"/>
                  </a:glow>
                  <a:outerShdw blurRad="41275" dist="20320" dir="1800000" algn="tl" rotWithShape="0">
                    <a:srgbClr val="000000">
                      <a:alpha val="40000"/>
                    </a:srgbClr>
                  </a:outerShdw>
                </a:effectLst>
                <a:latin typeface="Comic Sans MS" pitchFamily="66" charset="0"/>
              </a:rPr>
              <a:t>]</a:t>
            </a:r>
            <a:r>
              <a:rPr lang="en-US" sz="2400" b="1" dirty="0" smtClean="0">
                <a:ln w="12700">
                  <a:solidFill>
                    <a:schemeClr val="tx2">
                      <a:satMod val="155000"/>
                    </a:schemeClr>
                  </a:solidFill>
                  <a:prstDash val="solid"/>
                </a:ln>
                <a:solidFill>
                  <a:srgbClr val="99FF33"/>
                </a:solidFill>
                <a:effectLst>
                  <a:glow rad="127000">
                    <a:srgbClr val="006600"/>
                  </a:glow>
                  <a:outerShdw blurRad="41275" dist="20320" dir="1800000" algn="tl" rotWithShape="0">
                    <a:srgbClr val="000000">
                      <a:alpha val="40000"/>
                    </a:srgbClr>
                  </a:outerShdw>
                </a:effectLst>
                <a:latin typeface="Comic Sans MS" pitchFamily="66" charset="0"/>
              </a:rPr>
              <a:t>)</a:t>
            </a:r>
            <a:r>
              <a:rPr lang="en-US" sz="2000" b="1" dirty="0" smtClean="0">
                <a:ln w="12700">
                  <a:solidFill>
                    <a:schemeClr val="tx2">
                      <a:satMod val="155000"/>
                    </a:schemeClr>
                  </a:solidFill>
                  <a:prstDash val="solid"/>
                </a:ln>
                <a:solidFill>
                  <a:srgbClr val="99FF33"/>
                </a:solidFill>
                <a:effectLst>
                  <a:glow rad="127000">
                    <a:srgbClr val="006600"/>
                  </a:glow>
                  <a:outerShdw blurRad="41275" dist="20320" dir="1800000" algn="tl" rotWithShape="0">
                    <a:srgbClr val="000000">
                      <a:alpha val="40000"/>
                    </a:srgbClr>
                  </a:outerShdw>
                </a:effectLst>
                <a:latin typeface="Comic Sans MS" pitchFamily="66" charset="0"/>
              </a:rPr>
              <a:t>, </a:t>
            </a:r>
            <a:br>
              <a:rPr lang="en-US" sz="2000" b="1" dirty="0" smtClean="0">
                <a:ln w="12700">
                  <a:solidFill>
                    <a:schemeClr val="tx2">
                      <a:satMod val="155000"/>
                    </a:schemeClr>
                  </a:solidFill>
                  <a:prstDash val="solid"/>
                </a:ln>
                <a:solidFill>
                  <a:srgbClr val="99FF33"/>
                </a:solidFill>
                <a:effectLst>
                  <a:glow rad="127000">
                    <a:srgbClr val="006600"/>
                  </a:glow>
                  <a:outerShdw blurRad="41275" dist="20320" dir="1800000" algn="tl" rotWithShape="0">
                    <a:srgbClr val="000000">
                      <a:alpha val="40000"/>
                    </a:srgbClr>
                  </a:outerShdw>
                </a:effectLst>
                <a:latin typeface="Comic Sans MS" pitchFamily="66" charset="0"/>
              </a:rPr>
            </a:br>
            <a:r>
              <a:rPr lang="en-US" sz="2600" b="1" dirty="0" smtClean="0">
                <a:ln w="12700">
                  <a:solidFill>
                    <a:schemeClr val="tx2">
                      <a:satMod val="155000"/>
                    </a:schemeClr>
                  </a:solidFill>
                  <a:prstDash val="solid"/>
                </a:ln>
                <a:solidFill>
                  <a:srgbClr val="99FF33"/>
                </a:solidFill>
                <a:effectLst>
                  <a:glow rad="127000">
                    <a:srgbClr val="006600"/>
                  </a:glow>
                  <a:outerShdw blurRad="41275" dist="20320" dir="1800000" algn="tl" rotWithShape="0">
                    <a:srgbClr val="000000">
                      <a:alpha val="40000"/>
                    </a:srgbClr>
                  </a:outerShdw>
                </a:effectLst>
                <a:latin typeface="Comic Sans MS" pitchFamily="66" charset="0"/>
              </a:rPr>
              <a:t>only </a:t>
            </a:r>
            <a:r>
              <a:rPr lang="en-US" sz="2600" b="1" dirty="0" smtClean="0">
                <a:ln w="12700">
                  <a:solidFill>
                    <a:schemeClr val="tx2">
                      <a:satMod val="155000"/>
                    </a:schemeClr>
                  </a:solidFill>
                  <a:prstDash val="solid"/>
                </a:ln>
                <a:solidFill>
                  <a:schemeClr val="accent2">
                    <a:lumMod val="60000"/>
                    <a:lumOff val="40000"/>
                  </a:schemeClr>
                </a:solidFill>
                <a:effectLst>
                  <a:glow rad="127000">
                    <a:srgbClr val="006600"/>
                  </a:glow>
                  <a:outerShdw blurRad="41275" dist="20320" dir="1800000" algn="tl" rotWithShape="0">
                    <a:srgbClr val="000000">
                      <a:alpha val="40000"/>
                    </a:srgbClr>
                  </a:outerShdw>
                </a:effectLst>
                <a:latin typeface="Comic Sans MS" pitchFamily="66" charset="0"/>
              </a:rPr>
              <a:t>THEN</a:t>
            </a:r>
            <a:r>
              <a:rPr lang="en-US" sz="2600" b="1" dirty="0" smtClean="0">
                <a:ln w="12700">
                  <a:solidFill>
                    <a:schemeClr val="tx2">
                      <a:satMod val="155000"/>
                    </a:schemeClr>
                  </a:solidFill>
                  <a:prstDash val="solid"/>
                </a:ln>
                <a:solidFill>
                  <a:srgbClr val="99FF33"/>
                </a:solidFill>
                <a:effectLst>
                  <a:glow rad="127000">
                    <a:srgbClr val="006600"/>
                  </a:glow>
                  <a:outerShdw blurRad="41275" dist="20320" dir="1800000" algn="tl" rotWithShape="0">
                    <a:srgbClr val="000000">
                      <a:alpha val="40000"/>
                    </a:srgbClr>
                  </a:outerShdw>
                </a:effectLst>
                <a:latin typeface="Comic Sans MS" pitchFamily="66" charset="0"/>
              </a:rPr>
              <a:t> were the </a:t>
            </a:r>
            <a:br>
              <a:rPr lang="en-US" sz="2600" b="1" dirty="0" smtClean="0">
                <a:ln w="12700">
                  <a:solidFill>
                    <a:schemeClr val="tx2">
                      <a:satMod val="155000"/>
                    </a:schemeClr>
                  </a:solidFill>
                  <a:prstDash val="solid"/>
                </a:ln>
                <a:solidFill>
                  <a:srgbClr val="99FF33"/>
                </a:solidFill>
                <a:effectLst>
                  <a:glow rad="127000">
                    <a:srgbClr val="006600"/>
                  </a:glow>
                  <a:outerShdw blurRad="41275" dist="20320" dir="1800000" algn="tl" rotWithShape="0">
                    <a:srgbClr val="000000">
                      <a:alpha val="40000"/>
                    </a:srgbClr>
                  </a:outerShdw>
                </a:effectLst>
                <a:latin typeface="Comic Sans MS" pitchFamily="66" charset="0"/>
              </a:rPr>
            </a:br>
            <a:r>
              <a:rPr lang="en-US" sz="2600" b="1" dirty="0" smtClean="0">
                <a:ln w="12700">
                  <a:solidFill>
                    <a:schemeClr val="tx2">
                      <a:satMod val="155000"/>
                    </a:schemeClr>
                  </a:solidFill>
                  <a:prstDash val="solid"/>
                </a:ln>
                <a:solidFill>
                  <a:srgbClr val="99FF33"/>
                </a:solidFill>
                <a:effectLst>
                  <a:glow rad="127000">
                    <a:srgbClr val="006600"/>
                  </a:glow>
                  <a:outerShdw blurRad="41275" dist="20320" dir="1800000" algn="tl" rotWithShape="0">
                    <a:srgbClr val="000000">
                      <a:alpha val="40000"/>
                    </a:srgbClr>
                  </a:outerShdw>
                </a:effectLst>
                <a:latin typeface="Comic Sans MS" pitchFamily="66" charset="0"/>
              </a:rPr>
              <a:t>lamps trimmed!</a:t>
            </a:r>
          </a:p>
        </p:txBody>
      </p:sp>
      <p:sp>
        <p:nvSpPr>
          <p:cNvPr id="12" name="TextBox 29"/>
          <p:cNvSpPr txBox="1"/>
          <p:nvPr/>
        </p:nvSpPr>
        <p:spPr>
          <a:xfrm>
            <a:off x="688360" y="1775307"/>
            <a:ext cx="648072" cy="1995249"/>
          </a:xfrm>
          <a:prstGeom prst="roundRect">
            <a:avLst/>
          </a:prstGeom>
          <a:solidFill>
            <a:srgbClr val="002060"/>
          </a:solidFill>
          <a:ln w="57150">
            <a:solidFill>
              <a:schemeClr val="bg1"/>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000" b="1" spc="150" dirty="0" smtClean="0">
                <a:ln w="11430"/>
                <a:solidFill>
                  <a:srgbClr val="F8F8F8"/>
                </a:solidFill>
                <a:effectLst>
                  <a:outerShdw blurRad="25400" algn="tl" rotWithShape="0">
                    <a:srgbClr val="000000">
                      <a:alpha val="43000"/>
                    </a:srgbClr>
                  </a:outerShdw>
                </a:effectLst>
              </a:rPr>
              <a:t>R</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V</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I</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W</a:t>
            </a:r>
            <a:endParaRPr lang="en-US" sz="2000" b="1" spc="150" dirty="0">
              <a:ln w="11430"/>
              <a:solidFill>
                <a:srgbClr val="F8F8F8"/>
              </a:solidFill>
              <a:effectLst>
                <a:outerShdw blurRad="25400" algn="tl" rotWithShape="0">
                  <a:srgbClr val="000000">
                    <a:alpha val="43000"/>
                  </a:srgbClr>
                </a:outerShdw>
              </a:effectLst>
            </a:endParaRPr>
          </a:p>
        </p:txBody>
      </p:sp>
      <p:pic>
        <p:nvPicPr>
          <p:cNvPr id="13" name="Picture 3" descr="C:\Users\Rae\AppData\Local\Temp\Rar$DRa0.344\figures_question_exclamation_marks_400_clr_1868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70" y="96321"/>
            <a:ext cx="2095500" cy="304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1625600" y="-12497"/>
            <a:ext cx="10566400" cy="1058977"/>
          </a:xfrm>
          <a:prstGeom prst="rect">
            <a:avLst/>
          </a:prstGeom>
          <a:noFill/>
          <a:ln w="3810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lvl="0" algn="ctr"/>
            <a:r>
              <a:rPr lang="en-US" sz="5400" dirty="0" smtClean="0">
                <a:ln>
                  <a:solidFill>
                    <a:schemeClr val="tx2"/>
                  </a:solidFill>
                </a:ln>
                <a:solidFill>
                  <a:srgbClr val="00B0F0"/>
                </a:solidFill>
                <a:effectLst/>
                <a:latin typeface="Matura MT Script Capitals" pitchFamily="66" charset="0"/>
                <a:cs typeface="Raavi" pitchFamily="34" charset="0"/>
              </a:rPr>
              <a:t>Final Conclusion for the:</a:t>
            </a:r>
            <a:endParaRPr lang="en-US" sz="5400" dirty="0">
              <a:ln>
                <a:solidFill>
                  <a:schemeClr val="tx2"/>
                </a:solidFill>
              </a:ln>
              <a:solidFill>
                <a:schemeClr val="accent2">
                  <a:lumMod val="75000"/>
                </a:schemeClr>
              </a:solidFill>
              <a:effectLst/>
              <a:latin typeface="Matura MT Script Capitals" pitchFamily="66" charset="0"/>
            </a:endParaRPr>
          </a:p>
        </p:txBody>
      </p:sp>
      <p:pic>
        <p:nvPicPr>
          <p:cNvPr id="16" name="Picture 2" descr="C:\Users\Rae\Desktop\Lampstand of holy place 400.jpg"/>
          <p:cNvPicPr>
            <a:picLocks noChangeAspect="1" noChangeArrowheads="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9583835" y="1605011"/>
            <a:ext cx="2401920" cy="1801441"/>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6" name="Picture 2" descr="C:\Users\Rae\Desktop\handshake.png"/>
          <p:cNvPicPr>
            <a:picLocks noChangeAspect="1" noChangeArrowheads="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2010835" y="3556927"/>
            <a:ext cx="2735704" cy="21053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C:\Users\Rae\Desktop\Art on Desktop\white man clip art\3d white people\puzzle teamwork 3.jpe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500" b="96250" l="10000" r="90000"/>
                    </a14:imgEffect>
                  </a14:imgLayer>
                </a14:imgProps>
              </a:ext>
              <a:ext uri="{28A0092B-C50C-407E-A947-70E740481C1C}">
                <a14:useLocalDpi xmlns:a14="http://schemas.microsoft.com/office/drawing/2010/main" val="0"/>
              </a:ext>
            </a:extLst>
          </a:blip>
          <a:srcRect/>
          <a:stretch>
            <a:fillRect/>
          </a:stretch>
        </p:blipFill>
        <p:spPr bwMode="auto">
          <a:xfrm>
            <a:off x="8789751" y="4445222"/>
            <a:ext cx="2437692" cy="2434043"/>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63520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500"/>
                                        <p:tgtEl>
                                          <p:spTgt spid="10"/>
                                        </p:tgtEl>
                                      </p:cBhvr>
                                    </p:animEffect>
                                    <p:anim calcmode="lin" valueType="num">
                                      <p:cBhvr>
                                        <p:cTn id="13" dur="1500" fill="hold"/>
                                        <p:tgtEl>
                                          <p:spTgt spid="10"/>
                                        </p:tgtEl>
                                        <p:attrNameLst>
                                          <p:attrName>ppt_x</p:attrName>
                                        </p:attrNameLst>
                                      </p:cBhvr>
                                      <p:tavLst>
                                        <p:tav tm="0">
                                          <p:val>
                                            <p:strVal val="#ppt_x"/>
                                          </p:val>
                                        </p:tav>
                                        <p:tav tm="100000">
                                          <p:val>
                                            <p:strVal val="#ppt_x"/>
                                          </p:val>
                                        </p:tav>
                                      </p:tavLst>
                                    </p:anim>
                                    <p:anim calcmode="lin" valueType="num">
                                      <p:cBhvr>
                                        <p:cTn id="14" dur="1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1750"/>
                                        <p:tgtEl>
                                          <p:spTgt spid="5">
                                            <p:txEl>
                                              <p:pRg st="0" end="0"/>
                                            </p:txEl>
                                          </p:spTgt>
                                        </p:tgtEl>
                                      </p:cBhvr>
                                    </p:animEffect>
                                  </p:childTnLst>
                                </p:cTn>
                              </p:par>
                            </p:childTnLst>
                          </p:cTn>
                        </p:par>
                        <p:par>
                          <p:cTn id="20" fill="hold">
                            <p:stCondLst>
                              <p:cond delay="175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500"/>
                                        <p:tgtEl>
                                          <p:spTgt spid="7"/>
                                        </p:tgtEl>
                                      </p:cBhvr>
                                    </p:animEffect>
                                    <p:anim calcmode="lin" valueType="num">
                                      <p:cBhvr>
                                        <p:cTn id="24" dur="1500" fill="hold"/>
                                        <p:tgtEl>
                                          <p:spTgt spid="7"/>
                                        </p:tgtEl>
                                        <p:attrNameLst>
                                          <p:attrName>ppt_x</p:attrName>
                                        </p:attrNameLst>
                                      </p:cBhvr>
                                      <p:tavLst>
                                        <p:tav tm="0">
                                          <p:val>
                                            <p:strVal val="#ppt_x"/>
                                          </p:val>
                                        </p:tav>
                                        <p:tav tm="100000">
                                          <p:val>
                                            <p:strVal val="#ppt_x"/>
                                          </p:val>
                                        </p:tav>
                                      </p:tavLst>
                                    </p:anim>
                                    <p:anim calcmode="lin" valueType="num">
                                      <p:cBhvr>
                                        <p:cTn id="25"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grpSp>
        <p:nvGrpSpPr>
          <p:cNvPr id="51" name="Group 50"/>
          <p:cNvGrpSpPr/>
          <p:nvPr/>
        </p:nvGrpSpPr>
        <p:grpSpPr>
          <a:xfrm>
            <a:off x="4325906" y="5934199"/>
            <a:ext cx="7094971" cy="853195"/>
            <a:chOff x="4325906" y="5934199"/>
            <a:chExt cx="7094971" cy="853195"/>
          </a:xfrm>
        </p:grpSpPr>
        <p:cxnSp>
          <p:nvCxnSpPr>
            <p:cNvPr id="43" name="Straight Connector 42"/>
            <p:cNvCxnSpPr/>
            <p:nvPr/>
          </p:nvCxnSpPr>
          <p:spPr>
            <a:xfrm flipV="1">
              <a:off x="4325906" y="6238754"/>
              <a:ext cx="2129361" cy="4816"/>
            </a:xfrm>
            <a:prstGeom prst="line">
              <a:avLst/>
            </a:prstGeom>
            <a:ln w="76200">
              <a:solidFill>
                <a:schemeClr val="accent2">
                  <a:lumMod val="60000"/>
                  <a:lumOff val="40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56394" y="6271260"/>
              <a:ext cx="2230406" cy="241814"/>
            </a:xfrm>
            <a:prstGeom prst="line">
              <a:avLst/>
            </a:prstGeom>
            <a:ln w="76200">
              <a:solidFill>
                <a:schemeClr val="accent2">
                  <a:lumMod val="60000"/>
                  <a:lumOff val="40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8775986" y="6308204"/>
              <a:ext cx="2644891" cy="178695"/>
            </a:xfrm>
            <a:prstGeom prst="line">
              <a:avLst/>
            </a:prstGeom>
            <a:ln w="76200">
              <a:solidFill>
                <a:schemeClr val="accent2">
                  <a:lumMod val="60000"/>
                  <a:lumOff val="40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20" name="6-Point Star 19"/>
            <p:cNvSpPr/>
            <p:nvPr/>
          </p:nvSpPr>
          <p:spPr>
            <a:xfrm>
              <a:off x="8463566" y="6238754"/>
              <a:ext cx="624840" cy="548640"/>
            </a:xfrm>
            <a:prstGeom prst="star6">
              <a:avLst/>
            </a:prstGeom>
            <a:solidFill>
              <a:srgbClr val="006600"/>
            </a:solidFill>
            <a:ln>
              <a:solidFill>
                <a:schemeClr val="accent2">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6-Point Star 18"/>
            <p:cNvSpPr/>
            <p:nvPr/>
          </p:nvSpPr>
          <p:spPr>
            <a:xfrm>
              <a:off x="6142847" y="5934199"/>
              <a:ext cx="624840" cy="548640"/>
            </a:xfrm>
            <a:prstGeom prst="star6">
              <a:avLst/>
            </a:prstGeom>
            <a:solidFill>
              <a:srgbClr val="0000FF"/>
            </a:solidFill>
            <a:ln>
              <a:solidFill>
                <a:schemeClr val="accent2">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0"/>
            <a:ext cx="12192000" cy="1097280"/>
          </a:xfrm>
        </p:spPr>
        <p:txBody>
          <a:bodyPr>
            <a:normAutofit/>
            <a:scene3d>
              <a:camera prst="orthographicFront">
                <a:rot lat="0" lon="0" rev="0"/>
              </a:camera>
              <a:lightRig rig="contrasting" dir="t">
                <a:rot lat="0" lon="0" rev="4500000"/>
              </a:lightRig>
            </a:scene3d>
            <a:sp3d extrusionH="57150" contourW="6350" prstMaterial="metal">
              <a:bevelT w="127000" h="31750" prst="divot"/>
              <a:contourClr>
                <a:schemeClr val="accent1">
                  <a:shade val="75000"/>
                </a:schemeClr>
              </a:contourClr>
            </a:sp3d>
          </a:bodyPr>
          <a:lstStyle/>
          <a:p>
            <a:pPr algn="ctr"/>
            <a:r>
              <a:rPr lang="en-US" sz="3200" b="1" dirty="0" smtClean="0">
                <a:ln w="0"/>
                <a:solidFill>
                  <a:schemeClr val="tx2">
                    <a:lumMod val="20000"/>
                    <a:lumOff val="80000"/>
                  </a:schemeClr>
                </a:solidFill>
                <a:effectLst>
                  <a:reflection blurRad="12700" stA="50000" endPos="50000" dist="5000" dir="5400000" sy="-100000" rotWithShape="0"/>
                </a:effectLst>
                <a:latin typeface="Comic Sans MS" pitchFamily="66" charset="0"/>
              </a:rPr>
              <a:t>Utmost</a:t>
            </a:r>
            <a:r>
              <a:rPr lang="en-US" sz="2400" b="1" dirty="0" smtClean="0">
                <a:ln w="0"/>
                <a:solidFill>
                  <a:schemeClr val="tx2">
                    <a:lumMod val="20000"/>
                    <a:lumOff val="80000"/>
                  </a:schemeClr>
                </a:solidFill>
                <a:effectLst>
                  <a:reflection blurRad="12700" stA="50000" endPos="50000" dist="5000" dir="5400000" sy="-100000" rotWithShape="0"/>
                </a:effectLst>
                <a:latin typeface="Comic Sans MS" pitchFamily="66" charset="0"/>
              </a:rPr>
              <a:t> </a:t>
            </a:r>
            <a:r>
              <a:rPr lang="en-US" sz="5400" b="1" dirty="0" smtClean="0">
                <a:ln w="0"/>
                <a:solidFill>
                  <a:schemeClr val="tx2">
                    <a:lumMod val="20000"/>
                    <a:lumOff val="80000"/>
                  </a:schemeClr>
                </a:solidFill>
                <a:effectLst>
                  <a:reflection blurRad="12700" stA="50000" endPos="50000" dist="5000" dir="5400000" sy="-100000" rotWithShape="0"/>
                </a:effectLst>
                <a:latin typeface="Comic Sans MS" pitchFamily="66" charset="0"/>
              </a:rPr>
              <a:t>Challenges</a:t>
            </a:r>
            <a:r>
              <a:rPr lang="en-US" sz="6000" b="1" dirty="0" smtClean="0">
                <a:ln w="0"/>
                <a:solidFill>
                  <a:schemeClr val="tx2">
                    <a:lumMod val="20000"/>
                    <a:lumOff val="80000"/>
                  </a:schemeClr>
                </a:solidFill>
                <a:effectLst>
                  <a:reflection blurRad="12700" stA="50000" endPos="50000" dist="5000" dir="5400000" sy="-100000" rotWithShape="0"/>
                </a:effectLst>
                <a:latin typeface="Comic Sans MS" pitchFamily="66" charset="0"/>
              </a:rPr>
              <a:t> </a:t>
            </a:r>
            <a:r>
              <a:rPr lang="en-US" sz="48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omic Sans MS" pitchFamily="66" charset="0"/>
              </a:rPr>
              <a:t>&amp;</a:t>
            </a:r>
            <a:r>
              <a:rPr lang="en-US" sz="6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omic Sans MS" pitchFamily="66" charset="0"/>
              </a:rPr>
              <a:t> </a:t>
            </a:r>
            <a:r>
              <a:rPr lang="en-US" sz="3200" b="1" dirty="0" smtClean="0">
                <a:ln w="0"/>
                <a:solidFill>
                  <a:srgbClr val="99FF33"/>
                </a:solidFill>
                <a:effectLst>
                  <a:reflection blurRad="12700" stA="50000" endPos="50000" dist="5000" dir="5400000" sy="-100000" rotWithShape="0"/>
                </a:effectLst>
                <a:latin typeface="Comic Sans MS" pitchFamily="66" charset="0"/>
              </a:rPr>
              <a:t>Greatest</a:t>
            </a:r>
            <a:r>
              <a:rPr lang="en-US" sz="2400" b="1" dirty="0" smtClean="0">
                <a:ln w="0"/>
                <a:solidFill>
                  <a:srgbClr val="99FF33"/>
                </a:solidFill>
                <a:effectLst>
                  <a:reflection blurRad="12700" stA="50000" endPos="50000" dist="5000" dir="5400000" sy="-100000" rotWithShape="0"/>
                </a:effectLst>
                <a:latin typeface="Comic Sans MS" pitchFamily="66" charset="0"/>
              </a:rPr>
              <a:t> </a:t>
            </a:r>
            <a:r>
              <a:rPr lang="en-US" sz="5400" b="1" dirty="0" smtClean="0">
                <a:ln w="0"/>
                <a:solidFill>
                  <a:srgbClr val="99FF33"/>
                </a:solidFill>
                <a:effectLst>
                  <a:reflection blurRad="12700" stA="50000" endPos="50000" dist="5000" dir="5400000" sy="-100000" rotWithShape="0"/>
                </a:effectLst>
                <a:latin typeface="Comic Sans MS" pitchFamily="66" charset="0"/>
              </a:rPr>
              <a:t>Surprises</a:t>
            </a:r>
            <a:endParaRPr lang="en-US" sz="6000" b="1" dirty="0">
              <a:ln w="0"/>
              <a:solidFill>
                <a:srgbClr val="99FF33"/>
              </a:solidFill>
              <a:effectLst>
                <a:reflection blurRad="12700" stA="50000" endPos="50000" dist="5000" dir="5400000" sy="-100000" rotWithShape="0"/>
              </a:effectLst>
              <a:latin typeface="Comic Sans MS" pitchFamily="66" charset="0"/>
            </a:endParaRPr>
          </a:p>
        </p:txBody>
      </p:sp>
      <p:sp>
        <p:nvSpPr>
          <p:cNvPr id="3" name="Content Placeholder 2"/>
          <p:cNvSpPr>
            <a:spLocks noGrp="1"/>
          </p:cNvSpPr>
          <p:nvPr>
            <p:ph idx="1"/>
          </p:nvPr>
        </p:nvSpPr>
        <p:spPr>
          <a:xfrm>
            <a:off x="69450" y="1274694"/>
            <a:ext cx="4416190" cy="5446270"/>
          </a:xfrm>
        </p:spPr>
        <p:txBody>
          <a:bodyPr>
            <a:normAutofit fontScale="77500" lnSpcReduction="20000"/>
            <a:scene3d>
              <a:camera prst="orthographicFront"/>
              <a:lightRig rig="threePt" dir="t"/>
            </a:scene3d>
            <a:sp3d extrusionH="57150">
              <a:bevelT h="25400" prst="softRound"/>
            </a:sp3d>
          </a:bodyPr>
          <a:lstStyle/>
          <a:p>
            <a:pPr marL="82296" indent="0">
              <a:lnSpc>
                <a:spcPct val="120000"/>
              </a:lnSpc>
              <a:buNone/>
            </a:pPr>
            <a:r>
              <a:rPr lang="en-US" sz="3400" b="1" spc="50" dirty="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Lev 6:20 </a:t>
            </a:r>
            <a:r>
              <a:rPr lang="en-US" sz="2400" b="1" spc="50" dirty="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[Section 2a]</a:t>
            </a:r>
            <a:r>
              <a:rPr lang="en-US" sz="2900" b="1" spc="50" dirty="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 </a:t>
            </a:r>
            <a:r>
              <a:rPr lang="en-US" sz="29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had </a:t>
            </a:r>
            <a:br>
              <a:rPr lang="en-US" sz="29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br>
            <a:r>
              <a:rPr lang="en-US" sz="29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a</a:t>
            </a:r>
            <a:r>
              <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 </a:t>
            </a:r>
            <a:r>
              <a:rPr lang="en-US" b="1" u="sng" spc="50" dirty="0" smtClean="0">
                <a:ln w="13500">
                  <a:solidFill>
                    <a:schemeClr val="accent1">
                      <a:shade val="2500"/>
                      <a:alpha val="6500"/>
                    </a:schemeClr>
                  </a:solidFill>
                  <a:prstDash val="solid"/>
                </a:ln>
                <a:solidFill>
                  <a:schemeClr val="accent3">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challen</a:t>
            </a:r>
            <a:r>
              <a:rPr lang="en-US" b="1" spc="50" dirty="0" smtClean="0">
                <a:ln w="13500">
                  <a:solidFill>
                    <a:schemeClr val="accent1">
                      <a:shade val="2500"/>
                      <a:alpha val="6500"/>
                    </a:schemeClr>
                  </a:solidFill>
                  <a:prstDash val="solid"/>
                </a:ln>
                <a:solidFill>
                  <a:schemeClr val="accent3">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g</a:t>
            </a:r>
            <a:r>
              <a:rPr lang="en-US" b="1" u="sng" spc="50" dirty="0" smtClean="0">
                <a:ln w="13500">
                  <a:solidFill>
                    <a:schemeClr val="accent1">
                      <a:shade val="2500"/>
                      <a:alpha val="6500"/>
                    </a:schemeClr>
                  </a:solidFill>
                  <a:prstDash val="solid"/>
                </a:ln>
                <a:solidFill>
                  <a:schemeClr val="accent3">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e</a:t>
            </a:r>
            <a:r>
              <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 to </a:t>
            </a:r>
            <a:r>
              <a:rPr lang="en-US" b="1" u="sng" spc="50" dirty="0" smtClean="0">
                <a:ln w="13500">
                  <a:solidFill>
                    <a:schemeClr val="accent1">
                      <a:shade val="2500"/>
                      <a:alpha val="6500"/>
                    </a:schemeClr>
                  </a:solidFill>
                  <a:prstDash val="solid"/>
                </a:ln>
                <a:solidFill>
                  <a:schemeClr val="accent3">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connect</a:t>
            </a:r>
            <a:r>
              <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 many ideas between the: </a:t>
            </a:r>
          </a:p>
          <a:p>
            <a:pPr marL="596646" indent="-514350">
              <a:lnSpc>
                <a:spcPct val="120000"/>
              </a:lnSpc>
              <a:buFont typeface="+mj-lt"/>
              <a:buAutoNum type="arabicPeriod"/>
            </a:pPr>
            <a:r>
              <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Grain </a:t>
            </a:r>
            <a:r>
              <a:rPr lang="en-US" b="1" spc="50" dirty="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Offerings </a:t>
            </a:r>
            <a:r>
              <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
            </a:r>
            <a:br>
              <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br>
            <a:r>
              <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    and the </a:t>
            </a:r>
            <a:br>
              <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br>
            <a:r>
              <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Drink </a:t>
            </a:r>
            <a:r>
              <a:rPr lang="en-US" b="1" spc="50" dirty="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Offerings </a:t>
            </a:r>
            <a:endPar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endParaRPr>
          </a:p>
          <a:p>
            <a:pPr marL="596646" indent="-514350">
              <a:lnSpc>
                <a:spcPct val="120000"/>
              </a:lnSpc>
              <a:buFont typeface="+mj-lt"/>
              <a:buAutoNum type="arabicPeriod"/>
            </a:pPr>
            <a:r>
              <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 just how these offerings </a:t>
            </a:r>
            <a:r>
              <a:rPr lang="en-US" b="1" u="sng" spc="50" dirty="0">
                <a:ln w="13500">
                  <a:solidFill>
                    <a:schemeClr val="accent1">
                      <a:shade val="2500"/>
                      <a:alpha val="6500"/>
                    </a:schemeClr>
                  </a:solidFill>
                  <a:prstDash val="solid"/>
                </a:ln>
                <a:solidFill>
                  <a:schemeClr val="accent3">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connected</a:t>
            </a:r>
            <a:r>
              <a:rPr lang="en-US" b="1" spc="50" dirty="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 </a:t>
            </a:r>
            <a:r>
              <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to the Daily Blood Sacrifices;</a:t>
            </a:r>
          </a:p>
          <a:p>
            <a:pPr marL="596646" indent="-514350">
              <a:lnSpc>
                <a:spcPct val="120000"/>
              </a:lnSpc>
              <a:buFont typeface="+mj-lt"/>
              <a:buAutoNum type="arabicPeriod"/>
            </a:pPr>
            <a:r>
              <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 and how all were</a:t>
            </a:r>
            <a:br>
              <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br>
            <a:r>
              <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   </a:t>
            </a:r>
            <a:r>
              <a:rPr lang="en-US" b="1" u="sng" spc="50" dirty="0">
                <a:ln w="13500">
                  <a:solidFill>
                    <a:schemeClr val="accent1">
                      <a:shade val="2500"/>
                      <a:alpha val="6500"/>
                    </a:schemeClr>
                  </a:solidFill>
                  <a:prstDash val="solid"/>
                </a:ln>
                <a:solidFill>
                  <a:schemeClr val="accent3">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connected</a:t>
            </a:r>
            <a:r>
              <a:rPr lang="en-US" b="1" spc="50" dirty="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 to </a:t>
            </a:r>
            <a:br>
              <a:rPr lang="en-US" b="1" spc="50" dirty="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br>
            <a:r>
              <a:rPr lang="en-US" b="1" spc="50" dirty="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&lt;</a:t>
            </a:r>
            <a:r>
              <a:rPr lang="en-US" b="1" spc="50" dirty="0" err="1"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beyn</a:t>
            </a:r>
            <a:r>
              <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 </a:t>
            </a:r>
            <a:r>
              <a:rPr lang="en-US" b="1" spc="50" dirty="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ha </a:t>
            </a:r>
            <a:r>
              <a:rPr lang="en-US" b="1" spc="50" dirty="0" err="1">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arbayim</a:t>
            </a:r>
            <a:r>
              <a:rPr lang="en-US" b="1" spc="50" dirty="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&gt;.</a:t>
            </a:r>
          </a:p>
        </p:txBody>
      </p:sp>
      <p:sp>
        <p:nvSpPr>
          <p:cNvPr id="4" name="Slide Number Placeholder 1"/>
          <p:cNvSpPr txBox="1">
            <a:spLocks/>
          </p:cNvSpPr>
          <p:nvPr/>
        </p:nvSpPr>
        <p:spPr>
          <a:xfrm>
            <a:off x="11490959" y="6482839"/>
            <a:ext cx="6096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600" smtClean="0">
                <a:solidFill>
                  <a:schemeClr val="accent2">
                    <a:lumMod val="20000"/>
                    <a:lumOff val="80000"/>
                  </a:schemeClr>
                </a:solidFill>
              </a:rPr>
              <a:pPr algn="r"/>
              <a:t>12</a:t>
            </a:fld>
            <a:endParaRPr lang="en-US" sz="2000" dirty="0">
              <a:solidFill>
                <a:schemeClr val="accent2">
                  <a:lumMod val="20000"/>
                  <a:lumOff val="80000"/>
                </a:schemeClr>
              </a:solidFill>
            </a:endParaRPr>
          </a:p>
        </p:txBody>
      </p:sp>
      <p:sp>
        <p:nvSpPr>
          <p:cNvPr id="13" name="Oval 12"/>
          <p:cNvSpPr/>
          <p:nvPr/>
        </p:nvSpPr>
        <p:spPr>
          <a:xfrm>
            <a:off x="12544700" y="1337971"/>
            <a:ext cx="624840" cy="548640"/>
          </a:xfrm>
          <a:prstGeom prst="ellipse">
            <a:avLst/>
          </a:prstGeom>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3700780" y="1554416"/>
            <a:ext cx="1163776" cy="4958658"/>
            <a:chOff x="3619500" y="1554416"/>
            <a:chExt cx="1163776" cy="4958658"/>
          </a:xfrm>
        </p:grpSpPr>
        <p:cxnSp>
          <p:nvCxnSpPr>
            <p:cNvPr id="17" name="Straight Connector 16"/>
            <p:cNvCxnSpPr/>
            <p:nvPr/>
          </p:nvCxnSpPr>
          <p:spPr>
            <a:xfrm flipH="1" flipV="1">
              <a:off x="3931920" y="3503976"/>
              <a:ext cx="472440" cy="1542778"/>
            </a:xfrm>
            <a:prstGeom prst="line">
              <a:avLst/>
            </a:prstGeom>
            <a:ln w="76200">
              <a:solidFill>
                <a:schemeClr val="tx1">
                  <a:lumMod val="50000"/>
                  <a:lumOff val="50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931920" y="1828736"/>
              <a:ext cx="295966" cy="1626573"/>
            </a:xfrm>
            <a:prstGeom prst="line">
              <a:avLst/>
            </a:prstGeom>
            <a:ln w="76200">
              <a:solidFill>
                <a:schemeClr val="tx1">
                  <a:lumMod val="50000"/>
                  <a:lumOff val="50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931920" y="1554416"/>
              <a:ext cx="624840" cy="548640"/>
            </a:xfrm>
            <a:prstGeom prst="ellipse">
              <a:avLst/>
            </a:prstGeom>
            <a:solidFill>
              <a:srgbClr val="99FF33"/>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619500" y="3196734"/>
              <a:ext cx="624840" cy="548640"/>
            </a:xfrm>
            <a:prstGeom prst="ellipse">
              <a:avLst/>
            </a:prstGeom>
            <a:solidFill>
              <a:srgbClr val="96004B"/>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flipV="1">
              <a:off x="4227886" y="5085586"/>
              <a:ext cx="231395" cy="1222618"/>
            </a:xfrm>
            <a:prstGeom prst="line">
              <a:avLst/>
            </a:prstGeom>
            <a:ln w="76200">
              <a:solidFill>
                <a:schemeClr val="tx1">
                  <a:lumMod val="50000"/>
                  <a:lumOff val="50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4158436" y="4772434"/>
              <a:ext cx="624840" cy="548640"/>
            </a:xfrm>
            <a:prstGeom prst="ellipse">
              <a:avLst/>
            </a:prstGeom>
            <a:solidFill>
              <a:srgbClr val="7030A0"/>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931920" y="5964434"/>
              <a:ext cx="624840" cy="548640"/>
            </a:xfrm>
            <a:prstGeom prst="ellipse">
              <a:avLst/>
            </a:prstGeom>
            <a:solidFill>
              <a:srgbClr val="DB91AB"/>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10994728" y="1250842"/>
            <a:ext cx="1105831" cy="5231997"/>
            <a:chOff x="10994728" y="1250842"/>
            <a:chExt cx="1105831" cy="5231997"/>
          </a:xfrm>
        </p:grpSpPr>
        <p:cxnSp>
          <p:nvCxnSpPr>
            <p:cNvPr id="11" name="Straight Connector 10"/>
            <p:cNvCxnSpPr/>
            <p:nvPr/>
          </p:nvCxnSpPr>
          <p:spPr>
            <a:xfrm>
              <a:off x="11212702" y="1445232"/>
              <a:ext cx="709189" cy="1309478"/>
            </a:xfrm>
            <a:prstGeom prst="line">
              <a:avLst/>
            </a:prstGeom>
            <a:ln w="76200">
              <a:solidFill>
                <a:schemeClr val="tx1">
                  <a:lumMod val="50000"/>
                  <a:lumOff val="50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1882585" y="2754710"/>
              <a:ext cx="39306" cy="2174174"/>
            </a:xfrm>
            <a:prstGeom prst="line">
              <a:avLst/>
            </a:prstGeom>
            <a:ln w="76200">
              <a:solidFill>
                <a:schemeClr val="tx1">
                  <a:lumMod val="50000"/>
                  <a:lumOff val="50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11663277" y="2489200"/>
              <a:ext cx="435948" cy="388780"/>
            </a:xfrm>
            <a:prstGeom prst="ellipse">
              <a:avLst/>
            </a:prstGeom>
            <a:solidFill>
              <a:srgbClr val="FFC000"/>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994728" y="1250842"/>
              <a:ext cx="435948" cy="388780"/>
            </a:xfrm>
            <a:prstGeom prst="ellipse">
              <a:avLst/>
            </a:prstGeom>
            <a:solidFill>
              <a:srgbClr val="00B0F0"/>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flipV="1">
              <a:off x="11420877" y="4937822"/>
              <a:ext cx="461708" cy="1350627"/>
            </a:xfrm>
            <a:prstGeom prst="line">
              <a:avLst/>
            </a:prstGeom>
            <a:ln w="76200">
              <a:solidFill>
                <a:schemeClr val="tx1">
                  <a:lumMod val="50000"/>
                  <a:lumOff val="50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11664611" y="4734494"/>
              <a:ext cx="435948" cy="388780"/>
            </a:xfrm>
            <a:prstGeom prst="ellipse">
              <a:avLst/>
            </a:prstGeom>
            <a:solidFill>
              <a:srgbClr val="0000FF"/>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1202903" y="6094059"/>
              <a:ext cx="435948" cy="388780"/>
            </a:xfrm>
            <a:prstGeom prst="ellipse">
              <a:avLst/>
            </a:prstGeom>
            <a:solidFill>
              <a:srgbClr val="7030A0"/>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p:cNvSpPr/>
          <p:nvPr/>
        </p:nvSpPr>
        <p:spPr>
          <a:xfrm>
            <a:off x="4796324" y="2339698"/>
            <a:ext cx="3320140" cy="378565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150000"/>
              </a:lnSpc>
            </a:pP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tx2">
                      <a:lumMod val="50000"/>
                    </a:schemeClr>
                  </a:glow>
                  <a:outerShdw blurRad="50800" dist="39000" dir="5460000" algn="tl">
                    <a:srgbClr val="000000">
                      <a:alpha val="38000"/>
                    </a:srgbClr>
                  </a:outerShdw>
                </a:effectLst>
                <a:latin typeface="Eras Bold ITC" pitchFamily="34" charset="0"/>
              </a:rPr>
              <a:t>It’s time to find</a:t>
            </a:r>
            <a:b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tx2">
                      <a:lumMod val="50000"/>
                    </a:schemeClr>
                  </a:glow>
                  <a:outerShdw blurRad="50800" dist="39000" dir="5460000" algn="tl">
                    <a:srgbClr val="000000">
                      <a:alpha val="38000"/>
                    </a:srgbClr>
                  </a:outerShdw>
                </a:effectLst>
                <a:latin typeface="Eras Bold ITC" pitchFamily="34" charset="0"/>
              </a:rPr>
            </a:b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tx2">
                      <a:lumMod val="50000"/>
                    </a:schemeClr>
                  </a:glow>
                  <a:outerShdw blurRad="50800" dist="39000" dir="5460000" algn="tl">
                    <a:srgbClr val="000000">
                      <a:alpha val="38000"/>
                    </a:srgbClr>
                  </a:outerShdw>
                </a:effectLst>
                <a:latin typeface="Eras Bold ITC" pitchFamily="34" charset="0"/>
              </a:rPr>
              <a:t>the connection</a:t>
            </a:r>
            <a:b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tx2">
                      <a:lumMod val="50000"/>
                    </a:schemeClr>
                  </a:glow>
                  <a:outerShdw blurRad="50800" dist="39000" dir="5460000" algn="tl">
                    <a:srgbClr val="000000">
                      <a:alpha val="38000"/>
                    </a:srgbClr>
                  </a:outerShdw>
                </a:effectLst>
                <a:latin typeface="Eras Bold ITC" pitchFamily="34" charset="0"/>
              </a:rPr>
            </a:b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tx2">
                      <a:lumMod val="50000"/>
                    </a:schemeClr>
                  </a:glow>
                  <a:outerShdw blurRad="50800" dist="39000" dir="5460000" algn="tl">
                    <a:srgbClr val="000000">
                      <a:alpha val="38000"/>
                    </a:srgbClr>
                  </a:outerShdw>
                </a:effectLst>
                <a:latin typeface="Eras Bold ITC" pitchFamily="34" charset="0"/>
              </a:rPr>
              <a:t>between</a:t>
            </a:r>
            <a:b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tx2">
                      <a:lumMod val="50000"/>
                    </a:schemeClr>
                  </a:glow>
                  <a:outerShdw blurRad="50800" dist="39000" dir="5460000" algn="tl">
                    <a:srgbClr val="000000">
                      <a:alpha val="38000"/>
                    </a:srgbClr>
                  </a:outerShdw>
                </a:effectLst>
                <a:latin typeface="Eras Bold ITC" pitchFamily="34" charset="0"/>
              </a:rPr>
            </a:b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tx2">
                      <a:lumMod val="50000"/>
                    </a:schemeClr>
                  </a:glow>
                  <a:outerShdw blurRad="50800" dist="39000" dir="5460000" algn="tl">
                    <a:srgbClr val="000000">
                      <a:alpha val="38000"/>
                    </a:srgbClr>
                  </a:outerShdw>
                </a:effectLst>
                <a:latin typeface="Eras Bold ITC" pitchFamily="34" charset="0"/>
              </a:rPr>
              <a:t>Lev 6:20  &amp;</a:t>
            </a:r>
            <a:b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tx2">
                      <a:lumMod val="50000"/>
                    </a:schemeClr>
                  </a:glow>
                  <a:outerShdw blurRad="50800" dist="39000" dir="5460000" algn="tl">
                    <a:srgbClr val="000000">
                      <a:alpha val="38000"/>
                    </a:srgbClr>
                  </a:outerShdw>
                </a:effectLst>
                <a:latin typeface="Eras Bold ITC" pitchFamily="34" charset="0"/>
              </a:rPr>
            </a:b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tx2">
                      <a:lumMod val="50000"/>
                    </a:schemeClr>
                  </a:glow>
                  <a:outerShdw blurRad="50800" dist="39000" dir="5460000" algn="tl">
                    <a:srgbClr val="000000">
                      <a:alpha val="38000"/>
                    </a:srgbClr>
                  </a:outerShdw>
                </a:effectLst>
                <a:latin typeface="Eras Bold ITC" pitchFamily="34" charset="0"/>
              </a:rPr>
              <a:t>Deut 16:6?</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tx2">
                    <a:lumMod val="50000"/>
                  </a:schemeClr>
                </a:glow>
                <a:outerShdw blurRad="50800" dist="39000" dir="5460000" algn="tl">
                  <a:srgbClr val="000000">
                    <a:alpha val="38000"/>
                  </a:srgbClr>
                </a:outerShdw>
              </a:effectLst>
              <a:latin typeface="Eras Bold ITC" pitchFamily="34" charset="0"/>
            </a:endParaRPr>
          </a:p>
        </p:txBody>
      </p:sp>
      <p:sp>
        <p:nvSpPr>
          <p:cNvPr id="6" name="Content Placeholder 2"/>
          <p:cNvSpPr txBox="1">
            <a:spLocks/>
          </p:cNvSpPr>
          <p:nvPr/>
        </p:nvSpPr>
        <p:spPr>
          <a:xfrm>
            <a:off x="8322198" y="1253466"/>
            <a:ext cx="3696002" cy="5604534"/>
          </a:xfrm>
          <a:prstGeom prst="rect">
            <a:avLst/>
          </a:prstGeom>
        </p:spPr>
        <p:txBody>
          <a:bodyPr>
            <a:normAutofit fontScale="70000" lnSpcReduction="20000"/>
            <a:scene3d>
              <a:camera prst="orthographicFront"/>
              <a:lightRig rig="threePt" dir="t"/>
            </a:scene3d>
            <a:sp3d extrusionH="57150">
              <a:bevelT h="25400" prst="softRound"/>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None/>
            </a:pPr>
            <a:r>
              <a:rPr lang="en-US" sz="42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Deut 16:6 </a:t>
            </a:r>
            <a:r>
              <a:rPr lang="en-US" sz="37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
            </a:r>
            <a:br>
              <a:rPr lang="en-US" sz="37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br>
            <a:r>
              <a:rPr lang="en-US" sz="27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[Section 2b] </a:t>
            </a:r>
            <a:r>
              <a:rPr lang="en-US" sz="36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will </a:t>
            </a:r>
            <a:br>
              <a:rPr lang="en-US" sz="36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br>
            <a:r>
              <a:rPr lang="en-US" sz="36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likely have the </a:t>
            </a:r>
            <a:br>
              <a:rPr lang="en-US" sz="36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br>
            <a:r>
              <a:rPr lang="en-US" sz="36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most </a:t>
            </a:r>
            <a:r>
              <a:rPr lang="en-US" sz="3600" b="1" spc="50" dirty="0" smtClean="0">
                <a:ln w="13500">
                  <a:solidFill>
                    <a:schemeClr val="accent1">
                      <a:shade val="2500"/>
                      <a:alpha val="6500"/>
                    </a:schemeClr>
                  </a:solidFill>
                  <a:prstDash val="solid"/>
                </a:ln>
                <a:solidFill>
                  <a:srgbClr val="99FF33"/>
                </a:solidFill>
                <a:effectLst>
                  <a:glow rad="127000">
                    <a:schemeClr val="tx2">
                      <a:lumMod val="50000"/>
                    </a:schemeClr>
                  </a:glow>
                  <a:innerShdw blurRad="50900" dist="38500" dir="13500000">
                    <a:srgbClr val="000000">
                      <a:alpha val="60000"/>
                    </a:srgbClr>
                  </a:innerShdw>
                </a:effectLst>
                <a:latin typeface="Comic Sans MS" pitchFamily="66" charset="0"/>
              </a:rPr>
              <a:t>surprises.  </a:t>
            </a:r>
          </a:p>
          <a:p>
            <a:pPr>
              <a:lnSpc>
                <a:spcPct val="120000"/>
              </a:lnSpc>
            </a:pPr>
            <a:r>
              <a:rPr lang="en-US" sz="36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This passage addresses only the </a:t>
            </a:r>
            <a:r>
              <a:rPr lang="en-US" sz="34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Passover Sacrifice</a:t>
            </a:r>
            <a:r>
              <a:rPr lang="en-US" sz="26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[s] </a:t>
            </a:r>
            <a:r>
              <a:rPr lang="en-US" sz="36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upon “entrance </a:t>
            </a:r>
            <a:br>
              <a:rPr lang="en-US" sz="36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br>
            <a:r>
              <a:rPr lang="en-US" sz="36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into the land.”</a:t>
            </a:r>
          </a:p>
          <a:p>
            <a:pPr>
              <a:lnSpc>
                <a:spcPct val="120000"/>
              </a:lnSpc>
            </a:pPr>
            <a:r>
              <a:rPr lang="en-US" sz="36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How does this </a:t>
            </a:r>
            <a:r>
              <a:rPr lang="en-US" sz="3600" b="1" u="sng" spc="50" dirty="0" smtClean="0">
                <a:ln w="13500">
                  <a:solidFill>
                    <a:schemeClr val="accent1">
                      <a:shade val="2500"/>
                      <a:alpha val="6500"/>
                    </a:schemeClr>
                  </a:solidFill>
                  <a:prstDash val="solid"/>
                </a:ln>
                <a:solidFill>
                  <a:schemeClr val="accent3">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connect</a:t>
            </a:r>
            <a:r>
              <a:rPr lang="en-US" sz="36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 to &lt;</a:t>
            </a:r>
            <a:r>
              <a:rPr lang="en-US" sz="3600" b="1" spc="50" dirty="0" err="1"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beyn</a:t>
            </a:r>
            <a:r>
              <a:rPr lang="en-US" sz="36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 ha </a:t>
            </a:r>
            <a:r>
              <a:rPr lang="en-US" sz="3600" b="1" spc="50" dirty="0" err="1"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arbayim</a:t>
            </a:r>
            <a:r>
              <a:rPr lang="en-US" sz="36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&gt;?</a:t>
            </a:r>
          </a:p>
          <a:p>
            <a:endParaRPr lang="en-US" dirty="0">
              <a:solidFill>
                <a:schemeClr val="accent2">
                  <a:lumMod val="20000"/>
                  <a:lumOff val="80000"/>
                  <a:alpha val="95000"/>
                </a:schemeClr>
              </a:solidFill>
              <a:latin typeface="Comic Sans MS" pitchFamily="66" charset="0"/>
            </a:endParaRPr>
          </a:p>
        </p:txBody>
      </p:sp>
    </p:spTree>
    <p:extLst>
      <p:ext uri="{BB962C8B-B14F-4D97-AF65-F5344CB8AC3E}">
        <p14:creationId xmlns:p14="http://schemas.microsoft.com/office/powerpoint/2010/main" val="336679530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1000"/>
                                        <p:tgtEl>
                                          <p:spTgt spid="6">
                                            <p:txEl>
                                              <p:pRg st="0" end="0"/>
                                            </p:txEl>
                                          </p:spTgt>
                                        </p:tgtEl>
                                      </p:cBhvr>
                                    </p:animEffect>
                                    <p:anim calcmode="lin" valueType="num">
                                      <p:cBhvr>
                                        <p:cTn id="2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fade">
                                      <p:cBhvr>
                                        <p:cTn id="35" dur="1000"/>
                                        <p:tgtEl>
                                          <p:spTgt spid="6">
                                            <p:txEl>
                                              <p:pRg st="1" end="1"/>
                                            </p:txEl>
                                          </p:spTgt>
                                        </p:tgtEl>
                                      </p:cBhvr>
                                    </p:animEffect>
                                    <p:anim calcmode="lin" valueType="num">
                                      <p:cBhvr>
                                        <p:cTn id="3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1000"/>
                                        <p:tgtEl>
                                          <p:spTgt spid="6">
                                            <p:txEl>
                                              <p:pRg st="2" end="2"/>
                                            </p:txEl>
                                          </p:spTgt>
                                        </p:tgtEl>
                                      </p:cBhvr>
                                    </p:animEffect>
                                    <p:anim calcmode="lin" valueType="num">
                                      <p:cBhvr>
                                        <p:cTn id="4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54">
                                            <p:txEl>
                                              <p:pRg st="0" end="0"/>
                                            </p:txEl>
                                          </p:spTgt>
                                        </p:tgtEl>
                                        <p:attrNameLst>
                                          <p:attrName>style.visibility</p:attrName>
                                        </p:attrNameLst>
                                      </p:cBhvr>
                                      <p:to>
                                        <p:strVal val="visible"/>
                                      </p:to>
                                    </p:set>
                                    <p:animEffect transition="in" filter="wipe(up)">
                                      <p:cBhvr>
                                        <p:cTn id="49" dur="1250"/>
                                        <p:tgtEl>
                                          <p:spTgt spid="54">
                                            <p:txEl>
                                              <p:pRg st="0" end="0"/>
                                            </p:txEl>
                                          </p:spTgt>
                                        </p:tgtEl>
                                      </p:cBhvr>
                                    </p:animEffect>
                                  </p:childTnLst>
                                </p:cTn>
                              </p:par>
                              <p:par>
                                <p:cTn id="50" presetID="22" presetClass="entr" presetSubtype="1"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up)">
                                      <p:cBhvr>
                                        <p:cTn id="52" dur="1500"/>
                                        <p:tgtEl>
                                          <p:spTgt spid="31"/>
                                        </p:tgtEl>
                                      </p:cBhvr>
                                    </p:animEffect>
                                  </p:childTnLst>
                                </p:cTn>
                              </p:par>
                            </p:childTnLst>
                          </p:cTn>
                        </p:par>
                        <p:par>
                          <p:cTn id="53" fill="hold">
                            <p:stCondLst>
                              <p:cond delay="1500"/>
                            </p:stCondLst>
                            <p:childTnLst>
                              <p:par>
                                <p:cTn id="54" presetID="22" presetClass="entr" presetSubtype="8"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1500"/>
                                        <p:tgtEl>
                                          <p:spTgt spid="51"/>
                                        </p:tgtEl>
                                      </p:cBhvr>
                                    </p:animEffect>
                                  </p:childTnLst>
                                </p:cTn>
                              </p:par>
                            </p:childTnLst>
                          </p:cTn>
                        </p:par>
                        <p:par>
                          <p:cTn id="57" fill="hold">
                            <p:stCondLst>
                              <p:cond delay="3000"/>
                            </p:stCondLst>
                            <p:childTnLst>
                              <p:par>
                                <p:cTn id="58" presetID="22" presetClass="entr" presetSubtype="4" fill="hold" nodeType="after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wipe(down)">
                                      <p:cBhvr>
                                        <p:cTn id="60" dur="1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2192000" cy="1097280"/>
          </a:xfrm>
        </p:spPr>
        <p:txBody>
          <a:bodyPr>
            <a:normAutofit fontScale="90000"/>
            <a:scene3d>
              <a:camera prst="orthographicFront">
                <a:rot lat="0" lon="0" rev="0"/>
              </a:camera>
              <a:lightRig rig="contrasting" dir="t">
                <a:rot lat="0" lon="0" rev="4500000"/>
              </a:lightRig>
            </a:scene3d>
            <a:sp3d extrusionH="57150" contourW="6350" prstMaterial="metal">
              <a:bevelT w="127000" h="31750" prst="divot"/>
              <a:contourClr>
                <a:schemeClr val="accent1">
                  <a:shade val="75000"/>
                </a:schemeClr>
              </a:contourClr>
            </a:sp3d>
          </a:bodyPr>
          <a:lstStyle/>
          <a:p>
            <a:pPr algn="ctr"/>
            <a:r>
              <a:rPr lang="en-US" sz="4000" b="1" dirty="0" smtClean="0">
                <a:ln w="0"/>
                <a:solidFill>
                  <a:schemeClr val="tx2">
                    <a:lumMod val="20000"/>
                    <a:lumOff val="80000"/>
                  </a:schemeClr>
                </a:solidFill>
                <a:effectLst>
                  <a:reflection blurRad="12700" stA="50000" endPos="50000" dist="5000" dir="5400000" sy="-100000" rotWithShape="0"/>
                </a:effectLst>
                <a:latin typeface="Comic Sans MS" pitchFamily="66" charset="0"/>
              </a:rPr>
              <a:t>[Section </a:t>
            </a:r>
            <a:r>
              <a:rPr lang="en-US" sz="4000" b="1" dirty="0">
                <a:ln w="0"/>
                <a:solidFill>
                  <a:schemeClr val="tx2">
                    <a:lumMod val="20000"/>
                    <a:lumOff val="80000"/>
                  </a:schemeClr>
                </a:solidFill>
                <a:effectLst>
                  <a:reflection blurRad="12700" stA="50000" endPos="50000" dist="5000" dir="5400000" sy="-100000" rotWithShape="0"/>
                </a:effectLst>
                <a:latin typeface="Comic Sans MS" pitchFamily="66" charset="0"/>
              </a:rPr>
              <a:t>2b</a:t>
            </a:r>
            <a:r>
              <a:rPr lang="en-US" sz="4000" b="1" dirty="0" smtClean="0">
                <a:ln w="0"/>
                <a:solidFill>
                  <a:schemeClr val="tx2">
                    <a:lumMod val="20000"/>
                    <a:lumOff val="80000"/>
                  </a:schemeClr>
                </a:solidFill>
                <a:effectLst>
                  <a:reflection blurRad="12700" stA="50000" endPos="50000" dist="5000" dir="5400000" sy="-100000" rotWithShape="0"/>
                </a:effectLst>
                <a:latin typeface="Comic Sans MS" pitchFamily="66" charset="0"/>
              </a:rPr>
              <a:t>] </a:t>
            </a:r>
            <a:r>
              <a:rPr lang="en-US" sz="4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6000" b="1" dirty="0" smtClean="0">
                <a:ln w="0"/>
                <a:solidFill>
                  <a:schemeClr val="bg2">
                    <a:lumMod val="90000"/>
                  </a:schemeClr>
                </a:solidFill>
                <a:effectLst>
                  <a:reflection blurRad="12700" stA="50000" endPos="50000" dist="5000" dir="5400000" sy="-100000" rotWithShape="0"/>
                </a:effectLst>
                <a:latin typeface="Comic Sans MS" pitchFamily="66" charset="0"/>
              </a:rPr>
              <a:t>Deut 16:6 </a:t>
            </a:r>
            <a:r>
              <a:rPr lang="en-US" sz="4900" b="1" dirty="0" smtClean="0">
                <a:ln w="0"/>
                <a:solidFill>
                  <a:schemeClr val="accent1">
                    <a:lumMod val="20000"/>
                    <a:lumOff val="80000"/>
                  </a:schemeClr>
                </a:solidFill>
                <a:effectLst>
                  <a:reflection blurRad="12700" stA="50000" endPos="50000" dist="5000" dir="5400000" sy="-100000" rotWithShape="0"/>
                </a:effectLst>
                <a:latin typeface="Comic Sans MS" pitchFamily="66" charset="0"/>
              </a:rPr>
              <a:t>(Passover Review)</a:t>
            </a:r>
            <a:endParaRPr lang="en-US" sz="49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omic Sans MS" pitchFamily="66" charset="0"/>
            </a:endParaRPr>
          </a:p>
        </p:txBody>
      </p:sp>
      <p:sp>
        <p:nvSpPr>
          <p:cNvPr id="5" name="Slide Number Placeholder 1"/>
          <p:cNvSpPr txBox="1">
            <a:spLocks/>
          </p:cNvSpPr>
          <p:nvPr/>
        </p:nvSpPr>
        <p:spPr>
          <a:xfrm>
            <a:off x="11490959" y="6482839"/>
            <a:ext cx="6096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400" smtClean="0">
                <a:solidFill>
                  <a:schemeClr val="accent2">
                    <a:lumMod val="20000"/>
                    <a:lumOff val="80000"/>
                  </a:schemeClr>
                </a:solidFill>
              </a:rPr>
              <a:pPr algn="r"/>
              <a:t>13</a:t>
            </a:fld>
            <a:endParaRPr lang="en-US" dirty="0">
              <a:solidFill>
                <a:schemeClr val="accent2">
                  <a:lumMod val="20000"/>
                  <a:lumOff val="80000"/>
                </a:schemeClr>
              </a:solidFill>
            </a:endParaRPr>
          </a:p>
        </p:txBody>
      </p:sp>
      <p:sp>
        <p:nvSpPr>
          <p:cNvPr id="6" name="Content Placeholder 2"/>
          <p:cNvSpPr txBox="1">
            <a:spLocks/>
          </p:cNvSpPr>
          <p:nvPr/>
        </p:nvSpPr>
        <p:spPr>
          <a:xfrm>
            <a:off x="0" y="1605605"/>
            <a:ext cx="12273026" cy="5379720"/>
          </a:xfrm>
          <a:prstGeom prst="rect">
            <a:avLst/>
          </a:prstGeom>
        </p:spPr>
        <p:txBody>
          <a:bodyPr>
            <a:normAutofit/>
            <a:scene3d>
              <a:camera prst="orthographicFront"/>
              <a:lightRig rig="threePt" dir="t"/>
            </a:scene3d>
            <a:sp3d extrusionH="57150">
              <a:bevelT h="25400" prst="softRound"/>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buFont typeface="Wingdings 2"/>
              <a:buNone/>
            </a:pPr>
            <a:r>
              <a:rPr lang="en-US" b="1" dirty="0" smtClean="0">
                <a:solidFill>
                  <a:schemeClr val="accent2">
                    <a:lumMod val="60000"/>
                    <a:lumOff val="40000"/>
                  </a:schemeClr>
                </a:solidFill>
                <a:effectLst>
                  <a:glow rad="152400">
                    <a:schemeClr val="tx2"/>
                  </a:glow>
                </a:effectLst>
                <a:latin typeface="Comic Sans MS" pitchFamily="66" charset="0"/>
              </a:rPr>
              <a:t>   Deut 16:1-8 </a:t>
            </a:r>
            <a:r>
              <a:rPr lang="en-US" sz="2800" b="1" dirty="0" smtClean="0">
                <a:solidFill>
                  <a:schemeClr val="accent2">
                    <a:lumMod val="60000"/>
                    <a:lumOff val="40000"/>
                  </a:schemeClr>
                </a:solidFill>
                <a:effectLst>
                  <a:glow rad="152400">
                    <a:schemeClr val="tx2"/>
                  </a:glow>
                </a:effectLst>
                <a:latin typeface="Comic Sans MS" pitchFamily="66" charset="0"/>
              </a:rPr>
              <a:t>Passover upon entrance of “the land of Canaan”</a:t>
            </a:r>
            <a:endParaRPr lang="en-US" b="1" dirty="0" smtClean="0">
              <a:solidFill>
                <a:schemeClr val="accent2">
                  <a:lumMod val="60000"/>
                  <a:lumOff val="40000"/>
                </a:schemeClr>
              </a:solidFill>
              <a:effectLst>
                <a:glow rad="152400">
                  <a:schemeClr val="tx2"/>
                </a:glow>
              </a:effectLst>
              <a:latin typeface="Comic Sans MS" pitchFamily="66" charset="0"/>
            </a:endParaRPr>
          </a:p>
          <a:p>
            <a:r>
              <a:rPr lang="en-US" b="1" dirty="0" smtClean="0">
                <a:solidFill>
                  <a:srgbClr val="6F3350"/>
                </a:solidFill>
                <a:effectLst>
                  <a:glow rad="127000">
                    <a:schemeClr val="accent2">
                      <a:lumMod val="20000"/>
                      <a:lumOff val="80000"/>
                    </a:schemeClr>
                  </a:glow>
                </a:effectLst>
                <a:latin typeface="Gill Sans MT" pitchFamily="34" charset="0"/>
              </a:rPr>
              <a:t>Deut 16:6  </a:t>
            </a:r>
            <a:r>
              <a:rPr lang="en-US" dirty="0" smtClean="0">
                <a:solidFill>
                  <a:schemeClr val="accent2">
                    <a:lumMod val="20000"/>
                    <a:lumOff val="80000"/>
                  </a:schemeClr>
                </a:solidFill>
                <a:effectLst>
                  <a:glow rad="127000">
                    <a:schemeClr val="tx2">
                      <a:lumMod val="60000"/>
                      <a:lumOff val="40000"/>
                    </a:schemeClr>
                  </a:glow>
                </a:effectLst>
                <a:latin typeface="Gill Sans MT" pitchFamily="34" charset="0"/>
              </a:rPr>
              <a:t>But </a:t>
            </a:r>
            <a:r>
              <a:rPr lang="en-US" dirty="0">
                <a:solidFill>
                  <a:schemeClr val="accent2">
                    <a:lumMod val="20000"/>
                    <a:lumOff val="80000"/>
                  </a:schemeClr>
                </a:solidFill>
                <a:effectLst>
                  <a:glow rad="127000">
                    <a:schemeClr val="tx2">
                      <a:lumMod val="60000"/>
                      <a:lumOff val="40000"/>
                    </a:schemeClr>
                  </a:glow>
                </a:effectLst>
                <a:latin typeface="Gill Sans MT" pitchFamily="34" charset="0"/>
              </a:rPr>
              <a:t>at the place which </a:t>
            </a:r>
            <a:r>
              <a:rPr lang="en-US" dirty="0" smtClean="0">
                <a:solidFill>
                  <a:srgbClr val="57FBFB"/>
                </a:solidFill>
                <a:effectLst>
                  <a:glow rad="127000">
                    <a:schemeClr val="tx2">
                      <a:lumMod val="60000"/>
                      <a:lumOff val="40000"/>
                    </a:schemeClr>
                  </a:glow>
                </a:effectLst>
                <a:latin typeface="Gill Sans MT" pitchFamily="34" charset="0"/>
              </a:rPr>
              <a:t>Yahuah</a:t>
            </a:r>
            <a:r>
              <a:rPr lang="en-US" dirty="0" smtClean="0">
                <a:solidFill>
                  <a:schemeClr val="accent2">
                    <a:lumMod val="20000"/>
                    <a:lumOff val="80000"/>
                  </a:schemeClr>
                </a:solidFill>
                <a:effectLst>
                  <a:glow rad="127000">
                    <a:schemeClr val="tx2">
                      <a:lumMod val="60000"/>
                      <a:lumOff val="40000"/>
                    </a:schemeClr>
                  </a:glow>
                </a:effectLst>
                <a:latin typeface="Gill Sans MT" pitchFamily="34" charset="0"/>
              </a:rPr>
              <a:t> thy Elohim </a:t>
            </a:r>
            <a:br>
              <a:rPr lang="en-US" dirty="0" smtClean="0">
                <a:solidFill>
                  <a:schemeClr val="accent2">
                    <a:lumMod val="20000"/>
                    <a:lumOff val="80000"/>
                  </a:schemeClr>
                </a:solidFill>
                <a:effectLst>
                  <a:glow rad="127000">
                    <a:schemeClr val="tx2">
                      <a:lumMod val="60000"/>
                      <a:lumOff val="40000"/>
                    </a:schemeClr>
                  </a:glow>
                </a:effectLst>
                <a:latin typeface="Gill Sans MT" pitchFamily="34" charset="0"/>
              </a:rPr>
            </a:br>
            <a:r>
              <a:rPr lang="en-US" dirty="0" smtClean="0">
                <a:solidFill>
                  <a:schemeClr val="accent2">
                    <a:lumMod val="20000"/>
                    <a:lumOff val="80000"/>
                  </a:schemeClr>
                </a:solidFill>
                <a:effectLst>
                  <a:glow rad="127000">
                    <a:schemeClr val="tx2">
                      <a:lumMod val="60000"/>
                      <a:lumOff val="40000"/>
                    </a:schemeClr>
                  </a:glow>
                </a:effectLst>
                <a:latin typeface="Gill Sans MT" pitchFamily="34" charset="0"/>
              </a:rPr>
              <a:t>   shall </a:t>
            </a:r>
            <a:r>
              <a:rPr lang="en-US" dirty="0">
                <a:solidFill>
                  <a:schemeClr val="accent2">
                    <a:lumMod val="20000"/>
                    <a:lumOff val="80000"/>
                  </a:schemeClr>
                </a:solidFill>
                <a:effectLst>
                  <a:glow rad="127000">
                    <a:schemeClr val="tx2">
                      <a:lumMod val="60000"/>
                      <a:lumOff val="40000"/>
                    </a:schemeClr>
                  </a:glow>
                </a:effectLst>
                <a:latin typeface="Gill Sans MT" pitchFamily="34" charset="0"/>
              </a:rPr>
              <a:t>choose </a:t>
            </a:r>
            <a:r>
              <a:rPr lang="en-US" dirty="0" smtClean="0">
                <a:solidFill>
                  <a:schemeClr val="accent2">
                    <a:lumMod val="20000"/>
                    <a:lumOff val="80000"/>
                  </a:schemeClr>
                </a:solidFill>
                <a:effectLst>
                  <a:glow rad="127000">
                    <a:schemeClr val="tx2">
                      <a:lumMod val="60000"/>
                      <a:lumOff val="40000"/>
                    </a:schemeClr>
                  </a:glow>
                </a:effectLst>
                <a:latin typeface="Gill Sans MT" pitchFamily="34" charset="0"/>
              </a:rPr>
              <a:t>to </a:t>
            </a:r>
            <a:r>
              <a:rPr lang="en-US" dirty="0">
                <a:solidFill>
                  <a:schemeClr val="accent2">
                    <a:lumMod val="20000"/>
                    <a:lumOff val="80000"/>
                  </a:schemeClr>
                </a:solidFill>
                <a:effectLst>
                  <a:glow rad="127000">
                    <a:schemeClr val="tx2">
                      <a:lumMod val="60000"/>
                      <a:lumOff val="40000"/>
                    </a:schemeClr>
                  </a:glow>
                </a:effectLst>
                <a:latin typeface="Gill Sans MT" pitchFamily="34" charset="0"/>
              </a:rPr>
              <a:t>place his name </a:t>
            </a:r>
            <a:r>
              <a:rPr lang="en-US" dirty="0" smtClean="0">
                <a:solidFill>
                  <a:schemeClr val="accent2">
                    <a:lumMod val="20000"/>
                    <a:lumOff val="80000"/>
                  </a:schemeClr>
                </a:solidFill>
                <a:effectLst>
                  <a:glow rad="127000">
                    <a:schemeClr val="tx2">
                      <a:lumMod val="60000"/>
                      <a:lumOff val="40000"/>
                    </a:schemeClr>
                  </a:glow>
                </a:effectLst>
                <a:latin typeface="Gill Sans MT" pitchFamily="34" charset="0"/>
              </a:rPr>
              <a:t>in </a:t>
            </a:r>
            <a:r>
              <a:rPr lang="en-US" sz="2400" dirty="0" smtClean="0">
                <a:solidFill>
                  <a:srgbClr val="FFFF00"/>
                </a:solidFill>
                <a:effectLst>
                  <a:glow rad="127000">
                    <a:schemeClr val="tx2">
                      <a:lumMod val="60000"/>
                      <a:lumOff val="40000"/>
                    </a:schemeClr>
                  </a:glow>
                </a:effectLst>
                <a:latin typeface="Gill Sans MT" pitchFamily="34" charset="0"/>
              </a:rPr>
              <a:t>[at Jerusalem eventually],</a:t>
            </a:r>
            <a:r>
              <a:rPr lang="en-US" dirty="0" smtClean="0">
                <a:solidFill>
                  <a:srgbClr val="FFFF00"/>
                </a:solidFill>
                <a:effectLst>
                  <a:glow rad="127000">
                    <a:schemeClr val="tx2">
                      <a:lumMod val="60000"/>
                      <a:lumOff val="40000"/>
                    </a:schemeClr>
                  </a:glow>
                </a:effectLst>
                <a:latin typeface="Gill Sans MT" pitchFamily="34" charset="0"/>
              </a:rPr>
              <a:t> </a:t>
            </a:r>
            <a:br>
              <a:rPr lang="en-US" dirty="0" smtClean="0">
                <a:solidFill>
                  <a:srgbClr val="FFFF00"/>
                </a:solidFill>
                <a:effectLst>
                  <a:glow rad="127000">
                    <a:schemeClr val="tx2">
                      <a:lumMod val="60000"/>
                      <a:lumOff val="40000"/>
                    </a:schemeClr>
                  </a:glow>
                </a:effectLst>
                <a:latin typeface="Gill Sans MT" pitchFamily="34" charset="0"/>
              </a:rPr>
            </a:br>
            <a:r>
              <a:rPr lang="en-US" dirty="0" smtClean="0">
                <a:solidFill>
                  <a:srgbClr val="FFFF00"/>
                </a:solidFill>
                <a:effectLst>
                  <a:glow rad="127000">
                    <a:schemeClr val="tx2">
                      <a:lumMod val="60000"/>
                      <a:lumOff val="40000"/>
                    </a:schemeClr>
                  </a:glow>
                </a:effectLst>
                <a:latin typeface="Gill Sans MT" pitchFamily="34" charset="0"/>
              </a:rPr>
              <a:t>      </a:t>
            </a:r>
            <a:r>
              <a:rPr lang="en-US" dirty="0" smtClean="0">
                <a:solidFill>
                  <a:schemeClr val="accent2">
                    <a:lumMod val="20000"/>
                    <a:lumOff val="80000"/>
                  </a:schemeClr>
                </a:solidFill>
                <a:effectLst>
                  <a:glow rad="127000">
                    <a:schemeClr val="tx2">
                      <a:lumMod val="60000"/>
                      <a:lumOff val="40000"/>
                    </a:schemeClr>
                  </a:glow>
                </a:effectLst>
                <a:latin typeface="Gill Sans MT" pitchFamily="34" charset="0"/>
              </a:rPr>
              <a:t>there </a:t>
            </a:r>
            <a:r>
              <a:rPr lang="en-US" dirty="0">
                <a:solidFill>
                  <a:schemeClr val="accent2">
                    <a:lumMod val="20000"/>
                    <a:lumOff val="80000"/>
                  </a:schemeClr>
                </a:solidFill>
                <a:effectLst>
                  <a:glow rad="127000">
                    <a:schemeClr val="tx2">
                      <a:lumMod val="60000"/>
                      <a:lumOff val="40000"/>
                    </a:schemeClr>
                  </a:glow>
                </a:effectLst>
                <a:latin typeface="Gill Sans MT" pitchFamily="34" charset="0"/>
              </a:rPr>
              <a:t>thou shalt sacrifice </a:t>
            </a:r>
            <a:r>
              <a:rPr lang="en-US" dirty="0" smtClean="0">
                <a:solidFill>
                  <a:schemeClr val="accent2">
                    <a:lumMod val="20000"/>
                    <a:lumOff val="80000"/>
                  </a:schemeClr>
                </a:solidFill>
                <a:effectLst>
                  <a:glow rad="127000">
                    <a:schemeClr val="tx2">
                      <a:lumMod val="60000"/>
                      <a:lumOff val="40000"/>
                    </a:schemeClr>
                  </a:glow>
                </a:effectLst>
                <a:latin typeface="Gill Sans MT" pitchFamily="34" charset="0"/>
              </a:rPr>
              <a:t>the </a:t>
            </a:r>
            <a:r>
              <a:rPr lang="en-US" dirty="0" err="1">
                <a:solidFill>
                  <a:schemeClr val="accent2">
                    <a:lumMod val="20000"/>
                    <a:lumOff val="80000"/>
                  </a:schemeClr>
                </a:solidFill>
                <a:effectLst>
                  <a:glow rad="127000">
                    <a:schemeClr val="tx2">
                      <a:lumMod val="60000"/>
                      <a:lumOff val="40000"/>
                    </a:schemeClr>
                  </a:glow>
                </a:effectLst>
                <a:latin typeface="Gill Sans MT" pitchFamily="34" charset="0"/>
              </a:rPr>
              <a:t>passover</a:t>
            </a:r>
            <a:r>
              <a:rPr lang="en-US" dirty="0">
                <a:solidFill>
                  <a:schemeClr val="accent2">
                    <a:lumMod val="20000"/>
                    <a:lumOff val="80000"/>
                  </a:schemeClr>
                </a:solidFill>
                <a:effectLst>
                  <a:glow rad="127000">
                    <a:schemeClr val="tx2">
                      <a:lumMod val="60000"/>
                      <a:lumOff val="40000"/>
                    </a:schemeClr>
                  </a:glow>
                </a:effectLst>
                <a:latin typeface="Gill Sans MT" pitchFamily="34" charset="0"/>
              </a:rPr>
              <a:t> </a:t>
            </a:r>
            <a:r>
              <a:rPr lang="en-US" dirty="0" smtClean="0">
                <a:solidFill>
                  <a:schemeClr val="accent2">
                    <a:lumMod val="20000"/>
                    <a:lumOff val="80000"/>
                  </a:schemeClr>
                </a:solidFill>
                <a:effectLst>
                  <a:glow rad="127000">
                    <a:schemeClr val="tx2">
                      <a:lumMod val="60000"/>
                      <a:lumOff val="40000"/>
                    </a:schemeClr>
                  </a:glow>
                </a:effectLst>
                <a:latin typeface="Gill Sans MT" pitchFamily="34" charset="0"/>
              </a:rPr>
              <a:t/>
            </a:r>
            <a:br>
              <a:rPr lang="en-US" dirty="0" smtClean="0">
                <a:solidFill>
                  <a:schemeClr val="accent2">
                    <a:lumMod val="20000"/>
                    <a:lumOff val="80000"/>
                  </a:schemeClr>
                </a:solidFill>
                <a:effectLst>
                  <a:glow rad="127000">
                    <a:schemeClr val="tx2">
                      <a:lumMod val="60000"/>
                      <a:lumOff val="40000"/>
                    </a:schemeClr>
                  </a:glow>
                </a:effectLst>
                <a:latin typeface="Gill Sans MT" pitchFamily="34" charset="0"/>
              </a:rPr>
            </a:br>
            <a:r>
              <a:rPr lang="en-US" dirty="0" smtClean="0">
                <a:solidFill>
                  <a:schemeClr val="accent2">
                    <a:lumMod val="20000"/>
                    <a:lumOff val="80000"/>
                  </a:schemeClr>
                </a:solidFill>
                <a:effectLst>
                  <a:glow rad="127000">
                    <a:schemeClr val="tx2">
                      <a:lumMod val="60000"/>
                      <a:lumOff val="40000"/>
                    </a:schemeClr>
                  </a:glow>
                </a:effectLst>
                <a:latin typeface="Gill Sans MT" pitchFamily="34" charset="0"/>
              </a:rPr>
              <a:t>  </a:t>
            </a:r>
            <a:r>
              <a:rPr lang="en-US" dirty="0">
                <a:solidFill>
                  <a:srgbClr val="0000FF"/>
                </a:solidFill>
                <a:effectLst>
                  <a:glow rad="127000">
                    <a:srgbClr val="99FF33"/>
                  </a:glow>
                </a:effectLst>
                <a:latin typeface="Gill Sans MT" pitchFamily="34" charset="0"/>
              </a:rPr>
              <a:t>#</a:t>
            </a:r>
            <a:r>
              <a:rPr lang="en-US" dirty="0" smtClean="0">
                <a:solidFill>
                  <a:srgbClr val="0000FF"/>
                </a:solidFill>
                <a:effectLst>
                  <a:glow rad="127000">
                    <a:srgbClr val="99FF33"/>
                  </a:glow>
                </a:effectLst>
                <a:latin typeface="Gill Sans MT" pitchFamily="34" charset="0"/>
              </a:rPr>
              <a:t>1  </a:t>
            </a:r>
            <a:r>
              <a:rPr lang="en-US" dirty="0" smtClean="0">
                <a:ln>
                  <a:solidFill>
                    <a:sysClr val="windowText" lastClr="000000"/>
                  </a:solidFill>
                </a:ln>
                <a:solidFill>
                  <a:schemeClr val="accent2">
                    <a:lumMod val="20000"/>
                    <a:lumOff val="80000"/>
                  </a:schemeClr>
                </a:solidFill>
                <a:effectLst>
                  <a:glow rad="127000">
                    <a:srgbClr val="99FF33"/>
                  </a:glow>
                </a:effectLst>
                <a:latin typeface="Gill Sans MT" pitchFamily="34" charset="0"/>
              </a:rPr>
              <a:t>at </a:t>
            </a:r>
            <a:r>
              <a:rPr lang="en-US" dirty="0">
                <a:ln>
                  <a:solidFill>
                    <a:sysClr val="windowText" lastClr="000000"/>
                  </a:solidFill>
                </a:ln>
                <a:solidFill>
                  <a:schemeClr val="accent2">
                    <a:lumMod val="20000"/>
                    <a:lumOff val="80000"/>
                  </a:schemeClr>
                </a:solidFill>
                <a:effectLst>
                  <a:glow rad="127000">
                    <a:srgbClr val="99FF33"/>
                  </a:glow>
                </a:effectLst>
                <a:latin typeface="Gill Sans MT" pitchFamily="34" charset="0"/>
              </a:rPr>
              <a:t>even, </a:t>
            </a:r>
            <a:r>
              <a:rPr lang="en-US" sz="2400" dirty="0" smtClean="0">
                <a:solidFill>
                  <a:srgbClr val="0000FF"/>
                </a:solidFill>
                <a:effectLst>
                  <a:glow rad="127000">
                    <a:srgbClr val="99FF33"/>
                  </a:glow>
                </a:effectLst>
                <a:latin typeface="Gill Sans MT" pitchFamily="34" charset="0"/>
              </a:rPr>
              <a:t>[twilight </a:t>
            </a:r>
            <a:r>
              <a:rPr lang="en-US" sz="2400" dirty="0">
                <a:solidFill>
                  <a:srgbClr val="0000FF"/>
                </a:solidFill>
                <a:effectLst>
                  <a:glow rad="127000">
                    <a:schemeClr val="bg1"/>
                  </a:glow>
                </a:effectLst>
                <a:latin typeface="Gill Sans MT" pitchFamily="34" charset="0"/>
              </a:rPr>
              <a:t>?? </a:t>
            </a:r>
            <a:r>
              <a:rPr lang="en-US" sz="2400" dirty="0">
                <a:solidFill>
                  <a:srgbClr val="0000FF"/>
                </a:solidFill>
                <a:effectLst>
                  <a:glow rad="127000">
                    <a:srgbClr val="99FF33"/>
                  </a:glow>
                </a:effectLst>
                <a:latin typeface="Gill Sans MT" pitchFamily="34" charset="0"/>
              </a:rPr>
              <a:t>] </a:t>
            </a:r>
            <a:r>
              <a:rPr lang="en-US" dirty="0" smtClean="0">
                <a:solidFill>
                  <a:schemeClr val="accent2">
                    <a:lumMod val="20000"/>
                    <a:lumOff val="80000"/>
                  </a:schemeClr>
                </a:solidFill>
                <a:effectLst>
                  <a:glow rad="127000">
                    <a:schemeClr val="tx2">
                      <a:lumMod val="60000"/>
                      <a:lumOff val="40000"/>
                    </a:schemeClr>
                  </a:glow>
                </a:effectLst>
                <a:latin typeface="Gill Sans MT" pitchFamily="34" charset="0"/>
              </a:rPr>
              <a:t/>
            </a:r>
            <a:br>
              <a:rPr lang="en-US" dirty="0" smtClean="0">
                <a:solidFill>
                  <a:schemeClr val="accent2">
                    <a:lumMod val="20000"/>
                    <a:lumOff val="80000"/>
                  </a:schemeClr>
                </a:solidFill>
                <a:effectLst>
                  <a:glow rad="127000">
                    <a:schemeClr val="tx2">
                      <a:lumMod val="60000"/>
                      <a:lumOff val="40000"/>
                    </a:schemeClr>
                  </a:glow>
                </a:effectLst>
                <a:latin typeface="Gill Sans MT" pitchFamily="34" charset="0"/>
              </a:rPr>
            </a:br>
            <a:r>
              <a:rPr lang="en-US" dirty="0" smtClean="0">
                <a:solidFill>
                  <a:schemeClr val="accent2">
                    <a:lumMod val="20000"/>
                    <a:lumOff val="80000"/>
                  </a:schemeClr>
                </a:solidFill>
                <a:effectLst>
                  <a:glow rad="127000">
                    <a:schemeClr val="tx2">
                      <a:lumMod val="60000"/>
                      <a:lumOff val="40000"/>
                    </a:schemeClr>
                  </a:glow>
                </a:effectLst>
                <a:latin typeface="Gill Sans MT" pitchFamily="34" charset="0"/>
              </a:rPr>
              <a:t>   </a:t>
            </a:r>
            <a:r>
              <a:rPr lang="en-US" dirty="0">
                <a:solidFill>
                  <a:srgbClr val="FFFF00"/>
                </a:solidFill>
                <a:effectLst>
                  <a:glow rad="127000">
                    <a:schemeClr val="tx2">
                      <a:lumMod val="60000"/>
                      <a:lumOff val="40000"/>
                    </a:schemeClr>
                  </a:glow>
                </a:effectLst>
                <a:latin typeface="Gill Sans MT" pitchFamily="34" charset="0"/>
              </a:rPr>
              <a:t>#2</a:t>
            </a:r>
            <a:r>
              <a:rPr lang="en-US" dirty="0" smtClean="0">
                <a:solidFill>
                  <a:schemeClr val="accent2">
                    <a:lumMod val="20000"/>
                    <a:lumOff val="80000"/>
                  </a:schemeClr>
                </a:solidFill>
                <a:effectLst>
                  <a:glow rad="127000">
                    <a:schemeClr val="tx2">
                      <a:lumMod val="60000"/>
                      <a:lumOff val="40000"/>
                    </a:schemeClr>
                  </a:glow>
                </a:effectLst>
                <a:latin typeface="Gill Sans MT" pitchFamily="34" charset="0"/>
              </a:rPr>
              <a:t>  at </a:t>
            </a:r>
            <a:r>
              <a:rPr lang="en-US" dirty="0">
                <a:solidFill>
                  <a:schemeClr val="accent2">
                    <a:lumMod val="20000"/>
                    <a:lumOff val="80000"/>
                  </a:schemeClr>
                </a:solidFill>
                <a:effectLst>
                  <a:glow rad="127000">
                    <a:schemeClr val="tx2">
                      <a:lumMod val="60000"/>
                      <a:lumOff val="40000"/>
                    </a:schemeClr>
                  </a:glow>
                </a:effectLst>
                <a:latin typeface="Gill Sans MT" pitchFamily="34" charset="0"/>
              </a:rPr>
              <a:t>the going down of the sun, </a:t>
            </a:r>
            <a:r>
              <a:rPr lang="en-US" sz="2400" dirty="0" smtClean="0">
                <a:solidFill>
                  <a:srgbClr val="FFFF00"/>
                </a:solidFill>
                <a:effectLst>
                  <a:glow rad="127000">
                    <a:schemeClr val="tx2">
                      <a:lumMod val="60000"/>
                      <a:lumOff val="40000"/>
                    </a:schemeClr>
                  </a:glow>
                </a:effectLst>
                <a:latin typeface="Gill Sans MT" pitchFamily="34" charset="0"/>
              </a:rPr>
              <a:t>[afternoon</a:t>
            </a:r>
            <a:r>
              <a:rPr lang="en-US" sz="2400" dirty="0" smtClean="0">
                <a:solidFill>
                  <a:srgbClr val="0000FF"/>
                </a:solidFill>
                <a:effectLst>
                  <a:glow rad="127000">
                    <a:schemeClr val="tx2">
                      <a:lumMod val="60000"/>
                      <a:lumOff val="40000"/>
                    </a:schemeClr>
                  </a:glow>
                </a:effectLst>
                <a:latin typeface="Gill Sans MT" pitchFamily="34" charset="0"/>
              </a:rPr>
              <a:t> </a:t>
            </a:r>
            <a:r>
              <a:rPr lang="en-US" sz="2400" dirty="0">
                <a:solidFill>
                  <a:srgbClr val="0000FF"/>
                </a:solidFill>
                <a:effectLst>
                  <a:glow rad="127000">
                    <a:schemeClr val="bg1"/>
                  </a:glow>
                </a:effectLst>
                <a:latin typeface="Gill Sans MT" pitchFamily="34" charset="0"/>
              </a:rPr>
              <a:t>?? </a:t>
            </a:r>
            <a:r>
              <a:rPr lang="en-US" sz="2400" dirty="0">
                <a:solidFill>
                  <a:srgbClr val="FFFF00"/>
                </a:solidFill>
                <a:effectLst>
                  <a:glow rad="127000">
                    <a:schemeClr val="tx2">
                      <a:lumMod val="60000"/>
                      <a:lumOff val="40000"/>
                    </a:schemeClr>
                  </a:glow>
                </a:effectLst>
                <a:latin typeface="Gill Sans MT" pitchFamily="34" charset="0"/>
              </a:rPr>
              <a:t>]</a:t>
            </a:r>
            <a:r>
              <a:rPr lang="en-US" sz="2400" dirty="0">
                <a:solidFill>
                  <a:srgbClr val="0000FF"/>
                </a:solidFill>
                <a:effectLst>
                  <a:glow rad="127000">
                    <a:schemeClr val="tx2">
                      <a:lumMod val="60000"/>
                      <a:lumOff val="40000"/>
                    </a:schemeClr>
                  </a:glow>
                </a:effectLst>
                <a:latin typeface="Gill Sans MT" pitchFamily="34" charset="0"/>
              </a:rPr>
              <a:t> </a:t>
            </a:r>
            <a:r>
              <a:rPr lang="en-US" dirty="0" smtClean="0">
                <a:solidFill>
                  <a:schemeClr val="accent2">
                    <a:lumMod val="20000"/>
                    <a:lumOff val="80000"/>
                  </a:schemeClr>
                </a:solidFill>
                <a:effectLst>
                  <a:glow rad="127000">
                    <a:schemeClr val="tx2">
                      <a:lumMod val="60000"/>
                      <a:lumOff val="40000"/>
                    </a:schemeClr>
                  </a:glow>
                </a:effectLst>
                <a:latin typeface="Gill Sans MT" pitchFamily="34" charset="0"/>
              </a:rPr>
              <a:t/>
            </a:r>
            <a:br>
              <a:rPr lang="en-US" dirty="0" smtClean="0">
                <a:solidFill>
                  <a:schemeClr val="accent2">
                    <a:lumMod val="20000"/>
                    <a:lumOff val="80000"/>
                  </a:schemeClr>
                </a:solidFill>
                <a:effectLst>
                  <a:glow rad="127000">
                    <a:schemeClr val="tx2">
                      <a:lumMod val="60000"/>
                      <a:lumOff val="40000"/>
                    </a:schemeClr>
                  </a:glow>
                </a:effectLst>
                <a:latin typeface="Gill Sans MT" pitchFamily="34" charset="0"/>
              </a:rPr>
            </a:br>
            <a:r>
              <a:rPr lang="en-US" dirty="0" smtClean="0">
                <a:solidFill>
                  <a:schemeClr val="accent2">
                    <a:lumMod val="20000"/>
                    <a:lumOff val="80000"/>
                  </a:schemeClr>
                </a:solidFill>
                <a:effectLst>
                  <a:glow rad="127000">
                    <a:schemeClr val="tx2">
                      <a:lumMod val="60000"/>
                      <a:lumOff val="40000"/>
                    </a:schemeClr>
                  </a:glow>
                </a:effectLst>
                <a:latin typeface="Gill Sans MT" pitchFamily="34" charset="0"/>
              </a:rPr>
              <a:t>     </a:t>
            </a:r>
            <a:r>
              <a:rPr lang="en-US" dirty="0" smtClean="0">
                <a:solidFill>
                  <a:schemeClr val="accent2">
                    <a:lumMod val="60000"/>
                    <a:lumOff val="40000"/>
                  </a:schemeClr>
                </a:solidFill>
                <a:effectLst>
                  <a:glow rad="127000">
                    <a:srgbClr val="002060"/>
                  </a:glow>
                </a:effectLst>
                <a:latin typeface="Gill Sans MT" pitchFamily="34" charset="0"/>
              </a:rPr>
              <a:t>#</a:t>
            </a:r>
            <a:r>
              <a:rPr lang="en-US" dirty="0">
                <a:solidFill>
                  <a:schemeClr val="accent2">
                    <a:lumMod val="60000"/>
                    <a:lumOff val="40000"/>
                  </a:schemeClr>
                </a:solidFill>
                <a:effectLst>
                  <a:glow rad="127000">
                    <a:srgbClr val="002060"/>
                  </a:glow>
                </a:effectLst>
                <a:latin typeface="Gill Sans MT" pitchFamily="34" charset="0"/>
              </a:rPr>
              <a:t>3</a:t>
            </a:r>
            <a:r>
              <a:rPr lang="en-US" dirty="0" smtClean="0">
                <a:solidFill>
                  <a:schemeClr val="accent2">
                    <a:lumMod val="20000"/>
                    <a:lumOff val="80000"/>
                  </a:schemeClr>
                </a:solidFill>
                <a:effectLst>
                  <a:glow rad="127000">
                    <a:schemeClr val="tx2">
                      <a:lumMod val="60000"/>
                      <a:lumOff val="40000"/>
                    </a:schemeClr>
                  </a:glow>
                </a:effectLst>
                <a:latin typeface="Gill Sans MT" pitchFamily="34" charset="0"/>
              </a:rPr>
              <a:t>  at </a:t>
            </a:r>
            <a:r>
              <a:rPr lang="en-US" dirty="0">
                <a:solidFill>
                  <a:schemeClr val="accent2">
                    <a:lumMod val="20000"/>
                    <a:lumOff val="80000"/>
                  </a:schemeClr>
                </a:solidFill>
                <a:effectLst>
                  <a:glow rad="127000">
                    <a:schemeClr val="tx2">
                      <a:lumMod val="60000"/>
                      <a:lumOff val="40000"/>
                    </a:schemeClr>
                  </a:glow>
                </a:effectLst>
                <a:latin typeface="Gill Sans MT" pitchFamily="34" charset="0"/>
              </a:rPr>
              <a:t>the season that thou </a:t>
            </a:r>
            <a:r>
              <a:rPr lang="en-US" dirty="0" err="1">
                <a:solidFill>
                  <a:schemeClr val="accent2">
                    <a:lumMod val="20000"/>
                    <a:lumOff val="80000"/>
                  </a:schemeClr>
                </a:solidFill>
                <a:effectLst>
                  <a:glow rad="127000">
                    <a:schemeClr val="tx2">
                      <a:lumMod val="60000"/>
                      <a:lumOff val="40000"/>
                    </a:schemeClr>
                  </a:glow>
                </a:effectLst>
                <a:latin typeface="Gill Sans MT" pitchFamily="34" charset="0"/>
              </a:rPr>
              <a:t>camest</a:t>
            </a:r>
            <a:r>
              <a:rPr lang="en-US" dirty="0">
                <a:solidFill>
                  <a:schemeClr val="accent2">
                    <a:lumMod val="20000"/>
                    <a:lumOff val="80000"/>
                  </a:schemeClr>
                </a:solidFill>
                <a:effectLst>
                  <a:glow rad="127000">
                    <a:schemeClr val="tx2">
                      <a:lumMod val="60000"/>
                      <a:lumOff val="40000"/>
                    </a:schemeClr>
                  </a:glow>
                </a:effectLst>
                <a:latin typeface="Gill Sans MT" pitchFamily="34" charset="0"/>
              </a:rPr>
              <a:t> forth out of </a:t>
            </a:r>
            <a:r>
              <a:rPr lang="en-US" dirty="0" smtClean="0">
                <a:solidFill>
                  <a:schemeClr val="accent2">
                    <a:lumMod val="20000"/>
                    <a:lumOff val="80000"/>
                  </a:schemeClr>
                </a:solidFill>
                <a:effectLst>
                  <a:glow rad="127000">
                    <a:schemeClr val="tx2">
                      <a:lumMod val="60000"/>
                      <a:lumOff val="40000"/>
                    </a:schemeClr>
                  </a:glow>
                </a:effectLst>
                <a:latin typeface="Gill Sans MT" pitchFamily="34" charset="0"/>
              </a:rPr>
              <a:t>Egypt </a:t>
            </a:r>
            <a:r>
              <a:rPr lang="en-US" sz="2400" dirty="0" smtClean="0">
                <a:solidFill>
                  <a:schemeClr val="accent2">
                    <a:lumMod val="60000"/>
                    <a:lumOff val="40000"/>
                  </a:schemeClr>
                </a:solidFill>
                <a:effectLst>
                  <a:glow rad="127000">
                    <a:srgbClr val="002060"/>
                  </a:glow>
                </a:effectLst>
                <a:latin typeface="Gill Sans MT" pitchFamily="34" charset="0"/>
              </a:rPr>
              <a:t>[night </a:t>
            </a:r>
            <a:r>
              <a:rPr lang="en-US" sz="2400" dirty="0">
                <a:solidFill>
                  <a:srgbClr val="0000FF"/>
                </a:solidFill>
                <a:effectLst>
                  <a:glow rad="127000">
                    <a:schemeClr val="bg1"/>
                  </a:glow>
                </a:effectLst>
                <a:latin typeface="Gill Sans MT" pitchFamily="34" charset="0"/>
              </a:rPr>
              <a:t>?? </a:t>
            </a:r>
            <a:r>
              <a:rPr lang="en-US" sz="2400" dirty="0" smtClean="0">
                <a:solidFill>
                  <a:schemeClr val="accent2">
                    <a:lumMod val="60000"/>
                    <a:lumOff val="40000"/>
                  </a:schemeClr>
                </a:solidFill>
                <a:effectLst>
                  <a:glow rad="127000">
                    <a:srgbClr val="002060"/>
                  </a:glow>
                </a:effectLst>
                <a:latin typeface="Gill Sans MT" pitchFamily="34" charset="0"/>
              </a:rPr>
              <a:t>].</a:t>
            </a:r>
            <a:r>
              <a:rPr lang="en-US" sz="2400" dirty="0" smtClean="0">
                <a:solidFill>
                  <a:schemeClr val="accent2">
                    <a:lumMod val="20000"/>
                    <a:lumOff val="80000"/>
                  </a:schemeClr>
                </a:solidFill>
                <a:effectLst>
                  <a:glow rad="127000">
                    <a:schemeClr val="tx2">
                      <a:lumMod val="60000"/>
                      <a:lumOff val="40000"/>
                    </a:schemeClr>
                  </a:glow>
                </a:effectLst>
                <a:latin typeface="Gill Sans MT" pitchFamily="34" charset="0"/>
              </a:rPr>
              <a:t> </a:t>
            </a:r>
            <a:r>
              <a:rPr lang="en-US" sz="2400" dirty="0" smtClean="0">
                <a:solidFill>
                  <a:schemeClr val="tx2">
                    <a:lumMod val="60000"/>
                    <a:lumOff val="40000"/>
                  </a:schemeClr>
                </a:solidFill>
                <a:effectLst>
                  <a:glow rad="127000">
                    <a:srgbClr val="002060"/>
                  </a:glow>
                </a:effectLst>
                <a:latin typeface="Gill Sans MT" pitchFamily="34" charset="0"/>
              </a:rPr>
              <a:t> </a:t>
            </a:r>
            <a:endParaRPr lang="en-US" dirty="0" smtClean="0">
              <a:solidFill>
                <a:schemeClr val="accent2">
                  <a:lumMod val="20000"/>
                  <a:lumOff val="80000"/>
                </a:schemeClr>
              </a:solidFill>
              <a:effectLst>
                <a:glow rad="127000">
                  <a:schemeClr val="tx2">
                    <a:lumMod val="60000"/>
                    <a:lumOff val="40000"/>
                  </a:schemeClr>
                </a:glow>
              </a:effectLst>
              <a:latin typeface="Gill Sans MT" pitchFamily="34" charset="0"/>
            </a:endParaRPr>
          </a:p>
          <a:p>
            <a:endParaRPr lang="en-US" sz="1000" dirty="0" smtClean="0">
              <a:solidFill>
                <a:schemeClr val="accent2">
                  <a:lumMod val="20000"/>
                  <a:lumOff val="80000"/>
                </a:schemeClr>
              </a:solidFill>
            </a:endParaRPr>
          </a:p>
          <a:p>
            <a:r>
              <a:rPr lang="en-US" sz="3100" b="1" dirty="0" smtClean="0">
                <a:solidFill>
                  <a:schemeClr val="accent2">
                    <a:lumMod val="20000"/>
                    <a:lumOff val="80000"/>
                  </a:schemeClr>
                </a:solidFill>
                <a:effectLst>
                  <a:glow rad="127000">
                    <a:schemeClr val="tx2">
                      <a:lumMod val="75000"/>
                    </a:schemeClr>
                  </a:glow>
                </a:effectLst>
                <a:latin typeface="Comic Sans MS" pitchFamily="66" charset="0"/>
              </a:rPr>
              <a:t>The words</a:t>
            </a:r>
            <a:r>
              <a:rPr lang="en-US" sz="3100" b="1" dirty="0" smtClean="0">
                <a:ln>
                  <a:solidFill>
                    <a:sysClr val="windowText" lastClr="000000"/>
                  </a:solidFill>
                </a:ln>
                <a:solidFill>
                  <a:schemeClr val="accent2">
                    <a:lumMod val="20000"/>
                    <a:lumOff val="80000"/>
                  </a:schemeClr>
                </a:solidFill>
                <a:effectLst>
                  <a:glow rad="127000">
                    <a:schemeClr val="tx2">
                      <a:lumMod val="75000"/>
                    </a:schemeClr>
                  </a:glow>
                </a:effectLst>
                <a:latin typeface="Comic Sans MS" pitchFamily="66" charset="0"/>
              </a:rPr>
              <a:t> </a:t>
            </a:r>
            <a:r>
              <a:rPr lang="en-US" sz="3100" b="1" dirty="0">
                <a:ln>
                  <a:solidFill>
                    <a:sysClr val="windowText" lastClr="000000"/>
                  </a:solidFill>
                </a:ln>
                <a:solidFill>
                  <a:schemeClr val="accent2">
                    <a:lumMod val="20000"/>
                    <a:lumOff val="80000"/>
                  </a:schemeClr>
                </a:solidFill>
                <a:effectLst>
                  <a:glow rad="127000">
                    <a:srgbClr val="99FF33"/>
                  </a:glow>
                </a:effectLst>
                <a:latin typeface="Comic Sans MS" pitchFamily="66" charset="0"/>
              </a:rPr>
              <a:t>“at even</a:t>
            </a:r>
            <a:r>
              <a:rPr lang="en-US" sz="3100" b="1" dirty="0" smtClean="0">
                <a:ln>
                  <a:solidFill>
                    <a:sysClr val="windowText" lastClr="000000"/>
                  </a:solidFill>
                </a:ln>
                <a:solidFill>
                  <a:schemeClr val="accent2">
                    <a:lumMod val="20000"/>
                    <a:lumOff val="80000"/>
                  </a:schemeClr>
                </a:solidFill>
                <a:effectLst>
                  <a:glow rad="127000">
                    <a:srgbClr val="99FF33"/>
                  </a:glow>
                </a:effectLst>
                <a:latin typeface="Comic Sans MS" pitchFamily="66" charset="0"/>
              </a:rPr>
              <a:t>” </a:t>
            </a:r>
            <a:r>
              <a:rPr lang="en-US" sz="3100" b="1" dirty="0" smtClean="0">
                <a:solidFill>
                  <a:schemeClr val="accent2">
                    <a:lumMod val="20000"/>
                    <a:lumOff val="80000"/>
                  </a:schemeClr>
                </a:solidFill>
                <a:effectLst>
                  <a:glow rad="127000">
                    <a:schemeClr val="tx2">
                      <a:lumMod val="75000"/>
                    </a:schemeClr>
                  </a:glow>
                </a:effectLst>
                <a:latin typeface="Comic Sans MS" pitchFamily="66" charset="0"/>
              </a:rPr>
              <a:t>are commonly used to define creation’s day-start “at the going down of the sun” … as sunset!</a:t>
            </a:r>
          </a:p>
        </p:txBody>
      </p:sp>
      <p:sp>
        <p:nvSpPr>
          <p:cNvPr id="8" name="Rounded Rectangle 7"/>
          <p:cNvSpPr/>
          <p:nvPr/>
        </p:nvSpPr>
        <p:spPr>
          <a:xfrm>
            <a:off x="393532" y="1023250"/>
            <a:ext cx="2685328" cy="447913"/>
          </a:xfrm>
          <a:prstGeom prst="roundRect">
            <a:avLst>
              <a:gd name="adj" fmla="val 30669"/>
            </a:avLst>
          </a:prstGeom>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b="1" cap="none" spc="300" dirty="0" smtClean="0">
                <a:ln w="1905"/>
                <a:solidFill>
                  <a:schemeClr val="accent1">
                    <a:lumMod val="75000"/>
                  </a:schemeClr>
                </a:solidFill>
                <a:effectLst>
                  <a:glow rad="127000">
                    <a:schemeClr val="accent1">
                      <a:lumMod val="20000"/>
                      <a:lumOff val="80000"/>
                    </a:schemeClr>
                  </a:glow>
                  <a:innerShdw blurRad="69850" dist="43180" dir="5400000">
                    <a:srgbClr val="000000">
                      <a:alpha val="65000"/>
                    </a:srgbClr>
                  </a:innerShdw>
                </a:effectLst>
                <a:latin typeface="Comic Sans MS" pitchFamily="66" charset="0"/>
              </a:rPr>
              <a:t>Most Surprises</a:t>
            </a:r>
            <a:r>
              <a:rPr lang="en-US" b="1" cap="none" spc="0" dirty="0" smtClean="0">
                <a:ln w="1905"/>
                <a:solidFill>
                  <a:schemeClr val="accent1">
                    <a:lumMod val="75000"/>
                  </a:schemeClr>
                </a:solidFill>
                <a:effectLst>
                  <a:glow rad="127000">
                    <a:schemeClr val="accent1">
                      <a:lumMod val="20000"/>
                      <a:lumOff val="80000"/>
                    </a:schemeClr>
                  </a:glow>
                  <a:innerShdw blurRad="69850" dist="43180" dir="5400000">
                    <a:srgbClr val="000000">
                      <a:alpha val="65000"/>
                    </a:srgbClr>
                  </a:innerShdw>
                </a:effectLst>
                <a:latin typeface="Comic Sans MS" pitchFamily="66" charset="0"/>
              </a:rPr>
              <a:t>!</a:t>
            </a:r>
            <a:endParaRPr lang="en-US" b="1" cap="none" spc="0" dirty="0">
              <a:ln w="1905"/>
              <a:solidFill>
                <a:schemeClr val="accent1">
                  <a:lumMod val="75000"/>
                </a:schemeClr>
              </a:solidFill>
              <a:effectLst>
                <a:glow rad="127000">
                  <a:schemeClr val="accent1">
                    <a:lumMod val="20000"/>
                    <a:lumOff val="80000"/>
                  </a:schemeClr>
                </a:glow>
                <a:innerShdw blurRad="69850" dist="43180" dir="5400000">
                  <a:srgbClr val="000000">
                    <a:alpha val="65000"/>
                  </a:srgbClr>
                </a:innerShdw>
              </a:effectLst>
              <a:latin typeface="Comic Sans MS" pitchFamily="66" charset="0"/>
            </a:endParaRPr>
          </a:p>
        </p:txBody>
      </p:sp>
      <p:sp>
        <p:nvSpPr>
          <p:cNvPr id="2" name="Rectangle 1"/>
          <p:cNvSpPr/>
          <p:nvPr/>
        </p:nvSpPr>
        <p:spPr>
          <a:xfrm>
            <a:off x="13856570" y="-1"/>
            <a:ext cx="9144000" cy="8186857"/>
          </a:xfrm>
          <a:prstGeom prst="rect">
            <a:avLst/>
          </a:prstGeom>
          <a:solidFill>
            <a:schemeClr val="accent2">
              <a:lumMod val="20000"/>
              <a:lumOff val="80000"/>
            </a:schemeClr>
          </a:solidFill>
        </p:spPr>
        <p:txBody>
          <a:bodyPr wrap="square">
            <a:spAutoFit/>
          </a:bodyPr>
          <a:lstStyle/>
          <a:p>
            <a:r>
              <a:rPr lang="en-US" dirty="0"/>
              <a:t>During the conquest of </a:t>
            </a:r>
            <a:r>
              <a:rPr lang="en-US" dirty="0">
                <a:hlinkClick r:id="rId3" tooltip="Canaan"/>
              </a:rPr>
              <a:t>Canaan</a:t>
            </a:r>
            <a:r>
              <a:rPr lang="en-US" dirty="0"/>
              <a:t>, the main Israelite camp </a:t>
            </a:r>
            <a:r>
              <a:rPr lang="en-US" sz="2400" b="1" dirty="0">
                <a:solidFill>
                  <a:srgbClr val="FF0000"/>
                </a:solidFill>
              </a:rPr>
              <a:t>was at</a:t>
            </a:r>
            <a:r>
              <a:rPr lang="en-US" sz="2400" b="1" dirty="0"/>
              <a:t> </a:t>
            </a:r>
            <a:r>
              <a:rPr lang="en-US" sz="2400" b="1" dirty="0" err="1">
                <a:hlinkClick r:id="rId4" tooltip="Gilgal"/>
              </a:rPr>
              <a:t>Gilgal</a:t>
            </a:r>
            <a:r>
              <a:rPr lang="en-US" dirty="0"/>
              <a:t> (</a:t>
            </a:r>
            <a:r>
              <a:rPr lang="en-US" dirty="0">
                <a:hlinkClick r:id="rId5"/>
              </a:rPr>
              <a:t>Joshua 4:19</a:t>
            </a:r>
            <a:r>
              <a:rPr lang="en-US" dirty="0"/>
              <a:t>; </a:t>
            </a:r>
            <a:r>
              <a:rPr lang="en-US" dirty="0">
                <a:hlinkClick r:id="rId6"/>
              </a:rPr>
              <a:t>5:8–10</a:t>
            </a:r>
            <a:r>
              <a:rPr lang="en-US" dirty="0"/>
              <a:t>) and the tabernacle was probably erected within the camp: </a:t>
            </a:r>
            <a:r>
              <a:rPr lang="en-US" dirty="0">
                <a:hlinkClick r:id="rId7"/>
              </a:rPr>
              <a:t>Joshua 10:43ESV</a:t>
            </a:r>
            <a:r>
              <a:rPr lang="en-US" dirty="0"/>
              <a:t> "…and returned into the camp" (</a:t>
            </a:r>
            <a:r>
              <a:rPr lang="en-US" i="1" dirty="0" err="1"/>
              <a:t>see</a:t>
            </a:r>
            <a:r>
              <a:rPr lang="en-US" dirty="0" err="1">
                <a:hlinkClick r:id="rId8"/>
              </a:rPr>
              <a:t>Numbers</a:t>
            </a:r>
            <a:r>
              <a:rPr lang="en-US" dirty="0">
                <a:hlinkClick r:id="rId8"/>
              </a:rPr>
              <a:t> 1:52–2:34</a:t>
            </a:r>
            <a:r>
              <a:rPr lang="en-US" dirty="0"/>
              <a:t> "…they shall camp facing the tent of meeting on every side</a:t>
            </a:r>
            <a:r>
              <a:rPr lang="en-US" dirty="0" smtClean="0"/>
              <a:t>").</a:t>
            </a:r>
          </a:p>
          <a:p>
            <a:endParaRPr lang="en-US" dirty="0"/>
          </a:p>
          <a:p>
            <a:r>
              <a:rPr lang="en-US" dirty="0"/>
              <a:t>After the conquest and </a:t>
            </a:r>
            <a:r>
              <a:rPr lang="en-US" dirty="0">
                <a:hlinkClick r:id="rId9" tooltip="Tribal allotments of Israel"/>
              </a:rPr>
              <a:t>division of the land</a:t>
            </a:r>
            <a:r>
              <a:rPr lang="en-US" dirty="0"/>
              <a:t> among the tribes, the tabernacle was </a:t>
            </a:r>
            <a:r>
              <a:rPr lang="en-US" sz="2400" b="1" dirty="0">
                <a:solidFill>
                  <a:srgbClr val="FF0000"/>
                </a:solidFill>
              </a:rPr>
              <a:t>moved to </a:t>
            </a:r>
            <a:r>
              <a:rPr lang="en-US" sz="2400" b="1" dirty="0">
                <a:solidFill>
                  <a:srgbClr val="FF0000"/>
                </a:solidFill>
                <a:hlinkClick r:id="rId10" tooltip="Shiloh (biblical city)"/>
              </a:rPr>
              <a:t>Shiloh</a:t>
            </a:r>
            <a:r>
              <a:rPr lang="en-US" dirty="0"/>
              <a:t> in </a:t>
            </a:r>
            <a:r>
              <a:rPr lang="en-US" dirty="0" err="1" smtClean="0">
                <a:hlinkClick r:id="rId11" tooltip="Tribe of Ephraim"/>
              </a:rPr>
              <a:t>Ephraimite</a:t>
            </a:r>
            <a:r>
              <a:rPr lang="en-US" dirty="0" smtClean="0"/>
              <a:t> territory </a:t>
            </a:r>
            <a:r>
              <a:rPr lang="en-US" dirty="0"/>
              <a:t>(Joshua's tribe) to avoid disputes among the other tribes (</a:t>
            </a:r>
            <a:r>
              <a:rPr lang="en-US" dirty="0">
                <a:hlinkClick r:id="rId12"/>
              </a:rPr>
              <a:t>Joshua 18:1</a:t>
            </a:r>
            <a:r>
              <a:rPr lang="en-US" dirty="0"/>
              <a:t>; </a:t>
            </a:r>
            <a:r>
              <a:rPr lang="en-US" dirty="0">
                <a:hlinkClick r:id="rId13"/>
              </a:rPr>
              <a:t>19:51</a:t>
            </a:r>
            <a:r>
              <a:rPr lang="en-US" dirty="0"/>
              <a:t>; </a:t>
            </a:r>
            <a:r>
              <a:rPr lang="en-US" dirty="0">
                <a:hlinkClick r:id="rId14"/>
              </a:rPr>
              <a:t>22:9</a:t>
            </a:r>
            <a:r>
              <a:rPr lang="en-US" dirty="0"/>
              <a:t>; </a:t>
            </a:r>
            <a:r>
              <a:rPr lang="en-US" dirty="0">
                <a:hlinkClick r:id="rId15"/>
              </a:rPr>
              <a:t>Psalm 78:60</a:t>
            </a:r>
            <a:r>
              <a:rPr lang="en-US" dirty="0"/>
              <a:t>). </a:t>
            </a:r>
            <a:r>
              <a:rPr lang="en-US" sz="2000" dirty="0">
                <a:solidFill>
                  <a:srgbClr val="FF0000"/>
                </a:solidFill>
              </a:rPr>
              <a:t>It remained there during the 300-year period</a:t>
            </a:r>
            <a:r>
              <a:rPr lang="en-US" dirty="0"/>
              <a:t> of the </a:t>
            </a:r>
            <a:r>
              <a:rPr lang="en-US" dirty="0">
                <a:hlinkClick r:id="rId16" tooltip="Biblical judges"/>
              </a:rPr>
              <a:t>biblical judges</a:t>
            </a:r>
            <a:r>
              <a:rPr lang="en-US" dirty="0"/>
              <a:t> (the rules of the individual judges total about 350 years [</a:t>
            </a:r>
            <a:r>
              <a:rPr lang="en-US" dirty="0">
                <a:hlinkClick r:id="rId17"/>
              </a:rPr>
              <a:t>1 Kings 6:1</a:t>
            </a:r>
            <a:r>
              <a:rPr lang="en-US" dirty="0"/>
              <a:t>; </a:t>
            </a:r>
            <a:r>
              <a:rPr lang="en-US" dirty="0">
                <a:hlinkClick r:id="rId18"/>
              </a:rPr>
              <a:t>Acts 13:20</a:t>
            </a:r>
            <a:r>
              <a:rPr lang="en-US" dirty="0"/>
              <a:t>], but most ruled regionally and some terms overlapped).</a:t>
            </a:r>
            <a:r>
              <a:rPr lang="en-US" baseline="30000" dirty="0">
                <a:hlinkClick r:id="rId19"/>
              </a:rPr>
              <a:t>[16][17]</a:t>
            </a:r>
            <a:r>
              <a:rPr lang="en-US" dirty="0"/>
              <a:t> According to </a:t>
            </a:r>
            <a:r>
              <a:rPr lang="en-US" dirty="0">
                <a:hlinkClick r:id="rId20"/>
              </a:rPr>
              <a:t>Judges 20:26-28</a:t>
            </a:r>
            <a:r>
              <a:rPr lang="en-US" dirty="0"/>
              <a:t>, the Ark, and thus </a:t>
            </a:r>
            <a:r>
              <a:rPr lang="en-US" sz="2400" dirty="0">
                <a:solidFill>
                  <a:srgbClr val="FF0000"/>
                </a:solidFill>
              </a:rPr>
              <a:t>possibly the tabernacle, was at </a:t>
            </a:r>
            <a:r>
              <a:rPr lang="en-US" sz="2400" dirty="0" smtClean="0">
                <a:solidFill>
                  <a:srgbClr val="FF0000"/>
                </a:solidFill>
              </a:rPr>
              <a:t>Bethel</a:t>
            </a:r>
            <a:r>
              <a:rPr lang="en-US" dirty="0" smtClean="0"/>
              <a:t> </a:t>
            </a:r>
            <a:r>
              <a:rPr lang="en-US" dirty="0"/>
              <a:t>while </a:t>
            </a:r>
            <a:r>
              <a:rPr lang="en-US" dirty="0" err="1"/>
              <a:t>Phinehas</a:t>
            </a:r>
            <a:r>
              <a:rPr lang="en-US" dirty="0"/>
              <a:t>, grandson of Aaron, was still alive.</a:t>
            </a:r>
          </a:p>
          <a:p>
            <a:r>
              <a:rPr lang="en-US" dirty="0"/>
              <a:t>The subsequent history of the structure is separate from that of the Ark of the Covenant. After the Ark was captured by the </a:t>
            </a:r>
            <a:r>
              <a:rPr lang="en-US" dirty="0">
                <a:hlinkClick r:id="rId21" tooltip="Philistines"/>
              </a:rPr>
              <a:t>Philistines</a:t>
            </a:r>
            <a:r>
              <a:rPr lang="en-US" dirty="0"/>
              <a:t>, King </a:t>
            </a:r>
            <a:r>
              <a:rPr lang="en-US" dirty="0">
                <a:hlinkClick r:id="rId22" tooltip="Saul"/>
              </a:rPr>
              <a:t>Saul</a:t>
            </a:r>
            <a:r>
              <a:rPr lang="en-US" dirty="0"/>
              <a:t> </a:t>
            </a:r>
            <a:r>
              <a:rPr lang="en-US" sz="2400" dirty="0">
                <a:solidFill>
                  <a:srgbClr val="FF0000"/>
                </a:solidFill>
              </a:rPr>
              <a:t>moved the tabernacle to </a:t>
            </a:r>
            <a:r>
              <a:rPr lang="en-US" sz="2400" dirty="0">
                <a:solidFill>
                  <a:srgbClr val="FF0000"/>
                </a:solidFill>
                <a:hlinkClick r:id="rId23" tooltip="Nob, Israel"/>
              </a:rPr>
              <a:t>Nob</a:t>
            </a:r>
            <a:r>
              <a:rPr lang="en-US" sz="2400" dirty="0">
                <a:solidFill>
                  <a:srgbClr val="FF0000"/>
                </a:solidFill>
              </a:rPr>
              <a:t>, </a:t>
            </a:r>
            <a:r>
              <a:rPr lang="en-US" dirty="0"/>
              <a:t>near his home town of </a:t>
            </a:r>
            <a:r>
              <a:rPr lang="en-US" dirty="0" err="1">
                <a:hlinkClick r:id="rId24" tooltip="Gibeah"/>
              </a:rPr>
              <a:t>Gibeah</a:t>
            </a:r>
            <a:r>
              <a:rPr lang="en-US" dirty="0"/>
              <a:t>, but after he massacred the priests there (</a:t>
            </a:r>
            <a:r>
              <a:rPr lang="en-US" dirty="0">
                <a:hlinkClick r:id="rId25"/>
              </a:rPr>
              <a:t>1 Samuel 21-22</a:t>
            </a:r>
            <a:r>
              <a:rPr lang="en-US" dirty="0"/>
              <a:t>), it was </a:t>
            </a:r>
            <a:r>
              <a:rPr lang="en-US" sz="2400" dirty="0">
                <a:solidFill>
                  <a:srgbClr val="FF0000"/>
                </a:solidFill>
              </a:rPr>
              <a:t>moved to </a:t>
            </a:r>
            <a:r>
              <a:rPr lang="en-US" sz="2400" dirty="0">
                <a:solidFill>
                  <a:srgbClr val="FF0000"/>
                </a:solidFill>
                <a:hlinkClick r:id="rId26" tooltip="Gibeon (ancient city)"/>
              </a:rPr>
              <a:t>Gibeon</a:t>
            </a:r>
            <a:r>
              <a:rPr lang="en-US" dirty="0"/>
              <a:t>. (</a:t>
            </a:r>
            <a:r>
              <a:rPr lang="en-US" dirty="0">
                <a:hlinkClick r:id="rId27"/>
              </a:rPr>
              <a:t>1 Chronicles 16:39</a:t>
            </a:r>
            <a:r>
              <a:rPr lang="en-US" dirty="0"/>
              <a:t>; </a:t>
            </a:r>
            <a:r>
              <a:rPr lang="en-US" dirty="0">
                <a:hlinkClick r:id="rId28"/>
              </a:rPr>
              <a:t>21:29</a:t>
            </a:r>
            <a:r>
              <a:rPr lang="en-US" dirty="0"/>
              <a:t>; </a:t>
            </a:r>
            <a:r>
              <a:rPr lang="en-US" dirty="0">
                <a:hlinkClick r:id="rId29"/>
              </a:rPr>
              <a:t>2 Chronicles 1:2–6</a:t>
            </a:r>
            <a:r>
              <a:rPr lang="en-US" dirty="0"/>
              <a:t>, 13). Just prior to </a:t>
            </a:r>
            <a:r>
              <a:rPr lang="en-US" dirty="0">
                <a:hlinkClick r:id="rId30" tooltip="David"/>
              </a:rPr>
              <a:t>David's</a:t>
            </a:r>
            <a:r>
              <a:rPr lang="en-US" dirty="0"/>
              <a:t> moving the ark to Jerusalem, the </a:t>
            </a:r>
            <a:r>
              <a:rPr lang="en-US" sz="2400" dirty="0">
                <a:solidFill>
                  <a:srgbClr val="FF0000"/>
                </a:solidFill>
              </a:rPr>
              <a:t>ark was located in </a:t>
            </a:r>
            <a:r>
              <a:rPr lang="en-US" sz="2400" dirty="0" err="1">
                <a:solidFill>
                  <a:srgbClr val="FF0000"/>
                </a:solidFill>
                <a:hlinkClick r:id="rId31" tooltip="Kiriath-Jearim"/>
              </a:rPr>
              <a:t>Kiriath-Jearim</a:t>
            </a:r>
            <a:r>
              <a:rPr lang="en-US" dirty="0"/>
              <a:t>(</a:t>
            </a:r>
            <a:r>
              <a:rPr lang="en-US" dirty="0">
                <a:hlinkClick r:id="rId32"/>
              </a:rPr>
              <a:t>1 Chronicles 13:5-6</a:t>
            </a:r>
            <a:r>
              <a:rPr lang="en-US" dirty="0" smtClean="0"/>
              <a:t>).</a:t>
            </a:r>
          </a:p>
          <a:p>
            <a:endParaRPr lang="en-US" dirty="0"/>
          </a:p>
          <a:p>
            <a:r>
              <a:rPr lang="en-US" dirty="0"/>
              <a:t>The </a:t>
            </a:r>
            <a:r>
              <a:rPr lang="en-US" sz="2400" dirty="0">
                <a:solidFill>
                  <a:srgbClr val="FF0000"/>
                </a:solidFill>
              </a:rPr>
              <a:t>Ark was eventually brought to Jerusalem</a:t>
            </a:r>
            <a:r>
              <a:rPr lang="en-US" dirty="0"/>
              <a:t>, where it was placed "inside the tent David had pitched for it" (</a:t>
            </a:r>
            <a:r>
              <a:rPr lang="en-US" dirty="0">
                <a:hlinkClick r:id="rId33"/>
              </a:rPr>
              <a:t>2 Samuel 6:17</a:t>
            </a:r>
            <a:r>
              <a:rPr lang="en-US" dirty="0"/>
              <a:t>; </a:t>
            </a:r>
            <a:r>
              <a:rPr lang="en-US" dirty="0">
                <a:hlinkClick r:id="rId34"/>
              </a:rPr>
              <a:t>1 Chronicles 15:1</a:t>
            </a:r>
            <a:r>
              <a:rPr lang="en-US" dirty="0"/>
              <a:t>), not in the tabernacle, which remained at Gibeon. </a:t>
            </a:r>
            <a:r>
              <a:rPr lang="en-US" sz="2400" dirty="0">
                <a:solidFill>
                  <a:srgbClr val="FF0000"/>
                </a:solidFill>
              </a:rPr>
              <a:t>The altar of the tabernacle at Gibeon was used for sacrificial worship</a:t>
            </a:r>
            <a:r>
              <a:rPr lang="en-US" dirty="0"/>
              <a:t> (</a:t>
            </a:r>
            <a:r>
              <a:rPr lang="en-US" dirty="0">
                <a:hlinkClick r:id="rId27"/>
              </a:rPr>
              <a:t>1 Chronicles 16:39</a:t>
            </a:r>
            <a:r>
              <a:rPr lang="en-US" dirty="0"/>
              <a:t>; </a:t>
            </a:r>
            <a:r>
              <a:rPr lang="en-US" dirty="0">
                <a:hlinkClick r:id="rId28"/>
              </a:rPr>
              <a:t>21:29</a:t>
            </a:r>
            <a:r>
              <a:rPr lang="en-US" dirty="0"/>
              <a:t>; </a:t>
            </a:r>
            <a:r>
              <a:rPr lang="en-US" dirty="0">
                <a:hlinkClick r:id="rId35"/>
              </a:rPr>
              <a:t>1 Kings 3:2-4</a:t>
            </a:r>
            <a:r>
              <a:rPr lang="en-US" dirty="0"/>
              <a:t>), until Solomon finally brought the structure and its furnishings to Jerusalem to furnish and dedicate the Temple. (</a:t>
            </a:r>
            <a:r>
              <a:rPr lang="en-US" dirty="0">
                <a:hlinkClick r:id="rId36"/>
              </a:rPr>
              <a:t>1 Kings 8:4</a:t>
            </a:r>
            <a:r>
              <a:rPr lang="en-US" dirty="0"/>
              <a:t>)</a:t>
            </a:r>
          </a:p>
        </p:txBody>
      </p:sp>
    </p:spTree>
    <p:extLst>
      <p:ext uri="{BB962C8B-B14F-4D97-AF65-F5344CB8AC3E}">
        <p14:creationId xmlns:p14="http://schemas.microsoft.com/office/powerpoint/2010/main" val="365126827"/>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1000"/>
                                        <p:tgtEl>
                                          <p:spTgt spid="6">
                                            <p:txEl>
                                              <p:pRg st="3" end="3"/>
                                            </p:txEl>
                                          </p:spTgt>
                                        </p:tgtEl>
                                      </p:cBhvr>
                                    </p:animEffect>
                                    <p:anim calcmode="lin" valueType="num">
                                      <p:cBhvr>
                                        <p:cTn id="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13" name="Picture 5" descr="C:\Users\Rae\Desktop\free-banner-clipart-clipartbold.png"/>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808445">
            <a:off x="-3073905" y="1965907"/>
            <a:ext cx="8469801" cy="313990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Rae\Desktop\free-banner-clipart-clipartbo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85" y="3169286"/>
            <a:ext cx="13639800" cy="38252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21339432">
            <a:off x="-258074" y="4325655"/>
            <a:ext cx="12312914" cy="1584959"/>
          </a:xfrm>
          <a:prstGeom prst="rect">
            <a:avLst/>
          </a:prstGeom>
          <a:noFill/>
        </p:spPr>
        <p:txBody>
          <a:bodyPr wrap="square" lIns="91440" tIns="45720" rIns="91440" bIns="45720">
            <a:prstTxWarp prst="textWave2">
              <a:avLst>
                <a:gd name="adj1" fmla="val 20000"/>
                <a:gd name="adj2" fmla="val 1111"/>
              </a:avLst>
            </a:prstTxWarp>
            <a:spAutoFit/>
            <a:scene3d>
              <a:camera prst="orthographicFront"/>
              <a:lightRig rig="soft" dir="t">
                <a:rot lat="0" lon="0" rev="10800000"/>
              </a:lightRig>
            </a:scene3d>
            <a:sp3d>
              <a:bevelT w="27940" h="12700"/>
              <a:contourClr>
                <a:srgbClr val="DDDDDD"/>
              </a:contourClr>
            </a:sp3d>
          </a:bodyPr>
          <a:lstStyle/>
          <a:p>
            <a:pPr algn="ctr"/>
            <a:r>
              <a:rPr lang="en-US" sz="4800" b="1" cap="none" spc="150" dirty="0" smtClean="0">
                <a:ln w="11430"/>
                <a:solidFill>
                  <a:srgbClr val="F8F8F8"/>
                </a:solidFill>
                <a:effectLst>
                  <a:outerShdw blurRad="25400" algn="tl" rotWithShape="0">
                    <a:srgbClr val="000000">
                      <a:alpha val="43000"/>
                    </a:srgbClr>
                  </a:outerShdw>
                </a:effectLst>
              </a:rPr>
              <a:t>  </a:t>
            </a:r>
            <a:r>
              <a:rPr lang="en-US" sz="4800" b="1" cap="none" spc="150" dirty="0" smtClean="0">
                <a:ln w="11430">
                  <a:solidFill>
                    <a:srgbClr val="002060"/>
                  </a:solidFill>
                </a:ln>
                <a:gradFill flip="none" rotWithShape="1">
                  <a:gsLst>
                    <a:gs pos="13000">
                      <a:srgbClr val="96004B">
                        <a:alpha val="79000"/>
                      </a:srgbClr>
                    </a:gs>
                    <a:gs pos="50000">
                      <a:schemeClr val="accent2">
                        <a:lumMod val="40000"/>
                        <a:lumOff val="60000"/>
                      </a:schemeClr>
                    </a:gs>
                    <a:gs pos="76000">
                      <a:srgbClr val="96004B">
                        <a:alpha val="70000"/>
                      </a:srgbClr>
                    </a:gs>
                  </a:gsLst>
                  <a:path path="circle">
                    <a:fillToRect t="100000" r="100000"/>
                  </a:path>
                  <a:tileRect l="-100000" b="-100000"/>
                </a:gradFill>
                <a:effectLst>
                  <a:glow rad="101600">
                    <a:schemeClr val="bg1">
                      <a:lumMod val="95000"/>
                      <a:alpha val="89000"/>
                    </a:schemeClr>
                  </a:glow>
                  <a:outerShdw blurRad="25400" algn="tl" rotWithShape="0">
                    <a:srgbClr val="000000">
                      <a:alpha val="43000"/>
                    </a:srgbClr>
                  </a:outerShdw>
                </a:effectLst>
                <a:latin typeface="MV Boli" pitchFamily="2" charset="0"/>
                <a:cs typeface="MV Boli" pitchFamily="2" charset="0"/>
              </a:rPr>
              <a:t>One Scripture ~ Many Surprises!</a:t>
            </a:r>
            <a:endParaRPr lang="en-US" sz="4800" b="1" cap="none" spc="150" dirty="0">
              <a:ln w="11430">
                <a:solidFill>
                  <a:srgbClr val="002060"/>
                </a:solidFill>
              </a:ln>
              <a:gradFill flip="none" rotWithShape="1">
                <a:gsLst>
                  <a:gs pos="13000">
                    <a:srgbClr val="96004B">
                      <a:alpha val="79000"/>
                    </a:srgbClr>
                  </a:gs>
                  <a:gs pos="50000">
                    <a:schemeClr val="accent2">
                      <a:lumMod val="40000"/>
                      <a:lumOff val="60000"/>
                    </a:schemeClr>
                  </a:gs>
                  <a:gs pos="76000">
                    <a:srgbClr val="96004B">
                      <a:alpha val="95000"/>
                    </a:srgbClr>
                  </a:gs>
                </a:gsLst>
                <a:path path="circle">
                  <a:fillToRect t="100000" r="100000"/>
                </a:path>
                <a:tileRect l="-100000" b="-100000"/>
              </a:gradFill>
              <a:effectLst>
                <a:glow rad="101600">
                  <a:schemeClr val="bg1">
                    <a:lumMod val="95000"/>
                    <a:alpha val="89000"/>
                  </a:schemeClr>
                </a:glow>
                <a:outerShdw blurRad="25400" algn="tl" rotWithShape="0">
                  <a:srgbClr val="000000">
                    <a:alpha val="43000"/>
                  </a:srgbClr>
                </a:outerShdw>
              </a:effectLst>
              <a:latin typeface="MV Boli" pitchFamily="2" charset="0"/>
              <a:cs typeface="MV Boli" pitchFamily="2" charset="0"/>
            </a:endParaRPr>
          </a:p>
        </p:txBody>
      </p:sp>
      <p:sp>
        <p:nvSpPr>
          <p:cNvPr id="15" name="Slide Number Placeholder 1"/>
          <p:cNvSpPr txBox="1">
            <a:spLocks/>
          </p:cNvSpPr>
          <p:nvPr/>
        </p:nvSpPr>
        <p:spPr>
          <a:xfrm>
            <a:off x="11505396" y="6529610"/>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400" smtClean="0"/>
              <a:pPr algn="r"/>
              <a:t>14</a:t>
            </a:fld>
            <a:endParaRPr lang="en-US" dirty="0"/>
          </a:p>
        </p:txBody>
      </p:sp>
      <p:sp>
        <p:nvSpPr>
          <p:cNvPr id="4" name="TextBox 3"/>
          <p:cNvSpPr txBox="1"/>
          <p:nvPr/>
        </p:nvSpPr>
        <p:spPr>
          <a:xfrm>
            <a:off x="0" y="152400"/>
            <a:ext cx="12192000" cy="754053"/>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4300" spc="300" dirty="0" smtClean="0">
                <a:ln>
                  <a:solidFill>
                    <a:srgbClr val="DB91AB"/>
                  </a:solidFill>
                </a:ln>
                <a:solidFill>
                  <a:srgbClr val="0000FF"/>
                </a:solidFill>
                <a:effectLst>
                  <a:glow rad="63500">
                    <a:schemeClr val="bg1">
                      <a:alpha val="69000"/>
                    </a:schemeClr>
                  </a:glow>
                  <a:outerShdw blurRad="38100" dist="38100" dir="2700000" algn="tl">
                    <a:srgbClr val="000000">
                      <a:alpha val="43137"/>
                    </a:srgbClr>
                  </a:outerShdw>
                </a:effectLst>
                <a:latin typeface="Matura MT Script Capitals" pitchFamily="66" charset="0"/>
              </a:rPr>
              <a:t>Deut 16:6 </a:t>
            </a:r>
            <a:r>
              <a:rPr lang="en-US" sz="4300" spc="300" dirty="0" smtClean="0">
                <a:ln>
                  <a:solidFill>
                    <a:srgbClr val="DB91AB"/>
                  </a:solidFill>
                </a:ln>
                <a:solidFill>
                  <a:srgbClr val="96004B"/>
                </a:solidFill>
                <a:effectLst>
                  <a:glow rad="228600">
                    <a:schemeClr val="accent4">
                      <a:satMod val="175000"/>
                      <a:alpha val="40000"/>
                    </a:schemeClr>
                  </a:glow>
                  <a:outerShdw blurRad="38100" dist="38100" dir="2700000" algn="tl">
                    <a:srgbClr val="000000">
                      <a:alpha val="43137"/>
                    </a:srgbClr>
                  </a:outerShdw>
                </a:effectLst>
                <a:latin typeface="Matura MT Script Capitals" pitchFamily="66" charset="0"/>
              </a:rPr>
              <a:t>~ A Command of Moses</a:t>
            </a:r>
            <a:endParaRPr lang="en-US" sz="1200" dirty="0">
              <a:solidFill>
                <a:schemeClr val="tx2"/>
              </a:solidFill>
              <a:latin typeface="Comic Sans MS" pitchFamily="66" charset="0"/>
            </a:endParaRPr>
          </a:p>
        </p:txBody>
      </p:sp>
      <p:sp>
        <p:nvSpPr>
          <p:cNvPr id="17" name="TextBox 16"/>
          <p:cNvSpPr txBox="1"/>
          <p:nvPr/>
        </p:nvSpPr>
        <p:spPr>
          <a:xfrm>
            <a:off x="7117044" y="5431665"/>
            <a:ext cx="4959010" cy="1323439"/>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4000" b="1" dirty="0" smtClean="0">
                <a:solidFill>
                  <a:srgbClr val="96004B"/>
                </a:solidFill>
                <a:effectLst>
                  <a:outerShdw blurRad="38100" dist="38100" dir="2700000" algn="tl">
                    <a:srgbClr val="000000">
                      <a:alpha val="43137"/>
                    </a:srgbClr>
                  </a:outerShdw>
                </a:effectLst>
                <a:latin typeface="Edwardian Script ITC" pitchFamily="66" charset="0"/>
                <a:cs typeface="MV Boli" pitchFamily="2" charset="0"/>
              </a:rPr>
              <a:t>Knowing the End </a:t>
            </a:r>
            <a:br>
              <a:rPr lang="en-US" sz="4000" b="1" dirty="0" smtClean="0">
                <a:solidFill>
                  <a:srgbClr val="96004B"/>
                </a:solidFill>
                <a:effectLst>
                  <a:outerShdw blurRad="38100" dist="38100" dir="2700000" algn="tl">
                    <a:srgbClr val="000000">
                      <a:alpha val="43137"/>
                    </a:srgbClr>
                  </a:outerShdw>
                </a:effectLst>
                <a:latin typeface="Edwardian Script ITC" pitchFamily="66" charset="0"/>
                <a:cs typeface="MV Boli" pitchFamily="2" charset="0"/>
              </a:rPr>
            </a:br>
            <a:r>
              <a:rPr lang="en-US" sz="4000" b="1" dirty="0" smtClean="0">
                <a:solidFill>
                  <a:srgbClr val="96004B"/>
                </a:solidFill>
                <a:effectLst>
                  <a:outerShdw blurRad="38100" dist="38100" dir="2700000" algn="tl">
                    <a:srgbClr val="000000">
                      <a:alpha val="43137"/>
                    </a:srgbClr>
                  </a:outerShdw>
                </a:effectLst>
                <a:latin typeface="Edwardian Script ITC" pitchFamily="66" charset="0"/>
                <a:cs typeface="MV Boli" pitchFamily="2" charset="0"/>
              </a:rPr>
              <a:t>from the Beginning</a:t>
            </a:r>
            <a:endParaRPr lang="en-US" sz="2000" b="1" dirty="0">
              <a:solidFill>
                <a:srgbClr val="96004B"/>
              </a:solidFill>
              <a:effectLst>
                <a:outerShdw blurRad="38100" dist="38100" dir="2700000" algn="tl">
                  <a:srgbClr val="000000">
                    <a:alpha val="43137"/>
                  </a:srgbClr>
                </a:outerShdw>
              </a:effectLst>
              <a:latin typeface="Edwardian Script ITC" pitchFamily="66" charset="0"/>
            </a:endParaRPr>
          </a:p>
        </p:txBody>
      </p:sp>
      <p:sp>
        <p:nvSpPr>
          <p:cNvPr id="9" name="TextBox 8"/>
          <p:cNvSpPr txBox="1"/>
          <p:nvPr/>
        </p:nvSpPr>
        <p:spPr>
          <a:xfrm>
            <a:off x="5445760" y="5748094"/>
            <a:ext cx="3156909" cy="1015663"/>
          </a:xfrm>
          <a:prstGeom prst="rect">
            <a:avLst/>
          </a:prstGeom>
          <a:noFill/>
        </p:spPr>
        <p:txBody>
          <a:bodyPr wrap="square" rtlCol="0">
            <a:spAutoFit/>
            <a:scene3d>
              <a:camera prst="perspectiveHeroicExtremeRightFacing"/>
              <a:lightRig rig="threePt" dir="t"/>
            </a:scene3d>
            <a:sp3d extrusionH="57150">
              <a:bevelT w="82550" h="38100" prst="coolSlant"/>
            </a:sp3d>
          </a:bodyPr>
          <a:lstStyle/>
          <a:p>
            <a:pPr algn="ctr"/>
            <a:r>
              <a:rPr lang="en-US" sz="6000" b="1" dirty="0" smtClean="0">
                <a:solidFill>
                  <a:schemeClr val="accent6"/>
                </a:solidFill>
                <a:latin typeface="French Script MT" pitchFamily="66" charset="0"/>
              </a:rPr>
              <a:t>Isa 46:9-10</a:t>
            </a:r>
            <a:endParaRPr lang="en-US" sz="4400" dirty="0">
              <a:solidFill>
                <a:schemeClr val="accent6"/>
              </a:solidFill>
              <a:latin typeface="Comic Sans MS" pitchFamily="66" charset="0"/>
            </a:endParaRPr>
          </a:p>
        </p:txBody>
      </p:sp>
      <p:sp>
        <p:nvSpPr>
          <p:cNvPr id="2" name="Rectangle 1"/>
          <p:cNvSpPr/>
          <p:nvPr/>
        </p:nvSpPr>
        <p:spPr>
          <a:xfrm>
            <a:off x="2011680" y="1240134"/>
            <a:ext cx="9895840" cy="267765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marL="514350" indent="-514350">
              <a:buAutoNum type="arabicPeriod"/>
            </a:pPr>
            <a:r>
              <a:rPr lang="en-US" sz="2400" b="1" cap="none" spc="50" dirty="0" smtClean="0">
                <a:ln w="3175" cmpd="sng">
                  <a:solidFill>
                    <a:schemeClr val="accent5">
                      <a:lumMod val="60000"/>
                      <a:lumOff val="40000"/>
                    </a:schemeClr>
                  </a:solidFill>
                  <a:prstDash val="solid"/>
                </a:ln>
                <a:solidFill>
                  <a:srgbClr val="FFFF00"/>
                </a:solidFill>
                <a:effectLst>
                  <a:glow rad="101600">
                    <a:srgbClr val="0000FF">
                      <a:alpha val="67000"/>
                    </a:srgbClr>
                  </a:glow>
                </a:effectLst>
                <a:latin typeface="Comic Sans MS" pitchFamily="66" charset="0"/>
              </a:rPr>
              <a:t>This is a </a:t>
            </a:r>
            <a:r>
              <a:rPr lang="en-US" sz="2400" b="1" spc="50" dirty="0" smtClean="0">
                <a:ln w="3175" cmpd="sng">
                  <a:solidFill>
                    <a:schemeClr val="accent5">
                      <a:lumMod val="60000"/>
                      <a:lumOff val="40000"/>
                    </a:schemeClr>
                  </a:solidFill>
                  <a:prstDash val="solid"/>
                </a:ln>
                <a:solidFill>
                  <a:srgbClr val="FFFF00"/>
                </a:solidFill>
                <a:effectLst>
                  <a:glow rad="101600">
                    <a:srgbClr val="0000FF">
                      <a:alpha val="67000"/>
                    </a:srgbClr>
                  </a:glow>
                </a:effectLst>
                <a:latin typeface="Comic Sans MS" pitchFamily="66" charset="0"/>
              </a:rPr>
              <a:t>popular verse used by many Sabbath keepers and theologians to verify beyond all doubt that the Sabbath begins with sundown.  Is that what Moses has to say? </a:t>
            </a:r>
          </a:p>
          <a:p>
            <a:pPr marL="514350" indent="-514350">
              <a:buAutoNum type="arabicPeriod"/>
            </a:pPr>
            <a:r>
              <a:rPr lang="en-US" sz="2400" b="1" cap="none" spc="50" dirty="0" smtClean="0">
                <a:ln w="3175" cmpd="sng">
                  <a:noFill/>
                  <a:prstDash val="solid"/>
                </a:ln>
                <a:solidFill>
                  <a:schemeClr val="tx1">
                    <a:lumMod val="75000"/>
                    <a:lumOff val="25000"/>
                  </a:schemeClr>
                </a:solidFill>
                <a:effectLst>
                  <a:glow rad="53100">
                    <a:schemeClr val="accent6">
                      <a:satMod val="180000"/>
                      <a:alpha val="30000"/>
                    </a:schemeClr>
                  </a:glow>
                </a:effectLst>
                <a:latin typeface="Comic Sans MS" pitchFamily="66" charset="0"/>
              </a:rPr>
              <a:t>Have you ever wondered why the darkness at the cross arrived at the 6</a:t>
            </a:r>
            <a:r>
              <a:rPr lang="en-US" sz="2400" b="1" cap="none" spc="50" baseline="30000" dirty="0" smtClean="0">
                <a:ln w="3175" cmpd="sng">
                  <a:noFill/>
                  <a:prstDash val="solid"/>
                </a:ln>
                <a:solidFill>
                  <a:schemeClr val="tx1">
                    <a:lumMod val="75000"/>
                    <a:lumOff val="25000"/>
                  </a:schemeClr>
                </a:solidFill>
                <a:effectLst>
                  <a:glow rad="53100">
                    <a:schemeClr val="accent6">
                      <a:satMod val="180000"/>
                      <a:alpha val="30000"/>
                    </a:schemeClr>
                  </a:glow>
                </a:effectLst>
                <a:latin typeface="Comic Sans MS" pitchFamily="66" charset="0"/>
              </a:rPr>
              <a:t>th</a:t>
            </a:r>
            <a:r>
              <a:rPr lang="en-US" sz="2400" b="1" cap="none" spc="50" dirty="0" smtClean="0">
                <a:ln w="3175" cmpd="sng">
                  <a:noFill/>
                  <a:prstDash val="solid"/>
                </a:ln>
                <a:solidFill>
                  <a:schemeClr val="tx1">
                    <a:lumMod val="75000"/>
                    <a:lumOff val="25000"/>
                  </a:schemeClr>
                </a:solidFill>
                <a:effectLst>
                  <a:glow rad="53100">
                    <a:schemeClr val="accent6">
                      <a:satMod val="180000"/>
                      <a:alpha val="30000"/>
                    </a:schemeClr>
                  </a:glow>
                </a:effectLst>
                <a:latin typeface="Comic Sans MS" pitchFamily="66" charset="0"/>
              </a:rPr>
              <a:t> hour and not the 3</a:t>
            </a:r>
            <a:r>
              <a:rPr lang="en-US" sz="2400" b="1" cap="none" spc="50" baseline="30000" dirty="0" smtClean="0">
                <a:ln w="3175" cmpd="sng">
                  <a:noFill/>
                  <a:prstDash val="solid"/>
                </a:ln>
                <a:solidFill>
                  <a:schemeClr val="tx1">
                    <a:lumMod val="75000"/>
                    <a:lumOff val="25000"/>
                  </a:schemeClr>
                </a:solidFill>
                <a:effectLst>
                  <a:glow rad="53100">
                    <a:schemeClr val="accent6">
                      <a:satMod val="180000"/>
                      <a:alpha val="30000"/>
                    </a:schemeClr>
                  </a:glow>
                </a:effectLst>
                <a:latin typeface="Comic Sans MS" pitchFamily="66" charset="0"/>
              </a:rPr>
              <a:t>rd</a:t>
            </a:r>
            <a:r>
              <a:rPr lang="en-US" sz="2400" b="1" cap="none" spc="50" dirty="0" smtClean="0">
                <a:ln w="3175" cmpd="sng">
                  <a:noFill/>
                  <a:prstDash val="solid"/>
                </a:ln>
                <a:solidFill>
                  <a:schemeClr val="tx1">
                    <a:lumMod val="75000"/>
                    <a:lumOff val="25000"/>
                  </a:schemeClr>
                </a:solidFill>
                <a:effectLst>
                  <a:glow rad="53100">
                    <a:schemeClr val="accent6">
                      <a:satMod val="180000"/>
                      <a:alpha val="30000"/>
                    </a:schemeClr>
                  </a:glow>
                </a:effectLst>
                <a:latin typeface="Comic Sans MS" pitchFamily="66" charset="0"/>
              </a:rPr>
              <a:t> hour? </a:t>
            </a:r>
          </a:p>
          <a:p>
            <a:pPr marL="514350" indent="-514350">
              <a:buAutoNum type="arabicPeriod"/>
            </a:pPr>
            <a:r>
              <a:rPr lang="en-US" sz="2400" b="1" spc="50" dirty="0" smtClean="0">
                <a:ln w="3175" cmpd="sng">
                  <a:no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glow rad="53100">
                    <a:schemeClr val="accent6">
                      <a:satMod val="180000"/>
                      <a:alpha val="30000"/>
                    </a:schemeClr>
                  </a:glow>
                </a:effectLst>
                <a:latin typeface="Comic Sans MS" pitchFamily="66" charset="0"/>
              </a:rPr>
              <a:t>What do these questions have to do with a study on “between the </a:t>
            </a:r>
            <a:r>
              <a:rPr lang="en-US" sz="2400" b="1" spc="50" dirty="0" err="1" smtClean="0">
                <a:ln w="3175" cmpd="sng">
                  <a:no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glow rad="53100">
                    <a:schemeClr val="accent6">
                      <a:satMod val="180000"/>
                      <a:alpha val="30000"/>
                    </a:schemeClr>
                  </a:glow>
                </a:effectLst>
                <a:latin typeface="Comic Sans MS" pitchFamily="66" charset="0"/>
              </a:rPr>
              <a:t>mixingS</a:t>
            </a:r>
            <a:r>
              <a:rPr lang="en-US" sz="2400" b="1" spc="50" dirty="0" smtClean="0">
                <a:ln w="3175" cmpd="sng">
                  <a:no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glow rad="53100">
                    <a:schemeClr val="accent6">
                      <a:satMod val="180000"/>
                      <a:alpha val="30000"/>
                    </a:schemeClr>
                  </a:glow>
                </a:effectLst>
                <a:latin typeface="Comic Sans MS" pitchFamily="66" charset="0"/>
              </a:rPr>
              <a:t>”?</a:t>
            </a:r>
            <a:r>
              <a:rPr lang="en-US" sz="2400" b="1" cap="none" spc="50" dirty="0" smtClean="0">
                <a:ln w="3175" cmpd="sng">
                  <a:no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glow rad="53100">
                    <a:schemeClr val="accent6">
                      <a:satMod val="180000"/>
                      <a:alpha val="30000"/>
                    </a:schemeClr>
                  </a:glow>
                </a:effectLst>
                <a:latin typeface="Comic Sans MS" pitchFamily="66" charset="0"/>
              </a:rPr>
              <a:t> </a:t>
            </a:r>
            <a:endParaRPr lang="en-US" sz="2400" b="1" cap="none" spc="50" dirty="0">
              <a:ln w="3175" cmpd="sng">
                <a:no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glow rad="53100">
                  <a:schemeClr val="accent6">
                    <a:satMod val="180000"/>
                    <a:alpha val="30000"/>
                  </a:schemeClr>
                </a:glow>
              </a:effectLst>
              <a:latin typeface="Comic Sans MS" pitchFamily="66" charset="0"/>
            </a:endParaRPr>
          </a:p>
        </p:txBody>
      </p:sp>
      <p:pic>
        <p:nvPicPr>
          <p:cNvPr id="10" name="Picture 5" descr="C:\Users\Rae\Desktop\Art on Desktop\white man clip art\3d white people\ques mark dk green.jpg"/>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134" b="100000" l="178" r="99288">
                        <a14:foregroundMark x1="38078" y1="70093" x2="38078" y2="70093"/>
                        <a14:foregroundMark x1="72064" y1="88919" x2="72064" y2="88919"/>
                        <a14:foregroundMark x1="74377" y1="82644" x2="74377" y2="82644"/>
                        <a14:foregroundMark x1="82918" y1="30040" x2="82918" y2="30040"/>
                        <a14:foregroundMark x1="84875" y1="32310" x2="84875" y2="32310"/>
                        <a14:foregroundMark x1="84164" y1="31242" x2="84164" y2="31242"/>
                        <a14:backgroundMark x1="71708" y1="88919" x2="71708" y2="88919"/>
                        <a14:backgroundMark x1="71886" y1="87850" x2="71886" y2="87850"/>
                        <a14:backgroundMark x1="73843" y1="83712" x2="73843" y2="83712"/>
                        <a14:backgroundMark x1="70107" y1="88251" x2="70107" y2="88251"/>
                        <a14:backgroundMark x1="74377" y1="82644" x2="74377" y2="82644"/>
                      </a14:backgroundRemoval>
                    </a14:imgEffect>
                  </a14:imgLayer>
                </a14:imgProps>
              </a:ext>
              <a:ext uri="{28A0092B-C50C-407E-A947-70E740481C1C}">
                <a14:useLocalDpi xmlns:a14="http://schemas.microsoft.com/office/drawing/2010/main" val="0"/>
              </a:ext>
            </a:extLst>
          </a:blip>
          <a:srcRect/>
          <a:stretch>
            <a:fillRect/>
          </a:stretch>
        </p:blipFill>
        <p:spPr bwMode="auto">
          <a:xfrm>
            <a:off x="146305" y="1757269"/>
            <a:ext cx="1690128" cy="225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740440"/>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750"/>
                                        <p:tgtEl>
                                          <p:spTgt spid="3">
                                            <p:txEl>
                                              <p:pRg st="0" end="0"/>
                                            </p:txEl>
                                          </p:spTgt>
                                        </p:tgtEl>
                                      </p:cBhvr>
                                    </p:animEffect>
                                  </p:childTnLst>
                                </p:cTn>
                              </p:par>
                            </p:childTnLst>
                          </p:cTn>
                        </p:par>
                        <p:par>
                          <p:cTn id="8" fill="hold">
                            <p:stCondLst>
                              <p:cond delay="275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750"/>
                                        <p:tgtEl>
                                          <p:spTgt spid="9"/>
                                        </p:tgtEl>
                                      </p:cBhvr>
                                    </p:animEffect>
                                  </p:childTnLst>
                                </p:cTn>
                              </p:par>
                            </p:childTnLst>
                          </p:cTn>
                        </p:par>
                        <p:par>
                          <p:cTn id="12" fill="hold">
                            <p:stCondLst>
                              <p:cond delay="45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1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6000">
              <a:srgbClr val="96004B"/>
            </a:gs>
            <a:gs pos="30000">
              <a:srgbClr val="C00000"/>
            </a:gs>
            <a:gs pos="57000">
              <a:schemeClr val="accent2">
                <a:lumMod val="20000"/>
                <a:lumOff val="80000"/>
              </a:schemeClr>
            </a:gs>
          </a:gsLst>
          <a:lin ang="189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03556" y="91758"/>
            <a:ext cx="10607164" cy="873442"/>
          </a:xfrm>
          <a:noFill/>
        </p:spPr>
        <p:txBody>
          <a:bodyPr>
            <a:normAutofit fontScale="90000"/>
          </a:bodyPr>
          <a:lstStyle/>
          <a:p>
            <a:pPr algn="ctr"/>
            <a:r>
              <a:rPr lang="en-US" dirty="0" smtClean="0"/>
              <a:t>Deut 16 ~ Getting Started with Definitions</a:t>
            </a:r>
            <a:endParaRPr lang="en-US" dirty="0"/>
          </a:p>
        </p:txBody>
      </p:sp>
      <p:sp>
        <p:nvSpPr>
          <p:cNvPr id="5" name="Rectangle 4"/>
          <p:cNvSpPr/>
          <p:nvPr/>
        </p:nvSpPr>
        <p:spPr>
          <a:xfrm>
            <a:off x="90356" y="2520294"/>
            <a:ext cx="1281120" cy="1200329"/>
          </a:xfrm>
          <a:prstGeom prst="rect">
            <a:avLst/>
          </a:prstGeom>
          <a:noFill/>
        </p:spPr>
        <p:txBody>
          <a:bodyPr wrap="none" lIns="91440" tIns="45720" rIns="91440" bIns="45720">
            <a:spAutoFit/>
          </a:bodyPr>
          <a:lstStyle/>
          <a:p>
            <a:pPr algn="ctr"/>
            <a: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Deut 16:6</a:t>
            </a:r>
            <a:b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r>
            <a:b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Passover</a:t>
            </a:r>
          </a:p>
          <a:p>
            <a:pPr algn="ct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Sacrifice</a:t>
            </a:r>
            <a:endParaRPr lang="en-US"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6" name="Content Placeholder 3"/>
          <p:cNvSpPr txBox="1">
            <a:spLocks/>
          </p:cNvSpPr>
          <p:nvPr/>
        </p:nvSpPr>
        <p:spPr>
          <a:xfrm>
            <a:off x="1371476" y="1046479"/>
            <a:ext cx="10627484" cy="2529841"/>
          </a:xfrm>
          <a:prstGeom prst="rect">
            <a:avLst/>
          </a:prstGeom>
        </p:spPr>
        <p:txBody>
          <a:bodyPr>
            <a:normAutofit fontScale="62500" lnSpcReduction="20000"/>
            <a:scene3d>
              <a:camera prst="orthographicFront"/>
              <a:lightRig rig="threePt" dir="t"/>
            </a:scene3d>
            <a:sp3d extrusionH="57150">
              <a:bevelT h="25400" prst="softRound"/>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None/>
            </a:pPr>
            <a:r>
              <a:rPr lang="en-US" sz="3800" b="1" u="sng" dirty="0" smtClean="0">
                <a:solidFill>
                  <a:srgbClr val="C00000"/>
                </a:solidFill>
                <a:latin typeface="Aharoni" pitchFamily="2" charset="-79"/>
                <a:cs typeface="Aharoni" pitchFamily="2" charset="-79"/>
              </a:rPr>
              <a:t>Man</a:t>
            </a:r>
            <a:r>
              <a:rPr lang="en-US" sz="3800" b="1" dirty="0" smtClean="0">
                <a:solidFill>
                  <a:srgbClr val="C00000"/>
                </a:solidFill>
                <a:latin typeface="Aharoni" pitchFamily="2" charset="-79"/>
                <a:cs typeface="Aharoni" pitchFamily="2" charset="-79"/>
              </a:rPr>
              <a:t>y</a:t>
            </a:r>
            <a:r>
              <a:rPr lang="en-US" sz="3800" b="1" u="sng" dirty="0" smtClean="0">
                <a:solidFill>
                  <a:srgbClr val="C00000"/>
                </a:solidFill>
                <a:latin typeface="Aharoni" pitchFamily="2" charset="-79"/>
                <a:cs typeface="Aharoni" pitchFamily="2" charset="-79"/>
              </a:rPr>
              <a:t> theolo</a:t>
            </a:r>
            <a:r>
              <a:rPr lang="en-US" sz="3800" b="1" dirty="0" smtClean="0">
                <a:solidFill>
                  <a:srgbClr val="C00000"/>
                </a:solidFill>
                <a:latin typeface="Aharoni" pitchFamily="2" charset="-79"/>
                <a:cs typeface="Aharoni" pitchFamily="2" charset="-79"/>
              </a:rPr>
              <a:t>g</a:t>
            </a:r>
            <a:r>
              <a:rPr lang="en-US" sz="3800" b="1" u="sng" dirty="0" smtClean="0">
                <a:solidFill>
                  <a:srgbClr val="C00000"/>
                </a:solidFill>
                <a:latin typeface="Aharoni" pitchFamily="2" charset="-79"/>
                <a:cs typeface="Aharoni" pitchFamily="2" charset="-79"/>
              </a:rPr>
              <a:t>ians claim</a:t>
            </a:r>
            <a:r>
              <a:rPr lang="en-US" sz="3800" dirty="0" smtClean="0">
                <a:solidFill>
                  <a:srgbClr val="C00000"/>
                </a:solidFill>
                <a:latin typeface="Aharoni" pitchFamily="2" charset="-79"/>
                <a:cs typeface="Aharoni" pitchFamily="2" charset="-79"/>
              </a:rPr>
              <a:t>:  </a:t>
            </a:r>
            <a:r>
              <a:rPr lang="en-US" b="1" dirty="0">
                <a:solidFill>
                  <a:srgbClr val="0070C0"/>
                </a:solidFill>
              </a:rPr>
              <a:t>Deut 16:6</a:t>
            </a:r>
            <a:r>
              <a:rPr lang="en-US" dirty="0">
                <a:solidFill>
                  <a:srgbClr val="0070C0"/>
                </a:solidFill>
              </a:rPr>
              <a:t> </a:t>
            </a:r>
            <a:r>
              <a:rPr lang="en-US" b="1" dirty="0" smtClean="0">
                <a:solidFill>
                  <a:srgbClr val="C00000"/>
                </a:solidFill>
              </a:rPr>
              <a:t>p</a:t>
            </a:r>
            <a:r>
              <a:rPr lang="en-US" b="1" u="sng" dirty="0" smtClean="0">
                <a:solidFill>
                  <a:srgbClr val="C00000"/>
                </a:solidFill>
              </a:rPr>
              <a:t>roves</a:t>
            </a:r>
            <a:r>
              <a:rPr lang="en-US" b="1" dirty="0" smtClean="0">
                <a:solidFill>
                  <a:srgbClr val="C00000"/>
                </a:solidFill>
              </a:rPr>
              <a:t> </a:t>
            </a:r>
            <a:r>
              <a:rPr lang="en-US" dirty="0" smtClean="0"/>
              <a:t>the new day </a:t>
            </a:r>
            <a:r>
              <a:rPr lang="en-US" dirty="0"/>
              <a:t>commences </a:t>
            </a:r>
            <a:r>
              <a:rPr lang="en-US" dirty="0" smtClean="0"/>
              <a:t/>
            </a:r>
            <a:br>
              <a:rPr lang="en-US" dirty="0" smtClean="0"/>
            </a:br>
            <a:r>
              <a:rPr lang="en-US" dirty="0" smtClean="0"/>
              <a:t>                                    “</a:t>
            </a:r>
            <a:r>
              <a:rPr lang="en-US" dirty="0"/>
              <a:t>at even, at the going </a:t>
            </a:r>
            <a:r>
              <a:rPr lang="en-US" dirty="0" smtClean="0"/>
              <a:t>down </a:t>
            </a:r>
            <a:r>
              <a:rPr lang="en-US" dirty="0"/>
              <a:t>of the </a:t>
            </a:r>
            <a:r>
              <a:rPr lang="en-US" dirty="0" smtClean="0"/>
              <a:t>sun” … </a:t>
            </a:r>
            <a:r>
              <a:rPr lang="en-US" b="1" u="sng" dirty="0" smtClean="0">
                <a:solidFill>
                  <a:srgbClr val="C00000"/>
                </a:solidFill>
              </a:rPr>
              <a:t>because verse 6 sa</a:t>
            </a:r>
            <a:r>
              <a:rPr lang="en-US" b="1" dirty="0" smtClean="0">
                <a:solidFill>
                  <a:srgbClr val="C00000"/>
                </a:solidFill>
              </a:rPr>
              <a:t>y</a:t>
            </a:r>
            <a:r>
              <a:rPr lang="en-US" b="1" u="sng" dirty="0" smtClean="0">
                <a:solidFill>
                  <a:srgbClr val="C00000"/>
                </a:solidFill>
              </a:rPr>
              <a:t>s so</a:t>
            </a:r>
            <a:r>
              <a:rPr lang="en-US" b="1" dirty="0" smtClean="0">
                <a:solidFill>
                  <a:srgbClr val="C00000"/>
                </a:solidFill>
              </a:rPr>
              <a:t>!</a:t>
            </a:r>
            <a:r>
              <a:rPr lang="en-US" dirty="0" smtClean="0">
                <a:solidFill>
                  <a:srgbClr val="C00000"/>
                </a:solidFill>
              </a:rPr>
              <a:t>  </a:t>
            </a:r>
          </a:p>
          <a:p>
            <a:pPr>
              <a:lnSpc>
                <a:spcPct val="120000"/>
              </a:lnSpc>
              <a:buFont typeface="Wingdings" pitchFamily="2" charset="2"/>
              <a:buChar char="ü"/>
            </a:pPr>
            <a:r>
              <a:rPr lang="en-US" dirty="0" smtClean="0">
                <a:solidFill>
                  <a:srgbClr val="0070C0"/>
                </a:solidFill>
                <a:latin typeface="Comic Sans MS" pitchFamily="66" charset="0"/>
              </a:rPr>
              <a:t>“… the </a:t>
            </a:r>
            <a:r>
              <a:rPr lang="en-US" dirty="0">
                <a:solidFill>
                  <a:srgbClr val="0070C0"/>
                </a:solidFill>
                <a:latin typeface="Comic Sans MS" pitchFamily="66" charset="0"/>
              </a:rPr>
              <a:t>passover at </a:t>
            </a:r>
            <a:r>
              <a:rPr lang="en-US" b="1" u="sng" dirty="0">
                <a:solidFill>
                  <a:srgbClr val="0070C0"/>
                </a:solidFill>
                <a:latin typeface="Comic Sans MS" pitchFamily="66" charset="0"/>
              </a:rPr>
              <a:t>even</a:t>
            </a:r>
            <a:r>
              <a:rPr lang="en-US" dirty="0">
                <a:solidFill>
                  <a:srgbClr val="0070C0"/>
                </a:solidFill>
                <a:latin typeface="Comic Sans MS" pitchFamily="66" charset="0"/>
              </a:rPr>
              <a:t> </a:t>
            </a:r>
            <a:r>
              <a:rPr lang="en-US" sz="2400" i="1" dirty="0" smtClean="0">
                <a:solidFill>
                  <a:schemeClr val="tx1">
                    <a:lumMod val="65000"/>
                    <a:lumOff val="35000"/>
                  </a:schemeClr>
                </a:solidFill>
                <a:latin typeface="Comic Sans MS" pitchFamily="66" charset="0"/>
              </a:rPr>
              <a:t>(ereb/H6153; dusk </a:t>
            </a:r>
            <a:r>
              <a:rPr lang="en-US" sz="2400" i="1" dirty="0">
                <a:solidFill>
                  <a:schemeClr val="tx1">
                    <a:lumMod val="65000"/>
                    <a:lumOff val="35000"/>
                  </a:schemeClr>
                </a:solidFill>
                <a:latin typeface="Comic Sans MS" pitchFamily="66" charset="0"/>
              </a:rPr>
              <a:t>twilight)</a:t>
            </a:r>
            <a:r>
              <a:rPr lang="en-US" sz="2400" dirty="0">
                <a:solidFill>
                  <a:schemeClr val="tx1">
                    <a:lumMod val="65000"/>
                    <a:lumOff val="35000"/>
                  </a:schemeClr>
                </a:solidFill>
                <a:latin typeface="Comic Sans MS" pitchFamily="66" charset="0"/>
              </a:rPr>
              <a:t>, </a:t>
            </a:r>
            <a:r>
              <a:rPr lang="en-US" b="1" u="sng" dirty="0">
                <a:solidFill>
                  <a:srgbClr val="0070C0"/>
                </a:solidFill>
                <a:latin typeface="Comic Sans MS" pitchFamily="66" charset="0"/>
              </a:rPr>
              <a:t>at the goin</a:t>
            </a:r>
            <a:r>
              <a:rPr lang="en-US" b="1" dirty="0">
                <a:solidFill>
                  <a:srgbClr val="0070C0"/>
                </a:solidFill>
                <a:latin typeface="Comic Sans MS" pitchFamily="66" charset="0"/>
              </a:rPr>
              <a:t>g</a:t>
            </a:r>
            <a:r>
              <a:rPr lang="en-US" b="1" u="sng" dirty="0">
                <a:solidFill>
                  <a:srgbClr val="0070C0"/>
                </a:solidFill>
                <a:latin typeface="Comic Sans MS" pitchFamily="66" charset="0"/>
              </a:rPr>
              <a:t> down of the </a:t>
            </a:r>
            <a:r>
              <a:rPr lang="en-US" b="1" u="sng" dirty="0" smtClean="0">
                <a:solidFill>
                  <a:srgbClr val="0070C0"/>
                </a:solidFill>
                <a:latin typeface="Comic Sans MS" pitchFamily="66" charset="0"/>
              </a:rPr>
              <a:t>sun</a:t>
            </a:r>
            <a:r>
              <a:rPr lang="en-US" b="1" dirty="0" smtClean="0">
                <a:solidFill>
                  <a:srgbClr val="0070C0"/>
                </a:solidFill>
                <a:latin typeface="Comic Sans MS" pitchFamily="66" charset="0"/>
              </a:rPr>
              <a:t> </a:t>
            </a:r>
            <a:r>
              <a:rPr lang="en-US" dirty="0" smtClean="0">
                <a:solidFill>
                  <a:srgbClr val="0070C0"/>
                </a:solidFill>
                <a:latin typeface="Comic Sans MS" pitchFamily="66" charset="0"/>
              </a:rPr>
              <a:t>…” </a:t>
            </a:r>
          </a:p>
          <a:p>
            <a:pPr>
              <a:lnSpc>
                <a:spcPct val="120000"/>
              </a:lnSpc>
              <a:buFont typeface="Wingdings" pitchFamily="2" charset="2"/>
              <a:buChar char="ü"/>
            </a:pPr>
            <a:r>
              <a:rPr lang="en-US" dirty="0">
                <a:solidFill>
                  <a:srgbClr val="0070C0"/>
                </a:solidFill>
                <a:latin typeface="Comic Sans MS" pitchFamily="66" charset="0"/>
              </a:rPr>
              <a:t>[</a:t>
            </a:r>
            <a:r>
              <a:rPr lang="en-US" b="1" dirty="0">
                <a:solidFill>
                  <a:srgbClr val="0070C0"/>
                </a:solidFill>
                <a:latin typeface="Comic Sans MS" pitchFamily="66" charset="0"/>
              </a:rPr>
              <a:t>Fact</a:t>
            </a:r>
            <a:r>
              <a:rPr lang="en-US" dirty="0">
                <a:solidFill>
                  <a:srgbClr val="0070C0"/>
                </a:solidFill>
                <a:latin typeface="Comic Sans MS" pitchFamily="66" charset="0"/>
              </a:rPr>
              <a:t>] </a:t>
            </a:r>
            <a:r>
              <a:rPr lang="en-US" b="1" dirty="0">
                <a:solidFill>
                  <a:srgbClr val="0070C0"/>
                </a:solidFill>
                <a:latin typeface="Comic Sans MS" pitchFamily="66" charset="0"/>
              </a:rPr>
              <a:t>40 words in </a:t>
            </a:r>
            <a:r>
              <a:rPr lang="en-US" b="1" dirty="0" err="1">
                <a:solidFill>
                  <a:srgbClr val="0070C0"/>
                </a:solidFill>
                <a:latin typeface="Comic Sans MS" pitchFamily="66" charset="0"/>
              </a:rPr>
              <a:t>vs</a:t>
            </a:r>
            <a:r>
              <a:rPr lang="en-US" b="1" dirty="0">
                <a:solidFill>
                  <a:srgbClr val="0070C0"/>
                </a:solidFill>
                <a:latin typeface="Comic Sans MS" pitchFamily="66" charset="0"/>
              </a:rPr>
              <a:t> </a:t>
            </a:r>
            <a:r>
              <a:rPr lang="en-US" b="1" dirty="0" smtClean="0">
                <a:solidFill>
                  <a:srgbClr val="0070C0"/>
                </a:solidFill>
                <a:latin typeface="Comic Sans MS" pitchFamily="66" charset="0"/>
              </a:rPr>
              <a:t>6! </a:t>
            </a:r>
            <a:r>
              <a:rPr lang="en-US" b="1" u="sng" dirty="0" smtClean="0">
                <a:solidFill>
                  <a:srgbClr val="C00000"/>
                </a:solidFill>
                <a:latin typeface="Comic Sans MS" pitchFamily="66" charset="0"/>
              </a:rPr>
              <a:t>A Problem</a:t>
            </a:r>
            <a:r>
              <a:rPr lang="en-US" b="1" dirty="0" smtClean="0">
                <a:solidFill>
                  <a:srgbClr val="C00000"/>
                </a:solidFill>
                <a:latin typeface="Comic Sans MS" pitchFamily="66" charset="0"/>
              </a:rPr>
              <a:t>?</a:t>
            </a:r>
            <a:r>
              <a:rPr lang="en-US" dirty="0" smtClean="0">
                <a:solidFill>
                  <a:srgbClr val="0070C0"/>
                </a:solidFill>
                <a:latin typeface="Comic Sans MS" pitchFamily="66" charset="0"/>
              </a:rPr>
              <a:t>  9 words removed &amp; used to define day-start ignoring the full passage of 280 words in Deut 16:1-8 for the proper context!  </a:t>
            </a:r>
            <a:br>
              <a:rPr lang="en-US" dirty="0" smtClean="0">
                <a:solidFill>
                  <a:srgbClr val="0070C0"/>
                </a:solidFill>
                <a:latin typeface="Comic Sans MS" pitchFamily="66" charset="0"/>
              </a:rPr>
            </a:br>
            <a:r>
              <a:rPr lang="en-US" b="1" u="sng" dirty="0" smtClean="0">
                <a:solidFill>
                  <a:srgbClr val="C00000"/>
                </a:solidFill>
                <a:effectLst>
                  <a:outerShdw blurRad="38100" dist="38100" dir="2700000" algn="tl">
                    <a:srgbClr val="000000">
                      <a:alpha val="43137"/>
                    </a:srgbClr>
                  </a:outerShdw>
                </a:effectLst>
                <a:latin typeface="Comic Sans MS" pitchFamily="66" charset="0"/>
              </a:rPr>
              <a:t>Context is com</a:t>
            </a:r>
            <a:r>
              <a:rPr lang="en-US" b="1" dirty="0" smtClean="0">
                <a:solidFill>
                  <a:srgbClr val="C00000"/>
                </a:solidFill>
                <a:effectLst>
                  <a:outerShdw blurRad="38100" dist="38100" dir="2700000" algn="tl">
                    <a:srgbClr val="000000">
                      <a:alpha val="43137"/>
                    </a:srgbClr>
                  </a:outerShdw>
                </a:effectLst>
                <a:latin typeface="Comic Sans MS" pitchFamily="66" charset="0"/>
              </a:rPr>
              <a:t>p</a:t>
            </a:r>
            <a:r>
              <a:rPr lang="en-US" b="1" u="sng" dirty="0" smtClean="0">
                <a:solidFill>
                  <a:srgbClr val="C00000"/>
                </a:solidFill>
                <a:effectLst>
                  <a:outerShdw blurRad="38100" dist="38100" dir="2700000" algn="tl">
                    <a:srgbClr val="000000">
                      <a:alpha val="43137"/>
                    </a:srgbClr>
                  </a:outerShdw>
                </a:effectLst>
                <a:latin typeface="Comic Sans MS" pitchFamily="66" charset="0"/>
              </a:rPr>
              <a:t>letel</a:t>
            </a:r>
            <a:r>
              <a:rPr lang="en-US" b="1" dirty="0" smtClean="0">
                <a:solidFill>
                  <a:srgbClr val="C00000"/>
                </a:solidFill>
                <a:effectLst>
                  <a:outerShdw blurRad="38100" dist="38100" dir="2700000" algn="tl">
                    <a:srgbClr val="000000">
                      <a:alpha val="43137"/>
                    </a:srgbClr>
                  </a:outerShdw>
                </a:effectLst>
                <a:latin typeface="Comic Sans MS" pitchFamily="66" charset="0"/>
              </a:rPr>
              <a:t>y</a:t>
            </a:r>
            <a:r>
              <a:rPr lang="en-US" b="1" u="sng" dirty="0" smtClean="0">
                <a:solidFill>
                  <a:srgbClr val="C00000"/>
                </a:solidFill>
                <a:effectLst>
                  <a:outerShdw blurRad="38100" dist="38100" dir="2700000" algn="tl">
                    <a:srgbClr val="000000">
                      <a:alpha val="43137"/>
                    </a:srgbClr>
                  </a:outerShdw>
                </a:effectLst>
                <a:latin typeface="Comic Sans MS" pitchFamily="66" charset="0"/>
              </a:rPr>
              <a:t> removed</a:t>
            </a:r>
            <a:r>
              <a:rPr lang="en-US" dirty="0" smtClean="0">
                <a:solidFill>
                  <a:srgbClr val="C00000"/>
                </a:solidFill>
                <a:effectLst>
                  <a:outerShdw blurRad="38100" dist="38100" dir="2700000" algn="tl">
                    <a:srgbClr val="000000">
                      <a:alpha val="43137"/>
                    </a:srgbClr>
                  </a:outerShdw>
                </a:effectLst>
                <a:latin typeface="Comic Sans MS" pitchFamily="66" charset="0"/>
              </a:rPr>
              <a:t>; </a:t>
            </a:r>
            <a:r>
              <a:rPr lang="en-US" b="1" u="sng" dirty="0" smtClean="0">
                <a:solidFill>
                  <a:srgbClr val="0070C0"/>
                </a:solidFill>
                <a:latin typeface="Comic Sans MS" pitchFamily="66" charset="0"/>
              </a:rPr>
              <a:t>to the common </a:t>
            </a:r>
            <a:r>
              <a:rPr lang="en-US" b="1" dirty="0" smtClean="0">
                <a:solidFill>
                  <a:srgbClr val="0070C0"/>
                </a:solidFill>
                <a:latin typeface="Comic Sans MS" pitchFamily="66" charset="0"/>
              </a:rPr>
              <a:t>p</a:t>
            </a:r>
            <a:r>
              <a:rPr lang="en-US" b="1" u="sng" dirty="0" smtClean="0">
                <a:solidFill>
                  <a:srgbClr val="0070C0"/>
                </a:solidFill>
                <a:latin typeface="Comic Sans MS" pitchFamily="66" charset="0"/>
              </a:rPr>
              <a:t>erson ever</a:t>
            </a:r>
            <a:r>
              <a:rPr lang="en-US" b="1" dirty="0" smtClean="0">
                <a:solidFill>
                  <a:srgbClr val="0070C0"/>
                </a:solidFill>
                <a:latin typeface="Comic Sans MS" pitchFamily="66" charset="0"/>
              </a:rPr>
              <a:t>y</a:t>
            </a:r>
            <a:r>
              <a:rPr lang="en-US" b="1" u="sng" dirty="0" smtClean="0">
                <a:solidFill>
                  <a:srgbClr val="0070C0"/>
                </a:solidFill>
                <a:latin typeface="Comic Sans MS" pitchFamily="66" charset="0"/>
              </a:rPr>
              <a:t>thin</a:t>
            </a:r>
            <a:r>
              <a:rPr lang="en-US" b="1" dirty="0" smtClean="0">
                <a:solidFill>
                  <a:srgbClr val="0070C0"/>
                </a:solidFill>
                <a:latin typeface="Comic Sans MS" pitchFamily="66" charset="0"/>
              </a:rPr>
              <a:t>g </a:t>
            </a:r>
            <a:r>
              <a:rPr lang="en-US" b="1" u="sng" dirty="0" smtClean="0">
                <a:solidFill>
                  <a:srgbClr val="C00000"/>
                </a:solidFill>
                <a:latin typeface="Comic Sans MS" pitchFamily="66" charset="0"/>
              </a:rPr>
              <a:t>SEEMS</a:t>
            </a:r>
            <a:r>
              <a:rPr lang="en-US" b="1" dirty="0" smtClean="0">
                <a:solidFill>
                  <a:srgbClr val="0070C0"/>
                </a:solidFill>
                <a:latin typeface="Comic Sans MS" pitchFamily="66" charset="0"/>
              </a:rPr>
              <a:t> </a:t>
            </a:r>
            <a:r>
              <a:rPr lang="en-US" b="1" u="sng" dirty="0" smtClean="0">
                <a:solidFill>
                  <a:srgbClr val="0070C0"/>
                </a:solidFill>
                <a:latin typeface="Comic Sans MS" pitchFamily="66" charset="0"/>
              </a:rPr>
              <a:t>correct</a:t>
            </a:r>
            <a:r>
              <a:rPr lang="en-US" b="1" dirty="0" smtClean="0">
                <a:solidFill>
                  <a:srgbClr val="0070C0"/>
                </a:solidFill>
                <a:latin typeface="Comic Sans MS" pitchFamily="66" charset="0"/>
              </a:rPr>
              <a:t>!</a:t>
            </a:r>
            <a:endParaRPr lang="en-US" dirty="0">
              <a:solidFill>
                <a:srgbClr val="0070C0"/>
              </a:solidFill>
              <a:latin typeface="Comic Sans MS" pitchFamily="66" charset="0"/>
            </a:endParaRPr>
          </a:p>
        </p:txBody>
      </p:sp>
      <p:sp>
        <p:nvSpPr>
          <p:cNvPr id="9" name="Rounded Rectangle 8"/>
          <p:cNvSpPr/>
          <p:nvPr/>
        </p:nvSpPr>
        <p:spPr>
          <a:xfrm>
            <a:off x="1686560" y="6033186"/>
            <a:ext cx="9448800" cy="578882"/>
          </a:xfrm>
          <a:prstGeom prst="roundRect">
            <a:avLst/>
          </a:prstGeom>
          <a:gradFill flip="none" rotWithShape="1">
            <a:gsLst>
              <a:gs pos="21000">
                <a:srgbClr val="96004B"/>
              </a:gs>
              <a:gs pos="88000">
                <a:srgbClr val="96004B"/>
              </a:gs>
              <a:gs pos="43000">
                <a:schemeClr val="accent2">
                  <a:lumMod val="20000"/>
                  <a:lumOff val="80000"/>
                </a:schemeClr>
              </a:gs>
              <a:gs pos="67000">
                <a:schemeClr val="accent2">
                  <a:lumMod val="20000"/>
                  <a:lumOff val="80000"/>
                </a:schemeClr>
              </a:gs>
            </a:gsLst>
            <a:lin ang="5400000" scaled="1"/>
            <a:tileRect/>
          </a:gradFill>
          <a:ln w="57150">
            <a:solidFill>
              <a:srgbClr val="DB91AB"/>
            </a:solidFill>
          </a:ln>
          <a:scene3d>
            <a:camera prst="orthographicFront"/>
            <a:lightRig rig="threePt" dir="t"/>
          </a:scene3d>
          <a:sp3d>
            <a:bevelT w="152400" h="50800" prst="softRound"/>
          </a:sp3d>
        </p:spPr>
        <p:txBody>
          <a:bodyPr wrap="square" lIns="91440" tIns="45720" rIns="91440" bIns="45720">
            <a:spAutoFit/>
            <a:sp3d extrusionH="57150">
              <a:bevelT w="82550" h="38100" prst="coolSlant"/>
            </a:sp3d>
          </a:bodyPr>
          <a:lstStyle/>
          <a:p>
            <a:pPr algn="ctr"/>
            <a:r>
              <a:rPr lang="en-US" sz="28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88900">
                    <a:srgbClr val="00FFCC"/>
                  </a:glow>
                  <a:innerShdw blurRad="69850" dist="43180" dir="5400000">
                    <a:srgbClr val="000000">
                      <a:alpha val="65000"/>
                    </a:srgbClr>
                  </a:innerShdw>
                </a:effectLst>
                <a:latin typeface="Poor Richard" pitchFamily="18" charset="0"/>
              </a:rPr>
              <a:t>How many </a:t>
            </a:r>
            <a:r>
              <a:rPr lang="en-US" sz="28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Poor Richard" pitchFamily="18" charset="0"/>
              </a:rPr>
              <a:t>Passover definitions was Moses describing in Deut 16:1-8?</a:t>
            </a:r>
            <a:endParaRPr lang="en-US" sz="2800" b="1" cap="none" spc="0"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Poor Richard" pitchFamily="18" charset="0"/>
            </a:endParaRPr>
          </a:p>
        </p:txBody>
      </p:sp>
      <p:sp>
        <p:nvSpPr>
          <p:cNvPr id="2" name="TextBox 1"/>
          <p:cNvSpPr txBox="1"/>
          <p:nvPr/>
        </p:nvSpPr>
        <p:spPr>
          <a:xfrm>
            <a:off x="1503556" y="4103362"/>
            <a:ext cx="10607164" cy="1938992"/>
          </a:xfrm>
          <a:prstGeom prst="rect">
            <a:avLst/>
          </a:prstGeom>
          <a:noFill/>
        </p:spPr>
        <p:txBody>
          <a:bodyPr wrap="square" rtlCol="0">
            <a:spAutoFit/>
            <a:scene3d>
              <a:camera prst="orthographicFront"/>
              <a:lightRig rig="threePt" dir="t"/>
            </a:scene3d>
            <a:sp3d extrusionH="57150">
              <a:bevelT w="82550" h="38100" prst="coolSlant"/>
            </a:sp3d>
          </a:bodyPr>
          <a:lstStyle/>
          <a:p>
            <a:pPr marL="342900" indent="-342900">
              <a:buAutoNum type="arabicPeriod"/>
            </a:pPr>
            <a:r>
              <a:rPr lang="en-US" sz="2400" b="1" dirty="0" smtClean="0">
                <a:solidFill>
                  <a:srgbClr val="0070C0"/>
                </a:solidFill>
                <a:latin typeface="Comic Sans MS" pitchFamily="66" charset="0"/>
              </a:rPr>
              <a:t>Passover </a:t>
            </a:r>
            <a:r>
              <a:rPr lang="en-US" sz="2400" b="1" u="sng" dirty="0" smtClean="0">
                <a:solidFill>
                  <a:srgbClr val="0070C0"/>
                </a:solidFill>
                <a:effectLst>
                  <a:glow rad="127000">
                    <a:srgbClr val="57FBFB"/>
                  </a:glow>
                </a:effectLst>
                <a:latin typeface="Comic Sans MS" pitchFamily="66" charset="0"/>
              </a:rPr>
              <a:t>Festival</a:t>
            </a:r>
            <a:r>
              <a:rPr lang="en-US" sz="2400" b="1" dirty="0" smtClean="0">
                <a:solidFill>
                  <a:srgbClr val="0070C0"/>
                </a:solidFill>
                <a:latin typeface="Comic Sans MS" pitchFamily="66" charset="0"/>
              </a:rPr>
              <a:t>:</a:t>
            </a:r>
            <a:r>
              <a:rPr lang="en-US" sz="2400" dirty="0" smtClean="0">
                <a:solidFill>
                  <a:srgbClr val="0070C0"/>
                </a:solidFill>
                <a:latin typeface="Comic Sans MS" pitchFamily="66" charset="0"/>
              </a:rPr>
              <a:t>  </a:t>
            </a:r>
            <a:r>
              <a:rPr lang="en-US" sz="2000" dirty="0" smtClean="0">
                <a:solidFill>
                  <a:srgbClr val="0070C0"/>
                </a:solidFill>
                <a:latin typeface="Comic Sans MS" pitchFamily="66" charset="0"/>
              </a:rPr>
              <a:t>consists of Passover Day, 7 days of Unleavened Bread, and Firstfruits following the weekly Sabbath.</a:t>
            </a:r>
            <a:r>
              <a:rPr lang="en-US" sz="1100" dirty="0" smtClean="0">
                <a:solidFill>
                  <a:srgbClr val="0070C0"/>
                </a:solidFill>
                <a:latin typeface="Comic Sans MS" pitchFamily="66" charset="0"/>
              </a:rPr>
              <a:t>  </a:t>
            </a:r>
            <a:endParaRPr lang="en-US" sz="1200" dirty="0" smtClean="0">
              <a:solidFill>
                <a:srgbClr val="0070C0"/>
              </a:solidFill>
              <a:latin typeface="Comic Sans MS" pitchFamily="66" charset="0"/>
            </a:endParaRPr>
          </a:p>
          <a:p>
            <a:pPr marL="342900" indent="-342900">
              <a:lnSpc>
                <a:spcPct val="150000"/>
              </a:lnSpc>
              <a:buAutoNum type="arabicPeriod"/>
            </a:pPr>
            <a:r>
              <a:rPr lang="en-US" sz="2400" b="1" dirty="0" smtClean="0">
                <a:solidFill>
                  <a:srgbClr val="C00000"/>
                </a:solidFill>
                <a:latin typeface="Comic Sans MS" pitchFamily="66" charset="0"/>
              </a:rPr>
              <a:t>Passover </a:t>
            </a:r>
            <a:r>
              <a:rPr lang="en-US" sz="2400" b="1" u="sng" dirty="0" smtClean="0">
                <a:solidFill>
                  <a:srgbClr val="C00000"/>
                </a:solidFill>
                <a:effectLst>
                  <a:glow rad="127000">
                    <a:schemeClr val="accent3">
                      <a:lumMod val="40000"/>
                      <a:lumOff val="60000"/>
                    </a:schemeClr>
                  </a:glow>
                </a:effectLst>
                <a:latin typeface="Comic Sans MS" pitchFamily="66" charset="0"/>
              </a:rPr>
              <a:t>Sacrifice</a:t>
            </a:r>
            <a:r>
              <a:rPr lang="en-US" sz="2400" b="1" dirty="0" smtClean="0">
                <a:solidFill>
                  <a:srgbClr val="C00000"/>
                </a:solidFill>
                <a:latin typeface="Comic Sans MS" pitchFamily="66" charset="0"/>
              </a:rPr>
              <a:t>: </a:t>
            </a:r>
            <a:r>
              <a:rPr lang="en-US" sz="2000" dirty="0" smtClean="0">
                <a:solidFill>
                  <a:srgbClr val="C00000"/>
                </a:solidFill>
                <a:latin typeface="Comic Sans MS" pitchFamily="66" charset="0"/>
              </a:rPr>
              <a:t>animal had to be a perfect male of the first year.</a:t>
            </a:r>
          </a:p>
          <a:p>
            <a:pPr marL="342900" indent="-342900">
              <a:lnSpc>
                <a:spcPct val="150000"/>
              </a:lnSpc>
              <a:buAutoNum type="arabicPeriod"/>
            </a:pPr>
            <a:r>
              <a:rPr lang="en-US" sz="2400" b="1" dirty="0" smtClean="0">
                <a:solidFill>
                  <a:srgbClr val="014E52"/>
                </a:solidFill>
                <a:latin typeface="Comic Sans MS" pitchFamily="66" charset="0"/>
              </a:rPr>
              <a:t>Passover </a:t>
            </a:r>
            <a:r>
              <a:rPr lang="en-US" sz="2400" b="1" u="sng" dirty="0" smtClean="0">
                <a:solidFill>
                  <a:srgbClr val="014E52"/>
                </a:solidFill>
                <a:effectLst>
                  <a:glow rad="177800">
                    <a:schemeClr val="accent1">
                      <a:lumMod val="40000"/>
                      <a:lumOff val="60000"/>
                    </a:schemeClr>
                  </a:glow>
                </a:effectLst>
                <a:latin typeface="Comic Sans MS" pitchFamily="66" charset="0"/>
              </a:rPr>
              <a:t>Meal</a:t>
            </a:r>
            <a:r>
              <a:rPr lang="en-US" sz="2400" b="1" dirty="0" smtClean="0">
                <a:solidFill>
                  <a:srgbClr val="014E52"/>
                </a:solidFill>
                <a:latin typeface="Comic Sans MS" pitchFamily="66" charset="0"/>
              </a:rPr>
              <a:t>: </a:t>
            </a:r>
            <a:r>
              <a:rPr lang="en-US" sz="2000" dirty="0" smtClean="0">
                <a:solidFill>
                  <a:srgbClr val="014E52"/>
                </a:solidFill>
                <a:latin typeface="Comic Sans MS" pitchFamily="66" charset="0"/>
              </a:rPr>
              <a:t>was always to be eaten during the Night Season.</a:t>
            </a:r>
            <a:endParaRPr lang="en-US" sz="2000" b="1" dirty="0" smtClean="0">
              <a:solidFill>
                <a:srgbClr val="014E52"/>
              </a:solidFill>
              <a:latin typeface="Comic Sans MS" pitchFamily="66" charset="0"/>
            </a:endParaRPr>
          </a:p>
        </p:txBody>
      </p:sp>
      <p:sp>
        <p:nvSpPr>
          <p:cNvPr id="13" name="Pentagon 12"/>
          <p:cNvSpPr/>
          <p:nvPr/>
        </p:nvSpPr>
        <p:spPr>
          <a:xfrm>
            <a:off x="1503557" y="3453318"/>
            <a:ext cx="10469984" cy="430887"/>
          </a:xfrm>
          <a:prstGeom prst="homePlate">
            <a:avLst>
              <a:gd name="adj" fmla="val 74527"/>
            </a:avLst>
          </a:prstGeom>
          <a:gradFill flip="none" rotWithShape="1">
            <a:gsLst>
              <a:gs pos="96000">
                <a:srgbClr val="AB0026"/>
              </a:gs>
              <a:gs pos="36000">
                <a:srgbClr val="96004B"/>
              </a:gs>
              <a:gs pos="21000">
                <a:srgbClr val="C00000"/>
              </a:gs>
              <a:gs pos="57000">
                <a:schemeClr val="accent2">
                  <a:lumMod val="20000"/>
                  <a:lumOff val="80000"/>
                </a:schemeClr>
              </a:gs>
            </a:gsLst>
            <a:lin ang="13500000" scaled="1"/>
            <a:tileRect/>
          </a:gradFill>
          <a:ln w="57150">
            <a:solidFill>
              <a:srgbClr val="DB91AB"/>
            </a:solidFill>
          </a:ln>
          <a:scene3d>
            <a:camera prst="orthographicFront"/>
            <a:lightRig rig="threePt" dir="t"/>
          </a:scene3d>
          <a:sp3d>
            <a:bevelT w="152400" h="50800" prst="softRound"/>
          </a:sp3d>
        </p:spPr>
        <p:txBody>
          <a:bodyPr wrap="square" lIns="91440" tIns="45720" rIns="91440" bIns="45720">
            <a:spAutoFit/>
            <a:sp3d extrusionH="57150">
              <a:bevelT w="82550" h="38100" prst="coolSlant"/>
            </a:sp3d>
          </a:bodyPr>
          <a:lstStyle/>
          <a:p>
            <a:pPr algn="ctr"/>
            <a:r>
              <a:rPr lang="en-US" sz="2200" b="1" cap="none" spc="3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Ravie" pitchFamily="82" charset="0"/>
              </a:rPr>
              <a:t>How is the word “Passover” to be defined?</a:t>
            </a:r>
            <a:endParaRPr lang="en-US" sz="2200" b="1" cap="none" spc="3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Rockwell" pitchFamily="18" charset="0"/>
            </a:endParaRPr>
          </a:p>
        </p:txBody>
      </p:sp>
    </p:spTree>
    <p:extLst>
      <p:ext uri="{BB962C8B-B14F-4D97-AF65-F5344CB8AC3E}">
        <p14:creationId xmlns:p14="http://schemas.microsoft.com/office/powerpoint/2010/main" val="1903438187"/>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arn(inVertical)">
                                      <p:cBhvr>
                                        <p:cTn id="7" dur="125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125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1000"/>
                                        <p:tgtEl>
                                          <p:spTgt spid="2">
                                            <p:txEl>
                                              <p:pRg st="1" end="1"/>
                                            </p:txEl>
                                          </p:spTgt>
                                        </p:tgtEl>
                                      </p:cBhvr>
                                    </p:animEffect>
                                    <p:anim calcmode="lin" valueType="num">
                                      <p:cBhvr>
                                        <p:cTn id="2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1000"/>
                                        <p:tgtEl>
                                          <p:spTgt spid="2">
                                            <p:txEl>
                                              <p:pRg st="2" end="2"/>
                                            </p:txEl>
                                          </p:spTgt>
                                        </p:tgtEl>
                                      </p:cBhvr>
                                    </p:animEffect>
                                    <p:anim calcmode="lin" valueType="num">
                                      <p:cBhvr>
                                        <p:cTn id="3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barn(inVertical)">
                                      <p:cBhvr>
                                        <p:cTn id="38" dur="1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6000">
              <a:srgbClr val="96004B"/>
            </a:gs>
            <a:gs pos="30000">
              <a:srgbClr val="C00000"/>
            </a:gs>
            <a:gs pos="57000">
              <a:schemeClr val="accent2">
                <a:lumMod val="20000"/>
                <a:lumOff val="80000"/>
              </a:schemeClr>
            </a:gs>
          </a:gsLst>
          <a:lin ang="189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914144" y="12101"/>
            <a:ext cx="9997440" cy="1143000"/>
          </a:xfrm>
        </p:spPr>
        <p:txBody>
          <a:bodyPr/>
          <a:lstStyle/>
          <a:p>
            <a:r>
              <a:rPr lang="en-US" dirty="0" smtClean="0"/>
              <a:t>Deut 16:1-8 &amp; Passover Definitions</a:t>
            </a:r>
            <a:endParaRPr lang="en-US" dirty="0"/>
          </a:p>
        </p:txBody>
      </p:sp>
      <p:sp>
        <p:nvSpPr>
          <p:cNvPr id="4" name="Content Placeholder 3"/>
          <p:cNvSpPr>
            <a:spLocks noGrp="1"/>
          </p:cNvSpPr>
          <p:nvPr>
            <p:ph idx="1"/>
          </p:nvPr>
        </p:nvSpPr>
        <p:spPr>
          <a:xfrm>
            <a:off x="1521028" y="1031361"/>
            <a:ext cx="4994656" cy="5826639"/>
          </a:xfrm>
        </p:spPr>
        <p:txBody>
          <a:bodyPr>
            <a:noAutofit/>
          </a:bodyPr>
          <a:lstStyle/>
          <a:p>
            <a:pPr marL="82296" indent="0">
              <a:buNone/>
            </a:pPr>
            <a:r>
              <a:rPr lang="en-US" sz="1400" dirty="0" smtClean="0"/>
              <a:t>1  Observe </a:t>
            </a:r>
            <a:r>
              <a:rPr lang="en-US" sz="1400" dirty="0"/>
              <a:t>the month of Abib, and keep the </a:t>
            </a:r>
            <a:r>
              <a:rPr lang="en-US" sz="1400" b="1" dirty="0" smtClean="0">
                <a:solidFill>
                  <a:srgbClr val="0070C0"/>
                </a:solidFill>
              </a:rPr>
              <a:t>passover</a:t>
            </a:r>
            <a:r>
              <a:rPr lang="en-US" sz="1400" dirty="0" smtClean="0"/>
              <a:t> </a:t>
            </a:r>
            <a:r>
              <a:rPr lang="en-US" sz="1400" dirty="0" smtClean="0">
                <a:solidFill>
                  <a:srgbClr val="0070C0"/>
                </a:solidFill>
              </a:rPr>
              <a:t>[</a:t>
            </a:r>
            <a:r>
              <a:rPr lang="en-US" sz="1400" b="1" dirty="0" smtClean="0">
                <a:solidFill>
                  <a:srgbClr val="0070C0"/>
                </a:solidFill>
              </a:rPr>
              <a:t>Festival</a:t>
            </a:r>
            <a:r>
              <a:rPr lang="en-US" sz="1400" dirty="0" smtClean="0">
                <a:solidFill>
                  <a:srgbClr val="0070C0"/>
                </a:solidFill>
              </a:rPr>
              <a:t>] </a:t>
            </a:r>
            <a:r>
              <a:rPr lang="en-US" sz="1400" dirty="0"/>
              <a:t>unto </a:t>
            </a:r>
            <a:r>
              <a:rPr lang="en-US" sz="1400" dirty="0" smtClean="0"/>
              <a:t>Yahuah thy Elohim: </a:t>
            </a:r>
            <a:r>
              <a:rPr lang="en-US" sz="1400" dirty="0"/>
              <a:t>for in the month of Abib </a:t>
            </a:r>
            <a:r>
              <a:rPr lang="en-US" sz="1400" dirty="0" smtClean="0"/>
              <a:t>Yahuah thy Elohim </a:t>
            </a:r>
            <a:r>
              <a:rPr lang="en-US" sz="1400" dirty="0"/>
              <a:t>brought thee forth out of Egypt by night.</a:t>
            </a:r>
          </a:p>
          <a:p>
            <a:pPr marL="82296" indent="0">
              <a:buNone/>
            </a:pPr>
            <a:endParaRPr lang="en-US" sz="300" dirty="0"/>
          </a:p>
          <a:p>
            <a:pPr marL="82296" indent="0">
              <a:buNone/>
            </a:pPr>
            <a:r>
              <a:rPr lang="en-US" sz="1400" dirty="0"/>
              <a:t>2 </a:t>
            </a:r>
            <a:r>
              <a:rPr lang="en-US" sz="1400" dirty="0" smtClean="0"/>
              <a:t> Thou </a:t>
            </a:r>
            <a:r>
              <a:rPr lang="en-US" sz="1400" dirty="0"/>
              <a:t>shalt therefore </a:t>
            </a:r>
            <a:r>
              <a:rPr lang="en-US" sz="1400" b="1" dirty="0">
                <a:solidFill>
                  <a:srgbClr val="C00000"/>
                </a:solidFill>
              </a:rPr>
              <a:t>sacrifice</a:t>
            </a:r>
            <a:r>
              <a:rPr lang="en-US" sz="1400" dirty="0"/>
              <a:t> the </a:t>
            </a:r>
            <a:r>
              <a:rPr lang="en-US" sz="1400" b="1" dirty="0">
                <a:solidFill>
                  <a:srgbClr val="C00000"/>
                </a:solidFill>
              </a:rPr>
              <a:t>passover</a:t>
            </a:r>
            <a:r>
              <a:rPr lang="en-US" sz="1400" dirty="0"/>
              <a:t> unto </a:t>
            </a:r>
            <a:r>
              <a:rPr lang="en-US" sz="1400" dirty="0" smtClean="0"/>
              <a:t/>
            </a:r>
            <a:br>
              <a:rPr lang="en-US" sz="1400" dirty="0" smtClean="0"/>
            </a:br>
            <a:r>
              <a:rPr lang="en-US" sz="1400" dirty="0" smtClean="0"/>
              <a:t>Yahuah </a:t>
            </a:r>
            <a:r>
              <a:rPr lang="en-US" sz="1400" dirty="0"/>
              <a:t>thy Elohim</a:t>
            </a:r>
            <a:r>
              <a:rPr lang="en-US" sz="1400" dirty="0" smtClean="0"/>
              <a:t>, </a:t>
            </a:r>
            <a:r>
              <a:rPr lang="en-US" sz="1400" dirty="0"/>
              <a:t>of the flock and the herd, in the place which </a:t>
            </a:r>
            <a:r>
              <a:rPr lang="en-US" sz="1400" dirty="0" smtClean="0"/>
              <a:t>Yahuah shall </a:t>
            </a:r>
            <a:r>
              <a:rPr lang="en-US" sz="1400" dirty="0"/>
              <a:t>choose to place his name there.</a:t>
            </a:r>
          </a:p>
          <a:p>
            <a:pPr marL="82296" indent="0">
              <a:buNone/>
            </a:pPr>
            <a:endParaRPr lang="en-US" sz="300" dirty="0"/>
          </a:p>
          <a:p>
            <a:pPr marL="82296" indent="0">
              <a:buNone/>
            </a:pPr>
            <a:r>
              <a:rPr lang="en-US" sz="1400" dirty="0"/>
              <a:t>3 </a:t>
            </a:r>
            <a:r>
              <a:rPr lang="en-US" sz="1400" dirty="0" smtClean="0"/>
              <a:t> </a:t>
            </a:r>
            <a:r>
              <a:rPr lang="en-US" sz="1400" dirty="0" smtClean="0">
                <a:solidFill>
                  <a:srgbClr val="014E52"/>
                </a:solidFill>
              </a:rPr>
              <a:t>[</a:t>
            </a:r>
            <a:r>
              <a:rPr lang="en-US" sz="1400" b="1" dirty="0" smtClean="0">
                <a:solidFill>
                  <a:srgbClr val="014E52"/>
                </a:solidFill>
              </a:rPr>
              <a:t>For the Passover Meal</a:t>
            </a:r>
            <a:r>
              <a:rPr lang="en-US" sz="1400" dirty="0" smtClean="0">
                <a:solidFill>
                  <a:srgbClr val="014E52"/>
                </a:solidFill>
              </a:rPr>
              <a:t>]  Thou </a:t>
            </a:r>
            <a:r>
              <a:rPr lang="en-US" sz="1400" dirty="0">
                <a:solidFill>
                  <a:srgbClr val="014E52"/>
                </a:solidFill>
              </a:rPr>
              <a:t>shalt eat no leavened bread with it; </a:t>
            </a:r>
            <a:r>
              <a:rPr lang="en-US" sz="1400" dirty="0"/>
              <a:t>seven days shalt thou eat unleavened bread therewith, even the bread of affliction; for thou </a:t>
            </a:r>
            <a:r>
              <a:rPr lang="en-US" sz="1400" dirty="0" err="1"/>
              <a:t>camest</a:t>
            </a:r>
            <a:r>
              <a:rPr lang="en-US" sz="1400" dirty="0"/>
              <a:t> forth out of the land of Egypt in haste: that thou </a:t>
            </a:r>
            <a:r>
              <a:rPr lang="en-US" sz="1400" dirty="0" err="1"/>
              <a:t>mayest</a:t>
            </a:r>
            <a:r>
              <a:rPr lang="en-US" sz="1400" dirty="0"/>
              <a:t> remember the day when thou </a:t>
            </a:r>
            <a:r>
              <a:rPr lang="en-US" sz="1400" dirty="0" err="1"/>
              <a:t>camest</a:t>
            </a:r>
            <a:r>
              <a:rPr lang="en-US" sz="1400" dirty="0"/>
              <a:t> forth out of the </a:t>
            </a:r>
            <a:r>
              <a:rPr lang="en-US" sz="1400" dirty="0" smtClean="0"/>
              <a:t/>
            </a:r>
            <a:br>
              <a:rPr lang="en-US" sz="1400" dirty="0" smtClean="0"/>
            </a:br>
            <a:r>
              <a:rPr lang="en-US" sz="1400" dirty="0" smtClean="0"/>
              <a:t>land </a:t>
            </a:r>
            <a:r>
              <a:rPr lang="en-US" sz="1400" dirty="0"/>
              <a:t>of Egypt all the days of thy life.</a:t>
            </a:r>
          </a:p>
          <a:p>
            <a:pPr marL="82296" indent="0">
              <a:buNone/>
            </a:pPr>
            <a:endParaRPr lang="en-US" sz="300" dirty="0" smtClean="0"/>
          </a:p>
          <a:p>
            <a:pPr marL="82296" indent="0">
              <a:buNone/>
            </a:pPr>
            <a:r>
              <a:rPr lang="en-US" sz="1400" dirty="0" smtClean="0"/>
              <a:t>4  And </a:t>
            </a:r>
            <a:r>
              <a:rPr lang="en-US" sz="1400" dirty="0"/>
              <a:t>there shall be no leavened bread seen with thee in </a:t>
            </a:r>
            <a:r>
              <a:rPr lang="en-US" sz="1400" dirty="0" smtClean="0"/>
              <a:t/>
            </a:r>
            <a:br>
              <a:rPr lang="en-US" sz="1400" dirty="0" smtClean="0"/>
            </a:br>
            <a:r>
              <a:rPr lang="en-US" sz="1400" dirty="0" smtClean="0"/>
              <a:t>all </a:t>
            </a:r>
            <a:r>
              <a:rPr lang="en-US" sz="1400" dirty="0"/>
              <a:t>thy coast seven days; </a:t>
            </a:r>
            <a:r>
              <a:rPr lang="en-US" sz="1400" b="1" dirty="0">
                <a:solidFill>
                  <a:srgbClr val="B83D68"/>
                </a:solidFill>
              </a:rPr>
              <a:t>neither</a:t>
            </a:r>
            <a:r>
              <a:rPr lang="en-US" sz="1400" dirty="0"/>
              <a:t> </a:t>
            </a:r>
            <a:r>
              <a:rPr lang="en-US" sz="1400" b="1" dirty="0">
                <a:solidFill>
                  <a:srgbClr val="B83D68"/>
                </a:solidFill>
              </a:rPr>
              <a:t>shall</a:t>
            </a:r>
            <a:r>
              <a:rPr lang="en-US" sz="1400" dirty="0"/>
              <a:t> there </a:t>
            </a:r>
            <a:r>
              <a:rPr lang="en-US" sz="1400" b="1" dirty="0">
                <a:solidFill>
                  <a:srgbClr val="B83D68"/>
                </a:solidFill>
              </a:rPr>
              <a:t>anything</a:t>
            </a:r>
            <a:r>
              <a:rPr lang="en-US" sz="1400" dirty="0"/>
              <a:t> of the </a:t>
            </a:r>
            <a:r>
              <a:rPr lang="en-US" sz="1400" dirty="0" smtClean="0"/>
              <a:t>flesh </a:t>
            </a:r>
            <a:r>
              <a:rPr lang="en-US" sz="1400" dirty="0" smtClean="0">
                <a:solidFill>
                  <a:srgbClr val="014E52"/>
                </a:solidFill>
              </a:rPr>
              <a:t>[</a:t>
            </a:r>
            <a:r>
              <a:rPr lang="en-US" sz="1400" b="1" dirty="0" smtClean="0">
                <a:solidFill>
                  <a:srgbClr val="014E52"/>
                </a:solidFill>
              </a:rPr>
              <a:t>Passover</a:t>
            </a:r>
            <a:r>
              <a:rPr lang="en-US" sz="1400" dirty="0" smtClean="0">
                <a:solidFill>
                  <a:srgbClr val="014E52"/>
                </a:solidFill>
              </a:rPr>
              <a:t> </a:t>
            </a:r>
            <a:r>
              <a:rPr lang="en-US" sz="1400" b="1" dirty="0" smtClean="0">
                <a:solidFill>
                  <a:srgbClr val="014E52"/>
                </a:solidFill>
              </a:rPr>
              <a:t>Meal</a:t>
            </a:r>
            <a:r>
              <a:rPr lang="en-US" sz="1400" dirty="0" smtClean="0">
                <a:solidFill>
                  <a:srgbClr val="014E52"/>
                </a:solidFill>
              </a:rPr>
              <a:t>]</a:t>
            </a:r>
            <a:r>
              <a:rPr lang="en-US" sz="1400" dirty="0" smtClean="0"/>
              <a:t>, </a:t>
            </a:r>
            <a:r>
              <a:rPr lang="en-US" sz="1400" dirty="0"/>
              <a:t>which thou </a:t>
            </a:r>
            <a:r>
              <a:rPr lang="en-US" sz="1400" dirty="0" err="1"/>
              <a:t>sacrificedst</a:t>
            </a:r>
            <a:r>
              <a:rPr lang="en-US" sz="1400" dirty="0"/>
              <a:t> </a:t>
            </a:r>
            <a:r>
              <a:rPr lang="en-US" sz="1400" dirty="0" smtClean="0"/>
              <a:t> </a:t>
            </a:r>
            <a:r>
              <a:rPr lang="en-US" sz="1400" dirty="0" smtClean="0">
                <a:solidFill>
                  <a:srgbClr val="C00000"/>
                </a:solidFill>
              </a:rPr>
              <a:t>[</a:t>
            </a:r>
            <a:r>
              <a:rPr lang="en-US" sz="1400" b="1" dirty="0">
                <a:solidFill>
                  <a:srgbClr val="C00000"/>
                </a:solidFill>
              </a:rPr>
              <a:t>Passover Sacrifice</a:t>
            </a:r>
            <a:r>
              <a:rPr lang="en-US" sz="1400" dirty="0">
                <a:solidFill>
                  <a:srgbClr val="C00000"/>
                </a:solidFill>
              </a:rPr>
              <a:t>]</a:t>
            </a:r>
            <a:r>
              <a:rPr lang="en-US" sz="1400" dirty="0"/>
              <a:t> </a:t>
            </a:r>
            <a:r>
              <a:rPr lang="en-US" sz="1400" dirty="0" smtClean="0"/>
              <a:t>the </a:t>
            </a:r>
            <a:r>
              <a:rPr lang="en-US" sz="1400" dirty="0"/>
              <a:t>first day </a:t>
            </a:r>
            <a:r>
              <a:rPr lang="en-US" sz="1400" b="1" dirty="0">
                <a:ln w="1905"/>
                <a:solidFill>
                  <a:schemeClr val="accent5">
                    <a:lumMod val="75000"/>
                  </a:schemeClr>
                </a:solidFill>
                <a:effectLst>
                  <a:innerShdw blurRad="69850" dist="43180" dir="5400000">
                    <a:srgbClr val="000000">
                      <a:alpha val="65000"/>
                    </a:srgbClr>
                  </a:innerShdw>
                </a:effectLst>
              </a:rPr>
              <a:t>at </a:t>
            </a:r>
            <a:r>
              <a:rPr lang="en-US" sz="1400" b="1" dirty="0" smtClean="0">
                <a:ln w="1905"/>
                <a:solidFill>
                  <a:schemeClr val="accent5">
                    <a:lumMod val="75000"/>
                  </a:schemeClr>
                </a:solidFill>
                <a:effectLst>
                  <a:innerShdw blurRad="69850" dist="43180" dir="5400000">
                    <a:srgbClr val="000000">
                      <a:alpha val="65000"/>
                    </a:srgbClr>
                  </a:innerShdw>
                </a:effectLst>
              </a:rPr>
              <a:t>even </a:t>
            </a:r>
            <a:r>
              <a:rPr lang="en-US" sz="1400" dirty="0" smtClean="0">
                <a:ln w="1905"/>
                <a:solidFill>
                  <a:schemeClr val="accent5">
                    <a:lumMod val="75000"/>
                  </a:schemeClr>
                </a:solidFill>
                <a:effectLst>
                  <a:innerShdw blurRad="69850" dist="43180" dir="5400000">
                    <a:srgbClr val="000000">
                      <a:alpha val="65000"/>
                    </a:srgbClr>
                  </a:innerShdw>
                </a:effectLst>
              </a:rPr>
              <a:t>[</a:t>
            </a:r>
            <a:r>
              <a:rPr lang="en-US" sz="1400" b="1" dirty="0" smtClean="0">
                <a:ln w="1905"/>
                <a:solidFill>
                  <a:schemeClr val="accent5">
                    <a:lumMod val="75000"/>
                  </a:schemeClr>
                </a:solidFill>
                <a:effectLst>
                  <a:innerShdw blurRad="69850" dist="43180" dir="5400000">
                    <a:srgbClr val="000000">
                      <a:alpha val="65000"/>
                    </a:srgbClr>
                  </a:innerShdw>
                </a:effectLst>
              </a:rPr>
              <a:t>ereb/H6153</a:t>
            </a:r>
            <a:r>
              <a:rPr lang="en-US" sz="1400" dirty="0" smtClean="0">
                <a:ln w="1905"/>
                <a:solidFill>
                  <a:schemeClr val="accent5">
                    <a:lumMod val="75000"/>
                  </a:schemeClr>
                </a:solidFill>
                <a:effectLst>
                  <a:innerShdw blurRad="69850" dist="43180" dir="5400000">
                    <a:srgbClr val="000000">
                      <a:alpha val="65000"/>
                    </a:srgbClr>
                  </a:innerShdw>
                </a:effectLst>
              </a:rPr>
              <a:t>],</a:t>
            </a:r>
            <a:r>
              <a:rPr lang="en-US" sz="1400" dirty="0" smtClean="0"/>
              <a:t> </a:t>
            </a:r>
            <a:r>
              <a:rPr lang="en-US" sz="1400" b="1" dirty="0">
                <a:solidFill>
                  <a:srgbClr val="B83D68"/>
                </a:solidFill>
              </a:rPr>
              <a:t>remain</a:t>
            </a:r>
            <a:r>
              <a:rPr lang="en-US" sz="1400" dirty="0"/>
              <a:t> </a:t>
            </a:r>
            <a:r>
              <a:rPr lang="en-US" sz="1400" dirty="0">
                <a:solidFill>
                  <a:schemeClr val="accent2">
                    <a:lumMod val="20000"/>
                    <a:lumOff val="80000"/>
                  </a:schemeClr>
                </a:solidFill>
                <a:effectLst>
                  <a:glow rad="127000">
                    <a:srgbClr val="002060"/>
                  </a:glow>
                </a:effectLst>
              </a:rPr>
              <a:t>all night</a:t>
            </a:r>
            <a:r>
              <a:rPr lang="en-US" sz="1400" dirty="0"/>
              <a:t> </a:t>
            </a:r>
            <a:r>
              <a:rPr lang="en-US" sz="1400" b="1" dirty="0">
                <a:solidFill>
                  <a:srgbClr val="B83D68"/>
                </a:solidFill>
              </a:rPr>
              <a:t>until the morning</a:t>
            </a:r>
            <a:r>
              <a:rPr lang="en-US" sz="1400" b="1" dirty="0" smtClean="0">
                <a:solidFill>
                  <a:srgbClr val="B83D68"/>
                </a:solidFill>
              </a:rPr>
              <a:t>.</a:t>
            </a:r>
          </a:p>
          <a:p>
            <a:pPr marL="82296" indent="0">
              <a:buNone/>
            </a:pPr>
            <a:endParaRPr lang="en-US" sz="300" b="1" dirty="0" smtClean="0">
              <a:solidFill>
                <a:srgbClr val="B83D68"/>
              </a:solidFill>
            </a:endParaRPr>
          </a:p>
          <a:p>
            <a:pPr marL="82296" indent="0">
              <a:buNone/>
            </a:pPr>
            <a:r>
              <a:rPr lang="en-US" sz="1400" dirty="0" smtClean="0"/>
              <a:t>5  Thou </a:t>
            </a:r>
            <a:r>
              <a:rPr lang="en-US" sz="1400" dirty="0" err="1"/>
              <a:t>mayest</a:t>
            </a:r>
            <a:r>
              <a:rPr lang="en-US" sz="1400" dirty="0"/>
              <a:t> not </a:t>
            </a:r>
            <a:r>
              <a:rPr lang="en-US" sz="1400" b="1" dirty="0">
                <a:solidFill>
                  <a:srgbClr val="C00000"/>
                </a:solidFill>
              </a:rPr>
              <a:t>sacrifice</a:t>
            </a:r>
            <a:r>
              <a:rPr lang="en-US" sz="1400" dirty="0"/>
              <a:t> the </a:t>
            </a:r>
            <a:r>
              <a:rPr lang="en-US" sz="1400" b="1" dirty="0">
                <a:solidFill>
                  <a:srgbClr val="C00000"/>
                </a:solidFill>
              </a:rPr>
              <a:t>passover</a:t>
            </a:r>
            <a:r>
              <a:rPr lang="en-US" sz="1400" dirty="0"/>
              <a:t> within any </a:t>
            </a:r>
            <a:r>
              <a:rPr lang="en-US" sz="1400" dirty="0" smtClean="0"/>
              <a:t/>
            </a:r>
            <a:br>
              <a:rPr lang="en-US" sz="1400" dirty="0" smtClean="0"/>
            </a:br>
            <a:r>
              <a:rPr lang="en-US" sz="1400" dirty="0" smtClean="0"/>
              <a:t>of </a:t>
            </a:r>
            <a:r>
              <a:rPr lang="en-US" sz="1400" dirty="0"/>
              <a:t>thy </a:t>
            </a:r>
            <a:r>
              <a:rPr lang="en-US" sz="1400" dirty="0" smtClean="0"/>
              <a:t>gates </a:t>
            </a:r>
            <a:r>
              <a:rPr lang="en-US" sz="1300" spc="300" dirty="0" smtClean="0">
                <a:solidFill>
                  <a:schemeClr val="accent2">
                    <a:lumMod val="20000"/>
                    <a:lumOff val="80000"/>
                  </a:schemeClr>
                </a:solidFill>
                <a:effectLst>
                  <a:glow rad="127000">
                    <a:srgbClr val="002060"/>
                  </a:glow>
                </a:effectLst>
              </a:rPr>
              <a:t>[different than when in Egypt</a:t>
            </a:r>
            <a:r>
              <a:rPr lang="en-US" sz="1400" dirty="0" smtClean="0">
                <a:solidFill>
                  <a:schemeClr val="accent2">
                    <a:lumMod val="20000"/>
                    <a:lumOff val="80000"/>
                  </a:schemeClr>
                </a:solidFill>
                <a:effectLst>
                  <a:glow rad="127000">
                    <a:srgbClr val="002060"/>
                  </a:glow>
                </a:effectLst>
              </a:rPr>
              <a:t>],</a:t>
            </a:r>
            <a:r>
              <a:rPr lang="en-US" sz="1400" dirty="0" smtClean="0"/>
              <a:t>, which Yahuah </a:t>
            </a:r>
            <a:r>
              <a:rPr lang="en-US" sz="1400" dirty="0"/>
              <a:t>thy Elohim </a:t>
            </a:r>
            <a:r>
              <a:rPr lang="en-US" sz="1400" dirty="0" err="1"/>
              <a:t>giveth</a:t>
            </a:r>
            <a:r>
              <a:rPr lang="en-US" sz="1400" dirty="0"/>
              <a:t> thee</a:t>
            </a:r>
            <a:r>
              <a:rPr lang="en-US" sz="1400" dirty="0" smtClean="0"/>
              <a:t>:</a:t>
            </a:r>
            <a:endParaRPr lang="en-US" sz="1400" b="1" dirty="0">
              <a:solidFill>
                <a:srgbClr val="B83D68"/>
              </a:solidFill>
            </a:endParaRPr>
          </a:p>
          <a:p>
            <a:pPr marL="82296" indent="0">
              <a:buNone/>
            </a:pPr>
            <a:endParaRPr lang="en-US" sz="1200" dirty="0"/>
          </a:p>
        </p:txBody>
      </p:sp>
      <p:sp>
        <p:nvSpPr>
          <p:cNvPr id="5" name="Rectangle 4"/>
          <p:cNvSpPr/>
          <p:nvPr/>
        </p:nvSpPr>
        <p:spPr>
          <a:xfrm>
            <a:off x="93884" y="2399413"/>
            <a:ext cx="1281120" cy="1200329"/>
          </a:xfrm>
          <a:prstGeom prst="rect">
            <a:avLst/>
          </a:prstGeom>
          <a:noFill/>
        </p:spPr>
        <p:txBody>
          <a:bodyPr wrap="none" lIns="91440" tIns="45720" rIns="91440" bIns="45720">
            <a:spAutoFit/>
          </a:bodyPr>
          <a:lstStyle/>
          <a:p>
            <a:pPr algn="ct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Deut 16:6</a:t>
            </a:r>
            <a:b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r>
            <a:b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Passover</a:t>
            </a:r>
          </a:p>
          <a:p>
            <a:pPr algn="ct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Sacrifice</a:t>
            </a:r>
          </a:p>
        </p:txBody>
      </p:sp>
      <p:sp>
        <p:nvSpPr>
          <p:cNvPr id="6" name="Content Placeholder 3"/>
          <p:cNvSpPr txBox="1">
            <a:spLocks/>
          </p:cNvSpPr>
          <p:nvPr/>
        </p:nvSpPr>
        <p:spPr>
          <a:xfrm>
            <a:off x="6814388" y="1022113"/>
            <a:ext cx="4994656" cy="3015734"/>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buNone/>
            </a:pPr>
            <a:r>
              <a:rPr lang="en-US" sz="1400" dirty="0" smtClean="0"/>
              <a:t>6  But at the place which Yahuah </a:t>
            </a:r>
            <a:r>
              <a:rPr lang="en-US" sz="1400" dirty="0"/>
              <a:t>thy Elohim</a:t>
            </a:r>
            <a:r>
              <a:rPr lang="en-US" sz="1400" dirty="0" smtClean="0"/>
              <a:t> shall choose </a:t>
            </a:r>
            <a:br>
              <a:rPr lang="en-US" sz="1400" dirty="0" smtClean="0"/>
            </a:br>
            <a:r>
              <a:rPr lang="en-US" sz="1400" dirty="0" smtClean="0"/>
              <a:t>to place his name in, there thou shalt </a:t>
            </a:r>
            <a:r>
              <a:rPr lang="en-US" sz="1400" b="1" dirty="0" smtClean="0">
                <a:solidFill>
                  <a:srgbClr val="C00000"/>
                </a:solidFill>
              </a:rPr>
              <a:t>sacrifice</a:t>
            </a:r>
            <a:r>
              <a:rPr lang="en-US" sz="1400" dirty="0" smtClean="0"/>
              <a:t> the </a:t>
            </a:r>
            <a:r>
              <a:rPr lang="en-US" sz="1400" b="1" dirty="0" smtClean="0">
                <a:solidFill>
                  <a:srgbClr val="C00000"/>
                </a:solidFill>
              </a:rPr>
              <a:t>passover</a:t>
            </a:r>
            <a:r>
              <a:rPr lang="en-US" sz="1400" dirty="0" smtClean="0"/>
              <a:t> </a:t>
            </a:r>
            <a:r>
              <a:rPr lang="en-US" sz="1400" b="1" dirty="0">
                <a:ln w="1905"/>
                <a:solidFill>
                  <a:schemeClr val="accent5">
                    <a:lumMod val="75000"/>
                  </a:schemeClr>
                </a:solidFill>
                <a:effectLst>
                  <a:innerShdw blurRad="69850" dist="43180" dir="5400000">
                    <a:srgbClr val="000000">
                      <a:alpha val="65000"/>
                    </a:srgbClr>
                  </a:innerShdw>
                </a:effectLst>
              </a:rPr>
              <a:t>at even </a:t>
            </a:r>
            <a:r>
              <a:rPr lang="en-US" sz="1400" dirty="0" smtClean="0">
                <a:ln w="1905"/>
                <a:solidFill>
                  <a:schemeClr val="accent5">
                    <a:lumMod val="75000"/>
                  </a:schemeClr>
                </a:solidFill>
                <a:effectLst>
                  <a:innerShdw blurRad="69850" dist="43180" dir="5400000">
                    <a:srgbClr val="000000">
                      <a:alpha val="65000"/>
                    </a:srgbClr>
                  </a:innerShdw>
                </a:effectLst>
              </a:rPr>
              <a:t>[</a:t>
            </a:r>
            <a:r>
              <a:rPr lang="en-US" sz="1400" b="1" dirty="0" smtClean="0">
                <a:ln w="1905"/>
                <a:solidFill>
                  <a:schemeClr val="accent5">
                    <a:lumMod val="75000"/>
                  </a:schemeClr>
                </a:solidFill>
                <a:effectLst>
                  <a:innerShdw blurRad="69850" dist="43180" dir="5400000">
                    <a:srgbClr val="000000">
                      <a:alpha val="65000"/>
                    </a:srgbClr>
                  </a:innerShdw>
                </a:effectLst>
              </a:rPr>
              <a:t>ereb/H6153</a:t>
            </a:r>
            <a:r>
              <a:rPr lang="en-US" sz="1400" dirty="0" smtClean="0">
                <a:ln w="1905"/>
                <a:solidFill>
                  <a:schemeClr val="accent5">
                    <a:lumMod val="75000"/>
                  </a:schemeClr>
                </a:solidFill>
                <a:effectLst>
                  <a:innerShdw blurRad="69850" dist="43180" dir="5400000">
                    <a:srgbClr val="000000">
                      <a:alpha val="65000"/>
                    </a:srgbClr>
                  </a:innerShdw>
                </a:effectLst>
              </a:rPr>
              <a:t>],</a:t>
            </a:r>
            <a:r>
              <a:rPr lang="en-US" sz="1400" dirty="0" smtClean="0"/>
              <a:t> at the going down of the sun, at the season that thou </a:t>
            </a:r>
            <a:r>
              <a:rPr lang="en-US" sz="1400" dirty="0" err="1" smtClean="0"/>
              <a:t>camest</a:t>
            </a:r>
            <a:r>
              <a:rPr lang="en-US" sz="1400" dirty="0" smtClean="0"/>
              <a:t> forth out of Egypt.</a:t>
            </a:r>
          </a:p>
          <a:p>
            <a:pPr marL="82296" indent="0">
              <a:buNone/>
            </a:pPr>
            <a:endParaRPr lang="en-US" sz="300" dirty="0" smtClean="0"/>
          </a:p>
          <a:p>
            <a:pPr marL="82296" indent="0">
              <a:buNone/>
            </a:pPr>
            <a:r>
              <a:rPr lang="en-US" sz="1400" dirty="0" smtClean="0"/>
              <a:t>7  And thou shalt roast and eat it </a:t>
            </a:r>
            <a:r>
              <a:rPr lang="en-US" sz="1400" dirty="0" smtClean="0">
                <a:solidFill>
                  <a:srgbClr val="C00000"/>
                </a:solidFill>
              </a:rPr>
              <a:t>[</a:t>
            </a:r>
            <a:r>
              <a:rPr lang="en-US" sz="1400" b="1" dirty="0" smtClean="0">
                <a:solidFill>
                  <a:srgbClr val="C00000"/>
                </a:solidFill>
              </a:rPr>
              <a:t>Passover Sacrifice</a:t>
            </a:r>
            <a:r>
              <a:rPr lang="en-US" sz="1400" dirty="0" smtClean="0">
                <a:solidFill>
                  <a:srgbClr val="C00000"/>
                </a:solidFill>
              </a:rPr>
              <a:t>]</a:t>
            </a:r>
            <a:r>
              <a:rPr lang="en-US" sz="1400" dirty="0" smtClean="0"/>
              <a:t> in </a:t>
            </a:r>
            <a:br>
              <a:rPr lang="en-US" sz="1400" dirty="0" smtClean="0"/>
            </a:br>
            <a:r>
              <a:rPr lang="en-US" sz="1400" dirty="0" smtClean="0"/>
              <a:t>the place which Yahuah </a:t>
            </a:r>
            <a:r>
              <a:rPr lang="en-US" sz="1400" dirty="0"/>
              <a:t>thy Elohim</a:t>
            </a:r>
            <a:r>
              <a:rPr lang="en-US" sz="1400" dirty="0" smtClean="0"/>
              <a:t> shall choose: and thou shalt turn </a:t>
            </a:r>
            <a:r>
              <a:rPr lang="en-US" sz="1400" b="1" dirty="0" smtClean="0">
                <a:solidFill>
                  <a:srgbClr val="B83D68"/>
                </a:solidFill>
              </a:rPr>
              <a:t>in the morning, </a:t>
            </a:r>
            <a:r>
              <a:rPr lang="en-US" sz="1400" dirty="0" smtClean="0"/>
              <a:t>and go unto thy tents.</a:t>
            </a:r>
          </a:p>
          <a:p>
            <a:pPr marL="82296" indent="0">
              <a:buNone/>
            </a:pPr>
            <a:endParaRPr lang="en-US" sz="300" dirty="0" smtClean="0"/>
          </a:p>
          <a:p>
            <a:pPr marL="82296" indent="0">
              <a:buNone/>
            </a:pPr>
            <a:r>
              <a:rPr lang="en-US" sz="1400" dirty="0" smtClean="0"/>
              <a:t>8 </a:t>
            </a:r>
            <a:r>
              <a:rPr lang="en-US" sz="1400" dirty="0" smtClean="0">
                <a:solidFill>
                  <a:srgbClr val="0070C0"/>
                </a:solidFill>
              </a:rPr>
              <a:t> [</a:t>
            </a:r>
            <a:r>
              <a:rPr lang="en-US" sz="1400" b="1" dirty="0" smtClean="0">
                <a:solidFill>
                  <a:srgbClr val="0070C0"/>
                </a:solidFill>
              </a:rPr>
              <a:t>Passover</a:t>
            </a:r>
            <a:r>
              <a:rPr lang="en-US" sz="1400" dirty="0" smtClean="0">
                <a:solidFill>
                  <a:srgbClr val="0070C0"/>
                </a:solidFill>
              </a:rPr>
              <a:t> </a:t>
            </a:r>
            <a:r>
              <a:rPr lang="en-US" sz="1400" b="1" dirty="0" smtClean="0">
                <a:solidFill>
                  <a:srgbClr val="0070C0"/>
                </a:solidFill>
              </a:rPr>
              <a:t>Festival</a:t>
            </a:r>
            <a:r>
              <a:rPr lang="en-US" sz="1400" dirty="0" smtClean="0">
                <a:solidFill>
                  <a:srgbClr val="0070C0"/>
                </a:solidFill>
              </a:rPr>
              <a:t>] </a:t>
            </a:r>
            <a:r>
              <a:rPr lang="en-US" sz="1400" dirty="0" smtClean="0"/>
              <a:t>Six days thou shalt eat unleavened bread: and on the seventh day shall be a solemn assembly to </a:t>
            </a:r>
            <a:r>
              <a:rPr lang="en-US" sz="1400" dirty="0"/>
              <a:t>Yahuah thy </a:t>
            </a:r>
            <a:r>
              <a:rPr lang="en-US" sz="1400" dirty="0" smtClean="0"/>
              <a:t>Elohim: thou shalt do no work therein.</a:t>
            </a:r>
            <a:endParaRPr lang="en-US" sz="1400" dirty="0"/>
          </a:p>
        </p:txBody>
      </p:sp>
      <p:sp>
        <p:nvSpPr>
          <p:cNvPr id="7" name="TextBox 6"/>
          <p:cNvSpPr txBox="1"/>
          <p:nvPr/>
        </p:nvSpPr>
        <p:spPr>
          <a:xfrm>
            <a:off x="6884492" y="3680266"/>
            <a:ext cx="4854448" cy="1327249"/>
          </a:xfrm>
          <a:prstGeom prst="roundRect">
            <a:avLst>
              <a:gd name="adj" fmla="val 33379"/>
            </a:avLst>
          </a:prstGeom>
          <a:gradFill flip="none" rotWithShape="1">
            <a:gsLst>
              <a:gs pos="96000">
                <a:srgbClr val="AB0026">
                  <a:alpha val="53000"/>
                </a:srgbClr>
              </a:gs>
              <a:gs pos="36000">
                <a:srgbClr val="96004B">
                  <a:alpha val="49000"/>
                </a:srgbClr>
              </a:gs>
              <a:gs pos="21000">
                <a:srgbClr val="C00000">
                  <a:alpha val="45000"/>
                </a:srgbClr>
              </a:gs>
              <a:gs pos="57000">
                <a:schemeClr val="accent2">
                  <a:lumMod val="20000"/>
                  <a:lumOff val="80000"/>
                </a:schemeClr>
              </a:gs>
            </a:gsLst>
            <a:lin ang="13500000" scaled="1"/>
            <a:tileRect/>
          </a:gradFill>
          <a:ln w="57150">
            <a:solidFill>
              <a:srgbClr val="96004B"/>
            </a:solidFill>
          </a:ln>
          <a:scene3d>
            <a:camera prst="orthographicFront"/>
            <a:lightRig rig="threePt" dir="t"/>
          </a:scene3d>
          <a:sp3d>
            <a:bevelT w="152400" h="50800" prst="softRound"/>
          </a:sp3d>
        </p:spPr>
        <p:txBody>
          <a:bodyPr wrap="square" rtlCol="0">
            <a:spAutoFit/>
            <a:sp3d extrusionH="57150">
              <a:bevelT w="82550" h="38100" prst="coolSlant"/>
            </a:sp3d>
          </a:bodyPr>
          <a:lstStyle/>
          <a:p>
            <a:pPr algn="ctr"/>
            <a:r>
              <a:rPr lang="en-US" sz="1600" b="1" u="sng" dirty="0" smtClean="0">
                <a:solidFill>
                  <a:schemeClr val="accent5">
                    <a:lumMod val="75000"/>
                  </a:schemeClr>
                </a:solidFill>
                <a:latin typeface="Comic Sans MS" pitchFamily="66" charset="0"/>
              </a:rPr>
              <a:t>Note #1</a:t>
            </a:r>
            <a:r>
              <a:rPr lang="en-US" sz="1600" b="1" dirty="0" smtClean="0">
                <a:solidFill>
                  <a:schemeClr val="accent5">
                    <a:lumMod val="75000"/>
                  </a:schemeClr>
                </a:solidFill>
                <a:latin typeface="Comic Sans MS" pitchFamily="66" charset="0"/>
              </a:rPr>
              <a:t>:  </a:t>
            </a:r>
            <a:r>
              <a:rPr lang="en-US" sz="1600" b="1" dirty="0" err="1" smtClean="0">
                <a:solidFill>
                  <a:schemeClr val="accent5">
                    <a:lumMod val="75000"/>
                  </a:schemeClr>
                </a:solidFill>
                <a:latin typeface="Comic Sans MS" pitchFamily="66" charset="0"/>
              </a:rPr>
              <a:t>Vss</a:t>
            </a:r>
            <a:r>
              <a:rPr lang="en-US" sz="1600" b="1" dirty="0" smtClean="0">
                <a:solidFill>
                  <a:schemeClr val="accent5">
                    <a:lumMod val="75000"/>
                  </a:schemeClr>
                </a:solidFill>
                <a:latin typeface="Comic Sans MS" pitchFamily="66" charset="0"/>
              </a:rPr>
              <a:t> 4 &amp; 6 do mention “at even” [ereb/H6153]. In both cases the context has to do with </a:t>
            </a:r>
            <a:r>
              <a:rPr lang="en-US" sz="1600" b="1" dirty="0" smtClean="0">
                <a:solidFill>
                  <a:srgbClr val="C00000"/>
                </a:solidFill>
                <a:latin typeface="Comic Sans MS" pitchFamily="66" charset="0"/>
              </a:rPr>
              <a:t>“timing” of the Passover Sacrifice </a:t>
            </a:r>
            <a:r>
              <a:rPr lang="en-US" sz="1600" b="1" dirty="0" smtClean="0">
                <a:solidFill>
                  <a:schemeClr val="tx1">
                    <a:lumMod val="65000"/>
                    <a:lumOff val="35000"/>
                  </a:schemeClr>
                </a:solidFill>
                <a:latin typeface="Comic Sans MS" pitchFamily="66" charset="0"/>
              </a:rPr>
              <a:t>NOT the timing of day-start.</a:t>
            </a:r>
          </a:p>
        </p:txBody>
      </p:sp>
      <p:sp>
        <p:nvSpPr>
          <p:cNvPr id="8" name="TextBox 7"/>
          <p:cNvSpPr txBox="1"/>
          <p:nvPr/>
        </p:nvSpPr>
        <p:spPr>
          <a:xfrm>
            <a:off x="7152640" y="4941815"/>
            <a:ext cx="4365692" cy="1541026"/>
          </a:xfrm>
          <a:prstGeom prst="roundRect">
            <a:avLst>
              <a:gd name="adj" fmla="val 25323"/>
            </a:avLst>
          </a:prstGeom>
          <a:gradFill>
            <a:gsLst>
              <a:gs pos="0">
                <a:srgbClr val="5E9EFF"/>
              </a:gs>
              <a:gs pos="22000">
                <a:srgbClr val="85C2FF"/>
              </a:gs>
              <a:gs pos="42000">
                <a:srgbClr val="C4D6EB"/>
              </a:gs>
              <a:gs pos="70000">
                <a:srgbClr val="FFEBFA"/>
              </a:gs>
            </a:gsLst>
            <a:lin ang="15000000" scaled="0"/>
          </a:gradFill>
          <a:ln w="57150">
            <a:solidFill>
              <a:srgbClr val="00B0F0"/>
            </a:solidFill>
          </a:ln>
          <a:scene3d>
            <a:camera prst="orthographicFront"/>
            <a:lightRig rig="threePt" dir="t"/>
          </a:scene3d>
          <a:sp3d>
            <a:bevelT w="152400" h="50800" prst="softRound"/>
          </a:sp3d>
        </p:spPr>
        <p:txBody>
          <a:bodyPr wrap="square" rtlCol="0">
            <a:spAutoFit/>
            <a:sp3d extrusionH="57150">
              <a:bevelT w="82550" h="38100" prst="coolSlant"/>
            </a:sp3d>
          </a:bodyPr>
          <a:lstStyle/>
          <a:p>
            <a:pPr algn="ctr"/>
            <a:r>
              <a:rPr lang="en-US" sz="1600" b="1" u="sng" dirty="0" smtClean="0">
                <a:solidFill>
                  <a:srgbClr val="B83D68"/>
                </a:solidFill>
                <a:latin typeface="Comic Sans MS" pitchFamily="66" charset="0"/>
              </a:rPr>
              <a:t>Note #2</a:t>
            </a:r>
            <a:r>
              <a:rPr lang="en-US" sz="1600" b="1" dirty="0" smtClean="0">
                <a:solidFill>
                  <a:srgbClr val="B83D68"/>
                </a:solidFill>
                <a:latin typeface="Comic Sans MS" pitchFamily="66" charset="0"/>
              </a:rPr>
              <a:t>:  </a:t>
            </a:r>
            <a:r>
              <a:rPr lang="en-US" sz="1600" b="1" dirty="0" err="1" smtClean="0">
                <a:solidFill>
                  <a:srgbClr val="B83D68"/>
                </a:solidFill>
                <a:latin typeface="Comic Sans MS" pitchFamily="66" charset="0"/>
              </a:rPr>
              <a:t>Vss</a:t>
            </a:r>
            <a:r>
              <a:rPr lang="en-US" sz="1600" b="1" dirty="0" smtClean="0">
                <a:solidFill>
                  <a:srgbClr val="B83D68"/>
                </a:solidFill>
                <a:latin typeface="Comic Sans MS" pitchFamily="66" charset="0"/>
              </a:rPr>
              <a:t> 4 &amp; 7 both mention “the morning” exchange regarding the </a:t>
            </a:r>
            <a:r>
              <a:rPr lang="en-US" sz="1600" b="1" dirty="0">
                <a:solidFill>
                  <a:srgbClr val="C00000"/>
                </a:solidFill>
                <a:latin typeface="Comic Sans MS" pitchFamily="66" charset="0"/>
              </a:rPr>
              <a:t>Passover </a:t>
            </a:r>
            <a:r>
              <a:rPr lang="en-US" sz="1600" b="1" dirty="0" smtClean="0">
                <a:solidFill>
                  <a:srgbClr val="C00000"/>
                </a:solidFill>
                <a:latin typeface="Comic Sans MS" pitchFamily="66" charset="0"/>
              </a:rPr>
              <a:t>Sacrifice.  </a:t>
            </a:r>
            <a:r>
              <a:rPr lang="en-US" sz="1600" b="1" dirty="0" smtClean="0">
                <a:solidFill>
                  <a:schemeClr val="tx1">
                    <a:lumMod val="65000"/>
                    <a:lumOff val="35000"/>
                  </a:schemeClr>
                </a:solidFill>
                <a:latin typeface="Comic Sans MS" pitchFamily="66" charset="0"/>
              </a:rPr>
              <a:t>Although this is the true beginning of the new day, </a:t>
            </a:r>
            <a:br>
              <a:rPr lang="en-US" sz="1600" b="1" dirty="0" smtClean="0">
                <a:solidFill>
                  <a:schemeClr val="tx1">
                    <a:lumMod val="65000"/>
                    <a:lumOff val="35000"/>
                  </a:schemeClr>
                </a:solidFill>
                <a:latin typeface="Comic Sans MS" pitchFamily="66" charset="0"/>
              </a:rPr>
            </a:br>
            <a:r>
              <a:rPr lang="en-US" sz="1600" b="1" dirty="0" smtClean="0">
                <a:solidFill>
                  <a:schemeClr val="tx1">
                    <a:lumMod val="65000"/>
                    <a:lumOff val="35000"/>
                  </a:schemeClr>
                </a:solidFill>
                <a:latin typeface="Comic Sans MS" pitchFamily="66" charset="0"/>
              </a:rPr>
              <a:t>the context is not about day-start.</a:t>
            </a:r>
            <a:endParaRPr lang="en-US" sz="1600" b="1" dirty="0" smtClean="0">
              <a:solidFill>
                <a:srgbClr val="B83D68"/>
              </a:solidFill>
              <a:latin typeface="Comic Sans MS" pitchFamily="66" charset="0"/>
            </a:endParaRPr>
          </a:p>
        </p:txBody>
      </p:sp>
      <p:sp>
        <p:nvSpPr>
          <p:cNvPr id="2" name="Rectangle 1"/>
          <p:cNvSpPr/>
          <p:nvPr/>
        </p:nvSpPr>
        <p:spPr>
          <a:xfrm>
            <a:off x="2365094" y="6882787"/>
            <a:ext cx="6096000" cy="923330"/>
          </a:xfrm>
          <a:prstGeom prst="rect">
            <a:avLst/>
          </a:prstGeom>
          <a:solidFill>
            <a:schemeClr val="accent4">
              <a:lumMod val="20000"/>
              <a:lumOff val="80000"/>
            </a:schemeClr>
          </a:solidFill>
        </p:spPr>
        <p:txBody>
          <a:bodyPr>
            <a:spAutoFit/>
          </a:bodyPr>
          <a:lstStyle/>
          <a:p>
            <a:r>
              <a:rPr lang="en-US" dirty="0"/>
              <a:t>CF:  Should split this into two slides, but then we lose the visual content to support the pink and blue boxes.  Have to figure this out yet</a:t>
            </a:r>
            <a:r>
              <a:rPr lang="en-US" dirty="0" smtClean="0"/>
              <a:t>.  Tim said to leave it.</a:t>
            </a:r>
            <a:endParaRPr lang="en-US" dirty="0"/>
          </a:p>
        </p:txBody>
      </p:sp>
    </p:spTree>
    <p:extLst>
      <p:ext uri="{BB962C8B-B14F-4D97-AF65-F5344CB8AC3E}">
        <p14:creationId xmlns:p14="http://schemas.microsoft.com/office/powerpoint/2010/main" val="787432495"/>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1000"/>
                                        <p:tgtEl>
                                          <p:spTgt spid="4">
                                            <p:txEl>
                                              <p:pRg st="4" end="4"/>
                                            </p:txEl>
                                          </p:spTgt>
                                        </p:tgtEl>
                                      </p:cBhvr>
                                    </p:animEffect>
                                    <p:anim calcmode="lin" valueType="num">
                                      <p:cBhvr>
                                        <p:cTn id="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6" end="6"/>
                                            </p:txEl>
                                          </p:spTgt>
                                        </p:tgtEl>
                                        <p:attrNameLst>
                                          <p:attrName>style.visibility</p:attrName>
                                        </p:attrNameLst>
                                      </p:cBhvr>
                                      <p:to>
                                        <p:strVal val="visible"/>
                                      </p:to>
                                    </p:set>
                                    <p:animEffect transition="in" filter="fade">
                                      <p:cBhvr>
                                        <p:cTn id="14" dur="1000"/>
                                        <p:tgtEl>
                                          <p:spTgt spid="4">
                                            <p:txEl>
                                              <p:pRg st="6" end="6"/>
                                            </p:txEl>
                                          </p:spTgt>
                                        </p:tgtEl>
                                      </p:cBhvr>
                                    </p:animEffect>
                                    <p:anim calcmode="lin" valueType="num">
                                      <p:cBhvr>
                                        <p:cTn id="1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animEffect transition="in" filter="fade">
                                      <p:cBhvr>
                                        <p:cTn id="21" dur="1000"/>
                                        <p:tgtEl>
                                          <p:spTgt spid="4">
                                            <p:txEl>
                                              <p:pRg st="8" end="8"/>
                                            </p:txEl>
                                          </p:spTgt>
                                        </p:tgtEl>
                                      </p:cBhvr>
                                    </p:animEffect>
                                    <p:anim calcmode="lin" valueType="num">
                                      <p:cBhvr>
                                        <p:cTn id="22"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1000"/>
                                        <p:tgtEl>
                                          <p:spTgt spid="6">
                                            <p:txEl>
                                              <p:pRg st="0" end="0"/>
                                            </p:txEl>
                                          </p:spTgt>
                                        </p:tgtEl>
                                      </p:cBhvr>
                                    </p:animEffect>
                                    <p:anim calcmode="lin" valueType="num">
                                      <p:cBhvr>
                                        <p:cTn id="2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1000"/>
                                        <p:tgtEl>
                                          <p:spTgt spid="6">
                                            <p:txEl>
                                              <p:pRg st="4" end="4"/>
                                            </p:txEl>
                                          </p:spTgt>
                                        </p:tgtEl>
                                      </p:cBhvr>
                                    </p:animEffect>
                                    <p:anim calcmode="lin" valueType="num">
                                      <p:cBhvr>
                                        <p:cTn id="4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barn(inVertical)">
                                      <p:cBhvr>
                                        <p:cTn id="49" dur="1250"/>
                                        <p:tgtEl>
                                          <p:spTgt spid="7">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8">
                                            <p:txEl>
                                              <p:pRg st="0" end="0"/>
                                            </p:txEl>
                                          </p:spTgt>
                                        </p:tgtEl>
                                        <p:attrNameLst>
                                          <p:attrName>style.visibility</p:attrName>
                                        </p:attrNameLst>
                                      </p:cBhvr>
                                      <p:to>
                                        <p:strVal val="visible"/>
                                      </p:to>
                                    </p:set>
                                    <p:animEffect transition="in" filter="barn(inVertical)">
                                      <p:cBhvr>
                                        <p:cTn id="54" dur="125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6000">
              <a:srgbClr val="96004B"/>
            </a:gs>
            <a:gs pos="30000">
              <a:srgbClr val="C00000"/>
            </a:gs>
            <a:gs pos="57000">
              <a:schemeClr val="accent2">
                <a:lumMod val="20000"/>
                <a:lumOff val="80000"/>
              </a:schemeClr>
            </a:gs>
          </a:gsLst>
          <a:lin ang="189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442720" y="61278"/>
            <a:ext cx="10940288" cy="1143000"/>
          </a:xfrm>
        </p:spPr>
        <p:txBody>
          <a:bodyPr/>
          <a:lstStyle/>
          <a:p>
            <a:pPr algn="ctr"/>
            <a:r>
              <a:rPr lang="en-US" dirty="0" smtClean="0"/>
              <a:t>Deut 16:6 &amp; &lt;</a:t>
            </a:r>
            <a:r>
              <a:rPr lang="en-US" dirty="0" err="1" smtClean="0"/>
              <a:t>beyn</a:t>
            </a:r>
            <a:r>
              <a:rPr lang="en-US" dirty="0" smtClean="0"/>
              <a:t> </a:t>
            </a:r>
            <a:r>
              <a:rPr lang="en-US" dirty="0"/>
              <a:t>h</a:t>
            </a:r>
            <a:r>
              <a:rPr lang="en-US" dirty="0" smtClean="0"/>
              <a:t>a </a:t>
            </a:r>
            <a:r>
              <a:rPr lang="en-US" dirty="0" err="1" smtClean="0"/>
              <a:t>arbayim</a:t>
            </a:r>
            <a:r>
              <a:rPr lang="en-US" dirty="0" smtClean="0"/>
              <a:t>&gt;</a:t>
            </a:r>
            <a:endParaRPr lang="en-US" dirty="0"/>
          </a:p>
        </p:txBody>
      </p:sp>
      <p:sp>
        <p:nvSpPr>
          <p:cNvPr id="5" name="Rectangle 4"/>
          <p:cNvSpPr/>
          <p:nvPr/>
        </p:nvSpPr>
        <p:spPr>
          <a:xfrm>
            <a:off x="90356" y="2520294"/>
            <a:ext cx="1281120" cy="1200329"/>
          </a:xfrm>
          <a:prstGeom prst="rect">
            <a:avLst/>
          </a:prstGeom>
          <a:noFill/>
        </p:spPr>
        <p:txBody>
          <a:bodyPr wrap="none" lIns="91440" tIns="45720" rIns="91440" bIns="45720">
            <a:spAutoFit/>
          </a:bodyPr>
          <a:lstStyle/>
          <a:p>
            <a:pPr algn="ctr"/>
            <a: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Deut 16:6</a:t>
            </a:r>
            <a:b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r>
            <a:b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Passover</a:t>
            </a:r>
          </a:p>
          <a:p>
            <a:pPr algn="ct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Sacrifice</a:t>
            </a:r>
            <a:endParaRPr lang="en-US"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6" name="Content Placeholder 3"/>
          <p:cNvSpPr txBox="1">
            <a:spLocks/>
          </p:cNvSpPr>
          <p:nvPr/>
        </p:nvSpPr>
        <p:spPr>
          <a:xfrm>
            <a:off x="1371476" y="1046479"/>
            <a:ext cx="10698604" cy="2650679"/>
          </a:xfrm>
          <a:prstGeom prst="rect">
            <a:avLst/>
          </a:prstGeom>
        </p:spPr>
        <p:txBody>
          <a:bodyPr>
            <a:normAutofit fontScale="55000" lnSpcReduction="20000"/>
            <a:scene3d>
              <a:camera prst="orthographicFront"/>
              <a:lightRig rig="threePt" dir="t"/>
            </a:scene3d>
            <a:sp3d extrusionH="57150">
              <a:bevelT h="25400" prst="softRound"/>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None/>
            </a:pPr>
            <a:r>
              <a:rPr lang="en-US" sz="4400" b="1" u="sng" dirty="0">
                <a:solidFill>
                  <a:srgbClr val="96004B"/>
                </a:solidFill>
              </a:rPr>
              <a:t>Ver</a:t>
            </a:r>
            <a:r>
              <a:rPr lang="en-US" sz="4400" b="1" dirty="0">
                <a:solidFill>
                  <a:srgbClr val="96004B"/>
                </a:solidFill>
              </a:rPr>
              <a:t>y</a:t>
            </a:r>
            <a:r>
              <a:rPr lang="en-US" sz="4400" b="1" u="sng" dirty="0">
                <a:solidFill>
                  <a:srgbClr val="96004B"/>
                </a:solidFill>
              </a:rPr>
              <a:t> Important </a:t>
            </a:r>
            <a:r>
              <a:rPr lang="en-US" sz="4400" b="1" u="sng" dirty="0" smtClean="0">
                <a:solidFill>
                  <a:srgbClr val="96004B"/>
                </a:solidFill>
              </a:rPr>
              <a:t>Point</a:t>
            </a:r>
            <a:r>
              <a:rPr lang="en-US" sz="4400" dirty="0" smtClean="0">
                <a:solidFill>
                  <a:srgbClr val="96004B"/>
                </a:solidFill>
              </a:rPr>
              <a:t>:  </a:t>
            </a:r>
            <a:r>
              <a:rPr lang="en-US" sz="3600" dirty="0"/>
              <a:t>T</a:t>
            </a:r>
            <a:r>
              <a:rPr lang="en-US" sz="3600" dirty="0" smtClean="0"/>
              <a:t>he mandate of </a:t>
            </a:r>
            <a:r>
              <a:rPr lang="en-US" sz="3600" b="1" dirty="0" smtClean="0">
                <a:solidFill>
                  <a:srgbClr val="0070C0"/>
                </a:solidFill>
              </a:rPr>
              <a:t>Deut </a:t>
            </a:r>
            <a:r>
              <a:rPr lang="en-US" sz="3600" b="1" dirty="0">
                <a:solidFill>
                  <a:srgbClr val="0070C0"/>
                </a:solidFill>
              </a:rPr>
              <a:t>16:6</a:t>
            </a:r>
            <a:r>
              <a:rPr lang="en-US" sz="3600" dirty="0">
                <a:solidFill>
                  <a:srgbClr val="0070C0"/>
                </a:solidFill>
              </a:rPr>
              <a:t> </a:t>
            </a:r>
            <a:r>
              <a:rPr lang="en-US" sz="3600" dirty="0" smtClean="0"/>
              <a:t>is </a:t>
            </a:r>
            <a:r>
              <a:rPr lang="en-US" sz="3600" b="1" u="sng" dirty="0" smtClean="0"/>
              <a:t>not</a:t>
            </a:r>
            <a:r>
              <a:rPr lang="en-US" sz="3600" dirty="0" smtClean="0"/>
              <a:t> about “when the day begins.”  </a:t>
            </a:r>
            <a:r>
              <a:rPr lang="en-US" sz="4200" dirty="0" smtClean="0"/>
              <a:t/>
            </a:r>
            <a:br>
              <a:rPr lang="en-US" sz="4200" dirty="0" smtClean="0"/>
            </a:br>
            <a:r>
              <a:rPr lang="en-US" sz="4200" dirty="0" smtClean="0"/>
              <a:t>                                       </a:t>
            </a:r>
            <a:r>
              <a:rPr lang="en-US" sz="5100" dirty="0" smtClean="0">
                <a:solidFill>
                  <a:srgbClr val="0070C0"/>
                </a:solidFill>
                <a:effectLst>
                  <a:innerShdw blurRad="114300">
                    <a:prstClr val="black"/>
                  </a:innerShdw>
                </a:effectLst>
                <a:latin typeface="Matura MT Script Capitals" pitchFamily="66" charset="0"/>
              </a:rPr>
              <a:t>Question</a:t>
            </a:r>
            <a:r>
              <a:rPr lang="en-US" sz="5100" dirty="0" smtClean="0">
                <a:solidFill>
                  <a:srgbClr val="0070C0"/>
                </a:solidFill>
                <a:latin typeface="Matura MT Script Capitals" pitchFamily="66" charset="0"/>
              </a:rPr>
              <a:t>:</a:t>
            </a:r>
            <a:r>
              <a:rPr lang="en-US" sz="4200" dirty="0" smtClean="0"/>
              <a:t>   Is </a:t>
            </a:r>
            <a:r>
              <a:rPr lang="en-US" sz="4200" b="1" dirty="0" smtClean="0">
                <a:solidFill>
                  <a:srgbClr val="0070C0"/>
                </a:solidFill>
              </a:rPr>
              <a:t>Deut 16:6 </a:t>
            </a:r>
            <a:r>
              <a:rPr lang="en-US" sz="4200" dirty="0" smtClean="0"/>
              <a:t>about &lt;</a:t>
            </a:r>
            <a:r>
              <a:rPr lang="en-US" sz="4200" dirty="0" err="1" smtClean="0"/>
              <a:t>beyn</a:t>
            </a:r>
            <a:r>
              <a:rPr lang="en-US" sz="4200" dirty="0" smtClean="0"/>
              <a:t> ha </a:t>
            </a:r>
            <a:r>
              <a:rPr lang="en-US" sz="4200" dirty="0" err="1" smtClean="0"/>
              <a:t>arbayim</a:t>
            </a:r>
            <a:r>
              <a:rPr lang="en-US" sz="4200" dirty="0" smtClean="0"/>
              <a:t>&gt;?</a:t>
            </a:r>
          </a:p>
          <a:p>
            <a:pPr>
              <a:lnSpc>
                <a:spcPct val="120000"/>
              </a:lnSpc>
              <a:buFont typeface="Wingdings" pitchFamily="2" charset="2"/>
              <a:buChar char="ü"/>
            </a:pPr>
            <a:r>
              <a:rPr lang="en-US" sz="3800" dirty="0">
                <a:solidFill>
                  <a:srgbClr val="0070C0"/>
                </a:solidFill>
                <a:latin typeface="Comic Sans MS" pitchFamily="66" charset="0"/>
              </a:rPr>
              <a:t>But at the place which Yahuah thy Elohim shall choose to place </a:t>
            </a:r>
            <a:r>
              <a:rPr lang="en-US" sz="3800" dirty="0" smtClean="0">
                <a:solidFill>
                  <a:srgbClr val="0070C0"/>
                </a:solidFill>
                <a:latin typeface="Comic Sans MS" pitchFamily="66" charset="0"/>
              </a:rPr>
              <a:t>his </a:t>
            </a:r>
            <a:r>
              <a:rPr lang="en-US" sz="3800" dirty="0">
                <a:solidFill>
                  <a:srgbClr val="0070C0"/>
                </a:solidFill>
                <a:latin typeface="Comic Sans MS" pitchFamily="66" charset="0"/>
              </a:rPr>
              <a:t>name </a:t>
            </a:r>
            <a:r>
              <a:rPr lang="en-US" sz="3800" dirty="0" smtClean="0">
                <a:solidFill>
                  <a:srgbClr val="0070C0"/>
                </a:solidFill>
                <a:latin typeface="Comic Sans MS" pitchFamily="66" charset="0"/>
              </a:rPr>
              <a:t>in </a:t>
            </a:r>
            <a:r>
              <a:rPr lang="en-US" sz="2900" dirty="0" smtClean="0">
                <a:solidFill>
                  <a:schemeClr val="tx1">
                    <a:lumMod val="65000"/>
                    <a:lumOff val="35000"/>
                  </a:schemeClr>
                </a:solidFill>
                <a:latin typeface="Comic Sans MS" pitchFamily="66" charset="0"/>
              </a:rPr>
              <a:t>[Jerusalem eventually],</a:t>
            </a:r>
            <a:r>
              <a:rPr lang="en-US" sz="2900" dirty="0" smtClean="0">
                <a:solidFill>
                  <a:srgbClr val="0070C0"/>
                </a:solidFill>
                <a:latin typeface="Comic Sans MS" pitchFamily="66" charset="0"/>
              </a:rPr>
              <a:t> </a:t>
            </a:r>
            <a:r>
              <a:rPr lang="en-US" sz="3800" dirty="0">
                <a:solidFill>
                  <a:srgbClr val="0070C0"/>
                </a:solidFill>
                <a:latin typeface="Comic Sans MS" pitchFamily="66" charset="0"/>
              </a:rPr>
              <a:t>there </a:t>
            </a:r>
            <a:r>
              <a:rPr lang="en-US" sz="3800" b="1" u="sng" dirty="0">
                <a:solidFill>
                  <a:srgbClr val="96004B"/>
                </a:solidFill>
                <a:latin typeface="Comic Sans MS" pitchFamily="66" charset="0"/>
              </a:rPr>
              <a:t>thou shalt sacrifice the </a:t>
            </a:r>
            <a:r>
              <a:rPr lang="en-US" sz="3800" b="1" u="sng" dirty="0" err="1" smtClean="0">
                <a:solidFill>
                  <a:srgbClr val="96004B"/>
                </a:solidFill>
                <a:latin typeface="Comic Sans MS" pitchFamily="66" charset="0"/>
              </a:rPr>
              <a:t>passover</a:t>
            </a:r>
            <a:r>
              <a:rPr lang="en-US" sz="3800" b="1" dirty="0" smtClean="0">
                <a:solidFill>
                  <a:srgbClr val="96004B"/>
                </a:solidFill>
                <a:latin typeface="Comic Sans MS" pitchFamily="66" charset="0"/>
              </a:rPr>
              <a:t> </a:t>
            </a:r>
          </a:p>
          <a:p>
            <a:pPr marL="356616" lvl="1" indent="0">
              <a:lnSpc>
                <a:spcPct val="120000"/>
              </a:lnSpc>
              <a:buNone/>
            </a:pPr>
            <a:r>
              <a:rPr lang="en-US" sz="3400" b="1" dirty="0" smtClean="0">
                <a:solidFill>
                  <a:srgbClr val="6F3350"/>
                </a:solidFill>
                <a:latin typeface="Comic Sans MS" pitchFamily="66" charset="0"/>
              </a:rPr>
              <a:t>[</a:t>
            </a:r>
            <a:r>
              <a:rPr lang="en-US" sz="3400" b="1" dirty="0">
                <a:solidFill>
                  <a:srgbClr val="6F3350"/>
                </a:solidFill>
                <a:latin typeface="Comic Sans MS" pitchFamily="66" charset="0"/>
              </a:rPr>
              <a:t>1] </a:t>
            </a:r>
            <a:r>
              <a:rPr lang="en-US" sz="3400" dirty="0" smtClean="0">
                <a:solidFill>
                  <a:srgbClr val="0070C0"/>
                </a:solidFill>
                <a:latin typeface="Comic Sans MS" pitchFamily="66" charset="0"/>
              </a:rPr>
              <a:t>at </a:t>
            </a:r>
            <a:r>
              <a:rPr lang="en-US" sz="3400" b="1" u="sng" dirty="0" smtClean="0">
                <a:solidFill>
                  <a:srgbClr val="0070C0"/>
                </a:solidFill>
                <a:latin typeface="Comic Sans MS" pitchFamily="66" charset="0"/>
              </a:rPr>
              <a:t>even</a:t>
            </a:r>
            <a:r>
              <a:rPr lang="en-US" sz="3400" dirty="0" smtClean="0">
                <a:solidFill>
                  <a:srgbClr val="0070C0"/>
                </a:solidFill>
                <a:latin typeface="Comic Sans MS" pitchFamily="66" charset="0"/>
              </a:rPr>
              <a:t> </a:t>
            </a:r>
            <a:r>
              <a:rPr lang="en-US" sz="2500" i="1" dirty="0" smtClean="0">
                <a:solidFill>
                  <a:schemeClr val="tx1">
                    <a:lumMod val="65000"/>
                    <a:lumOff val="35000"/>
                  </a:schemeClr>
                </a:solidFill>
                <a:latin typeface="Comic Sans MS" pitchFamily="66" charset="0"/>
              </a:rPr>
              <a:t>(ereb/H6153; dusk </a:t>
            </a:r>
            <a:r>
              <a:rPr lang="en-US" sz="2500" i="1" dirty="0">
                <a:solidFill>
                  <a:schemeClr val="tx1">
                    <a:lumMod val="65000"/>
                    <a:lumOff val="35000"/>
                  </a:schemeClr>
                </a:solidFill>
                <a:latin typeface="Comic Sans MS" pitchFamily="66" charset="0"/>
              </a:rPr>
              <a:t>twilight)</a:t>
            </a:r>
            <a:r>
              <a:rPr lang="en-US" sz="2500" dirty="0">
                <a:solidFill>
                  <a:schemeClr val="tx1">
                    <a:lumMod val="65000"/>
                    <a:lumOff val="35000"/>
                  </a:schemeClr>
                </a:solidFill>
                <a:latin typeface="Comic Sans MS" pitchFamily="66" charset="0"/>
              </a:rPr>
              <a:t>, </a:t>
            </a:r>
            <a:r>
              <a:rPr lang="en-US" sz="2500" dirty="0" smtClean="0">
                <a:solidFill>
                  <a:schemeClr val="tx1">
                    <a:lumMod val="65000"/>
                    <a:lumOff val="35000"/>
                  </a:schemeClr>
                </a:solidFill>
                <a:latin typeface="Comic Sans MS" pitchFamily="66" charset="0"/>
              </a:rPr>
              <a:t/>
            </a:r>
            <a:br>
              <a:rPr lang="en-US" sz="2500" dirty="0" smtClean="0">
                <a:solidFill>
                  <a:schemeClr val="tx1">
                    <a:lumMod val="65000"/>
                    <a:lumOff val="35000"/>
                  </a:schemeClr>
                </a:solidFill>
                <a:latin typeface="Comic Sans MS" pitchFamily="66" charset="0"/>
              </a:rPr>
            </a:br>
            <a:r>
              <a:rPr lang="en-US" sz="3500" b="1" dirty="0" smtClean="0">
                <a:solidFill>
                  <a:srgbClr val="6F3350"/>
                </a:solidFill>
                <a:latin typeface="Comic Sans MS" pitchFamily="66" charset="0"/>
              </a:rPr>
              <a:t>[2] </a:t>
            </a:r>
            <a:r>
              <a:rPr lang="en-US" sz="3400" b="1" u="sng" dirty="0" smtClean="0">
                <a:solidFill>
                  <a:srgbClr val="0070C0"/>
                </a:solidFill>
                <a:latin typeface="Comic Sans MS" pitchFamily="66" charset="0"/>
              </a:rPr>
              <a:t>at </a:t>
            </a:r>
            <a:r>
              <a:rPr lang="en-US" sz="3400" b="1" u="sng" dirty="0">
                <a:solidFill>
                  <a:srgbClr val="0070C0"/>
                </a:solidFill>
                <a:latin typeface="Comic Sans MS" pitchFamily="66" charset="0"/>
              </a:rPr>
              <a:t>the </a:t>
            </a:r>
            <a:r>
              <a:rPr lang="en-US" sz="3400" b="1" dirty="0">
                <a:solidFill>
                  <a:srgbClr val="0070C0"/>
                </a:solidFill>
                <a:latin typeface="Comic Sans MS" pitchFamily="66" charset="0"/>
              </a:rPr>
              <a:t>g</a:t>
            </a:r>
            <a:r>
              <a:rPr lang="en-US" sz="3400" b="1" u="sng" dirty="0">
                <a:solidFill>
                  <a:srgbClr val="0070C0"/>
                </a:solidFill>
                <a:latin typeface="Comic Sans MS" pitchFamily="66" charset="0"/>
              </a:rPr>
              <a:t>oin</a:t>
            </a:r>
            <a:r>
              <a:rPr lang="en-US" sz="3400" b="1" dirty="0">
                <a:solidFill>
                  <a:srgbClr val="0070C0"/>
                </a:solidFill>
                <a:latin typeface="Comic Sans MS" pitchFamily="66" charset="0"/>
              </a:rPr>
              <a:t>g</a:t>
            </a:r>
            <a:r>
              <a:rPr lang="en-US" sz="3400" b="1" u="sng" dirty="0">
                <a:solidFill>
                  <a:srgbClr val="0070C0"/>
                </a:solidFill>
                <a:latin typeface="Comic Sans MS" pitchFamily="66" charset="0"/>
              </a:rPr>
              <a:t> down of the sun</a:t>
            </a:r>
            <a:r>
              <a:rPr lang="en-US" sz="3400" dirty="0">
                <a:solidFill>
                  <a:srgbClr val="0070C0"/>
                </a:solidFill>
                <a:latin typeface="Comic Sans MS" pitchFamily="66" charset="0"/>
              </a:rPr>
              <a:t>, </a:t>
            </a:r>
            <a:r>
              <a:rPr lang="en-US" sz="3400" dirty="0" smtClean="0">
                <a:solidFill>
                  <a:srgbClr val="0070C0"/>
                </a:solidFill>
                <a:latin typeface="Comic Sans MS" pitchFamily="66" charset="0"/>
              </a:rPr>
              <a:t/>
            </a:r>
            <a:br>
              <a:rPr lang="en-US" sz="3400" dirty="0" smtClean="0">
                <a:solidFill>
                  <a:srgbClr val="0070C0"/>
                </a:solidFill>
                <a:latin typeface="Comic Sans MS" pitchFamily="66" charset="0"/>
              </a:rPr>
            </a:br>
            <a:r>
              <a:rPr lang="en-US" sz="3400" b="1" dirty="0" smtClean="0">
                <a:solidFill>
                  <a:srgbClr val="6F3350"/>
                </a:solidFill>
                <a:latin typeface="Comic Sans MS" pitchFamily="66" charset="0"/>
              </a:rPr>
              <a:t>[3] </a:t>
            </a:r>
            <a:r>
              <a:rPr lang="en-US" sz="3400" b="1" u="sng" dirty="0" smtClean="0">
                <a:solidFill>
                  <a:srgbClr val="0070C0"/>
                </a:solidFill>
                <a:latin typeface="Comic Sans MS" pitchFamily="66" charset="0"/>
              </a:rPr>
              <a:t>at </a:t>
            </a:r>
            <a:r>
              <a:rPr lang="en-US" sz="3400" b="1" u="sng" dirty="0">
                <a:solidFill>
                  <a:srgbClr val="0070C0"/>
                </a:solidFill>
                <a:latin typeface="Comic Sans MS" pitchFamily="66" charset="0"/>
              </a:rPr>
              <a:t>the season</a:t>
            </a:r>
            <a:r>
              <a:rPr lang="en-US" sz="3400" dirty="0">
                <a:solidFill>
                  <a:srgbClr val="0070C0"/>
                </a:solidFill>
                <a:latin typeface="Comic Sans MS" pitchFamily="66" charset="0"/>
              </a:rPr>
              <a:t> that thou </a:t>
            </a:r>
            <a:r>
              <a:rPr lang="en-US" sz="3400" dirty="0" err="1">
                <a:solidFill>
                  <a:srgbClr val="0070C0"/>
                </a:solidFill>
                <a:latin typeface="Comic Sans MS" pitchFamily="66" charset="0"/>
              </a:rPr>
              <a:t>camest</a:t>
            </a:r>
            <a:r>
              <a:rPr lang="en-US" sz="3400" dirty="0">
                <a:solidFill>
                  <a:srgbClr val="0070C0"/>
                </a:solidFill>
                <a:latin typeface="Comic Sans MS" pitchFamily="66" charset="0"/>
              </a:rPr>
              <a:t> forth out </a:t>
            </a:r>
            <a:r>
              <a:rPr lang="en-US" sz="3400" b="1" u="sng" dirty="0">
                <a:solidFill>
                  <a:srgbClr val="0070C0"/>
                </a:solidFill>
                <a:latin typeface="Comic Sans MS" pitchFamily="66" charset="0"/>
              </a:rPr>
              <a:t>of E</a:t>
            </a:r>
            <a:r>
              <a:rPr lang="en-US" sz="3400" b="1" dirty="0">
                <a:solidFill>
                  <a:srgbClr val="0070C0"/>
                </a:solidFill>
                <a:latin typeface="Comic Sans MS" pitchFamily="66" charset="0"/>
              </a:rPr>
              <a:t>gyp</a:t>
            </a:r>
            <a:r>
              <a:rPr lang="en-US" sz="3400" b="1" u="sng" dirty="0">
                <a:solidFill>
                  <a:srgbClr val="0070C0"/>
                </a:solidFill>
                <a:latin typeface="Comic Sans MS" pitchFamily="66" charset="0"/>
              </a:rPr>
              <a:t>t</a:t>
            </a:r>
            <a:r>
              <a:rPr lang="en-US" sz="3400" dirty="0">
                <a:solidFill>
                  <a:srgbClr val="0070C0"/>
                </a:solidFill>
                <a:latin typeface="Comic Sans MS" pitchFamily="66" charset="0"/>
              </a:rPr>
              <a:t>. </a:t>
            </a:r>
          </a:p>
        </p:txBody>
      </p:sp>
      <p:sp>
        <p:nvSpPr>
          <p:cNvPr id="2" name="TextBox 1"/>
          <p:cNvSpPr txBox="1"/>
          <p:nvPr/>
        </p:nvSpPr>
        <p:spPr>
          <a:xfrm>
            <a:off x="1584960" y="4316722"/>
            <a:ext cx="5227320" cy="2123658"/>
          </a:xfrm>
          <a:prstGeom prst="rect">
            <a:avLst/>
          </a:prstGeom>
          <a:noFill/>
        </p:spPr>
        <p:txBody>
          <a:bodyPr wrap="square" rtlCol="0">
            <a:spAutoFit/>
            <a:scene3d>
              <a:camera prst="orthographicFront"/>
              <a:lightRig rig="threePt" dir="t"/>
            </a:scene3d>
            <a:sp3d extrusionH="57150">
              <a:bevelT w="82550" h="38100" prst="coolSlant"/>
            </a:sp3d>
          </a:bodyPr>
          <a:lstStyle/>
          <a:p>
            <a:pPr marL="342900" indent="-342900">
              <a:buAutoNum type="arabicPeriod"/>
            </a:pPr>
            <a:r>
              <a:rPr lang="en-US" sz="2400" dirty="0" smtClean="0">
                <a:solidFill>
                  <a:srgbClr val="014E52"/>
                </a:solidFill>
                <a:latin typeface="Comic Sans MS" pitchFamily="66" charset="0"/>
              </a:rPr>
              <a:t>Is the word “even” connected </a:t>
            </a:r>
            <a:br>
              <a:rPr lang="en-US" sz="2400" dirty="0" smtClean="0">
                <a:solidFill>
                  <a:srgbClr val="014E52"/>
                </a:solidFill>
                <a:latin typeface="Comic Sans MS" pitchFamily="66" charset="0"/>
              </a:rPr>
            </a:br>
            <a:r>
              <a:rPr lang="en-US" sz="2400" dirty="0" smtClean="0">
                <a:solidFill>
                  <a:srgbClr val="014E52"/>
                </a:solidFill>
                <a:latin typeface="Comic Sans MS" pitchFamily="66" charset="0"/>
              </a:rPr>
              <a:t>to &lt;</a:t>
            </a:r>
            <a:r>
              <a:rPr lang="en-US" sz="2400" dirty="0" err="1" smtClean="0">
                <a:solidFill>
                  <a:srgbClr val="014E52"/>
                </a:solidFill>
                <a:latin typeface="Comic Sans MS" pitchFamily="66" charset="0"/>
              </a:rPr>
              <a:t>beyn</a:t>
            </a:r>
            <a:r>
              <a:rPr lang="en-US" sz="2400" dirty="0" smtClean="0">
                <a:solidFill>
                  <a:srgbClr val="014E52"/>
                </a:solidFill>
                <a:latin typeface="Comic Sans MS" pitchFamily="66" charset="0"/>
              </a:rPr>
              <a:t> ha </a:t>
            </a:r>
            <a:r>
              <a:rPr lang="en-US" sz="2400" dirty="0" err="1" smtClean="0">
                <a:solidFill>
                  <a:srgbClr val="014E52"/>
                </a:solidFill>
                <a:latin typeface="Comic Sans MS" pitchFamily="66" charset="0"/>
              </a:rPr>
              <a:t>arbayim</a:t>
            </a:r>
            <a:r>
              <a:rPr lang="en-US" sz="2400" dirty="0" smtClean="0">
                <a:solidFill>
                  <a:srgbClr val="014E52"/>
                </a:solidFill>
                <a:latin typeface="Comic Sans MS" pitchFamily="66" charset="0"/>
              </a:rPr>
              <a:t>&gt; in Deut 16?</a:t>
            </a:r>
            <a:br>
              <a:rPr lang="en-US" sz="2400" dirty="0" smtClean="0">
                <a:solidFill>
                  <a:srgbClr val="014E52"/>
                </a:solidFill>
                <a:latin typeface="Comic Sans MS" pitchFamily="66" charset="0"/>
              </a:rPr>
            </a:br>
            <a:r>
              <a:rPr lang="en-US" sz="1200" dirty="0" smtClean="0">
                <a:solidFill>
                  <a:srgbClr val="014E52"/>
                </a:solidFill>
                <a:latin typeface="Comic Sans MS" pitchFamily="66" charset="0"/>
              </a:rPr>
              <a:t>  </a:t>
            </a:r>
          </a:p>
          <a:p>
            <a:pPr marL="342900" indent="-342900">
              <a:buAutoNum type="arabicPeriod"/>
            </a:pPr>
            <a:r>
              <a:rPr lang="en-US" sz="2400" dirty="0" smtClean="0">
                <a:solidFill>
                  <a:srgbClr val="C00000"/>
                </a:solidFill>
                <a:latin typeface="Comic Sans MS" pitchFamily="66" charset="0"/>
              </a:rPr>
              <a:t>Does the phrase: “</a:t>
            </a:r>
            <a:r>
              <a:rPr lang="en-US" sz="2400" b="1" u="sng" dirty="0" smtClean="0">
                <a:solidFill>
                  <a:srgbClr val="C00000"/>
                </a:solidFill>
                <a:latin typeface="Comic Sans MS" pitchFamily="66" charset="0"/>
              </a:rPr>
              <a:t>at the </a:t>
            </a:r>
            <a:br>
              <a:rPr lang="en-US" sz="2400" b="1" u="sng" dirty="0" smtClean="0">
                <a:solidFill>
                  <a:srgbClr val="C00000"/>
                </a:solidFill>
                <a:latin typeface="Comic Sans MS" pitchFamily="66" charset="0"/>
              </a:rPr>
            </a:br>
            <a:r>
              <a:rPr lang="en-US" sz="2400" b="1" dirty="0" smtClean="0">
                <a:solidFill>
                  <a:srgbClr val="C00000"/>
                </a:solidFill>
                <a:latin typeface="Comic Sans MS" pitchFamily="66" charset="0"/>
              </a:rPr>
              <a:t>g</a:t>
            </a:r>
            <a:r>
              <a:rPr lang="en-US" sz="2400" b="1" u="sng" dirty="0" smtClean="0">
                <a:solidFill>
                  <a:srgbClr val="C00000"/>
                </a:solidFill>
                <a:latin typeface="Comic Sans MS" pitchFamily="66" charset="0"/>
              </a:rPr>
              <a:t>oin</a:t>
            </a:r>
            <a:r>
              <a:rPr lang="en-US" sz="2400" b="1" dirty="0" smtClean="0">
                <a:solidFill>
                  <a:srgbClr val="C00000"/>
                </a:solidFill>
                <a:latin typeface="Comic Sans MS" pitchFamily="66" charset="0"/>
              </a:rPr>
              <a:t>g</a:t>
            </a:r>
            <a:r>
              <a:rPr lang="en-US" sz="2400" b="1" u="sng" dirty="0" smtClean="0">
                <a:solidFill>
                  <a:srgbClr val="C00000"/>
                </a:solidFill>
                <a:latin typeface="Comic Sans MS" pitchFamily="66" charset="0"/>
              </a:rPr>
              <a:t> down of the sun</a:t>
            </a:r>
            <a:r>
              <a:rPr lang="en-US" sz="2400" dirty="0" smtClean="0">
                <a:solidFill>
                  <a:srgbClr val="C00000"/>
                </a:solidFill>
                <a:latin typeface="Comic Sans MS" pitchFamily="66" charset="0"/>
              </a:rPr>
              <a:t>” mean </a:t>
            </a:r>
            <a:br>
              <a:rPr lang="en-US" sz="2400" dirty="0" smtClean="0">
                <a:solidFill>
                  <a:srgbClr val="C00000"/>
                </a:solidFill>
                <a:latin typeface="Comic Sans MS" pitchFamily="66" charset="0"/>
              </a:rPr>
            </a:br>
            <a:r>
              <a:rPr lang="en-US" sz="2400" dirty="0" smtClean="0">
                <a:solidFill>
                  <a:srgbClr val="C00000"/>
                </a:solidFill>
                <a:latin typeface="Comic Sans MS" pitchFamily="66" charset="0"/>
              </a:rPr>
              <a:t>the new day begins at sunset?</a:t>
            </a:r>
          </a:p>
        </p:txBody>
      </p:sp>
      <p:sp>
        <p:nvSpPr>
          <p:cNvPr id="12" name="TextBox 11"/>
          <p:cNvSpPr txBox="1"/>
          <p:nvPr/>
        </p:nvSpPr>
        <p:spPr>
          <a:xfrm>
            <a:off x="6908800" y="4326881"/>
            <a:ext cx="4978400" cy="2123658"/>
          </a:xfrm>
          <a:prstGeom prst="rect">
            <a:avLst/>
          </a:prstGeom>
          <a:noFill/>
        </p:spPr>
        <p:txBody>
          <a:bodyPr wrap="square" rtlCol="0">
            <a:spAutoFit/>
            <a:scene3d>
              <a:camera prst="orthographicFront"/>
              <a:lightRig rig="threePt" dir="t"/>
            </a:scene3d>
            <a:sp3d extrusionH="57150">
              <a:bevelT w="82550" h="38100" prst="coolSlant"/>
            </a:sp3d>
          </a:bodyPr>
          <a:lstStyle/>
          <a:p>
            <a:pPr marL="342900" indent="-342900">
              <a:buFont typeface="+mj-lt"/>
              <a:buAutoNum type="arabicPeriod" startAt="3"/>
            </a:pPr>
            <a:r>
              <a:rPr lang="en-US" sz="2400" dirty="0">
                <a:solidFill>
                  <a:schemeClr val="accent5">
                    <a:lumMod val="75000"/>
                  </a:schemeClr>
                </a:solidFill>
                <a:latin typeface="Comic Sans MS" pitchFamily="66" charset="0"/>
              </a:rPr>
              <a:t>D</a:t>
            </a:r>
            <a:r>
              <a:rPr lang="en-US" sz="2400" dirty="0" smtClean="0">
                <a:solidFill>
                  <a:schemeClr val="accent5">
                    <a:lumMod val="75000"/>
                  </a:schemeClr>
                </a:solidFill>
                <a:latin typeface="Comic Sans MS" pitchFamily="66" charset="0"/>
              </a:rPr>
              <a:t>oes this phrase mean that “when the sun goes down” … </a:t>
            </a:r>
            <a:br>
              <a:rPr lang="en-US" sz="2400" dirty="0" smtClean="0">
                <a:solidFill>
                  <a:schemeClr val="accent5">
                    <a:lumMod val="75000"/>
                  </a:schemeClr>
                </a:solidFill>
                <a:latin typeface="Comic Sans MS" pitchFamily="66" charset="0"/>
              </a:rPr>
            </a:br>
            <a:r>
              <a:rPr lang="en-US" sz="2400" dirty="0" smtClean="0">
                <a:solidFill>
                  <a:schemeClr val="accent5">
                    <a:lumMod val="75000"/>
                  </a:schemeClr>
                </a:solidFill>
                <a:latin typeface="Comic Sans MS" pitchFamily="66" charset="0"/>
              </a:rPr>
              <a:t>“it is </a:t>
            </a:r>
            <a:r>
              <a:rPr lang="en-US" sz="2400" u="sng" dirty="0" smtClean="0">
                <a:solidFill>
                  <a:schemeClr val="accent5">
                    <a:lumMod val="75000"/>
                  </a:schemeClr>
                </a:solidFill>
                <a:latin typeface="Comic Sans MS" pitchFamily="66" charset="0"/>
              </a:rPr>
              <a:t>dusk twili</a:t>
            </a:r>
            <a:r>
              <a:rPr lang="en-US" sz="2400" dirty="0" smtClean="0">
                <a:solidFill>
                  <a:schemeClr val="accent5">
                    <a:lumMod val="75000"/>
                  </a:schemeClr>
                </a:solidFill>
                <a:latin typeface="Comic Sans MS" pitchFamily="66" charset="0"/>
              </a:rPr>
              <a:t>g</a:t>
            </a:r>
            <a:r>
              <a:rPr lang="en-US" sz="2400" u="sng" dirty="0" smtClean="0">
                <a:solidFill>
                  <a:schemeClr val="accent5">
                    <a:lumMod val="75000"/>
                  </a:schemeClr>
                </a:solidFill>
                <a:latin typeface="Comic Sans MS" pitchFamily="66" charset="0"/>
              </a:rPr>
              <a:t>ht</a:t>
            </a:r>
            <a:r>
              <a:rPr lang="en-US" sz="2400" dirty="0" smtClean="0">
                <a:solidFill>
                  <a:schemeClr val="accent5">
                    <a:lumMod val="75000"/>
                  </a:schemeClr>
                </a:solidFill>
                <a:latin typeface="Comic Sans MS" pitchFamily="66" charset="0"/>
              </a:rPr>
              <a:t> or evening”? </a:t>
            </a:r>
            <a:r>
              <a:rPr lang="en-US" sz="2400" dirty="0" smtClean="0">
                <a:latin typeface="Comic Sans MS" pitchFamily="66" charset="0"/>
              </a:rPr>
              <a:t/>
            </a:r>
            <a:br>
              <a:rPr lang="en-US" sz="2400" dirty="0" smtClean="0">
                <a:latin typeface="Comic Sans MS" pitchFamily="66" charset="0"/>
              </a:rPr>
            </a:br>
            <a:endParaRPr lang="en-US" sz="1200" dirty="0" smtClean="0">
              <a:latin typeface="Comic Sans MS" pitchFamily="66" charset="0"/>
            </a:endParaRPr>
          </a:p>
          <a:p>
            <a:pPr marL="342900" indent="-342900">
              <a:buFont typeface="+mj-lt"/>
              <a:buAutoNum type="arabicPeriod" startAt="3"/>
            </a:pPr>
            <a:r>
              <a:rPr lang="en-US" sz="2400" dirty="0" smtClean="0">
                <a:solidFill>
                  <a:schemeClr val="accent2">
                    <a:lumMod val="20000"/>
                    <a:lumOff val="80000"/>
                  </a:schemeClr>
                </a:solidFill>
                <a:effectLst>
                  <a:glow rad="152400">
                    <a:srgbClr val="002060"/>
                  </a:glow>
                </a:effectLst>
                <a:latin typeface="Comic Sans MS" pitchFamily="66" charset="0"/>
              </a:rPr>
              <a:t> In which “season” was Egypt’s  </a:t>
            </a:r>
            <a:br>
              <a:rPr lang="en-US" sz="2400" dirty="0" smtClean="0">
                <a:solidFill>
                  <a:schemeClr val="accent2">
                    <a:lumMod val="20000"/>
                    <a:lumOff val="80000"/>
                  </a:schemeClr>
                </a:solidFill>
                <a:effectLst>
                  <a:glow rad="152400">
                    <a:srgbClr val="002060"/>
                  </a:glow>
                </a:effectLst>
                <a:latin typeface="Comic Sans MS" pitchFamily="66" charset="0"/>
              </a:rPr>
            </a:br>
            <a:r>
              <a:rPr lang="en-US" sz="2400" dirty="0" smtClean="0">
                <a:solidFill>
                  <a:schemeClr val="accent2">
                    <a:lumMod val="20000"/>
                    <a:lumOff val="80000"/>
                  </a:schemeClr>
                </a:solidFill>
                <a:effectLst>
                  <a:glow rad="152400">
                    <a:srgbClr val="002060"/>
                  </a:glow>
                </a:effectLst>
                <a:latin typeface="Comic Sans MS" pitchFamily="66" charset="0"/>
              </a:rPr>
              <a:t> Passover sacrifice offered?</a:t>
            </a:r>
            <a:endParaRPr lang="en-US" sz="2400" dirty="0">
              <a:solidFill>
                <a:schemeClr val="accent2">
                  <a:lumMod val="20000"/>
                  <a:lumOff val="80000"/>
                </a:schemeClr>
              </a:solidFill>
              <a:effectLst>
                <a:glow rad="152400">
                  <a:srgbClr val="002060"/>
                </a:glow>
              </a:effectLst>
              <a:latin typeface="Comic Sans MS" pitchFamily="66" charset="0"/>
            </a:endParaRPr>
          </a:p>
        </p:txBody>
      </p:sp>
      <p:sp>
        <p:nvSpPr>
          <p:cNvPr id="13" name="Pentagon 12"/>
          <p:cNvSpPr/>
          <p:nvPr/>
        </p:nvSpPr>
        <p:spPr>
          <a:xfrm>
            <a:off x="2368469" y="3697158"/>
            <a:ext cx="8922622" cy="461665"/>
          </a:xfrm>
          <a:prstGeom prst="homePlate">
            <a:avLst>
              <a:gd name="adj" fmla="val 74527"/>
            </a:avLst>
          </a:prstGeom>
          <a:gradFill flip="none" rotWithShape="1">
            <a:gsLst>
              <a:gs pos="96000">
                <a:srgbClr val="AB0026"/>
              </a:gs>
              <a:gs pos="36000">
                <a:srgbClr val="96004B"/>
              </a:gs>
              <a:gs pos="21000">
                <a:srgbClr val="C00000"/>
              </a:gs>
              <a:gs pos="57000">
                <a:schemeClr val="accent2">
                  <a:lumMod val="20000"/>
                  <a:lumOff val="80000"/>
                </a:schemeClr>
              </a:gs>
            </a:gsLst>
            <a:lin ang="13500000" scaled="1"/>
            <a:tileRect/>
          </a:gradFill>
          <a:ln w="57150">
            <a:solidFill>
              <a:srgbClr val="DB91AB"/>
            </a:solidFill>
          </a:ln>
          <a:scene3d>
            <a:camera prst="orthographicFront"/>
            <a:lightRig rig="threePt" dir="t"/>
          </a:scene3d>
          <a:sp3d>
            <a:bevelT w="152400" h="50800" prst="softRound"/>
          </a:sp3d>
        </p:spPr>
        <p:txBody>
          <a:bodyPr wrap="square" lIns="91440" tIns="45720" rIns="91440" bIns="45720">
            <a:spAutoFit/>
            <a:sp3d extrusionH="57150">
              <a:bevelT w="82550" h="38100" prst="coolSlant"/>
            </a:sp3d>
          </a:bodyPr>
          <a:lstStyle/>
          <a:p>
            <a:pPr algn="ctr"/>
            <a:r>
              <a:rPr lang="en-US" sz="2400" b="1" cap="none" spc="3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Ravie" pitchFamily="82" charset="0"/>
              </a:rPr>
              <a:t>More Questions to think about:</a:t>
            </a:r>
            <a:endParaRPr lang="en-US" sz="2400" b="1" cap="none" spc="3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Rockwell" pitchFamily="18" charset="0"/>
            </a:endParaRPr>
          </a:p>
        </p:txBody>
      </p:sp>
      <p:sp>
        <p:nvSpPr>
          <p:cNvPr id="4" name="Plaque 3"/>
          <p:cNvSpPr/>
          <p:nvPr/>
        </p:nvSpPr>
        <p:spPr>
          <a:xfrm>
            <a:off x="9205976" y="2556870"/>
            <a:ext cx="2489200" cy="936138"/>
          </a:xfrm>
          <a:prstGeom prst="plaque">
            <a:avLst/>
          </a:prstGeom>
          <a:solidFill>
            <a:schemeClr val="accent3">
              <a:lumMod val="20000"/>
              <a:lumOff val="80000"/>
            </a:schemeClr>
          </a:solidFill>
          <a:ln w="38100">
            <a:solidFill>
              <a:srgbClr val="0070C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sz="4400" dirty="0" smtClean="0">
                <a:solidFill>
                  <a:srgbClr val="96004B"/>
                </a:solidFill>
                <a:effectLst>
                  <a:innerShdw blurRad="114300">
                    <a:prstClr val="black"/>
                  </a:innerShdw>
                </a:effectLst>
                <a:latin typeface="Matura MT Script Capitals" pitchFamily="66" charset="0"/>
              </a:rPr>
              <a:t>Context!</a:t>
            </a:r>
            <a:endParaRPr lang="en-US" sz="4400" dirty="0">
              <a:solidFill>
                <a:srgbClr val="96004B"/>
              </a:solidFill>
            </a:endParaRPr>
          </a:p>
        </p:txBody>
      </p:sp>
      <p:sp>
        <p:nvSpPr>
          <p:cNvPr id="7" name="Left-Up Arrow 6"/>
          <p:cNvSpPr/>
          <p:nvPr/>
        </p:nvSpPr>
        <p:spPr>
          <a:xfrm rot="5400000">
            <a:off x="8220456" y="2126116"/>
            <a:ext cx="658368" cy="1536192"/>
          </a:xfrm>
          <a:prstGeom prst="leftUpArrow">
            <a:avLst/>
          </a:prstGeom>
          <a:solidFill>
            <a:srgbClr val="96004B"/>
          </a:solidFill>
          <a:ln>
            <a:solidFill>
              <a:srgbClr val="0070C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283720"/>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25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barn(inVertical)">
                                      <p:cBhvr>
                                        <p:cTn id="16" dur="125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barn(inVertical)">
                                      <p:cBhvr>
                                        <p:cTn id="21" dur="1250"/>
                                        <p:tgtEl>
                                          <p:spTgt spid="1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6000">
              <a:srgbClr val="96004B"/>
            </a:gs>
            <a:gs pos="30000">
              <a:srgbClr val="C00000"/>
            </a:gs>
            <a:gs pos="57000">
              <a:schemeClr val="accent2">
                <a:lumMod val="20000"/>
                <a:lumOff val="80000"/>
              </a:schemeClr>
            </a:gs>
          </a:gsLst>
          <a:lin ang="189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914144" y="-70802"/>
            <a:ext cx="9997440" cy="1143000"/>
          </a:xfrm>
        </p:spPr>
        <p:txBody>
          <a:bodyPr/>
          <a:lstStyle/>
          <a:p>
            <a:pPr algn="ctr"/>
            <a:r>
              <a:rPr lang="en-US" dirty="0" smtClean="0"/>
              <a:t>Deut 16:6 &amp; &lt;</a:t>
            </a:r>
            <a:r>
              <a:rPr lang="en-US" dirty="0" err="1" smtClean="0"/>
              <a:t>beyn</a:t>
            </a:r>
            <a:r>
              <a:rPr lang="en-US" dirty="0" smtClean="0"/>
              <a:t> ha </a:t>
            </a:r>
            <a:r>
              <a:rPr lang="en-US" dirty="0" err="1" smtClean="0"/>
              <a:t>arbayim</a:t>
            </a:r>
            <a:r>
              <a:rPr lang="en-US" dirty="0" smtClean="0"/>
              <a:t>&gt;</a:t>
            </a:r>
            <a:endParaRPr lang="en-US" dirty="0"/>
          </a:p>
        </p:txBody>
      </p:sp>
      <p:sp>
        <p:nvSpPr>
          <p:cNvPr id="5" name="Rectangle 4"/>
          <p:cNvSpPr/>
          <p:nvPr/>
        </p:nvSpPr>
        <p:spPr>
          <a:xfrm>
            <a:off x="90356" y="2520294"/>
            <a:ext cx="1281120" cy="1200329"/>
          </a:xfrm>
          <a:prstGeom prst="rect">
            <a:avLst/>
          </a:prstGeom>
          <a:noFill/>
        </p:spPr>
        <p:txBody>
          <a:bodyPr wrap="none" lIns="91440" tIns="45720" rIns="91440" bIns="45720">
            <a:spAutoFit/>
          </a:bodyPr>
          <a:lstStyle/>
          <a:p>
            <a:pPr algn="ctr"/>
            <a: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Deut 16:6</a:t>
            </a:r>
            <a:b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r>
            <a:b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Passover</a:t>
            </a:r>
          </a:p>
          <a:p>
            <a:pPr algn="ct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Sacrifice</a:t>
            </a:r>
            <a:endParaRPr lang="en-US"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8" name="Rectangle 7"/>
          <p:cNvSpPr/>
          <p:nvPr/>
        </p:nvSpPr>
        <p:spPr>
          <a:xfrm>
            <a:off x="1554480" y="1900989"/>
            <a:ext cx="2890198" cy="461665"/>
          </a:xfrm>
          <a:prstGeom prst="rect">
            <a:avLst/>
          </a:prstGeom>
          <a:gradFill>
            <a:gsLst>
              <a:gs pos="6000">
                <a:srgbClr val="96004B"/>
              </a:gs>
              <a:gs pos="30000">
                <a:srgbClr val="C00000"/>
              </a:gs>
              <a:gs pos="57000">
                <a:schemeClr val="accent2">
                  <a:lumMod val="20000"/>
                  <a:lumOff val="80000"/>
                </a:schemeClr>
              </a:gs>
            </a:gsLst>
            <a:lin ang="18900000" scaled="1"/>
          </a:gradFill>
          <a:ln w="38100">
            <a:solidFill>
              <a:schemeClr val="accent2">
                <a:lumMod val="20000"/>
                <a:lumOff val="80000"/>
              </a:schemeClr>
            </a:solidFill>
          </a:ln>
          <a:scene3d>
            <a:camera prst="orthographicFront"/>
            <a:lightRig rig="threePt" dir="t"/>
          </a:scene3d>
          <a:sp3d>
            <a:bevelT w="152400" h="50800" prst="softRound"/>
          </a:sp3d>
        </p:spPr>
        <p:txBody>
          <a:bodyPr wrap="square" lIns="91440" tIns="45720" rIns="91440" bIns="45720">
            <a:spAutoFit/>
            <a:sp3d extrusionH="57150">
              <a:bevelT w="82550" h="38100" prst="coolSlant"/>
            </a:sp3d>
          </a:bodyPr>
          <a:lstStyle/>
          <a:p>
            <a:pPr algn="ctr"/>
            <a:r>
              <a:rPr lang="en-US" sz="2400" b="1" cap="none" spc="3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Ravie" pitchFamily="82" charset="0"/>
              </a:rPr>
              <a:t>Answers</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Ravie" pitchFamily="82" charset="0"/>
              </a:rPr>
              <a:t>:</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Rockwell" pitchFamily="18" charset="0"/>
            </a:endParaRPr>
          </a:p>
        </p:txBody>
      </p:sp>
      <p:pic>
        <p:nvPicPr>
          <p:cNvPr id="10" name="Picture 9" descr="C:\Users\Rae\Desktop\deut 16-6.png"/>
          <p:cNvPicPr/>
          <p:nvPr/>
        </p:nvPicPr>
        <p:blipFill>
          <a:blip r:embed="rId2">
            <a:extLst>
              <a:ext uri="{28A0092B-C50C-407E-A947-70E740481C1C}">
                <a14:useLocalDpi xmlns:a14="http://schemas.microsoft.com/office/drawing/2010/main" val="0"/>
              </a:ext>
            </a:extLst>
          </a:blip>
          <a:srcRect/>
          <a:stretch>
            <a:fillRect/>
          </a:stretch>
        </p:blipFill>
        <p:spPr bwMode="auto">
          <a:xfrm>
            <a:off x="4666334" y="1819709"/>
            <a:ext cx="7109106" cy="1646914"/>
          </a:xfrm>
          <a:prstGeom prst="rect">
            <a:avLst/>
          </a:prstGeom>
          <a:noFill/>
          <a:ln w="28575">
            <a:solidFill>
              <a:srgbClr val="0070C0"/>
            </a:solidFill>
          </a:ln>
          <a:scene3d>
            <a:camera prst="orthographicFront"/>
            <a:lightRig rig="threePt" dir="t"/>
          </a:scene3d>
          <a:sp3d>
            <a:bevelT/>
          </a:sp3d>
        </p:spPr>
      </p:pic>
      <p:sp>
        <p:nvSpPr>
          <p:cNvPr id="11" name="Rectangle 10"/>
          <p:cNvSpPr/>
          <p:nvPr/>
        </p:nvSpPr>
        <p:spPr>
          <a:xfrm>
            <a:off x="8418576" y="2942368"/>
            <a:ext cx="2153081" cy="419996"/>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Box 11"/>
          <p:cNvSpPr txBox="1"/>
          <p:nvPr/>
        </p:nvSpPr>
        <p:spPr>
          <a:xfrm>
            <a:off x="1493520" y="2540628"/>
            <a:ext cx="5608320" cy="4147289"/>
          </a:xfrm>
          <a:prstGeom prst="rect">
            <a:avLst/>
          </a:prstGeom>
          <a:noFill/>
        </p:spPr>
        <p:txBody>
          <a:bodyPr wrap="square" rtlCol="0">
            <a:spAutoFit/>
            <a:scene3d>
              <a:camera prst="orthographicFront"/>
              <a:lightRig rig="threePt" dir="t"/>
            </a:scene3d>
            <a:sp3d extrusionH="57150">
              <a:bevelT w="82550" h="38100" prst="coolSlant"/>
            </a:sp3d>
          </a:bodyPr>
          <a:lstStyle/>
          <a:p>
            <a:r>
              <a:rPr lang="en-US" dirty="0" smtClean="0">
                <a:solidFill>
                  <a:srgbClr val="014E52"/>
                </a:solidFill>
                <a:latin typeface="Comic Sans MS" pitchFamily="66" charset="0"/>
              </a:rPr>
              <a:t>#1: The word “even” </a:t>
            </a:r>
            <a:br>
              <a:rPr lang="en-US" dirty="0" smtClean="0">
                <a:solidFill>
                  <a:srgbClr val="014E52"/>
                </a:solidFill>
                <a:latin typeface="Comic Sans MS" pitchFamily="66" charset="0"/>
              </a:rPr>
            </a:br>
            <a:r>
              <a:rPr lang="en-US" dirty="0" smtClean="0">
                <a:solidFill>
                  <a:srgbClr val="96004B"/>
                </a:solidFill>
                <a:latin typeface="Comic Sans MS" pitchFamily="66" charset="0"/>
              </a:rPr>
              <a:t>is not </a:t>
            </a:r>
            <a:r>
              <a:rPr lang="en-US" dirty="0" smtClean="0">
                <a:solidFill>
                  <a:srgbClr val="014E52"/>
                </a:solidFill>
                <a:latin typeface="Comic Sans MS" pitchFamily="66" charset="0"/>
              </a:rPr>
              <a:t>connected  to the </a:t>
            </a:r>
            <a:br>
              <a:rPr lang="en-US" dirty="0" smtClean="0">
                <a:solidFill>
                  <a:srgbClr val="014E52"/>
                </a:solidFill>
                <a:latin typeface="Comic Sans MS" pitchFamily="66" charset="0"/>
              </a:rPr>
            </a:br>
            <a:r>
              <a:rPr lang="en-US" dirty="0" smtClean="0">
                <a:solidFill>
                  <a:srgbClr val="014E52"/>
                </a:solidFill>
                <a:latin typeface="Comic Sans MS" pitchFamily="66" charset="0"/>
              </a:rPr>
              <a:t>phrase &lt;</a:t>
            </a:r>
            <a:r>
              <a:rPr lang="en-US" dirty="0" err="1" smtClean="0">
                <a:solidFill>
                  <a:srgbClr val="014E52"/>
                </a:solidFill>
                <a:latin typeface="Comic Sans MS" pitchFamily="66" charset="0"/>
              </a:rPr>
              <a:t>beyn</a:t>
            </a:r>
            <a:r>
              <a:rPr lang="en-US" dirty="0" smtClean="0">
                <a:solidFill>
                  <a:srgbClr val="014E52"/>
                </a:solidFill>
                <a:latin typeface="Comic Sans MS" pitchFamily="66" charset="0"/>
              </a:rPr>
              <a:t> ha </a:t>
            </a:r>
            <a:r>
              <a:rPr lang="en-US" dirty="0" err="1" smtClean="0">
                <a:solidFill>
                  <a:srgbClr val="014E52"/>
                </a:solidFill>
                <a:latin typeface="Comic Sans MS" pitchFamily="66" charset="0"/>
              </a:rPr>
              <a:t>arbayim</a:t>
            </a:r>
            <a:r>
              <a:rPr lang="en-US" dirty="0" smtClean="0">
                <a:solidFill>
                  <a:srgbClr val="014E52"/>
                </a:solidFill>
                <a:latin typeface="Comic Sans MS" pitchFamily="66" charset="0"/>
              </a:rPr>
              <a:t>&gt;!</a:t>
            </a:r>
            <a:br>
              <a:rPr lang="en-US" dirty="0" smtClean="0">
                <a:solidFill>
                  <a:srgbClr val="014E52"/>
                </a:solidFill>
                <a:latin typeface="Comic Sans MS" pitchFamily="66" charset="0"/>
              </a:rPr>
            </a:br>
            <a:r>
              <a:rPr lang="en-US" sz="1100" dirty="0" smtClean="0">
                <a:solidFill>
                  <a:srgbClr val="014E52"/>
                </a:solidFill>
                <a:latin typeface="Comic Sans MS" pitchFamily="66" charset="0"/>
              </a:rPr>
              <a:t>  </a:t>
            </a:r>
          </a:p>
          <a:p>
            <a:r>
              <a:rPr lang="en-US" sz="2000" dirty="0" smtClean="0">
                <a:solidFill>
                  <a:srgbClr val="C00000"/>
                </a:solidFill>
                <a:latin typeface="Comic Sans MS" pitchFamily="66" charset="0"/>
              </a:rPr>
              <a:t>#2 &amp; 3: The phrase: </a:t>
            </a:r>
            <a:r>
              <a:rPr lang="en-US" sz="2000" dirty="0" smtClean="0">
                <a:solidFill>
                  <a:srgbClr val="0070C0"/>
                </a:solidFill>
                <a:latin typeface="Comic Sans MS" pitchFamily="66" charset="0"/>
              </a:rPr>
              <a:t>“</a:t>
            </a:r>
            <a:r>
              <a:rPr lang="en-US" sz="2000" u="sng" dirty="0" smtClean="0">
                <a:solidFill>
                  <a:srgbClr val="0070C0"/>
                </a:solidFill>
                <a:latin typeface="Comic Sans MS" pitchFamily="66" charset="0"/>
              </a:rPr>
              <a:t>at the </a:t>
            </a:r>
            <a:r>
              <a:rPr lang="en-US" sz="2000" dirty="0" smtClean="0">
                <a:solidFill>
                  <a:srgbClr val="0070C0"/>
                </a:solidFill>
                <a:latin typeface="Comic Sans MS" pitchFamily="66" charset="0"/>
              </a:rPr>
              <a:t>g</a:t>
            </a:r>
            <a:r>
              <a:rPr lang="en-US" sz="2000" u="sng" dirty="0" smtClean="0">
                <a:solidFill>
                  <a:srgbClr val="0070C0"/>
                </a:solidFill>
                <a:latin typeface="Comic Sans MS" pitchFamily="66" charset="0"/>
              </a:rPr>
              <a:t>oin</a:t>
            </a:r>
            <a:r>
              <a:rPr lang="en-US" sz="2000" dirty="0" smtClean="0">
                <a:solidFill>
                  <a:srgbClr val="0070C0"/>
                </a:solidFill>
                <a:latin typeface="Comic Sans MS" pitchFamily="66" charset="0"/>
              </a:rPr>
              <a:t>g</a:t>
            </a:r>
            <a:r>
              <a:rPr lang="en-US" sz="2000" u="sng" dirty="0" smtClean="0">
                <a:solidFill>
                  <a:srgbClr val="0070C0"/>
                </a:solidFill>
                <a:latin typeface="Comic Sans MS" pitchFamily="66" charset="0"/>
              </a:rPr>
              <a:t> down </a:t>
            </a:r>
            <a:br>
              <a:rPr lang="en-US" sz="2000" u="sng" dirty="0" smtClean="0">
                <a:solidFill>
                  <a:srgbClr val="0070C0"/>
                </a:solidFill>
                <a:latin typeface="Comic Sans MS" pitchFamily="66" charset="0"/>
              </a:rPr>
            </a:br>
            <a:r>
              <a:rPr lang="en-US" sz="2000" u="sng" dirty="0" smtClean="0">
                <a:solidFill>
                  <a:srgbClr val="0070C0"/>
                </a:solidFill>
                <a:latin typeface="Comic Sans MS" pitchFamily="66" charset="0"/>
              </a:rPr>
              <a:t>of the sun</a:t>
            </a:r>
            <a:r>
              <a:rPr lang="en-US" sz="2000" dirty="0" smtClean="0">
                <a:solidFill>
                  <a:srgbClr val="0070C0"/>
                </a:solidFill>
                <a:latin typeface="Comic Sans MS" pitchFamily="66" charset="0"/>
              </a:rPr>
              <a:t>”</a:t>
            </a:r>
            <a:r>
              <a:rPr lang="en-US" sz="2000" dirty="0" smtClean="0">
                <a:solidFill>
                  <a:srgbClr val="C00000"/>
                </a:solidFill>
                <a:latin typeface="Comic Sans MS" pitchFamily="66" charset="0"/>
              </a:rPr>
              <a:t> </a:t>
            </a:r>
            <a:r>
              <a:rPr lang="en-US" sz="2000" b="1" u="sng" dirty="0" smtClean="0">
                <a:solidFill>
                  <a:srgbClr val="C00000"/>
                </a:solidFill>
                <a:latin typeface="Comic Sans MS" pitchFamily="66" charset="0"/>
              </a:rPr>
              <a:t>a</a:t>
            </a:r>
            <a:r>
              <a:rPr lang="en-US" sz="2000" b="1" dirty="0" smtClean="0">
                <a:solidFill>
                  <a:srgbClr val="C00000"/>
                </a:solidFill>
                <a:latin typeface="Comic Sans MS" pitchFamily="66" charset="0"/>
              </a:rPr>
              <a:t>pp</a:t>
            </a:r>
            <a:r>
              <a:rPr lang="en-US" sz="2000" b="1" u="sng" dirty="0" smtClean="0">
                <a:solidFill>
                  <a:srgbClr val="C00000"/>
                </a:solidFill>
                <a:latin typeface="Comic Sans MS" pitchFamily="66" charset="0"/>
              </a:rPr>
              <a:t>ears to mean</a:t>
            </a:r>
            <a:r>
              <a:rPr lang="en-US" sz="2000" dirty="0" smtClean="0">
                <a:solidFill>
                  <a:srgbClr val="C00000"/>
                </a:solidFill>
                <a:latin typeface="Comic Sans MS" pitchFamily="66" charset="0"/>
              </a:rPr>
              <a:t> when the </a:t>
            </a:r>
            <a:br>
              <a:rPr lang="en-US" sz="2000" dirty="0" smtClean="0">
                <a:solidFill>
                  <a:srgbClr val="C00000"/>
                </a:solidFill>
                <a:latin typeface="Comic Sans MS" pitchFamily="66" charset="0"/>
              </a:rPr>
            </a:br>
            <a:r>
              <a:rPr lang="en-US" sz="2000" dirty="0" smtClean="0">
                <a:solidFill>
                  <a:srgbClr val="C00000"/>
                </a:solidFill>
                <a:latin typeface="Comic Sans MS" pitchFamily="66" charset="0"/>
              </a:rPr>
              <a:t>sun goes down it is “evening twilight.” </a:t>
            </a:r>
            <a:br>
              <a:rPr lang="en-US" sz="2000" dirty="0" smtClean="0">
                <a:solidFill>
                  <a:srgbClr val="C00000"/>
                </a:solidFill>
                <a:latin typeface="Comic Sans MS" pitchFamily="66" charset="0"/>
              </a:rPr>
            </a:br>
            <a:r>
              <a:rPr lang="en-US" sz="1050" dirty="0" smtClean="0">
                <a:solidFill>
                  <a:srgbClr val="C00000"/>
                </a:solidFill>
                <a:latin typeface="Comic Sans MS" pitchFamily="66" charset="0"/>
              </a:rPr>
              <a:t/>
            </a:r>
            <a:br>
              <a:rPr lang="en-US" sz="1050" dirty="0" smtClean="0">
                <a:solidFill>
                  <a:srgbClr val="C00000"/>
                </a:solidFill>
                <a:latin typeface="Comic Sans MS" pitchFamily="66" charset="0"/>
              </a:rPr>
            </a:br>
            <a:r>
              <a:rPr lang="en-US" sz="2000" dirty="0" smtClean="0">
                <a:solidFill>
                  <a:srgbClr val="C00000"/>
                </a:solidFill>
                <a:latin typeface="Comic Sans MS" pitchFamily="66" charset="0"/>
              </a:rPr>
              <a:t> </a:t>
            </a:r>
            <a:r>
              <a:rPr lang="en-US" sz="2000" b="1" u="sng" dirty="0" smtClean="0">
                <a:solidFill>
                  <a:schemeClr val="accent2">
                    <a:lumMod val="20000"/>
                    <a:lumOff val="80000"/>
                  </a:schemeClr>
                </a:solidFill>
                <a:effectLst>
                  <a:glow rad="165100">
                    <a:schemeClr val="tx1"/>
                  </a:glow>
                </a:effectLst>
                <a:latin typeface="Comic Sans MS" pitchFamily="66" charset="0"/>
              </a:rPr>
              <a:t>Is this true for </a:t>
            </a:r>
            <a:r>
              <a:rPr lang="en-US" sz="2000" b="1" u="sng" dirty="0" err="1" smtClean="0">
                <a:solidFill>
                  <a:schemeClr val="accent2">
                    <a:lumMod val="20000"/>
                    <a:lumOff val="80000"/>
                  </a:schemeClr>
                </a:solidFill>
                <a:effectLst>
                  <a:glow rad="165100">
                    <a:schemeClr val="tx1"/>
                  </a:glow>
                </a:effectLst>
                <a:latin typeface="Comic Sans MS" pitchFamily="66" charset="0"/>
              </a:rPr>
              <a:t>vs</a:t>
            </a:r>
            <a:r>
              <a:rPr lang="en-US" sz="2000" b="1" u="sng" dirty="0" smtClean="0">
                <a:solidFill>
                  <a:schemeClr val="accent2">
                    <a:lumMod val="20000"/>
                    <a:lumOff val="80000"/>
                  </a:schemeClr>
                </a:solidFill>
                <a:effectLst>
                  <a:glow rad="165100">
                    <a:schemeClr val="tx1"/>
                  </a:glow>
                </a:effectLst>
                <a:latin typeface="Comic Sans MS" pitchFamily="66" charset="0"/>
              </a:rPr>
              <a:t> 6</a:t>
            </a:r>
            <a:r>
              <a:rPr lang="en-US" sz="2000" b="1" dirty="0" smtClean="0">
                <a:solidFill>
                  <a:schemeClr val="accent2">
                    <a:lumMod val="20000"/>
                    <a:lumOff val="80000"/>
                  </a:schemeClr>
                </a:solidFill>
                <a:effectLst>
                  <a:glow rad="165100">
                    <a:schemeClr val="tx1"/>
                  </a:glow>
                </a:effectLst>
                <a:latin typeface="Comic Sans MS" pitchFamily="66" charset="0"/>
              </a:rPr>
              <a:t>?</a:t>
            </a:r>
            <a:r>
              <a:rPr lang="en-US" sz="2000" b="1" dirty="0" smtClean="0">
                <a:solidFill>
                  <a:srgbClr val="C00000"/>
                </a:solidFill>
                <a:latin typeface="Comic Sans MS" pitchFamily="66" charset="0"/>
              </a:rPr>
              <a:t>  </a:t>
            </a:r>
            <a:r>
              <a:rPr lang="en-US" sz="1600" b="1" dirty="0" smtClean="0">
                <a:solidFill>
                  <a:schemeClr val="accent2">
                    <a:lumMod val="20000"/>
                    <a:lumOff val="80000"/>
                  </a:schemeClr>
                </a:solidFill>
                <a:effectLst>
                  <a:glow rad="177800">
                    <a:schemeClr val="tx1"/>
                  </a:glow>
                </a:effectLst>
                <a:latin typeface="Comic Sans MS" pitchFamily="66" charset="0"/>
              </a:rPr>
              <a:t>(We shall soon see!)</a:t>
            </a:r>
            <a:r>
              <a:rPr lang="en-US" sz="2000" dirty="0" smtClean="0">
                <a:solidFill>
                  <a:schemeClr val="accent2">
                    <a:lumMod val="20000"/>
                    <a:lumOff val="80000"/>
                  </a:schemeClr>
                </a:solidFill>
                <a:effectLst>
                  <a:glow rad="177800">
                    <a:schemeClr val="tx1"/>
                  </a:glow>
                </a:effectLst>
                <a:latin typeface="Comic Sans MS" pitchFamily="66" charset="0"/>
              </a:rPr>
              <a:t/>
            </a:r>
            <a:br>
              <a:rPr lang="en-US" sz="2000" dirty="0" smtClean="0">
                <a:solidFill>
                  <a:schemeClr val="accent2">
                    <a:lumMod val="20000"/>
                    <a:lumOff val="80000"/>
                  </a:schemeClr>
                </a:solidFill>
                <a:effectLst>
                  <a:glow rad="177800">
                    <a:schemeClr val="tx1"/>
                  </a:glow>
                </a:effectLst>
                <a:latin typeface="Comic Sans MS" pitchFamily="66" charset="0"/>
              </a:rPr>
            </a:br>
            <a:r>
              <a:rPr lang="en-US" dirty="0" smtClean="0">
                <a:solidFill>
                  <a:srgbClr val="C00000"/>
                </a:solidFill>
                <a:latin typeface="Comic Sans MS" pitchFamily="66" charset="0"/>
              </a:rPr>
              <a:t>The context of </a:t>
            </a:r>
            <a:r>
              <a:rPr lang="en-US" b="1" dirty="0" smtClean="0">
                <a:solidFill>
                  <a:srgbClr val="0070C0"/>
                </a:solidFill>
                <a:latin typeface="Comic Sans MS" pitchFamily="66" charset="0"/>
              </a:rPr>
              <a:t>Deut 16:1-8 </a:t>
            </a:r>
            <a:r>
              <a:rPr lang="en-US" dirty="0" smtClean="0">
                <a:solidFill>
                  <a:srgbClr val="C00000"/>
                </a:solidFill>
                <a:latin typeface="Comic Sans MS" pitchFamily="66" charset="0"/>
              </a:rPr>
              <a:t>addresses </a:t>
            </a:r>
            <a:br>
              <a:rPr lang="en-US" dirty="0" smtClean="0">
                <a:solidFill>
                  <a:srgbClr val="C00000"/>
                </a:solidFill>
                <a:latin typeface="Comic Sans MS" pitchFamily="66" charset="0"/>
              </a:rPr>
            </a:br>
            <a:r>
              <a:rPr lang="en-US" dirty="0" smtClean="0">
                <a:solidFill>
                  <a:srgbClr val="C00000"/>
                </a:solidFill>
                <a:latin typeface="Comic Sans MS" pitchFamily="66" charset="0"/>
              </a:rPr>
              <a:t>the timing around the Passover sacrifice, </a:t>
            </a:r>
            <a:br>
              <a:rPr lang="en-US" dirty="0" smtClean="0">
                <a:solidFill>
                  <a:srgbClr val="C00000"/>
                </a:solidFill>
                <a:latin typeface="Comic Sans MS" pitchFamily="66" charset="0"/>
              </a:rPr>
            </a:br>
            <a:r>
              <a:rPr lang="en-US" dirty="0" smtClean="0">
                <a:solidFill>
                  <a:srgbClr val="C00000"/>
                </a:solidFill>
                <a:latin typeface="Comic Sans MS" pitchFamily="66" charset="0"/>
              </a:rPr>
              <a:t>not the timing for Passover day-start.</a:t>
            </a:r>
          </a:p>
          <a:p>
            <a:pPr marL="342900" indent="-342900">
              <a:buFont typeface="Arial" pitchFamily="34" charset="0"/>
              <a:buChar char="•"/>
            </a:pPr>
            <a:r>
              <a:rPr lang="en-US" b="1" u="sng" dirty="0" smtClean="0">
                <a:solidFill>
                  <a:schemeClr val="tx1">
                    <a:lumMod val="75000"/>
                    <a:lumOff val="25000"/>
                  </a:schemeClr>
                </a:solidFill>
                <a:latin typeface="Comic Sans MS" pitchFamily="66" charset="0"/>
              </a:rPr>
              <a:t>Note</a:t>
            </a:r>
            <a:r>
              <a:rPr lang="en-US" b="1" dirty="0" smtClean="0">
                <a:solidFill>
                  <a:schemeClr val="tx1">
                    <a:lumMod val="75000"/>
                    <a:lumOff val="25000"/>
                  </a:schemeClr>
                </a:solidFill>
                <a:latin typeface="Comic Sans MS" pitchFamily="66" charset="0"/>
              </a:rPr>
              <a:t>:  </a:t>
            </a:r>
            <a:r>
              <a:rPr lang="en-US" dirty="0" err="1" smtClean="0">
                <a:solidFill>
                  <a:srgbClr val="0070C0"/>
                </a:solidFill>
                <a:latin typeface="Comic Sans MS" pitchFamily="66" charset="0"/>
              </a:rPr>
              <a:t>vss</a:t>
            </a:r>
            <a:r>
              <a:rPr lang="en-US" dirty="0" smtClean="0">
                <a:solidFill>
                  <a:srgbClr val="0070C0"/>
                </a:solidFill>
                <a:latin typeface="Comic Sans MS" pitchFamily="66" charset="0"/>
              </a:rPr>
              <a:t> 4 &amp; 7 did align with day-start before the morning of Abib 15, for the </a:t>
            </a:r>
            <a:br>
              <a:rPr lang="en-US" dirty="0" smtClean="0">
                <a:solidFill>
                  <a:srgbClr val="0070C0"/>
                </a:solidFill>
                <a:latin typeface="Comic Sans MS" pitchFamily="66" charset="0"/>
              </a:rPr>
            </a:br>
            <a:r>
              <a:rPr lang="en-US" dirty="0" smtClean="0">
                <a:solidFill>
                  <a:srgbClr val="0070C0"/>
                </a:solidFill>
                <a:latin typeface="Comic Sans MS" pitchFamily="66" charset="0"/>
              </a:rPr>
              <a:t>disposal of any left-over lamb (</a:t>
            </a:r>
            <a:r>
              <a:rPr lang="en-US" dirty="0" err="1" smtClean="0">
                <a:solidFill>
                  <a:srgbClr val="0070C0"/>
                </a:solidFill>
                <a:latin typeface="Comic Sans MS" pitchFamily="66" charset="0"/>
              </a:rPr>
              <a:t>Exo</a:t>
            </a:r>
            <a:r>
              <a:rPr lang="en-US" dirty="0" smtClean="0">
                <a:solidFill>
                  <a:srgbClr val="0070C0"/>
                </a:solidFill>
                <a:latin typeface="Comic Sans MS" pitchFamily="66" charset="0"/>
              </a:rPr>
              <a:t> 12:10).</a:t>
            </a:r>
          </a:p>
        </p:txBody>
      </p:sp>
      <p:sp>
        <p:nvSpPr>
          <p:cNvPr id="13" name="TextBox 12"/>
          <p:cNvSpPr txBox="1"/>
          <p:nvPr/>
        </p:nvSpPr>
        <p:spPr>
          <a:xfrm>
            <a:off x="6888480" y="3619023"/>
            <a:ext cx="5120640" cy="2646878"/>
          </a:xfrm>
          <a:prstGeom prst="rect">
            <a:avLst/>
          </a:prstGeom>
          <a:noFill/>
        </p:spPr>
        <p:txBody>
          <a:bodyPr wrap="square" rtlCol="0">
            <a:spAutoFit/>
            <a:scene3d>
              <a:camera prst="orthographicFront"/>
              <a:lightRig rig="threePt" dir="t"/>
            </a:scene3d>
            <a:sp3d extrusionH="57150">
              <a:bevelT w="82550" h="38100" prst="coolSlant"/>
            </a:sp3d>
          </a:bodyPr>
          <a:lstStyle/>
          <a:p>
            <a:endParaRPr lang="en-US" sz="1200" dirty="0" smtClean="0">
              <a:latin typeface="Comic Sans MS" pitchFamily="66" charset="0"/>
            </a:endParaRPr>
          </a:p>
          <a:p>
            <a:r>
              <a:rPr lang="en-US" sz="2200" dirty="0" smtClean="0">
                <a:solidFill>
                  <a:schemeClr val="accent2">
                    <a:lumMod val="20000"/>
                    <a:lumOff val="80000"/>
                  </a:schemeClr>
                </a:solidFill>
                <a:effectLst>
                  <a:glow rad="152400">
                    <a:srgbClr val="002060"/>
                  </a:glow>
                </a:effectLst>
                <a:latin typeface="Comic Sans MS" pitchFamily="66" charset="0"/>
              </a:rPr>
              <a:t>#4:  In which “season” was the Passover sacrifice offered in Egypt?</a:t>
            </a:r>
          </a:p>
          <a:p>
            <a:pPr marL="342900" indent="-342900">
              <a:buFont typeface="Arial" pitchFamily="34" charset="0"/>
              <a:buChar char="•"/>
            </a:pPr>
            <a:r>
              <a:rPr lang="en-US" sz="2200" dirty="0" smtClean="0">
                <a:solidFill>
                  <a:srgbClr val="0070C0"/>
                </a:solidFill>
                <a:effectLst/>
                <a:latin typeface="Comic Sans MS" pitchFamily="66" charset="0"/>
              </a:rPr>
              <a:t>In </a:t>
            </a:r>
            <a:r>
              <a:rPr lang="en-US" sz="2200" dirty="0" err="1" smtClean="0">
                <a:solidFill>
                  <a:srgbClr val="0070C0"/>
                </a:solidFill>
                <a:effectLst/>
                <a:latin typeface="Comic Sans MS" pitchFamily="66" charset="0"/>
              </a:rPr>
              <a:t>Exo</a:t>
            </a:r>
            <a:r>
              <a:rPr lang="en-US" sz="2200" dirty="0" smtClean="0">
                <a:solidFill>
                  <a:srgbClr val="0070C0"/>
                </a:solidFill>
                <a:effectLst/>
                <a:latin typeface="Comic Sans MS" pitchFamily="66" charset="0"/>
              </a:rPr>
              <a:t> 12:6, the Passover sacrifice </a:t>
            </a:r>
            <a:br>
              <a:rPr lang="en-US" sz="2200" dirty="0" smtClean="0">
                <a:solidFill>
                  <a:srgbClr val="0070C0"/>
                </a:solidFill>
                <a:effectLst/>
                <a:latin typeface="Comic Sans MS" pitchFamily="66" charset="0"/>
              </a:rPr>
            </a:br>
            <a:r>
              <a:rPr lang="en-US" sz="2200" dirty="0" smtClean="0">
                <a:solidFill>
                  <a:srgbClr val="0070C0"/>
                </a:solidFill>
                <a:effectLst/>
                <a:latin typeface="Comic Sans MS" pitchFamily="66" charset="0"/>
              </a:rPr>
              <a:t>was connected to the </a:t>
            </a:r>
            <a:r>
              <a:rPr lang="en-US" sz="2200" dirty="0" smtClean="0">
                <a:solidFill>
                  <a:srgbClr val="0070C0"/>
                </a:solidFill>
                <a:latin typeface="Comic Sans MS" pitchFamily="66" charset="0"/>
              </a:rPr>
              <a:t>phrase</a:t>
            </a:r>
            <a:r>
              <a:rPr lang="en-US" sz="2200" dirty="0" smtClean="0">
                <a:solidFill>
                  <a:srgbClr val="0070C0"/>
                </a:solidFill>
                <a:effectLst/>
                <a:latin typeface="Comic Sans MS" pitchFamily="66" charset="0"/>
              </a:rPr>
              <a:t> </a:t>
            </a:r>
            <a:br>
              <a:rPr lang="en-US" sz="2200" dirty="0" smtClean="0">
                <a:solidFill>
                  <a:srgbClr val="0070C0"/>
                </a:solidFill>
                <a:effectLst/>
                <a:latin typeface="Comic Sans MS" pitchFamily="66" charset="0"/>
              </a:rPr>
            </a:br>
            <a:r>
              <a:rPr lang="en-US" sz="2200" b="1" dirty="0" smtClean="0">
                <a:solidFill>
                  <a:srgbClr val="0070C0"/>
                </a:solidFill>
                <a:effectLst/>
                <a:latin typeface="Comic Sans MS" pitchFamily="66" charset="0"/>
              </a:rPr>
              <a:t>&lt;</a:t>
            </a:r>
            <a:r>
              <a:rPr lang="en-US" sz="2200" b="1" dirty="0" err="1" smtClean="0">
                <a:solidFill>
                  <a:srgbClr val="0070C0"/>
                </a:solidFill>
                <a:effectLst/>
                <a:latin typeface="Comic Sans MS" pitchFamily="66" charset="0"/>
              </a:rPr>
              <a:t>beyn</a:t>
            </a:r>
            <a:r>
              <a:rPr lang="en-US" sz="2200" b="1" dirty="0" smtClean="0">
                <a:solidFill>
                  <a:srgbClr val="0070C0"/>
                </a:solidFill>
                <a:effectLst/>
                <a:latin typeface="Comic Sans MS" pitchFamily="66" charset="0"/>
              </a:rPr>
              <a:t> ha </a:t>
            </a:r>
            <a:r>
              <a:rPr lang="en-US" sz="2200" b="1" dirty="0" err="1" smtClean="0">
                <a:solidFill>
                  <a:srgbClr val="0070C0"/>
                </a:solidFill>
                <a:effectLst/>
                <a:latin typeface="Comic Sans MS" pitchFamily="66" charset="0"/>
              </a:rPr>
              <a:t>arbayim</a:t>
            </a:r>
            <a:r>
              <a:rPr lang="en-US" sz="2200" b="1" dirty="0" smtClean="0">
                <a:solidFill>
                  <a:srgbClr val="0070C0"/>
                </a:solidFill>
                <a:effectLst/>
                <a:latin typeface="Comic Sans MS" pitchFamily="66" charset="0"/>
              </a:rPr>
              <a:t>&gt; </a:t>
            </a:r>
            <a:r>
              <a:rPr lang="en-US" sz="2200" dirty="0" smtClean="0">
                <a:solidFill>
                  <a:srgbClr val="0070C0"/>
                </a:solidFill>
                <a:effectLst/>
                <a:latin typeface="Comic Sans MS" pitchFamily="66" charset="0"/>
              </a:rPr>
              <a:t>which according to </a:t>
            </a:r>
            <a:r>
              <a:rPr lang="en-US" sz="2200" dirty="0" err="1" smtClean="0">
                <a:solidFill>
                  <a:srgbClr val="0070C0"/>
                </a:solidFill>
                <a:effectLst/>
                <a:latin typeface="Comic Sans MS" pitchFamily="66" charset="0"/>
              </a:rPr>
              <a:t>Exo</a:t>
            </a:r>
            <a:r>
              <a:rPr lang="en-US" sz="2200" dirty="0" smtClean="0">
                <a:solidFill>
                  <a:srgbClr val="0070C0"/>
                </a:solidFill>
                <a:effectLst/>
                <a:latin typeface="Comic Sans MS" pitchFamily="66" charset="0"/>
              </a:rPr>
              <a:t> 12 - context was designated as the </a:t>
            </a:r>
            <a:r>
              <a:rPr lang="en-US" sz="2200" dirty="0" smtClean="0">
                <a:solidFill>
                  <a:schemeClr val="accent2">
                    <a:lumMod val="20000"/>
                    <a:lumOff val="80000"/>
                  </a:schemeClr>
                </a:solidFill>
                <a:effectLst>
                  <a:glow rad="152400">
                    <a:srgbClr val="002060"/>
                  </a:glow>
                </a:effectLst>
                <a:latin typeface="Comic Sans MS" pitchFamily="66" charset="0"/>
              </a:rPr>
              <a:t>Night Season.</a:t>
            </a:r>
            <a:endParaRPr lang="en-US" sz="2200" dirty="0">
              <a:solidFill>
                <a:schemeClr val="accent2">
                  <a:lumMod val="20000"/>
                  <a:lumOff val="80000"/>
                </a:schemeClr>
              </a:solidFill>
              <a:effectLst>
                <a:glow rad="152400">
                  <a:srgbClr val="002060"/>
                </a:glow>
              </a:effectLst>
              <a:latin typeface="Comic Sans MS" pitchFamily="66" charset="0"/>
            </a:endParaRPr>
          </a:p>
        </p:txBody>
      </p:sp>
      <p:sp>
        <p:nvSpPr>
          <p:cNvPr id="2" name="Rectangle 1"/>
          <p:cNvSpPr/>
          <p:nvPr/>
        </p:nvSpPr>
        <p:spPr>
          <a:xfrm>
            <a:off x="1554480" y="926245"/>
            <a:ext cx="1030224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The Interlinear will have some answers.</a:t>
            </a:r>
            <a:endParaRPr lang="en-US"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13387473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1250"/>
                                        <p:tgtEl>
                                          <p:spTgt spid="10"/>
                                        </p:tgtEl>
                                      </p:cBhvr>
                                    </p:animEffect>
                                  </p:childTnLst>
                                </p:cTn>
                              </p:par>
                            </p:childTnLst>
                          </p:cTn>
                        </p:par>
                        <p:par>
                          <p:cTn id="13" fill="hold">
                            <p:stCondLst>
                              <p:cond delay="1250"/>
                            </p:stCondLst>
                            <p:childTnLst>
                              <p:par>
                                <p:cTn id="14" presetID="21" presetClass="entr" presetSubtype="1" repeatCount="2000" fill="hold" grpId="0" nodeType="afterEffect">
                                  <p:stCondLst>
                                    <p:cond delay="100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diamond(in)">
                                      <p:cBhvr>
                                        <p:cTn id="21" dur="2000"/>
                                        <p:tgtEl>
                                          <p:spTgt spid="1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fade">
                                      <p:cBhvr>
                                        <p:cTn id="26" dur="1000"/>
                                        <p:tgtEl>
                                          <p:spTgt spid="12">
                                            <p:txEl>
                                              <p:pRg st="2" end="2"/>
                                            </p:txEl>
                                          </p:spTgt>
                                        </p:tgtEl>
                                      </p:cBhvr>
                                    </p:animEffect>
                                    <p:anim calcmode="lin" valueType="num">
                                      <p:cBhvr>
                                        <p:cTn id="27"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Horizontal)">
                                      <p:cBhvr>
                                        <p:cTn id="3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6000">
              <a:srgbClr val="96004B"/>
            </a:gs>
            <a:gs pos="30000">
              <a:srgbClr val="C00000"/>
            </a:gs>
            <a:gs pos="57000">
              <a:schemeClr val="accent2">
                <a:lumMod val="20000"/>
                <a:lumOff val="80000"/>
              </a:schemeClr>
            </a:gs>
          </a:gsLst>
          <a:lin ang="189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914144" y="61278"/>
            <a:ext cx="9997440" cy="1143000"/>
          </a:xfrm>
        </p:spPr>
        <p:txBody>
          <a:bodyPr/>
          <a:lstStyle/>
          <a:p>
            <a:r>
              <a:rPr lang="en-US" dirty="0" smtClean="0"/>
              <a:t>Deut 16:6 </a:t>
            </a:r>
            <a:endParaRPr lang="en-US" dirty="0"/>
          </a:p>
        </p:txBody>
      </p:sp>
      <p:sp>
        <p:nvSpPr>
          <p:cNvPr id="5" name="Rectangle 4"/>
          <p:cNvSpPr/>
          <p:nvPr/>
        </p:nvSpPr>
        <p:spPr>
          <a:xfrm>
            <a:off x="90356" y="2520294"/>
            <a:ext cx="1281120" cy="1200329"/>
          </a:xfrm>
          <a:prstGeom prst="rect">
            <a:avLst/>
          </a:prstGeom>
          <a:noFill/>
        </p:spPr>
        <p:txBody>
          <a:bodyPr wrap="none" lIns="91440" tIns="45720" rIns="91440" bIns="45720">
            <a:spAutoFit/>
          </a:bodyPr>
          <a:lstStyle/>
          <a:p>
            <a:pPr algn="ctr"/>
            <a: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Deut 16:6</a:t>
            </a:r>
            <a:b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r>
            <a:b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Passover</a:t>
            </a:r>
          </a:p>
          <a:p>
            <a:pPr algn="ct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Sacrifice</a:t>
            </a:r>
            <a:endParaRPr lang="en-US"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6" name="Content Placeholder 3"/>
          <p:cNvSpPr txBox="1">
            <a:spLocks/>
          </p:cNvSpPr>
          <p:nvPr/>
        </p:nvSpPr>
        <p:spPr>
          <a:xfrm>
            <a:off x="1625600" y="1066323"/>
            <a:ext cx="10220960" cy="5308600"/>
          </a:xfrm>
          <a:prstGeom prst="rect">
            <a:avLst/>
          </a:prstGeom>
        </p:spPr>
        <p:txBody>
          <a:bodyPr>
            <a:normAutofit fontScale="85000" lnSpcReduction="2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596646" indent="-514350">
              <a:buClr>
                <a:schemeClr val="accent3">
                  <a:lumMod val="75000"/>
                </a:schemeClr>
              </a:buClr>
              <a:buFont typeface="+mj-lt"/>
              <a:buAutoNum type="arabicPeriod"/>
            </a:pPr>
            <a:r>
              <a:rPr lang="en-US" dirty="0" smtClean="0">
                <a:solidFill>
                  <a:schemeClr val="tx2"/>
                </a:solidFill>
                <a:latin typeface="Tw Cen MT" pitchFamily="34" charset="0"/>
              </a:rPr>
              <a:t>The </a:t>
            </a:r>
            <a:r>
              <a:rPr lang="en-US" b="1" u="sng" dirty="0" smtClean="0">
                <a:solidFill>
                  <a:schemeClr val="tx2"/>
                </a:solidFill>
                <a:latin typeface="Tw Cen MT" pitchFamily="34" charset="0"/>
              </a:rPr>
              <a:t>content</a:t>
            </a:r>
            <a:r>
              <a:rPr lang="en-US" dirty="0" smtClean="0">
                <a:solidFill>
                  <a:schemeClr val="tx2"/>
                </a:solidFill>
                <a:latin typeface="Tw Cen MT" pitchFamily="34" charset="0"/>
              </a:rPr>
              <a:t> and </a:t>
            </a:r>
            <a:r>
              <a:rPr lang="en-US" b="1" u="sng" dirty="0" smtClean="0">
                <a:solidFill>
                  <a:schemeClr val="tx2"/>
                </a:solidFill>
                <a:latin typeface="Tw Cen MT" pitchFamily="34" charset="0"/>
              </a:rPr>
              <a:t>context</a:t>
            </a:r>
            <a:r>
              <a:rPr lang="en-US" dirty="0" smtClean="0">
                <a:solidFill>
                  <a:schemeClr val="tx2"/>
                </a:solidFill>
                <a:latin typeface="Tw Cen MT" pitchFamily="34" charset="0"/>
              </a:rPr>
              <a:t> of </a:t>
            </a:r>
            <a:r>
              <a:rPr lang="en-US" b="1" dirty="0" smtClean="0">
                <a:solidFill>
                  <a:srgbClr val="0070C0"/>
                </a:solidFill>
                <a:latin typeface="Tw Cen MT" pitchFamily="34" charset="0"/>
              </a:rPr>
              <a:t>Deut 16 </a:t>
            </a:r>
            <a:r>
              <a:rPr lang="en-US" dirty="0" smtClean="0">
                <a:solidFill>
                  <a:schemeClr val="tx2"/>
                </a:solidFill>
                <a:latin typeface="Tw Cen MT" pitchFamily="34" charset="0"/>
              </a:rPr>
              <a:t>is a reminder from Moses about the 3 yearly feasts – when and how they are to be celebrated.</a:t>
            </a:r>
          </a:p>
          <a:p>
            <a:pPr marL="596646" indent="-514350">
              <a:buClr>
                <a:schemeClr val="accent3">
                  <a:lumMod val="75000"/>
                </a:schemeClr>
              </a:buClr>
              <a:buFont typeface="+mj-lt"/>
              <a:buAutoNum type="arabicPeriod"/>
            </a:pPr>
            <a:r>
              <a:rPr lang="en-US" dirty="0" smtClean="0">
                <a:solidFill>
                  <a:schemeClr val="tx2"/>
                </a:solidFill>
                <a:latin typeface="Tw Cen MT" pitchFamily="34" charset="0"/>
              </a:rPr>
              <a:t>Verses 1-8 review </a:t>
            </a:r>
            <a:r>
              <a:rPr lang="en-US" b="1" dirty="0" smtClean="0">
                <a:solidFill>
                  <a:srgbClr val="C00000"/>
                </a:solidFill>
                <a:latin typeface="Tw Cen MT" pitchFamily="34" charset="0"/>
              </a:rPr>
              <a:t>The Passover Festival </a:t>
            </a:r>
            <a:r>
              <a:rPr lang="en-US" dirty="0" smtClean="0">
                <a:solidFill>
                  <a:schemeClr val="tx2"/>
                </a:solidFill>
                <a:latin typeface="Tw Cen MT" pitchFamily="34" charset="0"/>
              </a:rPr>
              <a:t>with </a:t>
            </a:r>
            <a:r>
              <a:rPr lang="en-US" dirty="0">
                <a:solidFill>
                  <a:srgbClr val="0070C0"/>
                </a:solidFill>
                <a:latin typeface="Tw Cen MT" pitchFamily="34" charset="0"/>
              </a:rPr>
              <a:t>very specific instructions from Moses before he </a:t>
            </a:r>
            <a:r>
              <a:rPr lang="en-US" dirty="0" smtClean="0">
                <a:solidFill>
                  <a:srgbClr val="0070C0"/>
                </a:solidFill>
                <a:latin typeface="Tw Cen MT" pitchFamily="34" charset="0"/>
              </a:rPr>
              <a:t>dies, </a:t>
            </a:r>
            <a:r>
              <a:rPr lang="en-US" dirty="0">
                <a:solidFill>
                  <a:srgbClr val="0070C0"/>
                </a:solidFill>
                <a:latin typeface="Tw Cen MT" pitchFamily="34" charset="0"/>
              </a:rPr>
              <a:t>of </a:t>
            </a:r>
            <a:r>
              <a:rPr lang="en-US" dirty="0" smtClean="0">
                <a:solidFill>
                  <a:srgbClr val="0070C0"/>
                </a:solidFill>
                <a:latin typeface="Tw Cen MT" pitchFamily="34" charset="0"/>
              </a:rPr>
              <a:t>“when and where” </a:t>
            </a:r>
            <a:r>
              <a:rPr lang="en-US" dirty="0">
                <a:solidFill>
                  <a:srgbClr val="0070C0"/>
                </a:solidFill>
                <a:latin typeface="Tw Cen MT" pitchFamily="34" charset="0"/>
              </a:rPr>
              <a:t>the Passover sacrifice can be offered</a:t>
            </a:r>
            <a:r>
              <a:rPr lang="en-US" dirty="0" smtClean="0">
                <a:solidFill>
                  <a:schemeClr val="tx2"/>
                </a:solidFill>
                <a:latin typeface="Tw Cen MT" pitchFamily="34" charset="0"/>
              </a:rPr>
              <a:t> … </a:t>
            </a:r>
            <a:r>
              <a:rPr lang="en-US" sz="2800" b="1" dirty="0" smtClean="0">
                <a:ln w="1905"/>
                <a:solidFill>
                  <a:srgbClr val="C00000"/>
                </a:solidFill>
                <a:effectLst>
                  <a:glow rad="127000">
                    <a:schemeClr val="bg1">
                      <a:lumMod val="65000"/>
                    </a:schemeClr>
                  </a:glow>
                  <a:innerShdw blurRad="69850" dist="43180" dir="5400000">
                    <a:srgbClr val="000000">
                      <a:alpha val="65000"/>
                    </a:srgbClr>
                  </a:innerShdw>
                </a:effectLst>
                <a:latin typeface="Comic Sans MS" pitchFamily="66" charset="0"/>
              </a:rPr>
              <a:t>the main context is not addressing day-start.  </a:t>
            </a:r>
            <a:r>
              <a:rPr lang="en-US" dirty="0" smtClean="0">
                <a:solidFill>
                  <a:schemeClr val="tx2"/>
                </a:solidFill>
                <a:latin typeface="Tw Cen MT" pitchFamily="34" charset="0"/>
              </a:rPr>
              <a:t>However, </a:t>
            </a:r>
            <a:r>
              <a:rPr lang="en-US" dirty="0" err="1" smtClean="0">
                <a:solidFill>
                  <a:schemeClr val="tx2"/>
                </a:solidFill>
                <a:latin typeface="Tw Cen MT" pitchFamily="34" charset="0"/>
              </a:rPr>
              <a:t>vss</a:t>
            </a:r>
            <a:r>
              <a:rPr lang="en-US" dirty="0" smtClean="0">
                <a:solidFill>
                  <a:schemeClr val="tx2"/>
                </a:solidFill>
                <a:latin typeface="Tw Cen MT" pitchFamily="34" charset="0"/>
              </a:rPr>
              <a:t> 4 &amp; 7 have a reminder that any meat left-over is </a:t>
            </a:r>
            <a:r>
              <a:rPr lang="en-US" sz="2800" b="1" dirty="0" smtClean="0">
                <a:ln w="1905"/>
                <a:solidFill>
                  <a:srgbClr val="C00000"/>
                </a:solidFill>
                <a:effectLst>
                  <a:glow rad="127000">
                    <a:schemeClr val="bg1">
                      <a:lumMod val="65000"/>
                    </a:schemeClr>
                  </a:glow>
                  <a:innerShdw blurRad="69850" dist="43180" dir="5400000">
                    <a:srgbClr val="000000">
                      <a:alpha val="65000"/>
                    </a:srgbClr>
                  </a:innerShdw>
                </a:effectLst>
                <a:latin typeface="Comic Sans MS" pitchFamily="66" charset="0"/>
              </a:rPr>
              <a:t>not to remain until morning </a:t>
            </a:r>
            <a:r>
              <a:rPr lang="en-US" dirty="0" smtClean="0">
                <a:solidFill>
                  <a:schemeClr val="tx2"/>
                </a:solidFill>
                <a:latin typeface="Tw Cen MT" pitchFamily="34" charset="0"/>
              </a:rPr>
              <a:t>– following the “type” instructions in </a:t>
            </a:r>
            <a:r>
              <a:rPr lang="en-US" dirty="0" err="1" smtClean="0">
                <a:solidFill>
                  <a:schemeClr val="tx2"/>
                </a:solidFill>
                <a:latin typeface="Tw Cen MT" pitchFamily="34" charset="0"/>
              </a:rPr>
              <a:t>Exo</a:t>
            </a:r>
            <a:r>
              <a:rPr lang="en-US" dirty="0" smtClean="0">
                <a:solidFill>
                  <a:schemeClr val="tx2"/>
                </a:solidFill>
                <a:latin typeface="Tw Cen MT" pitchFamily="34" charset="0"/>
              </a:rPr>
              <a:t> 12:10 </a:t>
            </a:r>
            <a:r>
              <a:rPr lang="en-US" sz="2400" dirty="0" smtClean="0">
                <a:solidFill>
                  <a:schemeClr val="tx2"/>
                </a:solidFill>
                <a:latin typeface="Tw Cen MT" pitchFamily="34" charset="0"/>
              </a:rPr>
              <a:t>[cf. </a:t>
            </a:r>
            <a:r>
              <a:rPr lang="en-US" sz="2400" dirty="0" err="1" smtClean="0">
                <a:solidFill>
                  <a:schemeClr val="tx2"/>
                </a:solidFill>
                <a:latin typeface="Tw Cen MT" pitchFamily="34" charset="0"/>
              </a:rPr>
              <a:t>Exo</a:t>
            </a:r>
            <a:r>
              <a:rPr lang="en-US" sz="2400" dirty="0" smtClean="0">
                <a:solidFill>
                  <a:schemeClr val="tx2"/>
                </a:solidFill>
                <a:latin typeface="Tw Cen MT" pitchFamily="34" charset="0"/>
              </a:rPr>
              <a:t> 34:25; Deut 16:7].  </a:t>
            </a:r>
            <a:r>
              <a:rPr lang="en-US" dirty="0" smtClean="0">
                <a:solidFill>
                  <a:schemeClr val="tx2"/>
                </a:solidFill>
                <a:latin typeface="Tw Cen MT" pitchFamily="34" charset="0"/>
              </a:rPr>
              <a:t>Deut 16 </a:t>
            </a:r>
            <a:br>
              <a:rPr lang="en-US" dirty="0" smtClean="0">
                <a:solidFill>
                  <a:schemeClr val="tx2"/>
                </a:solidFill>
                <a:latin typeface="Tw Cen MT" pitchFamily="34" charset="0"/>
              </a:rPr>
            </a:br>
            <a:r>
              <a:rPr lang="en-US" dirty="0" smtClean="0">
                <a:solidFill>
                  <a:schemeClr val="tx2"/>
                </a:solidFill>
                <a:latin typeface="Tw Cen MT" pitchFamily="34" charset="0"/>
              </a:rPr>
              <a:t>must stay aligned with the “day-start” of Genesis and Exodus.</a:t>
            </a:r>
          </a:p>
          <a:p>
            <a:pPr>
              <a:buFont typeface="Wingdings" pitchFamily="2" charset="2"/>
              <a:buChar char="ü"/>
            </a:pPr>
            <a:r>
              <a:rPr lang="en-US" b="1" dirty="0" smtClean="0">
                <a:ln w="1905"/>
                <a:solidFill>
                  <a:schemeClr val="accent3"/>
                </a:solidFill>
                <a:effectLst>
                  <a:innerShdw blurRad="69850" dist="43180" dir="5400000">
                    <a:srgbClr val="000000">
                      <a:alpha val="65000"/>
                    </a:srgbClr>
                  </a:innerShdw>
                </a:effectLst>
                <a:latin typeface="Tw Cen MT" pitchFamily="34" charset="0"/>
              </a:rPr>
              <a:t>Despite this information Sunset Theory advocates still strongly suggest the context of </a:t>
            </a:r>
            <a:r>
              <a:rPr lang="en-US" b="1" dirty="0" smtClean="0">
                <a:ln w="1905"/>
                <a:solidFill>
                  <a:srgbClr val="0070C0"/>
                </a:solidFill>
                <a:effectLst>
                  <a:innerShdw blurRad="69850" dist="43180" dir="5400000">
                    <a:srgbClr val="000000">
                      <a:alpha val="65000"/>
                    </a:srgbClr>
                  </a:innerShdw>
                </a:effectLst>
                <a:latin typeface="Tw Cen MT" pitchFamily="34" charset="0"/>
              </a:rPr>
              <a:t>Deut 16:6 </a:t>
            </a:r>
            <a:r>
              <a:rPr lang="en-US" b="1" dirty="0" smtClean="0">
                <a:ln w="1905"/>
                <a:solidFill>
                  <a:schemeClr val="tx1">
                    <a:lumMod val="65000"/>
                    <a:lumOff val="35000"/>
                  </a:schemeClr>
                </a:solidFill>
                <a:effectLst>
                  <a:innerShdw blurRad="69850" dist="43180" dir="5400000">
                    <a:srgbClr val="000000">
                      <a:alpha val="65000"/>
                    </a:srgbClr>
                  </a:innerShdw>
                </a:effectLst>
                <a:latin typeface="Tw Cen MT" pitchFamily="34" charset="0"/>
              </a:rPr>
              <a:t>is:  the day-start begins with the “going down of the sun.”  </a:t>
            </a:r>
            <a:r>
              <a:rPr lang="en-US" b="1" dirty="0" smtClean="0">
                <a:ln w="1905"/>
                <a:solidFill>
                  <a:schemeClr val="accent3"/>
                </a:solidFill>
                <a:effectLst>
                  <a:innerShdw blurRad="69850" dist="43180" dir="5400000">
                    <a:srgbClr val="000000">
                      <a:alpha val="65000"/>
                    </a:srgbClr>
                  </a:innerShdw>
                </a:effectLst>
                <a:latin typeface="Tw Cen MT" pitchFamily="34" charset="0"/>
              </a:rPr>
              <a:t>Unfortunately, their context of Deut 16 has not been carefully considered, neither has a proper day-start study been done in any of the Torah books for verification.  </a:t>
            </a:r>
            <a:endParaRPr lang="en-US" dirty="0">
              <a:latin typeface="Tw Cen MT" pitchFamily="34" charset="0"/>
            </a:endParaRPr>
          </a:p>
        </p:txBody>
      </p:sp>
      <p:sp>
        <p:nvSpPr>
          <p:cNvPr id="8" name="Rectangle 7"/>
          <p:cNvSpPr/>
          <p:nvPr/>
        </p:nvSpPr>
        <p:spPr>
          <a:xfrm>
            <a:off x="3434091" y="5927070"/>
            <a:ext cx="6165082" cy="707886"/>
          </a:xfrm>
          <a:prstGeom prst="rect">
            <a:avLst/>
          </a:prstGeom>
          <a:gradFill>
            <a:gsLst>
              <a:gs pos="6000">
                <a:srgbClr val="96004B"/>
              </a:gs>
              <a:gs pos="30000">
                <a:srgbClr val="C00000"/>
              </a:gs>
              <a:gs pos="57000">
                <a:schemeClr val="accent2">
                  <a:lumMod val="20000"/>
                  <a:lumOff val="80000"/>
                </a:schemeClr>
              </a:gs>
            </a:gsLst>
            <a:lin ang="18900000" scaled="1"/>
          </a:gradFill>
          <a:ln w="38100">
            <a:solidFill>
              <a:schemeClr val="accent2">
                <a:lumMod val="20000"/>
                <a:lumOff val="80000"/>
              </a:schemeClr>
            </a:solidFill>
          </a:ln>
          <a:scene3d>
            <a:camera prst="orthographicFront"/>
            <a:lightRig rig="threePt" dir="t"/>
          </a:scene3d>
          <a:sp3d>
            <a:bevelT w="152400" h="50800" prst="softRound"/>
          </a:sp3d>
        </p:spPr>
        <p:txBody>
          <a:bodyPr wrap="square" lIns="91440" tIns="45720" rIns="91440" bIns="45720">
            <a:spAutoFit/>
            <a:sp3d extrusionH="57150">
              <a:bevelT w="82550" h="38100" prst="coolSlant"/>
            </a:sp3d>
          </a:bodyPr>
          <a:lstStyle/>
          <a:p>
            <a:pPr algn="ct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Ravie" pitchFamily="82" charset="0"/>
              </a:rPr>
              <a:t>So, now what?</a:t>
            </a:r>
            <a:endPar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Rockwell" pitchFamily="18" charset="0"/>
            </a:endParaRPr>
          </a:p>
        </p:txBody>
      </p:sp>
      <p:sp>
        <p:nvSpPr>
          <p:cNvPr id="7" name="Rectangle 6"/>
          <p:cNvSpPr/>
          <p:nvPr/>
        </p:nvSpPr>
        <p:spPr>
          <a:xfrm>
            <a:off x="4826000" y="426719"/>
            <a:ext cx="6949440" cy="461665"/>
          </a:xfrm>
          <a:prstGeom prst="rect">
            <a:avLst/>
          </a:prstGeom>
          <a:gradFill>
            <a:gsLst>
              <a:gs pos="6000">
                <a:srgbClr val="96004B"/>
              </a:gs>
              <a:gs pos="30000">
                <a:srgbClr val="C00000"/>
              </a:gs>
              <a:gs pos="57000">
                <a:schemeClr val="accent2">
                  <a:lumMod val="20000"/>
                  <a:lumOff val="80000"/>
                </a:schemeClr>
              </a:gs>
            </a:gsLst>
            <a:lin ang="18900000" scaled="1"/>
          </a:gradFill>
          <a:ln w="38100">
            <a:solidFill>
              <a:schemeClr val="accent2">
                <a:lumMod val="20000"/>
                <a:lumOff val="80000"/>
              </a:schemeClr>
            </a:solidFill>
          </a:ln>
          <a:scene3d>
            <a:camera prst="orthographicFront"/>
            <a:lightRig rig="threePt" dir="t"/>
          </a:scene3d>
          <a:sp3d>
            <a:bevelT w="152400" h="50800" prst="softRound"/>
          </a:sp3d>
        </p:spPr>
        <p:txBody>
          <a:bodyPr wrap="square" lIns="91440" tIns="45720" rIns="91440" bIns="45720">
            <a:spAutoFit/>
            <a:sp3d extrusionH="57150">
              <a:bevelT w="82550" h="38100" prst="coolSlant"/>
            </a:sp3d>
          </a:bodyPr>
          <a:lstStyle/>
          <a:p>
            <a:pPr algn="ctr"/>
            <a:r>
              <a:rPr lang="en-US" sz="2400" b="1" cap="none" spc="3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Ravie" pitchFamily="82" charset="0"/>
              </a:rPr>
              <a:t>More Concerns &amp; Questions</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Ravie" pitchFamily="82" charset="0"/>
              </a:rPr>
              <a:t>:</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Rockwell" pitchFamily="18" charset="0"/>
            </a:endParaRPr>
          </a:p>
        </p:txBody>
      </p:sp>
    </p:spTree>
    <p:extLst>
      <p:ext uri="{BB962C8B-B14F-4D97-AF65-F5344CB8AC3E}">
        <p14:creationId xmlns:p14="http://schemas.microsoft.com/office/powerpoint/2010/main" val="89497606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500"/>
                                        <p:tgtEl>
                                          <p:spTgt spid="7">
                                            <p:txEl>
                                              <p:pRg st="0" end="0"/>
                                            </p:txEl>
                                          </p:spTgt>
                                        </p:tgtEl>
                                      </p:cBhvr>
                                    </p:animEffect>
                                  </p:childTnLst>
                                </p:cTn>
                              </p:par>
                            </p:childTnLst>
                          </p:cTn>
                        </p:par>
                        <p:par>
                          <p:cTn id="8" fill="hold">
                            <p:stCondLst>
                              <p:cond delay="1500"/>
                            </p:stCondLst>
                            <p:childTnLst>
                              <p:par>
                                <p:cTn id="9" presetID="42"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1000"/>
                                        <p:tgtEl>
                                          <p:spTgt spid="6">
                                            <p:txEl>
                                              <p:pRg st="1" end="1"/>
                                            </p:txEl>
                                          </p:spTgt>
                                        </p:tgtEl>
                                      </p:cBhvr>
                                    </p:animEffect>
                                    <p:anim calcmode="lin" valueType="num">
                                      <p:cBhvr>
                                        <p:cTn id="1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1000"/>
                                        <p:tgtEl>
                                          <p:spTgt spid="6">
                                            <p:txEl>
                                              <p:pRg st="2" end="2"/>
                                            </p:txEl>
                                          </p:spTgt>
                                        </p:tgtEl>
                                      </p:cBhvr>
                                    </p:animEffect>
                                    <p:anim calcmode="lin" valueType="num">
                                      <p:cBhvr>
                                        <p:cTn id="2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left)">
                                      <p:cBhvr>
                                        <p:cTn id="32"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13" name="Picture 5" descr="C:\Users\Rae\Desktop\free-banner-clipart-clipartbo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808445">
            <a:off x="-3073905" y="1965907"/>
            <a:ext cx="8469801" cy="313990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Rae\Desktop\free-banner-clipart-clipartbo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85" y="3169286"/>
            <a:ext cx="13639800" cy="38252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21339432">
            <a:off x="-258074" y="4325655"/>
            <a:ext cx="12312914" cy="1584959"/>
          </a:xfrm>
          <a:prstGeom prst="rect">
            <a:avLst/>
          </a:prstGeom>
          <a:noFill/>
        </p:spPr>
        <p:txBody>
          <a:bodyPr wrap="square" lIns="91440" tIns="45720" rIns="91440" bIns="45720">
            <a:prstTxWarp prst="textWave2">
              <a:avLst>
                <a:gd name="adj1" fmla="val 20000"/>
                <a:gd name="adj2" fmla="val 1111"/>
              </a:avLst>
            </a:prstTxWarp>
            <a:spAutoFit/>
            <a:scene3d>
              <a:camera prst="orthographicFront"/>
              <a:lightRig rig="soft" dir="t">
                <a:rot lat="0" lon="0" rev="10800000"/>
              </a:lightRig>
            </a:scene3d>
            <a:sp3d>
              <a:bevelT w="27940" h="12700"/>
              <a:contourClr>
                <a:srgbClr val="DDDDDD"/>
              </a:contourClr>
            </a:sp3d>
          </a:bodyPr>
          <a:lstStyle/>
          <a:p>
            <a:pPr algn="ctr"/>
            <a:r>
              <a:rPr lang="en-US" sz="4800" b="1" cap="none" spc="150" dirty="0" smtClean="0">
                <a:ln w="11430"/>
                <a:solidFill>
                  <a:srgbClr val="F8F8F8"/>
                </a:solidFill>
                <a:effectLst>
                  <a:outerShdw blurRad="25400" algn="tl" rotWithShape="0">
                    <a:srgbClr val="000000">
                      <a:alpha val="43000"/>
                    </a:srgbClr>
                  </a:outerShdw>
                </a:effectLst>
              </a:rPr>
              <a:t>  </a:t>
            </a:r>
            <a:r>
              <a:rPr lang="en-US" sz="4800" b="1" cap="none" spc="150" dirty="0" smtClean="0">
                <a:ln w="11430"/>
                <a:gradFill flip="none" rotWithShape="1">
                  <a:gsLst>
                    <a:gs pos="13000">
                      <a:srgbClr val="96004B">
                        <a:alpha val="79000"/>
                      </a:srgbClr>
                    </a:gs>
                    <a:gs pos="50000">
                      <a:schemeClr val="accent2">
                        <a:lumMod val="40000"/>
                        <a:lumOff val="60000"/>
                      </a:schemeClr>
                    </a:gs>
                    <a:gs pos="76000">
                      <a:srgbClr val="96004B">
                        <a:alpha val="70000"/>
                      </a:srgbClr>
                    </a:gs>
                  </a:gsLst>
                  <a:path path="circle">
                    <a:fillToRect t="100000" r="100000"/>
                  </a:path>
                  <a:tileRect l="-100000" b="-100000"/>
                </a:gradFill>
                <a:effectLst>
                  <a:outerShdw blurRad="25400" algn="tl" rotWithShape="0">
                    <a:srgbClr val="000000">
                      <a:alpha val="43000"/>
                    </a:srgbClr>
                  </a:outerShdw>
                </a:effectLst>
                <a:latin typeface="MV Boli" pitchFamily="2" charset="0"/>
                <a:cs typeface="MV Boli" pitchFamily="2" charset="0"/>
              </a:rPr>
              <a:t>In this </a:t>
            </a:r>
            <a:r>
              <a:rPr lang="en-US" sz="4800" b="1" spc="150" dirty="0" smtClean="0">
                <a:ln w="11430"/>
                <a:gradFill flip="none" rotWithShape="1">
                  <a:gsLst>
                    <a:gs pos="13000">
                      <a:srgbClr val="96004B">
                        <a:alpha val="79000"/>
                      </a:srgbClr>
                    </a:gs>
                    <a:gs pos="50000">
                      <a:schemeClr val="accent2">
                        <a:lumMod val="40000"/>
                        <a:lumOff val="60000"/>
                      </a:schemeClr>
                    </a:gs>
                    <a:gs pos="76000">
                      <a:srgbClr val="96004B">
                        <a:alpha val="70000"/>
                      </a:srgbClr>
                    </a:gs>
                  </a:gsLst>
                  <a:path path="circle">
                    <a:fillToRect t="100000" r="100000"/>
                  </a:path>
                  <a:tileRect l="-100000" b="-100000"/>
                </a:gradFill>
                <a:effectLst>
                  <a:outerShdw blurRad="25400" algn="tl" rotWithShape="0">
                    <a:srgbClr val="000000">
                      <a:alpha val="43000"/>
                    </a:srgbClr>
                  </a:outerShdw>
                </a:effectLst>
                <a:latin typeface="MV Boli" pitchFamily="2" charset="0"/>
                <a:cs typeface="MV Boli" pitchFamily="2" charset="0"/>
              </a:rPr>
              <a:t>study</a:t>
            </a:r>
            <a:r>
              <a:rPr lang="en-US" sz="4800" b="1" cap="none" spc="150" dirty="0" smtClean="0">
                <a:ln w="11430"/>
                <a:gradFill flip="none" rotWithShape="1">
                  <a:gsLst>
                    <a:gs pos="13000">
                      <a:srgbClr val="96004B">
                        <a:alpha val="79000"/>
                      </a:srgbClr>
                    </a:gs>
                    <a:gs pos="50000">
                      <a:schemeClr val="accent2">
                        <a:lumMod val="40000"/>
                        <a:lumOff val="60000"/>
                      </a:schemeClr>
                    </a:gs>
                    <a:gs pos="76000">
                      <a:srgbClr val="96004B">
                        <a:alpha val="70000"/>
                      </a:srgbClr>
                    </a:gs>
                  </a:gsLst>
                  <a:path path="circle">
                    <a:fillToRect t="100000" r="100000"/>
                  </a:path>
                  <a:tileRect l="-100000" b="-100000"/>
                </a:gradFill>
                <a:effectLst>
                  <a:outerShdw blurRad="25400" algn="tl" rotWithShape="0">
                    <a:srgbClr val="000000">
                      <a:alpha val="43000"/>
                    </a:srgbClr>
                  </a:outerShdw>
                </a:effectLst>
                <a:latin typeface="MV Boli" pitchFamily="2" charset="0"/>
                <a:cs typeface="MV Boli" pitchFamily="2" charset="0"/>
              </a:rPr>
              <a:t> we’ll </a:t>
            </a:r>
            <a:r>
              <a:rPr lang="en-US" sz="4800" b="1" spc="150" dirty="0" smtClean="0">
                <a:ln w="11430"/>
                <a:gradFill flip="none" rotWithShape="1">
                  <a:gsLst>
                    <a:gs pos="13000">
                      <a:srgbClr val="96004B">
                        <a:alpha val="79000"/>
                      </a:srgbClr>
                    </a:gs>
                    <a:gs pos="29000">
                      <a:schemeClr val="accent2">
                        <a:lumMod val="40000"/>
                        <a:lumOff val="60000"/>
                      </a:schemeClr>
                    </a:gs>
                    <a:gs pos="62000">
                      <a:srgbClr val="96004B">
                        <a:alpha val="95000"/>
                      </a:srgbClr>
                    </a:gs>
                  </a:gsLst>
                  <a:path path="circle">
                    <a:fillToRect t="100000" r="100000"/>
                  </a:path>
                  <a:tileRect l="-100000" b="-100000"/>
                </a:gradFill>
                <a:effectLst>
                  <a:glow rad="114300">
                    <a:schemeClr val="bg1">
                      <a:alpha val="65000"/>
                    </a:schemeClr>
                  </a:glow>
                  <a:outerShdw blurRad="25400" algn="tl" rotWithShape="0">
                    <a:srgbClr val="000000">
                      <a:alpha val="43000"/>
                    </a:srgbClr>
                  </a:outerShdw>
                </a:effectLst>
                <a:latin typeface="MV Boli" pitchFamily="2" charset="0"/>
                <a:cs typeface="MV Boli" pitchFamily="2" charset="0"/>
              </a:rPr>
              <a:t>keep</a:t>
            </a:r>
            <a:r>
              <a:rPr lang="en-US" sz="4800" b="1" spc="150" dirty="0" smtClean="0">
                <a:ln w="11430"/>
                <a:gradFill flip="none" rotWithShape="1">
                  <a:gsLst>
                    <a:gs pos="13000">
                      <a:srgbClr val="96004B">
                        <a:alpha val="79000"/>
                      </a:srgbClr>
                    </a:gs>
                    <a:gs pos="50000">
                      <a:schemeClr val="accent2">
                        <a:lumMod val="40000"/>
                        <a:lumOff val="60000"/>
                      </a:schemeClr>
                    </a:gs>
                    <a:gs pos="76000">
                      <a:srgbClr val="96004B">
                        <a:alpha val="95000"/>
                      </a:srgbClr>
                    </a:gs>
                  </a:gsLst>
                  <a:path path="circle">
                    <a:fillToRect t="100000" r="100000"/>
                  </a:path>
                  <a:tileRect l="-100000" b="-100000"/>
                </a:gradFill>
                <a:effectLst>
                  <a:glow rad="114300">
                    <a:schemeClr val="accent2">
                      <a:lumMod val="20000"/>
                      <a:lumOff val="80000"/>
                      <a:alpha val="65000"/>
                    </a:schemeClr>
                  </a:glow>
                  <a:outerShdw blurRad="25400" algn="tl" rotWithShape="0">
                    <a:srgbClr val="000000">
                      <a:alpha val="43000"/>
                    </a:srgbClr>
                  </a:outerShdw>
                </a:effectLst>
                <a:latin typeface="MV Boli" pitchFamily="2" charset="0"/>
                <a:cs typeface="MV Boli" pitchFamily="2" charset="0"/>
              </a:rPr>
              <a:t> s</a:t>
            </a:r>
            <a:r>
              <a:rPr lang="en-US" sz="4800" b="1" cap="none" spc="150" dirty="0" smtClean="0">
                <a:ln w="11430"/>
                <a:gradFill flip="none" rotWithShape="1">
                  <a:gsLst>
                    <a:gs pos="13000">
                      <a:srgbClr val="96004B">
                        <a:alpha val="79000"/>
                      </a:srgbClr>
                    </a:gs>
                    <a:gs pos="50000">
                      <a:schemeClr val="accent2">
                        <a:lumMod val="40000"/>
                        <a:lumOff val="60000"/>
                      </a:schemeClr>
                    </a:gs>
                    <a:gs pos="76000">
                      <a:srgbClr val="96004B">
                        <a:alpha val="95000"/>
                      </a:srgbClr>
                    </a:gs>
                  </a:gsLst>
                  <a:path path="circle">
                    <a:fillToRect t="100000" r="100000"/>
                  </a:path>
                  <a:tileRect l="-100000" b="-100000"/>
                </a:gradFill>
                <a:effectLst>
                  <a:glow rad="114300">
                    <a:schemeClr val="accent2">
                      <a:lumMod val="20000"/>
                      <a:lumOff val="80000"/>
                      <a:alpha val="65000"/>
                    </a:schemeClr>
                  </a:glow>
                  <a:outerShdw blurRad="25400" algn="tl" rotWithShape="0">
                    <a:srgbClr val="000000">
                      <a:alpha val="43000"/>
                    </a:srgbClr>
                  </a:outerShdw>
                </a:effectLst>
                <a:latin typeface="MV Boli" pitchFamily="2" charset="0"/>
                <a:cs typeface="MV Boli" pitchFamily="2" charset="0"/>
              </a:rPr>
              <a:t>earching!</a:t>
            </a:r>
            <a:endParaRPr lang="en-US" sz="4800" b="1" cap="none" spc="150" dirty="0">
              <a:ln w="11430"/>
              <a:gradFill flip="none" rotWithShape="1">
                <a:gsLst>
                  <a:gs pos="13000">
                    <a:srgbClr val="96004B">
                      <a:alpha val="79000"/>
                    </a:srgbClr>
                  </a:gs>
                  <a:gs pos="50000">
                    <a:schemeClr val="accent2">
                      <a:lumMod val="40000"/>
                      <a:lumOff val="60000"/>
                    </a:schemeClr>
                  </a:gs>
                  <a:gs pos="76000">
                    <a:srgbClr val="96004B">
                      <a:alpha val="95000"/>
                    </a:srgbClr>
                  </a:gs>
                </a:gsLst>
                <a:path path="circle">
                  <a:fillToRect t="100000" r="100000"/>
                </a:path>
                <a:tileRect l="-100000" b="-100000"/>
              </a:gradFill>
              <a:effectLst>
                <a:glow rad="114300">
                  <a:schemeClr val="accent2">
                    <a:lumMod val="20000"/>
                    <a:lumOff val="80000"/>
                    <a:alpha val="65000"/>
                  </a:schemeClr>
                </a:glow>
                <a:outerShdw blurRad="25400" algn="tl" rotWithShape="0">
                  <a:srgbClr val="000000">
                    <a:alpha val="43000"/>
                  </a:srgbClr>
                </a:outerShdw>
              </a:effectLst>
              <a:latin typeface="MV Boli" pitchFamily="2" charset="0"/>
              <a:cs typeface="MV Boli" pitchFamily="2" charset="0"/>
            </a:endParaRPr>
          </a:p>
        </p:txBody>
      </p:sp>
      <p:sp>
        <p:nvSpPr>
          <p:cNvPr id="15" name="Slide Number Placeholder 1"/>
          <p:cNvSpPr txBox="1">
            <a:spLocks/>
          </p:cNvSpPr>
          <p:nvPr/>
        </p:nvSpPr>
        <p:spPr>
          <a:xfrm>
            <a:off x="11505396" y="6529610"/>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400" smtClean="0"/>
              <a:pPr algn="r"/>
              <a:t>2</a:t>
            </a:fld>
            <a:endParaRPr lang="en-US" dirty="0"/>
          </a:p>
        </p:txBody>
      </p:sp>
      <p:sp>
        <p:nvSpPr>
          <p:cNvPr id="4" name="TextBox 3"/>
          <p:cNvSpPr txBox="1"/>
          <p:nvPr/>
        </p:nvSpPr>
        <p:spPr>
          <a:xfrm>
            <a:off x="2245360" y="152400"/>
            <a:ext cx="9946640" cy="938719"/>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4300" spc="300" dirty="0" smtClean="0">
                <a:ln>
                  <a:solidFill>
                    <a:srgbClr val="DB91AB"/>
                  </a:solidFill>
                </a:ln>
                <a:solidFill>
                  <a:srgbClr val="96004B"/>
                </a:solidFill>
                <a:effectLst>
                  <a:glow rad="228600">
                    <a:schemeClr val="accent4">
                      <a:satMod val="175000"/>
                      <a:alpha val="40000"/>
                    </a:schemeClr>
                  </a:glow>
                  <a:outerShdw blurRad="38100" dist="38100" dir="2700000" algn="tl">
                    <a:srgbClr val="000000">
                      <a:alpha val="43137"/>
                    </a:srgbClr>
                  </a:outerShdw>
                </a:effectLst>
                <a:latin typeface="Matura MT Script Capitals" pitchFamily="66" charset="0"/>
              </a:rPr>
              <a:t>Mandate for “between the mixings”</a:t>
            </a:r>
          </a:p>
          <a:p>
            <a:pPr algn="r"/>
            <a:endParaRPr lang="en-US" sz="1200" dirty="0">
              <a:solidFill>
                <a:schemeClr val="tx2"/>
              </a:solidFill>
              <a:latin typeface="Comic Sans MS" pitchFamily="66" charset="0"/>
            </a:endParaRPr>
          </a:p>
        </p:txBody>
      </p:sp>
      <p:sp>
        <p:nvSpPr>
          <p:cNvPr id="17" name="TextBox 16"/>
          <p:cNvSpPr txBox="1"/>
          <p:nvPr/>
        </p:nvSpPr>
        <p:spPr>
          <a:xfrm>
            <a:off x="7117044" y="5431665"/>
            <a:ext cx="4959010" cy="1323439"/>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4000" b="1" dirty="0" smtClean="0">
                <a:solidFill>
                  <a:srgbClr val="96004B"/>
                </a:solidFill>
                <a:effectLst>
                  <a:outerShdw blurRad="38100" dist="38100" dir="2700000" algn="tl">
                    <a:srgbClr val="000000">
                      <a:alpha val="43137"/>
                    </a:srgbClr>
                  </a:outerShdw>
                </a:effectLst>
                <a:latin typeface="Edwardian Script ITC" pitchFamily="66" charset="0"/>
                <a:cs typeface="MV Boli" pitchFamily="2" charset="0"/>
              </a:rPr>
              <a:t>Knowing the End </a:t>
            </a:r>
            <a:br>
              <a:rPr lang="en-US" sz="4000" b="1" dirty="0" smtClean="0">
                <a:solidFill>
                  <a:srgbClr val="96004B"/>
                </a:solidFill>
                <a:effectLst>
                  <a:outerShdw blurRad="38100" dist="38100" dir="2700000" algn="tl">
                    <a:srgbClr val="000000">
                      <a:alpha val="43137"/>
                    </a:srgbClr>
                  </a:outerShdw>
                </a:effectLst>
                <a:latin typeface="Edwardian Script ITC" pitchFamily="66" charset="0"/>
                <a:cs typeface="MV Boli" pitchFamily="2" charset="0"/>
              </a:rPr>
            </a:br>
            <a:r>
              <a:rPr lang="en-US" sz="4000" b="1" dirty="0" smtClean="0">
                <a:solidFill>
                  <a:srgbClr val="96004B"/>
                </a:solidFill>
                <a:effectLst>
                  <a:outerShdw blurRad="38100" dist="38100" dir="2700000" algn="tl">
                    <a:srgbClr val="000000">
                      <a:alpha val="43137"/>
                    </a:srgbClr>
                  </a:outerShdw>
                </a:effectLst>
                <a:latin typeface="Edwardian Script ITC" pitchFamily="66" charset="0"/>
                <a:cs typeface="MV Boli" pitchFamily="2" charset="0"/>
              </a:rPr>
              <a:t>from the Beginning</a:t>
            </a:r>
            <a:endParaRPr lang="en-US" sz="2000" b="1" dirty="0">
              <a:solidFill>
                <a:srgbClr val="96004B"/>
              </a:solidFill>
              <a:effectLst>
                <a:outerShdw blurRad="38100" dist="38100" dir="2700000" algn="tl">
                  <a:srgbClr val="000000">
                    <a:alpha val="43137"/>
                  </a:srgbClr>
                </a:outerShdw>
              </a:effectLst>
              <a:latin typeface="Edwardian Script ITC" pitchFamily="66" charset="0"/>
            </a:endParaRPr>
          </a:p>
        </p:txBody>
      </p:sp>
      <p:sp>
        <p:nvSpPr>
          <p:cNvPr id="18" name="TextBox 17"/>
          <p:cNvSpPr txBox="1"/>
          <p:nvPr/>
        </p:nvSpPr>
        <p:spPr>
          <a:xfrm>
            <a:off x="1927390" y="1008900"/>
            <a:ext cx="10077184" cy="2585323"/>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5400" b="1" dirty="0" err="1" smtClean="0">
                <a:solidFill>
                  <a:schemeClr val="accent6"/>
                </a:solidFill>
                <a:effectLst>
                  <a:outerShdw blurRad="38100" dist="38100" dir="2700000" algn="tl">
                    <a:srgbClr val="000000">
                      <a:alpha val="43137"/>
                    </a:srgbClr>
                  </a:outerShdw>
                </a:effectLst>
                <a:latin typeface="French Script MT" pitchFamily="66" charset="0"/>
              </a:rPr>
              <a:t>Prov</a:t>
            </a:r>
            <a:r>
              <a:rPr lang="en-US" sz="5400" b="1" dirty="0" smtClean="0">
                <a:solidFill>
                  <a:schemeClr val="accent6"/>
                </a:solidFill>
                <a:effectLst>
                  <a:outerShdw blurRad="38100" dist="38100" dir="2700000" algn="tl">
                    <a:srgbClr val="000000">
                      <a:alpha val="43137"/>
                    </a:srgbClr>
                  </a:outerShdw>
                </a:effectLst>
                <a:latin typeface="French Script MT" pitchFamily="66" charset="0"/>
              </a:rPr>
              <a:t> 25:2</a:t>
            </a:r>
            <a:r>
              <a:rPr lang="en-US" sz="4000" b="1" dirty="0" smtClean="0">
                <a:solidFill>
                  <a:schemeClr val="accent6"/>
                </a:solidFill>
                <a:latin typeface="French Script MT" pitchFamily="66" charset="0"/>
              </a:rPr>
              <a:t> </a:t>
            </a:r>
            <a:br>
              <a:rPr lang="en-US" sz="4000" b="1" dirty="0" smtClean="0">
                <a:solidFill>
                  <a:schemeClr val="accent6"/>
                </a:solidFill>
                <a:latin typeface="French Script MT" pitchFamily="66" charset="0"/>
              </a:rPr>
            </a:br>
            <a:r>
              <a:rPr lang="en-US" sz="5400" dirty="0" smtClean="0">
                <a:solidFill>
                  <a:srgbClr val="96004B"/>
                </a:solidFill>
                <a:effectLst>
                  <a:outerShdw blurRad="38100" dist="38100" dir="2700000" algn="tl">
                    <a:srgbClr val="000000">
                      <a:alpha val="43137"/>
                    </a:srgbClr>
                  </a:outerShdw>
                </a:effectLst>
                <a:latin typeface="French Script MT" pitchFamily="66" charset="0"/>
              </a:rPr>
              <a:t>It </a:t>
            </a:r>
            <a:r>
              <a:rPr lang="en-US" sz="5400" dirty="0">
                <a:solidFill>
                  <a:srgbClr val="96004B"/>
                </a:solidFill>
                <a:effectLst>
                  <a:outerShdw blurRad="38100" dist="38100" dir="2700000" algn="tl">
                    <a:srgbClr val="000000">
                      <a:alpha val="43137"/>
                    </a:srgbClr>
                  </a:outerShdw>
                </a:effectLst>
                <a:latin typeface="French Script MT" pitchFamily="66" charset="0"/>
              </a:rPr>
              <a:t>is the glory of </a:t>
            </a:r>
            <a:r>
              <a:rPr lang="en-US" sz="5400" dirty="0" smtClean="0">
                <a:solidFill>
                  <a:srgbClr val="96004B"/>
                </a:solidFill>
                <a:effectLst>
                  <a:outerShdw blurRad="38100" dist="38100" dir="2700000" algn="tl">
                    <a:srgbClr val="000000">
                      <a:alpha val="43137"/>
                    </a:srgbClr>
                  </a:outerShdw>
                </a:effectLst>
                <a:latin typeface="French Script MT" pitchFamily="66" charset="0"/>
              </a:rPr>
              <a:t>Yahuah </a:t>
            </a:r>
            <a:r>
              <a:rPr lang="en-US" sz="5400" dirty="0">
                <a:solidFill>
                  <a:srgbClr val="96004B"/>
                </a:solidFill>
                <a:effectLst>
                  <a:outerShdw blurRad="38100" dist="38100" dir="2700000" algn="tl">
                    <a:srgbClr val="000000">
                      <a:alpha val="43137"/>
                    </a:srgbClr>
                  </a:outerShdw>
                </a:effectLst>
                <a:latin typeface="French Script MT" pitchFamily="66" charset="0"/>
              </a:rPr>
              <a:t>to conceal a thing: </a:t>
            </a:r>
            <a:r>
              <a:rPr lang="en-US" sz="5400" dirty="0" smtClean="0">
                <a:solidFill>
                  <a:srgbClr val="96004B"/>
                </a:solidFill>
                <a:effectLst>
                  <a:outerShdw blurRad="38100" dist="38100" dir="2700000" algn="tl">
                    <a:srgbClr val="000000">
                      <a:alpha val="43137"/>
                    </a:srgbClr>
                  </a:outerShdw>
                </a:effectLst>
                <a:latin typeface="French Script MT" pitchFamily="66" charset="0"/>
              </a:rPr>
              <a:t/>
            </a:r>
            <a:br>
              <a:rPr lang="en-US" sz="5400" dirty="0" smtClean="0">
                <a:solidFill>
                  <a:srgbClr val="96004B"/>
                </a:solidFill>
                <a:effectLst>
                  <a:outerShdw blurRad="38100" dist="38100" dir="2700000" algn="tl">
                    <a:srgbClr val="000000">
                      <a:alpha val="43137"/>
                    </a:srgbClr>
                  </a:outerShdw>
                </a:effectLst>
                <a:latin typeface="French Script MT" pitchFamily="66" charset="0"/>
              </a:rPr>
            </a:br>
            <a:r>
              <a:rPr lang="en-US" sz="5400" dirty="0" smtClean="0">
                <a:solidFill>
                  <a:srgbClr val="96004B"/>
                </a:solidFill>
                <a:effectLst>
                  <a:outerShdw blurRad="38100" dist="38100" dir="2700000" algn="tl">
                    <a:srgbClr val="000000">
                      <a:alpha val="43137"/>
                    </a:srgbClr>
                  </a:outerShdw>
                </a:effectLst>
                <a:latin typeface="French Script MT" pitchFamily="66" charset="0"/>
              </a:rPr>
              <a:t>but </a:t>
            </a:r>
            <a:r>
              <a:rPr lang="en-US" sz="5400" dirty="0">
                <a:solidFill>
                  <a:srgbClr val="96004B"/>
                </a:solidFill>
                <a:effectLst>
                  <a:outerShdw blurRad="38100" dist="38100" dir="2700000" algn="tl">
                    <a:srgbClr val="000000">
                      <a:alpha val="43137"/>
                    </a:srgbClr>
                  </a:outerShdw>
                </a:effectLst>
                <a:latin typeface="French Script MT" pitchFamily="66" charset="0"/>
              </a:rPr>
              <a:t>the honour of kings is to search out a matter</a:t>
            </a:r>
            <a:r>
              <a:rPr lang="en-US" sz="4400" dirty="0" smtClean="0">
                <a:solidFill>
                  <a:srgbClr val="96004B"/>
                </a:solidFill>
                <a:effectLst>
                  <a:outerShdw blurRad="38100" dist="38100" dir="2700000" algn="tl">
                    <a:srgbClr val="000000">
                      <a:alpha val="43137"/>
                    </a:srgbClr>
                  </a:outerShdw>
                </a:effectLst>
                <a:latin typeface="Comic Sans MS" pitchFamily="66" charset="0"/>
              </a:rPr>
              <a:t>.  </a:t>
            </a:r>
            <a:endParaRPr lang="en-US" sz="4000" dirty="0">
              <a:solidFill>
                <a:srgbClr val="96004B"/>
              </a:solidFill>
              <a:effectLst>
                <a:outerShdw blurRad="38100" dist="38100" dir="2700000" algn="tl">
                  <a:srgbClr val="000000">
                    <a:alpha val="43137"/>
                  </a:srgbClr>
                </a:outerShdw>
              </a:effectLst>
              <a:latin typeface="Comic Sans MS" pitchFamily="66" charset="0"/>
            </a:endParaRPr>
          </a:p>
        </p:txBody>
      </p:sp>
      <p:sp>
        <p:nvSpPr>
          <p:cNvPr id="9" name="TextBox 8"/>
          <p:cNvSpPr txBox="1"/>
          <p:nvPr/>
        </p:nvSpPr>
        <p:spPr>
          <a:xfrm>
            <a:off x="5445760" y="5748094"/>
            <a:ext cx="3156909" cy="1015663"/>
          </a:xfrm>
          <a:prstGeom prst="rect">
            <a:avLst/>
          </a:prstGeom>
          <a:noFill/>
        </p:spPr>
        <p:txBody>
          <a:bodyPr wrap="square" rtlCol="0">
            <a:spAutoFit/>
            <a:scene3d>
              <a:camera prst="perspectiveHeroicExtremeRightFacing"/>
              <a:lightRig rig="threePt" dir="t"/>
            </a:scene3d>
            <a:sp3d extrusionH="57150">
              <a:bevelT w="82550" h="38100" prst="coolSlant"/>
            </a:sp3d>
          </a:bodyPr>
          <a:lstStyle/>
          <a:p>
            <a:pPr algn="ctr"/>
            <a:r>
              <a:rPr lang="en-US" sz="6000" b="1" dirty="0" smtClean="0">
                <a:solidFill>
                  <a:schemeClr val="accent6"/>
                </a:solidFill>
                <a:latin typeface="French Script MT" pitchFamily="66" charset="0"/>
              </a:rPr>
              <a:t>Isa 46:9-10</a:t>
            </a:r>
            <a:endParaRPr lang="en-US" sz="4400" dirty="0">
              <a:solidFill>
                <a:schemeClr val="accent6"/>
              </a:solidFill>
              <a:latin typeface="Comic Sans MS" pitchFamily="66" charset="0"/>
            </a:endParaRPr>
          </a:p>
        </p:txBody>
      </p:sp>
      <p:pic>
        <p:nvPicPr>
          <p:cNvPr id="11" name="Picture 2" descr="F:\Art 2.8 Yah at 12\White men puzzle 6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2505" y="5435773"/>
            <a:ext cx="3419718" cy="19232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Rae\Desktop\handshake.png"/>
          <p:cNvPicPr>
            <a:picLocks noChangeAspect="1" noChangeArrowheads="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2010835" y="3556927"/>
            <a:ext cx="2735704" cy="21053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Users\Rae\Desktop\Art on Desktop\white man clip art\3d white people\puzzle teamwork 3.jpe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500" b="96250" l="10000" r="90000"/>
                    </a14:imgEffect>
                  </a14:imgLayer>
                </a14:imgProps>
              </a:ext>
              <a:ext uri="{28A0092B-C50C-407E-A947-70E740481C1C}">
                <a14:useLocalDpi xmlns:a14="http://schemas.microsoft.com/office/drawing/2010/main" val="0"/>
              </a:ext>
            </a:extLst>
          </a:blip>
          <a:srcRect/>
          <a:stretch>
            <a:fillRect/>
          </a:stretch>
        </p:blipFill>
        <p:spPr bwMode="auto">
          <a:xfrm>
            <a:off x="12114996" y="1008900"/>
            <a:ext cx="2437692" cy="2434043"/>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3814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750"/>
                                        <p:tgtEl>
                                          <p:spTgt spid="3">
                                            <p:txEl>
                                              <p:pRg st="0" end="0"/>
                                            </p:txEl>
                                          </p:spTgt>
                                        </p:tgtEl>
                                      </p:cBhvr>
                                    </p:animEffect>
                                  </p:childTnLst>
                                </p:cTn>
                              </p:par>
                            </p:childTnLst>
                          </p:cTn>
                        </p:par>
                        <p:par>
                          <p:cTn id="8" fill="hold">
                            <p:stCondLst>
                              <p:cond delay="275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750"/>
                                        <p:tgtEl>
                                          <p:spTgt spid="9"/>
                                        </p:tgtEl>
                                      </p:cBhvr>
                                    </p:animEffect>
                                  </p:childTnLst>
                                </p:cTn>
                              </p:par>
                            </p:childTnLst>
                          </p:cTn>
                        </p:par>
                        <p:par>
                          <p:cTn id="12" fill="hold">
                            <p:stCondLst>
                              <p:cond delay="45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1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6000">
              <a:srgbClr val="96004B"/>
            </a:gs>
            <a:gs pos="30000">
              <a:srgbClr val="C00000"/>
            </a:gs>
            <a:gs pos="57000">
              <a:schemeClr val="accent2">
                <a:lumMod val="20000"/>
                <a:lumOff val="80000"/>
              </a:schemeClr>
            </a:gs>
          </a:gsLst>
          <a:lin ang="18900000" scaled="1"/>
          <a:tileRect/>
        </a:gradFill>
        <a:effectLst/>
      </p:bgPr>
    </p:bg>
    <p:spTree>
      <p:nvGrpSpPr>
        <p:cNvPr id="1" name=""/>
        <p:cNvGrpSpPr/>
        <p:nvPr/>
      </p:nvGrpSpPr>
      <p:grpSpPr>
        <a:xfrm>
          <a:off x="0" y="0"/>
          <a:ext cx="0" cy="0"/>
          <a:chOff x="0" y="0"/>
          <a:chExt cx="0" cy="0"/>
        </a:xfrm>
      </p:grpSpPr>
      <p:sp>
        <p:nvSpPr>
          <p:cNvPr id="5" name="Rectangle 4"/>
          <p:cNvSpPr/>
          <p:nvPr/>
        </p:nvSpPr>
        <p:spPr>
          <a:xfrm>
            <a:off x="93884" y="2399413"/>
            <a:ext cx="1281120" cy="1200329"/>
          </a:xfrm>
          <a:prstGeom prst="rect">
            <a:avLst/>
          </a:prstGeom>
          <a:noFill/>
        </p:spPr>
        <p:txBody>
          <a:bodyPr wrap="none" lIns="91440" tIns="45720" rIns="91440" bIns="45720">
            <a:spAutoFit/>
          </a:bodyPr>
          <a:lstStyle/>
          <a:p>
            <a:pPr algn="ct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Deut 16:6</a:t>
            </a:r>
            <a:b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r>
            <a:b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Passover</a:t>
            </a:r>
          </a:p>
          <a:p>
            <a:pPr algn="ct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Sacrifice</a:t>
            </a:r>
          </a:p>
        </p:txBody>
      </p:sp>
      <p:sp>
        <p:nvSpPr>
          <p:cNvPr id="6" name="Rounded Rectangle 5"/>
          <p:cNvSpPr/>
          <p:nvPr/>
        </p:nvSpPr>
        <p:spPr>
          <a:xfrm>
            <a:off x="1761796" y="231955"/>
            <a:ext cx="9928634" cy="783193"/>
          </a:xfrm>
          <a:prstGeom prst="roundRect">
            <a:avLst/>
          </a:prstGeom>
          <a:gradFill flip="none" rotWithShape="1">
            <a:gsLst>
              <a:gs pos="21000">
                <a:srgbClr val="96004B"/>
              </a:gs>
              <a:gs pos="88000">
                <a:srgbClr val="96004B"/>
              </a:gs>
              <a:gs pos="43000">
                <a:schemeClr val="accent2">
                  <a:lumMod val="20000"/>
                  <a:lumOff val="80000"/>
                </a:schemeClr>
              </a:gs>
              <a:gs pos="67000">
                <a:schemeClr val="accent2">
                  <a:lumMod val="20000"/>
                  <a:lumOff val="80000"/>
                </a:schemeClr>
              </a:gs>
            </a:gsLst>
            <a:lin ang="5400000" scaled="1"/>
            <a:tileRect/>
          </a:gradFill>
          <a:ln w="57150">
            <a:solidFill>
              <a:srgbClr val="DB91AB"/>
            </a:solidFill>
          </a:ln>
          <a:scene3d>
            <a:camera prst="orthographicFront"/>
            <a:lightRig rig="threePt" dir="t"/>
          </a:scene3d>
          <a:sp3d>
            <a:bevelT w="152400" h="50800" prst="softRound"/>
          </a:sp3d>
        </p:spPr>
        <p:txBody>
          <a:bodyPr wrap="square" lIns="91440" tIns="45720" rIns="91440" bIns="45720">
            <a:spAutoFit/>
            <a:sp3d extrusionH="57150">
              <a:bevelT w="82550" h="38100" prst="coolSlant"/>
            </a:sp3d>
          </a:bodyPr>
          <a:lstStyle/>
          <a:p>
            <a:r>
              <a:rPr lang="en-US" sz="40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ockwell" pitchFamily="18" charset="0"/>
              </a:rPr>
              <a:t>What is the </a:t>
            </a:r>
            <a:r>
              <a:rPr lang="en-US" sz="4000" b="1" u="sng"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ockwell" pitchFamily="18" charset="0"/>
              </a:rPr>
              <a:t>real</a:t>
            </a:r>
            <a:r>
              <a:rPr lang="en-US" sz="40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ockwell" pitchFamily="18" charset="0"/>
              </a:rPr>
              <a:t> purpose of Deut 16:6?</a:t>
            </a:r>
            <a:endParaRPr lang="en-US" sz="4000" b="1" cap="none" spc="0"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ockwell" pitchFamily="18" charset="0"/>
            </a:endParaRPr>
          </a:p>
        </p:txBody>
      </p:sp>
      <p:sp>
        <p:nvSpPr>
          <p:cNvPr id="7" name="Pentagon 6"/>
          <p:cNvSpPr/>
          <p:nvPr/>
        </p:nvSpPr>
        <p:spPr>
          <a:xfrm>
            <a:off x="2054892" y="1181534"/>
            <a:ext cx="9407536" cy="707886"/>
          </a:xfrm>
          <a:prstGeom prst="homePlate">
            <a:avLst>
              <a:gd name="adj" fmla="val 74527"/>
            </a:avLst>
          </a:prstGeom>
          <a:gradFill flip="none" rotWithShape="1">
            <a:gsLst>
              <a:gs pos="96000">
                <a:srgbClr val="AB0026"/>
              </a:gs>
              <a:gs pos="36000">
                <a:srgbClr val="96004B"/>
              </a:gs>
              <a:gs pos="21000">
                <a:srgbClr val="C00000"/>
              </a:gs>
              <a:gs pos="57000">
                <a:schemeClr val="accent2">
                  <a:lumMod val="20000"/>
                  <a:lumOff val="80000"/>
                </a:schemeClr>
              </a:gs>
            </a:gsLst>
            <a:lin ang="13500000" scaled="1"/>
            <a:tileRect/>
          </a:gradFill>
          <a:ln w="57150">
            <a:solidFill>
              <a:srgbClr val="DB91AB"/>
            </a:solidFill>
          </a:ln>
          <a:scene3d>
            <a:camera prst="orthographicFront"/>
            <a:lightRig rig="threePt" dir="t"/>
          </a:scene3d>
          <a:sp3d>
            <a:bevelT w="152400" h="50800" prst="softRound"/>
          </a:sp3d>
        </p:spPr>
        <p:txBody>
          <a:bodyPr wrap="square" lIns="91440" tIns="45720" rIns="91440" bIns="45720">
            <a:spAutoFit/>
            <a:sp3d extrusionH="57150">
              <a:bevelT w="82550" h="38100" prst="coolSlant"/>
            </a:sp3d>
          </a:bodyPr>
          <a:lstStyle/>
          <a:p>
            <a:pPr algn="ct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Ravie" pitchFamily="82" charset="0"/>
              </a:rPr>
              <a:t>That is “THE” Question!</a:t>
            </a:r>
            <a:endPar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Rockwell" pitchFamily="18" charset="0"/>
            </a:endParaRPr>
          </a:p>
        </p:txBody>
      </p:sp>
      <p:sp>
        <p:nvSpPr>
          <p:cNvPr id="8" name="Content Placeholder 3"/>
          <p:cNvSpPr txBox="1">
            <a:spLocks/>
          </p:cNvSpPr>
          <p:nvPr/>
        </p:nvSpPr>
        <p:spPr>
          <a:xfrm>
            <a:off x="1566250" y="2052320"/>
            <a:ext cx="10121814" cy="4805680"/>
          </a:xfrm>
          <a:prstGeom prst="rect">
            <a:avLst/>
          </a:prstGeom>
        </p:spPr>
        <p:txBody>
          <a:bodyPr>
            <a:normAutofit fontScale="925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b="1" dirty="0" smtClean="0">
                <a:solidFill>
                  <a:srgbClr val="0070C0"/>
                </a:solidFill>
                <a:latin typeface="Tw Cen MT" pitchFamily="34" charset="0"/>
              </a:rPr>
              <a:t>1451</a:t>
            </a:r>
            <a:r>
              <a:rPr lang="en-US" dirty="0" smtClean="0">
                <a:solidFill>
                  <a:srgbClr val="0070C0"/>
                </a:solidFill>
                <a:latin typeface="Tw Cen MT" pitchFamily="34" charset="0"/>
              </a:rPr>
              <a:t> </a:t>
            </a:r>
            <a:r>
              <a:rPr lang="en-US" b="1" dirty="0" smtClean="0">
                <a:solidFill>
                  <a:srgbClr val="0070C0"/>
                </a:solidFill>
                <a:latin typeface="Tw Cen MT" pitchFamily="34" charset="0"/>
              </a:rPr>
              <a:t>BC  Deut 16 (Command)</a:t>
            </a:r>
            <a:r>
              <a:rPr lang="en-US" dirty="0" smtClean="0">
                <a:solidFill>
                  <a:srgbClr val="0070C0"/>
                </a:solidFill>
                <a:latin typeface="Tw Cen MT" pitchFamily="34" charset="0"/>
              </a:rPr>
              <a:t> </a:t>
            </a:r>
            <a:r>
              <a:rPr lang="en-US" dirty="0" smtClean="0">
                <a:latin typeface="Tw Cen MT" pitchFamily="34" charset="0"/>
              </a:rPr>
              <a:t>– After 40 years in the wilderness, in the last days of </a:t>
            </a:r>
            <a:r>
              <a:rPr lang="en-US" dirty="0" smtClean="0">
                <a:solidFill>
                  <a:srgbClr val="0000FF"/>
                </a:solidFill>
                <a:latin typeface="Tw Cen MT" pitchFamily="34" charset="0"/>
              </a:rPr>
              <a:t>Yahuah’s</a:t>
            </a:r>
            <a:r>
              <a:rPr lang="en-US" dirty="0" smtClean="0">
                <a:latin typeface="Tw Cen MT" pitchFamily="34" charset="0"/>
              </a:rPr>
              <a:t> great leader, </a:t>
            </a:r>
            <a:br>
              <a:rPr lang="en-US" dirty="0" smtClean="0">
                <a:latin typeface="Tw Cen MT" pitchFamily="34" charset="0"/>
              </a:rPr>
            </a:br>
            <a:r>
              <a:rPr lang="en-US" dirty="0" smtClean="0">
                <a:latin typeface="Tw Cen MT" pitchFamily="34" charset="0"/>
              </a:rPr>
              <a:t>Moses gives a </a:t>
            </a:r>
            <a:r>
              <a:rPr lang="en-US" u="sng" dirty="0" smtClean="0">
                <a:latin typeface="Tw Cen MT" pitchFamily="34" charset="0"/>
              </a:rPr>
              <a:t>reminder</a:t>
            </a:r>
            <a:r>
              <a:rPr lang="en-US" dirty="0" smtClean="0">
                <a:latin typeface="Tw Cen MT" pitchFamily="34" charset="0"/>
              </a:rPr>
              <a:t> to the people in Deut 16:6 </a:t>
            </a:r>
            <a:r>
              <a:rPr lang="en-US" b="1" dirty="0" smtClean="0">
                <a:solidFill>
                  <a:schemeClr val="accent3">
                    <a:lumMod val="75000"/>
                  </a:schemeClr>
                </a:solidFill>
                <a:latin typeface="Tw Cen MT" pitchFamily="34" charset="0"/>
              </a:rPr>
              <a:t>for the three “</a:t>
            </a:r>
            <a:r>
              <a:rPr lang="en-US" b="1" u="sng" dirty="0" smtClean="0">
                <a:solidFill>
                  <a:schemeClr val="accent3">
                    <a:lumMod val="75000"/>
                  </a:schemeClr>
                </a:solidFill>
                <a:latin typeface="Tw Cen MT" pitchFamily="34" charset="0"/>
              </a:rPr>
              <a:t>timin</a:t>
            </a:r>
            <a:r>
              <a:rPr lang="en-US" b="1" dirty="0" smtClean="0">
                <a:solidFill>
                  <a:schemeClr val="accent3">
                    <a:lumMod val="75000"/>
                  </a:schemeClr>
                </a:solidFill>
                <a:latin typeface="Tw Cen MT" pitchFamily="34" charset="0"/>
              </a:rPr>
              <a:t>g” options of sacrificing the Passover lamb</a:t>
            </a:r>
            <a:r>
              <a:rPr lang="en-US" dirty="0" smtClean="0">
                <a:latin typeface="Tw Cen MT" pitchFamily="34" charset="0"/>
              </a:rPr>
              <a:t> </a:t>
            </a:r>
            <a:r>
              <a:rPr lang="en-US" b="1" u="sng" dirty="0" smtClean="0">
                <a:latin typeface="Tw Cen MT" pitchFamily="34" charset="0"/>
              </a:rPr>
              <a:t>when</a:t>
            </a:r>
            <a:r>
              <a:rPr lang="en-US" dirty="0" smtClean="0">
                <a:latin typeface="Tw Cen MT" pitchFamily="34" charset="0"/>
              </a:rPr>
              <a:t> </a:t>
            </a:r>
            <a:r>
              <a:rPr lang="en-US" b="1" dirty="0" smtClean="0">
                <a:effectLst>
                  <a:glow rad="127000">
                    <a:schemeClr val="accent1">
                      <a:lumMod val="40000"/>
                      <a:lumOff val="60000"/>
                    </a:schemeClr>
                  </a:glow>
                </a:effectLst>
                <a:latin typeface="Tw Cen MT" pitchFamily="34" charset="0"/>
              </a:rPr>
              <a:t>the Hebrews reside in the land of Canaan</a:t>
            </a:r>
            <a:r>
              <a:rPr lang="en-US" dirty="0" smtClean="0">
                <a:latin typeface="Tw Cen MT" pitchFamily="34" charset="0"/>
              </a:rPr>
              <a:t>.  </a:t>
            </a:r>
          </a:p>
          <a:p>
            <a:r>
              <a:rPr lang="en-US" b="1" u="sng" dirty="0" smtClean="0">
                <a:solidFill>
                  <a:srgbClr val="96004B"/>
                </a:solidFill>
                <a:latin typeface="Tw Cen MT" pitchFamily="34" charset="0"/>
              </a:rPr>
              <a:t>This is not </a:t>
            </a:r>
            <a:r>
              <a:rPr lang="en-US" b="1" dirty="0" smtClean="0">
                <a:solidFill>
                  <a:srgbClr val="96004B"/>
                </a:solidFill>
                <a:latin typeface="Tw Cen MT" pitchFamily="34" charset="0"/>
              </a:rPr>
              <a:t>j</a:t>
            </a:r>
            <a:r>
              <a:rPr lang="en-US" b="1" u="sng" dirty="0" smtClean="0">
                <a:solidFill>
                  <a:srgbClr val="96004B"/>
                </a:solidFill>
                <a:latin typeface="Tw Cen MT" pitchFamily="34" charset="0"/>
              </a:rPr>
              <a:t>ust a</a:t>
            </a:r>
            <a:r>
              <a:rPr lang="en-US" b="1" dirty="0" smtClean="0">
                <a:solidFill>
                  <a:srgbClr val="96004B"/>
                </a:solidFill>
                <a:latin typeface="Tw Cen MT" pitchFamily="34" charset="0"/>
              </a:rPr>
              <a:t> “</a:t>
            </a:r>
            <a:r>
              <a:rPr lang="en-US" b="1" u="sng" dirty="0" smtClean="0">
                <a:solidFill>
                  <a:srgbClr val="96004B"/>
                </a:solidFill>
                <a:latin typeface="Tw Cen MT" pitchFamily="34" charset="0"/>
              </a:rPr>
              <a:t>command</a:t>
            </a:r>
            <a:r>
              <a:rPr lang="en-US" b="1" dirty="0" smtClean="0">
                <a:solidFill>
                  <a:srgbClr val="96004B"/>
                </a:solidFill>
                <a:latin typeface="Tw Cen MT" pitchFamily="34" charset="0"/>
              </a:rPr>
              <a:t>” </a:t>
            </a:r>
            <a:r>
              <a:rPr lang="en-US" sz="3000" b="1" u="sng" dirty="0" smtClean="0">
                <a:solidFill>
                  <a:srgbClr val="0070C0"/>
                </a:solidFill>
                <a:latin typeface="Showcard Gothic" pitchFamily="82" charset="0"/>
              </a:rPr>
              <a:t>but a</a:t>
            </a:r>
            <a:r>
              <a:rPr lang="en-US" sz="3000" b="1" dirty="0" smtClean="0">
                <a:solidFill>
                  <a:srgbClr val="0070C0"/>
                </a:solidFill>
                <a:latin typeface="Showcard Gothic" pitchFamily="82" charset="0"/>
              </a:rPr>
              <a:t> “</a:t>
            </a:r>
            <a:r>
              <a:rPr lang="en-US" sz="3000" b="1" u="sng" dirty="0" smtClean="0">
                <a:solidFill>
                  <a:srgbClr val="0070C0"/>
                </a:solidFill>
                <a:latin typeface="Showcard Gothic" pitchFamily="82" charset="0"/>
              </a:rPr>
              <a:t>prophecy</a:t>
            </a:r>
            <a:r>
              <a:rPr lang="en-US" sz="3000" b="1" dirty="0" smtClean="0">
                <a:solidFill>
                  <a:srgbClr val="0070C0"/>
                </a:solidFill>
                <a:latin typeface="Showcard Gothic" pitchFamily="82" charset="0"/>
              </a:rPr>
              <a:t>” </a:t>
            </a:r>
            <a:r>
              <a:rPr lang="en-US" u="sng" dirty="0" smtClean="0">
                <a:solidFill>
                  <a:srgbClr val="0070C0"/>
                </a:solidFill>
                <a:latin typeface="Tw Cen MT" pitchFamily="34" charset="0"/>
              </a:rPr>
              <a:t>that must </a:t>
            </a:r>
            <a:br>
              <a:rPr lang="en-US" u="sng" dirty="0" smtClean="0">
                <a:solidFill>
                  <a:srgbClr val="0070C0"/>
                </a:solidFill>
                <a:latin typeface="Tw Cen MT" pitchFamily="34" charset="0"/>
              </a:rPr>
            </a:br>
            <a:r>
              <a:rPr lang="en-US" u="sng" dirty="0" smtClean="0">
                <a:solidFill>
                  <a:srgbClr val="0070C0"/>
                </a:solidFill>
                <a:latin typeface="Tw Cen MT" pitchFamily="34" charset="0"/>
              </a:rPr>
              <a:t>satisf</a:t>
            </a:r>
            <a:r>
              <a:rPr lang="en-US" dirty="0" smtClean="0">
                <a:solidFill>
                  <a:srgbClr val="0070C0"/>
                </a:solidFill>
                <a:latin typeface="Tw Cen MT" pitchFamily="34" charset="0"/>
              </a:rPr>
              <a:t>y</a:t>
            </a:r>
            <a:r>
              <a:rPr lang="en-US" u="sng" dirty="0" smtClean="0">
                <a:solidFill>
                  <a:srgbClr val="0070C0"/>
                </a:solidFill>
                <a:latin typeface="Tw Cen MT" pitchFamily="34" charset="0"/>
              </a:rPr>
              <a:t> the timin</a:t>
            </a:r>
            <a:r>
              <a:rPr lang="en-US" dirty="0" smtClean="0">
                <a:solidFill>
                  <a:srgbClr val="0070C0"/>
                </a:solidFill>
                <a:latin typeface="Tw Cen MT" pitchFamily="34" charset="0"/>
              </a:rPr>
              <a:t>g</a:t>
            </a:r>
            <a:r>
              <a:rPr lang="en-US" u="sng" dirty="0" smtClean="0">
                <a:solidFill>
                  <a:srgbClr val="0070C0"/>
                </a:solidFill>
                <a:latin typeface="Tw Cen MT" pitchFamily="34" charset="0"/>
              </a:rPr>
              <a:t> of ever</a:t>
            </a:r>
            <a:r>
              <a:rPr lang="en-US" dirty="0" smtClean="0">
                <a:solidFill>
                  <a:srgbClr val="0070C0"/>
                </a:solidFill>
                <a:latin typeface="Tw Cen MT" pitchFamily="34" charset="0"/>
              </a:rPr>
              <a:t>y</a:t>
            </a:r>
            <a:r>
              <a:rPr lang="en-US" u="sng" dirty="0" smtClean="0">
                <a:solidFill>
                  <a:srgbClr val="0070C0"/>
                </a:solidFill>
                <a:latin typeface="Tw Cen MT" pitchFamily="34" charset="0"/>
              </a:rPr>
              <a:t> Passover sacrifice for the next 1500+ </a:t>
            </a:r>
            <a:r>
              <a:rPr lang="en-US" dirty="0" smtClean="0">
                <a:solidFill>
                  <a:srgbClr val="0070C0"/>
                </a:solidFill>
                <a:latin typeface="Tw Cen MT" pitchFamily="34" charset="0"/>
              </a:rPr>
              <a:t>y</a:t>
            </a:r>
            <a:r>
              <a:rPr lang="en-US" u="sng" dirty="0" smtClean="0">
                <a:solidFill>
                  <a:srgbClr val="0070C0"/>
                </a:solidFill>
                <a:latin typeface="Tw Cen MT" pitchFamily="34" charset="0"/>
              </a:rPr>
              <a:t>ears</a:t>
            </a:r>
            <a:r>
              <a:rPr lang="en-US" dirty="0" smtClean="0">
                <a:solidFill>
                  <a:srgbClr val="0070C0"/>
                </a:solidFill>
                <a:latin typeface="Tw Cen MT" pitchFamily="34" charset="0"/>
              </a:rPr>
              <a:t>, </a:t>
            </a:r>
            <a:r>
              <a:rPr lang="en-US" b="1" dirty="0" smtClean="0">
                <a:solidFill>
                  <a:srgbClr val="FF0000"/>
                </a:solidFill>
                <a:latin typeface="Tw Cen MT" pitchFamily="34" charset="0"/>
              </a:rPr>
              <a:t>and ultra important - </a:t>
            </a:r>
            <a:r>
              <a:rPr lang="en-US" u="sng" dirty="0" smtClean="0">
                <a:latin typeface="Tw Cen MT" pitchFamily="34" charset="0"/>
              </a:rPr>
              <a:t>includin</a:t>
            </a:r>
            <a:r>
              <a:rPr lang="en-US" dirty="0" smtClean="0">
                <a:latin typeface="Tw Cen MT" pitchFamily="34" charset="0"/>
              </a:rPr>
              <a:t>g</a:t>
            </a:r>
            <a:r>
              <a:rPr lang="en-US" u="sng" dirty="0" smtClean="0">
                <a:latin typeface="Tw Cen MT" pitchFamily="34" charset="0"/>
              </a:rPr>
              <a:t> that of </a:t>
            </a:r>
            <a:r>
              <a:rPr lang="en-US" u="sng" dirty="0" smtClean="0">
                <a:solidFill>
                  <a:srgbClr val="0000FF"/>
                </a:solidFill>
                <a:latin typeface="Tw Cen MT" pitchFamily="34" charset="0"/>
              </a:rPr>
              <a:t>Yahusha</a:t>
            </a:r>
            <a:r>
              <a:rPr lang="en-US" dirty="0" smtClean="0">
                <a:solidFill>
                  <a:srgbClr val="0000FF"/>
                </a:solidFill>
                <a:latin typeface="Tw Cen MT" pitchFamily="34" charset="0"/>
              </a:rPr>
              <a:t>.  </a:t>
            </a:r>
          </a:p>
          <a:p>
            <a:r>
              <a:rPr lang="en-US" sz="2600" b="1" dirty="0" smtClean="0">
                <a:solidFill>
                  <a:schemeClr val="tx1">
                    <a:lumMod val="85000"/>
                    <a:lumOff val="15000"/>
                  </a:schemeClr>
                </a:solidFill>
                <a:effectLst>
                  <a:glow rad="139700">
                    <a:srgbClr val="B83D68">
                      <a:alpha val="58000"/>
                    </a:srgbClr>
                  </a:glow>
                </a:effectLst>
                <a:latin typeface="Comic Sans MS" pitchFamily="66" charset="0"/>
              </a:rPr>
              <a:t>This</a:t>
            </a:r>
            <a:r>
              <a:rPr lang="en-US" sz="2600" b="1" dirty="0" smtClean="0">
                <a:solidFill>
                  <a:schemeClr val="tx1">
                    <a:lumMod val="75000"/>
                    <a:lumOff val="25000"/>
                  </a:schemeClr>
                </a:solidFill>
                <a:effectLst>
                  <a:glow rad="139700">
                    <a:srgbClr val="B83D68">
                      <a:alpha val="58000"/>
                    </a:srgbClr>
                  </a:glow>
                </a:effectLst>
                <a:latin typeface="Comic Sans MS" pitchFamily="66" charset="0"/>
              </a:rPr>
              <a:t> </a:t>
            </a:r>
            <a:r>
              <a:rPr lang="en-US" sz="2600" b="1" dirty="0" smtClean="0">
                <a:solidFill>
                  <a:schemeClr val="tx1">
                    <a:lumMod val="85000"/>
                    <a:lumOff val="15000"/>
                  </a:schemeClr>
                </a:solidFill>
                <a:effectLst>
                  <a:glow rad="139700">
                    <a:srgbClr val="B83D68">
                      <a:alpha val="58000"/>
                    </a:srgbClr>
                  </a:glow>
                </a:effectLst>
                <a:latin typeface="Comic Sans MS" pitchFamily="66" charset="0"/>
              </a:rPr>
              <a:t>verse is jam-packed with information that will be missed </a:t>
            </a:r>
            <a:br>
              <a:rPr lang="en-US" sz="2600" b="1" dirty="0" smtClean="0">
                <a:solidFill>
                  <a:schemeClr val="tx1">
                    <a:lumMod val="85000"/>
                    <a:lumOff val="15000"/>
                  </a:schemeClr>
                </a:solidFill>
                <a:effectLst>
                  <a:glow rad="139700">
                    <a:srgbClr val="B83D68">
                      <a:alpha val="58000"/>
                    </a:srgbClr>
                  </a:glow>
                </a:effectLst>
                <a:latin typeface="Comic Sans MS" pitchFamily="66" charset="0"/>
              </a:rPr>
            </a:br>
            <a:r>
              <a:rPr lang="en-US" sz="2600" b="1" dirty="0" smtClean="0">
                <a:solidFill>
                  <a:schemeClr val="tx1">
                    <a:lumMod val="85000"/>
                    <a:lumOff val="15000"/>
                  </a:schemeClr>
                </a:solidFill>
                <a:effectLst>
                  <a:glow rad="139700">
                    <a:srgbClr val="B83D68">
                      <a:alpha val="58000"/>
                    </a:srgbClr>
                  </a:glow>
                </a:effectLst>
                <a:latin typeface="Comic Sans MS" pitchFamily="66" charset="0"/>
              </a:rPr>
              <a:t>if a proper study of </a:t>
            </a:r>
            <a:r>
              <a:rPr lang="en-US" sz="2600" b="1" dirty="0" smtClean="0">
                <a:solidFill>
                  <a:srgbClr val="0070C0"/>
                </a:solidFill>
                <a:effectLst>
                  <a:glow rad="139700">
                    <a:srgbClr val="B83D68">
                      <a:alpha val="58000"/>
                    </a:srgbClr>
                  </a:glow>
                </a:effectLst>
                <a:latin typeface="Comic Sans MS" pitchFamily="66" charset="0"/>
              </a:rPr>
              <a:t>&lt;</a:t>
            </a:r>
            <a:r>
              <a:rPr lang="en-US" sz="2600" b="1" dirty="0" err="1" smtClean="0">
                <a:solidFill>
                  <a:srgbClr val="0070C0"/>
                </a:solidFill>
                <a:effectLst>
                  <a:glow rad="139700">
                    <a:srgbClr val="B83D68">
                      <a:alpha val="58000"/>
                    </a:srgbClr>
                  </a:glow>
                </a:effectLst>
                <a:latin typeface="Comic Sans MS" pitchFamily="66" charset="0"/>
              </a:rPr>
              <a:t>beyn</a:t>
            </a:r>
            <a:r>
              <a:rPr lang="en-US" sz="2600" b="1" dirty="0" smtClean="0">
                <a:solidFill>
                  <a:srgbClr val="0070C0"/>
                </a:solidFill>
                <a:effectLst>
                  <a:glow rad="139700">
                    <a:srgbClr val="B83D68">
                      <a:alpha val="58000"/>
                    </a:srgbClr>
                  </a:glow>
                </a:effectLst>
                <a:latin typeface="Comic Sans MS" pitchFamily="66" charset="0"/>
              </a:rPr>
              <a:t> ha </a:t>
            </a:r>
            <a:r>
              <a:rPr lang="en-US" sz="2600" b="1" dirty="0" err="1" smtClean="0">
                <a:solidFill>
                  <a:srgbClr val="0070C0"/>
                </a:solidFill>
                <a:effectLst>
                  <a:glow rad="139700">
                    <a:srgbClr val="B83D68">
                      <a:alpha val="58000"/>
                    </a:srgbClr>
                  </a:glow>
                </a:effectLst>
                <a:latin typeface="Comic Sans MS" pitchFamily="66" charset="0"/>
              </a:rPr>
              <a:t>arbayim</a:t>
            </a:r>
            <a:r>
              <a:rPr lang="en-US" sz="2600" b="1" dirty="0" smtClean="0">
                <a:solidFill>
                  <a:srgbClr val="0070C0"/>
                </a:solidFill>
                <a:effectLst>
                  <a:glow rad="139700">
                    <a:srgbClr val="B83D68">
                      <a:alpha val="58000"/>
                    </a:srgbClr>
                  </a:glow>
                </a:effectLst>
                <a:latin typeface="Comic Sans MS" pitchFamily="66" charset="0"/>
              </a:rPr>
              <a:t>&gt; </a:t>
            </a:r>
            <a:r>
              <a:rPr lang="en-US" sz="2600" b="1" dirty="0" smtClean="0">
                <a:solidFill>
                  <a:schemeClr val="tx1">
                    <a:lumMod val="85000"/>
                    <a:lumOff val="15000"/>
                  </a:schemeClr>
                </a:solidFill>
                <a:effectLst>
                  <a:glow rad="139700">
                    <a:srgbClr val="B83D68">
                      <a:alpha val="58000"/>
                    </a:srgbClr>
                  </a:glow>
                </a:effectLst>
                <a:latin typeface="Comic Sans MS" pitchFamily="66" charset="0"/>
              </a:rPr>
              <a:t>is not done.</a:t>
            </a:r>
          </a:p>
        </p:txBody>
      </p:sp>
      <p:sp>
        <p:nvSpPr>
          <p:cNvPr id="2" name="Rectangle 1"/>
          <p:cNvSpPr/>
          <p:nvPr/>
        </p:nvSpPr>
        <p:spPr>
          <a:xfrm>
            <a:off x="12282937" y="1015148"/>
            <a:ext cx="6096000" cy="5355312"/>
          </a:xfrm>
          <a:prstGeom prst="rect">
            <a:avLst/>
          </a:prstGeom>
          <a:solidFill>
            <a:schemeClr val="accent4">
              <a:lumMod val="20000"/>
              <a:lumOff val="80000"/>
            </a:schemeClr>
          </a:solidFill>
        </p:spPr>
        <p:txBody>
          <a:bodyPr>
            <a:spAutoFit/>
          </a:bodyPr>
          <a:lstStyle/>
          <a:p>
            <a:r>
              <a:rPr lang="en-US" dirty="0" smtClean="0"/>
              <a:t>TA on Aug 20</a:t>
            </a:r>
            <a:r>
              <a:rPr lang="en-US" baseline="30000" dirty="0" smtClean="0"/>
              <a:t>th</a:t>
            </a:r>
            <a:r>
              <a:rPr lang="en-US" dirty="0" smtClean="0"/>
              <a:t> … He didn’t think the 2</a:t>
            </a:r>
            <a:r>
              <a:rPr lang="en-US" baseline="30000" dirty="0" smtClean="0"/>
              <a:t>nd</a:t>
            </a:r>
            <a:r>
              <a:rPr lang="en-US" dirty="0" smtClean="0"/>
              <a:t> banner was needed: </a:t>
            </a:r>
          </a:p>
          <a:p>
            <a:r>
              <a:rPr lang="en-US" dirty="0" smtClean="0"/>
              <a:t>CF comment:  I </a:t>
            </a:r>
            <a:r>
              <a:rPr lang="en-US" dirty="0"/>
              <a:t>made a point of having this statement because most people don't think past the idea that this verse could mean anything else but the sunset day.  The real purpose is now exposed - that of the timeframe of when the PO lamb could be offered.  It was just a year ago that I asked you exactly what this verse meant as </a:t>
            </a:r>
            <a:r>
              <a:rPr lang="en-US" dirty="0" err="1"/>
              <a:t>Tersia</a:t>
            </a:r>
            <a:r>
              <a:rPr lang="en-US" dirty="0"/>
              <a:t> was also wondering because Adrian uses this verse as a main verse for sunset day.  You said you had found some interesting things - and I don't remember them now, but, because of </a:t>
            </a:r>
            <a:r>
              <a:rPr lang="en-US" dirty="0" smtClean="0"/>
              <a:t>everything that is tied to this verse due to sunset nonsense (that had us confused too, and Tonya Dahl as well, since she specifically asked that question on the last CCC) … I would like to keep this emphasis here at the moment.  There is a reason for my madness this time!  Ha! Ha!</a:t>
            </a:r>
          </a:p>
          <a:p>
            <a:r>
              <a:rPr lang="en-US" dirty="0" smtClean="0"/>
              <a:t>Maybe the animation will make a difference – which I have added.  </a:t>
            </a:r>
            <a:r>
              <a:rPr lang="en-US" dirty="0" err="1" smtClean="0"/>
              <a:t>Crf</a:t>
            </a:r>
            <a:r>
              <a:rPr lang="en-US" dirty="0" smtClean="0"/>
              <a:t> Aug 20</a:t>
            </a:r>
            <a:r>
              <a:rPr lang="en-US" baseline="30000" dirty="0" smtClean="0"/>
              <a:t>th</a:t>
            </a:r>
            <a:r>
              <a:rPr lang="en-US" dirty="0" smtClean="0"/>
              <a:t> </a:t>
            </a:r>
            <a:endParaRPr lang="en-US" dirty="0"/>
          </a:p>
        </p:txBody>
      </p:sp>
      <p:sp>
        <p:nvSpPr>
          <p:cNvPr id="9" name="Explosion 1 8"/>
          <p:cNvSpPr/>
          <p:nvPr/>
        </p:nvSpPr>
        <p:spPr>
          <a:xfrm rot="17678905">
            <a:off x="458467" y="4588253"/>
            <a:ext cx="1313787" cy="1228114"/>
          </a:xfrm>
          <a:prstGeom prst="irregularSeal1">
            <a:avLst/>
          </a:prstGeom>
          <a:gradFill flip="none" rotWithShape="1">
            <a:gsLst>
              <a:gs pos="17000">
                <a:srgbClr val="96004B"/>
              </a:gs>
              <a:gs pos="50000">
                <a:srgbClr val="00B0F0"/>
              </a:gs>
              <a:gs pos="81000">
                <a:srgbClr val="96004B"/>
              </a:gs>
            </a:gsLst>
            <a:path path="shape">
              <a:fillToRect l="50000" t="50000" r="50000" b="50000"/>
            </a:path>
            <a:tileRect/>
          </a:gradFill>
          <a:ln>
            <a:solidFill>
              <a:schemeClr val="accent2">
                <a:lumMod val="40000"/>
                <a:lumOff val="60000"/>
              </a:schemeClr>
            </a:solidFill>
          </a:ln>
          <a:effectLst>
            <a:glow rad="50800">
              <a:schemeClr val="bg1"/>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711011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750"/>
                                        <p:tgtEl>
                                          <p:spTgt spid="7">
                                            <p:txEl>
                                              <p:pRg st="0" end="0"/>
                                            </p:txEl>
                                          </p:spTgt>
                                        </p:tgtEl>
                                      </p:cBhvr>
                                    </p:animEffect>
                                  </p:childTnLst>
                                </p:cTn>
                              </p:par>
                            </p:childTnLst>
                          </p:cTn>
                        </p:par>
                        <p:par>
                          <p:cTn id="8" fill="hold">
                            <p:stCondLst>
                              <p:cond delay="1750"/>
                            </p:stCondLst>
                            <p:childTnLst>
                              <p:par>
                                <p:cTn id="9" presetID="42" presetClass="entr" presetSubtype="0" fill="hold" nodeType="afterEffect">
                                  <p:stCondLst>
                                    <p:cond delay="100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1000"/>
                                        <p:tgtEl>
                                          <p:spTgt spid="8">
                                            <p:txEl>
                                              <p:pRg st="0" end="0"/>
                                            </p:txEl>
                                          </p:spTgt>
                                        </p:tgtEl>
                                      </p:cBhvr>
                                    </p:animEffect>
                                    <p:anim calcmode="lin" valueType="num">
                                      <p:cBhvr>
                                        <p:cTn id="1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1000"/>
                                        <p:tgtEl>
                                          <p:spTgt spid="8">
                                            <p:txEl>
                                              <p:pRg st="1" end="1"/>
                                            </p:txEl>
                                          </p:spTgt>
                                        </p:tgtEl>
                                      </p:cBhvr>
                                    </p:animEffect>
                                    <p:anim calcmode="lin" valueType="num">
                                      <p:cBhvr>
                                        <p:cTn id="1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5" presetClass="entr" presetSubtype="0" fill="hold" grpId="1"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anim calcmode="lin" valueType="num">
                                      <p:cBhvr>
                                        <p:cTn id="25" dur="2000" fill="hold"/>
                                        <p:tgtEl>
                                          <p:spTgt spid="9"/>
                                        </p:tgtEl>
                                        <p:attrNameLst>
                                          <p:attrName>ppt_w</p:attrName>
                                        </p:attrNameLst>
                                      </p:cBhvr>
                                      <p:tavLst>
                                        <p:tav tm="0" fmla="#ppt_w*sin(2.5*pi*$)">
                                          <p:val>
                                            <p:fltVal val="0"/>
                                          </p:val>
                                        </p:tav>
                                        <p:tav tm="100000">
                                          <p:val>
                                            <p:fltVal val="1"/>
                                          </p:val>
                                        </p:tav>
                                      </p:tavLst>
                                    </p:anim>
                                    <p:anim calcmode="lin" valueType="num">
                                      <p:cBhvr>
                                        <p:cTn id="26" dur="2000" fill="hold"/>
                                        <p:tgtEl>
                                          <p:spTgt spid="9"/>
                                        </p:tgtEl>
                                        <p:attrNameLst>
                                          <p:attrName>ppt_h</p:attrName>
                                        </p:attrNameLst>
                                      </p:cBhvr>
                                      <p:tavLst>
                                        <p:tav tm="0">
                                          <p:val>
                                            <p:strVal val="#ppt_h"/>
                                          </p:val>
                                        </p:tav>
                                        <p:tav tm="100000">
                                          <p:val>
                                            <p:strVal val="#ppt_h"/>
                                          </p:val>
                                        </p:tav>
                                      </p:tavLst>
                                    </p:anim>
                                  </p:childTnLst>
                                </p:cTn>
                              </p:par>
                            </p:childTnLst>
                          </p:cTn>
                        </p:par>
                        <p:par>
                          <p:cTn id="27" fill="hold">
                            <p:stCondLst>
                              <p:cond delay="3000"/>
                            </p:stCondLst>
                            <p:childTnLst>
                              <p:par>
                                <p:cTn id="28" presetID="6" presetClass="emph" presetSubtype="0" fill="hold" grpId="0" nodeType="afterEffect">
                                  <p:stCondLst>
                                    <p:cond delay="1000"/>
                                  </p:stCondLst>
                                  <p:childTnLst>
                                    <p:animScale>
                                      <p:cBhvr>
                                        <p:cTn id="29" dur="2000" fill="hold"/>
                                        <p:tgtEl>
                                          <p:spTgt spid="9"/>
                                        </p:tgtEl>
                                      </p:cBhvr>
                                      <p:by x="150000" y="150000"/>
                                    </p:animScale>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fade">
                                      <p:cBhvr>
                                        <p:cTn id="34" dur="1000"/>
                                        <p:tgtEl>
                                          <p:spTgt spid="8">
                                            <p:txEl>
                                              <p:pRg st="2" end="2"/>
                                            </p:txEl>
                                          </p:spTgt>
                                        </p:tgtEl>
                                      </p:cBhvr>
                                    </p:animEffect>
                                    <p:anim calcmode="lin" valueType="num">
                                      <p:cBhvr>
                                        <p:cTn id="3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6000">
              <a:srgbClr val="96004B"/>
            </a:gs>
            <a:gs pos="30000">
              <a:srgbClr val="C00000"/>
            </a:gs>
            <a:gs pos="57000">
              <a:schemeClr val="accent2">
                <a:lumMod val="20000"/>
                <a:lumOff val="80000"/>
              </a:schemeClr>
            </a:gs>
          </a:gsLst>
          <a:lin ang="18900000" scaled="1"/>
          <a:tileRect/>
        </a:gradFill>
        <a:effectLst/>
      </p:bgPr>
    </p:bg>
    <p:spTree>
      <p:nvGrpSpPr>
        <p:cNvPr id="1" name=""/>
        <p:cNvGrpSpPr/>
        <p:nvPr/>
      </p:nvGrpSpPr>
      <p:grpSpPr>
        <a:xfrm>
          <a:off x="0" y="0"/>
          <a:ext cx="0" cy="0"/>
          <a:chOff x="0" y="0"/>
          <a:chExt cx="0" cy="0"/>
        </a:xfrm>
      </p:grpSpPr>
      <p:pic>
        <p:nvPicPr>
          <p:cNvPr id="10" name="Picture 8" descr="C:\Users\Rae\Desktop\Art on Desktop\white man clip art\3d white people\magnifying glass jpe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149838" y="5146298"/>
            <a:ext cx="985521" cy="9681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3884" y="2399413"/>
            <a:ext cx="1281120" cy="1200329"/>
          </a:xfrm>
          <a:prstGeom prst="rect">
            <a:avLst/>
          </a:prstGeom>
          <a:noFill/>
        </p:spPr>
        <p:txBody>
          <a:bodyPr wrap="none" lIns="91440" tIns="45720" rIns="91440" bIns="45720">
            <a:spAutoFit/>
          </a:bodyPr>
          <a:lstStyle/>
          <a:p>
            <a:pPr algn="ct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Deut 16:6</a:t>
            </a:r>
            <a:b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r>
            <a:b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Passover</a:t>
            </a:r>
          </a:p>
          <a:p>
            <a:pPr algn="ct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Sacrifice</a:t>
            </a:r>
          </a:p>
        </p:txBody>
      </p:sp>
      <p:sp>
        <p:nvSpPr>
          <p:cNvPr id="6" name="Rounded Rectangle 5"/>
          <p:cNvSpPr/>
          <p:nvPr/>
        </p:nvSpPr>
        <p:spPr>
          <a:xfrm>
            <a:off x="1588060" y="247145"/>
            <a:ext cx="9928634" cy="646986"/>
          </a:xfrm>
          <a:prstGeom prst="roundRect">
            <a:avLst/>
          </a:prstGeom>
          <a:gradFill flip="none" rotWithShape="1">
            <a:gsLst>
              <a:gs pos="21000">
                <a:srgbClr val="96004B"/>
              </a:gs>
              <a:gs pos="88000">
                <a:srgbClr val="96004B"/>
              </a:gs>
              <a:gs pos="43000">
                <a:schemeClr val="accent2">
                  <a:lumMod val="20000"/>
                  <a:lumOff val="80000"/>
                </a:schemeClr>
              </a:gs>
              <a:gs pos="67000">
                <a:schemeClr val="accent2">
                  <a:lumMod val="20000"/>
                  <a:lumOff val="80000"/>
                </a:schemeClr>
              </a:gs>
            </a:gsLst>
            <a:lin ang="5400000" scaled="1"/>
            <a:tileRect/>
          </a:gradFill>
          <a:ln w="57150">
            <a:solidFill>
              <a:srgbClr val="DB91AB"/>
            </a:solidFill>
          </a:ln>
          <a:scene3d>
            <a:camera prst="orthographicFront"/>
            <a:lightRig rig="threePt" dir="t"/>
          </a:scene3d>
          <a:sp3d>
            <a:bevelT w="152400" h="50800" prst="softRound"/>
          </a:sp3d>
        </p:spPr>
        <p:txBody>
          <a:bodyPr wrap="square" lIns="91440" tIns="45720" rIns="91440" bIns="45720">
            <a:spAutoFit/>
            <a:sp3d extrusionH="57150">
              <a:bevelT w="82550" h="38100" prst="coolSlant"/>
            </a:sp3d>
          </a:bodyPr>
          <a:lstStyle/>
          <a:p>
            <a:pPr algn="ctr"/>
            <a:r>
              <a:rPr lang="en-US" sz="32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ockwell" pitchFamily="18" charset="0"/>
              </a:rPr>
              <a:t>Moses outlines the </a:t>
            </a:r>
            <a:r>
              <a:rPr lang="en-US" sz="3200" b="1" u="sng"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ockwell" pitchFamily="18" charset="0"/>
              </a:rPr>
              <a:t>real</a:t>
            </a:r>
            <a:r>
              <a:rPr lang="en-US" sz="32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ockwell" pitchFamily="18" charset="0"/>
              </a:rPr>
              <a:t> purpose of Deut 16:6!</a:t>
            </a:r>
            <a:endParaRPr lang="en-US" sz="3200" b="1" cap="none" spc="0"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ockwell" pitchFamily="18" charset="0"/>
            </a:endParaRPr>
          </a:p>
        </p:txBody>
      </p:sp>
      <p:sp>
        <p:nvSpPr>
          <p:cNvPr id="7" name="Pentagon 6"/>
          <p:cNvSpPr/>
          <p:nvPr/>
        </p:nvSpPr>
        <p:spPr>
          <a:xfrm>
            <a:off x="1626073" y="1077017"/>
            <a:ext cx="9890621" cy="646331"/>
          </a:xfrm>
          <a:prstGeom prst="homePlate">
            <a:avLst>
              <a:gd name="adj" fmla="val 74527"/>
            </a:avLst>
          </a:prstGeom>
          <a:gradFill flip="none" rotWithShape="1">
            <a:gsLst>
              <a:gs pos="96000">
                <a:srgbClr val="AB0026"/>
              </a:gs>
              <a:gs pos="36000">
                <a:srgbClr val="96004B"/>
              </a:gs>
              <a:gs pos="21000">
                <a:srgbClr val="C00000"/>
              </a:gs>
              <a:gs pos="57000">
                <a:schemeClr val="accent2">
                  <a:lumMod val="20000"/>
                  <a:lumOff val="80000"/>
                </a:schemeClr>
              </a:gs>
            </a:gsLst>
            <a:lin ang="13500000" scaled="1"/>
            <a:tileRect/>
          </a:gradFill>
          <a:ln w="57150">
            <a:solidFill>
              <a:srgbClr val="DB91AB"/>
            </a:solidFill>
          </a:ln>
          <a:scene3d>
            <a:camera prst="orthographicFront"/>
            <a:lightRig rig="threePt" dir="t"/>
          </a:scene3d>
          <a:sp3d>
            <a:bevelT w="152400" h="50800" prst="softRound"/>
          </a:sp3d>
        </p:spPr>
        <p:txBody>
          <a:bodyPr wrap="square" lIns="91440" tIns="45720" rIns="91440" bIns="45720">
            <a:spAutoFit/>
            <a:sp3d extrusionH="57150">
              <a:bevelT w="82550" h="38100" prst="coolSlant"/>
            </a:sp3d>
          </a:bodyPr>
          <a:lstStyle/>
          <a:p>
            <a:pPr algn="ct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Ravie" pitchFamily="82" charset="0"/>
              </a:rPr>
              <a:t>Moses answers through the context</a:t>
            </a:r>
            <a:r>
              <a:rPr lang="en-US"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Ravie" pitchFamily="82" charset="0"/>
              </a:rPr>
              <a:t>!</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Rockwell" pitchFamily="18" charset="0"/>
            </a:endParaRPr>
          </a:p>
        </p:txBody>
      </p:sp>
      <p:sp>
        <p:nvSpPr>
          <p:cNvPr id="9" name="Content Placeholder 3"/>
          <p:cNvSpPr txBox="1">
            <a:spLocks/>
          </p:cNvSpPr>
          <p:nvPr/>
        </p:nvSpPr>
        <p:spPr>
          <a:xfrm>
            <a:off x="1453896" y="1742193"/>
            <a:ext cx="10514584" cy="4729632"/>
          </a:xfrm>
          <a:prstGeom prst="rect">
            <a:avLst/>
          </a:prstGeom>
        </p:spPr>
        <p:txBody>
          <a:bodyPr>
            <a:normAutofit fontScale="47500" lnSpcReduction="2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None/>
            </a:pPr>
            <a:r>
              <a:rPr lang="en-US" sz="4400" dirty="0" smtClean="0"/>
              <a:t>The question on the purpose of </a:t>
            </a:r>
            <a:r>
              <a:rPr lang="en-US" sz="4400" b="1" dirty="0" smtClean="0">
                <a:solidFill>
                  <a:srgbClr val="0070C0"/>
                </a:solidFill>
              </a:rPr>
              <a:t>Deut 16:6 </a:t>
            </a:r>
            <a:r>
              <a:rPr lang="en-US" sz="4400" dirty="0" smtClean="0"/>
              <a:t>can be answered with Moses because the research for &lt;</a:t>
            </a:r>
            <a:r>
              <a:rPr lang="en-US" sz="4400" dirty="0" err="1" smtClean="0"/>
              <a:t>beyn</a:t>
            </a:r>
            <a:r>
              <a:rPr lang="en-US" sz="4400" dirty="0" smtClean="0"/>
              <a:t> ha </a:t>
            </a:r>
            <a:r>
              <a:rPr lang="en-US" sz="4400" dirty="0" err="1" smtClean="0"/>
              <a:t>arbayim</a:t>
            </a:r>
            <a:r>
              <a:rPr lang="en-US" sz="4400" dirty="0" smtClean="0"/>
              <a:t>&gt; has been completed.  </a:t>
            </a:r>
            <a:r>
              <a:rPr lang="en-US" sz="4200" b="1" dirty="0" smtClean="0">
                <a:solidFill>
                  <a:srgbClr val="002060"/>
                </a:solidFill>
                <a:latin typeface="Comic Sans MS" pitchFamily="66" charset="0"/>
              </a:rPr>
              <a:t>Note Deut 16:6 again - as Moses </a:t>
            </a:r>
            <a:r>
              <a:rPr lang="en-US" sz="4200" b="1" u="sng" dirty="0" smtClean="0">
                <a:solidFill>
                  <a:srgbClr val="002060"/>
                </a:solidFill>
                <a:latin typeface="Comic Sans MS" pitchFamily="66" charset="0"/>
              </a:rPr>
              <a:t>clearl</a:t>
            </a:r>
            <a:r>
              <a:rPr lang="en-US" sz="4200" b="1" dirty="0" smtClean="0">
                <a:solidFill>
                  <a:srgbClr val="002060"/>
                </a:solidFill>
                <a:latin typeface="Comic Sans MS" pitchFamily="66" charset="0"/>
              </a:rPr>
              <a:t>y </a:t>
            </a:r>
            <a:r>
              <a:rPr lang="en-US" sz="4200" b="1" u="sng" dirty="0" smtClean="0">
                <a:solidFill>
                  <a:srgbClr val="002060"/>
                </a:solidFill>
                <a:latin typeface="Comic Sans MS" pitchFamily="66" charset="0"/>
              </a:rPr>
              <a:t>outlines</a:t>
            </a:r>
            <a:r>
              <a:rPr lang="en-US" sz="4200" b="1" dirty="0" smtClean="0">
                <a:solidFill>
                  <a:srgbClr val="002060"/>
                </a:solidFill>
                <a:latin typeface="Comic Sans MS" pitchFamily="66" charset="0"/>
              </a:rPr>
              <a:t> 3 distinct timeframes for the sacrifice of the Passover:  </a:t>
            </a:r>
          </a:p>
          <a:p>
            <a:pPr>
              <a:lnSpc>
                <a:spcPct val="120000"/>
              </a:lnSpc>
              <a:buSzPct val="90000"/>
              <a:buFont typeface="Wingdings" pitchFamily="2" charset="2"/>
              <a:buChar char="ü"/>
            </a:pPr>
            <a:r>
              <a:rPr lang="en-US" sz="5100" b="1" dirty="0" smtClean="0">
                <a:solidFill>
                  <a:srgbClr val="0070C0"/>
                </a:solidFill>
                <a:latin typeface="Comic Sans MS" pitchFamily="66" charset="0"/>
              </a:rPr>
              <a:t>But </a:t>
            </a:r>
            <a:r>
              <a:rPr lang="en-US" sz="5100" b="1" dirty="0">
                <a:solidFill>
                  <a:srgbClr val="0070C0"/>
                </a:solidFill>
                <a:latin typeface="Comic Sans MS" pitchFamily="66" charset="0"/>
              </a:rPr>
              <a:t>at the place which </a:t>
            </a:r>
            <a:r>
              <a:rPr lang="en-US" sz="5100" b="1" dirty="0">
                <a:solidFill>
                  <a:srgbClr val="0000FF"/>
                </a:solidFill>
                <a:latin typeface="Comic Sans MS" pitchFamily="66" charset="0"/>
              </a:rPr>
              <a:t>Yahuah</a:t>
            </a:r>
            <a:r>
              <a:rPr lang="en-US" sz="5100" b="1" dirty="0">
                <a:solidFill>
                  <a:srgbClr val="0070C0"/>
                </a:solidFill>
                <a:latin typeface="Comic Sans MS" pitchFamily="66" charset="0"/>
              </a:rPr>
              <a:t> thy Elohim shall choose </a:t>
            </a:r>
            <a:r>
              <a:rPr lang="en-US" sz="5100" b="1" dirty="0" smtClean="0">
                <a:solidFill>
                  <a:srgbClr val="0070C0"/>
                </a:solidFill>
                <a:latin typeface="Comic Sans MS" pitchFamily="66" charset="0"/>
              </a:rPr>
              <a:t/>
            </a:r>
            <a:br>
              <a:rPr lang="en-US" sz="5100" b="1" dirty="0" smtClean="0">
                <a:solidFill>
                  <a:srgbClr val="0070C0"/>
                </a:solidFill>
                <a:latin typeface="Comic Sans MS" pitchFamily="66" charset="0"/>
              </a:rPr>
            </a:br>
            <a:r>
              <a:rPr lang="en-US" sz="5100" b="1" dirty="0" smtClean="0">
                <a:solidFill>
                  <a:srgbClr val="0070C0"/>
                </a:solidFill>
                <a:latin typeface="Comic Sans MS" pitchFamily="66" charset="0"/>
              </a:rPr>
              <a:t>               to </a:t>
            </a:r>
            <a:r>
              <a:rPr lang="en-US" sz="5100" b="1" dirty="0">
                <a:solidFill>
                  <a:srgbClr val="0070C0"/>
                </a:solidFill>
                <a:latin typeface="Comic Sans MS" pitchFamily="66" charset="0"/>
              </a:rPr>
              <a:t>place his name </a:t>
            </a:r>
            <a:r>
              <a:rPr lang="en-US" sz="5100" b="1" dirty="0" smtClean="0">
                <a:solidFill>
                  <a:srgbClr val="0070C0"/>
                </a:solidFill>
                <a:latin typeface="Comic Sans MS" pitchFamily="66" charset="0"/>
              </a:rPr>
              <a:t>in</a:t>
            </a:r>
            <a:r>
              <a:rPr lang="en-US" sz="5100" dirty="0" smtClean="0">
                <a:solidFill>
                  <a:srgbClr val="0070C0"/>
                </a:solidFill>
                <a:latin typeface="Comic Sans MS" pitchFamily="66" charset="0"/>
              </a:rPr>
              <a:t>, </a:t>
            </a:r>
            <a:r>
              <a:rPr lang="en-US" sz="3400" dirty="0">
                <a:solidFill>
                  <a:schemeClr val="tx1">
                    <a:lumMod val="65000"/>
                    <a:lumOff val="35000"/>
                  </a:schemeClr>
                </a:solidFill>
                <a:latin typeface="Comic Sans MS" pitchFamily="66" charset="0"/>
              </a:rPr>
              <a:t>[in </a:t>
            </a:r>
            <a:r>
              <a:rPr lang="en-US" sz="3400" dirty="0" smtClean="0">
                <a:solidFill>
                  <a:schemeClr val="tx1">
                    <a:lumMod val="65000"/>
                    <a:lumOff val="35000"/>
                  </a:schemeClr>
                </a:solidFill>
                <a:latin typeface="Comic Sans MS" pitchFamily="66" charset="0"/>
              </a:rPr>
              <a:t>Jerusalem, eventually]</a:t>
            </a:r>
          </a:p>
          <a:p>
            <a:pPr marL="82296" indent="0">
              <a:lnSpc>
                <a:spcPct val="120000"/>
              </a:lnSpc>
              <a:buSzPct val="90000"/>
              <a:buNone/>
            </a:pPr>
            <a:r>
              <a:rPr lang="en-US" sz="1100" dirty="0" smtClean="0">
                <a:solidFill>
                  <a:srgbClr val="0070C0"/>
                </a:solidFill>
                <a:latin typeface="Comic Sans MS" pitchFamily="66" charset="0"/>
              </a:rPr>
              <a:t> </a:t>
            </a:r>
            <a:r>
              <a:rPr lang="en-US" sz="1500" dirty="0" smtClean="0">
                <a:solidFill>
                  <a:srgbClr val="0070C0"/>
                </a:solidFill>
                <a:latin typeface="Comic Sans MS" pitchFamily="66" charset="0"/>
              </a:rPr>
              <a:t> </a:t>
            </a:r>
            <a:r>
              <a:rPr lang="en-US" sz="5100" dirty="0" smtClean="0">
                <a:solidFill>
                  <a:srgbClr val="0070C0"/>
                </a:solidFill>
                <a:latin typeface="Comic Sans MS" pitchFamily="66" charset="0"/>
              </a:rPr>
              <a:t/>
            </a:r>
            <a:br>
              <a:rPr lang="en-US" sz="5100" dirty="0" smtClean="0">
                <a:solidFill>
                  <a:srgbClr val="0070C0"/>
                </a:solidFill>
                <a:latin typeface="Comic Sans MS" pitchFamily="66" charset="0"/>
              </a:rPr>
            </a:br>
            <a:r>
              <a:rPr lang="en-US" sz="5100" dirty="0" smtClean="0">
                <a:solidFill>
                  <a:srgbClr val="0070C0"/>
                </a:solidFill>
                <a:latin typeface="Comic Sans MS" pitchFamily="66" charset="0"/>
              </a:rPr>
              <a:t>    </a:t>
            </a:r>
            <a:r>
              <a:rPr lang="en-US" sz="5100" dirty="0" smtClean="0">
                <a:ln>
                  <a:solidFill>
                    <a:schemeClr val="accent3"/>
                  </a:solidFill>
                </a:ln>
                <a:solidFill>
                  <a:schemeClr val="accent5">
                    <a:lumMod val="60000"/>
                    <a:lumOff val="40000"/>
                  </a:schemeClr>
                </a:solidFill>
                <a:latin typeface="Ravie" pitchFamily="82" charset="0"/>
              </a:rPr>
              <a:t>[a]</a:t>
            </a:r>
            <a:r>
              <a:rPr lang="en-US" sz="5100" dirty="0" smtClean="0">
                <a:solidFill>
                  <a:srgbClr val="0070C0"/>
                </a:solidFill>
                <a:latin typeface="Comic Sans MS" pitchFamily="66" charset="0"/>
              </a:rPr>
              <a:t>  there thou </a:t>
            </a:r>
            <a:r>
              <a:rPr lang="en-US" sz="5100" dirty="0">
                <a:solidFill>
                  <a:srgbClr val="0070C0"/>
                </a:solidFill>
                <a:latin typeface="Comic Sans MS" pitchFamily="66" charset="0"/>
              </a:rPr>
              <a:t>shalt sacrifice the </a:t>
            </a:r>
            <a:r>
              <a:rPr lang="en-US" sz="5100" dirty="0" smtClean="0">
                <a:solidFill>
                  <a:srgbClr val="0070C0"/>
                </a:solidFill>
                <a:latin typeface="Comic Sans MS" pitchFamily="66" charset="0"/>
              </a:rPr>
              <a:t>passover </a:t>
            </a:r>
            <a:r>
              <a:rPr lang="en-US" sz="5100" b="1" u="sng" dirty="0" smtClean="0">
                <a:ln>
                  <a:solidFill>
                    <a:schemeClr val="accent3"/>
                  </a:solidFill>
                </a:ln>
                <a:solidFill>
                  <a:schemeClr val="accent5">
                    <a:lumMod val="60000"/>
                    <a:lumOff val="40000"/>
                  </a:schemeClr>
                </a:solidFill>
                <a:latin typeface="Comic Sans MS" pitchFamily="66" charset="0"/>
              </a:rPr>
              <a:t>at</a:t>
            </a:r>
            <a:r>
              <a:rPr lang="en-US" sz="5100" dirty="0" smtClean="0">
                <a:solidFill>
                  <a:srgbClr val="0070C0"/>
                </a:solidFill>
                <a:latin typeface="Comic Sans MS" pitchFamily="66" charset="0"/>
              </a:rPr>
              <a:t> </a:t>
            </a:r>
            <a:r>
              <a:rPr lang="en-US" sz="5100" b="1" u="sng" dirty="0" smtClean="0">
                <a:ln>
                  <a:solidFill>
                    <a:schemeClr val="accent3"/>
                  </a:solidFill>
                </a:ln>
                <a:solidFill>
                  <a:schemeClr val="accent5">
                    <a:lumMod val="60000"/>
                    <a:lumOff val="40000"/>
                  </a:schemeClr>
                </a:solidFill>
                <a:latin typeface="Comic Sans MS" pitchFamily="66" charset="0"/>
              </a:rPr>
              <a:t>even</a:t>
            </a:r>
            <a:r>
              <a:rPr lang="en-US" sz="5100" b="1" dirty="0" smtClean="0">
                <a:ln>
                  <a:solidFill>
                    <a:schemeClr val="accent3"/>
                  </a:solidFill>
                </a:ln>
                <a:solidFill>
                  <a:schemeClr val="accent5">
                    <a:lumMod val="60000"/>
                    <a:lumOff val="40000"/>
                  </a:schemeClr>
                </a:solidFill>
                <a:latin typeface="Comic Sans MS" pitchFamily="66" charset="0"/>
              </a:rPr>
              <a:t>,</a:t>
            </a:r>
            <a:r>
              <a:rPr lang="en-US" sz="5100" dirty="0" smtClean="0">
                <a:solidFill>
                  <a:srgbClr val="0070C0"/>
                </a:solidFill>
                <a:latin typeface="Comic Sans MS" pitchFamily="66" charset="0"/>
              </a:rPr>
              <a:t> </a:t>
            </a:r>
            <a:br>
              <a:rPr lang="en-US" sz="5100" dirty="0" smtClean="0">
                <a:solidFill>
                  <a:srgbClr val="0070C0"/>
                </a:solidFill>
                <a:latin typeface="Comic Sans MS" pitchFamily="66" charset="0"/>
              </a:rPr>
            </a:br>
            <a:r>
              <a:rPr lang="en-US" sz="5100" dirty="0" smtClean="0">
                <a:solidFill>
                  <a:srgbClr val="0070C0"/>
                </a:solidFill>
                <a:latin typeface="Comic Sans MS" pitchFamily="66" charset="0"/>
              </a:rPr>
              <a:t>                                             </a:t>
            </a:r>
            <a:r>
              <a:rPr lang="en-US" sz="3800" i="1" dirty="0" smtClean="0">
                <a:solidFill>
                  <a:schemeClr val="tx1">
                    <a:lumMod val="65000"/>
                    <a:lumOff val="35000"/>
                  </a:schemeClr>
                </a:solidFill>
                <a:latin typeface="Comic Sans MS" pitchFamily="66" charset="0"/>
              </a:rPr>
              <a:t>(</a:t>
            </a:r>
            <a:r>
              <a:rPr lang="en-US" sz="3800" b="1" i="1" dirty="0" smtClean="0">
                <a:solidFill>
                  <a:schemeClr val="accent5">
                    <a:lumMod val="60000"/>
                    <a:lumOff val="40000"/>
                  </a:schemeClr>
                </a:solidFill>
                <a:latin typeface="Comic Sans MS" pitchFamily="66" charset="0"/>
              </a:rPr>
              <a:t>ereb</a:t>
            </a:r>
            <a:r>
              <a:rPr lang="en-US" sz="3800" i="1" dirty="0" smtClean="0">
                <a:solidFill>
                  <a:schemeClr val="tx1">
                    <a:lumMod val="65000"/>
                    <a:lumOff val="35000"/>
                  </a:schemeClr>
                </a:solidFill>
                <a:latin typeface="Comic Sans MS" pitchFamily="66" charset="0"/>
              </a:rPr>
              <a:t>/H6153; </a:t>
            </a:r>
            <a:r>
              <a:rPr lang="en-US" sz="3800" b="1" i="1" dirty="0" smtClean="0">
                <a:solidFill>
                  <a:schemeClr val="accent5">
                    <a:lumMod val="60000"/>
                    <a:lumOff val="40000"/>
                  </a:schemeClr>
                </a:solidFill>
                <a:latin typeface="Comic Sans MS" pitchFamily="66" charset="0"/>
              </a:rPr>
              <a:t>dusk twilight </a:t>
            </a:r>
            <a:r>
              <a:rPr lang="en-US" sz="3800" i="1" dirty="0" smtClean="0">
                <a:solidFill>
                  <a:schemeClr val="tx1">
                    <a:lumMod val="65000"/>
                    <a:lumOff val="35000"/>
                  </a:schemeClr>
                </a:solidFill>
                <a:latin typeface="Comic Sans MS" pitchFamily="66" charset="0"/>
              </a:rPr>
              <a:t>– NOT </a:t>
            </a:r>
            <a:r>
              <a:rPr lang="en-US" sz="3800" i="1" dirty="0">
                <a:solidFill>
                  <a:schemeClr val="tx1">
                    <a:lumMod val="65000"/>
                    <a:lumOff val="35000"/>
                  </a:schemeClr>
                </a:solidFill>
                <a:latin typeface="Comic Sans MS" pitchFamily="66" charset="0"/>
              </a:rPr>
              <a:t> </a:t>
            </a:r>
            <a:r>
              <a:rPr lang="en-US" sz="3800" i="1" dirty="0" smtClean="0">
                <a:solidFill>
                  <a:schemeClr val="tx1">
                    <a:lumMod val="65000"/>
                    <a:lumOff val="35000"/>
                  </a:schemeClr>
                </a:solidFill>
                <a:latin typeface="Comic Sans MS" pitchFamily="66" charset="0"/>
              </a:rPr>
              <a:t>&lt;</a:t>
            </a:r>
            <a:r>
              <a:rPr lang="en-US" sz="3800" i="1" dirty="0" err="1" smtClean="0">
                <a:solidFill>
                  <a:schemeClr val="tx1">
                    <a:lumMod val="65000"/>
                    <a:lumOff val="35000"/>
                  </a:schemeClr>
                </a:solidFill>
                <a:latin typeface="Comic Sans MS" pitchFamily="66" charset="0"/>
              </a:rPr>
              <a:t>beyn</a:t>
            </a:r>
            <a:r>
              <a:rPr lang="en-US" sz="3800" i="1" dirty="0" smtClean="0">
                <a:solidFill>
                  <a:schemeClr val="tx1">
                    <a:lumMod val="65000"/>
                    <a:lumOff val="35000"/>
                  </a:schemeClr>
                </a:solidFill>
                <a:latin typeface="Comic Sans MS" pitchFamily="66" charset="0"/>
              </a:rPr>
              <a:t> ha </a:t>
            </a:r>
            <a:r>
              <a:rPr lang="en-US" sz="3800" i="1" dirty="0" err="1" smtClean="0">
                <a:solidFill>
                  <a:schemeClr val="tx1">
                    <a:lumMod val="65000"/>
                    <a:lumOff val="35000"/>
                  </a:schemeClr>
                </a:solidFill>
                <a:latin typeface="Comic Sans MS" pitchFamily="66" charset="0"/>
              </a:rPr>
              <a:t>arbayim</a:t>
            </a:r>
            <a:r>
              <a:rPr lang="en-US" sz="3800" i="1" dirty="0" smtClean="0">
                <a:solidFill>
                  <a:schemeClr val="tx1">
                    <a:lumMod val="65000"/>
                    <a:lumOff val="35000"/>
                  </a:schemeClr>
                </a:solidFill>
                <a:latin typeface="Comic Sans MS" pitchFamily="66" charset="0"/>
              </a:rPr>
              <a:t>&gt;)</a:t>
            </a:r>
            <a:r>
              <a:rPr lang="en-US" sz="3800" dirty="0" smtClean="0">
                <a:solidFill>
                  <a:schemeClr val="tx1">
                    <a:lumMod val="65000"/>
                    <a:lumOff val="35000"/>
                  </a:schemeClr>
                </a:solidFill>
                <a:latin typeface="Comic Sans MS" pitchFamily="66" charset="0"/>
              </a:rPr>
              <a:t>,</a:t>
            </a:r>
          </a:p>
          <a:p>
            <a:pPr marL="82296" indent="0">
              <a:lnSpc>
                <a:spcPct val="170000"/>
              </a:lnSpc>
              <a:buSzPct val="90000"/>
              <a:buNone/>
            </a:pPr>
            <a:r>
              <a:rPr lang="en-US" sz="3800" dirty="0" smtClean="0">
                <a:solidFill>
                  <a:schemeClr val="tx1">
                    <a:lumMod val="65000"/>
                    <a:lumOff val="35000"/>
                  </a:schemeClr>
                </a:solidFill>
                <a:latin typeface="Comic Sans MS" pitchFamily="66" charset="0"/>
              </a:rPr>
              <a:t>     </a:t>
            </a:r>
            <a:r>
              <a:rPr lang="en-US" sz="5900" dirty="0" smtClean="0">
                <a:ln>
                  <a:solidFill>
                    <a:srgbClr val="002060"/>
                  </a:solidFill>
                </a:ln>
                <a:solidFill>
                  <a:srgbClr val="00B0F0"/>
                </a:solidFill>
                <a:latin typeface="Ravie" pitchFamily="82" charset="0"/>
              </a:rPr>
              <a:t>[b]</a:t>
            </a:r>
            <a:r>
              <a:rPr lang="en-US" sz="3800" dirty="0" smtClean="0">
                <a:solidFill>
                  <a:schemeClr val="tx1">
                    <a:lumMod val="65000"/>
                    <a:lumOff val="35000"/>
                  </a:schemeClr>
                </a:solidFill>
                <a:latin typeface="Comic Sans MS" pitchFamily="66" charset="0"/>
              </a:rPr>
              <a:t>  </a:t>
            </a:r>
            <a:r>
              <a:rPr lang="en-US" sz="5100" dirty="0">
                <a:solidFill>
                  <a:srgbClr val="0070C0"/>
                </a:solidFill>
                <a:latin typeface="Comic Sans MS" pitchFamily="66" charset="0"/>
              </a:rPr>
              <a:t>at the </a:t>
            </a:r>
            <a:r>
              <a:rPr lang="en-US" sz="5100" b="1" dirty="0">
                <a:ln>
                  <a:solidFill>
                    <a:srgbClr val="002060"/>
                  </a:solidFill>
                </a:ln>
                <a:solidFill>
                  <a:srgbClr val="00B0F0"/>
                </a:solidFill>
                <a:latin typeface="Comic Sans MS" pitchFamily="66" charset="0"/>
              </a:rPr>
              <a:t>g</a:t>
            </a:r>
            <a:r>
              <a:rPr lang="en-US" sz="5100" b="1" u="sng" dirty="0">
                <a:ln>
                  <a:solidFill>
                    <a:srgbClr val="002060"/>
                  </a:solidFill>
                </a:ln>
                <a:solidFill>
                  <a:srgbClr val="00B0F0"/>
                </a:solidFill>
                <a:latin typeface="Comic Sans MS" pitchFamily="66" charset="0"/>
              </a:rPr>
              <a:t>oin</a:t>
            </a:r>
            <a:r>
              <a:rPr lang="en-US" sz="5100" b="1" dirty="0">
                <a:ln>
                  <a:solidFill>
                    <a:srgbClr val="002060"/>
                  </a:solidFill>
                </a:ln>
                <a:solidFill>
                  <a:srgbClr val="00B0F0"/>
                </a:solidFill>
                <a:latin typeface="Comic Sans MS" pitchFamily="66" charset="0"/>
              </a:rPr>
              <a:t>g</a:t>
            </a:r>
            <a:r>
              <a:rPr lang="en-US" sz="5100" b="1" u="sng" dirty="0">
                <a:ln>
                  <a:solidFill>
                    <a:srgbClr val="002060"/>
                  </a:solidFill>
                </a:ln>
                <a:solidFill>
                  <a:srgbClr val="00B0F0"/>
                </a:solidFill>
                <a:latin typeface="Comic Sans MS" pitchFamily="66" charset="0"/>
              </a:rPr>
              <a:t> down of the </a:t>
            </a:r>
            <a:r>
              <a:rPr lang="en-US" sz="5100" b="1" u="sng" dirty="0" smtClean="0">
                <a:ln>
                  <a:solidFill>
                    <a:srgbClr val="002060"/>
                  </a:solidFill>
                </a:ln>
                <a:solidFill>
                  <a:srgbClr val="00B0F0"/>
                </a:solidFill>
                <a:latin typeface="Comic Sans MS" pitchFamily="66" charset="0"/>
              </a:rPr>
              <a:t>sun</a:t>
            </a:r>
            <a:r>
              <a:rPr lang="en-US" sz="5100" dirty="0" smtClean="0">
                <a:ln>
                  <a:solidFill>
                    <a:srgbClr val="002060"/>
                  </a:solidFill>
                </a:ln>
                <a:solidFill>
                  <a:srgbClr val="00B0F0"/>
                </a:solidFill>
                <a:latin typeface="Comic Sans MS" pitchFamily="66" charset="0"/>
              </a:rPr>
              <a:t>,</a:t>
            </a:r>
            <a:r>
              <a:rPr lang="en-US" sz="5100" dirty="0" smtClean="0">
                <a:solidFill>
                  <a:srgbClr val="00B0F0"/>
                </a:solidFill>
                <a:latin typeface="Comic Sans MS" pitchFamily="66" charset="0"/>
              </a:rPr>
              <a:t>    </a:t>
            </a:r>
            <a:r>
              <a:rPr lang="en-US" sz="3400" dirty="0" smtClean="0">
                <a:solidFill>
                  <a:srgbClr val="C00000"/>
                </a:solidFill>
                <a:latin typeface="Comic Sans MS" pitchFamily="66" charset="0"/>
              </a:rPr>
              <a:t>[What does this really mean?]</a:t>
            </a:r>
          </a:p>
          <a:p>
            <a:pPr marL="82296" indent="0">
              <a:lnSpc>
                <a:spcPct val="170000"/>
              </a:lnSpc>
              <a:buSzPct val="90000"/>
              <a:buNone/>
            </a:pPr>
            <a:r>
              <a:rPr lang="en-US" sz="3400" dirty="0" smtClean="0">
                <a:solidFill>
                  <a:srgbClr val="00B0F0"/>
                </a:solidFill>
                <a:latin typeface="Comic Sans MS" pitchFamily="66" charset="0"/>
              </a:rPr>
              <a:t>      </a:t>
            </a:r>
            <a:r>
              <a:rPr lang="en-US" sz="5100" dirty="0" smtClean="0">
                <a:ln>
                  <a:solidFill>
                    <a:srgbClr val="002060"/>
                  </a:solidFill>
                </a:ln>
                <a:solidFill>
                  <a:schemeClr val="tx1">
                    <a:lumMod val="65000"/>
                    <a:lumOff val="35000"/>
                  </a:schemeClr>
                </a:solidFill>
                <a:latin typeface="Ravie" pitchFamily="82" charset="0"/>
              </a:rPr>
              <a:t>[c]</a:t>
            </a:r>
            <a:r>
              <a:rPr lang="en-US" sz="5100" dirty="0" smtClean="0">
                <a:solidFill>
                  <a:srgbClr val="0070C0"/>
                </a:solidFill>
                <a:latin typeface="Ravie" pitchFamily="82" charset="0"/>
              </a:rPr>
              <a:t>  </a:t>
            </a:r>
            <a:r>
              <a:rPr lang="en-US" sz="5100" dirty="0" smtClean="0">
                <a:solidFill>
                  <a:srgbClr val="0070C0"/>
                </a:solidFill>
                <a:latin typeface="Comic Sans MS" pitchFamily="66" charset="0"/>
              </a:rPr>
              <a:t>at </a:t>
            </a:r>
            <a:r>
              <a:rPr lang="en-US" sz="5100" dirty="0">
                <a:solidFill>
                  <a:srgbClr val="0070C0"/>
                </a:solidFill>
                <a:latin typeface="Comic Sans MS" pitchFamily="66" charset="0"/>
              </a:rPr>
              <a:t>the </a:t>
            </a:r>
            <a:r>
              <a:rPr lang="en-US" sz="5100" b="1" u="sng" dirty="0">
                <a:ln>
                  <a:solidFill>
                    <a:srgbClr val="002060"/>
                  </a:solidFill>
                </a:ln>
                <a:solidFill>
                  <a:schemeClr val="tx1">
                    <a:lumMod val="75000"/>
                    <a:lumOff val="25000"/>
                  </a:schemeClr>
                </a:solidFill>
                <a:latin typeface="Comic Sans MS" pitchFamily="66" charset="0"/>
              </a:rPr>
              <a:t>season</a:t>
            </a:r>
            <a:r>
              <a:rPr lang="en-US" sz="5100" dirty="0">
                <a:solidFill>
                  <a:srgbClr val="0070C0"/>
                </a:solidFill>
                <a:latin typeface="Comic Sans MS" pitchFamily="66" charset="0"/>
              </a:rPr>
              <a:t> that thou </a:t>
            </a:r>
            <a:r>
              <a:rPr lang="en-US" sz="5100" dirty="0" err="1">
                <a:solidFill>
                  <a:srgbClr val="0070C0"/>
                </a:solidFill>
                <a:latin typeface="Comic Sans MS" pitchFamily="66" charset="0"/>
              </a:rPr>
              <a:t>camest</a:t>
            </a:r>
            <a:r>
              <a:rPr lang="en-US" sz="5100" dirty="0">
                <a:solidFill>
                  <a:srgbClr val="0070C0"/>
                </a:solidFill>
                <a:latin typeface="Comic Sans MS" pitchFamily="66" charset="0"/>
              </a:rPr>
              <a:t> forth out </a:t>
            </a:r>
            <a:r>
              <a:rPr lang="en-US" sz="5100" b="1" u="sng" dirty="0">
                <a:ln>
                  <a:solidFill>
                    <a:srgbClr val="002060"/>
                  </a:solidFill>
                </a:ln>
                <a:solidFill>
                  <a:schemeClr val="tx1">
                    <a:lumMod val="75000"/>
                    <a:lumOff val="25000"/>
                  </a:schemeClr>
                </a:solidFill>
                <a:latin typeface="Comic Sans MS" pitchFamily="66" charset="0"/>
              </a:rPr>
              <a:t>of </a:t>
            </a:r>
            <a:r>
              <a:rPr lang="en-US" sz="5100" b="1" u="sng" dirty="0" smtClean="0">
                <a:ln>
                  <a:solidFill>
                    <a:srgbClr val="002060"/>
                  </a:solidFill>
                </a:ln>
                <a:solidFill>
                  <a:schemeClr val="tx1">
                    <a:lumMod val="75000"/>
                    <a:lumOff val="25000"/>
                  </a:schemeClr>
                </a:solidFill>
                <a:latin typeface="Comic Sans MS" pitchFamily="66" charset="0"/>
              </a:rPr>
              <a:t>E</a:t>
            </a:r>
            <a:r>
              <a:rPr lang="en-US" sz="3800" b="1" u="sng" dirty="0" smtClean="0">
                <a:ln>
                  <a:solidFill>
                    <a:srgbClr val="002060"/>
                  </a:solidFill>
                </a:ln>
                <a:solidFill>
                  <a:schemeClr val="tx1">
                    <a:lumMod val="75000"/>
                    <a:lumOff val="25000"/>
                  </a:schemeClr>
                </a:solidFill>
                <a:latin typeface="Comic Sans MS" pitchFamily="66" charset="0"/>
              </a:rPr>
              <a:t>GYPT</a:t>
            </a:r>
            <a:r>
              <a:rPr lang="en-US" sz="5100" dirty="0" smtClean="0">
                <a:solidFill>
                  <a:schemeClr val="tx1">
                    <a:lumMod val="75000"/>
                    <a:lumOff val="25000"/>
                  </a:schemeClr>
                </a:solidFill>
                <a:latin typeface="Comic Sans MS" pitchFamily="66" charset="0"/>
              </a:rPr>
              <a:t>. </a:t>
            </a:r>
            <a:endParaRPr lang="en-US" sz="5100" dirty="0">
              <a:solidFill>
                <a:schemeClr val="tx1">
                  <a:lumMod val="75000"/>
                  <a:lumOff val="25000"/>
                </a:schemeClr>
              </a:solidFill>
              <a:latin typeface="Comic Sans MS" pitchFamily="66" charset="0"/>
            </a:endParaRPr>
          </a:p>
        </p:txBody>
      </p:sp>
      <p:pic>
        <p:nvPicPr>
          <p:cNvPr id="1026" name="Picture 2" descr="C:\Users\Rae\Desktop\in other words edi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3524" y="4116062"/>
            <a:ext cx="2721102" cy="458257"/>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1792276" y="6096697"/>
            <a:ext cx="9155050" cy="510778"/>
          </a:xfrm>
          <a:prstGeom prst="roundRect">
            <a:avLst/>
          </a:prstGeom>
          <a:gradFill flip="none" rotWithShape="1">
            <a:gsLst>
              <a:gs pos="21000">
                <a:srgbClr val="96004B"/>
              </a:gs>
              <a:gs pos="88000">
                <a:srgbClr val="96004B"/>
              </a:gs>
              <a:gs pos="43000">
                <a:schemeClr val="accent2">
                  <a:lumMod val="20000"/>
                  <a:lumOff val="80000"/>
                </a:schemeClr>
              </a:gs>
              <a:gs pos="67000">
                <a:schemeClr val="accent2">
                  <a:lumMod val="20000"/>
                  <a:lumOff val="80000"/>
                </a:schemeClr>
              </a:gs>
            </a:gsLst>
            <a:lin ang="5400000" scaled="1"/>
            <a:tileRect/>
          </a:gradFill>
          <a:ln w="57150">
            <a:solidFill>
              <a:srgbClr val="DB91AB"/>
            </a:solidFill>
          </a:ln>
          <a:scene3d>
            <a:camera prst="orthographicFront"/>
            <a:lightRig rig="threePt" dir="t"/>
          </a:scene3d>
          <a:sp3d>
            <a:bevelT w="152400" h="50800" prst="softRound"/>
          </a:sp3d>
        </p:spPr>
        <p:txBody>
          <a:bodyPr wrap="square" lIns="91440" tIns="45720" rIns="91440" bIns="45720">
            <a:spAutoFit/>
            <a:sp3d extrusionH="57150">
              <a:bevelT w="82550" h="38100" prst="coolSlant"/>
            </a:sp3d>
          </a:bodyPr>
          <a:lstStyle/>
          <a:p>
            <a:pPr algn="ctr"/>
            <a:r>
              <a:rPr lang="en-US" sz="24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Does &lt;</a:t>
            </a:r>
            <a:r>
              <a:rPr lang="en-US" sz="2400" b="1" dirty="0" err="1"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beyn</a:t>
            </a:r>
            <a:r>
              <a:rPr lang="en-US" sz="24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ha </a:t>
            </a:r>
            <a:r>
              <a:rPr lang="en-US" sz="2400" b="1" dirty="0" err="1"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arbayim</a:t>
            </a:r>
            <a:r>
              <a:rPr lang="en-US" sz="24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&gt; qualify for any of these options?</a:t>
            </a:r>
            <a:endParaRPr lang="en-US" sz="2400" b="1" cap="none" spc="0"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Tree>
    <p:extLst>
      <p:ext uri="{BB962C8B-B14F-4D97-AF65-F5344CB8AC3E}">
        <p14:creationId xmlns:p14="http://schemas.microsoft.com/office/powerpoint/2010/main" val="2035315120"/>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750"/>
                                        <p:tgtEl>
                                          <p:spTgt spid="7">
                                            <p:txEl>
                                              <p:pRg st="0" end="0"/>
                                            </p:txEl>
                                          </p:spTgt>
                                        </p:tgtEl>
                                      </p:cBhvr>
                                    </p:animEffect>
                                  </p:childTnLst>
                                </p:cTn>
                              </p:par>
                            </p:childTnLst>
                          </p:cTn>
                        </p:par>
                        <p:par>
                          <p:cTn id="8" fill="hold">
                            <p:stCondLst>
                              <p:cond delay="3250"/>
                            </p:stCondLst>
                            <p:childTnLst>
                              <p:par>
                                <p:cTn id="9" presetID="16" presetClass="entr" presetSubtype="21" fill="hold" nodeType="afterEffect">
                                  <p:stCondLst>
                                    <p:cond delay="150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barn(inVertical)">
                                      <p:cBhvr>
                                        <p:cTn id="11" dur="10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1000"/>
                                        <p:tgtEl>
                                          <p:spTgt spid="9">
                                            <p:txEl>
                                              <p:pRg st="1" end="1"/>
                                            </p:txEl>
                                          </p:spTgt>
                                        </p:tgtEl>
                                      </p:cBhvr>
                                    </p:animEffect>
                                    <p:anim calcmode="lin" valueType="num">
                                      <p:cBhvr>
                                        <p:cTn id="17"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1000"/>
                                        <p:tgtEl>
                                          <p:spTgt spid="9">
                                            <p:txEl>
                                              <p:pRg st="2" end="2"/>
                                            </p:txEl>
                                          </p:spTgt>
                                        </p:tgtEl>
                                      </p:cBhvr>
                                    </p:animEffect>
                                    <p:anim calcmode="lin" valueType="num">
                                      <p:cBhvr>
                                        <p:cTn id="2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6" presetClass="entr" presetSubtype="21" fill="hold" nodeType="afterEffect">
                                  <p:stCondLst>
                                    <p:cond delay="2500"/>
                                  </p:stCondLst>
                                  <p:childTnLst>
                                    <p:set>
                                      <p:cBhvr>
                                        <p:cTn id="28" dur="1" fill="hold">
                                          <p:stCondLst>
                                            <p:cond delay="0"/>
                                          </p:stCondLst>
                                        </p:cTn>
                                        <p:tgtEl>
                                          <p:spTgt spid="1026"/>
                                        </p:tgtEl>
                                        <p:attrNameLst>
                                          <p:attrName>style.visibility</p:attrName>
                                        </p:attrNameLst>
                                      </p:cBhvr>
                                      <p:to>
                                        <p:strVal val="visible"/>
                                      </p:to>
                                    </p:set>
                                    <p:animEffect transition="in" filter="barn(inVertical)">
                                      <p:cBhvr>
                                        <p:cTn id="29" dur="1000"/>
                                        <p:tgtEl>
                                          <p:spTgt spid="102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xEl>
                                              <p:pRg st="3" end="3"/>
                                            </p:txEl>
                                          </p:spTgt>
                                        </p:tgtEl>
                                        <p:attrNameLst>
                                          <p:attrName>style.visibility</p:attrName>
                                        </p:attrNameLst>
                                      </p:cBhvr>
                                      <p:to>
                                        <p:strVal val="visible"/>
                                      </p:to>
                                    </p:set>
                                    <p:animEffect transition="in" filter="fade">
                                      <p:cBhvr>
                                        <p:cTn id="34" dur="1000"/>
                                        <p:tgtEl>
                                          <p:spTgt spid="9">
                                            <p:txEl>
                                              <p:pRg st="3" end="3"/>
                                            </p:txEl>
                                          </p:spTgt>
                                        </p:tgtEl>
                                      </p:cBhvr>
                                    </p:animEffect>
                                    <p:anim calcmode="lin" valueType="num">
                                      <p:cBhvr>
                                        <p:cTn id="3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9">
                                            <p:txEl>
                                              <p:pRg st="4" end="4"/>
                                            </p:txEl>
                                          </p:spTgt>
                                        </p:tgtEl>
                                        <p:attrNameLst>
                                          <p:attrName>style.visibility</p:attrName>
                                        </p:attrNameLst>
                                      </p:cBhvr>
                                      <p:to>
                                        <p:strVal val="visible"/>
                                      </p:to>
                                    </p:set>
                                    <p:animEffect transition="in" filter="fade">
                                      <p:cBhvr>
                                        <p:cTn id="41" dur="1000"/>
                                        <p:tgtEl>
                                          <p:spTgt spid="9">
                                            <p:txEl>
                                              <p:pRg st="4" end="4"/>
                                            </p:txEl>
                                          </p:spTgt>
                                        </p:tgtEl>
                                      </p:cBhvr>
                                    </p:animEffect>
                                    <p:anim calcmode="lin" valueType="num">
                                      <p:cBhvr>
                                        <p:cTn id="4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xEl>
                                              <p:pRg st="0" end="0"/>
                                            </p:txEl>
                                          </p:spTgt>
                                        </p:tgtEl>
                                        <p:attrNameLst>
                                          <p:attrName>style.visibility</p:attrName>
                                        </p:attrNameLst>
                                      </p:cBhvr>
                                      <p:to>
                                        <p:strVal val="visible"/>
                                      </p:to>
                                    </p:set>
                                    <p:animEffect transition="in" filter="barn(inVertical)">
                                      <p:cBhvr>
                                        <p:cTn id="48"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0" name="Rectangle 29"/>
          <p:cNvSpPr/>
          <p:nvPr/>
        </p:nvSpPr>
        <p:spPr>
          <a:xfrm>
            <a:off x="7238703" y="3859297"/>
            <a:ext cx="2924198" cy="1692771"/>
          </a:xfrm>
          <a:prstGeom prst="rect">
            <a:avLst/>
          </a:prstGeom>
          <a:gradFill>
            <a:gsLst>
              <a:gs pos="15000">
                <a:schemeClr val="tx1">
                  <a:lumMod val="85000"/>
                  <a:lumOff val="15000"/>
                </a:schemeClr>
              </a:gs>
              <a:gs pos="1000">
                <a:schemeClr val="bg1"/>
              </a:gs>
              <a:gs pos="65000">
                <a:schemeClr val="tx1">
                  <a:lumMod val="65000"/>
                  <a:lumOff val="35000"/>
                </a:schemeClr>
              </a:gs>
              <a:gs pos="89000">
                <a:schemeClr val="bg1"/>
              </a:gs>
            </a:gsLst>
            <a:path path="circle">
              <a:fillToRect l="50000" t="50000" r="50000" b="50000"/>
            </a:path>
          </a:gradFill>
          <a:effectLst>
            <a:glow rad="127000">
              <a:schemeClr val="bg1"/>
            </a:glow>
          </a:effectLst>
        </p:spPr>
        <p:txBody>
          <a:bodyPr wrap="none" lIns="91440" tIns="45720" rIns="91440" bIns="45720">
            <a:spAutoFit/>
            <a:scene3d>
              <a:camera prst="orthographicFront"/>
              <a:lightRig rig="threePt" dir="t"/>
            </a:scene3d>
            <a:sp3d extrusionH="57150">
              <a:bevelT w="38100" h="38100"/>
            </a:sp3d>
          </a:bodyPr>
          <a:lstStyle/>
          <a:p>
            <a:pPr algn="ctr"/>
            <a:r>
              <a:rPr lang="en-US" sz="2000" b="1"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beyn</a:t>
            </a:r>
            <a:r>
              <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 ha </a:t>
            </a:r>
            <a:r>
              <a:rPr lang="en-US" sz="2000" b="1"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arbayim</a:t>
            </a:r>
            <a:endPar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endParaRPr lang="en-US" sz="2000" b="1" cap="none" spc="0" dirty="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endParaRPr lang="en-US" sz="24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Night Season</a:t>
            </a:r>
            <a:b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b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(between </a:t>
            </a:r>
            <a:r>
              <a:rPr lang="en-US" sz="2000" b="1" u="sng" cap="none" spc="0" dirty="0" smtClean="0">
                <a:ln w="1905"/>
                <a:solidFill>
                  <a:srgbClr val="C00000"/>
                </a:solidFill>
                <a:effectLst>
                  <a:glow rad="88900">
                    <a:schemeClr val="bg1">
                      <a:alpha val="71000"/>
                    </a:schemeClr>
                  </a:glow>
                  <a:innerShdw blurRad="69850" dist="43180" dir="5400000">
                    <a:srgbClr val="000000">
                      <a:alpha val="65000"/>
                    </a:srgbClr>
                  </a:innerShdw>
                </a:effectLst>
                <a:latin typeface="Comic Sans MS" pitchFamily="66" charset="0"/>
              </a:rPr>
              <a:t>two</a:t>
            </a: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 mixings)</a:t>
            </a:r>
            <a:endParaRPr lang="en-US" sz="2000" b="1" cap="none" spc="0" dirty="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p:txBody>
      </p:sp>
      <p:sp>
        <p:nvSpPr>
          <p:cNvPr id="27" name="Rectangle 26"/>
          <p:cNvSpPr/>
          <p:nvPr/>
        </p:nvSpPr>
        <p:spPr>
          <a:xfrm>
            <a:off x="3369667" y="3836598"/>
            <a:ext cx="2924198" cy="1692771"/>
          </a:xfrm>
          <a:prstGeom prst="rect">
            <a:avLst/>
          </a:prstGeom>
          <a:gradFill flip="none" rotWithShape="1">
            <a:gsLst>
              <a:gs pos="25000">
                <a:srgbClr val="ACD0DE"/>
              </a:gs>
              <a:gs pos="9000">
                <a:schemeClr val="bg1"/>
              </a:gs>
              <a:gs pos="75000">
                <a:srgbClr val="D1E3EB"/>
              </a:gs>
              <a:gs pos="87000">
                <a:schemeClr val="bg1"/>
              </a:gs>
            </a:gsLst>
            <a:path path="circle">
              <a:fillToRect l="50000" t="50000" r="50000" b="50000"/>
            </a:path>
            <a:tileRect/>
          </a:gradFill>
        </p:spPr>
        <p:txBody>
          <a:bodyPr wrap="none" lIns="91440" tIns="45720" rIns="91440" bIns="45720">
            <a:spAutoFit/>
            <a:scene3d>
              <a:camera prst="orthographicFront"/>
              <a:lightRig rig="threePt" dir="t"/>
            </a:scene3d>
            <a:sp3d extrusionH="57150">
              <a:bevelT w="38100" h="38100"/>
            </a:sp3d>
          </a:bodyPr>
          <a:lstStyle/>
          <a:p>
            <a:pPr algn="ctr"/>
            <a:r>
              <a:rPr lang="en-US" sz="2000" b="1" dirty="0" err="1" smtClean="0">
                <a:ln w="1905"/>
                <a:solidFill>
                  <a:srgbClr val="0070C0"/>
                </a:solidFill>
                <a:effectLst>
                  <a:innerShdw blurRad="69850" dist="43180" dir="5400000">
                    <a:srgbClr val="000000">
                      <a:alpha val="65000"/>
                    </a:srgbClr>
                  </a:innerShdw>
                </a:effectLst>
                <a:latin typeface="Comic Sans MS" pitchFamily="66" charset="0"/>
              </a:rPr>
              <a:t>beyn</a:t>
            </a:r>
            <a:r>
              <a:rPr lang="en-US" sz="2000" b="1" dirty="0" smtClean="0">
                <a:ln w="1905"/>
                <a:solidFill>
                  <a:srgbClr val="0070C0"/>
                </a:solidFill>
                <a:effectLst>
                  <a:innerShdw blurRad="69850" dist="43180" dir="5400000">
                    <a:srgbClr val="000000">
                      <a:alpha val="65000"/>
                    </a:srgbClr>
                  </a:innerShdw>
                </a:effectLst>
                <a:latin typeface="Comic Sans MS" pitchFamily="66" charset="0"/>
              </a:rPr>
              <a:t> ha </a:t>
            </a:r>
            <a:r>
              <a:rPr lang="en-US" sz="2000" b="1" dirty="0" err="1" smtClean="0">
                <a:ln w="1905"/>
                <a:solidFill>
                  <a:srgbClr val="0070C0"/>
                </a:solidFill>
                <a:effectLst>
                  <a:innerShdw blurRad="69850" dist="43180" dir="5400000">
                    <a:srgbClr val="000000">
                      <a:alpha val="65000"/>
                    </a:srgbClr>
                  </a:innerShdw>
                </a:effectLst>
                <a:latin typeface="Comic Sans MS" pitchFamily="66" charset="0"/>
              </a:rPr>
              <a:t>arbayim</a:t>
            </a:r>
            <a:endParaRPr lang="en-US" sz="2000" b="1" dirty="0" smtClean="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000" b="1" cap="none" spc="0" dirty="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400" b="1" dirty="0" smtClean="0">
              <a:ln w="1905"/>
              <a:solidFill>
                <a:srgbClr val="0070C0"/>
              </a:solidFill>
              <a:effectLst>
                <a:innerShdw blurRad="69850" dist="43180" dir="5400000">
                  <a:srgbClr val="000000">
                    <a:alpha val="65000"/>
                  </a:srgbClr>
                </a:innerShdw>
              </a:effectLst>
              <a:latin typeface="Comic Sans MS" pitchFamily="66" charset="0"/>
            </a:endParaRPr>
          </a:p>
          <a:p>
            <a:pPr algn="ct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Day Season</a:t>
            </a:r>
            <a:b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b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(between </a:t>
            </a:r>
            <a:r>
              <a:rPr lang="en-US" sz="2000" b="1" u="sng" cap="none" spc="0" dirty="0" smtClean="0">
                <a:ln w="1905"/>
                <a:solidFill>
                  <a:srgbClr val="C00000"/>
                </a:solidFill>
                <a:effectLst>
                  <a:innerShdw blurRad="69850" dist="43180" dir="5400000">
                    <a:srgbClr val="000000">
                      <a:alpha val="65000"/>
                    </a:srgbClr>
                  </a:innerShdw>
                </a:effectLst>
                <a:latin typeface="Comic Sans MS" pitchFamily="66" charset="0"/>
              </a:rPr>
              <a:t>two</a:t>
            </a: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 mixings)</a:t>
            </a:r>
            <a:endParaRPr lang="en-US" sz="2000" b="1" cap="none" spc="0" dirty="0">
              <a:ln w="1905"/>
              <a:solidFill>
                <a:srgbClr val="0070C0"/>
              </a:solidFill>
              <a:effectLst>
                <a:innerShdw blurRad="69850" dist="43180" dir="5400000">
                  <a:srgbClr val="000000">
                    <a:alpha val="65000"/>
                  </a:srgbClr>
                </a:innerShdw>
              </a:effectLst>
              <a:latin typeface="Comic Sans MS" pitchFamily="66" charset="0"/>
            </a:endParaRPr>
          </a:p>
        </p:txBody>
      </p:sp>
      <p:sp>
        <p:nvSpPr>
          <p:cNvPr id="34" name="Rectangle 33"/>
          <p:cNvSpPr/>
          <p:nvPr/>
        </p:nvSpPr>
        <p:spPr>
          <a:xfrm>
            <a:off x="10527259" y="4084179"/>
            <a:ext cx="325120" cy="815005"/>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5" name="Straight Arrow Connector 4"/>
          <p:cNvCxnSpPr/>
          <p:nvPr/>
        </p:nvCxnSpPr>
        <p:spPr>
          <a:xfrm flipH="1">
            <a:off x="3141457" y="3213451"/>
            <a:ext cx="192108" cy="605554"/>
          </a:xfrm>
          <a:prstGeom prst="straightConnector1">
            <a:avLst/>
          </a:prstGeom>
          <a:ln w="38100">
            <a:solidFill>
              <a:srgbClr val="B83D68"/>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187177" y="4226911"/>
            <a:ext cx="3345304" cy="650240"/>
          </a:xfrm>
          <a:prstGeom prst="rect">
            <a:avLst/>
          </a:prstGeom>
          <a:gradFill flip="none" rotWithShape="1">
            <a:gsLst>
              <a:gs pos="1000">
                <a:srgbClr val="F1E441"/>
              </a:gs>
              <a:gs pos="85000">
                <a:srgbClr val="C1D2D8"/>
              </a:gs>
              <a:gs pos="16000">
                <a:srgbClr val="85C2FF"/>
              </a:gs>
              <a:gs pos="93000">
                <a:schemeClr val="accent4">
                  <a:lumMod val="40000"/>
                  <a:lumOff val="60000"/>
                </a:schemeClr>
              </a:gs>
              <a:gs pos="100000">
                <a:srgbClr val="FFFF8F"/>
              </a:gs>
            </a:gsLst>
            <a:lin ang="10800000" scaled="1"/>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CA" sz="2800" b="1" dirty="0" smtClean="0">
                <a:ln w="11430"/>
                <a:solidFill>
                  <a:schemeClr val="accent4">
                    <a:lumMod val="75000"/>
                  </a:schemeClr>
                </a:solidFill>
                <a:effectLst>
                  <a:outerShdw blurRad="50800" dist="39000" dir="5460000" algn="tl">
                    <a:srgbClr val="000000">
                      <a:alpha val="38000"/>
                    </a:srgbClr>
                  </a:outerShdw>
                </a:effectLst>
              </a:rPr>
              <a:t>Direct Sunlight</a:t>
            </a:r>
            <a:endParaRPr lang="en-CA" sz="2800" b="1" dirty="0">
              <a:ln w="11430"/>
              <a:solidFill>
                <a:schemeClr val="accent4">
                  <a:lumMod val="75000"/>
                </a:schemeClr>
              </a:solidFill>
              <a:effectLst>
                <a:outerShdw blurRad="50800" dist="39000" dir="5460000" algn="tl">
                  <a:srgbClr val="000000">
                    <a:alpha val="38000"/>
                  </a:srgbClr>
                </a:outerShdw>
              </a:effectLst>
            </a:endParaRPr>
          </a:p>
        </p:txBody>
      </p:sp>
      <p:sp>
        <p:nvSpPr>
          <p:cNvPr id="9" name="Rectangle 8"/>
          <p:cNvSpPr/>
          <p:nvPr/>
        </p:nvSpPr>
        <p:spPr>
          <a:xfrm>
            <a:off x="6941631" y="4226911"/>
            <a:ext cx="3564362" cy="650240"/>
          </a:xfrm>
          <a:prstGeom prst="rect">
            <a:avLst/>
          </a:prstGeom>
          <a:solidFill>
            <a:schemeClr val="tx1"/>
          </a:solidFill>
          <a:ln>
            <a:solidFill>
              <a:schemeClr val="bg1"/>
            </a:solid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a:bevelT w="27940" h="12700"/>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rPr>
              <a:t>Darkness</a:t>
            </a:r>
            <a:endParaRPr lang="en-CA" sz="3200" b="1" spc="150" dirty="0">
              <a:ln w="11430"/>
              <a:solidFill>
                <a:srgbClr val="F8F8F8"/>
              </a:solidFill>
              <a:effectLst>
                <a:outerShdw blurRad="25400" algn="tl" rotWithShape="0">
                  <a:srgbClr val="000000">
                    <a:alpha val="43000"/>
                  </a:srgbClr>
                </a:outerShdw>
              </a:effectLst>
            </a:endParaRPr>
          </a:p>
        </p:txBody>
      </p:sp>
      <p:sp>
        <p:nvSpPr>
          <p:cNvPr id="10" name="Rectangle 9"/>
          <p:cNvSpPr/>
          <p:nvPr/>
        </p:nvSpPr>
        <p:spPr>
          <a:xfrm>
            <a:off x="6633117" y="3315051"/>
            <a:ext cx="322122" cy="2222610"/>
          </a:xfrm>
          <a:prstGeom prst="rect">
            <a:avLst/>
          </a:prstGeom>
          <a:gradFill>
            <a:gsLst>
              <a:gs pos="0">
                <a:srgbClr val="000000"/>
              </a:gs>
              <a:gs pos="32000">
                <a:srgbClr val="400040"/>
              </a:gs>
              <a:gs pos="88000">
                <a:srgbClr val="F27300"/>
              </a:gs>
              <a:gs pos="100000">
                <a:srgbClr val="FFBF00"/>
              </a:gs>
            </a:gsLst>
            <a:lin ang="10800000" scaled="0"/>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12" name="Straight Connector 11"/>
          <p:cNvCxnSpPr/>
          <p:nvPr/>
        </p:nvCxnSpPr>
        <p:spPr>
          <a:xfrm>
            <a:off x="3146537" y="3820511"/>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81591" y="3810351"/>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875265" y="2852772"/>
            <a:ext cx="1230208"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rgbClr val="B83D68"/>
                </a:solidFill>
              </a:rPr>
              <a:t>Sunrise</a:t>
            </a:r>
            <a:endParaRPr lang="en-CA" b="1" dirty="0">
              <a:solidFill>
                <a:srgbClr val="B83D68"/>
              </a:solidFill>
            </a:endParaRPr>
          </a:p>
        </p:txBody>
      </p:sp>
      <p:sp>
        <p:nvSpPr>
          <p:cNvPr id="17" name="Curved Down Arrow 16"/>
          <p:cNvSpPr/>
          <p:nvPr/>
        </p:nvSpPr>
        <p:spPr>
          <a:xfrm>
            <a:off x="3187177" y="3678270"/>
            <a:ext cx="3561328" cy="548906"/>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sp>
        <p:nvSpPr>
          <p:cNvPr id="18" name="Rectangle 17"/>
          <p:cNvSpPr/>
          <p:nvPr/>
        </p:nvSpPr>
        <p:spPr>
          <a:xfrm>
            <a:off x="5632406" y="2862932"/>
            <a:ext cx="1201232"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chemeClr val="accent5"/>
                </a:solidFill>
              </a:rPr>
              <a:t>Sunset</a:t>
            </a:r>
            <a:endParaRPr lang="en-CA" b="1" dirty="0">
              <a:solidFill>
                <a:schemeClr val="accent5"/>
              </a:solidFill>
            </a:endParaRPr>
          </a:p>
        </p:txBody>
      </p:sp>
      <p:cxnSp>
        <p:nvCxnSpPr>
          <p:cNvPr id="20" name="Straight Arrow Connector 19"/>
          <p:cNvCxnSpPr/>
          <p:nvPr/>
        </p:nvCxnSpPr>
        <p:spPr>
          <a:xfrm>
            <a:off x="10497191" y="2396397"/>
            <a:ext cx="8802" cy="1138364"/>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0297963" y="1326231"/>
            <a:ext cx="398457" cy="1143001"/>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chemeClr val="bg2">
                  <a:lumMod val="50000"/>
                </a:schemeClr>
              </a:solidFill>
            </a:endParaRPr>
          </a:p>
        </p:txBody>
      </p:sp>
      <p:cxnSp>
        <p:nvCxnSpPr>
          <p:cNvPr id="25" name="Straight Connector 24"/>
          <p:cNvCxnSpPr/>
          <p:nvPr/>
        </p:nvCxnSpPr>
        <p:spPr>
          <a:xfrm>
            <a:off x="10505993" y="3534761"/>
            <a:ext cx="0" cy="1352550"/>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889473" y="3819005"/>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8" name="Curved Down Arrow 27"/>
          <p:cNvSpPr/>
          <p:nvPr/>
        </p:nvSpPr>
        <p:spPr>
          <a:xfrm>
            <a:off x="6941630" y="3678269"/>
            <a:ext cx="3754789" cy="513429"/>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cxnSp>
        <p:nvCxnSpPr>
          <p:cNvPr id="31" name="Straight Arrow Connector 30"/>
          <p:cNvCxnSpPr/>
          <p:nvPr/>
        </p:nvCxnSpPr>
        <p:spPr>
          <a:xfrm flipH="1">
            <a:off x="2733715" y="2396397"/>
            <a:ext cx="7148" cy="1051823"/>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507578" y="1335658"/>
            <a:ext cx="417288" cy="1143000"/>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rgbClr val="00B0F0"/>
              </a:solidFill>
            </a:endParaRPr>
          </a:p>
        </p:txBody>
      </p:sp>
      <p:sp>
        <p:nvSpPr>
          <p:cNvPr id="35" name="Rectangle 34"/>
          <p:cNvSpPr/>
          <p:nvPr/>
        </p:nvSpPr>
        <p:spPr>
          <a:xfrm>
            <a:off x="2770981" y="4071535"/>
            <a:ext cx="325120" cy="826388"/>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11" name="Straight Connector 10"/>
          <p:cNvCxnSpPr/>
          <p:nvPr/>
        </p:nvCxnSpPr>
        <p:spPr>
          <a:xfrm>
            <a:off x="2740863" y="3448220"/>
            <a:ext cx="0" cy="1449251"/>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6" name="TextBox 29"/>
          <p:cNvSpPr txBox="1"/>
          <p:nvPr/>
        </p:nvSpPr>
        <p:spPr>
          <a:xfrm>
            <a:off x="1528064" y="5537661"/>
            <a:ext cx="10405754" cy="1021556"/>
          </a:xfrm>
          <a:prstGeom prst="roundRect">
            <a:avLst/>
          </a:prstGeom>
          <a:solidFill>
            <a:schemeClr val="tx2"/>
          </a:solidFill>
          <a:ln w="57150">
            <a:solidFill>
              <a:schemeClr val="tx2">
                <a:lumMod val="60000"/>
                <a:lumOff val="40000"/>
              </a:schemeClr>
            </a:solidFill>
          </a:ln>
          <a:effectLst>
            <a:outerShdw blurRad="152400" dist="88900" dir="2940000" algn="tl" rotWithShape="0">
              <a:prstClr val="black">
                <a:alpha val="40000"/>
              </a:prstClr>
            </a:outerShdw>
          </a:effectLst>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b="1" dirty="0" smtClean="0">
                <a:ln w="1905"/>
                <a:solidFill>
                  <a:schemeClr val="bg1"/>
                </a:solidFill>
                <a:effectLst>
                  <a:outerShdw blurRad="38100" dist="38100" dir="2700000" algn="tl">
                    <a:srgbClr val="000000">
                      <a:alpha val="43137"/>
                    </a:srgbClr>
                  </a:outerShdw>
                </a:effectLst>
                <a:latin typeface="Comic Sans MS" pitchFamily="66" charset="0"/>
              </a:rPr>
              <a:t>King </a:t>
            </a:r>
            <a:r>
              <a:rPr lang="en-US" b="1" dirty="0">
                <a:ln w="1905"/>
                <a:solidFill>
                  <a:schemeClr val="bg1"/>
                </a:solidFill>
                <a:effectLst>
                  <a:outerShdw blurRad="38100" dist="38100" dir="2700000" algn="tl">
                    <a:srgbClr val="000000">
                      <a:alpha val="43137"/>
                    </a:srgbClr>
                  </a:outerShdw>
                </a:effectLst>
                <a:latin typeface="Comic Sans MS" pitchFamily="66" charset="0"/>
              </a:rPr>
              <a:t>Josiah </a:t>
            </a:r>
            <a:r>
              <a:rPr lang="en-US" sz="1400" b="1" dirty="0">
                <a:ln w="1905"/>
                <a:solidFill>
                  <a:schemeClr val="bg1"/>
                </a:solidFill>
                <a:effectLst>
                  <a:outerShdw blurRad="38100" dist="38100" dir="2700000" algn="tl">
                    <a:srgbClr val="000000">
                      <a:alpha val="43137"/>
                    </a:srgbClr>
                  </a:outerShdw>
                </a:effectLst>
                <a:latin typeface="Comic Sans MS" pitchFamily="66" charset="0"/>
              </a:rPr>
              <a:t>(2 Chron 35:1-14)</a:t>
            </a:r>
            <a:r>
              <a:rPr lang="en-US" b="1" dirty="0">
                <a:ln w="1905"/>
                <a:solidFill>
                  <a:schemeClr val="bg1"/>
                </a:solidFill>
                <a:effectLst>
                  <a:outerShdw blurRad="38100" dist="38100" dir="2700000" algn="tl">
                    <a:srgbClr val="000000">
                      <a:alpha val="43137"/>
                    </a:srgbClr>
                  </a:outerShdw>
                </a:effectLst>
                <a:latin typeface="Comic Sans MS" pitchFamily="66" charset="0"/>
              </a:rPr>
              <a:t> offered 41,400 Passover sacrifices right up to &lt;layil&gt; </a:t>
            </a:r>
            <a:r>
              <a:rPr lang="en-US" b="1" dirty="0" smtClean="0">
                <a:ln w="1905"/>
                <a:solidFill>
                  <a:schemeClr val="bg1"/>
                </a:solidFill>
                <a:effectLst>
                  <a:outerShdw blurRad="38100" dist="38100" dir="2700000" algn="tl">
                    <a:srgbClr val="000000">
                      <a:alpha val="43137"/>
                    </a:srgbClr>
                  </a:outerShdw>
                </a:effectLst>
                <a:latin typeface="Comic Sans MS" pitchFamily="66" charset="0"/>
              </a:rPr>
              <a:t>night </a:t>
            </a:r>
            <a:r>
              <a:rPr lang="en-US" sz="1600" b="1" dirty="0" smtClean="0">
                <a:ln w="1905"/>
                <a:solidFill>
                  <a:schemeClr val="bg1"/>
                </a:solidFill>
                <a:effectLst>
                  <a:outerShdw blurRad="38100" dist="38100" dir="2700000" algn="tl">
                    <a:srgbClr val="000000">
                      <a:alpha val="43137"/>
                    </a:srgbClr>
                  </a:outerShdw>
                </a:effectLst>
                <a:latin typeface="Comic Sans MS" pitchFamily="66" charset="0"/>
              </a:rPr>
              <a:t>[H3915] </a:t>
            </a:r>
            <a:r>
              <a:rPr lang="en-US" b="1" dirty="0">
                <a:ln w="1905"/>
                <a:solidFill>
                  <a:schemeClr val="bg1"/>
                </a:solidFill>
                <a:effectLst>
                  <a:outerShdw blurRad="38100" dist="38100" dir="2700000" algn="tl">
                    <a:srgbClr val="000000">
                      <a:alpha val="43137"/>
                    </a:srgbClr>
                  </a:outerShdw>
                </a:effectLst>
                <a:latin typeface="Comic Sans MS" pitchFamily="66" charset="0"/>
              </a:rPr>
              <a:t>– these Passover </a:t>
            </a:r>
            <a:r>
              <a:rPr lang="en-US" b="1" dirty="0" smtClean="0">
                <a:ln w="1905"/>
                <a:solidFill>
                  <a:schemeClr val="bg1"/>
                </a:solidFill>
                <a:effectLst>
                  <a:outerShdw blurRad="38100" dist="38100" dir="2700000" algn="tl">
                    <a:srgbClr val="000000">
                      <a:alpha val="43137"/>
                    </a:srgbClr>
                  </a:outerShdw>
                </a:effectLst>
                <a:latin typeface="Comic Sans MS" pitchFamily="66" charset="0"/>
              </a:rPr>
              <a:t>sacrifices were </a:t>
            </a:r>
            <a:r>
              <a:rPr lang="en-US" b="1" dirty="0">
                <a:ln w="1905"/>
                <a:solidFill>
                  <a:schemeClr val="bg1"/>
                </a:solidFill>
                <a:effectLst>
                  <a:outerShdw blurRad="38100" dist="38100" dir="2700000" algn="tl">
                    <a:srgbClr val="000000">
                      <a:alpha val="43137"/>
                    </a:srgbClr>
                  </a:outerShdw>
                </a:effectLst>
                <a:latin typeface="Comic Sans MS" pitchFamily="66" charset="0"/>
              </a:rPr>
              <a:t>still </a:t>
            </a:r>
            <a:r>
              <a:rPr lang="en-US" b="1" dirty="0" smtClean="0">
                <a:ln w="1905"/>
                <a:solidFill>
                  <a:schemeClr val="bg1"/>
                </a:solidFill>
                <a:effectLst>
                  <a:outerShdw blurRad="38100" dist="38100" dir="2700000" algn="tl">
                    <a:srgbClr val="000000">
                      <a:alpha val="43137"/>
                    </a:srgbClr>
                  </a:outerShdw>
                </a:effectLst>
                <a:latin typeface="Comic Sans MS" pitchFamily="66" charset="0"/>
              </a:rPr>
              <a:t>performed </a:t>
            </a:r>
            <a:r>
              <a:rPr lang="en-US" b="1" dirty="0">
                <a:ln w="1905"/>
                <a:solidFill>
                  <a:schemeClr val="bg1"/>
                </a:solidFill>
                <a:effectLst>
                  <a:outerShdw blurRad="38100" dist="38100" dir="2700000" algn="tl">
                    <a:srgbClr val="000000">
                      <a:alpha val="43137"/>
                    </a:srgbClr>
                  </a:outerShdw>
                </a:effectLst>
                <a:latin typeface="Comic Sans MS" pitchFamily="66" charset="0"/>
              </a:rPr>
              <a:t>on “the” Passover cycle.  </a:t>
            </a:r>
            <a:r>
              <a:rPr lang="en-US" b="1" dirty="0" smtClean="0">
                <a:ln w="1905"/>
                <a:solidFill>
                  <a:schemeClr val="bg1"/>
                </a:solidFill>
                <a:effectLst>
                  <a:outerShdw blurRad="38100" dist="38100" dir="2700000" algn="tl">
                    <a:srgbClr val="000000">
                      <a:alpha val="43137"/>
                    </a:srgbClr>
                  </a:outerShdw>
                </a:effectLst>
                <a:latin typeface="Comic Sans MS" pitchFamily="66" charset="0"/>
              </a:rPr>
              <a:t/>
            </a:r>
            <a:br>
              <a:rPr lang="en-US" b="1" dirty="0" smtClean="0">
                <a:ln w="1905"/>
                <a:solidFill>
                  <a:schemeClr val="bg1"/>
                </a:solidFill>
                <a:effectLst>
                  <a:outerShdw blurRad="38100" dist="38100" dir="2700000" algn="tl">
                    <a:srgbClr val="000000">
                      <a:alpha val="43137"/>
                    </a:srgbClr>
                  </a:outerShdw>
                </a:effectLst>
                <a:latin typeface="Comic Sans MS" pitchFamily="66" charset="0"/>
              </a:rPr>
            </a:br>
            <a:r>
              <a:rPr lang="en-US" b="1" dirty="0" smtClean="0">
                <a:ln w="1905"/>
                <a:solidFill>
                  <a:schemeClr val="bg1"/>
                </a:solidFill>
                <a:effectLst>
                  <a:outerShdw blurRad="38100" dist="38100" dir="2700000" algn="tl">
                    <a:srgbClr val="000000">
                      <a:alpha val="43137"/>
                    </a:srgbClr>
                  </a:outerShdw>
                </a:effectLst>
                <a:latin typeface="Comic Sans MS" pitchFamily="66" charset="0"/>
              </a:rPr>
              <a:t>This </a:t>
            </a:r>
            <a:r>
              <a:rPr lang="en-US" b="1" dirty="0">
                <a:ln w="1905"/>
                <a:solidFill>
                  <a:schemeClr val="bg1"/>
                </a:solidFill>
                <a:effectLst>
                  <a:outerShdw blurRad="38100" dist="38100" dir="2700000" algn="tl">
                    <a:srgbClr val="000000">
                      <a:alpha val="43137"/>
                    </a:srgbClr>
                  </a:outerShdw>
                </a:effectLst>
                <a:latin typeface="Comic Sans MS" pitchFamily="66" charset="0"/>
              </a:rPr>
              <a:t>definitely included the “ereb/evening” </a:t>
            </a:r>
            <a:r>
              <a:rPr lang="en-US" b="1" u="sng" dirty="0" smtClean="0">
                <a:ln w="1905"/>
                <a:solidFill>
                  <a:srgbClr val="FFFF00"/>
                </a:solidFill>
                <a:effectLst>
                  <a:outerShdw blurRad="38100" dist="38100" dir="2700000" algn="tl">
                    <a:srgbClr val="000000">
                      <a:alpha val="43137"/>
                    </a:srgbClr>
                  </a:outerShdw>
                </a:effectLst>
                <a:latin typeface="Comic Sans MS" pitchFamily="66" charset="0"/>
              </a:rPr>
              <a:t>AFTER</a:t>
            </a:r>
            <a:r>
              <a:rPr lang="en-US" b="1" dirty="0" smtClean="0">
                <a:ln w="1905"/>
                <a:solidFill>
                  <a:schemeClr val="bg1"/>
                </a:solidFill>
                <a:effectLst>
                  <a:outerShdw blurRad="38100" dist="38100" dir="2700000" algn="tl">
                    <a:srgbClr val="000000">
                      <a:alpha val="43137"/>
                    </a:srgbClr>
                  </a:outerShdw>
                </a:effectLst>
                <a:latin typeface="Comic Sans MS" pitchFamily="66" charset="0"/>
              </a:rPr>
              <a:t> sunset </a:t>
            </a:r>
            <a:r>
              <a:rPr lang="en-US" b="1" dirty="0">
                <a:ln w="1905"/>
                <a:solidFill>
                  <a:schemeClr val="bg1"/>
                </a:solidFill>
                <a:effectLst>
                  <a:outerShdw blurRad="38100" dist="38100" dir="2700000" algn="tl">
                    <a:srgbClr val="000000">
                      <a:alpha val="43137"/>
                    </a:srgbClr>
                  </a:outerShdw>
                </a:effectLst>
                <a:latin typeface="Comic Sans MS" pitchFamily="66" charset="0"/>
              </a:rPr>
              <a:t>– during the dusk twilight time</a:t>
            </a:r>
            <a:r>
              <a:rPr lang="en-US" b="1" dirty="0" smtClean="0">
                <a:ln w="1905"/>
                <a:solidFill>
                  <a:schemeClr val="bg1"/>
                </a:solidFill>
                <a:effectLst>
                  <a:outerShdw blurRad="38100" dist="38100" dir="2700000" algn="tl">
                    <a:srgbClr val="000000">
                      <a:alpha val="43137"/>
                    </a:srgbClr>
                  </a:outerShdw>
                </a:effectLst>
                <a:latin typeface="Comic Sans MS" pitchFamily="66" charset="0"/>
              </a:rPr>
              <a:t>.  </a:t>
            </a:r>
            <a:endParaRPr lang="en-US" b="1" dirty="0">
              <a:ln w="1905"/>
              <a:solidFill>
                <a:schemeClr val="bg1"/>
              </a:solidFill>
              <a:effectLst>
                <a:outerShdw blurRad="38100" dist="38100" dir="2700000" algn="tl">
                  <a:srgbClr val="000000">
                    <a:alpha val="43137"/>
                  </a:srgbClr>
                </a:outerShdw>
              </a:effectLst>
              <a:latin typeface="Comic Sans MS" pitchFamily="66" charset="0"/>
            </a:endParaRPr>
          </a:p>
        </p:txBody>
      </p:sp>
      <p:sp>
        <p:nvSpPr>
          <p:cNvPr id="37" name="Title 2"/>
          <p:cNvSpPr txBox="1">
            <a:spLocks/>
          </p:cNvSpPr>
          <p:nvPr/>
        </p:nvSpPr>
        <p:spPr>
          <a:xfrm>
            <a:off x="1377790" y="-95879"/>
            <a:ext cx="10708428"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smtClean="0">
                <a:ln>
                  <a:solidFill>
                    <a:srgbClr val="002060"/>
                  </a:solidFill>
                </a:ln>
                <a:solidFill>
                  <a:schemeClr val="accent2">
                    <a:lumMod val="75000"/>
                  </a:schemeClr>
                </a:solidFill>
              </a:rPr>
              <a:t>Deut 16:6   </a:t>
            </a:r>
            <a:r>
              <a:rPr lang="en-US" b="1" dirty="0" smtClean="0">
                <a:ln>
                  <a:solidFill>
                    <a:srgbClr val="002060"/>
                  </a:solidFill>
                </a:ln>
                <a:solidFill>
                  <a:schemeClr val="accent5">
                    <a:lumMod val="60000"/>
                    <a:lumOff val="40000"/>
                  </a:schemeClr>
                </a:solidFill>
              </a:rPr>
              <a:t>Passover Option #1 </a:t>
            </a:r>
            <a:r>
              <a:rPr lang="en-US" sz="3200" b="1" dirty="0" smtClean="0">
                <a:ln>
                  <a:solidFill>
                    <a:srgbClr val="002060"/>
                  </a:solidFill>
                </a:ln>
                <a:solidFill>
                  <a:schemeClr val="accent5">
                    <a:lumMod val="60000"/>
                    <a:lumOff val="40000"/>
                  </a:schemeClr>
                </a:solidFill>
              </a:rPr>
              <a:t>[Dusk]</a:t>
            </a:r>
            <a:endParaRPr lang="en-US" sz="3200" b="1" dirty="0">
              <a:ln>
                <a:solidFill>
                  <a:srgbClr val="002060"/>
                </a:solidFill>
              </a:ln>
              <a:solidFill>
                <a:schemeClr val="accent5">
                  <a:lumMod val="60000"/>
                  <a:lumOff val="40000"/>
                </a:schemeClr>
              </a:solidFill>
            </a:endParaRPr>
          </a:p>
        </p:txBody>
      </p:sp>
      <p:sp>
        <p:nvSpPr>
          <p:cNvPr id="40" name="Rectangle 39"/>
          <p:cNvSpPr/>
          <p:nvPr/>
        </p:nvSpPr>
        <p:spPr>
          <a:xfrm>
            <a:off x="6545319" y="3244322"/>
            <a:ext cx="472142" cy="1311793"/>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wordArtVert" rtlCol="0" anchor="ctr">
            <a:sp3d extrusionH="57150">
              <a:bevelT w="38100" h="38100"/>
            </a:sp3d>
          </a:bodyPr>
          <a:lstStyle/>
          <a:p>
            <a:pPr algn="ctr"/>
            <a:r>
              <a:rPr lang="en-CA" sz="1600" b="1" dirty="0" smtClean="0">
                <a:ln w="1905"/>
                <a:solidFill>
                  <a:schemeClr val="accent2">
                    <a:lumMod val="20000"/>
                    <a:lumOff val="80000"/>
                  </a:schemeClr>
                </a:solidFill>
                <a:effectLst>
                  <a:innerShdw blurRad="69850" dist="43180" dir="5400000">
                    <a:srgbClr val="000000">
                      <a:alpha val="65000"/>
                    </a:srgbClr>
                  </a:innerShdw>
                </a:effectLst>
              </a:rPr>
              <a:t>DUSK</a:t>
            </a:r>
            <a:endParaRPr lang="en-CA" b="1" dirty="0">
              <a:solidFill>
                <a:schemeClr val="accent2">
                  <a:lumMod val="20000"/>
                  <a:lumOff val="80000"/>
                </a:schemeClr>
              </a:solidFill>
            </a:endParaRPr>
          </a:p>
        </p:txBody>
      </p:sp>
      <p:sp>
        <p:nvSpPr>
          <p:cNvPr id="41" name="Rectangle 40"/>
          <p:cNvSpPr/>
          <p:nvPr/>
        </p:nvSpPr>
        <p:spPr>
          <a:xfrm>
            <a:off x="61045" y="2296775"/>
            <a:ext cx="1293944" cy="2862322"/>
          </a:xfrm>
          <a:prstGeom prst="rect">
            <a:avLst/>
          </a:prstGeom>
          <a:noFill/>
        </p:spPr>
        <p:txBody>
          <a:bodyPr wrap="none" lIns="91440" tIns="45720" rIns="91440" bIns="45720">
            <a:spAutoFit/>
          </a:bodyPr>
          <a:lstStyle/>
          <a:p>
            <a:pPr algn="ct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Deut 16:6</a:t>
            </a:r>
          </a:p>
          <a:p>
            <a:pPr algn="ctr"/>
            <a:endParaRPr lang="en-US" b="1"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endParaRPr>
          </a:p>
          <a:p>
            <a:pPr algn="ctr"/>
            <a:r>
              <a:rPr lang="en-US" b="1" spc="50" dirty="0" smtClean="0">
                <a:ln w="13500">
                  <a:solidFill>
                    <a:schemeClr val="accent1">
                      <a:shade val="2500"/>
                      <a:alpha val="6500"/>
                    </a:schemeClr>
                  </a:solidFill>
                  <a:prstDash val="solid"/>
                </a:ln>
                <a:solidFill>
                  <a:schemeClr val="accent5">
                    <a:alpha val="95000"/>
                  </a:schemeClr>
                </a:solidFill>
                <a:effectLst>
                  <a:glow rad="127000">
                    <a:schemeClr val="accent5">
                      <a:lumMod val="40000"/>
                      <a:lumOff val="60000"/>
                    </a:schemeClr>
                  </a:glow>
                  <a:innerShdw blurRad="50900" dist="38500" dir="13500000">
                    <a:srgbClr val="000000">
                      <a:alpha val="60000"/>
                    </a:srgbClr>
                  </a:innerShdw>
                </a:effectLst>
              </a:rPr>
              <a:t>1</a:t>
            </a:r>
            <a:r>
              <a:rPr lang="en-US" b="1" spc="50" baseline="30000" dirty="0" smtClean="0">
                <a:ln w="13500">
                  <a:solidFill>
                    <a:schemeClr val="accent1">
                      <a:shade val="2500"/>
                      <a:alpha val="6500"/>
                    </a:schemeClr>
                  </a:solidFill>
                  <a:prstDash val="solid"/>
                </a:ln>
                <a:solidFill>
                  <a:schemeClr val="accent5">
                    <a:alpha val="95000"/>
                  </a:schemeClr>
                </a:solidFill>
                <a:effectLst>
                  <a:glow rad="127000">
                    <a:schemeClr val="accent5">
                      <a:lumMod val="40000"/>
                      <a:lumOff val="60000"/>
                    </a:schemeClr>
                  </a:glow>
                  <a:innerShdw blurRad="50900" dist="38500" dir="13500000">
                    <a:srgbClr val="000000">
                      <a:alpha val="60000"/>
                    </a:srgbClr>
                  </a:innerShdw>
                </a:effectLst>
              </a:rPr>
              <a:t>ST</a:t>
            </a:r>
            <a:r>
              <a:rPr lang="en-US" b="1" spc="50" dirty="0" smtClean="0">
                <a:ln w="13500">
                  <a:solidFill>
                    <a:schemeClr val="accent1">
                      <a:shade val="2500"/>
                      <a:alpha val="6500"/>
                    </a:schemeClr>
                  </a:solidFill>
                  <a:prstDash val="solid"/>
                </a:ln>
                <a:solidFill>
                  <a:schemeClr val="accent5">
                    <a:alpha val="95000"/>
                  </a:schemeClr>
                </a:solidFill>
                <a:effectLst>
                  <a:glow rad="127000">
                    <a:schemeClr val="accent5">
                      <a:lumMod val="40000"/>
                      <a:lumOff val="60000"/>
                    </a:schemeClr>
                  </a:glow>
                  <a:innerShdw blurRad="50900" dist="38500" dir="13500000">
                    <a:srgbClr val="000000">
                      <a:alpha val="60000"/>
                    </a:srgbClr>
                  </a:innerShdw>
                </a:effectLst>
              </a:rPr>
              <a:t> </a:t>
            </a:r>
            <a:endParaRPr lang="en-US" b="1" spc="50" dirty="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endParaRPr>
          </a:p>
          <a:p>
            <a:pPr algn="ct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Provision</a:t>
            </a:r>
            <a:b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for the</a:t>
            </a:r>
            <a:b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timing</a:t>
            </a:r>
            <a:b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of every</a:t>
            </a:r>
          </a:p>
          <a:p>
            <a:pPr algn="ctr"/>
            <a:r>
              <a:rPr lang="en-US" b="1" spc="50" dirty="0" smtClean="0">
                <a:ln w="13500">
                  <a:solidFill>
                    <a:schemeClr val="accent1">
                      <a:shade val="2500"/>
                      <a:alpha val="6500"/>
                    </a:schemeClr>
                  </a:solidFill>
                  <a:prstDash val="solid"/>
                </a:ln>
                <a:solidFill>
                  <a:schemeClr val="accent5">
                    <a:alpha val="95000"/>
                  </a:schemeClr>
                </a:solidFill>
                <a:effectLst>
                  <a:glow rad="127000">
                    <a:schemeClr val="accent5">
                      <a:lumMod val="40000"/>
                      <a:lumOff val="60000"/>
                    </a:schemeClr>
                  </a:glow>
                  <a:innerShdw blurRad="50900" dist="38500" dir="13500000">
                    <a:srgbClr val="000000">
                      <a:alpha val="60000"/>
                    </a:srgbClr>
                  </a:innerShdw>
                </a:effectLst>
              </a:rPr>
              <a:t>DUSK</a:t>
            </a: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
            </a:r>
            <a:b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Passover</a:t>
            </a:r>
            <a:b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Sacrifice</a:t>
            </a:r>
            <a:endParaRPr lang="en-US" b="1" cap="none" spc="50" dirty="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endParaRPr>
          </a:p>
        </p:txBody>
      </p:sp>
      <p:sp>
        <p:nvSpPr>
          <p:cNvPr id="6" name="TextBox 5"/>
          <p:cNvSpPr txBox="1"/>
          <p:nvPr/>
        </p:nvSpPr>
        <p:spPr>
          <a:xfrm>
            <a:off x="1868914" y="789911"/>
            <a:ext cx="9753110" cy="369332"/>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dirty="0" smtClean="0">
                <a:ln>
                  <a:solidFill>
                    <a:schemeClr val="accent3"/>
                  </a:solidFill>
                </a:ln>
                <a:solidFill>
                  <a:schemeClr val="accent5">
                    <a:lumMod val="60000"/>
                    <a:lumOff val="40000"/>
                  </a:schemeClr>
                </a:solidFill>
                <a:latin typeface="Ravie" pitchFamily="82" charset="0"/>
              </a:rPr>
              <a:t>[a]</a:t>
            </a:r>
            <a:r>
              <a:rPr lang="en-US" dirty="0" smtClean="0">
                <a:solidFill>
                  <a:srgbClr val="0070C0"/>
                </a:solidFill>
                <a:latin typeface="Comic Sans MS" pitchFamily="66" charset="0"/>
              </a:rPr>
              <a:t>  </a:t>
            </a:r>
            <a:r>
              <a:rPr lang="en-US" dirty="0">
                <a:solidFill>
                  <a:srgbClr val="0070C0"/>
                </a:solidFill>
                <a:latin typeface="Comic Sans MS" pitchFamily="66" charset="0"/>
              </a:rPr>
              <a:t>there thou shalt sacrifice the passover </a:t>
            </a:r>
            <a:r>
              <a:rPr lang="en-US" b="1" u="sng" dirty="0">
                <a:ln>
                  <a:solidFill>
                    <a:schemeClr val="accent3"/>
                  </a:solidFill>
                </a:ln>
                <a:solidFill>
                  <a:schemeClr val="accent5">
                    <a:lumMod val="60000"/>
                    <a:lumOff val="40000"/>
                  </a:schemeClr>
                </a:solidFill>
                <a:latin typeface="Comic Sans MS" pitchFamily="66" charset="0"/>
              </a:rPr>
              <a:t>at</a:t>
            </a:r>
            <a:r>
              <a:rPr lang="en-US" dirty="0">
                <a:solidFill>
                  <a:srgbClr val="0070C0"/>
                </a:solidFill>
                <a:latin typeface="Comic Sans MS" pitchFamily="66" charset="0"/>
              </a:rPr>
              <a:t> </a:t>
            </a:r>
            <a:r>
              <a:rPr lang="en-US" b="1" u="sng" dirty="0" smtClean="0">
                <a:ln>
                  <a:solidFill>
                    <a:schemeClr val="accent3"/>
                  </a:solidFill>
                </a:ln>
                <a:solidFill>
                  <a:schemeClr val="accent5">
                    <a:lumMod val="60000"/>
                    <a:lumOff val="40000"/>
                  </a:schemeClr>
                </a:solidFill>
                <a:latin typeface="Comic Sans MS" pitchFamily="66" charset="0"/>
              </a:rPr>
              <a:t>even</a:t>
            </a:r>
            <a:r>
              <a:rPr lang="en-US" b="1" dirty="0" smtClean="0">
                <a:ln>
                  <a:solidFill>
                    <a:schemeClr val="accent3"/>
                  </a:solidFill>
                </a:ln>
                <a:solidFill>
                  <a:schemeClr val="accent5">
                    <a:lumMod val="60000"/>
                    <a:lumOff val="40000"/>
                  </a:schemeClr>
                </a:solidFill>
                <a:latin typeface="Comic Sans MS" pitchFamily="66" charset="0"/>
              </a:rPr>
              <a:t>,</a:t>
            </a:r>
            <a:r>
              <a:rPr lang="en-US" dirty="0" smtClean="0">
                <a:solidFill>
                  <a:srgbClr val="0070C0"/>
                </a:solidFill>
                <a:latin typeface="Comic Sans MS" pitchFamily="66" charset="0"/>
              </a:rPr>
              <a:t> </a:t>
            </a:r>
            <a:r>
              <a:rPr lang="en-US" sz="1400" i="1" dirty="0" smtClean="0">
                <a:solidFill>
                  <a:schemeClr val="tx1">
                    <a:lumMod val="65000"/>
                    <a:lumOff val="35000"/>
                  </a:schemeClr>
                </a:solidFill>
                <a:latin typeface="Comic Sans MS" pitchFamily="66" charset="0"/>
              </a:rPr>
              <a:t>(</a:t>
            </a:r>
            <a:r>
              <a:rPr lang="en-US" sz="1400" b="1" i="1" dirty="0" smtClean="0">
                <a:solidFill>
                  <a:schemeClr val="accent5">
                    <a:lumMod val="60000"/>
                    <a:lumOff val="40000"/>
                  </a:schemeClr>
                </a:solidFill>
                <a:latin typeface="Comic Sans MS" pitchFamily="66" charset="0"/>
              </a:rPr>
              <a:t>ereb</a:t>
            </a:r>
            <a:r>
              <a:rPr lang="en-US" sz="1400" i="1" dirty="0" smtClean="0">
                <a:solidFill>
                  <a:schemeClr val="tx1">
                    <a:lumMod val="65000"/>
                    <a:lumOff val="35000"/>
                  </a:schemeClr>
                </a:solidFill>
                <a:latin typeface="Comic Sans MS" pitchFamily="66" charset="0"/>
              </a:rPr>
              <a:t>/H6153</a:t>
            </a:r>
            <a:r>
              <a:rPr lang="en-US" sz="1400" i="1" dirty="0">
                <a:solidFill>
                  <a:schemeClr val="tx1">
                    <a:lumMod val="65000"/>
                    <a:lumOff val="35000"/>
                  </a:schemeClr>
                </a:solidFill>
                <a:latin typeface="Comic Sans MS" pitchFamily="66" charset="0"/>
              </a:rPr>
              <a:t>; </a:t>
            </a:r>
            <a:r>
              <a:rPr lang="en-US" sz="1400" b="1" i="1" dirty="0">
                <a:solidFill>
                  <a:schemeClr val="accent5">
                    <a:lumMod val="60000"/>
                    <a:lumOff val="40000"/>
                  </a:schemeClr>
                </a:solidFill>
                <a:latin typeface="Comic Sans MS" pitchFamily="66" charset="0"/>
              </a:rPr>
              <a:t>dusk </a:t>
            </a:r>
            <a:r>
              <a:rPr lang="en-US" sz="1400" b="1" i="1" dirty="0" smtClean="0">
                <a:solidFill>
                  <a:schemeClr val="accent5">
                    <a:lumMod val="60000"/>
                    <a:lumOff val="40000"/>
                  </a:schemeClr>
                </a:solidFill>
                <a:latin typeface="Comic Sans MS" pitchFamily="66" charset="0"/>
              </a:rPr>
              <a:t>twilight</a:t>
            </a:r>
            <a:r>
              <a:rPr lang="en-US" sz="1400" i="1" dirty="0" smtClean="0">
                <a:solidFill>
                  <a:schemeClr val="tx1">
                    <a:lumMod val="65000"/>
                    <a:lumOff val="35000"/>
                  </a:schemeClr>
                </a:solidFill>
                <a:latin typeface="Comic Sans MS" pitchFamily="66" charset="0"/>
              </a:rPr>
              <a:t>)</a:t>
            </a:r>
            <a:endParaRPr lang="en-US" sz="2000" dirty="0"/>
          </a:p>
        </p:txBody>
      </p:sp>
      <p:sp>
        <p:nvSpPr>
          <p:cNvPr id="39" name="Content Placeholder 3"/>
          <p:cNvSpPr txBox="1">
            <a:spLocks/>
          </p:cNvSpPr>
          <p:nvPr/>
        </p:nvSpPr>
        <p:spPr>
          <a:xfrm>
            <a:off x="3237512" y="1326232"/>
            <a:ext cx="6738102" cy="1070166"/>
          </a:xfrm>
          <a:prstGeom prst="rect">
            <a:avLst/>
          </a:prstGeom>
          <a:gradFill flip="none" rotWithShape="1">
            <a:gsLst>
              <a:gs pos="0">
                <a:srgbClr val="FFF200"/>
              </a:gs>
              <a:gs pos="45000">
                <a:srgbClr val="FF7A00"/>
              </a:gs>
              <a:gs pos="68000">
                <a:srgbClr val="FF0300"/>
              </a:gs>
              <a:gs pos="92000">
                <a:srgbClr val="4D0808"/>
              </a:gs>
            </a:gsLst>
            <a:lin ang="5400000" scaled="1"/>
            <a:tileRect/>
          </a:gradFill>
          <a:scene3d>
            <a:camera prst="orthographicFront"/>
            <a:lightRig rig="threePt" dir="t"/>
          </a:scene3d>
          <a:sp3d>
            <a:bevelT w="152400" h="50800" prst="softRound"/>
          </a:sp3d>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sz="2000" b="1" spc="50" dirty="0" smtClean="0">
                <a:ln w="13500">
                  <a:solidFill>
                    <a:srgbClr val="002060">
                      <a:alpha val="6500"/>
                    </a:srgbClr>
                  </a:solidFill>
                  <a:prstDash val="solid"/>
                </a:ln>
                <a:solidFill>
                  <a:srgbClr val="002060">
                    <a:alpha val="95000"/>
                  </a:srgbClr>
                </a:solidFill>
                <a:effectLst>
                  <a:innerShdw blurRad="50900" dist="38500" dir="13500000">
                    <a:srgbClr val="000000">
                      <a:alpha val="60000"/>
                    </a:srgbClr>
                  </a:innerShdw>
                </a:effectLst>
                <a:latin typeface="Tw Cen MT" pitchFamily="34" charset="0"/>
              </a:rPr>
              <a:t>The Passover can be sacrificed at “even” [twilight-part of </a:t>
            </a:r>
            <a:r>
              <a:rPr lang="en-US" sz="2000" b="1" spc="50" dirty="0" smtClean="0">
                <a:ln w="13500">
                  <a:solidFill>
                    <a:srgbClr val="002060">
                      <a:alpha val="6500"/>
                    </a:srgbClr>
                  </a:solidFill>
                  <a:prstDash val="solid"/>
                </a:ln>
                <a:solidFill>
                  <a:schemeClr val="accent1">
                    <a:tint val="3000"/>
                    <a:alpha val="95000"/>
                  </a:schemeClr>
                </a:solidFill>
                <a:effectLst>
                  <a:innerShdw blurRad="50900" dist="38500" dir="13500000">
                    <a:srgbClr val="000000">
                      <a:alpha val="60000"/>
                    </a:srgbClr>
                  </a:innerShdw>
                </a:effectLst>
                <a:latin typeface="Tw Cen MT" pitchFamily="34" charset="0"/>
              </a:rPr>
              <a:t>the Day Season] – this is not “between the </a:t>
            </a:r>
            <a:r>
              <a:rPr lang="en-US" sz="2000" b="1" u="sng" spc="50" dirty="0" smtClean="0">
                <a:ln w="13500">
                  <a:solidFill>
                    <a:srgbClr val="002060">
                      <a:alpha val="6500"/>
                    </a:srgbClr>
                  </a:solidFill>
                  <a:prstDash val="solid"/>
                </a:ln>
                <a:solidFill>
                  <a:schemeClr val="accent1">
                    <a:tint val="3000"/>
                    <a:alpha val="95000"/>
                  </a:schemeClr>
                </a:solidFill>
                <a:effectLst>
                  <a:innerShdw blurRad="50900" dist="38500" dir="13500000">
                    <a:srgbClr val="000000">
                      <a:alpha val="60000"/>
                    </a:srgbClr>
                  </a:innerShdw>
                </a:effectLst>
                <a:latin typeface="Tw Cen MT" pitchFamily="34" charset="0"/>
              </a:rPr>
              <a:t>mixin</a:t>
            </a:r>
            <a:r>
              <a:rPr lang="en-US" sz="2000" b="1" spc="50" dirty="0" smtClean="0">
                <a:ln w="13500">
                  <a:solidFill>
                    <a:srgbClr val="002060">
                      <a:alpha val="6500"/>
                    </a:srgbClr>
                  </a:solidFill>
                  <a:prstDash val="solid"/>
                </a:ln>
                <a:solidFill>
                  <a:schemeClr val="accent1">
                    <a:tint val="3000"/>
                    <a:alpha val="95000"/>
                  </a:schemeClr>
                </a:solidFill>
                <a:effectLst>
                  <a:innerShdw blurRad="50900" dist="38500" dir="13500000">
                    <a:srgbClr val="000000">
                      <a:alpha val="60000"/>
                    </a:srgbClr>
                  </a:innerShdw>
                </a:effectLst>
                <a:latin typeface="Tw Cen MT" pitchFamily="34" charset="0"/>
              </a:rPr>
              <a:t>g</a:t>
            </a:r>
            <a:r>
              <a:rPr lang="en-US" sz="2000" b="1" u="sng" spc="50" dirty="0" smtClean="0">
                <a:ln w="13500">
                  <a:solidFill>
                    <a:srgbClr val="002060">
                      <a:alpha val="6500"/>
                    </a:srgbClr>
                  </a:solidFill>
                  <a:prstDash val="solid"/>
                </a:ln>
                <a:solidFill>
                  <a:srgbClr val="57FBFB">
                    <a:alpha val="95000"/>
                  </a:srgbClr>
                </a:solidFill>
                <a:effectLst>
                  <a:innerShdw blurRad="50900" dist="38500" dir="13500000">
                    <a:srgbClr val="000000">
                      <a:alpha val="60000"/>
                    </a:srgbClr>
                  </a:innerShdw>
                </a:effectLst>
                <a:latin typeface="Tw Cen MT" pitchFamily="34" charset="0"/>
              </a:rPr>
              <a:t>S</a:t>
            </a:r>
            <a:r>
              <a:rPr lang="en-US" sz="2000" b="1" spc="50" dirty="0" smtClean="0">
                <a:ln w="13500">
                  <a:solidFill>
                    <a:srgbClr val="002060">
                      <a:alpha val="6500"/>
                    </a:srgbClr>
                  </a:solidFill>
                  <a:prstDash val="solid"/>
                </a:ln>
                <a:solidFill>
                  <a:schemeClr val="accent1">
                    <a:tint val="3000"/>
                    <a:alpha val="95000"/>
                  </a:schemeClr>
                </a:solidFill>
                <a:effectLst>
                  <a:innerShdw blurRad="50900" dist="38500" dir="13500000">
                    <a:srgbClr val="000000">
                      <a:alpha val="60000"/>
                    </a:srgbClr>
                  </a:innerShdw>
                </a:effectLst>
                <a:latin typeface="Tw Cen MT" pitchFamily="34" charset="0"/>
              </a:rPr>
              <a:t>” </a:t>
            </a:r>
            <a:r>
              <a:rPr lang="en-US" sz="2000" b="1" u="sng" spc="50" dirty="0" smtClean="0">
                <a:ln w="13500">
                  <a:solidFill>
                    <a:srgbClr val="002060">
                      <a:alpha val="6500"/>
                    </a:srgbClr>
                  </a:solidFill>
                  <a:prstDash val="solid"/>
                </a:ln>
                <a:solidFill>
                  <a:schemeClr val="accent1">
                    <a:tint val="3000"/>
                    <a:alpha val="95000"/>
                  </a:schemeClr>
                </a:solidFill>
                <a:effectLst>
                  <a:innerShdw blurRad="50900" dist="38500" dir="13500000">
                    <a:srgbClr val="000000">
                      <a:alpha val="60000"/>
                    </a:srgbClr>
                  </a:innerShdw>
                </a:effectLst>
                <a:latin typeface="Tw Cen MT" pitchFamily="34" charset="0"/>
              </a:rPr>
              <a:t>durin</a:t>
            </a:r>
            <a:r>
              <a:rPr lang="en-US" sz="2000" b="1" spc="50" dirty="0" smtClean="0">
                <a:ln w="13500">
                  <a:solidFill>
                    <a:srgbClr val="002060">
                      <a:alpha val="6500"/>
                    </a:srgbClr>
                  </a:solidFill>
                  <a:prstDash val="solid"/>
                </a:ln>
                <a:solidFill>
                  <a:schemeClr val="accent1">
                    <a:tint val="3000"/>
                    <a:alpha val="95000"/>
                  </a:schemeClr>
                </a:solidFill>
                <a:effectLst>
                  <a:innerShdw blurRad="50900" dist="38500" dir="13500000">
                    <a:srgbClr val="000000">
                      <a:alpha val="60000"/>
                    </a:srgbClr>
                  </a:innerShdw>
                </a:effectLst>
                <a:latin typeface="Tw Cen MT" pitchFamily="34" charset="0"/>
              </a:rPr>
              <a:t>g either the Day Season, or the Night Season</a:t>
            </a:r>
            <a:r>
              <a:rPr lang="en-US" sz="1600" b="1" spc="50" dirty="0" smtClean="0">
                <a:ln w="13500">
                  <a:solidFill>
                    <a:srgbClr val="002060">
                      <a:alpha val="6500"/>
                    </a:srgbClr>
                  </a:solidFill>
                  <a:prstDash val="solid"/>
                </a:ln>
                <a:solidFill>
                  <a:schemeClr val="accent1">
                    <a:tint val="3000"/>
                    <a:alpha val="95000"/>
                  </a:schemeClr>
                </a:solidFill>
                <a:effectLst>
                  <a:innerShdw blurRad="50900" dist="38500" dir="13500000">
                    <a:srgbClr val="000000">
                      <a:alpha val="60000"/>
                    </a:srgbClr>
                  </a:innerShdw>
                </a:effectLst>
                <a:latin typeface="Tw Cen MT" pitchFamily="34" charset="0"/>
              </a:rPr>
              <a:t>.  </a:t>
            </a:r>
          </a:p>
        </p:txBody>
      </p:sp>
      <p:sp>
        <p:nvSpPr>
          <p:cNvPr id="43" name="Slide Number Placeholder 1"/>
          <p:cNvSpPr txBox="1">
            <a:spLocks/>
          </p:cNvSpPr>
          <p:nvPr/>
        </p:nvSpPr>
        <p:spPr>
          <a:xfrm>
            <a:off x="11356892" y="6583299"/>
            <a:ext cx="6096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BBC35B-A44B-4119-B8DA-DE9E3DFADA20}" type="slidenum">
              <a:rPr lang="en-US" sz="1200" smtClean="0">
                <a:solidFill>
                  <a:srgbClr val="002060"/>
                </a:solidFill>
              </a:rPr>
              <a:pPr/>
              <a:t>22</a:t>
            </a:fld>
            <a:endParaRPr lang="en-US" dirty="0">
              <a:solidFill>
                <a:srgbClr val="002060"/>
              </a:solidFill>
            </a:endParaRPr>
          </a:p>
        </p:txBody>
      </p:sp>
      <p:cxnSp>
        <p:nvCxnSpPr>
          <p:cNvPr id="4" name="Straight Arrow Connector 3"/>
          <p:cNvCxnSpPr/>
          <p:nvPr/>
        </p:nvCxnSpPr>
        <p:spPr>
          <a:xfrm>
            <a:off x="6485028" y="3213451"/>
            <a:ext cx="96563" cy="596900"/>
          </a:xfrm>
          <a:prstGeom prst="straightConnector1">
            <a:avLst/>
          </a:prstGeom>
          <a:ln w="38100">
            <a:solidFill>
              <a:schemeClr val="accent5"/>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6781390" y="2396398"/>
            <a:ext cx="131360" cy="895160"/>
          </a:xfrm>
          <a:prstGeom prst="straightConnector1">
            <a:avLst/>
          </a:prstGeom>
          <a:ln w="57150">
            <a:solidFill>
              <a:schemeClr val="accent5">
                <a:lumMod val="20000"/>
                <a:lumOff val="80000"/>
              </a:schemeClr>
            </a:solidFill>
            <a:prstDash val="dash"/>
            <a:headEnd type="oval" w="med" len="med"/>
            <a:tailEnd type="triangle" w="med" len="med"/>
          </a:ln>
          <a:effectLst>
            <a:glow rad="76200">
              <a:schemeClr val="accent5"/>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117079" y="2718161"/>
            <a:ext cx="3147265" cy="523220"/>
          </a:xfrm>
          <a:prstGeom prst="rect">
            <a:avLst/>
          </a:prstGeom>
          <a:solidFill>
            <a:srgbClr val="96004B"/>
          </a:solidFill>
          <a:ln w="57150">
            <a:solidFill>
              <a:schemeClr val="tx1"/>
            </a:solidFill>
          </a:ln>
          <a:scene3d>
            <a:camera prst="orthographicFront"/>
            <a:lightRig rig="threePt" dir="t"/>
          </a:scene3d>
          <a:sp3d>
            <a:bevelT w="152400" h="50800" prst="softRound"/>
          </a:sp3d>
        </p:spPr>
        <p:txBody>
          <a:bodyPr wrap="square" rtlCol="0">
            <a:spAutoFit/>
          </a:bodyPr>
          <a:lstStyle/>
          <a:p>
            <a:pPr algn="ctr"/>
            <a:r>
              <a:rPr lang="en-US" sz="1400" b="1" dirty="0" smtClean="0">
                <a:solidFill>
                  <a:schemeClr val="accent2">
                    <a:lumMod val="20000"/>
                    <a:lumOff val="80000"/>
                  </a:schemeClr>
                </a:solidFill>
              </a:rPr>
              <a:t>“at even”  has </a:t>
            </a:r>
            <a:r>
              <a:rPr lang="en-US" sz="1400" b="1" u="sng" dirty="0" smtClean="0">
                <a:solidFill>
                  <a:schemeClr val="accent2">
                    <a:lumMod val="20000"/>
                    <a:lumOff val="80000"/>
                  </a:schemeClr>
                </a:solidFill>
              </a:rPr>
              <a:t>nothin</a:t>
            </a:r>
            <a:r>
              <a:rPr lang="en-US" sz="1400" b="1" dirty="0" smtClean="0">
                <a:solidFill>
                  <a:schemeClr val="accent2">
                    <a:lumMod val="20000"/>
                    <a:lumOff val="80000"/>
                  </a:schemeClr>
                </a:solidFill>
              </a:rPr>
              <a:t>g to do with sunset beginning any new day!</a:t>
            </a:r>
            <a:endParaRPr lang="en-US" sz="1400" b="1" dirty="0">
              <a:solidFill>
                <a:schemeClr val="accent2">
                  <a:lumMod val="20000"/>
                  <a:lumOff val="80000"/>
                </a:schemeClr>
              </a:solidFill>
            </a:endParaRPr>
          </a:p>
        </p:txBody>
      </p:sp>
      <p:pic>
        <p:nvPicPr>
          <p:cNvPr id="33" name="Picture 2" descr="C:\Users\Rae\Desktop\bunny trail wood plaque 400 ed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72" y="5673159"/>
            <a:ext cx="1482146" cy="600269"/>
          </a:xfrm>
          <a:prstGeom prst="rect">
            <a:avLst/>
          </a:prstGeom>
          <a:noFill/>
          <a:ln>
            <a:noFill/>
          </a:ln>
          <a:effectLst>
            <a:glow rad="139700">
              <a:srgbClr val="FFFF00">
                <a:alpha val="64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10811310" y="2304290"/>
            <a:ext cx="1244428" cy="1350962"/>
            <a:chOff x="714375" y="3810351"/>
            <a:chExt cx="1244428" cy="1350962"/>
          </a:xfrm>
        </p:grpSpPr>
        <p:sp>
          <p:nvSpPr>
            <p:cNvPr id="45" name="Oval 44"/>
            <p:cNvSpPr/>
            <p:nvPr/>
          </p:nvSpPr>
          <p:spPr>
            <a:xfrm>
              <a:off x="727065" y="3810351"/>
              <a:ext cx="1231738" cy="1231919"/>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714375" y="4699648"/>
              <a:ext cx="11682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rPr>
                <a:t>No context </a:t>
              </a:r>
              <a:br>
                <a:rPr lang="en-US" sz="1200" b="1" dirty="0" smtClean="0">
                  <a:ln>
                    <a:solidFill>
                      <a:srgbClr val="006600"/>
                    </a:solidFill>
                  </a:ln>
                  <a:solidFill>
                    <a:srgbClr val="99FF33"/>
                  </a:solidFill>
                </a:rPr>
              </a:br>
              <a:r>
                <a:rPr lang="en-US" sz="1200" b="1" dirty="0" smtClean="0">
                  <a:ln>
                    <a:solidFill>
                      <a:srgbClr val="006600"/>
                    </a:solidFill>
                  </a:ln>
                  <a:solidFill>
                    <a:srgbClr val="99FF33"/>
                  </a:solidFill>
                </a:rPr>
                <a:t> for day-start. </a:t>
              </a:r>
              <a:endParaRPr lang="en-US" sz="1200" b="1" dirty="0">
                <a:ln>
                  <a:solidFill>
                    <a:srgbClr val="006600"/>
                  </a:solidFill>
                </a:ln>
                <a:solidFill>
                  <a:srgbClr val="99FF33"/>
                </a:solidFill>
              </a:endParaRPr>
            </a:p>
          </p:txBody>
        </p:sp>
      </p:grpSp>
      <p:sp>
        <p:nvSpPr>
          <p:cNvPr id="2" name="Rectangle 1"/>
          <p:cNvSpPr/>
          <p:nvPr/>
        </p:nvSpPr>
        <p:spPr>
          <a:xfrm>
            <a:off x="12203575" y="284574"/>
            <a:ext cx="5200506" cy="6463308"/>
          </a:xfrm>
          <a:prstGeom prst="rect">
            <a:avLst/>
          </a:prstGeom>
          <a:solidFill>
            <a:schemeClr val="accent4">
              <a:lumMod val="20000"/>
              <a:lumOff val="80000"/>
            </a:schemeClr>
          </a:solidFill>
        </p:spPr>
        <p:txBody>
          <a:bodyPr wrap="square">
            <a:spAutoFit/>
          </a:bodyPr>
          <a:lstStyle/>
          <a:p>
            <a:r>
              <a:rPr lang="en-US" dirty="0" smtClean="0"/>
              <a:t>CF (old comment</a:t>
            </a:r>
            <a:r>
              <a:rPr lang="en-US" dirty="0"/>
              <a:t>):  This has to be taken forward to the gospel charts to show that Josiah's </a:t>
            </a:r>
            <a:r>
              <a:rPr lang="en-US" dirty="0" err="1"/>
              <a:t>passovers</a:t>
            </a:r>
            <a:r>
              <a:rPr lang="en-US" dirty="0"/>
              <a:t> in the dusk twilight </a:t>
            </a:r>
            <a:r>
              <a:rPr lang="en-US" dirty="0" smtClean="0"/>
              <a:t>align </a:t>
            </a:r>
            <a:r>
              <a:rPr lang="en-US" dirty="0"/>
              <a:t>with Yahusha's events when joseph &amp; </a:t>
            </a:r>
            <a:r>
              <a:rPr lang="en-US" dirty="0" err="1"/>
              <a:t>nicodemus</a:t>
            </a:r>
            <a:r>
              <a:rPr lang="en-US" dirty="0"/>
              <a:t> are getting permission to have His body and purchasing linen during this dusk twilight ... then later fulfill the Ex 12:10&lt;?&gt; "type" of wrapping the body all night - being done before "morning</a:t>
            </a:r>
            <a:r>
              <a:rPr lang="en-US" dirty="0" smtClean="0"/>
              <a:t>.“</a:t>
            </a:r>
          </a:p>
          <a:p>
            <a:endParaRPr lang="en-US" dirty="0" smtClean="0"/>
          </a:p>
          <a:p>
            <a:r>
              <a:rPr lang="en-US" dirty="0" smtClean="0"/>
              <a:t>TA response</a:t>
            </a:r>
            <a:r>
              <a:rPr lang="en-US" dirty="0"/>
              <a:t>:  Yes! excellent </a:t>
            </a:r>
            <a:r>
              <a:rPr lang="en-US" dirty="0" smtClean="0"/>
              <a:t>slide.</a:t>
            </a:r>
            <a:endParaRPr lang="en-US" dirty="0"/>
          </a:p>
          <a:p>
            <a:r>
              <a:rPr lang="en-US" dirty="0" smtClean="0"/>
              <a:t>I </a:t>
            </a:r>
            <a:r>
              <a:rPr lang="en-US" dirty="0"/>
              <a:t>did not take this slide up to the gospel section, but added a comment about Josiah on slide 39 with the Josephus </a:t>
            </a:r>
            <a:r>
              <a:rPr lang="en-US" dirty="0" err="1"/>
              <a:t>passover</a:t>
            </a:r>
            <a:r>
              <a:rPr lang="en-US" dirty="0"/>
              <a:t> math ... </a:t>
            </a:r>
            <a:r>
              <a:rPr lang="en-US" dirty="0" smtClean="0"/>
              <a:t>Silently trying </a:t>
            </a:r>
            <a:r>
              <a:rPr lang="en-US" dirty="0"/>
              <a:t>to make the point that maybe Josephus got his facts a bit mixed up, or certainly unrealistic -- UNLESS I don't have the right picture in my head.  Maybe there really were 100,000 priests to do Passover sacrifices.  I don't know.  But, just think of the noise, the blood, the </a:t>
            </a:r>
            <a:r>
              <a:rPr lang="en-US" b="1" u="sng" dirty="0" smtClean="0"/>
              <a:t>smell</a:t>
            </a:r>
            <a:r>
              <a:rPr lang="en-US" dirty="0" smtClean="0"/>
              <a:t> </a:t>
            </a:r>
            <a:r>
              <a:rPr lang="en-US" dirty="0"/>
              <a:t>- </a:t>
            </a:r>
            <a:r>
              <a:rPr lang="en-US" dirty="0" smtClean="0"/>
              <a:t>basically </a:t>
            </a:r>
            <a:r>
              <a:rPr lang="en-US" dirty="0"/>
              <a:t>a lot of filth for so much </a:t>
            </a:r>
            <a:r>
              <a:rPr lang="en-US" dirty="0" smtClean="0"/>
              <a:t>slaughtering </a:t>
            </a:r>
            <a:r>
              <a:rPr lang="en-US" dirty="0"/>
              <a:t>in one small place.  Yahusha fulfilled all of that too.  My! My</a:t>
            </a:r>
            <a:r>
              <a:rPr lang="en-US" dirty="0" smtClean="0"/>
              <a:t>!  I think we are really missing the big picture by a long shot.</a:t>
            </a:r>
            <a:endParaRPr lang="en-US" dirty="0"/>
          </a:p>
        </p:txBody>
      </p:sp>
      <p:pic>
        <p:nvPicPr>
          <p:cNvPr id="47" name="Picture 2" descr="F:\Art on Desktop - 1\Bible Characters\josiah king picture.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7790" y="3890957"/>
            <a:ext cx="1174068" cy="165543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838339"/>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barn(inVertical)">
                                      <p:cBhvr>
                                        <p:cTn id="12" dur="1500"/>
                                        <p:tgtEl>
                                          <p:spTgt spid="44">
                                            <p:txEl>
                                              <p:pRg st="0" end="0"/>
                                            </p:txEl>
                                          </p:spTgt>
                                        </p:tgtEl>
                                      </p:cBhvr>
                                    </p:animEffect>
                                  </p:childTnLst>
                                </p:cTn>
                              </p:par>
                            </p:childTnLst>
                          </p:cTn>
                        </p:par>
                        <p:par>
                          <p:cTn id="13" fill="hold">
                            <p:stCondLst>
                              <p:cond delay="1500"/>
                            </p:stCondLst>
                            <p:childTnLst>
                              <p:par>
                                <p:cTn id="14" presetID="22" presetClass="entr" presetSubtype="1" fill="hold" nodeType="afterEffect">
                                  <p:stCondLst>
                                    <p:cond delay="500"/>
                                  </p:stCondLst>
                                  <p:childTnLst>
                                    <p:set>
                                      <p:cBhvr>
                                        <p:cTn id="15" dur="1" fill="hold">
                                          <p:stCondLst>
                                            <p:cond delay="0"/>
                                          </p:stCondLst>
                                        </p:cTn>
                                        <p:tgtEl>
                                          <p:spTgt spid="42"/>
                                        </p:tgtEl>
                                        <p:attrNameLst>
                                          <p:attrName>style.visibility</p:attrName>
                                        </p:attrNameLst>
                                      </p:cBhvr>
                                      <p:to>
                                        <p:strVal val="visible"/>
                                      </p:to>
                                    </p:set>
                                    <p:animEffect transition="in" filter="wipe(up)">
                                      <p:cBhvr>
                                        <p:cTn id="16" dur="1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6">
                                            <p:txEl>
                                              <p:pRg st="0" end="0"/>
                                            </p:txEl>
                                          </p:spTgt>
                                        </p:tgtEl>
                                        <p:attrNameLst>
                                          <p:attrName>style.visibility</p:attrName>
                                        </p:attrNameLst>
                                      </p:cBhvr>
                                      <p:to>
                                        <p:strVal val="visible"/>
                                      </p:to>
                                    </p:set>
                                    <p:animEffect transition="in" filter="wipe(left)">
                                      <p:cBhvr>
                                        <p:cTn id="21" dur="1750"/>
                                        <p:tgtEl>
                                          <p:spTgt spid="36">
                                            <p:txEl>
                                              <p:pRg st="0" end="0"/>
                                            </p:txEl>
                                          </p:spTgt>
                                        </p:tgtEl>
                                      </p:cBhvr>
                                    </p:animEffect>
                                  </p:childTnLst>
                                </p:cTn>
                              </p:par>
                            </p:childTnLst>
                          </p:cTn>
                        </p:par>
                        <p:par>
                          <p:cTn id="22" fill="hold">
                            <p:stCondLst>
                              <p:cond delay="1750"/>
                            </p:stCondLst>
                            <p:childTnLst>
                              <p:par>
                                <p:cTn id="23" presetID="6" presetClass="entr" presetSubtype="32"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circle(out)">
                                      <p:cBhvr>
                                        <p:cTn id="25"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44" name="Picture 2" descr="C:\Users\Rae\Desktop\Art on Desktop\white man clip art\3d white people\3d quiz right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5295" y="880135"/>
            <a:ext cx="1018889" cy="135851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7238703" y="3859297"/>
            <a:ext cx="2924198" cy="1692771"/>
          </a:xfrm>
          <a:prstGeom prst="rect">
            <a:avLst/>
          </a:prstGeom>
          <a:gradFill>
            <a:gsLst>
              <a:gs pos="15000">
                <a:schemeClr val="tx1">
                  <a:lumMod val="85000"/>
                  <a:lumOff val="15000"/>
                </a:schemeClr>
              </a:gs>
              <a:gs pos="1000">
                <a:schemeClr val="bg1"/>
              </a:gs>
              <a:gs pos="65000">
                <a:schemeClr val="tx1">
                  <a:lumMod val="65000"/>
                  <a:lumOff val="35000"/>
                </a:schemeClr>
              </a:gs>
              <a:gs pos="89000">
                <a:schemeClr val="bg1"/>
              </a:gs>
            </a:gsLst>
            <a:path path="circle">
              <a:fillToRect l="50000" t="50000" r="50000" b="50000"/>
            </a:path>
          </a:gradFill>
          <a:effectLst>
            <a:glow rad="127000">
              <a:schemeClr val="bg1"/>
            </a:glow>
          </a:effectLst>
        </p:spPr>
        <p:txBody>
          <a:bodyPr wrap="none" lIns="91440" tIns="45720" rIns="91440" bIns="45720">
            <a:spAutoFit/>
            <a:scene3d>
              <a:camera prst="orthographicFront"/>
              <a:lightRig rig="threePt" dir="t"/>
            </a:scene3d>
            <a:sp3d extrusionH="57150">
              <a:bevelT w="38100" h="38100"/>
            </a:sp3d>
          </a:bodyPr>
          <a:lstStyle/>
          <a:p>
            <a:pPr algn="ctr"/>
            <a:r>
              <a:rPr lang="en-US" sz="2000" b="1"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beyn</a:t>
            </a:r>
            <a:r>
              <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 ha </a:t>
            </a:r>
            <a:r>
              <a:rPr lang="en-US" sz="2000" b="1"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arbayim</a:t>
            </a:r>
            <a:endPar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endParaRPr lang="en-US" sz="2000" b="1" cap="none" spc="0" dirty="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endParaRPr lang="en-US" sz="24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Night Season</a:t>
            </a:r>
            <a:b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b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(between </a:t>
            </a:r>
            <a:r>
              <a:rPr lang="en-US" sz="2000" b="1" u="sng" cap="none" spc="0" dirty="0" smtClean="0">
                <a:ln w="1905"/>
                <a:solidFill>
                  <a:srgbClr val="C00000"/>
                </a:solidFill>
                <a:effectLst>
                  <a:glow rad="88900">
                    <a:schemeClr val="bg1">
                      <a:alpha val="71000"/>
                    </a:schemeClr>
                  </a:glow>
                  <a:innerShdw blurRad="69850" dist="43180" dir="5400000">
                    <a:srgbClr val="000000">
                      <a:alpha val="65000"/>
                    </a:srgbClr>
                  </a:innerShdw>
                </a:effectLst>
                <a:latin typeface="Comic Sans MS" pitchFamily="66" charset="0"/>
              </a:rPr>
              <a:t>two</a:t>
            </a: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 mixings)</a:t>
            </a:r>
            <a:endParaRPr lang="en-US" sz="2000" b="1" cap="none" spc="0" dirty="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p:txBody>
      </p:sp>
      <p:sp>
        <p:nvSpPr>
          <p:cNvPr id="27" name="Rectangle 26"/>
          <p:cNvSpPr/>
          <p:nvPr/>
        </p:nvSpPr>
        <p:spPr>
          <a:xfrm>
            <a:off x="3369667" y="3836598"/>
            <a:ext cx="2924198" cy="1692771"/>
          </a:xfrm>
          <a:prstGeom prst="rect">
            <a:avLst/>
          </a:prstGeom>
          <a:gradFill flip="none" rotWithShape="1">
            <a:gsLst>
              <a:gs pos="25000">
                <a:srgbClr val="ACD0DE"/>
              </a:gs>
              <a:gs pos="9000">
                <a:schemeClr val="bg1"/>
              </a:gs>
              <a:gs pos="75000">
                <a:srgbClr val="D1E3EB"/>
              </a:gs>
              <a:gs pos="87000">
                <a:schemeClr val="bg1"/>
              </a:gs>
            </a:gsLst>
            <a:path path="circle">
              <a:fillToRect l="50000" t="50000" r="50000" b="50000"/>
            </a:path>
            <a:tileRect/>
          </a:gradFill>
        </p:spPr>
        <p:txBody>
          <a:bodyPr wrap="none" lIns="91440" tIns="45720" rIns="91440" bIns="45720">
            <a:spAutoFit/>
            <a:scene3d>
              <a:camera prst="orthographicFront"/>
              <a:lightRig rig="threePt" dir="t"/>
            </a:scene3d>
            <a:sp3d extrusionH="57150">
              <a:bevelT w="38100" h="38100"/>
            </a:sp3d>
          </a:bodyPr>
          <a:lstStyle/>
          <a:p>
            <a:pPr algn="ctr"/>
            <a:r>
              <a:rPr lang="en-US" sz="2000" b="1" dirty="0" err="1" smtClean="0">
                <a:ln w="1905"/>
                <a:solidFill>
                  <a:srgbClr val="0070C0"/>
                </a:solidFill>
                <a:effectLst>
                  <a:innerShdw blurRad="69850" dist="43180" dir="5400000">
                    <a:srgbClr val="000000">
                      <a:alpha val="65000"/>
                    </a:srgbClr>
                  </a:innerShdw>
                </a:effectLst>
                <a:latin typeface="Comic Sans MS" pitchFamily="66" charset="0"/>
              </a:rPr>
              <a:t>beyn</a:t>
            </a:r>
            <a:r>
              <a:rPr lang="en-US" sz="2000" b="1" dirty="0" smtClean="0">
                <a:ln w="1905"/>
                <a:solidFill>
                  <a:srgbClr val="0070C0"/>
                </a:solidFill>
                <a:effectLst>
                  <a:innerShdw blurRad="69850" dist="43180" dir="5400000">
                    <a:srgbClr val="000000">
                      <a:alpha val="65000"/>
                    </a:srgbClr>
                  </a:innerShdw>
                </a:effectLst>
                <a:latin typeface="Comic Sans MS" pitchFamily="66" charset="0"/>
              </a:rPr>
              <a:t> ha </a:t>
            </a:r>
            <a:r>
              <a:rPr lang="en-US" sz="2000" b="1" dirty="0" err="1" smtClean="0">
                <a:ln w="1905"/>
                <a:solidFill>
                  <a:srgbClr val="0070C0"/>
                </a:solidFill>
                <a:effectLst>
                  <a:innerShdw blurRad="69850" dist="43180" dir="5400000">
                    <a:srgbClr val="000000">
                      <a:alpha val="65000"/>
                    </a:srgbClr>
                  </a:innerShdw>
                </a:effectLst>
                <a:latin typeface="Comic Sans MS" pitchFamily="66" charset="0"/>
              </a:rPr>
              <a:t>arbayim</a:t>
            </a:r>
            <a:endParaRPr lang="en-US" sz="2000" b="1" dirty="0" smtClean="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000" b="1" cap="none" spc="0" dirty="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400" b="1" dirty="0" smtClean="0">
              <a:ln w="1905"/>
              <a:solidFill>
                <a:srgbClr val="0070C0"/>
              </a:solidFill>
              <a:effectLst>
                <a:innerShdw blurRad="69850" dist="43180" dir="5400000">
                  <a:srgbClr val="000000">
                    <a:alpha val="65000"/>
                  </a:srgbClr>
                </a:innerShdw>
              </a:effectLst>
              <a:latin typeface="Comic Sans MS" pitchFamily="66" charset="0"/>
            </a:endParaRPr>
          </a:p>
          <a:p>
            <a:pPr algn="ct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Day Season</a:t>
            </a:r>
            <a:b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b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(between </a:t>
            </a:r>
            <a:r>
              <a:rPr lang="en-US" sz="2000" b="1" u="sng" cap="none" spc="0" dirty="0" smtClean="0">
                <a:ln w="1905"/>
                <a:solidFill>
                  <a:srgbClr val="C00000"/>
                </a:solidFill>
                <a:effectLst>
                  <a:innerShdw blurRad="69850" dist="43180" dir="5400000">
                    <a:srgbClr val="000000">
                      <a:alpha val="65000"/>
                    </a:srgbClr>
                  </a:innerShdw>
                </a:effectLst>
                <a:latin typeface="Comic Sans MS" pitchFamily="66" charset="0"/>
              </a:rPr>
              <a:t>two</a:t>
            </a: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 mixings)</a:t>
            </a:r>
            <a:endParaRPr lang="en-US" sz="2000" b="1" cap="none" spc="0" dirty="0">
              <a:ln w="1905"/>
              <a:solidFill>
                <a:srgbClr val="0070C0"/>
              </a:solidFill>
              <a:effectLst>
                <a:innerShdw blurRad="69850" dist="43180" dir="5400000">
                  <a:srgbClr val="000000">
                    <a:alpha val="65000"/>
                  </a:srgbClr>
                </a:innerShdw>
              </a:effectLst>
              <a:latin typeface="Comic Sans MS" pitchFamily="66" charset="0"/>
            </a:endParaRPr>
          </a:p>
        </p:txBody>
      </p:sp>
      <p:sp>
        <p:nvSpPr>
          <p:cNvPr id="34" name="Rectangle 33"/>
          <p:cNvSpPr/>
          <p:nvPr/>
        </p:nvSpPr>
        <p:spPr>
          <a:xfrm>
            <a:off x="10527259" y="4084179"/>
            <a:ext cx="325120" cy="815005"/>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5" name="Straight Arrow Connector 4"/>
          <p:cNvCxnSpPr/>
          <p:nvPr/>
        </p:nvCxnSpPr>
        <p:spPr>
          <a:xfrm flipH="1">
            <a:off x="3141457" y="3213451"/>
            <a:ext cx="192108" cy="605554"/>
          </a:xfrm>
          <a:prstGeom prst="straightConnector1">
            <a:avLst/>
          </a:prstGeom>
          <a:ln w="38100">
            <a:solidFill>
              <a:srgbClr val="B83D68"/>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187177" y="4226911"/>
            <a:ext cx="3345304" cy="650240"/>
          </a:xfrm>
          <a:prstGeom prst="rect">
            <a:avLst/>
          </a:prstGeom>
          <a:gradFill flip="none" rotWithShape="1">
            <a:gsLst>
              <a:gs pos="1000">
                <a:srgbClr val="F1E441"/>
              </a:gs>
              <a:gs pos="85000">
                <a:srgbClr val="C1D2D8"/>
              </a:gs>
              <a:gs pos="16000">
                <a:srgbClr val="85C2FF"/>
              </a:gs>
              <a:gs pos="93000">
                <a:schemeClr val="accent4">
                  <a:lumMod val="40000"/>
                  <a:lumOff val="60000"/>
                </a:schemeClr>
              </a:gs>
              <a:gs pos="100000">
                <a:srgbClr val="FFFF8F"/>
              </a:gs>
            </a:gsLst>
            <a:lin ang="10800000" scaled="1"/>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CA" sz="2800" b="1" dirty="0" smtClean="0">
                <a:ln w="11430"/>
                <a:solidFill>
                  <a:schemeClr val="accent4">
                    <a:lumMod val="75000"/>
                  </a:schemeClr>
                </a:solidFill>
                <a:effectLst>
                  <a:outerShdw blurRad="50800" dist="39000" dir="5460000" algn="tl">
                    <a:srgbClr val="000000">
                      <a:alpha val="38000"/>
                    </a:srgbClr>
                  </a:outerShdw>
                </a:effectLst>
              </a:rPr>
              <a:t>Direct Sunlight</a:t>
            </a:r>
            <a:endParaRPr lang="en-CA" sz="2800" b="1" dirty="0">
              <a:ln w="11430"/>
              <a:solidFill>
                <a:schemeClr val="accent4">
                  <a:lumMod val="75000"/>
                </a:schemeClr>
              </a:solidFill>
              <a:effectLst>
                <a:outerShdw blurRad="50800" dist="39000" dir="5460000" algn="tl">
                  <a:srgbClr val="000000">
                    <a:alpha val="38000"/>
                  </a:srgbClr>
                </a:outerShdw>
              </a:effectLst>
            </a:endParaRPr>
          </a:p>
        </p:txBody>
      </p:sp>
      <p:sp>
        <p:nvSpPr>
          <p:cNvPr id="9" name="Rectangle 8"/>
          <p:cNvSpPr/>
          <p:nvPr/>
        </p:nvSpPr>
        <p:spPr>
          <a:xfrm>
            <a:off x="6941631" y="4226911"/>
            <a:ext cx="3564362" cy="650240"/>
          </a:xfrm>
          <a:prstGeom prst="rect">
            <a:avLst/>
          </a:prstGeom>
          <a:solidFill>
            <a:schemeClr val="tx1"/>
          </a:solidFill>
          <a:ln>
            <a:solidFill>
              <a:schemeClr val="bg1"/>
            </a:solid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a:bevelT w="27940" h="12700"/>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rPr>
              <a:t>Darkness</a:t>
            </a:r>
            <a:endParaRPr lang="en-CA" sz="3200" b="1" spc="150" dirty="0">
              <a:ln w="11430"/>
              <a:solidFill>
                <a:srgbClr val="F8F8F8"/>
              </a:solidFill>
              <a:effectLst>
                <a:outerShdw blurRad="25400" algn="tl" rotWithShape="0">
                  <a:srgbClr val="000000">
                    <a:alpha val="43000"/>
                  </a:srgbClr>
                </a:outerShdw>
              </a:effectLst>
            </a:endParaRPr>
          </a:p>
        </p:txBody>
      </p:sp>
      <p:sp>
        <p:nvSpPr>
          <p:cNvPr id="10" name="Rectangle 9"/>
          <p:cNvSpPr/>
          <p:nvPr/>
        </p:nvSpPr>
        <p:spPr>
          <a:xfrm>
            <a:off x="6633117" y="3315051"/>
            <a:ext cx="322122" cy="2222610"/>
          </a:xfrm>
          <a:prstGeom prst="rect">
            <a:avLst/>
          </a:prstGeom>
          <a:gradFill>
            <a:gsLst>
              <a:gs pos="0">
                <a:srgbClr val="000000"/>
              </a:gs>
              <a:gs pos="32000">
                <a:srgbClr val="400040"/>
              </a:gs>
              <a:gs pos="88000">
                <a:srgbClr val="F27300"/>
              </a:gs>
              <a:gs pos="100000">
                <a:srgbClr val="FFBF00"/>
              </a:gs>
            </a:gsLst>
            <a:lin ang="10800000" scaled="0"/>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12" name="Straight Connector 11"/>
          <p:cNvCxnSpPr/>
          <p:nvPr/>
        </p:nvCxnSpPr>
        <p:spPr>
          <a:xfrm>
            <a:off x="3146537" y="3820511"/>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81591" y="3810351"/>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875265" y="2852772"/>
            <a:ext cx="1230208"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rgbClr val="B83D68"/>
                </a:solidFill>
              </a:rPr>
              <a:t>Sunrise</a:t>
            </a:r>
            <a:endParaRPr lang="en-CA" b="1" dirty="0">
              <a:solidFill>
                <a:srgbClr val="B83D68"/>
              </a:solidFill>
            </a:endParaRPr>
          </a:p>
        </p:txBody>
      </p:sp>
      <p:sp>
        <p:nvSpPr>
          <p:cNvPr id="17" name="Curved Down Arrow 16"/>
          <p:cNvSpPr/>
          <p:nvPr/>
        </p:nvSpPr>
        <p:spPr>
          <a:xfrm>
            <a:off x="3187177" y="3678270"/>
            <a:ext cx="3561328" cy="548906"/>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sp>
        <p:nvSpPr>
          <p:cNvPr id="18" name="Rectangle 17"/>
          <p:cNvSpPr/>
          <p:nvPr/>
        </p:nvSpPr>
        <p:spPr>
          <a:xfrm>
            <a:off x="5632406" y="2862932"/>
            <a:ext cx="1201232"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chemeClr val="accent5"/>
                </a:solidFill>
              </a:rPr>
              <a:t>Sunset</a:t>
            </a:r>
            <a:endParaRPr lang="en-CA" b="1" dirty="0">
              <a:solidFill>
                <a:schemeClr val="accent5"/>
              </a:solidFill>
            </a:endParaRPr>
          </a:p>
        </p:txBody>
      </p:sp>
      <p:cxnSp>
        <p:nvCxnSpPr>
          <p:cNvPr id="20" name="Straight Arrow Connector 19"/>
          <p:cNvCxnSpPr/>
          <p:nvPr/>
        </p:nvCxnSpPr>
        <p:spPr>
          <a:xfrm>
            <a:off x="10497191" y="2396397"/>
            <a:ext cx="8802" cy="1138364"/>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0379243" y="1326231"/>
            <a:ext cx="398457" cy="1143001"/>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chemeClr val="bg2">
                  <a:lumMod val="50000"/>
                </a:schemeClr>
              </a:solidFill>
            </a:endParaRPr>
          </a:p>
        </p:txBody>
      </p:sp>
      <p:cxnSp>
        <p:nvCxnSpPr>
          <p:cNvPr id="25" name="Straight Connector 24"/>
          <p:cNvCxnSpPr/>
          <p:nvPr/>
        </p:nvCxnSpPr>
        <p:spPr>
          <a:xfrm>
            <a:off x="10505993" y="3534761"/>
            <a:ext cx="0" cy="1352550"/>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889473" y="3819005"/>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8" name="Curved Down Arrow 27"/>
          <p:cNvSpPr/>
          <p:nvPr/>
        </p:nvSpPr>
        <p:spPr>
          <a:xfrm>
            <a:off x="6941630" y="3678269"/>
            <a:ext cx="3754789" cy="513429"/>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cxnSp>
        <p:nvCxnSpPr>
          <p:cNvPr id="31" name="Straight Arrow Connector 30"/>
          <p:cNvCxnSpPr/>
          <p:nvPr/>
        </p:nvCxnSpPr>
        <p:spPr>
          <a:xfrm flipH="1">
            <a:off x="2733715" y="2396397"/>
            <a:ext cx="7148" cy="1051823"/>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426298" y="1335658"/>
            <a:ext cx="417288" cy="1143000"/>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rgbClr val="00B0F0"/>
              </a:solidFill>
            </a:endParaRPr>
          </a:p>
        </p:txBody>
      </p:sp>
      <p:sp>
        <p:nvSpPr>
          <p:cNvPr id="35" name="Rectangle 34"/>
          <p:cNvSpPr/>
          <p:nvPr/>
        </p:nvSpPr>
        <p:spPr>
          <a:xfrm>
            <a:off x="2770981" y="4071535"/>
            <a:ext cx="325120" cy="826388"/>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11" name="Straight Connector 10"/>
          <p:cNvCxnSpPr/>
          <p:nvPr/>
        </p:nvCxnSpPr>
        <p:spPr>
          <a:xfrm>
            <a:off x="2740863" y="3448220"/>
            <a:ext cx="0" cy="1449251"/>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6" name="TextBox 29"/>
          <p:cNvSpPr txBox="1"/>
          <p:nvPr/>
        </p:nvSpPr>
        <p:spPr>
          <a:xfrm>
            <a:off x="1682496" y="5537661"/>
            <a:ext cx="10158984" cy="1191816"/>
          </a:xfrm>
          <a:prstGeom prst="roundRect">
            <a:avLst/>
          </a:prstGeom>
          <a:solidFill>
            <a:srgbClr val="00B0F0"/>
          </a:solidFill>
          <a:ln w="57150">
            <a:solidFill>
              <a:srgbClr val="0070C0"/>
            </a:solidFill>
          </a:ln>
          <a:effectLst>
            <a:outerShdw blurRad="152400" dist="88900" dir="2940000" algn="tl" rotWithShape="0">
              <a:prstClr val="black">
                <a:alpha val="40000"/>
              </a:prstClr>
            </a:outerShdw>
          </a:effectLst>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600" b="1" dirty="0" smtClean="0">
                <a:ln w="1905"/>
                <a:solidFill>
                  <a:schemeClr val="bg1"/>
                </a:solidFill>
                <a:effectLst>
                  <a:glow rad="101600">
                    <a:srgbClr val="002060"/>
                  </a:glow>
                  <a:outerShdw blurRad="38100" dist="38100" dir="2700000" algn="tl">
                    <a:srgbClr val="000000">
                      <a:alpha val="43137"/>
                    </a:srgbClr>
                  </a:outerShdw>
                </a:effectLst>
                <a:latin typeface="Comic Sans MS" pitchFamily="66" charset="0"/>
              </a:rPr>
              <a:t>The phrase &lt;</a:t>
            </a:r>
            <a:r>
              <a:rPr lang="en-US" sz="1600" b="1" dirty="0" err="1" smtClean="0">
                <a:ln w="1905"/>
                <a:solidFill>
                  <a:schemeClr val="bg1"/>
                </a:solidFill>
                <a:effectLst>
                  <a:glow rad="101600">
                    <a:srgbClr val="002060"/>
                  </a:glow>
                  <a:outerShdw blurRad="38100" dist="38100" dir="2700000" algn="tl">
                    <a:srgbClr val="000000">
                      <a:alpha val="43137"/>
                    </a:srgbClr>
                  </a:outerShdw>
                </a:effectLst>
                <a:latin typeface="Comic Sans MS" pitchFamily="66" charset="0"/>
              </a:rPr>
              <a:t>beyn</a:t>
            </a:r>
            <a:r>
              <a:rPr lang="en-US" sz="1600" b="1" dirty="0" smtClean="0">
                <a:ln w="1905"/>
                <a:solidFill>
                  <a:schemeClr val="bg1"/>
                </a:solidFill>
                <a:effectLst>
                  <a:glow rad="101600">
                    <a:srgbClr val="002060"/>
                  </a:glow>
                  <a:outerShdw blurRad="38100" dist="38100" dir="2700000" algn="tl">
                    <a:srgbClr val="000000">
                      <a:alpha val="43137"/>
                    </a:srgbClr>
                  </a:outerShdw>
                </a:effectLst>
                <a:latin typeface="Comic Sans MS" pitchFamily="66" charset="0"/>
              </a:rPr>
              <a:t> ha </a:t>
            </a:r>
            <a:r>
              <a:rPr lang="en-US" sz="1600" b="1" dirty="0" err="1" smtClean="0">
                <a:ln w="1905"/>
                <a:solidFill>
                  <a:schemeClr val="bg1"/>
                </a:solidFill>
                <a:effectLst>
                  <a:glow rad="101600">
                    <a:srgbClr val="002060"/>
                  </a:glow>
                  <a:outerShdw blurRad="38100" dist="38100" dir="2700000" algn="tl">
                    <a:srgbClr val="000000">
                      <a:alpha val="43137"/>
                    </a:srgbClr>
                  </a:outerShdw>
                </a:effectLst>
                <a:latin typeface="Comic Sans MS" pitchFamily="66" charset="0"/>
              </a:rPr>
              <a:t>arbayim</a:t>
            </a:r>
            <a:r>
              <a:rPr lang="en-US" sz="1600" b="1" dirty="0" smtClean="0">
                <a:ln w="1905"/>
                <a:solidFill>
                  <a:schemeClr val="bg1"/>
                </a:solidFill>
                <a:effectLst>
                  <a:glow rad="101600">
                    <a:srgbClr val="002060"/>
                  </a:glow>
                  <a:outerShdw blurRad="38100" dist="38100" dir="2700000" algn="tl">
                    <a:srgbClr val="000000">
                      <a:alpha val="43137"/>
                    </a:srgbClr>
                  </a:outerShdw>
                </a:effectLst>
                <a:latin typeface="Comic Sans MS" pitchFamily="66" charset="0"/>
              </a:rPr>
              <a:t>&gt; aligns with 4 Torah verses for the Daily Sacrifices.  </a:t>
            </a:r>
            <a:br>
              <a:rPr lang="en-US" sz="1600" b="1" dirty="0" smtClean="0">
                <a:ln w="1905"/>
                <a:solidFill>
                  <a:schemeClr val="bg1"/>
                </a:solidFill>
                <a:effectLst>
                  <a:glow rad="101600">
                    <a:srgbClr val="002060"/>
                  </a:glow>
                  <a:outerShdw blurRad="38100" dist="38100" dir="2700000" algn="tl">
                    <a:srgbClr val="000000">
                      <a:alpha val="43137"/>
                    </a:srgbClr>
                  </a:outerShdw>
                </a:effectLst>
                <a:latin typeface="Comic Sans MS" pitchFamily="66" charset="0"/>
              </a:rPr>
            </a:br>
            <a:r>
              <a:rPr lang="en-US" sz="1600" b="1" dirty="0" smtClean="0">
                <a:ln w="1905"/>
                <a:solidFill>
                  <a:schemeClr val="bg1"/>
                </a:solidFill>
                <a:effectLst>
                  <a:glow rad="101600">
                    <a:srgbClr val="002060"/>
                  </a:glow>
                  <a:outerShdw blurRad="38100" dist="38100" dir="2700000" algn="tl">
                    <a:srgbClr val="000000">
                      <a:alpha val="43137"/>
                    </a:srgbClr>
                  </a:outerShdw>
                </a:effectLst>
                <a:latin typeface="Comic Sans MS" pitchFamily="66" charset="0"/>
              </a:rPr>
              <a:t>However, it also aligns with 5 Torah Scriptures in connection with the Passover Sacrifices.  </a:t>
            </a:r>
            <a:br>
              <a:rPr lang="en-US" sz="1600" b="1" dirty="0" smtClean="0">
                <a:ln w="1905"/>
                <a:solidFill>
                  <a:schemeClr val="bg1"/>
                </a:solidFill>
                <a:effectLst>
                  <a:glow rad="101600">
                    <a:srgbClr val="002060"/>
                  </a:glow>
                  <a:outerShdw blurRad="38100" dist="38100" dir="2700000" algn="tl">
                    <a:srgbClr val="000000">
                      <a:alpha val="43137"/>
                    </a:srgbClr>
                  </a:outerShdw>
                </a:effectLst>
                <a:latin typeface="Comic Sans MS" pitchFamily="66" charset="0"/>
              </a:rPr>
            </a:br>
            <a:r>
              <a:rPr lang="en-US" sz="1600" b="1" dirty="0" smtClean="0">
                <a:ln w="1905"/>
                <a:solidFill>
                  <a:schemeClr val="bg1"/>
                </a:solidFill>
                <a:effectLst>
                  <a:glow rad="101600">
                    <a:srgbClr val="002060"/>
                  </a:glow>
                  <a:outerShdw blurRad="38100" dist="38100" dir="2700000" algn="tl">
                    <a:srgbClr val="000000">
                      <a:alpha val="43137"/>
                    </a:srgbClr>
                  </a:outerShdw>
                </a:effectLst>
                <a:latin typeface="Comic Sans MS" pitchFamily="66" charset="0"/>
              </a:rPr>
              <a:t>There was a provision made for the evening Daily Sacrifice to be offered during the Day Season – opening the way for the Passover Sacrifice to also be offered during the Day Season. </a:t>
            </a:r>
            <a:endParaRPr lang="en-US" sz="1600" dirty="0">
              <a:effectLst>
                <a:glow rad="101600">
                  <a:srgbClr val="002060"/>
                </a:glow>
                <a:outerShdw blurRad="38100" dist="38100" dir="2700000" algn="tl">
                  <a:srgbClr val="000000">
                    <a:alpha val="43137"/>
                  </a:srgbClr>
                </a:outerShdw>
              </a:effectLst>
              <a:latin typeface="Tw Cen MT" pitchFamily="34" charset="0"/>
            </a:endParaRPr>
          </a:p>
        </p:txBody>
      </p:sp>
      <p:sp>
        <p:nvSpPr>
          <p:cNvPr id="40" name="Rectangle 39"/>
          <p:cNvSpPr/>
          <p:nvPr/>
        </p:nvSpPr>
        <p:spPr>
          <a:xfrm>
            <a:off x="6545319" y="3244322"/>
            <a:ext cx="472142" cy="1311793"/>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wordArtVert" rtlCol="0" anchor="ctr">
            <a:sp3d extrusionH="57150">
              <a:bevelT w="38100" h="38100"/>
            </a:sp3d>
          </a:bodyPr>
          <a:lstStyle/>
          <a:p>
            <a:pPr algn="ctr"/>
            <a:r>
              <a:rPr lang="en-CA" sz="1600" b="1" dirty="0" smtClean="0">
                <a:ln w="1905"/>
                <a:solidFill>
                  <a:schemeClr val="accent2">
                    <a:lumMod val="20000"/>
                    <a:lumOff val="80000"/>
                  </a:schemeClr>
                </a:solidFill>
                <a:effectLst>
                  <a:innerShdw blurRad="69850" dist="43180" dir="5400000">
                    <a:srgbClr val="000000">
                      <a:alpha val="65000"/>
                    </a:srgbClr>
                  </a:innerShdw>
                </a:effectLst>
              </a:rPr>
              <a:t>DUSK</a:t>
            </a:r>
            <a:endParaRPr lang="en-CA" b="1" dirty="0">
              <a:solidFill>
                <a:schemeClr val="accent2">
                  <a:lumMod val="20000"/>
                  <a:lumOff val="80000"/>
                </a:schemeClr>
              </a:solidFill>
            </a:endParaRPr>
          </a:p>
        </p:txBody>
      </p:sp>
      <p:sp>
        <p:nvSpPr>
          <p:cNvPr id="41" name="Rectangle 40"/>
          <p:cNvSpPr/>
          <p:nvPr/>
        </p:nvSpPr>
        <p:spPr>
          <a:xfrm>
            <a:off x="61045" y="2177903"/>
            <a:ext cx="1293944" cy="3139321"/>
          </a:xfrm>
          <a:prstGeom prst="rect">
            <a:avLst/>
          </a:prstGeom>
          <a:noFill/>
        </p:spPr>
        <p:txBody>
          <a:bodyPr wrap="none" lIns="91440" tIns="45720" rIns="91440" bIns="45720">
            <a:spAutoFit/>
          </a:bodyPr>
          <a:lstStyle/>
          <a:p>
            <a:pPr algn="ct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Deut 16:6</a:t>
            </a:r>
          </a:p>
          <a:p>
            <a:pPr algn="ctr"/>
            <a:endParaRPr lang="en-US" b="1" spc="50" dirty="0">
              <a:ln w="13500">
                <a:solidFill>
                  <a:schemeClr val="accent1">
                    <a:shade val="2500"/>
                    <a:alpha val="6500"/>
                  </a:schemeClr>
                </a:solidFill>
                <a:prstDash val="solid"/>
              </a:ln>
              <a:solidFill>
                <a:srgbClr val="00B0F0">
                  <a:alpha val="95000"/>
                </a:srgbClr>
              </a:solidFill>
              <a:effectLst>
                <a:glow rad="127000">
                  <a:srgbClr val="FFFF00"/>
                </a:glow>
                <a:innerShdw blurRad="50900" dist="38500" dir="13500000">
                  <a:srgbClr val="000000">
                    <a:alpha val="60000"/>
                  </a:srgbClr>
                </a:innerShdw>
              </a:effectLst>
            </a:endParaRPr>
          </a:p>
          <a:p>
            <a:pPr algn="ctr"/>
            <a:r>
              <a:rPr lang="en-US" b="1" spc="50" dirty="0" smtClean="0">
                <a:ln w="13500">
                  <a:solidFill>
                    <a:schemeClr val="accent1">
                      <a:shade val="2500"/>
                      <a:alpha val="6500"/>
                    </a:schemeClr>
                  </a:solidFill>
                  <a:prstDash val="solid"/>
                </a:ln>
                <a:solidFill>
                  <a:srgbClr val="00B0F0">
                    <a:alpha val="95000"/>
                  </a:srgbClr>
                </a:solidFill>
                <a:effectLst>
                  <a:glow rad="127000">
                    <a:srgbClr val="FFFF00"/>
                  </a:glow>
                  <a:innerShdw blurRad="50900" dist="38500" dir="13500000">
                    <a:srgbClr val="000000">
                      <a:alpha val="60000"/>
                    </a:srgbClr>
                  </a:innerShdw>
                </a:effectLst>
              </a:rPr>
              <a:t>  2</a:t>
            </a:r>
            <a:r>
              <a:rPr lang="en-US" b="1" spc="50" baseline="30000" dirty="0" smtClean="0">
                <a:ln w="13500">
                  <a:solidFill>
                    <a:schemeClr val="accent1">
                      <a:shade val="2500"/>
                      <a:alpha val="6500"/>
                    </a:schemeClr>
                  </a:solidFill>
                  <a:prstDash val="solid"/>
                </a:ln>
                <a:solidFill>
                  <a:srgbClr val="00B0F0">
                    <a:alpha val="95000"/>
                  </a:srgbClr>
                </a:solidFill>
                <a:effectLst>
                  <a:glow rad="127000">
                    <a:srgbClr val="FFFF00"/>
                  </a:glow>
                  <a:innerShdw blurRad="50900" dist="38500" dir="13500000">
                    <a:srgbClr val="000000">
                      <a:alpha val="60000"/>
                    </a:srgbClr>
                  </a:innerShdw>
                </a:effectLst>
              </a:rPr>
              <a:t>ND</a:t>
            </a:r>
            <a:r>
              <a:rPr lang="en-US" b="1" spc="50" dirty="0" smtClean="0">
                <a:ln w="13500">
                  <a:solidFill>
                    <a:schemeClr val="accent1">
                      <a:shade val="2500"/>
                      <a:alpha val="6500"/>
                    </a:schemeClr>
                  </a:solidFill>
                  <a:prstDash val="solid"/>
                </a:ln>
                <a:solidFill>
                  <a:srgbClr val="00B0F0">
                    <a:alpha val="95000"/>
                  </a:srgbClr>
                </a:solidFill>
                <a:effectLst>
                  <a:glow rad="127000">
                    <a:srgbClr val="FFFF00"/>
                  </a:glow>
                  <a:innerShdw blurRad="50900" dist="38500" dir="13500000">
                    <a:srgbClr val="000000">
                      <a:alpha val="60000"/>
                    </a:srgbClr>
                  </a:innerShdw>
                </a:effectLst>
              </a:rPr>
              <a:t>    </a:t>
            </a:r>
            <a:endParaRPr lang="en-US" b="1" spc="50" dirty="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endParaRPr>
          </a:p>
          <a:p>
            <a:pPr algn="ct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Provision</a:t>
            </a:r>
            <a:b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for the</a:t>
            </a:r>
            <a:b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timing</a:t>
            </a:r>
            <a:b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of every</a:t>
            </a:r>
            <a:b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br>
            <a:r>
              <a:rPr lang="en-US" b="1" spc="50" dirty="0" smtClean="0">
                <a:ln w="13500">
                  <a:solidFill>
                    <a:schemeClr val="accent1">
                      <a:shade val="2500"/>
                      <a:alpha val="6500"/>
                    </a:schemeClr>
                  </a:solidFill>
                  <a:prstDash val="solid"/>
                </a:ln>
                <a:solidFill>
                  <a:srgbClr val="00B0F0">
                    <a:alpha val="95000"/>
                  </a:srgbClr>
                </a:solidFill>
                <a:effectLst>
                  <a:glow rad="127000">
                    <a:srgbClr val="FFFF00"/>
                  </a:glow>
                  <a:innerShdw blurRad="50900" dist="38500" dir="13500000">
                    <a:srgbClr val="000000">
                      <a:alpha val="60000"/>
                    </a:srgbClr>
                  </a:innerShdw>
                </a:effectLst>
              </a:rPr>
              <a:t>LIGHT</a:t>
            </a:r>
            <a:br>
              <a:rPr lang="en-US" b="1" spc="50" dirty="0" smtClean="0">
                <a:ln w="13500">
                  <a:solidFill>
                    <a:schemeClr val="accent1">
                      <a:shade val="2500"/>
                      <a:alpha val="6500"/>
                    </a:schemeClr>
                  </a:solidFill>
                  <a:prstDash val="solid"/>
                </a:ln>
                <a:solidFill>
                  <a:srgbClr val="00B0F0">
                    <a:alpha val="95000"/>
                  </a:srgbClr>
                </a:solidFill>
                <a:effectLst>
                  <a:glow rad="127000">
                    <a:srgbClr val="FFFF00"/>
                  </a:glow>
                  <a:innerShdw blurRad="50900" dist="38500" dir="13500000">
                    <a:srgbClr val="000000">
                      <a:alpha val="60000"/>
                    </a:srgbClr>
                  </a:innerShdw>
                </a:effectLst>
              </a:rPr>
            </a:br>
            <a:r>
              <a:rPr lang="en-US" b="1" spc="50" dirty="0" smtClean="0">
                <a:ln w="13500">
                  <a:solidFill>
                    <a:schemeClr val="accent1">
                      <a:shade val="2500"/>
                      <a:alpha val="6500"/>
                    </a:schemeClr>
                  </a:solidFill>
                  <a:prstDash val="solid"/>
                </a:ln>
                <a:solidFill>
                  <a:srgbClr val="00B0F0">
                    <a:alpha val="95000"/>
                  </a:srgbClr>
                </a:solidFill>
                <a:effectLst>
                  <a:glow rad="127000">
                    <a:srgbClr val="FFFF00"/>
                  </a:glow>
                  <a:innerShdw blurRad="50900" dist="38500" dir="13500000">
                    <a:srgbClr val="000000">
                      <a:alpha val="60000"/>
                    </a:srgbClr>
                  </a:innerShdw>
                </a:effectLst>
              </a:rPr>
              <a:t>SEASON</a:t>
            </a: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
            </a:r>
            <a:b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Passover</a:t>
            </a:r>
            <a:b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Sacrifice</a:t>
            </a:r>
            <a:endParaRPr lang="en-US" b="1" cap="none" spc="50" dirty="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endParaRPr>
          </a:p>
        </p:txBody>
      </p:sp>
      <p:sp>
        <p:nvSpPr>
          <p:cNvPr id="23" name="TextBox 22"/>
          <p:cNvSpPr txBox="1"/>
          <p:nvPr/>
        </p:nvSpPr>
        <p:spPr>
          <a:xfrm>
            <a:off x="7117079" y="3002641"/>
            <a:ext cx="3147265" cy="584775"/>
          </a:xfrm>
          <a:prstGeom prst="rect">
            <a:avLst/>
          </a:prstGeom>
          <a:solidFill>
            <a:srgbClr val="96004B"/>
          </a:solidFill>
          <a:ln w="57150">
            <a:solidFill>
              <a:schemeClr val="tx1"/>
            </a:solidFill>
          </a:ln>
          <a:scene3d>
            <a:camera prst="orthographicFront"/>
            <a:lightRig rig="threePt" dir="t"/>
          </a:scene3d>
          <a:sp3d>
            <a:bevelT w="152400" h="50800" prst="softRound"/>
          </a:sp3d>
        </p:spPr>
        <p:txBody>
          <a:bodyPr wrap="square" rtlCol="0">
            <a:spAutoFit/>
          </a:bodyPr>
          <a:lstStyle/>
          <a:p>
            <a:pPr algn="ctr"/>
            <a:r>
              <a:rPr lang="en-US" sz="1600" b="1" dirty="0" smtClean="0">
                <a:solidFill>
                  <a:schemeClr val="accent2">
                    <a:lumMod val="20000"/>
                    <a:lumOff val="80000"/>
                  </a:schemeClr>
                </a:solidFill>
              </a:rPr>
              <a:t>The phrase “at the going down of the sun” …</a:t>
            </a:r>
            <a:endParaRPr lang="en-US" sz="1600" b="1" dirty="0">
              <a:solidFill>
                <a:schemeClr val="accent2">
                  <a:lumMod val="20000"/>
                  <a:lumOff val="80000"/>
                </a:schemeClr>
              </a:solidFill>
            </a:endParaRPr>
          </a:p>
        </p:txBody>
      </p:sp>
      <p:sp>
        <p:nvSpPr>
          <p:cNvPr id="6" name="TextBox 5"/>
          <p:cNvSpPr txBox="1"/>
          <p:nvPr/>
        </p:nvSpPr>
        <p:spPr>
          <a:xfrm>
            <a:off x="1825796" y="789911"/>
            <a:ext cx="8870623" cy="400110"/>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2000" dirty="0" smtClean="0">
                <a:ln>
                  <a:solidFill>
                    <a:srgbClr val="002060"/>
                  </a:solidFill>
                </a:ln>
                <a:solidFill>
                  <a:srgbClr val="00B0F0"/>
                </a:solidFill>
                <a:latin typeface="Ravie" pitchFamily="82" charset="0"/>
              </a:rPr>
              <a:t>[b]</a:t>
            </a:r>
            <a:r>
              <a:rPr lang="en-US" sz="1200" dirty="0" smtClean="0">
                <a:solidFill>
                  <a:schemeClr val="tx1">
                    <a:lumMod val="65000"/>
                    <a:lumOff val="35000"/>
                  </a:schemeClr>
                </a:solidFill>
                <a:latin typeface="Comic Sans MS" pitchFamily="66" charset="0"/>
              </a:rPr>
              <a:t>  </a:t>
            </a:r>
            <a:r>
              <a:rPr lang="en-US" dirty="0">
                <a:solidFill>
                  <a:srgbClr val="0070C0"/>
                </a:solidFill>
                <a:latin typeface="Comic Sans MS" pitchFamily="66" charset="0"/>
              </a:rPr>
              <a:t>at the </a:t>
            </a:r>
            <a:r>
              <a:rPr lang="en-US" sz="2000" b="1" dirty="0">
                <a:ln>
                  <a:solidFill>
                    <a:srgbClr val="99FF33"/>
                  </a:solidFill>
                </a:ln>
                <a:solidFill>
                  <a:srgbClr val="00B0F0"/>
                </a:solidFill>
                <a:latin typeface="Comic Sans MS" pitchFamily="66" charset="0"/>
              </a:rPr>
              <a:t>g</a:t>
            </a:r>
            <a:r>
              <a:rPr lang="en-US" sz="2000" b="1" u="sng" dirty="0">
                <a:ln>
                  <a:solidFill>
                    <a:srgbClr val="99FF33"/>
                  </a:solidFill>
                </a:ln>
                <a:solidFill>
                  <a:srgbClr val="00B0F0"/>
                </a:solidFill>
                <a:latin typeface="Comic Sans MS" pitchFamily="66" charset="0"/>
              </a:rPr>
              <a:t>oin</a:t>
            </a:r>
            <a:r>
              <a:rPr lang="en-US" sz="2000" b="1" dirty="0">
                <a:ln>
                  <a:solidFill>
                    <a:srgbClr val="99FF33"/>
                  </a:solidFill>
                </a:ln>
                <a:solidFill>
                  <a:srgbClr val="00B0F0"/>
                </a:solidFill>
                <a:latin typeface="Comic Sans MS" pitchFamily="66" charset="0"/>
              </a:rPr>
              <a:t>g </a:t>
            </a:r>
            <a:r>
              <a:rPr lang="en-US" sz="2000" b="1" u="sng" dirty="0">
                <a:ln>
                  <a:solidFill>
                    <a:srgbClr val="99FF33"/>
                  </a:solidFill>
                </a:ln>
                <a:solidFill>
                  <a:srgbClr val="00B0F0"/>
                </a:solidFill>
                <a:latin typeface="Comic Sans MS" pitchFamily="66" charset="0"/>
              </a:rPr>
              <a:t>down of the </a:t>
            </a:r>
            <a:r>
              <a:rPr lang="en-US" sz="2000" b="1" u="sng" dirty="0" smtClean="0">
                <a:ln>
                  <a:solidFill>
                    <a:srgbClr val="99FF33"/>
                  </a:solidFill>
                </a:ln>
                <a:solidFill>
                  <a:srgbClr val="00B0F0"/>
                </a:solidFill>
                <a:latin typeface="Comic Sans MS" pitchFamily="66" charset="0"/>
              </a:rPr>
              <a:t>sun</a:t>
            </a:r>
            <a:r>
              <a:rPr lang="en-US" sz="2000" b="1" dirty="0" smtClean="0">
                <a:ln>
                  <a:solidFill>
                    <a:srgbClr val="99FF33"/>
                  </a:solidFill>
                </a:ln>
                <a:solidFill>
                  <a:srgbClr val="00B0F0"/>
                </a:solidFill>
                <a:latin typeface="Comic Sans MS" pitchFamily="66" charset="0"/>
              </a:rPr>
              <a:t> </a:t>
            </a:r>
            <a:r>
              <a:rPr lang="en-US" b="1" dirty="0" smtClean="0">
                <a:ln>
                  <a:solidFill>
                    <a:srgbClr val="002060"/>
                  </a:solidFill>
                </a:ln>
                <a:solidFill>
                  <a:srgbClr val="00B0F0"/>
                </a:solidFill>
                <a:latin typeface="Comic Sans MS" pitchFamily="66" charset="0"/>
              </a:rPr>
              <a:t>…</a:t>
            </a:r>
            <a:endParaRPr lang="en-US" dirty="0"/>
          </a:p>
        </p:txBody>
      </p:sp>
      <p:sp>
        <p:nvSpPr>
          <p:cNvPr id="39" name="Content Placeholder 3"/>
          <p:cNvSpPr txBox="1">
            <a:spLocks/>
          </p:cNvSpPr>
          <p:nvPr/>
        </p:nvSpPr>
        <p:spPr>
          <a:xfrm>
            <a:off x="2933541" y="1271367"/>
            <a:ext cx="7346044" cy="163934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57150">
            <a:solidFill>
              <a:srgbClr val="00B0F0"/>
            </a:solidFill>
          </a:ln>
          <a:effectLst>
            <a:glow rad="127000">
              <a:schemeClr val="accent2">
                <a:lumMod val="20000"/>
                <a:lumOff val="80000"/>
              </a:schemeClr>
            </a:glow>
          </a:effectLst>
          <a:scene3d>
            <a:camera prst="orthographicFront"/>
            <a:lightRig rig="threePt" dir="t"/>
          </a:scene3d>
          <a:sp3d>
            <a:bevelT w="152400" h="50800" prst="softRound"/>
          </a:sp3d>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sz="2000" b="1" spc="50" dirty="0" smtClean="0">
                <a:ln w="13500">
                  <a:solidFill>
                    <a:srgbClr val="002060">
                      <a:alpha val="6500"/>
                    </a:srgbClr>
                  </a:solidFill>
                  <a:prstDash val="solid"/>
                </a:ln>
                <a:solidFill>
                  <a:srgbClr val="0070C0">
                    <a:alpha val="95000"/>
                  </a:srgbClr>
                </a:solidFill>
                <a:effectLst>
                  <a:innerShdw blurRad="50900" dist="38500" dir="13500000">
                    <a:srgbClr val="000000">
                      <a:alpha val="60000"/>
                    </a:srgbClr>
                  </a:innerShdw>
                </a:effectLst>
                <a:latin typeface="Tw Cen MT" pitchFamily="34" charset="0"/>
              </a:rPr>
              <a:t>This Passover </a:t>
            </a:r>
            <a:r>
              <a:rPr lang="en-US" sz="2000" b="1"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latin typeface="Tw Cen MT" pitchFamily="34" charset="0"/>
              </a:rPr>
              <a:t>provision is </a:t>
            </a:r>
            <a:r>
              <a:rPr lang="en-US" sz="2000" b="1" spc="50" dirty="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latin typeface="Tw Cen MT" pitchFamily="34" charset="0"/>
              </a:rPr>
              <a:t>during the Day Season, or “between the </a:t>
            </a:r>
            <a:r>
              <a:rPr lang="en-US" sz="2000" b="1" u="sng"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latin typeface="Tw Cen MT" pitchFamily="34" charset="0"/>
              </a:rPr>
              <a:t>mixin</a:t>
            </a:r>
            <a:r>
              <a:rPr lang="en-US" sz="2000" b="1"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latin typeface="Tw Cen MT" pitchFamily="34" charset="0"/>
              </a:rPr>
              <a:t>g</a:t>
            </a:r>
            <a:r>
              <a:rPr lang="en-US" sz="2000" b="1" u="sng" spc="50" dirty="0" smtClean="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latin typeface="Tw Cen MT" pitchFamily="34" charset="0"/>
              </a:rPr>
              <a:t>S</a:t>
            </a:r>
            <a:r>
              <a:rPr lang="en-US" sz="2000" b="1" spc="50" dirty="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latin typeface="Tw Cen MT" pitchFamily="34" charset="0"/>
              </a:rPr>
              <a:t>.”  </a:t>
            </a:r>
            <a:r>
              <a:rPr lang="en-US" sz="2000" b="1" spc="50" dirty="0">
                <a:ln w="13500">
                  <a:solidFill>
                    <a:schemeClr val="accent1">
                      <a:shade val="2500"/>
                      <a:alpha val="6500"/>
                    </a:schemeClr>
                  </a:solidFill>
                  <a:prstDash val="solid"/>
                </a:ln>
                <a:solidFill>
                  <a:srgbClr val="0070C0">
                    <a:alpha val="95000"/>
                  </a:srgbClr>
                </a:solidFill>
                <a:effectLst>
                  <a:glow rad="127000">
                    <a:schemeClr val="accent5">
                      <a:lumMod val="20000"/>
                      <a:lumOff val="80000"/>
                    </a:schemeClr>
                  </a:glow>
                  <a:innerShdw blurRad="50900" dist="38500" dir="13500000">
                    <a:srgbClr val="000000">
                      <a:alpha val="60000"/>
                    </a:srgbClr>
                  </a:innerShdw>
                </a:effectLst>
                <a:latin typeface="Tw Cen MT" pitchFamily="34" charset="0"/>
              </a:rPr>
              <a:t>The </a:t>
            </a:r>
            <a:r>
              <a:rPr lang="en-US" sz="2000" b="1" spc="50" dirty="0" smtClean="0">
                <a:ln w="13500">
                  <a:solidFill>
                    <a:schemeClr val="accent1">
                      <a:shade val="2500"/>
                      <a:alpha val="6500"/>
                    </a:schemeClr>
                  </a:solidFill>
                  <a:prstDash val="solid"/>
                </a:ln>
                <a:solidFill>
                  <a:srgbClr val="0070C0">
                    <a:alpha val="95000"/>
                  </a:srgbClr>
                </a:solidFill>
                <a:effectLst>
                  <a:glow rad="127000">
                    <a:schemeClr val="accent5">
                      <a:lumMod val="20000"/>
                      <a:lumOff val="80000"/>
                    </a:schemeClr>
                  </a:glow>
                  <a:innerShdw blurRad="50900" dist="38500" dir="13500000">
                    <a:srgbClr val="000000">
                      <a:alpha val="60000"/>
                    </a:srgbClr>
                  </a:innerShdw>
                </a:effectLst>
                <a:latin typeface="Tw Cen MT" pitchFamily="34" charset="0"/>
              </a:rPr>
              <a:t>phrase </a:t>
            </a:r>
            <a:r>
              <a:rPr lang="en-US" sz="1800" spc="50" dirty="0" smtClean="0">
                <a:ln w="13500">
                  <a:solidFill>
                    <a:schemeClr val="accent1">
                      <a:shade val="2500"/>
                      <a:alpha val="6500"/>
                    </a:schemeClr>
                  </a:solidFill>
                  <a:prstDash val="solid"/>
                </a:ln>
                <a:solidFill>
                  <a:srgbClr val="0070C0">
                    <a:alpha val="95000"/>
                  </a:srgbClr>
                </a:solidFill>
                <a:effectLst>
                  <a:glow rad="127000">
                    <a:schemeClr val="accent5">
                      <a:lumMod val="20000"/>
                      <a:lumOff val="80000"/>
                    </a:schemeClr>
                  </a:glow>
                  <a:innerShdw blurRad="50900" dist="38500" dir="13500000">
                    <a:srgbClr val="000000">
                      <a:alpha val="60000"/>
                    </a:srgbClr>
                  </a:innerShdw>
                </a:effectLst>
                <a:latin typeface="Tw Cen MT" pitchFamily="34" charset="0"/>
              </a:rPr>
              <a:t>[in the OT]</a:t>
            </a:r>
            <a:r>
              <a:rPr lang="en-US" sz="2000" b="1" spc="50" dirty="0" smtClean="0">
                <a:ln w="13500">
                  <a:solidFill>
                    <a:schemeClr val="accent1">
                      <a:shade val="2500"/>
                      <a:alpha val="6500"/>
                    </a:schemeClr>
                  </a:solidFill>
                  <a:prstDash val="solid"/>
                </a:ln>
                <a:solidFill>
                  <a:srgbClr val="0070C0">
                    <a:alpha val="95000"/>
                  </a:srgbClr>
                </a:solidFill>
                <a:effectLst>
                  <a:glow rad="127000">
                    <a:schemeClr val="accent5">
                      <a:lumMod val="20000"/>
                      <a:lumOff val="80000"/>
                    </a:schemeClr>
                  </a:glow>
                  <a:innerShdw blurRad="50900" dist="38500" dir="13500000">
                    <a:srgbClr val="000000">
                      <a:alpha val="60000"/>
                    </a:srgbClr>
                  </a:innerShdw>
                </a:effectLst>
                <a:latin typeface="Tw Cen MT" pitchFamily="34" charset="0"/>
              </a:rPr>
              <a:t> is </a:t>
            </a:r>
            <a:r>
              <a:rPr lang="en-US" sz="2000" b="1" spc="50" dirty="0">
                <a:ln w="13500">
                  <a:solidFill>
                    <a:schemeClr val="accent1">
                      <a:shade val="2500"/>
                      <a:alpha val="6500"/>
                    </a:schemeClr>
                  </a:solidFill>
                  <a:prstDash val="solid"/>
                </a:ln>
                <a:solidFill>
                  <a:srgbClr val="0070C0">
                    <a:alpha val="95000"/>
                  </a:srgbClr>
                </a:solidFill>
                <a:effectLst>
                  <a:glow rad="127000">
                    <a:schemeClr val="accent5">
                      <a:lumMod val="20000"/>
                      <a:lumOff val="80000"/>
                    </a:schemeClr>
                  </a:glow>
                  <a:innerShdw blurRad="50900" dist="38500" dir="13500000">
                    <a:srgbClr val="000000">
                      <a:alpha val="60000"/>
                    </a:srgbClr>
                  </a:innerShdw>
                </a:effectLst>
                <a:latin typeface="Tw Cen MT" pitchFamily="34" charset="0"/>
              </a:rPr>
              <a:t>seldom defined as the “moment of sunset.”  </a:t>
            </a:r>
            <a:r>
              <a:rPr lang="en-US" sz="2000" b="1" spc="50" dirty="0">
                <a:ln w="13500">
                  <a:solidFill>
                    <a:schemeClr val="accent1">
                      <a:shade val="2500"/>
                      <a:alpha val="6500"/>
                    </a:schemeClr>
                  </a:solidFill>
                  <a:prstDash val="solid"/>
                </a:ln>
                <a:solidFill>
                  <a:srgbClr val="0070C0">
                    <a:alpha val="95000"/>
                  </a:srgbClr>
                </a:solidFill>
                <a:effectLst>
                  <a:glow rad="127000">
                    <a:schemeClr val="accent2">
                      <a:lumMod val="20000"/>
                      <a:lumOff val="80000"/>
                    </a:schemeClr>
                  </a:glow>
                  <a:innerShdw blurRad="50900" dist="38500" dir="13500000">
                    <a:srgbClr val="000000">
                      <a:alpha val="60000"/>
                    </a:srgbClr>
                  </a:innerShdw>
                </a:effectLst>
                <a:latin typeface="Tw Cen MT" pitchFamily="34" charset="0"/>
              </a:rPr>
              <a:t>Rather, </a:t>
            </a:r>
            <a:r>
              <a:rPr lang="en-US" sz="2000" b="1" u="sng" spc="50" dirty="0">
                <a:ln w="13500">
                  <a:solidFill>
                    <a:schemeClr val="accent1">
                      <a:shade val="2500"/>
                      <a:alpha val="6500"/>
                    </a:schemeClr>
                  </a:solidFill>
                  <a:prstDash val="solid"/>
                </a:ln>
                <a:solidFill>
                  <a:srgbClr val="0070C0">
                    <a:alpha val="95000"/>
                  </a:srgbClr>
                </a:solidFill>
                <a:effectLst>
                  <a:glow rad="127000">
                    <a:schemeClr val="accent2">
                      <a:lumMod val="20000"/>
                      <a:lumOff val="80000"/>
                    </a:schemeClr>
                  </a:glow>
                  <a:innerShdw blurRad="50900" dist="38500" dir="13500000">
                    <a:srgbClr val="000000">
                      <a:alpha val="60000"/>
                    </a:srgbClr>
                  </a:innerShdw>
                </a:effectLst>
                <a:latin typeface="Tw Cen MT" pitchFamily="34" charset="0"/>
              </a:rPr>
              <a:t>the sun be</a:t>
            </a:r>
            <a:r>
              <a:rPr lang="en-US" sz="2000" b="1" spc="50" dirty="0">
                <a:ln w="13500">
                  <a:solidFill>
                    <a:schemeClr val="accent1">
                      <a:shade val="2500"/>
                      <a:alpha val="6500"/>
                    </a:schemeClr>
                  </a:solidFill>
                  <a:prstDash val="solid"/>
                </a:ln>
                <a:solidFill>
                  <a:srgbClr val="0070C0">
                    <a:alpha val="95000"/>
                  </a:srgbClr>
                </a:solidFill>
                <a:effectLst>
                  <a:glow rad="127000">
                    <a:schemeClr val="accent2">
                      <a:lumMod val="20000"/>
                      <a:lumOff val="80000"/>
                    </a:schemeClr>
                  </a:glow>
                  <a:innerShdw blurRad="50900" dist="38500" dir="13500000">
                    <a:srgbClr val="000000">
                      <a:alpha val="60000"/>
                    </a:srgbClr>
                  </a:innerShdw>
                </a:effectLst>
                <a:latin typeface="Tw Cen MT" pitchFamily="34" charset="0"/>
              </a:rPr>
              <a:t>g</a:t>
            </a:r>
            <a:r>
              <a:rPr lang="en-US" sz="2000" b="1" u="sng" spc="50" dirty="0">
                <a:ln w="13500">
                  <a:solidFill>
                    <a:schemeClr val="accent1">
                      <a:shade val="2500"/>
                      <a:alpha val="6500"/>
                    </a:schemeClr>
                  </a:solidFill>
                  <a:prstDash val="solid"/>
                </a:ln>
                <a:solidFill>
                  <a:srgbClr val="0070C0">
                    <a:alpha val="95000"/>
                  </a:srgbClr>
                </a:solidFill>
                <a:effectLst>
                  <a:glow rad="127000">
                    <a:schemeClr val="accent2">
                      <a:lumMod val="20000"/>
                      <a:lumOff val="80000"/>
                    </a:schemeClr>
                  </a:glow>
                  <a:innerShdw blurRad="50900" dist="38500" dir="13500000">
                    <a:srgbClr val="000000">
                      <a:alpha val="60000"/>
                    </a:srgbClr>
                  </a:innerShdw>
                </a:effectLst>
                <a:latin typeface="Tw Cen MT" pitchFamily="34" charset="0"/>
              </a:rPr>
              <a:t>ins to “</a:t>
            </a:r>
            <a:r>
              <a:rPr lang="en-US" sz="2000" b="1" spc="50" dirty="0">
                <a:ln w="13500">
                  <a:solidFill>
                    <a:schemeClr val="accent1">
                      <a:shade val="2500"/>
                      <a:alpha val="6500"/>
                    </a:schemeClr>
                  </a:solidFill>
                  <a:prstDash val="solid"/>
                </a:ln>
                <a:solidFill>
                  <a:srgbClr val="0070C0">
                    <a:alpha val="95000"/>
                  </a:srgbClr>
                </a:solidFill>
                <a:effectLst>
                  <a:glow rad="127000">
                    <a:schemeClr val="accent2">
                      <a:lumMod val="20000"/>
                      <a:lumOff val="80000"/>
                    </a:schemeClr>
                  </a:glow>
                  <a:innerShdw blurRad="50900" dist="38500" dir="13500000">
                    <a:srgbClr val="000000">
                      <a:alpha val="60000"/>
                    </a:srgbClr>
                  </a:innerShdw>
                </a:effectLst>
                <a:latin typeface="Tw Cen MT" pitchFamily="34" charset="0"/>
              </a:rPr>
              <a:t>g</a:t>
            </a:r>
            <a:r>
              <a:rPr lang="en-US" sz="2000" b="1" u="sng" spc="50" dirty="0">
                <a:ln w="13500">
                  <a:solidFill>
                    <a:schemeClr val="accent1">
                      <a:shade val="2500"/>
                      <a:alpha val="6500"/>
                    </a:schemeClr>
                  </a:solidFill>
                  <a:prstDash val="solid"/>
                </a:ln>
                <a:solidFill>
                  <a:srgbClr val="0070C0">
                    <a:alpha val="95000"/>
                  </a:srgbClr>
                </a:solidFill>
                <a:effectLst>
                  <a:glow rad="127000">
                    <a:schemeClr val="accent2">
                      <a:lumMod val="20000"/>
                      <a:lumOff val="80000"/>
                    </a:schemeClr>
                  </a:glow>
                  <a:innerShdw blurRad="50900" dist="38500" dir="13500000">
                    <a:srgbClr val="000000">
                      <a:alpha val="60000"/>
                    </a:srgbClr>
                  </a:innerShdw>
                </a:effectLst>
                <a:latin typeface="Tw Cen MT" pitchFamily="34" charset="0"/>
              </a:rPr>
              <a:t>o down” </a:t>
            </a:r>
            <a:r>
              <a:rPr lang="en-US" sz="2000" b="1" u="sng" spc="50" dirty="0">
                <a:ln w="13500">
                  <a:solidFill>
                    <a:schemeClr val="accent1">
                      <a:shade val="2500"/>
                      <a:alpha val="6500"/>
                    </a:schemeClr>
                  </a:solidFill>
                  <a:prstDash val="solid"/>
                </a:ln>
                <a:solidFill>
                  <a:srgbClr val="0070C0">
                    <a:alpha val="95000"/>
                  </a:srgbClr>
                </a:solidFill>
                <a:effectLst>
                  <a:glow rad="127000">
                    <a:schemeClr val="accent1">
                      <a:lumMod val="40000"/>
                      <a:lumOff val="60000"/>
                    </a:schemeClr>
                  </a:glow>
                  <a:innerShdw blurRad="50900" dist="38500" dir="13500000">
                    <a:srgbClr val="000000">
                      <a:alpha val="60000"/>
                    </a:srgbClr>
                  </a:innerShdw>
                </a:effectLst>
                <a:latin typeface="Tw Cen MT" pitchFamily="34" charset="0"/>
              </a:rPr>
              <a:t>once it </a:t>
            </a:r>
            <a:r>
              <a:rPr lang="en-US" sz="2000" b="1" spc="50" dirty="0">
                <a:ln w="13500">
                  <a:solidFill>
                    <a:schemeClr val="accent1">
                      <a:shade val="2500"/>
                      <a:alpha val="6500"/>
                    </a:schemeClr>
                  </a:solidFill>
                  <a:prstDash val="solid"/>
                </a:ln>
                <a:solidFill>
                  <a:srgbClr val="0070C0">
                    <a:alpha val="95000"/>
                  </a:srgbClr>
                </a:solidFill>
                <a:effectLst>
                  <a:glow rad="127000">
                    <a:schemeClr val="accent1">
                      <a:lumMod val="40000"/>
                      <a:lumOff val="60000"/>
                    </a:schemeClr>
                  </a:glow>
                  <a:innerShdw blurRad="50900" dist="38500" dir="13500000">
                    <a:srgbClr val="000000">
                      <a:alpha val="60000"/>
                    </a:srgbClr>
                  </a:innerShdw>
                </a:effectLst>
                <a:latin typeface="Tw Cen MT" pitchFamily="34" charset="0"/>
              </a:rPr>
              <a:t>p</a:t>
            </a:r>
            <a:r>
              <a:rPr lang="en-US" sz="2000" b="1" u="sng" spc="50" dirty="0">
                <a:ln w="13500">
                  <a:solidFill>
                    <a:schemeClr val="accent1">
                      <a:shade val="2500"/>
                      <a:alpha val="6500"/>
                    </a:schemeClr>
                  </a:solidFill>
                  <a:prstDash val="solid"/>
                </a:ln>
                <a:solidFill>
                  <a:srgbClr val="0070C0">
                    <a:alpha val="95000"/>
                  </a:srgbClr>
                </a:solidFill>
                <a:effectLst>
                  <a:glow rad="127000">
                    <a:schemeClr val="accent1">
                      <a:lumMod val="40000"/>
                      <a:lumOff val="60000"/>
                    </a:schemeClr>
                  </a:glow>
                  <a:innerShdw blurRad="50900" dist="38500" dir="13500000">
                    <a:srgbClr val="000000">
                      <a:alpha val="60000"/>
                    </a:srgbClr>
                  </a:innerShdw>
                </a:effectLst>
                <a:latin typeface="Tw Cen MT" pitchFamily="34" charset="0"/>
              </a:rPr>
              <a:t>asses Hi</a:t>
            </a:r>
            <a:r>
              <a:rPr lang="en-US" sz="2000" b="1" spc="50" dirty="0">
                <a:ln w="13500">
                  <a:solidFill>
                    <a:schemeClr val="accent1">
                      <a:shade val="2500"/>
                      <a:alpha val="6500"/>
                    </a:schemeClr>
                  </a:solidFill>
                  <a:prstDash val="solid"/>
                </a:ln>
                <a:solidFill>
                  <a:srgbClr val="0070C0">
                    <a:alpha val="95000"/>
                  </a:srgbClr>
                </a:solidFill>
                <a:effectLst>
                  <a:glow rad="127000">
                    <a:schemeClr val="accent1">
                      <a:lumMod val="40000"/>
                      <a:lumOff val="60000"/>
                    </a:schemeClr>
                  </a:glow>
                  <a:innerShdw blurRad="50900" dist="38500" dir="13500000">
                    <a:srgbClr val="000000">
                      <a:alpha val="60000"/>
                    </a:srgbClr>
                  </a:innerShdw>
                </a:effectLst>
                <a:latin typeface="Tw Cen MT" pitchFamily="34" charset="0"/>
              </a:rPr>
              <a:t>g</a:t>
            </a:r>
            <a:r>
              <a:rPr lang="en-US" sz="2000" b="1" u="sng" spc="50" dirty="0">
                <a:ln w="13500">
                  <a:solidFill>
                    <a:schemeClr val="accent1">
                      <a:shade val="2500"/>
                      <a:alpha val="6500"/>
                    </a:schemeClr>
                  </a:solidFill>
                  <a:prstDash val="solid"/>
                </a:ln>
                <a:solidFill>
                  <a:srgbClr val="0070C0">
                    <a:alpha val="95000"/>
                  </a:srgbClr>
                </a:solidFill>
                <a:effectLst>
                  <a:glow rad="127000">
                    <a:schemeClr val="accent1">
                      <a:lumMod val="40000"/>
                      <a:lumOff val="60000"/>
                    </a:schemeClr>
                  </a:glow>
                  <a:innerShdw blurRad="50900" dist="38500" dir="13500000">
                    <a:srgbClr val="000000">
                      <a:alpha val="60000"/>
                    </a:srgbClr>
                  </a:innerShdw>
                </a:effectLst>
                <a:latin typeface="Tw Cen MT" pitchFamily="34" charset="0"/>
              </a:rPr>
              <a:t>h </a:t>
            </a:r>
            <a:r>
              <a:rPr lang="en-US" sz="2000" b="1" u="sng" spc="50" dirty="0" smtClean="0">
                <a:ln w="13500">
                  <a:solidFill>
                    <a:schemeClr val="accent1">
                      <a:shade val="2500"/>
                      <a:alpha val="6500"/>
                    </a:schemeClr>
                  </a:solidFill>
                  <a:prstDash val="solid"/>
                </a:ln>
                <a:solidFill>
                  <a:srgbClr val="0070C0">
                    <a:alpha val="95000"/>
                  </a:srgbClr>
                </a:solidFill>
                <a:effectLst>
                  <a:glow rad="127000">
                    <a:schemeClr val="accent1">
                      <a:lumMod val="40000"/>
                      <a:lumOff val="60000"/>
                    </a:schemeClr>
                  </a:glow>
                  <a:innerShdw blurRad="50900" dist="38500" dir="13500000">
                    <a:srgbClr val="000000">
                      <a:alpha val="60000"/>
                    </a:srgbClr>
                  </a:innerShdw>
                </a:effectLst>
                <a:latin typeface="Tw Cen MT" pitchFamily="34" charset="0"/>
              </a:rPr>
              <a:t>Noon</a:t>
            </a:r>
            <a:r>
              <a:rPr lang="en-US" sz="2000" b="1" spc="50" dirty="0" smtClean="0">
                <a:ln w="13500">
                  <a:solidFill>
                    <a:schemeClr val="accent1">
                      <a:shade val="2500"/>
                      <a:alpha val="6500"/>
                    </a:schemeClr>
                  </a:solidFill>
                  <a:prstDash val="solid"/>
                </a:ln>
                <a:solidFill>
                  <a:srgbClr val="0070C0">
                    <a:alpha val="95000"/>
                  </a:srgbClr>
                </a:solidFill>
                <a:effectLst>
                  <a:glow rad="127000">
                    <a:schemeClr val="accent1">
                      <a:lumMod val="40000"/>
                      <a:lumOff val="60000"/>
                    </a:schemeClr>
                  </a:glow>
                  <a:innerShdw blurRad="50900" dist="38500" dir="13500000">
                    <a:srgbClr val="000000">
                      <a:alpha val="60000"/>
                    </a:srgbClr>
                  </a:innerShdw>
                </a:effectLst>
                <a:latin typeface="Tw Cen MT" pitchFamily="34" charset="0"/>
              </a:rPr>
              <a:t>,</a:t>
            </a:r>
            <a:r>
              <a:rPr lang="en-US" sz="2000" b="1" spc="50" dirty="0" smtClean="0">
                <a:ln w="13500">
                  <a:solidFill>
                    <a:schemeClr val="accent1">
                      <a:shade val="2500"/>
                      <a:alpha val="6500"/>
                    </a:schemeClr>
                  </a:solidFill>
                  <a:prstDash val="solid"/>
                </a:ln>
                <a:solidFill>
                  <a:srgbClr val="0070C0">
                    <a:alpha val="95000"/>
                  </a:srgbClr>
                </a:solidFill>
                <a:effectLst>
                  <a:glow rad="127000">
                    <a:schemeClr val="accent2">
                      <a:lumMod val="20000"/>
                      <a:lumOff val="80000"/>
                    </a:schemeClr>
                  </a:glow>
                  <a:innerShdw blurRad="50900" dist="38500" dir="13500000">
                    <a:srgbClr val="000000">
                      <a:alpha val="60000"/>
                    </a:srgbClr>
                  </a:innerShdw>
                </a:effectLst>
                <a:latin typeface="Tw Cen MT" pitchFamily="34" charset="0"/>
              </a:rPr>
              <a:t> </a:t>
            </a:r>
            <a:r>
              <a:rPr lang="en-US" sz="2000" b="1" u="sng" spc="50" dirty="0">
                <a:ln w="13500">
                  <a:solidFill>
                    <a:schemeClr val="accent1">
                      <a:shade val="2500"/>
                      <a:alpha val="6500"/>
                    </a:schemeClr>
                  </a:solidFill>
                  <a:prstDash val="solid"/>
                </a:ln>
                <a:solidFill>
                  <a:srgbClr val="0070C0">
                    <a:alpha val="95000"/>
                  </a:srgbClr>
                </a:solidFill>
                <a:effectLst>
                  <a:glow rad="127000">
                    <a:schemeClr val="accent2">
                      <a:lumMod val="20000"/>
                      <a:lumOff val="80000"/>
                    </a:schemeClr>
                  </a:glow>
                  <a:innerShdw blurRad="50900" dist="38500" dir="13500000">
                    <a:srgbClr val="000000">
                      <a:alpha val="60000"/>
                    </a:srgbClr>
                  </a:innerShdw>
                </a:effectLst>
                <a:latin typeface="Tw Cen MT" pitchFamily="34" charset="0"/>
              </a:rPr>
              <a:t>on its downward descent towards sunset</a:t>
            </a:r>
            <a:r>
              <a:rPr lang="en-US" sz="2000" b="1" spc="50" dirty="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latin typeface="Tw Cen MT" pitchFamily="34" charset="0"/>
              </a:rPr>
              <a:t>.  </a:t>
            </a:r>
            <a:r>
              <a:rPr lang="en-US" sz="1800" b="1" spc="50" dirty="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latin typeface="Tw Cen MT" pitchFamily="34" charset="0"/>
              </a:rPr>
              <a:t>This is always during the Day </a:t>
            </a:r>
            <a:r>
              <a:rPr lang="en-US" sz="1800" b="1"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latin typeface="Tw Cen MT" pitchFamily="34" charset="0"/>
              </a:rPr>
              <a:t>Season long </a:t>
            </a:r>
            <a:r>
              <a:rPr lang="en-US" sz="1800" b="1" u="sng" spc="50" dirty="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latin typeface="Tw Cen MT" pitchFamily="34" charset="0"/>
              </a:rPr>
              <a:t>before</a:t>
            </a:r>
            <a:r>
              <a:rPr lang="en-US" sz="1800" b="1" spc="50" dirty="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latin typeface="Tw Cen MT" pitchFamily="34" charset="0"/>
              </a:rPr>
              <a:t> sunset. </a:t>
            </a:r>
            <a:endParaRPr lang="en-US" sz="1600" b="1"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latin typeface="Tw Cen MT" pitchFamily="34" charset="0"/>
            </a:endParaRPr>
          </a:p>
        </p:txBody>
      </p:sp>
      <p:sp>
        <p:nvSpPr>
          <p:cNvPr id="42" name="Content Placeholder 3"/>
          <p:cNvSpPr txBox="1">
            <a:spLocks/>
          </p:cNvSpPr>
          <p:nvPr/>
        </p:nvSpPr>
        <p:spPr>
          <a:xfrm>
            <a:off x="-6280" y="5354321"/>
            <a:ext cx="1272098" cy="1456436"/>
          </a:xfrm>
          <a:prstGeom prst="rect">
            <a:avLst/>
          </a:prstGeom>
          <a:solidFill>
            <a:schemeClr val="accent2">
              <a:lumMod val="20000"/>
              <a:lumOff val="80000"/>
            </a:schemeClr>
          </a:solidFill>
        </p:spPr>
        <p:txBody>
          <a:bodyPr>
            <a:noAutofit/>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sz="1400" u="sng" dirty="0" smtClean="0">
                <a:latin typeface="Tw Cen MT" pitchFamily="34" charset="0"/>
              </a:rPr>
              <a:t>Note</a:t>
            </a:r>
            <a:r>
              <a:rPr lang="en-US" sz="1400" dirty="0" smtClean="0">
                <a:latin typeface="Tw Cen MT" pitchFamily="34" charset="0"/>
              </a:rPr>
              <a:t>:</a:t>
            </a:r>
            <a:br>
              <a:rPr lang="en-US" sz="1400" dirty="0" smtClean="0">
                <a:latin typeface="Tw Cen MT" pitchFamily="34" charset="0"/>
              </a:rPr>
            </a:br>
            <a:r>
              <a:rPr lang="en-US" sz="1400" dirty="0" smtClean="0">
                <a:latin typeface="Tw Cen MT" pitchFamily="34" charset="0"/>
              </a:rPr>
              <a:t>There will be “anti-type” confirmation in the </a:t>
            </a:r>
            <a:br>
              <a:rPr lang="en-US" sz="1400" dirty="0" smtClean="0">
                <a:latin typeface="Tw Cen MT" pitchFamily="34" charset="0"/>
              </a:rPr>
            </a:br>
            <a:r>
              <a:rPr lang="en-US" sz="1400" dirty="0" smtClean="0">
                <a:latin typeface="Tw Cen MT" pitchFamily="34" charset="0"/>
              </a:rPr>
              <a:t>Gospel study. </a:t>
            </a:r>
          </a:p>
        </p:txBody>
      </p:sp>
      <p:sp>
        <p:nvSpPr>
          <p:cNvPr id="43" name="Slide Number Placeholder 1"/>
          <p:cNvSpPr txBox="1">
            <a:spLocks/>
          </p:cNvSpPr>
          <p:nvPr/>
        </p:nvSpPr>
        <p:spPr>
          <a:xfrm>
            <a:off x="11356892" y="6431915"/>
            <a:ext cx="6096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BBC35B-A44B-4119-B8DA-DE9E3DFADA20}" type="slidenum">
              <a:rPr lang="en-US" sz="1200" b="1" smtClean="0">
                <a:solidFill>
                  <a:srgbClr val="002060"/>
                </a:solidFill>
              </a:rPr>
              <a:pPr/>
              <a:t>23</a:t>
            </a:fld>
            <a:endParaRPr lang="en-US" b="1" dirty="0">
              <a:solidFill>
                <a:srgbClr val="002060"/>
              </a:solidFill>
            </a:endParaRPr>
          </a:p>
        </p:txBody>
      </p:sp>
      <p:cxnSp>
        <p:nvCxnSpPr>
          <p:cNvPr id="4" name="Straight Arrow Connector 3"/>
          <p:cNvCxnSpPr/>
          <p:nvPr/>
        </p:nvCxnSpPr>
        <p:spPr>
          <a:xfrm>
            <a:off x="6485028" y="3213451"/>
            <a:ext cx="96563" cy="596900"/>
          </a:xfrm>
          <a:prstGeom prst="straightConnector1">
            <a:avLst/>
          </a:prstGeom>
          <a:ln w="38100">
            <a:solidFill>
              <a:schemeClr val="accent5"/>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4773310" y="2922308"/>
            <a:ext cx="194531" cy="881634"/>
          </a:xfrm>
          <a:prstGeom prst="straightConnector1">
            <a:avLst/>
          </a:prstGeom>
          <a:ln w="57150">
            <a:solidFill>
              <a:schemeClr val="accent5">
                <a:lumMod val="20000"/>
                <a:lumOff val="80000"/>
              </a:schemeClr>
            </a:solidFill>
            <a:prstDash val="dash"/>
            <a:headEnd type="oval" w="med" len="med"/>
            <a:tailEnd type="triangle" w="med" len="med"/>
          </a:ln>
          <a:effectLst>
            <a:glow rad="76200">
              <a:srgbClr val="00B0F0">
                <a:alpha val="75000"/>
              </a:srgb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45" name="Picture 8" descr="C:\Users\Rae\Desktop\Art on Desktop\white man clip art\3d white people\magnifying glass jpe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458076" y="626474"/>
            <a:ext cx="603068" cy="592443"/>
          </a:xfrm>
          <a:prstGeom prst="rect">
            <a:avLst/>
          </a:prstGeom>
          <a:noFill/>
          <a:extLst>
            <a:ext uri="{909E8E84-426E-40DD-AFC4-6F175D3DCCD1}">
              <a14:hiddenFill xmlns:a14="http://schemas.microsoft.com/office/drawing/2010/main">
                <a:solidFill>
                  <a:srgbClr val="FFFFFF"/>
                </a:solidFill>
              </a14:hiddenFill>
            </a:ext>
          </a:extLst>
        </p:spPr>
      </p:pic>
      <p:sp>
        <p:nvSpPr>
          <p:cNvPr id="37" name="Title 2"/>
          <p:cNvSpPr txBox="1">
            <a:spLocks/>
          </p:cNvSpPr>
          <p:nvPr/>
        </p:nvSpPr>
        <p:spPr>
          <a:xfrm>
            <a:off x="1377790" y="-95879"/>
            <a:ext cx="10814210" cy="983298"/>
          </a:xfrm>
          <a:prstGeom prst="rect">
            <a:avLst/>
          </a:prstGeom>
        </p:spPr>
        <p:txBody>
          <a:bodyPr anchor="ctr">
            <a:normAutofit fontScale="92500"/>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smtClean="0">
                <a:ln>
                  <a:solidFill>
                    <a:srgbClr val="002060"/>
                  </a:solidFill>
                </a:ln>
                <a:solidFill>
                  <a:schemeClr val="accent2">
                    <a:lumMod val="75000"/>
                  </a:schemeClr>
                </a:solidFill>
              </a:rPr>
              <a:t>Deut 16:6   </a:t>
            </a:r>
            <a:r>
              <a:rPr lang="en-US" b="1" dirty="0" smtClean="0">
                <a:ln>
                  <a:solidFill>
                    <a:srgbClr val="002060"/>
                  </a:solidFill>
                </a:ln>
                <a:solidFill>
                  <a:srgbClr val="00B0F0"/>
                </a:solidFill>
              </a:rPr>
              <a:t>Passover Option #2  </a:t>
            </a:r>
            <a:r>
              <a:rPr lang="en-US" sz="3000" b="1" dirty="0" smtClean="0">
                <a:ln>
                  <a:solidFill>
                    <a:srgbClr val="002060"/>
                  </a:solidFill>
                </a:ln>
                <a:solidFill>
                  <a:srgbClr val="00B0F0"/>
                </a:solidFill>
              </a:rPr>
              <a:t>[Light Season]</a:t>
            </a:r>
            <a:endParaRPr lang="en-US" sz="3000" b="1" dirty="0">
              <a:ln>
                <a:solidFill>
                  <a:srgbClr val="002060"/>
                </a:solidFill>
              </a:ln>
              <a:solidFill>
                <a:srgbClr val="00B0F0"/>
              </a:solidFill>
            </a:endParaRPr>
          </a:p>
        </p:txBody>
      </p:sp>
      <p:sp>
        <p:nvSpPr>
          <p:cNvPr id="2" name="Rectangle 1"/>
          <p:cNvSpPr/>
          <p:nvPr/>
        </p:nvSpPr>
        <p:spPr>
          <a:xfrm>
            <a:off x="12252960" y="976116"/>
            <a:ext cx="3156030" cy="3970318"/>
          </a:xfrm>
          <a:prstGeom prst="rect">
            <a:avLst/>
          </a:prstGeom>
          <a:solidFill>
            <a:schemeClr val="accent4">
              <a:lumMod val="20000"/>
              <a:lumOff val="80000"/>
            </a:schemeClr>
          </a:solidFill>
        </p:spPr>
        <p:txBody>
          <a:bodyPr wrap="square">
            <a:spAutoFit/>
          </a:bodyPr>
          <a:lstStyle/>
          <a:p>
            <a:r>
              <a:rPr lang="en-US" dirty="0" smtClean="0"/>
              <a:t>CF to remember:</a:t>
            </a:r>
          </a:p>
          <a:p>
            <a:r>
              <a:rPr lang="en-US" dirty="0" smtClean="0"/>
              <a:t>the </a:t>
            </a:r>
            <a:r>
              <a:rPr lang="en-US" dirty="0"/>
              <a:t>study on this phrase "going down of the sun" really should have had some slides to prove this does not mean sunset.  However, I'm going to skip the evidence this time and they can go and look for themselves.  I did the research quite some time ago - don't remember the percentages, but it was NOT in favor of sunset, that's for sure.</a:t>
            </a:r>
          </a:p>
        </p:txBody>
      </p:sp>
      <p:sp>
        <p:nvSpPr>
          <p:cNvPr id="46" name="TextBox 45"/>
          <p:cNvSpPr txBox="1"/>
          <p:nvPr/>
        </p:nvSpPr>
        <p:spPr>
          <a:xfrm>
            <a:off x="10889473" y="2161056"/>
            <a:ext cx="1211418" cy="1600438"/>
          </a:xfrm>
          <a:prstGeom prst="rect">
            <a:avLst/>
          </a:prstGeom>
          <a:solidFill>
            <a:srgbClr val="96004B"/>
          </a:solidFill>
          <a:ln w="57150">
            <a:solidFill>
              <a:schemeClr val="tx1"/>
            </a:solidFill>
          </a:ln>
          <a:scene3d>
            <a:camera prst="orthographicFront"/>
            <a:lightRig rig="threePt" dir="t"/>
          </a:scene3d>
          <a:sp3d>
            <a:bevelT w="152400" h="50800" prst="softRound"/>
          </a:sp3d>
        </p:spPr>
        <p:txBody>
          <a:bodyPr wrap="square" rtlCol="0">
            <a:spAutoFit/>
          </a:bodyPr>
          <a:lstStyle/>
          <a:p>
            <a:pPr algn="ctr"/>
            <a:r>
              <a:rPr lang="en-US" sz="1400" b="1" dirty="0" smtClean="0">
                <a:solidFill>
                  <a:schemeClr val="accent2">
                    <a:lumMod val="20000"/>
                    <a:lumOff val="80000"/>
                  </a:schemeClr>
                </a:solidFill>
              </a:rPr>
              <a:t>… has </a:t>
            </a:r>
            <a:r>
              <a:rPr lang="en-US" sz="1400" b="1" u="sng" dirty="0" smtClean="0">
                <a:solidFill>
                  <a:schemeClr val="accent2">
                    <a:lumMod val="20000"/>
                    <a:lumOff val="80000"/>
                  </a:schemeClr>
                </a:solidFill>
              </a:rPr>
              <a:t>nothin</a:t>
            </a:r>
            <a:r>
              <a:rPr lang="en-US" sz="1400" b="1" dirty="0" smtClean="0">
                <a:solidFill>
                  <a:schemeClr val="accent2">
                    <a:lumMod val="20000"/>
                    <a:lumOff val="80000"/>
                  </a:schemeClr>
                </a:solidFill>
              </a:rPr>
              <a:t>g </a:t>
            </a:r>
            <a:br>
              <a:rPr lang="en-US" sz="1400" b="1" dirty="0" smtClean="0">
                <a:solidFill>
                  <a:schemeClr val="accent2">
                    <a:lumMod val="20000"/>
                    <a:lumOff val="80000"/>
                  </a:schemeClr>
                </a:solidFill>
              </a:rPr>
            </a:br>
            <a:r>
              <a:rPr lang="en-US" sz="1400" b="1" dirty="0" smtClean="0">
                <a:solidFill>
                  <a:schemeClr val="accent2">
                    <a:lumMod val="20000"/>
                    <a:lumOff val="80000"/>
                  </a:schemeClr>
                </a:solidFill>
              </a:rPr>
              <a:t>to do with sunset beginning any new day!</a:t>
            </a:r>
            <a:endParaRPr lang="en-US" sz="1400" b="1" dirty="0">
              <a:solidFill>
                <a:schemeClr val="accent2">
                  <a:lumMod val="20000"/>
                  <a:lumOff val="80000"/>
                </a:schemeClr>
              </a:solidFill>
            </a:endParaRPr>
          </a:p>
        </p:txBody>
      </p:sp>
      <p:grpSp>
        <p:nvGrpSpPr>
          <p:cNvPr id="47" name="Group 46"/>
          <p:cNvGrpSpPr/>
          <p:nvPr/>
        </p:nvGrpSpPr>
        <p:grpSpPr>
          <a:xfrm>
            <a:off x="1400222" y="3879952"/>
            <a:ext cx="1244428" cy="1350962"/>
            <a:chOff x="714375" y="3810351"/>
            <a:chExt cx="1244428" cy="1350962"/>
          </a:xfrm>
        </p:grpSpPr>
        <p:sp>
          <p:nvSpPr>
            <p:cNvPr id="48" name="Oval 47"/>
            <p:cNvSpPr/>
            <p:nvPr/>
          </p:nvSpPr>
          <p:spPr>
            <a:xfrm>
              <a:off x="727065" y="3810351"/>
              <a:ext cx="1231738" cy="1231919"/>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714375" y="4699648"/>
              <a:ext cx="11682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rPr>
                <a:t>No context </a:t>
              </a:r>
              <a:br>
                <a:rPr lang="en-US" sz="1200" b="1" dirty="0" smtClean="0">
                  <a:ln>
                    <a:solidFill>
                      <a:srgbClr val="006600"/>
                    </a:solidFill>
                  </a:ln>
                  <a:solidFill>
                    <a:srgbClr val="99FF33"/>
                  </a:solidFill>
                </a:rPr>
              </a:br>
              <a:r>
                <a:rPr lang="en-US" sz="1200" b="1" dirty="0" smtClean="0">
                  <a:ln>
                    <a:solidFill>
                      <a:srgbClr val="006600"/>
                    </a:solidFill>
                  </a:ln>
                  <a:solidFill>
                    <a:srgbClr val="99FF33"/>
                  </a:solidFill>
                </a:rPr>
                <a:t> for day-start. </a:t>
              </a:r>
              <a:endParaRPr lang="en-US" sz="1200" b="1" dirty="0">
                <a:ln>
                  <a:solidFill>
                    <a:srgbClr val="006600"/>
                  </a:solidFill>
                </a:ln>
                <a:solidFill>
                  <a:srgbClr val="99FF33"/>
                </a:solidFill>
              </a:endParaRPr>
            </a:p>
          </p:txBody>
        </p:sp>
      </p:grpSp>
    </p:spTree>
    <p:extLst>
      <p:ext uri="{BB962C8B-B14F-4D97-AF65-F5344CB8AC3E}">
        <p14:creationId xmlns:p14="http://schemas.microsoft.com/office/powerpoint/2010/main" val="424516237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par>
                          <p:cTn id="11" fill="hold">
                            <p:stCondLst>
                              <p:cond delay="1000"/>
                            </p:stCondLst>
                            <p:childTnLst>
                              <p:par>
                                <p:cTn id="12" presetID="6" presetClass="emph" presetSubtype="0" fill="hold" nodeType="afterEffect">
                                  <p:stCondLst>
                                    <p:cond delay="0"/>
                                  </p:stCondLst>
                                  <p:childTnLst>
                                    <p:animScale>
                                      <p:cBhvr>
                                        <p:cTn id="13" dur="2000" fill="hold"/>
                                        <p:tgtEl>
                                          <p:spTgt spid="6">
                                            <p:txEl>
                                              <p:pRg st="0" end="0"/>
                                            </p:txEl>
                                          </p:spTgt>
                                        </p:tgtEl>
                                      </p:cBhvr>
                                      <p:by x="150000" y="150000"/>
                                    </p:animScale>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9">
                                            <p:txEl>
                                              <p:pRg st="0" end="0"/>
                                            </p:txEl>
                                          </p:spTgt>
                                        </p:tgtEl>
                                        <p:attrNameLst>
                                          <p:attrName>style.visibility</p:attrName>
                                        </p:attrNameLst>
                                      </p:cBhvr>
                                      <p:to>
                                        <p:strVal val="visible"/>
                                      </p:to>
                                    </p:set>
                                    <p:animEffect transition="in" filter="wipe(up)">
                                      <p:cBhvr>
                                        <p:cTn id="18" dur="2500"/>
                                        <p:tgtEl>
                                          <p:spTgt spid="39">
                                            <p:txEl>
                                              <p:pRg st="0" end="0"/>
                                            </p:txEl>
                                          </p:spTgt>
                                        </p:tgtEl>
                                      </p:cBhvr>
                                    </p:animEffect>
                                  </p:childTnLst>
                                </p:cTn>
                              </p:par>
                            </p:childTnLst>
                          </p:cTn>
                        </p:par>
                        <p:par>
                          <p:cTn id="19" fill="hold">
                            <p:stCondLst>
                              <p:cond delay="2500"/>
                            </p:stCondLst>
                            <p:childTnLst>
                              <p:par>
                                <p:cTn id="20" presetID="22" presetClass="entr" presetSubtype="1" fill="hold" nodeType="afterEffect">
                                  <p:stCondLst>
                                    <p:cond delay="3000"/>
                                  </p:stCondLst>
                                  <p:childTnLst>
                                    <p:set>
                                      <p:cBhvr>
                                        <p:cTn id="21" dur="1" fill="hold">
                                          <p:stCondLst>
                                            <p:cond delay="0"/>
                                          </p:stCondLst>
                                        </p:cTn>
                                        <p:tgtEl>
                                          <p:spTgt spid="38"/>
                                        </p:tgtEl>
                                        <p:attrNameLst>
                                          <p:attrName>style.visibility</p:attrName>
                                        </p:attrNameLst>
                                      </p:cBhvr>
                                      <p:to>
                                        <p:strVal val="visible"/>
                                      </p:to>
                                    </p:set>
                                    <p:animEffect transition="in" filter="wipe(up)">
                                      <p:cBhvr>
                                        <p:cTn id="22" dur="2000"/>
                                        <p:tgtEl>
                                          <p:spTgt spid="38"/>
                                        </p:tgtEl>
                                      </p:cBhvr>
                                    </p:animEffect>
                                  </p:childTnLst>
                                </p:cTn>
                              </p:par>
                            </p:childTnLst>
                          </p:cTn>
                        </p:par>
                        <p:par>
                          <p:cTn id="23" fill="hold">
                            <p:stCondLst>
                              <p:cond delay="7500"/>
                            </p:stCondLst>
                            <p:childTnLst>
                              <p:par>
                                <p:cTn id="24" presetID="22" presetClass="entr" presetSubtype="8"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1500"/>
                                        <p:tgtEl>
                                          <p:spTgt spid="17"/>
                                        </p:tgtEl>
                                      </p:cBhvr>
                                    </p:animEffect>
                                  </p:childTnLst>
                                </p:cTn>
                              </p:par>
                            </p:childTnLst>
                          </p:cTn>
                        </p:par>
                        <p:par>
                          <p:cTn id="27" fill="hold">
                            <p:stCondLst>
                              <p:cond delay="9000"/>
                            </p:stCondLst>
                            <p:childTnLst>
                              <p:par>
                                <p:cTn id="28" presetID="22" presetClass="entr" presetSubtype="1" fill="hold" nodeType="afterEffect">
                                  <p:stCondLst>
                                    <p:cond delay="0"/>
                                  </p:stCondLst>
                                  <p:childTnLst>
                                    <p:set>
                                      <p:cBhvr>
                                        <p:cTn id="29" dur="1" fill="hold">
                                          <p:stCondLst>
                                            <p:cond delay="0"/>
                                          </p:stCondLst>
                                        </p:cTn>
                                        <p:tgtEl>
                                          <p:spTgt spid="27">
                                            <p:txEl>
                                              <p:pRg st="0" end="0"/>
                                            </p:txEl>
                                          </p:spTgt>
                                        </p:tgtEl>
                                        <p:attrNameLst>
                                          <p:attrName>style.visibility</p:attrName>
                                        </p:attrNameLst>
                                      </p:cBhvr>
                                      <p:to>
                                        <p:strVal val="visible"/>
                                      </p:to>
                                    </p:set>
                                    <p:animEffect transition="in" filter="wipe(up)">
                                      <p:cBhvr>
                                        <p:cTn id="30" dur="2500"/>
                                        <p:tgtEl>
                                          <p:spTgt spid="27">
                                            <p:txEl>
                                              <p:pRg st="0" end="0"/>
                                            </p:txEl>
                                          </p:spTgt>
                                        </p:tgtEl>
                                      </p:cBhvr>
                                    </p:animEffect>
                                  </p:childTnLst>
                                </p:cTn>
                              </p:par>
                            </p:childTnLst>
                          </p:cTn>
                        </p:par>
                        <p:par>
                          <p:cTn id="31" fill="hold">
                            <p:stCondLst>
                              <p:cond delay="11500"/>
                            </p:stCondLst>
                            <p:childTnLst>
                              <p:par>
                                <p:cTn id="32" presetID="22" presetClass="entr" presetSubtype="1" fill="hold" nodeType="afterEffect">
                                  <p:stCondLst>
                                    <p:cond delay="0"/>
                                  </p:stCondLst>
                                  <p:childTnLst>
                                    <p:set>
                                      <p:cBhvr>
                                        <p:cTn id="33" dur="1" fill="hold">
                                          <p:stCondLst>
                                            <p:cond delay="0"/>
                                          </p:stCondLst>
                                        </p:cTn>
                                        <p:tgtEl>
                                          <p:spTgt spid="27">
                                            <p:txEl>
                                              <p:pRg st="3" end="3"/>
                                            </p:txEl>
                                          </p:spTgt>
                                        </p:tgtEl>
                                        <p:attrNameLst>
                                          <p:attrName>style.visibility</p:attrName>
                                        </p:attrNameLst>
                                      </p:cBhvr>
                                      <p:to>
                                        <p:strVal val="visible"/>
                                      </p:to>
                                    </p:set>
                                    <p:animEffect transition="in" filter="wipe(up)">
                                      <p:cBhvr>
                                        <p:cTn id="34" dur="2500"/>
                                        <p:tgtEl>
                                          <p:spTgt spid="27">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xEl>
                                              <p:pRg st="0" end="0"/>
                                            </p:txEl>
                                          </p:spTgt>
                                        </p:tgtEl>
                                        <p:attrNameLst>
                                          <p:attrName>style.visibility</p:attrName>
                                        </p:attrNameLst>
                                      </p:cBhvr>
                                      <p:to>
                                        <p:strVal val="visible"/>
                                      </p:to>
                                    </p:set>
                                    <p:animEffect transition="in" filter="barn(inVertical)">
                                      <p:cBhvr>
                                        <p:cTn id="39" dur="1500"/>
                                        <p:tgtEl>
                                          <p:spTgt spid="23">
                                            <p:txEl>
                                              <p:pRg st="0" end="0"/>
                                            </p:txEl>
                                          </p:spTgt>
                                        </p:tgtEl>
                                      </p:cBhvr>
                                    </p:animEffect>
                                  </p:childTnLst>
                                </p:cTn>
                              </p:par>
                            </p:childTnLst>
                          </p:cTn>
                        </p:par>
                        <p:par>
                          <p:cTn id="40" fill="hold">
                            <p:stCondLst>
                              <p:cond delay="1500"/>
                            </p:stCondLst>
                            <p:childTnLst>
                              <p:par>
                                <p:cTn id="41" presetID="22" presetClass="entr" presetSubtype="1" fill="hold" nodeType="afterEffect">
                                  <p:stCondLst>
                                    <p:cond delay="0"/>
                                  </p:stCondLst>
                                  <p:childTnLst>
                                    <p:set>
                                      <p:cBhvr>
                                        <p:cTn id="42" dur="1" fill="hold">
                                          <p:stCondLst>
                                            <p:cond delay="0"/>
                                          </p:stCondLst>
                                        </p:cTn>
                                        <p:tgtEl>
                                          <p:spTgt spid="46">
                                            <p:txEl>
                                              <p:pRg st="0" end="0"/>
                                            </p:txEl>
                                          </p:spTgt>
                                        </p:tgtEl>
                                        <p:attrNameLst>
                                          <p:attrName>style.visibility</p:attrName>
                                        </p:attrNameLst>
                                      </p:cBhvr>
                                      <p:to>
                                        <p:strVal val="visible"/>
                                      </p:to>
                                    </p:set>
                                    <p:animEffect transition="in" filter="wipe(up)">
                                      <p:cBhvr>
                                        <p:cTn id="43" dur="2000"/>
                                        <p:tgtEl>
                                          <p:spTgt spid="46">
                                            <p:txEl>
                                              <p:pRg st="0" end="0"/>
                                            </p:txEl>
                                          </p:spTgt>
                                        </p:tgtEl>
                                      </p:cBhvr>
                                    </p:animEffect>
                                  </p:childTnLst>
                                </p:cTn>
                              </p:par>
                              <p:par>
                                <p:cTn id="44" presetID="22" presetClass="entr" presetSubtype="1" fill="hold" nodeType="withEffect">
                                  <p:stCondLst>
                                    <p:cond delay="1000"/>
                                  </p:stCondLst>
                                  <p:childTnLst>
                                    <p:set>
                                      <p:cBhvr>
                                        <p:cTn id="45" dur="1" fill="hold">
                                          <p:stCondLst>
                                            <p:cond delay="0"/>
                                          </p:stCondLst>
                                        </p:cTn>
                                        <p:tgtEl>
                                          <p:spTgt spid="47"/>
                                        </p:tgtEl>
                                        <p:attrNameLst>
                                          <p:attrName>style.visibility</p:attrName>
                                        </p:attrNameLst>
                                      </p:cBhvr>
                                      <p:to>
                                        <p:strVal val="visible"/>
                                      </p:to>
                                    </p:set>
                                    <p:animEffect transition="in" filter="wipe(up)">
                                      <p:cBhvr>
                                        <p:cTn id="46" dur="1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6">
                                            <p:txEl>
                                              <p:pRg st="0" end="0"/>
                                            </p:txEl>
                                          </p:spTgt>
                                        </p:tgtEl>
                                        <p:attrNameLst>
                                          <p:attrName>style.visibility</p:attrName>
                                        </p:attrNameLst>
                                      </p:cBhvr>
                                      <p:to>
                                        <p:strVal val="visible"/>
                                      </p:to>
                                    </p:set>
                                    <p:animEffect transition="in" filter="wipe(left)">
                                      <p:cBhvr>
                                        <p:cTn id="51" dur="20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0" name="Rectangle 29"/>
          <p:cNvSpPr/>
          <p:nvPr/>
        </p:nvSpPr>
        <p:spPr>
          <a:xfrm>
            <a:off x="7238703" y="3859297"/>
            <a:ext cx="2924198" cy="1692771"/>
          </a:xfrm>
          <a:prstGeom prst="rect">
            <a:avLst/>
          </a:prstGeom>
          <a:gradFill>
            <a:gsLst>
              <a:gs pos="15000">
                <a:schemeClr val="tx1">
                  <a:lumMod val="85000"/>
                  <a:lumOff val="15000"/>
                </a:schemeClr>
              </a:gs>
              <a:gs pos="1000">
                <a:schemeClr val="bg1"/>
              </a:gs>
              <a:gs pos="65000">
                <a:schemeClr val="tx1">
                  <a:lumMod val="65000"/>
                  <a:lumOff val="35000"/>
                </a:schemeClr>
              </a:gs>
              <a:gs pos="89000">
                <a:schemeClr val="bg1"/>
              </a:gs>
            </a:gsLst>
            <a:path path="circle">
              <a:fillToRect l="50000" t="50000" r="50000" b="50000"/>
            </a:path>
          </a:gradFill>
          <a:effectLst>
            <a:glow rad="127000">
              <a:schemeClr val="bg1"/>
            </a:glow>
          </a:effectLst>
        </p:spPr>
        <p:txBody>
          <a:bodyPr wrap="none" lIns="91440" tIns="45720" rIns="91440" bIns="45720">
            <a:spAutoFit/>
            <a:scene3d>
              <a:camera prst="orthographicFront"/>
              <a:lightRig rig="threePt" dir="t"/>
            </a:scene3d>
            <a:sp3d extrusionH="57150">
              <a:bevelT w="38100" h="38100"/>
            </a:sp3d>
          </a:bodyPr>
          <a:lstStyle/>
          <a:p>
            <a:pPr algn="ctr"/>
            <a:r>
              <a:rPr lang="en-US" sz="2000" b="1"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beyn</a:t>
            </a:r>
            <a:r>
              <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 ha </a:t>
            </a:r>
            <a:r>
              <a:rPr lang="en-US" sz="2000" b="1"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arbayim</a:t>
            </a:r>
            <a:endPar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endParaRPr lang="en-US" sz="2000" b="1" cap="none" spc="0" dirty="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endParaRPr lang="en-US" sz="24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Night Season</a:t>
            </a:r>
            <a:b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b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(between </a:t>
            </a:r>
            <a:r>
              <a:rPr lang="en-US" sz="2000" b="1" u="sng" cap="none" spc="0" dirty="0" smtClean="0">
                <a:ln w="1905"/>
                <a:solidFill>
                  <a:srgbClr val="C00000"/>
                </a:solidFill>
                <a:effectLst>
                  <a:glow rad="88900">
                    <a:schemeClr val="bg1">
                      <a:alpha val="71000"/>
                    </a:schemeClr>
                  </a:glow>
                  <a:innerShdw blurRad="69850" dist="43180" dir="5400000">
                    <a:srgbClr val="000000">
                      <a:alpha val="65000"/>
                    </a:srgbClr>
                  </a:innerShdw>
                </a:effectLst>
                <a:latin typeface="Comic Sans MS" pitchFamily="66" charset="0"/>
              </a:rPr>
              <a:t>two</a:t>
            </a: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 mixings)</a:t>
            </a:r>
            <a:endParaRPr lang="en-US" sz="2000" b="1" cap="none" spc="0" dirty="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p:txBody>
      </p:sp>
      <p:sp>
        <p:nvSpPr>
          <p:cNvPr id="27" name="Rectangle 26"/>
          <p:cNvSpPr/>
          <p:nvPr/>
        </p:nvSpPr>
        <p:spPr>
          <a:xfrm>
            <a:off x="3369667" y="3836598"/>
            <a:ext cx="2924198" cy="1692771"/>
          </a:xfrm>
          <a:prstGeom prst="rect">
            <a:avLst/>
          </a:prstGeom>
          <a:gradFill flip="none" rotWithShape="1">
            <a:gsLst>
              <a:gs pos="25000">
                <a:srgbClr val="ACD0DE"/>
              </a:gs>
              <a:gs pos="9000">
                <a:schemeClr val="bg1"/>
              </a:gs>
              <a:gs pos="75000">
                <a:srgbClr val="D1E3EB"/>
              </a:gs>
              <a:gs pos="87000">
                <a:schemeClr val="bg1"/>
              </a:gs>
            </a:gsLst>
            <a:path path="circle">
              <a:fillToRect l="50000" t="50000" r="50000" b="50000"/>
            </a:path>
            <a:tileRect/>
          </a:gradFill>
        </p:spPr>
        <p:txBody>
          <a:bodyPr wrap="none" lIns="91440" tIns="45720" rIns="91440" bIns="45720">
            <a:spAutoFit/>
            <a:scene3d>
              <a:camera prst="orthographicFront"/>
              <a:lightRig rig="threePt" dir="t"/>
            </a:scene3d>
            <a:sp3d extrusionH="57150">
              <a:bevelT w="38100" h="38100"/>
            </a:sp3d>
          </a:bodyPr>
          <a:lstStyle/>
          <a:p>
            <a:pPr algn="ctr"/>
            <a:r>
              <a:rPr lang="en-US" sz="2000" b="1" dirty="0" err="1" smtClean="0">
                <a:ln w="1905"/>
                <a:solidFill>
                  <a:srgbClr val="0070C0"/>
                </a:solidFill>
                <a:effectLst>
                  <a:innerShdw blurRad="69850" dist="43180" dir="5400000">
                    <a:srgbClr val="000000">
                      <a:alpha val="65000"/>
                    </a:srgbClr>
                  </a:innerShdw>
                </a:effectLst>
                <a:latin typeface="Comic Sans MS" pitchFamily="66" charset="0"/>
              </a:rPr>
              <a:t>beyn</a:t>
            </a:r>
            <a:r>
              <a:rPr lang="en-US" sz="2000" b="1" dirty="0" smtClean="0">
                <a:ln w="1905"/>
                <a:solidFill>
                  <a:srgbClr val="0070C0"/>
                </a:solidFill>
                <a:effectLst>
                  <a:innerShdw blurRad="69850" dist="43180" dir="5400000">
                    <a:srgbClr val="000000">
                      <a:alpha val="65000"/>
                    </a:srgbClr>
                  </a:innerShdw>
                </a:effectLst>
                <a:latin typeface="Comic Sans MS" pitchFamily="66" charset="0"/>
              </a:rPr>
              <a:t> ha </a:t>
            </a:r>
            <a:r>
              <a:rPr lang="en-US" sz="2000" b="1" dirty="0" err="1" smtClean="0">
                <a:ln w="1905"/>
                <a:solidFill>
                  <a:srgbClr val="0070C0"/>
                </a:solidFill>
                <a:effectLst>
                  <a:innerShdw blurRad="69850" dist="43180" dir="5400000">
                    <a:srgbClr val="000000">
                      <a:alpha val="65000"/>
                    </a:srgbClr>
                  </a:innerShdw>
                </a:effectLst>
                <a:latin typeface="Comic Sans MS" pitchFamily="66" charset="0"/>
              </a:rPr>
              <a:t>arbayim</a:t>
            </a:r>
            <a:endParaRPr lang="en-US" sz="2000" b="1" dirty="0" smtClean="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000" b="1" cap="none" spc="0" dirty="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400" b="1" dirty="0" smtClean="0">
              <a:ln w="1905"/>
              <a:solidFill>
                <a:srgbClr val="0070C0"/>
              </a:solidFill>
              <a:effectLst>
                <a:innerShdw blurRad="69850" dist="43180" dir="5400000">
                  <a:srgbClr val="000000">
                    <a:alpha val="65000"/>
                  </a:srgbClr>
                </a:innerShdw>
              </a:effectLst>
              <a:latin typeface="Comic Sans MS" pitchFamily="66" charset="0"/>
            </a:endParaRPr>
          </a:p>
          <a:p>
            <a:pPr algn="ct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Day Season</a:t>
            </a:r>
            <a:b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b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(between </a:t>
            </a:r>
            <a:r>
              <a:rPr lang="en-US" sz="2000" b="1" u="sng" cap="none" spc="0" dirty="0" smtClean="0">
                <a:ln w="1905"/>
                <a:solidFill>
                  <a:srgbClr val="C00000"/>
                </a:solidFill>
                <a:effectLst>
                  <a:innerShdw blurRad="69850" dist="43180" dir="5400000">
                    <a:srgbClr val="000000">
                      <a:alpha val="65000"/>
                    </a:srgbClr>
                  </a:innerShdw>
                </a:effectLst>
                <a:latin typeface="Comic Sans MS" pitchFamily="66" charset="0"/>
              </a:rPr>
              <a:t>two</a:t>
            </a: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 mixings)</a:t>
            </a:r>
            <a:endParaRPr lang="en-US" sz="2000" b="1" cap="none" spc="0" dirty="0">
              <a:ln w="1905"/>
              <a:solidFill>
                <a:srgbClr val="0070C0"/>
              </a:solidFill>
              <a:effectLst>
                <a:innerShdw blurRad="69850" dist="43180" dir="5400000">
                  <a:srgbClr val="000000">
                    <a:alpha val="65000"/>
                  </a:srgbClr>
                </a:innerShdw>
              </a:effectLst>
              <a:latin typeface="Comic Sans MS" pitchFamily="66" charset="0"/>
            </a:endParaRPr>
          </a:p>
        </p:txBody>
      </p:sp>
      <p:sp>
        <p:nvSpPr>
          <p:cNvPr id="34" name="Rectangle 33"/>
          <p:cNvSpPr/>
          <p:nvPr/>
        </p:nvSpPr>
        <p:spPr>
          <a:xfrm>
            <a:off x="10527259" y="4084179"/>
            <a:ext cx="325120" cy="815005"/>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5" name="Straight Arrow Connector 4"/>
          <p:cNvCxnSpPr/>
          <p:nvPr/>
        </p:nvCxnSpPr>
        <p:spPr>
          <a:xfrm flipH="1">
            <a:off x="3141457" y="3213451"/>
            <a:ext cx="192108" cy="605554"/>
          </a:xfrm>
          <a:prstGeom prst="straightConnector1">
            <a:avLst/>
          </a:prstGeom>
          <a:ln w="38100">
            <a:solidFill>
              <a:srgbClr val="B83D68"/>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187177" y="4226911"/>
            <a:ext cx="3345304" cy="650240"/>
          </a:xfrm>
          <a:prstGeom prst="rect">
            <a:avLst/>
          </a:prstGeom>
          <a:gradFill flip="none" rotWithShape="1">
            <a:gsLst>
              <a:gs pos="1000">
                <a:srgbClr val="F1E441"/>
              </a:gs>
              <a:gs pos="85000">
                <a:srgbClr val="C1D2D8"/>
              </a:gs>
              <a:gs pos="16000">
                <a:srgbClr val="85C2FF"/>
              </a:gs>
              <a:gs pos="93000">
                <a:schemeClr val="accent4">
                  <a:lumMod val="40000"/>
                  <a:lumOff val="60000"/>
                </a:schemeClr>
              </a:gs>
              <a:gs pos="100000">
                <a:srgbClr val="FFFF8F"/>
              </a:gs>
            </a:gsLst>
            <a:lin ang="10800000" scaled="1"/>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CA" sz="2800" b="1" dirty="0" smtClean="0">
                <a:ln w="11430"/>
                <a:solidFill>
                  <a:schemeClr val="accent4">
                    <a:lumMod val="75000"/>
                  </a:schemeClr>
                </a:solidFill>
                <a:effectLst>
                  <a:outerShdw blurRad="50800" dist="39000" dir="5460000" algn="tl">
                    <a:srgbClr val="000000">
                      <a:alpha val="38000"/>
                    </a:srgbClr>
                  </a:outerShdw>
                </a:effectLst>
              </a:rPr>
              <a:t>Direct Sunlight</a:t>
            </a:r>
            <a:endParaRPr lang="en-CA" sz="2800" b="1" dirty="0">
              <a:ln w="11430"/>
              <a:solidFill>
                <a:schemeClr val="accent4">
                  <a:lumMod val="75000"/>
                </a:schemeClr>
              </a:solidFill>
              <a:effectLst>
                <a:outerShdw blurRad="50800" dist="39000" dir="5460000" algn="tl">
                  <a:srgbClr val="000000">
                    <a:alpha val="38000"/>
                  </a:srgbClr>
                </a:outerShdw>
              </a:effectLst>
            </a:endParaRPr>
          </a:p>
        </p:txBody>
      </p:sp>
      <p:sp>
        <p:nvSpPr>
          <p:cNvPr id="9" name="Rectangle 8"/>
          <p:cNvSpPr/>
          <p:nvPr/>
        </p:nvSpPr>
        <p:spPr>
          <a:xfrm>
            <a:off x="6941631" y="4226911"/>
            <a:ext cx="3564362" cy="650240"/>
          </a:xfrm>
          <a:prstGeom prst="rect">
            <a:avLst/>
          </a:prstGeom>
          <a:solidFill>
            <a:schemeClr val="tx1"/>
          </a:solidFill>
          <a:ln>
            <a:solidFill>
              <a:schemeClr val="bg1"/>
            </a:solid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a:bevelT w="27940" h="12700"/>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rPr>
              <a:t>Darkness</a:t>
            </a:r>
            <a:endParaRPr lang="en-CA" sz="3200" b="1" spc="150" dirty="0">
              <a:ln w="11430"/>
              <a:solidFill>
                <a:srgbClr val="F8F8F8"/>
              </a:solidFill>
              <a:effectLst>
                <a:outerShdw blurRad="25400" algn="tl" rotWithShape="0">
                  <a:srgbClr val="000000">
                    <a:alpha val="43000"/>
                  </a:srgbClr>
                </a:outerShdw>
              </a:effectLst>
            </a:endParaRPr>
          </a:p>
        </p:txBody>
      </p:sp>
      <p:sp>
        <p:nvSpPr>
          <p:cNvPr id="10" name="Rectangle 9"/>
          <p:cNvSpPr/>
          <p:nvPr/>
        </p:nvSpPr>
        <p:spPr>
          <a:xfrm>
            <a:off x="6633117" y="3315051"/>
            <a:ext cx="322122" cy="2222610"/>
          </a:xfrm>
          <a:prstGeom prst="rect">
            <a:avLst/>
          </a:prstGeom>
          <a:gradFill>
            <a:gsLst>
              <a:gs pos="0">
                <a:srgbClr val="000000"/>
              </a:gs>
              <a:gs pos="32000">
                <a:srgbClr val="400040"/>
              </a:gs>
              <a:gs pos="88000">
                <a:srgbClr val="F27300"/>
              </a:gs>
              <a:gs pos="100000">
                <a:srgbClr val="FFBF00"/>
              </a:gs>
            </a:gsLst>
            <a:lin ang="10800000" scaled="0"/>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12" name="Straight Connector 11"/>
          <p:cNvCxnSpPr/>
          <p:nvPr/>
        </p:nvCxnSpPr>
        <p:spPr>
          <a:xfrm>
            <a:off x="3146537" y="3820511"/>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81591" y="3810351"/>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875265" y="2852772"/>
            <a:ext cx="1230208"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rgbClr val="B83D68"/>
                </a:solidFill>
              </a:rPr>
              <a:t>Sunrise</a:t>
            </a:r>
            <a:endParaRPr lang="en-CA" b="1" dirty="0">
              <a:solidFill>
                <a:srgbClr val="B83D68"/>
              </a:solidFill>
            </a:endParaRPr>
          </a:p>
        </p:txBody>
      </p:sp>
      <p:sp>
        <p:nvSpPr>
          <p:cNvPr id="17" name="Curved Down Arrow 16"/>
          <p:cNvSpPr/>
          <p:nvPr/>
        </p:nvSpPr>
        <p:spPr>
          <a:xfrm>
            <a:off x="3187177" y="3678270"/>
            <a:ext cx="3561328" cy="548906"/>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sp>
        <p:nvSpPr>
          <p:cNvPr id="18" name="Rectangle 17"/>
          <p:cNvSpPr/>
          <p:nvPr/>
        </p:nvSpPr>
        <p:spPr>
          <a:xfrm>
            <a:off x="5632406" y="2862932"/>
            <a:ext cx="1201232"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chemeClr val="accent5"/>
                </a:solidFill>
              </a:rPr>
              <a:t>Sunset</a:t>
            </a:r>
            <a:endParaRPr lang="en-CA" b="1" dirty="0">
              <a:solidFill>
                <a:schemeClr val="accent5"/>
              </a:solidFill>
            </a:endParaRPr>
          </a:p>
        </p:txBody>
      </p:sp>
      <p:cxnSp>
        <p:nvCxnSpPr>
          <p:cNvPr id="20" name="Straight Arrow Connector 19"/>
          <p:cNvCxnSpPr/>
          <p:nvPr/>
        </p:nvCxnSpPr>
        <p:spPr>
          <a:xfrm>
            <a:off x="10497191" y="2396397"/>
            <a:ext cx="8802" cy="1138364"/>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0297963" y="1326231"/>
            <a:ext cx="398457" cy="1143001"/>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chemeClr val="bg2">
                  <a:lumMod val="50000"/>
                </a:schemeClr>
              </a:solidFill>
            </a:endParaRPr>
          </a:p>
        </p:txBody>
      </p:sp>
      <p:cxnSp>
        <p:nvCxnSpPr>
          <p:cNvPr id="25" name="Straight Connector 24"/>
          <p:cNvCxnSpPr/>
          <p:nvPr/>
        </p:nvCxnSpPr>
        <p:spPr>
          <a:xfrm>
            <a:off x="10505993" y="3534761"/>
            <a:ext cx="0" cy="1352550"/>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889473" y="3819005"/>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8" name="Curved Down Arrow 27"/>
          <p:cNvSpPr/>
          <p:nvPr/>
        </p:nvSpPr>
        <p:spPr>
          <a:xfrm>
            <a:off x="6941630" y="3678269"/>
            <a:ext cx="3754789" cy="513429"/>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cxnSp>
        <p:nvCxnSpPr>
          <p:cNvPr id="31" name="Straight Arrow Connector 30"/>
          <p:cNvCxnSpPr/>
          <p:nvPr/>
        </p:nvCxnSpPr>
        <p:spPr>
          <a:xfrm flipH="1">
            <a:off x="2733715" y="2396397"/>
            <a:ext cx="7148" cy="1051823"/>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507578" y="1335658"/>
            <a:ext cx="417288" cy="1143000"/>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rgbClr val="00B0F0"/>
              </a:solidFill>
            </a:endParaRPr>
          </a:p>
        </p:txBody>
      </p:sp>
      <p:sp>
        <p:nvSpPr>
          <p:cNvPr id="35" name="Rectangle 34"/>
          <p:cNvSpPr/>
          <p:nvPr/>
        </p:nvSpPr>
        <p:spPr>
          <a:xfrm>
            <a:off x="2770981" y="4071535"/>
            <a:ext cx="325120" cy="826388"/>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11" name="Straight Connector 10"/>
          <p:cNvCxnSpPr/>
          <p:nvPr/>
        </p:nvCxnSpPr>
        <p:spPr>
          <a:xfrm>
            <a:off x="2740863" y="3448220"/>
            <a:ext cx="0" cy="1449251"/>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6" name="TextBox 29"/>
          <p:cNvSpPr txBox="1"/>
          <p:nvPr/>
        </p:nvSpPr>
        <p:spPr>
          <a:xfrm>
            <a:off x="2380426" y="5537661"/>
            <a:ext cx="8815894" cy="1259919"/>
          </a:xfrm>
          <a:prstGeom prst="roundRect">
            <a:avLst/>
          </a:prstGeom>
          <a:solidFill>
            <a:srgbClr val="002060"/>
          </a:solidFill>
          <a:ln w="57150">
            <a:solidFill>
              <a:srgbClr val="00B0F0"/>
            </a:solidFill>
          </a:ln>
          <a:effectLst>
            <a:outerShdw blurRad="152400" dist="88900" dir="2940000" algn="tl" rotWithShape="0">
              <a:prstClr val="black">
                <a:alpha val="40000"/>
              </a:prstClr>
            </a:outerShdw>
          </a:effectLst>
          <a:scene3d>
            <a:camera prst="orthographicFront"/>
            <a:lightRig rig="soft" dir="t">
              <a:rot lat="0" lon="0" rev="10800000"/>
            </a:lightRig>
          </a:scene3d>
          <a:sp3d>
            <a:bevelT w="152400" h="50800" prst="softRound"/>
          </a:sp3d>
        </p:spPr>
        <p:txBody>
          <a:bodyPr vert="horz" wrap="square" rtlCol="0">
            <a:spAutoFit/>
            <a:sp3d extrusionH="57150">
              <a:bevelT w="27940" h="12700" prst="softRound"/>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000" b="1" dirty="0" smtClean="0">
                <a:ln w="1905"/>
                <a:solidFill>
                  <a:schemeClr val="bg1"/>
                </a:solidFill>
                <a:effectLst>
                  <a:outerShdw blurRad="38100" dist="38100" dir="2700000" algn="tl">
                    <a:srgbClr val="000000">
                      <a:alpha val="43137"/>
                    </a:srgbClr>
                  </a:outerShdw>
                </a:effectLst>
                <a:latin typeface="Comic Sans MS" pitchFamily="66" charset="0"/>
              </a:rPr>
              <a:t>Evidence of NIGHT SEASON Passover sacrifices:  </a:t>
            </a:r>
            <a:br>
              <a:rPr lang="en-US" sz="2000" b="1" dirty="0" smtClean="0">
                <a:ln w="1905"/>
                <a:solidFill>
                  <a:schemeClr val="bg1"/>
                </a:solidFill>
                <a:effectLst>
                  <a:outerShdw blurRad="38100" dist="38100" dir="2700000" algn="tl">
                    <a:srgbClr val="000000">
                      <a:alpha val="43137"/>
                    </a:srgbClr>
                  </a:outerShdw>
                </a:effectLst>
                <a:latin typeface="Comic Sans MS" pitchFamily="66" charset="0"/>
              </a:rPr>
            </a:br>
            <a:r>
              <a:rPr lang="en-US" sz="2000" b="1" dirty="0" smtClean="0">
                <a:ln w="1905"/>
                <a:solidFill>
                  <a:schemeClr val="bg1"/>
                </a:solidFill>
                <a:effectLst>
                  <a:outerShdw blurRad="38100" dist="38100" dir="2700000" algn="tl">
                    <a:srgbClr val="000000">
                      <a:alpha val="43137"/>
                    </a:srgbClr>
                  </a:outerShdw>
                </a:effectLst>
                <a:latin typeface="Comic Sans MS" pitchFamily="66" charset="0"/>
              </a:rPr>
              <a:t>(1)  Moses &amp; Egypt     (2)  King Josiah in Jerusalem [624 BC]</a:t>
            </a:r>
            <a:br>
              <a:rPr lang="en-US" sz="2000" b="1" dirty="0" smtClean="0">
                <a:ln w="1905"/>
                <a:solidFill>
                  <a:schemeClr val="bg1"/>
                </a:solidFill>
                <a:effectLst>
                  <a:outerShdw blurRad="38100" dist="38100" dir="2700000" algn="tl">
                    <a:srgbClr val="000000">
                      <a:alpha val="43137"/>
                    </a:srgbClr>
                  </a:outerShdw>
                </a:effectLst>
                <a:latin typeface="Comic Sans MS" pitchFamily="66" charset="0"/>
              </a:rPr>
            </a:br>
            <a:r>
              <a:rPr lang="en-US" sz="2800" b="1" dirty="0" smtClean="0">
                <a:ln w="1905"/>
                <a:solidFill>
                  <a:srgbClr val="57FBFB"/>
                </a:solidFill>
                <a:effectLst>
                  <a:outerShdw blurRad="38100" dist="38100" dir="2700000" algn="tl">
                    <a:srgbClr val="000000">
                      <a:alpha val="43137"/>
                    </a:srgbClr>
                  </a:outerShdw>
                </a:effectLst>
                <a:latin typeface="Matura MT Script Capitals" pitchFamily="66" charset="0"/>
              </a:rPr>
              <a:t>Question:</a:t>
            </a:r>
            <a:r>
              <a:rPr lang="en-US" sz="2000" b="1" dirty="0" smtClean="0">
                <a:ln w="1905"/>
                <a:solidFill>
                  <a:schemeClr val="bg1"/>
                </a:solidFill>
                <a:effectLst>
                  <a:outerShdw blurRad="38100" dist="38100" dir="2700000" algn="tl">
                    <a:srgbClr val="000000">
                      <a:alpha val="43137"/>
                    </a:srgbClr>
                  </a:outerShdw>
                </a:effectLst>
                <a:latin typeface="Comic Sans MS" pitchFamily="66" charset="0"/>
              </a:rPr>
              <a:t>  </a:t>
            </a:r>
            <a:r>
              <a:rPr lang="en-US" sz="2000" b="1" dirty="0" smtClean="0">
                <a:ln w="1905"/>
                <a:solidFill>
                  <a:srgbClr val="57FBFB"/>
                </a:solidFill>
                <a:effectLst>
                  <a:outerShdw blurRad="38100" dist="38100" dir="2700000" algn="tl">
                    <a:srgbClr val="000000">
                      <a:alpha val="43137"/>
                    </a:srgbClr>
                  </a:outerShdw>
                </a:effectLst>
                <a:latin typeface="Comic Sans MS" pitchFamily="66" charset="0"/>
              </a:rPr>
              <a:t>Is there an anti-type for Yahusha in the Gospels? </a:t>
            </a:r>
            <a:endParaRPr lang="en-US" sz="2000" dirty="0">
              <a:solidFill>
                <a:srgbClr val="57FBFB"/>
              </a:solidFill>
              <a:latin typeface="Tw Cen MT" pitchFamily="34" charset="0"/>
            </a:endParaRPr>
          </a:p>
        </p:txBody>
      </p:sp>
      <p:sp>
        <p:nvSpPr>
          <p:cNvPr id="37" name="Title 2"/>
          <p:cNvSpPr txBox="1">
            <a:spLocks/>
          </p:cNvSpPr>
          <p:nvPr/>
        </p:nvSpPr>
        <p:spPr>
          <a:xfrm>
            <a:off x="1377790" y="-95879"/>
            <a:ext cx="10708428" cy="983298"/>
          </a:xfrm>
          <a:prstGeom prst="rect">
            <a:avLst/>
          </a:prstGeom>
        </p:spPr>
        <p:txBody>
          <a:bodyPr anchor="ctr">
            <a:normAutofit fontScale="92500"/>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smtClean="0">
                <a:ln>
                  <a:solidFill>
                    <a:srgbClr val="002060"/>
                  </a:solidFill>
                </a:ln>
                <a:solidFill>
                  <a:schemeClr val="accent2">
                    <a:lumMod val="75000"/>
                  </a:schemeClr>
                </a:solidFill>
              </a:rPr>
              <a:t>Deut 16:6   </a:t>
            </a:r>
            <a:r>
              <a:rPr lang="en-US" b="1" dirty="0" smtClean="0">
                <a:ln>
                  <a:solidFill>
                    <a:schemeClr val="accent1">
                      <a:lumMod val="20000"/>
                      <a:lumOff val="80000"/>
                    </a:schemeClr>
                  </a:solidFill>
                </a:ln>
                <a:solidFill>
                  <a:srgbClr val="002060"/>
                </a:solidFill>
              </a:rPr>
              <a:t>Passover Option #3  </a:t>
            </a:r>
            <a:r>
              <a:rPr lang="en-US" sz="2700" b="1" dirty="0" smtClean="0">
                <a:ln>
                  <a:solidFill>
                    <a:schemeClr val="accent1">
                      <a:lumMod val="20000"/>
                      <a:lumOff val="80000"/>
                    </a:schemeClr>
                  </a:solidFill>
                </a:ln>
                <a:solidFill>
                  <a:srgbClr val="002060"/>
                </a:solidFill>
              </a:rPr>
              <a:t>[Night Season]</a:t>
            </a:r>
            <a:endParaRPr lang="en-US" sz="2700" b="1" dirty="0">
              <a:ln>
                <a:solidFill>
                  <a:schemeClr val="accent1">
                    <a:lumMod val="20000"/>
                    <a:lumOff val="80000"/>
                  </a:schemeClr>
                </a:solidFill>
              </a:ln>
              <a:solidFill>
                <a:srgbClr val="002060"/>
              </a:solidFill>
            </a:endParaRPr>
          </a:p>
        </p:txBody>
      </p:sp>
      <p:sp>
        <p:nvSpPr>
          <p:cNvPr id="40" name="Rectangle 39"/>
          <p:cNvSpPr/>
          <p:nvPr/>
        </p:nvSpPr>
        <p:spPr>
          <a:xfrm>
            <a:off x="6545319" y="3244322"/>
            <a:ext cx="472142" cy="1311793"/>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wordArtVert" rtlCol="0" anchor="ctr">
            <a:sp3d extrusionH="57150">
              <a:bevelT w="38100" h="38100"/>
            </a:sp3d>
          </a:bodyPr>
          <a:lstStyle/>
          <a:p>
            <a:pPr algn="ctr"/>
            <a:r>
              <a:rPr lang="en-CA" sz="1600" b="1" dirty="0" smtClean="0">
                <a:ln w="1905"/>
                <a:solidFill>
                  <a:schemeClr val="accent2">
                    <a:lumMod val="20000"/>
                    <a:lumOff val="80000"/>
                  </a:schemeClr>
                </a:solidFill>
                <a:effectLst>
                  <a:innerShdw blurRad="69850" dist="43180" dir="5400000">
                    <a:srgbClr val="000000">
                      <a:alpha val="65000"/>
                    </a:srgbClr>
                  </a:innerShdw>
                </a:effectLst>
              </a:rPr>
              <a:t>DUSK</a:t>
            </a:r>
            <a:endParaRPr lang="en-CA" b="1" dirty="0">
              <a:solidFill>
                <a:schemeClr val="accent2">
                  <a:lumMod val="20000"/>
                  <a:lumOff val="80000"/>
                </a:schemeClr>
              </a:solidFill>
            </a:endParaRPr>
          </a:p>
        </p:txBody>
      </p:sp>
      <p:sp>
        <p:nvSpPr>
          <p:cNvPr id="41" name="Rectangle 40"/>
          <p:cNvSpPr/>
          <p:nvPr/>
        </p:nvSpPr>
        <p:spPr>
          <a:xfrm>
            <a:off x="61045" y="2296775"/>
            <a:ext cx="1293944" cy="3139321"/>
          </a:xfrm>
          <a:prstGeom prst="rect">
            <a:avLst/>
          </a:prstGeom>
          <a:noFill/>
        </p:spPr>
        <p:txBody>
          <a:bodyPr wrap="none" lIns="91440" tIns="45720" rIns="91440" bIns="45720">
            <a:spAutoFit/>
          </a:bodyPr>
          <a:lstStyle/>
          <a:p>
            <a:pPr algn="ct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Deut 16:6</a:t>
            </a:r>
          </a:p>
          <a:p>
            <a:pPr algn="ctr"/>
            <a:endParaRPr lang="en-US" b="1"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endParaRPr>
          </a:p>
          <a:p>
            <a:pPr algn="ctr"/>
            <a:r>
              <a:rPr lang="en-US" b="1" spc="50" dirty="0" smtClean="0">
                <a:ln w="13500">
                  <a:solidFill>
                    <a:schemeClr val="accent1">
                      <a:shade val="2500"/>
                      <a:alpha val="6500"/>
                    </a:schemeClr>
                  </a:solidFill>
                  <a:prstDash val="solid"/>
                </a:ln>
                <a:solidFill>
                  <a:schemeClr val="accent2">
                    <a:lumMod val="20000"/>
                    <a:lumOff val="80000"/>
                    <a:alpha val="95000"/>
                  </a:schemeClr>
                </a:solidFill>
                <a:effectLst>
                  <a:glow rad="127000">
                    <a:srgbClr val="002060"/>
                  </a:glow>
                  <a:innerShdw blurRad="50900" dist="38500" dir="13500000">
                    <a:srgbClr val="000000">
                      <a:alpha val="60000"/>
                    </a:srgbClr>
                  </a:innerShdw>
                </a:effectLst>
              </a:rPr>
              <a:t>3</a:t>
            </a:r>
            <a:r>
              <a:rPr lang="en-US" b="1" spc="50" baseline="30000" dirty="0" smtClean="0">
                <a:ln w="13500">
                  <a:solidFill>
                    <a:schemeClr val="accent1">
                      <a:shade val="2500"/>
                      <a:alpha val="6500"/>
                    </a:schemeClr>
                  </a:solidFill>
                  <a:prstDash val="solid"/>
                </a:ln>
                <a:solidFill>
                  <a:schemeClr val="accent2">
                    <a:lumMod val="20000"/>
                    <a:lumOff val="80000"/>
                    <a:alpha val="95000"/>
                  </a:schemeClr>
                </a:solidFill>
                <a:effectLst>
                  <a:glow rad="127000">
                    <a:srgbClr val="002060"/>
                  </a:glow>
                  <a:innerShdw blurRad="50900" dist="38500" dir="13500000">
                    <a:srgbClr val="000000">
                      <a:alpha val="60000"/>
                    </a:srgbClr>
                  </a:innerShdw>
                </a:effectLst>
              </a:rPr>
              <a:t>RD</a:t>
            </a:r>
            <a:r>
              <a:rPr lang="en-US" b="1" spc="50" dirty="0" smtClean="0">
                <a:ln w="13500">
                  <a:solidFill>
                    <a:schemeClr val="accent1">
                      <a:shade val="2500"/>
                      <a:alpha val="6500"/>
                    </a:schemeClr>
                  </a:solidFill>
                  <a:prstDash val="solid"/>
                </a:ln>
                <a:solidFill>
                  <a:schemeClr val="accent2">
                    <a:lumMod val="20000"/>
                    <a:lumOff val="80000"/>
                    <a:alpha val="95000"/>
                  </a:schemeClr>
                </a:solidFill>
                <a:effectLst>
                  <a:glow rad="127000">
                    <a:srgbClr val="002060"/>
                  </a:glow>
                  <a:innerShdw blurRad="50900" dist="38500" dir="13500000">
                    <a:srgbClr val="000000">
                      <a:alpha val="60000"/>
                    </a:srgbClr>
                  </a:innerShdw>
                </a:effectLst>
              </a:rPr>
              <a:t> </a:t>
            </a:r>
            <a:endParaRPr lang="en-US" b="1" spc="50" dirty="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endParaRPr>
          </a:p>
          <a:p>
            <a:pPr algn="ct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Provision</a:t>
            </a:r>
            <a:b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for the</a:t>
            </a:r>
            <a:b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timing</a:t>
            </a:r>
            <a:b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of every </a:t>
            </a:r>
            <a:b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br>
            <a:r>
              <a:rPr lang="en-US" b="1" spc="50" dirty="0" smtClean="0">
                <a:ln w="13500">
                  <a:solidFill>
                    <a:schemeClr val="accent1">
                      <a:shade val="2500"/>
                      <a:alpha val="6500"/>
                    </a:schemeClr>
                  </a:solidFill>
                  <a:prstDash val="solid"/>
                </a:ln>
                <a:solidFill>
                  <a:schemeClr val="accent2">
                    <a:lumMod val="20000"/>
                    <a:lumOff val="80000"/>
                    <a:alpha val="95000"/>
                  </a:schemeClr>
                </a:solidFill>
                <a:effectLst>
                  <a:glow rad="127000">
                    <a:srgbClr val="002060"/>
                  </a:glow>
                  <a:innerShdw blurRad="50900" dist="38500" dir="13500000">
                    <a:srgbClr val="000000">
                      <a:alpha val="60000"/>
                    </a:srgbClr>
                  </a:innerShdw>
                </a:effectLst>
              </a:rPr>
              <a:t>NIGHT</a:t>
            </a:r>
            <a:br>
              <a:rPr lang="en-US" b="1" spc="50" dirty="0" smtClean="0">
                <a:ln w="13500">
                  <a:solidFill>
                    <a:schemeClr val="accent1">
                      <a:shade val="2500"/>
                      <a:alpha val="6500"/>
                    </a:schemeClr>
                  </a:solidFill>
                  <a:prstDash val="solid"/>
                </a:ln>
                <a:solidFill>
                  <a:schemeClr val="accent2">
                    <a:lumMod val="20000"/>
                    <a:lumOff val="80000"/>
                    <a:alpha val="95000"/>
                  </a:schemeClr>
                </a:solidFill>
                <a:effectLst>
                  <a:glow rad="127000">
                    <a:srgbClr val="002060"/>
                  </a:glow>
                  <a:innerShdw blurRad="50900" dist="38500" dir="13500000">
                    <a:srgbClr val="000000">
                      <a:alpha val="60000"/>
                    </a:srgbClr>
                  </a:innerShdw>
                </a:effectLst>
              </a:rPr>
            </a:br>
            <a:r>
              <a:rPr lang="en-US" b="1" spc="50" dirty="0" smtClean="0">
                <a:ln w="13500">
                  <a:solidFill>
                    <a:schemeClr val="accent1">
                      <a:shade val="2500"/>
                      <a:alpha val="6500"/>
                    </a:schemeClr>
                  </a:solidFill>
                  <a:prstDash val="solid"/>
                </a:ln>
                <a:solidFill>
                  <a:schemeClr val="accent2">
                    <a:lumMod val="20000"/>
                    <a:lumOff val="80000"/>
                    <a:alpha val="95000"/>
                  </a:schemeClr>
                </a:solidFill>
                <a:effectLst>
                  <a:glow rad="127000">
                    <a:srgbClr val="002060"/>
                  </a:glow>
                  <a:innerShdw blurRad="50900" dist="38500" dir="13500000">
                    <a:srgbClr val="000000">
                      <a:alpha val="60000"/>
                    </a:srgbClr>
                  </a:innerShdw>
                </a:effectLst>
              </a:rPr>
              <a:t>SEASON</a:t>
            </a: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
            </a:r>
            <a:b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Passover</a:t>
            </a:r>
            <a:b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Sacrifice</a:t>
            </a:r>
            <a:endParaRPr lang="en-US" b="1" cap="none" spc="50" dirty="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endParaRPr>
          </a:p>
        </p:txBody>
      </p:sp>
      <p:sp>
        <p:nvSpPr>
          <p:cNvPr id="6" name="TextBox 5"/>
          <p:cNvSpPr txBox="1"/>
          <p:nvPr/>
        </p:nvSpPr>
        <p:spPr>
          <a:xfrm>
            <a:off x="1825796" y="570906"/>
            <a:ext cx="9753110" cy="615553"/>
          </a:xfrm>
          <a:prstGeom prst="rect">
            <a:avLst/>
          </a:prstGeom>
          <a:noFill/>
        </p:spPr>
        <p:txBody>
          <a:bodyPr wrap="square" rtlCol="0">
            <a:spAutoFit/>
            <a:scene3d>
              <a:camera prst="orthographicFront"/>
              <a:lightRig rig="threePt" dir="t"/>
            </a:scene3d>
            <a:sp3d extrusionH="57150">
              <a:bevelT w="82550" h="38100" prst="coolSlant"/>
            </a:sp3d>
          </a:bodyPr>
          <a:lstStyle/>
          <a:p>
            <a:pPr algn="ctr">
              <a:lnSpc>
                <a:spcPct val="170000"/>
              </a:lnSpc>
            </a:pPr>
            <a:r>
              <a:rPr lang="en-US" sz="2000" dirty="0" smtClean="0">
                <a:ln>
                  <a:solidFill>
                    <a:srgbClr val="002060"/>
                  </a:solidFill>
                </a:ln>
                <a:solidFill>
                  <a:schemeClr val="tx1">
                    <a:lumMod val="65000"/>
                    <a:lumOff val="35000"/>
                  </a:schemeClr>
                </a:solidFill>
                <a:latin typeface="Ravie" pitchFamily="82" charset="0"/>
              </a:rPr>
              <a:t>[c]</a:t>
            </a:r>
            <a:r>
              <a:rPr lang="en-US" sz="2000" dirty="0" smtClean="0">
                <a:solidFill>
                  <a:srgbClr val="0070C0"/>
                </a:solidFill>
                <a:latin typeface="Ravie" pitchFamily="82" charset="0"/>
              </a:rPr>
              <a:t>  </a:t>
            </a:r>
            <a:r>
              <a:rPr lang="en-US" sz="2000" dirty="0">
                <a:solidFill>
                  <a:srgbClr val="0070C0"/>
                </a:solidFill>
                <a:latin typeface="Comic Sans MS" pitchFamily="66" charset="0"/>
              </a:rPr>
              <a:t>at </a:t>
            </a:r>
            <a:r>
              <a:rPr lang="en-US" sz="2000" dirty="0" smtClean="0">
                <a:solidFill>
                  <a:srgbClr val="0070C0"/>
                </a:solidFill>
                <a:latin typeface="Comic Sans MS" pitchFamily="66" charset="0"/>
              </a:rPr>
              <a:t>the </a:t>
            </a:r>
            <a:r>
              <a:rPr lang="en-US" sz="1600" dirty="0" smtClean="0">
                <a:solidFill>
                  <a:schemeClr val="tx1">
                    <a:lumMod val="65000"/>
                    <a:lumOff val="35000"/>
                  </a:schemeClr>
                </a:solidFill>
                <a:latin typeface="Comic Sans MS" pitchFamily="66" charset="0"/>
              </a:rPr>
              <a:t>[H4150/appointed] </a:t>
            </a:r>
            <a:r>
              <a:rPr lang="en-US" sz="2000" b="1" u="sng" dirty="0">
                <a:ln>
                  <a:solidFill>
                    <a:srgbClr val="002060"/>
                  </a:solidFill>
                </a:ln>
                <a:solidFill>
                  <a:schemeClr val="tx1">
                    <a:lumMod val="75000"/>
                    <a:lumOff val="25000"/>
                  </a:schemeClr>
                </a:solidFill>
                <a:latin typeface="Comic Sans MS" pitchFamily="66" charset="0"/>
              </a:rPr>
              <a:t>season</a:t>
            </a:r>
            <a:r>
              <a:rPr lang="en-US" sz="2000" dirty="0">
                <a:solidFill>
                  <a:srgbClr val="0070C0"/>
                </a:solidFill>
                <a:latin typeface="Comic Sans MS" pitchFamily="66" charset="0"/>
              </a:rPr>
              <a:t> that thou </a:t>
            </a:r>
            <a:r>
              <a:rPr lang="en-US" sz="2000" dirty="0" err="1">
                <a:solidFill>
                  <a:srgbClr val="0070C0"/>
                </a:solidFill>
                <a:latin typeface="Comic Sans MS" pitchFamily="66" charset="0"/>
              </a:rPr>
              <a:t>camest</a:t>
            </a:r>
            <a:r>
              <a:rPr lang="en-US" sz="2000" dirty="0">
                <a:solidFill>
                  <a:srgbClr val="0070C0"/>
                </a:solidFill>
                <a:latin typeface="Comic Sans MS" pitchFamily="66" charset="0"/>
              </a:rPr>
              <a:t> forth out </a:t>
            </a:r>
            <a:r>
              <a:rPr lang="en-US" sz="2000" b="1" u="sng" dirty="0">
                <a:ln>
                  <a:solidFill>
                    <a:srgbClr val="002060"/>
                  </a:solidFill>
                </a:ln>
                <a:solidFill>
                  <a:schemeClr val="tx1">
                    <a:lumMod val="75000"/>
                    <a:lumOff val="25000"/>
                  </a:schemeClr>
                </a:solidFill>
                <a:latin typeface="Comic Sans MS" pitchFamily="66" charset="0"/>
              </a:rPr>
              <a:t>of Egypt</a:t>
            </a:r>
            <a:r>
              <a:rPr lang="en-US" sz="2000" dirty="0" smtClean="0">
                <a:solidFill>
                  <a:schemeClr val="tx1">
                    <a:lumMod val="75000"/>
                    <a:lumOff val="25000"/>
                  </a:schemeClr>
                </a:solidFill>
                <a:latin typeface="Comic Sans MS" pitchFamily="66" charset="0"/>
              </a:rPr>
              <a:t>.</a:t>
            </a:r>
            <a:endParaRPr lang="en-US" sz="2000" dirty="0">
              <a:solidFill>
                <a:schemeClr val="tx1">
                  <a:lumMod val="75000"/>
                  <a:lumOff val="25000"/>
                </a:schemeClr>
              </a:solidFill>
              <a:latin typeface="Comic Sans MS" pitchFamily="66" charset="0"/>
            </a:endParaRPr>
          </a:p>
        </p:txBody>
      </p:sp>
      <p:sp>
        <p:nvSpPr>
          <p:cNvPr id="39" name="Content Placeholder 3"/>
          <p:cNvSpPr txBox="1">
            <a:spLocks/>
          </p:cNvSpPr>
          <p:nvPr/>
        </p:nvSpPr>
        <p:spPr>
          <a:xfrm>
            <a:off x="3134406" y="1207359"/>
            <a:ext cx="6944314" cy="169421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57150">
            <a:solidFill>
              <a:srgbClr val="00B0F0"/>
            </a:solidFill>
          </a:ln>
          <a:effectLst>
            <a:glow rad="127000">
              <a:schemeClr val="accent2">
                <a:lumMod val="20000"/>
                <a:lumOff val="80000"/>
              </a:schemeClr>
            </a:glow>
          </a:effectLst>
          <a:scene3d>
            <a:camera prst="orthographicFront"/>
            <a:lightRig rig="threePt" dir="t"/>
          </a:scene3d>
          <a:sp3d>
            <a:bevelT w="152400" h="50800" prst="softRound"/>
          </a:sp3d>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sz="2000" b="1" spc="50" dirty="0">
                <a:ln w="13500">
                  <a:solidFill>
                    <a:schemeClr val="accent1">
                      <a:shade val="2500"/>
                      <a:alpha val="6500"/>
                    </a:schemeClr>
                  </a:solidFill>
                  <a:prstDash val="solid"/>
                </a:ln>
                <a:solidFill>
                  <a:schemeClr val="accent1">
                    <a:tint val="3000"/>
                    <a:alpha val="95000"/>
                  </a:schemeClr>
                </a:solidFill>
                <a:effectLst>
                  <a:glow rad="101600">
                    <a:srgbClr val="002060">
                      <a:alpha val="93000"/>
                    </a:srgbClr>
                  </a:glow>
                  <a:innerShdw blurRad="50900" dist="38500" dir="13500000">
                    <a:srgbClr val="000000">
                      <a:alpha val="60000"/>
                    </a:srgbClr>
                  </a:innerShdw>
                </a:effectLst>
                <a:latin typeface="Tw Cen MT" pitchFamily="34" charset="0"/>
              </a:rPr>
              <a:t>Passover </a:t>
            </a:r>
            <a:r>
              <a:rPr lang="en-US" sz="2000" b="1" spc="50" dirty="0" smtClean="0">
                <a:ln w="13500">
                  <a:solidFill>
                    <a:schemeClr val="accent1">
                      <a:shade val="2500"/>
                      <a:alpha val="6500"/>
                    </a:schemeClr>
                  </a:solidFill>
                  <a:prstDash val="solid"/>
                </a:ln>
                <a:solidFill>
                  <a:schemeClr val="accent1">
                    <a:tint val="3000"/>
                    <a:alpha val="95000"/>
                  </a:schemeClr>
                </a:solidFill>
                <a:effectLst>
                  <a:glow rad="101600">
                    <a:srgbClr val="002060">
                      <a:alpha val="93000"/>
                    </a:srgbClr>
                  </a:glow>
                  <a:innerShdw blurRad="50900" dist="38500" dir="13500000">
                    <a:srgbClr val="000000">
                      <a:alpha val="60000"/>
                    </a:srgbClr>
                  </a:innerShdw>
                </a:effectLst>
                <a:latin typeface="Tw Cen MT" pitchFamily="34" charset="0"/>
              </a:rPr>
              <a:t>could also </a:t>
            </a:r>
            <a:r>
              <a:rPr lang="en-US" sz="2000" b="1" spc="50" dirty="0">
                <a:ln w="13500">
                  <a:solidFill>
                    <a:schemeClr val="accent1">
                      <a:shade val="2500"/>
                      <a:alpha val="6500"/>
                    </a:schemeClr>
                  </a:solidFill>
                  <a:prstDash val="solid"/>
                </a:ln>
                <a:solidFill>
                  <a:schemeClr val="accent1">
                    <a:tint val="3000"/>
                    <a:alpha val="95000"/>
                  </a:schemeClr>
                </a:solidFill>
                <a:effectLst>
                  <a:glow rad="101600">
                    <a:srgbClr val="002060">
                      <a:alpha val="93000"/>
                    </a:srgbClr>
                  </a:glow>
                  <a:innerShdw blurRad="50900" dist="38500" dir="13500000">
                    <a:srgbClr val="000000">
                      <a:alpha val="60000"/>
                    </a:srgbClr>
                  </a:innerShdw>
                </a:effectLst>
                <a:latin typeface="Tw Cen MT" pitchFamily="34" charset="0"/>
              </a:rPr>
              <a:t>be offered at the same [Night] Season as when they came out of </a:t>
            </a:r>
            <a:r>
              <a:rPr lang="en-US" sz="2000" b="1" spc="50" dirty="0" smtClean="0">
                <a:ln w="13500">
                  <a:solidFill>
                    <a:schemeClr val="accent1">
                      <a:shade val="2500"/>
                      <a:alpha val="6500"/>
                    </a:schemeClr>
                  </a:solidFill>
                  <a:prstDash val="solid"/>
                </a:ln>
                <a:solidFill>
                  <a:schemeClr val="accent1">
                    <a:tint val="3000"/>
                    <a:alpha val="95000"/>
                  </a:schemeClr>
                </a:solidFill>
                <a:effectLst>
                  <a:glow rad="101600">
                    <a:srgbClr val="002060">
                      <a:alpha val="93000"/>
                    </a:srgbClr>
                  </a:glow>
                  <a:innerShdw blurRad="50900" dist="38500" dir="13500000">
                    <a:srgbClr val="000000">
                      <a:alpha val="60000"/>
                    </a:srgbClr>
                  </a:innerShdw>
                </a:effectLst>
                <a:latin typeface="Tw Cen MT" pitchFamily="34" charset="0"/>
              </a:rPr>
              <a:t>Egypt [or being delivered from Egypt’s bondage].  </a:t>
            </a:r>
            <a:r>
              <a:rPr lang="en-US" sz="2000" b="1" spc="50" dirty="0">
                <a:ln w="13500">
                  <a:solidFill>
                    <a:schemeClr val="accent1">
                      <a:shade val="2500"/>
                      <a:alpha val="6500"/>
                    </a:schemeClr>
                  </a:solidFill>
                  <a:prstDash val="solid"/>
                </a:ln>
                <a:solidFill>
                  <a:schemeClr val="accent1">
                    <a:tint val="3000"/>
                    <a:alpha val="95000"/>
                  </a:schemeClr>
                </a:solidFill>
                <a:effectLst>
                  <a:glow rad="101600">
                    <a:srgbClr val="002060">
                      <a:alpha val="93000"/>
                    </a:srgbClr>
                  </a:glow>
                  <a:innerShdw blurRad="50900" dist="38500" dir="13500000">
                    <a:srgbClr val="000000">
                      <a:alpha val="60000"/>
                    </a:srgbClr>
                  </a:innerShdw>
                </a:effectLst>
                <a:latin typeface="Tw Cen MT" pitchFamily="34" charset="0"/>
              </a:rPr>
              <a:t>The Passover Sacrifice must be offered at Jerusalem – not “within their own gates” </a:t>
            </a:r>
            <a:r>
              <a:rPr lang="en-US" sz="1600" b="1" spc="50" dirty="0">
                <a:ln w="13500">
                  <a:solidFill>
                    <a:schemeClr val="accent1">
                      <a:shade val="2500"/>
                      <a:alpha val="6500"/>
                    </a:schemeClr>
                  </a:solidFill>
                  <a:prstDash val="solid"/>
                </a:ln>
                <a:solidFill>
                  <a:schemeClr val="accent1">
                    <a:tint val="3000"/>
                    <a:alpha val="95000"/>
                  </a:schemeClr>
                </a:solidFill>
                <a:effectLst>
                  <a:glow rad="101600">
                    <a:srgbClr val="002060">
                      <a:alpha val="93000"/>
                    </a:srgbClr>
                  </a:glow>
                  <a:innerShdw blurRad="50900" dist="38500" dir="13500000">
                    <a:srgbClr val="000000">
                      <a:alpha val="60000"/>
                    </a:srgbClr>
                  </a:innerShdw>
                </a:effectLst>
                <a:latin typeface="Tw Cen MT" pitchFamily="34" charset="0"/>
              </a:rPr>
              <a:t>(Deut 16:5, 6)</a:t>
            </a:r>
            <a:r>
              <a:rPr lang="en-US" sz="2000" b="1" spc="50" dirty="0">
                <a:ln w="13500">
                  <a:solidFill>
                    <a:schemeClr val="accent1">
                      <a:shade val="2500"/>
                      <a:alpha val="6500"/>
                    </a:schemeClr>
                  </a:solidFill>
                  <a:prstDash val="solid"/>
                </a:ln>
                <a:solidFill>
                  <a:schemeClr val="accent1">
                    <a:tint val="3000"/>
                    <a:alpha val="95000"/>
                  </a:schemeClr>
                </a:solidFill>
                <a:effectLst>
                  <a:glow rad="101600">
                    <a:srgbClr val="002060">
                      <a:alpha val="93000"/>
                    </a:srgbClr>
                  </a:glow>
                  <a:innerShdw blurRad="50900" dist="38500" dir="13500000">
                    <a:srgbClr val="000000">
                      <a:alpha val="60000"/>
                    </a:srgbClr>
                  </a:innerShdw>
                </a:effectLst>
                <a:latin typeface="Tw Cen MT" pitchFamily="34" charset="0"/>
              </a:rPr>
              <a:t> … but it was always eaten during the Night Season.</a:t>
            </a:r>
            <a:endParaRPr lang="en-US" sz="1600" b="1" spc="50" dirty="0" smtClean="0">
              <a:ln w="13500">
                <a:solidFill>
                  <a:schemeClr val="accent1">
                    <a:shade val="2500"/>
                    <a:alpha val="6500"/>
                  </a:schemeClr>
                </a:solidFill>
                <a:prstDash val="solid"/>
              </a:ln>
              <a:solidFill>
                <a:schemeClr val="accent1">
                  <a:tint val="3000"/>
                  <a:alpha val="95000"/>
                </a:schemeClr>
              </a:solidFill>
              <a:effectLst>
                <a:glow rad="101600">
                  <a:srgbClr val="002060">
                    <a:alpha val="93000"/>
                  </a:srgbClr>
                </a:glow>
                <a:innerShdw blurRad="50900" dist="38500" dir="13500000">
                  <a:srgbClr val="000000">
                    <a:alpha val="60000"/>
                  </a:srgbClr>
                </a:innerShdw>
              </a:effectLst>
              <a:latin typeface="Tw Cen MT" pitchFamily="34" charset="0"/>
            </a:endParaRPr>
          </a:p>
        </p:txBody>
      </p:sp>
      <p:cxnSp>
        <p:nvCxnSpPr>
          <p:cNvPr id="4" name="Straight Arrow Connector 3"/>
          <p:cNvCxnSpPr/>
          <p:nvPr/>
        </p:nvCxnSpPr>
        <p:spPr>
          <a:xfrm>
            <a:off x="6485028" y="3213451"/>
            <a:ext cx="96563" cy="596900"/>
          </a:xfrm>
          <a:prstGeom prst="straightConnector1">
            <a:avLst/>
          </a:prstGeom>
          <a:ln w="38100">
            <a:solidFill>
              <a:schemeClr val="accent5"/>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8492677" y="2862932"/>
            <a:ext cx="73977" cy="996365"/>
          </a:xfrm>
          <a:prstGeom prst="straightConnector1">
            <a:avLst/>
          </a:prstGeom>
          <a:ln w="57150">
            <a:solidFill>
              <a:schemeClr val="accent5">
                <a:lumMod val="20000"/>
                <a:lumOff val="80000"/>
              </a:schemeClr>
            </a:solidFill>
            <a:prstDash val="dash"/>
            <a:headEnd type="oval" w="med" len="med"/>
            <a:tailEnd type="triangle" w="med" len="med"/>
          </a:ln>
          <a:effectLst>
            <a:glow rad="76200">
              <a:srgbClr val="002060">
                <a:alpha val="90000"/>
              </a:srgb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0880420" y="1335653"/>
            <a:ext cx="1113910" cy="2246769"/>
          </a:xfrm>
          <a:prstGeom prst="rect">
            <a:avLst/>
          </a:prstGeom>
          <a:solidFill>
            <a:srgbClr val="96004B"/>
          </a:solidFill>
          <a:ln w="57150">
            <a:solidFill>
              <a:schemeClr val="tx1"/>
            </a:solidFill>
          </a:ln>
          <a:scene3d>
            <a:camera prst="orthographicFront"/>
            <a:lightRig rig="threePt" dir="t"/>
          </a:scene3d>
          <a:sp3d>
            <a:bevelT w="152400" h="50800" prst="softRound"/>
          </a:sp3d>
        </p:spPr>
        <p:txBody>
          <a:bodyPr wrap="square" rtlCol="0">
            <a:spAutoFit/>
          </a:bodyPr>
          <a:lstStyle/>
          <a:p>
            <a:pPr algn="ctr"/>
            <a:r>
              <a:rPr lang="en-US" sz="1400" b="1" dirty="0" smtClean="0">
                <a:solidFill>
                  <a:schemeClr val="accent2">
                    <a:lumMod val="20000"/>
                    <a:lumOff val="80000"/>
                  </a:schemeClr>
                </a:solidFill>
              </a:rPr>
              <a:t>“at the season of Egypt” has </a:t>
            </a:r>
            <a:r>
              <a:rPr lang="en-US" sz="1400" b="1" u="sng" dirty="0" smtClean="0">
                <a:solidFill>
                  <a:schemeClr val="accent2">
                    <a:lumMod val="20000"/>
                    <a:lumOff val="80000"/>
                  </a:schemeClr>
                </a:solidFill>
              </a:rPr>
              <a:t>nothin</a:t>
            </a:r>
            <a:r>
              <a:rPr lang="en-US" sz="1400" b="1" dirty="0" smtClean="0">
                <a:solidFill>
                  <a:schemeClr val="accent2">
                    <a:lumMod val="20000"/>
                    <a:lumOff val="80000"/>
                  </a:schemeClr>
                </a:solidFill>
              </a:rPr>
              <a:t>g </a:t>
            </a:r>
            <a:br>
              <a:rPr lang="en-US" sz="1400" b="1" dirty="0" smtClean="0">
                <a:solidFill>
                  <a:schemeClr val="accent2">
                    <a:lumMod val="20000"/>
                    <a:lumOff val="80000"/>
                  </a:schemeClr>
                </a:solidFill>
              </a:rPr>
            </a:br>
            <a:r>
              <a:rPr lang="en-US" sz="1400" b="1" dirty="0" smtClean="0">
                <a:solidFill>
                  <a:schemeClr val="accent2">
                    <a:lumMod val="20000"/>
                    <a:lumOff val="80000"/>
                  </a:schemeClr>
                </a:solidFill>
              </a:rPr>
              <a:t>to do with sunset beginning any new day!</a:t>
            </a:r>
            <a:endParaRPr lang="en-US" sz="1400" b="1" dirty="0">
              <a:solidFill>
                <a:schemeClr val="accent2">
                  <a:lumMod val="20000"/>
                  <a:lumOff val="80000"/>
                </a:schemeClr>
              </a:solidFill>
            </a:endParaRPr>
          </a:p>
        </p:txBody>
      </p:sp>
      <p:grpSp>
        <p:nvGrpSpPr>
          <p:cNvPr id="44" name="Group 43"/>
          <p:cNvGrpSpPr/>
          <p:nvPr/>
        </p:nvGrpSpPr>
        <p:grpSpPr>
          <a:xfrm>
            <a:off x="755576" y="5352290"/>
            <a:ext cx="1244428" cy="1350962"/>
            <a:chOff x="714375" y="3810351"/>
            <a:chExt cx="1244428" cy="1350962"/>
          </a:xfrm>
        </p:grpSpPr>
        <p:sp>
          <p:nvSpPr>
            <p:cNvPr id="45" name="Oval 44"/>
            <p:cNvSpPr/>
            <p:nvPr/>
          </p:nvSpPr>
          <p:spPr>
            <a:xfrm>
              <a:off x="727065" y="3810351"/>
              <a:ext cx="1231738" cy="1231919"/>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714375" y="4699648"/>
              <a:ext cx="11682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rPr>
                <a:t>No context </a:t>
              </a:r>
              <a:br>
                <a:rPr lang="en-US" sz="1200" b="1" dirty="0" smtClean="0">
                  <a:ln>
                    <a:solidFill>
                      <a:srgbClr val="006600"/>
                    </a:solidFill>
                  </a:ln>
                  <a:solidFill>
                    <a:srgbClr val="99FF33"/>
                  </a:solidFill>
                </a:rPr>
              </a:br>
              <a:r>
                <a:rPr lang="en-US" sz="1200" b="1" dirty="0" smtClean="0">
                  <a:ln>
                    <a:solidFill>
                      <a:srgbClr val="006600"/>
                    </a:solidFill>
                  </a:ln>
                  <a:solidFill>
                    <a:srgbClr val="99FF33"/>
                  </a:solidFill>
                </a:rPr>
                <a:t> for day-start. </a:t>
              </a:r>
              <a:endParaRPr lang="en-US" sz="1200" b="1" dirty="0">
                <a:ln>
                  <a:solidFill>
                    <a:srgbClr val="006600"/>
                  </a:solidFill>
                </a:ln>
                <a:solidFill>
                  <a:srgbClr val="99FF33"/>
                </a:solidFill>
              </a:endParaRPr>
            </a:p>
          </p:txBody>
        </p:sp>
      </p:grpSp>
    </p:spTree>
    <p:extLst>
      <p:ext uri="{BB962C8B-B14F-4D97-AF65-F5344CB8AC3E}">
        <p14:creationId xmlns:p14="http://schemas.microsoft.com/office/powerpoint/2010/main" val="347076799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wipe(up)">
                                      <p:cBhvr>
                                        <p:cTn id="7" dur="1750"/>
                                        <p:tgtEl>
                                          <p:spTgt spid="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up)">
                                      <p:cBhvr>
                                        <p:cTn id="12" dur="1750"/>
                                        <p:tgtEl>
                                          <p:spTgt spid="38"/>
                                        </p:tgtEl>
                                      </p:cBhvr>
                                    </p:animEffect>
                                  </p:childTnLst>
                                </p:cTn>
                              </p:par>
                            </p:childTnLst>
                          </p:cTn>
                        </p:par>
                        <p:par>
                          <p:cTn id="13" fill="hold">
                            <p:stCondLst>
                              <p:cond delay="1750"/>
                            </p:stCondLst>
                            <p:childTnLst>
                              <p:par>
                                <p:cTn id="14" presetID="22" presetClass="entr" presetSubtype="8" fill="hold" grpId="0" nodeType="afterEffect">
                                  <p:stCondLst>
                                    <p:cond delay="75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20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nodeType="clickEffect">
                                  <p:stCondLst>
                                    <p:cond delay="0"/>
                                  </p:stCondLst>
                                  <p:childTnLst>
                                    <p:set>
                                      <p:cBhvr>
                                        <p:cTn id="20" dur="1" fill="hold">
                                          <p:stCondLst>
                                            <p:cond delay="0"/>
                                          </p:stCondLst>
                                        </p:cTn>
                                        <p:tgtEl>
                                          <p:spTgt spid="33">
                                            <p:txEl>
                                              <p:pRg st="0" end="0"/>
                                            </p:txEl>
                                          </p:spTgt>
                                        </p:tgtEl>
                                        <p:attrNameLst>
                                          <p:attrName>style.visibility</p:attrName>
                                        </p:attrNameLst>
                                      </p:cBhvr>
                                      <p:to>
                                        <p:strVal val="visible"/>
                                      </p:to>
                                    </p:set>
                                    <p:animEffect transition="in" filter="barn(inHorizontal)">
                                      <p:cBhvr>
                                        <p:cTn id="21" dur="1250"/>
                                        <p:tgtEl>
                                          <p:spTgt spid="33">
                                            <p:txEl>
                                              <p:pRg st="0" end="0"/>
                                            </p:txEl>
                                          </p:spTgt>
                                        </p:tgtEl>
                                      </p:cBhvr>
                                    </p:animEffect>
                                  </p:childTnLst>
                                </p:cTn>
                              </p:par>
                              <p:par>
                                <p:cTn id="22" presetID="22" presetClass="entr" presetSubtype="1" fill="hold" nodeType="withEffect">
                                  <p:stCondLst>
                                    <p:cond delay="500"/>
                                  </p:stCondLst>
                                  <p:childTnLst>
                                    <p:set>
                                      <p:cBhvr>
                                        <p:cTn id="23" dur="1" fill="hold">
                                          <p:stCondLst>
                                            <p:cond delay="0"/>
                                          </p:stCondLst>
                                        </p:cTn>
                                        <p:tgtEl>
                                          <p:spTgt spid="44"/>
                                        </p:tgtEl>
                                        <p:attrNameLst>
                                          <p:attrName>style.visibility</p:attrName>
                                        </p:attrNameLst>
                                      </p:cBhvr>
                                      <p:to>
                                        <p:strVal val="visible"/>
                                      </p:to>
                                    </p:set>
                                    <p:animEffect transition="in" filter="wipe(up)">
                                      <p:cBhvr>
                                        <p:cTn id="24" dur="1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6">
                                            <p:txEl>
                                              <p:pRg st="0" end="0"/>
                                            </p:txEl>
                                          </p:spTgt>
                                        </p:tgtEl>
                                        <p:attrNameLst>
                                          <p:attrName>style.visibility</p:attrName>
                                        </p:attrNameLst>
                                      </p:cBhvr>
                                      <p:to>
                                        <p:strVal val="visible"/>
                                      </p:to>
                                    </p:set>
                                    <p:animEffect transition="in" filter="barn(inVertical)">
                                      <p:cBhvr>
                                        <p:cTn id="29" dur="1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13" name="Picture 5" descr="C:\Users\Rae\Desktop\free-banner-clipart-clipartbold.png"/>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808445">
            <a:off x="-3073905" y="1965907"/>
            <a:ext cx="8469801" cy="313990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Rae\Desktop\free-banner-clipart-clipartbo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650" y="2971166"/>
            <a:ext cx="14893330" cy="3825239"/>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sp>
        <p:nvSpPr>
          <p:cNvPr id="3" name="Rectangle 2"/>
          <p:cNvSpPr/>
          <p:nvPr/>
        </p:nvSpPr>
        <p:spPr>
          <a:xfrm rot="21339432">
            <a:off x="-728229" y="4127535"/>
            <a:ext cx="13253224" cy="1584959"/>
          </a:xfrm>
          <a:prstGeom prst="rect">
            <a:avLst/>
          </a:prstGeom>
          <a:noFill/>
          <a:scene3d>
            <a:camera prst="isometricOffAxis2Left"/>
            <a:lightRig rig="threePt" dir="t"/>
          </a:scene3d>
        </p:spPr>
        <p:txBody>
          <a:bodyPr wrap="square" lIns="91440" tIns="45720" rIns="91440" bIns="45720">
            <a:prstTxWarp prst="textWave2">
              <a:avLst>
                <a:gd name="adj1" fmla="val 20000"/>
                <a:gd name="adj2" fmla="val 1111"/>
              </a:avLst>
            </a:prstTxWarp>
            <a:spAutoFit/>
            <a:sp3d>
              <a:bevelT w="27940" h="12700"/>
              <a:contourClr>
                <a:srgbClr val="DDDDDD"/>
              </a:contourClr>
            </a:sp3d>
          </a:bodyPr>
          <a:lstStyle/>
          <a:p>
            <a:pPr algn="ctr"/>
            <a:r>
              <a:rPr lang="en-US" sz="4400" b="1" cap="none" spc="150" dirty="0" smtClean="0">
                <a:ln w="1143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outerShdw blurRad="25400" algn="tl" rotWithShape="0">
                    <a:srgbClr val="000000">
                      <a:alpha val="43000"/>
                    </a:srgbClr>
                  </a:outerShdw>
                </a:effectLst>
                <a:latin typeface="MV Boli" pitchFamily="2" charset="0"/>
                <a:cs typeface="MV Boli" pitchFamily="2" charset="0"/>
              </a:rPr>
              <a:t> </a:t>
            </a:r>
            <a:r>
              <a:rPr lang="en-US" sz="4400" b="1" cap="none" spc="150" dirty="0" smtClean="0">
                <a:ln w="11430">
                  <a:solidFill>
                    <a:srgbClr val="002060"/>
                  </a:solidFill>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outerShdw blurRad="25400" algn="tl" rotWithShape="0">
                    <a:srgbClr val="000000">
                      <a:alpha val="43000"/>
                    </a:srgbClr>
                  </a:outerShdw>
                </a:effectLst>
                <a:latin typeface="MV Boli" pitchFamily="2" charset="0"/>
                <a:cs typeface="MV Boli" pitchFamily="2" charset="0"/>
              </a:rPr>
              <a:t>Witnesses for 3 Passover Timing Options</a:t>
            </a:r>
          </a:p>
        </p:txBody>
      </p:sp>
      <p:sp>
        <p:nvSpPr>
          <p:cNvPr id="15" name="Slide Number Placeholder 1"/>
          <p:cNvSpPr txBox="1">
            <a:spLocks/>
          </p:cNvSpPr>
          <p:nvPr/>
        </p:nvSpPr>
        <p:spPr>
          <a:xfrm>
            <a:off x="11505396" y="6529610"/>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400" smtClean="0"/>
              <a:pPr algn="r"/>
              <a:t>25</a:t>
            </a:fld>
            <a:endParaRPr lang="en-US" dirty="0"/>
          </a:p>
        </p:txBody>
      </p:sp>
      <p:sp>
        <p:nvSpPr>
          <p:cNvPr id="17" name="TextBox 16"/>
          <p:cNvSpPr txBox="1"/>
          <p:nvPr/>
        </p:nvSpPr>
        <p:spPr>
          <a:xfrm>
            <a:off x="5394960" y="5752118"/>
            <a:ext cx="5597664" cy="1200329"/>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3600" b="1" dirty="0" smtClean="0">
                <a:solidFill>
                  <a:srgbClr val="96004B"/>
                </a:solidFill>
                <a:effectLst>
                  <a:outerShdw blurRad="38100" dist="38100" dir="2700000" algn="tl">
                    <a:srgbClr val="000000">
                      <a:alpha val="43137"/>
                    </a:srgbClr>
                  </a:outerShdw>
                </a:effectLst>
                <a:latin typeface="MV Boli" pitchFamily="2" charset="0"/>
                <a:cs typeface="MV Boli" pitchFamily="2" charset="0"/>
              </a:rPr>
              <a:t>Knowing the Gospels</a:t>
            </a:r>
            <a:br>
              <a:rPr lang="en-US" sz="3600" b="1" dirty="0" smtClean="0">
                <a:solidFill>
                  <a:srgbClr val="96004B"/>
                </a:solidFill>
                <a:effectLst>
                  <a:outerShdw blurRad="38100" dist="38100" dir="2700000" algn="tl">
                    <a:srgbClr val="000000">
                      <a:alpha val="43137"/>
                    </a:srgbClr>
                  </a:outerShdw>
                </a:effectLst>
                <a:latin typeface="MV Boli" pitchFamily="2" charset="0"/>
                <a:cs typeface="MV Boli" pitchFamily="2" charset="0"/>
              </a:rPr>
            </a:br>
            <a:r>
              <a:rPr lang="en-US" sz="3600" b="1" dirty="0" smtClean="0">
                <a:solidFill>
                  <a:srgbClr val="96004B"/>
                </a:solidFill>
                <a:effectLst>
                  <a:outerShdw blurRad="38100" dist="38100" dir="2700000" algn="tl">
                    <a:srgbClr val="000000">
                      <a:alpha val="43137"/>
                    </a:srgbClr>
                  </a:outerShdw>
                </a:effectLst>
                <a:latin typeface="MV Boli" pitchFamily="2" charset="0"/>
                <a:cs typeface="MV Boli" pitchFamily="2" charset="0"/>
              </a:rPr>
              <a:t>from the Tanach</a:t>
            </a:r>
            <a:endParaRPr lang="en-US" b="1" dirty="0">
              <a:solidFill>
                <a:srgbClr val="96004B"/>
              </a:solidFill>
              <a:effectLst>
                <a:outerShdw blurRad="38100" dist="38100" dir="2700000" algn="tl">
                  <a:srgbClr val="000000">
                    <a:alpha val="43137"/>
                  </a:srgbClr>
                </a:outerShdw>
              </a:effectLst>
              <a:latin typeface="MV Boli" pitchFamily="2" charset="0"/>
              <a:cs typeface="MV Boli" pitchFamily="2" charset="0"/>
            </a:endParaRPr>
          </a:p>
        </p:txBody>
      </p:sp>
      <p:sp>
        <p:nvSpPr>
          <p:cNvPr id="9" name="TextBox 8"/>
          <p:cNvSpPr txBox="1"/>
          <p:nvPr/>
        </p:nvSpPr>
        <p:spPr>
          <a:xfrm>
            <a:off x="2878132" y="5807876"/>
            <a:ext cx="3156909" cy="1015663"/>
          </a:xfrm>
          <a:prstGeom prst="rect">
            <a:avLst/>
          </a:prstGeom>
          <a:noFill/>
        </p:spPr>
        <p:txBody>
          <a:bodyPr wrap="square" rtlCol="0">
            <a:spAutoFit/>
            <a:scene3d>
              <a:camera prst="perspectiveHeroicExtremeRightFacing"/>
              <a:lightRig rig="threePt" dir="t"/>
            </a:scene3d>
            <a:sp3d extrusionH="57150">
              <a:bevelT w="38100" h="38100"/>
            </a:sp3d>
          </a:bodyPr>
          <a:lstStyle/>
          <a:p>
            <a:pPr algn="ctr"/>
            <a:r>
              <a:rPr lang="en-US" sz="6000" b="1" dirty="0" smtClean="0">
                <a:ln>
                  <a:solidFill>
                    <a:srgbClr val="002060"/>
                  </a:solidFill>
                </a:ln>
                <a:solidFill>
                  <a:schemeClr val="accent6"/>
                </a:solidFill>
                <a:latin typeface="French Script MT" pitchFamily="66" charset="0"/>
              </a:rPr>
              <a:t>Isa 46:9-10</a:t>
            </a:r>
            <a:endParaRPr lang="en-US" sz="4400" dirty="0">
              <a:ln>
                <a:solidFill>
                  <a:srgbClr val="002060"/>
                </a:solidFill>
              </a:ln>
              <a:solidFill>
                <a:schemeClr val="accent6"/>
              </a:solidFill>
              <a:latin typeface="Comic Sans MS" pitchFamily="66" charset="0"/>
            </a:endParaRPr>
          </a:p>
        </p:txBody>
      </p:sp>
      <p:sp>
        <p:nvSpPr>
          <p:cNvPr id="2" name="Rectangle 1"/>
          <p:cNvSpPr/>
          <p:nvPr/>
        </p:nvSpPr>
        <p:spPr>
          <a:xfrm>
            <a:off x="1944547" y="997454"/>
            <a:ext cx="10170449" cy="3046988"/>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marL="514350" indent="-514350">
              <a:buAutoNum type="arabicPeriod"/>
            </a:pPr>
            <a:r>
              <a:rPr lang="en-US" sz="2400" b="1" spc="50" dirty="0" smtClean="0">
                <a:ln w="3175" cmpd="sng">
                  <a:solidFill>
                    <a:schemeClr val="bg1"/>
                  </a:solidFill>
                  <a:prstDash val="solid"/>
                </a:ln>
                <a:solidFill>
                  <a:schemeClr val="bg1"/>
                </a:solidFill>
                <a:effectLst>
                  <a:glow rad="101600">
                    <a:srgbClr val="0000FF">
                      <a:alpha val="95000"/>
                    </a:srgbClr>
                  </a:glow>
                </a:effectLst>
                <a:latin typeface="Comic Sans MS" pitchFamily="66" charset="0"/>
              </a:rPr>
              <a:t>2 Chron 35</a:t>
            </a:r>
            <a:r>
              <a:rPr lang="en-US" sz="2400" b="1" cap="none" spc="50" dirty="0" smtClean="0">
                <a:ln w="3175" cmpd="sng">
                  <a:solidFill>
                    <a:schemeClr val="bg1"/>
                  </a:solidFill>
                  <a:prstDash val="solid"/>
                </a:ln>
                <a:solidFill>
                  <a:schemeClr val="bg1"/>
                </a:solidFill>
                <a:effectLst>
                  <a:glow rad="101600">
                    <a:srgbClr val="0000FF">
                      <a:alpha val="95000"/>
                    </a:srgbClr>
                  </a:glow>
                </a:effectLst>
                <a:latin typeface="Comic Sans MS" pitchFamily="66" charset="0"/>
              </a:rPr>
              <a:t> Witness #1:  </a:t>
            </a:r>
            <a:r>
              <a:rPr lang="en-US" sz="2000" b="1" cap="none" spc="50" dirty="0" smtClean="0">
                <a:ln w="3175" cmpd="sng">
                  <a:solidFill>
                    <a:schemeClr val="bg1"/>
                  </a:solidFill>
                  <a:prstDash val="solid"/>
                </a:ln>
                <a:solidFill>
                  <a:schemeClr val="bg1"/>
                </a:solidFill>
                <a:effectLst>
                  <a:glow rad="101600">
                    <a:srgbClr val="0000FF">
                      <a:alpha val="95000"/>
                    </a:srgbClr>
                  </a:glow>
                </a:effectLst>
                <a:latin typeface="Comic Sans MS" pitchFamily="66" charset="0"/>
              </a:rPr>
              <a:t>Josiah with 41,400 Passover Sacrifices during the Day Season</a:t>
            </a:r>
            <a:r>
              <a:rPr lang="en-US" sz="2000" b="1" cap="none" spc="50" dirty="0" smtClean="0">
                <a:ln w="3175" cmpd="sng">
                  <a:solidFill>
                    <a:schemeClr val="bg1"/>
                  </a:solidFill>
                  <a:prstDash val="solid"/>
                </a:ln>
                <a:solidFill>
                  <a:schemeClr val="bg1"/>
                </a:solidFill>
                <a:effectLst>
                  <a:glow rad="101600">
                    <a:srgbClr val="0070C0">
                      <a:alpha val="95000"/>
                    </a:srgbClr>
                  </a:glow>
                </a:effectLst>
                <a:latin typeface="Comic Sans MS" pitchFamily="66" charset="0"/>
              </a:rPr>
              <a:t>  </a:t>
            </a:r>
            <a:r>
              <a:rPr lang="en-US" sz="2000" b="1" cap="none" spc="50" dirty="0" smtClean="0">
                <a:ln w="3175" cmpd="sng">
                  <a:solidFill>
                    <a:schemeClr val="bg1"/>
                  </a:solidFill>
                  <a:prstDash val="solid"/>
                </a:ln>
                <a:solidFill>
                  <a:schemeClr val="bg1"/>
                </a:solidFill>
                <a:effectLst>
                  <a:glow rad="127000">
                    <a:srgbClr val="96004B">
                      <a:alpha val="71000"/>
                    </a:srgbClr>
                  </a:glow>
                </a:effectLst>
                <a:latin typeface="Comic Sans MS" pitchFamily="66" charset="0"/>
              </a:rPr>
              <a:t>[at the going down of the sun], </a:t>
            </a:r>
            <a:r>
              <a:rPr lang="en-US" sz="2000" b="1" cap="none" spc="50" dirty="0" smtClean="0">
                <a:ln w="3175" cmpd="sng">
                  <a:solidFill>
                    <a:schemeClr val="bg1"/>
                  </a:solidFill>
                  <a:prstDash val="solid"/>
                </a:ln>
                <a:solidFill>
                  <a:schemeClr val="bg1"/>
                </a:solidFill>
                <a:effectLst>
                  <a:glow rad="101600">
                    <a:srgbClr val="0000FF">
                      <a:alpha val="95000"/>
                    </a:srgbClr>
                  </a:glow>
                </a:effectLst>
                <a:latin typeface="Comic Sans MS" pitchFamily="66" charset="0"/>
              </a:rPr>
              <a:t>continuing through the </a:t>
            </a:r>
            <a:r>
              <a:rPr lang="en-US" sz="2000" b="1" cap="none" spc="50" dirty="0" err="1" smtClean="0">
                <a:ln w="3175" cmpd="sng">
                  <a:solidFill>
                    <a:schemeClr val="bg1"/>
                  </a:solidFill>
                  <a:prstDash val="solid"/>
                </a:ln>
                <a:solidFill>
                  <a:schemeClr val="bg1"/>
                </a:solidFill>
                <a:effectLst>
                  <a:glow rad="101600">
                    <a:srgbClr val="0000FF">
                      <a:alpha val="95000"/>
                    </a:srgbClr>
                  </a:glow>
                </a:effectLst>
                <a:latin typeface="Comic Sans MS" pitchFamily="66" charset="0"/>
              </a:rPr>
              <a:t>ereb</a:t>
            </a:r>
            <a:r>
              <a:rPr lang="en-US" sz="2000" b="1" cap="none" spc="50" dirty="0" smtClean="0">
                <a:ln w="3175" cmpd="sng">
                  <a:solidFill>
                    <a:schemeClr val="bg1"/>
                  </a:solidFill>
                  <a:prstDash val="solid"/>
                </a:ln>
                <a:solidFill>
                  <a:schemeClr val="bg1"/>
                </a:solidFill>
                <a:effectLst>
                  <a:glow rad="101600">
                    <a:srgbClr val="0000FF">
                      <a:alpha val="95000"/>
                    </a:srgbClr>
                  </a:glow>
                </a:effectLst>
                <a:latin typeface="Comic Sans MS" pitchFamily="66" charset="0"/>
              </a:rPr>
              <a:t>/dusk twilight mixing until the </a:t>
            </a:r>
            <a:r>
              <a:rPr lang="en-US" sz="2000" b="1" cap="none" spc="50" dirty="0" err="1" smtClean="0">
                <a:ln w="3175" cmpd="sng">
                  <a:solidFill>
                    <a:schemeClr val="bg1"/>
                  </a:solidFill>
                  <a:prstDash val="solid"/>
                </a:ln>
                <a:solidFill>
                  <a:schemeClr val="bg1"/>
                </a:solidFill>
                <a:effectLst>
                  <a:glow rad="101600">
                    <a:srgbClr val="0000FF">
                      <a:alpha val="95000"/>
                    </a:srgbClr>
                  </a:glow>
                </a:effectLst>
                <a:latin typeface="Comic Sans MS" pitchFamily="66" charset="0"/>
              </a:rPr>
              <a:t>layil</a:t>
            </a:r>
            <a:r>
              <a:rPr lang="en-US" sz="2000" b="1" cap="none" spc="50" dirty="0" smtClean="0">
                <a:ln w="3175" cmpd="sng">
                  <a:solidFill>
                    <a:schemeClr val="bg1"/>
                  </a:solidFill>
                  <a:prstDash val="solid"/>
                </a:ln>
                <a:solidFill>
                  <a:schemeClr val="bg1"/>
                </a:solidFill>
                <a:effectLst>
                  <a:glow rad="101600">
                    <a:srgbClr val="0000FF">
                      <a:alpha val="95000"/>
                    </a:srgbClr>
                  </a:glow>
                </a:effectLst>
                <a:latin typeface="Comic Sans MS" pitchFamily="66" charset="0"/>
              </a:rPr>
              <a:t>/night.</a:t>
            </a:r>
            <a:br>
              <a:rPr lang="en-US" sz="2000" b="1" cap="none" spc="50" dirty="0" smtClean="0">
                <a:ln w="3175" cmpd="sng">
                  <a:solidFill>
                    <a:schemeClr val="bg1"/>
                  </a:solidFill>
                  <a:prstDash val="solid"/>
                </a:ln>
                <a:solidFill>
                  <a:schemeClr val="bg1"/>
                </a:solidFill>
                <a:effectLst>
                  <a:glow rad="101600">
                    <a:srgbClr val="0000FF">
                      <a:alpha val="95000"/>
                    </a:srgbClr>
                  </a:glow>
                </a:effectLst>
                <a:latin typeface="Comic Sans MS" pitchFamily="66" charset="0"/>
              </a:rPr>
            </a:br>
            <a:endParaRPr lang="en-US" sz="1600" b="1" cap="none" spc="50" dirty="0" smtClean="0">
              <a:ln w="3175" cmpd="sng">
                <a:solidFill>
                  <a:schemeClr val="accent5">
                    <a:lumMod val="60000"/>
                    <a:lumOff val="40000"/>
                  </a:schemeClr>
                </a:solidFill>
                <a:prstDash val="solid"/>
              </a:ln>
              <a:solidFill>
                <a:srgbClr val="FFFF00"/>
              </a:solidFill>
              <a:effectLst>
                <a:glow rad="101600">
                  <a:srgbClr val="0000FF">
                    <a:alpha val="67000"/>
                  </a:srgbClr>
                </a:glow>
              </a:effectLst>
              <a:latin typeface="Comic Sans MS" pitchFamily="66" charset="0"/>
            </a:endParaRPr>
          </a:p>
          <a:p>
            <a:pPr marL="514350" indent="-514350">
              <a:buAutoNum type="arabicPeriod"/>
            </a:pPr>
            <a:r>
              <a:rPr lang="en-US" sz="2400" b="1" cap="none" spc="50" dirty="0" err="1" smtClean="0">
                <a:ln w="3175" cmpd="sng">
                  <a:noFill/>
                  <a:prstDash val="solid"/>
                </a:ln>
                <a:gradFill flip="none" rotWithShape="1">
                  <a:gsLst>
                    <a:gs pos="0">
                      <a:srgbClr val="000000"/>
                    </a:gs>
                    <a:gs pos="39999">
                      <a:srgbClr val="0A128C"/>
                    </a:gs>
                    <a:gs pos="64000">
                      <a:schemeClr val="accent3">
                        <a:lumMod val="50000"/>
                      </a:schemeClr>
                    </a:gs>
                    <a:gs pos="88000">
                      <a:schemeClr val="tx1"/>
                    </a:gs>
                  </a:gsLst>
                  <a:lin ang="2700000" scaled="1"/>
                  <a:tileRect/>
                </a:gradFill>
                <a:effectLst>
                  <a:glow rad="139700">
                    <a:schemeClr val="accent2">
                      <a:lumMod val="20000"/>
                      <a:lumOff val="80000"/>
                    </a:schemeClr>
                  </a:glow>
                </a:effectLst>
                <a:latin typeface="Comic Sans MS" pitchFamily="66" charset="0"/>
              </a:rPr>
              <a:t>Exo</a:t>
            </a:r>
            <a:r>
              <a:rPr lang="en-US" sz="2400" b="1" cap="none" spc="50" dirty="0" smtClean="0">
                <a:ln w="3175" cmpd="sng">
                  <a:noFill/>
                  <a:prstDash val="solid"/>
                </a:ln>
                <a:gradFill flip="none" rotWithShape="1">
                  <a:gsLst>
                    <a:gs pos="0">
                      <a:srgbClr val="000000"/>
                    </a:gs>
                    <a:gs pos="39999">
                      <a:srgbClr val="0A128C"/>
                    </a:gs>
                    <a:gs pos="64000">
                      <a:schemeClr val="accent3">
                        <a:lumMod val="50000"/>
                      </a:schemeClr>
                    </a:gs>
                    <a:gs pos="88000">
                      <a:schemeClr val="tx1"/>
                    </a:gs>
                  </a:gsLst>
                  <a:lin ang="2700000" scaled="1"/>
                  <a:tileRect/>
                </a:gradFill>
                <a:effectLst>
                  <a:glow rad="139700">
                    <a:schemeClr val="accent2">
                      <a:lumMod val="20000"/>
                      <a:lumOff val="80000"/>
                    </a:schemeClr>
                  </a:glow>
                </a:effectLst>
                <a:latin typeface="Comic Sans MS" pitchFamily="66" charset="0"/>
              </a:rPr>
              <a:t> 12 Witness #2:  </a:t>
            </a:r>
            <a:r>
              <a:rPr lang="en-US" sz="2000" b="1" cap="none" spc="50" dirty="0" smtClean="0">
                <a:ln w="3175" cmpd="sng">
                  <a:noFill/>
                  <a:prstDash val="solid"/>
                </a:ln>
                <a:gradFill flip="none" rotWithShape="1">
                  <a:gsLst>
                    <a:gs pos="0">
                      <a:srgbClr val="000000"/>
                    </a:gs>
                    <a:gs pos="39999">
                      <a:srgbClr val="0A128C"/>
                    </a:gs>
                    <a:gs pos="64000">
                      <a:schemeClr val="accent3">
                        <a:lumMod val="50000"/>
                      </a:schemeClr>
                    </a:gs>
                    <a:gs pos="88000">
                      <a:schemeClr val="tx1"/>
                    </a:gs>
                  </a:gsLst>
                  <a:lin ang="2700000" scaled="1"/>
                  <a:tileRect/>
                </a:gradFill>
                <a:effectLst>
                  <a:glow rad="139700">
                    <a:schemeClr val="accent2">
                      <a:lumMod val="20000"/>
                      <a:lumOff val="80000"/>
                    </a:schemeClr>
                  </a:glow>
                </a:effectLst>
                <a:latin typeface="Comic Sans MS" pitchFamily="66" charset="0"/>
              </a:rPr>
              <a:t>Egypt’s Passover during the Night Season.</a:t>
            </a:r>
            <a:endParaRPr lang="en-US" sz="2800" b="1" cap="none" spc="50" dirty="0" smtClean="0">
              <a:ln w="3175" cmpd="sng">
                <a:noFill/>
                <a:prstDash val="solid"/>
              </a:ln>
              <a:gradFill flip="none" rotWithShape="1">
                <a:gsLst>
                  <a:gs pos="0">
                    <a:srgbClr val="000000"/>
                  </a:gs>
                  <a:gs pos="39999">
                    <a:srgbClr val="0A128C"/>
                  </a:gs>
                  <a:gs pos="64000">
                    <a:schemeClr val="accent3">
                      <a:lumMod val="50000"/>
                    </a:schemeClr>
                  </a:gs>
                  <a:gs pos="88000">
                    <a:schemeClr val="tx1"/>
                  </a:gs>
                </a:gsLst>
                <a:lin ang="2700000" scaled="1"/>
                <a:tileRect/>
              </a:gradFill>
              <a:effectLst>
                <a:glow rad="139700">
                  <a:schemeClr val="accent2">
                    <a:lumMod val="20000"/>
                    <a:lumOff val="80000"/>
                  </a:schemeClr>
                </a:glow>
              </a:effectLst>
              <a:latin typeface="Comic Sans MS" pitchFamily="66" charset="0"/>
            </a:endParaRPr>
          </a:p>
          <a:p>
            <a:pPr marL="514350" indent="-514350">
              <a:buAutoNum type="arabicPeriod"/>
            </a:pPr>
            <a:endParaRPr lang="en-US" sz="1600" b="1" cap="none" spc="50" dirty="0" smtClean="0">
              <a:ln w="3175" cmpd="sng">
                <a:noFill/>
                <a:prstDash val="solid"/>
              </a:ln>
              <a:gradFill flip="none" rotWithShape="1">
                <a:gsLst>
                  <a:gs pos="0">
                    <a:srgbClr val="A603AB"/>
                  </a:gs>
                  <a:gs pos="21001">
                    <a:srgbClr val="0819FB"/>
                  </a:gs>
                  <a:gs pos="36000">
                    <a:srgbClr val="1A8D48"/>
                  </a:gs>
                  <a:gs pos="51000">
                    <a:schemeClr val="accent2">
                      <a:lumMod val="50000"/>
                    </a:schemeClr>
                  </a:gs>
                  <a:gs pos="66000">
                    <a:srgbClr val="EE3F17"/>
                  </a:gs>
                  <a:gs pos="78000">
                    <a:srgbClr val="E81766"/>
                  </a:gs>
                  <a:gs pos="100000">
                    <a:srgbClr val="A603AB"/>
                  </a:gs>
                </a:gsLst>
                <a:path path="circle">
                  <a:fillToRect l="100000" t="100000"/>
                </a:path>
                <a:tileRect r="-100000" b="-100000"/>
              </a:gradFill>
              <a:effectLst>
                <a:glow rad="139700">
                  <a:schemeClr val="accent2">
                    <a:lumMod val="20000"/>
                    <a:lumOff val="80000"/>
                  </a:schemeClr>
                </a:glow>
              </a:effectLst>
              <a:latin typeface="Comic Sans MS" pitchFamily="66" charset="0"/>
            </a:endParaRPr>
          </a:p>
          <a:p>
            <a:pPr marL="514350" indent="-514350">
              <a:buFontTx/>
              <a:buAutoNum type="arabicPeriod"/>
            </a:pPr>
            <a:r>
              <a:rPr lang="en-US" sz="2400" b="1" spc="50" dirty="0">
                <a:ln w="3175" cmpd="sng">
                  <a:noFill/>
                  <a:prstDash val="solid"/>
                </a:ln>
                <a:gradFill flip="none" rotWithShape="1">
                  <a:gsLst>
                    <a:gs pos="0">
                      <a:srgbClr val="A603AB"/>
                    </a:gs>
                    <a:gs pos="21001">
                      <a:srgbClr val="0819FB"/>
                    </a:gs>
                    <a:gs pos="36000">
                      <a:srgbClr val="1A8D48"/>
                    </a:gs>
                    <a:gs pos="51000">
                      <a:schemeClr val="accent2">
                        <a:lumMod val="50000"/>
                      </a:schemeClr>
                    </a:gs>
                    <a:gs pos="66000">
                      <a:srgbClr val="EE3F17"/>
                    </a:gs>
                    <a:gs pos="78000">
                      <a:srgbClr val="E81766"/>
                    </a:gs>
                    <a:gs pos="100000">
                      <a:srgbClr val="A603AB"/>
                    </a:gs>
                  </a:gsLst>
                  <a:path path="circle">
                    <a:fillToRect l="100000" t="100000"/>
                  </a:path>
                  <a:tileRect r="-100000" b="-100000"/>
                </a:gradFill>
                <a:effectLst>
                  <a:glow rad="139700">
                    <a:schemeClr val="accent2">
                      <a:lumMod val="20000"/>
                      <a:lumOff val="80000"/>
                    </a:schemeClr>
                  </a:glow>
                </a:effectLst>
                <a:latin typeface="Comic Sans MS" pitchFamily="66" charset="0"/>
              </a:rPr>
              <a:t>New Testament Witness </a:t>
            </a:r>
            <a:r>
              <a:rPr lang="en-US" sz="2400" b="1" spc="50" dirty="0" smtClean="0">
                <a:ln w="3175" cmpd="sng">
                  <a:noFill/>
                  <a:prstDash val="solid"/>
                </a:ln>
                <a:gradFill flip="none" rotWithShape="1">
                  <a:gsLst>
                    <a:gs pos="0">
                      <a:srgbClr val="A603AB"/>
                    </a:gs>
                    <a:gs pos="21001">
                      <a:srgbClr val="0819FB"/>
                    </a:gs>
                    <a:gs pos="36000">
                      <a:srgbClr val="1A8D48"/>
                    </a:gs>
                    <a:gs pos="51000">
                      <a:schemeClr val="accent2">
                        <a:lumMod val="50000"/>
                      </a:schemeClr>
                    </a:gs>
                    <a:gs pos="66000">
                      <a:srgbClr val="EE3F17"/>
                    </a:gs>
                    <a:gs pos="78000">
                      <a:srgbClr val="E81766"/>
                    </a:gs>
                    <a:gs pos="100000">
                      <a:srgbClr val="A603AB"/>
                    </a:gs>
                  </a:gsLst>
                  <a:path path="circle">
                    <a:fillToRect l="100000" t="100000"/>
                  </a:path>
                  <a:tileRect r="-100000" b="-100000"/>
                </a:gradFill>
                <a:effectLst>
                  <a:glow rad="139700">
                    <a:schemeClr val="accent2">
                      <a:lumMod val="20000"/>
                      <a:lumOff val="80000"/>
                    </a:schemeClr>
                  </a:glow>
                </a:effectLst>
                <a:latin typeface="Comic Sans MS" pitchFamily="66" charset="0"/>
              </a:rPr>
              <a:t>#3:  </a:t>
            </a:r>
            <a:r>
              <a:rPr lang="en-US" sz="2000" b="1" spc="50" dirty="0">
                <a:ln w="3175" cmpd="sng">
                  <a:noFill/>
                  <a:prstDash val="solid"/>
                </a:ln>
                <a:gradFill flip="none" rotWithShape="1">
                  <a:gsLst>
                    <a:gs pos="0">
                      <a:srgbClr val="A603AB"/>
                    </a:gs>
                    <a:gs pos="21001">
                      <a:srgbClr val="0819FB"/>
                    </a:gs>
                    <a:gs pos="36000">
                      <a:srgbClr val="1A8D48"/>
                    </a:gs>
                    <a:gs pos="51000">
                      <a:schemeClr val="accent2">
                        <a:lumMod val="50000"/>
                      </a:schemeClr>
                    </a:gs>
                    <a:gs pos="66000">
                      <a:srgbClr val="EE3F17"/>
                    </a:gs>
                    <a:gs pos="78000">
                      <a:srgbClr val="E81766"/>
                    </a:gs>
                    <a:gs pos="100000">
                      <a:srgbClr val="A603AB"/>
                    </a:gs>
                  </a:gsLst>
                  <a:path path="circle">
                    <a:fillToRect l="100000" t="100000"/>
                  </a:path>
                  <a:tileRect r="-100000" b="-100000"/>
                </a:gradFill>
                <a:effectLst>
                  <a:glow rad="139700">
                    <a:schemeClr val="accent2">
                      <a:lumMod val="20000"/>
                      <a:lumOff val="80000"/>
                    </a:schemeClr>
                  </a:glow>
                </a:effectLst>
                <a:latin typeface="Comic Sans MS" pitchFamily="66" charset="0"/>
              </a:rPr>
              <a:t>Josephus with 250,000+ Passover Sacrifices during the Day Season timeframe of “between the </a:t>
            </a:r>
            <a:r>
              <a:rPr lang="en-US" sz="2000" b="1" spc="50" dirty="0" err="1" smtClean="0">
                <a:ln w="3175" cmpd="sng">
                  <a:noFill/>
                  <a:prstDash val="solid"/>
                </a:ln>
                <a:gradFill flip="none" rotWithShape="1">
                  <a:gsLst>
                    <a:gs pos="0">
                      <a:srgbClr val="A603AB"/>
                    </a:gs>
                    <a:gs pos="21001">
                      <a:srgbClr val="0819FB"/>
                    </a:gs>
                    <a:gs pos="36000">
                      <a:srgbClr val="1A8D48"/>
                    </a:gs>
                    <a:gs pos="51000">
                      <a:schemeClr val="accent2">
                        <a:lumMod val="50000"/>
                      </a:schemeClr>
                    </a:gs>
                    <a:gs pos="66000">
                      <a:srgbClr val="EE3F17"/>
                    </a:gs>
                    <a:gs pos="78000">
                      <a:srgbClr val="E81766"/>
                    </a:gs>
                    <a:gs pos="100000">
                      <a:srgbClr val="A603AB"/>
                    </a:gs>
                  </a:gsLst>
                  <a:path path="circle">
                    <a:fillToRect l="100000" t="100000"/>
                  </a:path>
                  <a:tileRect r="-100000" b="-100000"/>
                </a:gradFill>
                <a:effectLst>
                  <a:glow rad="139700">
                    <a:schemeClr val="accent2">
                      <a:lumMod val="20000"/>
                      <a:lumOff val="80000"/>
                    </a:schemeClr>
                  </a:glow>
                </a:effectLst>
                <a:latin typeface="Comic Sans MS" pitchFamily="66" charset="0"/>
              </a:rPr>
              <a:t>mixing</a:t>
            </a:r>
            <a:r>
              <a:rPr lang="en-US" sz="2000" b="1" spc="50" dirty="0" err="1" smtClean="0">
                <a:ln w="3175" cmpd="sng">
                  <a:noFill/>
                  <a:prstDash val="solid"/>
                </a:ln>
                <a:solidFill>
                  <a:srgbClr val="C00000"/>
                </a:solidFill>
                <a:effectLst>
                  <a:glow rad="139700">
                    <a:schemeClr val="accent2">
                      <a:lumMod val="20000"/>
                      <a:lumOff val="80000"/>
                    </a:schemeClr>
                  </a:glow>
                </a:effectLst>
                <a:latin typeface="Comic Sans MS" pitchFamily="66" charset="0"/>
              </a:rPr>
              <a:t>S</a:t>
            </a:r>
            <a:r>
              <a:rPr lang="en-US" sz="2000" b="1" spc="50" dirty="0" smtClean="0">
                <a:ln w="3175" cmpd="sng">
                  <a:noFill/>
                  <a:prstDash val="solid"/>
                </a:ln>
                <a:solidFill>
                  <a:srgbClr val="C00000"/>
                </a:solidFill>
                <a:effectLst>
                  <a:glow rad="139700">
                    <a:schemeClr val="accent2">
                      <a:lumMod val="20000"/>
                      <a:lumOff val="80000"/>
                    </a:schemeClr>
                  </a:glow>
                </a:effectLst>
                <a:latin typeface="Comic Sans MS" pitchFamily="66" charset="0"/>
              </a:rPr>
              <a:t>.</a:t>
            </a:r>
            <a:r>
              <a:rPr lang="en-US" sz="2000" b="1" spc="50" dirty="0" smtClean="0">
                <a:ln w="3175" cmpd="sng">
                  <a:noFill/>
                  <a:prstDash val="solid"/>
                </a:ln>
                <a:gradFill flip="none" rotWithShape="1">
                  <a:gsLst>
                    <a:gs pos="0">
                      <a:srgbClr val="A603AB"/>
                    </a:gs>
                    <a:gs pos="21001">
                      <a:srgbClr val="0819FB"/>
                    </a:gs>
                    <a:gs pos="36000">
                      <a:srgbClr val="1A8D48"/>
                    </a:gs>
                    <a:gs pos="51000">
                      <a:schemeClr val="accent2">
                        <a:lumMod val="50000"/>
                      </a:schemeClr>
                    </a:gs>
                    <a:gs pos="66000">
                      <a:srgbClr val="EE3F17"/>
                    </a:gs>
                    <a:gs pos="78000">
                      <a:srgbClr val="E81766"/>
                    </a:gs>
                    <a:gs pos="100000">
                      <a:srgbClr val="A603AB"/>
                    </a:gs>
                  </a:gsLst>
                  <a:path path="circle">
                    <a:fillToRect l="100000" t="100000"/>
                  </a:path>
                  <a:tileRect r="-100000" b="-100000"/>
                </a:gradFill>
                <a:effectLst>
                  <a:glow rad="139700">
                    <a:schemeClr val="accent2">
                      <a:lumMod val="20000"/>
                      <a:lumOff val="80000"/>
                    </a:schemeClr>
                  </a:glow>
                </a:effectLst>
                <a:latin typeface="Comic Sans MS" pitchFamily="66" charset="0"/>
              </a:rPr>
              <a:t>”</a:t>
            </a:r>
            <a:endParaRPr lang="en-US" sz="2000" b="1" spc="50" dirty="0">
              <a:ln w="3175" cmpd="sng">
                <a:noFill/>
                <a:prstDash val="solid"/>
              </a:ln>
              <a:gradFill flip="none" rotWithShape="1">
                <a:gsLst>
                  <a:gs pos="0">
                    <a:srgbClr val="A603AB"/>
                  </a:gs>
                  <a:gs pos="21001">
                    <a:srgbClr val="0819FB"/>
                  </a:gs>
                  <a:gs pos="36000">
                    <a:srgbClr val="1A8D48"/>
                  </a:gs>
                  <a:gs pos="51000">
                    <a:schemeClr val="accent2">
                      <a:lumMod val="50000"/>
                    </a:schemeClr>
                  </a:gs>
                  <a:gs pos="66000">
                    <a:srgbClr val="EE3F17"/>
                  </a:gs>
                  <a:gs pos="78000">
                    <a:srgbClr val="E81766"/>
                  </a:gs>
                  <a:gs pos="100000">
                    <a:srgbClr val="A603AB"/>
                  </a:gs>
                </a:gsLst>
                <a:path path="circle">
                  <a:fillToRect l="100000" t="100000"/>
                </a:path>
                <a:tileRect r="-100000" b="-100000"/>
              </a:gradFill>
              <a:effectLst>
                <a:glow rad="139700">
                  <a:schemeClr val="accent2">
                    <a:lumMod val="20000"/>
                    <a:lumOff val="80000"/>
                  </a:schemeClr>
                </a:glow>
              </a:effectLst>
              <a:latin typeface="Comic Sans MS" pitchFamily="66" charset="0"/>
            </a:endParaRPr>
          </a:p>
          <a:p>
            <a:pPr marL="514350" indent="-514350">
              <a:buAutoNum type="arabicPeriod"/>
            </a:pPr>
            <a:endParaRPr lang="en-US" sz="2800" b="1" cap="none" spc="50" dirty="0">
              <a:ln w="3175" cmpd="sng">
                <a:noFill/>
                <a:prstDash val="solid"/>
              </a:ln>
              <a:gradFill flip="none" rotWithShape="1">
                <a:gsLst>
                  <a:gs pos="0">
                    <a:srgbClr val="A603AB"/>
                  </a:gs>
                  <a:gs pos="21001">
                    <a:srgbClr val="0819FB"/>
                  </a:gs>
                  <a:gs pos="36000">
                    <a:srgbClr val="1A8D48"/>
                  </a:gs>
                  <a:gs pos="51000">
                    <a:schemeClr val="accent2">
                      <a:lumMod val="50000"/>
                    </a:schemeClr>
                  </a:gs>
                  <a:gs pos="66000">
                    <a:srgbClr val="EE3F17"/>
                  </a:gs>
                  <a:gs pos="78000">
                    <a:srgbClr val="E81766"/>
                  </a:gs>
                  <a:gs pos="100000">
                    <a:srgbClr val="A603AB"/>
                  </a:gs>
                </a:gsLst>
                <a:path path="circle">
                  <a:fillToRect l="100000" t="100000"/>
                </a:path>
                <a:tileRect r="-100000" b="-100000"/>
              </a:gradFill>
              <a:effectLst>
                <a:glow rad="139700">
                  <a:schemeClr val="accent2">
                    <a:lumMod val="20000"/>
                    <a:lumOff val="80000"/>
                  </a:schemeClr>
                </a:glow>
              </a:effectLst>
              <a:latin typeface="Comic Sans MS" pitchFamily="66" charset="0"/>
            </a:endParaRPr>
          </a:p>
        </p:txBody>
      </p:sp>
      <p:sp>
        <p:nvSpPr>
          <p:cNvPr id="11" name="Title 2"/>
          <p:cNvSpPr txBox="1">
            <a:spLocks/>
          </p:cNvSpPr>
          <p:nvPr/>
        </p:nvSpPr>
        <p:spPr>
          <a:xfrm>
            <a:off x="2103916" y="92600"/>
            <a:ext cx="9993258"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spc="300" dirty="0">
                <a:ln>
                  <a:solidFill>
                    <a:srgbClr val="DB91AB"/>
                  </a:solidFill>
                </a:ln>
                <a:solidFill>
                  <a:srgbClr val="0000FF"/>
                </a:solidFill>
                <a:effectLst>
                  <a:glow rad="127000">
                    <a:schemeClr val="accent2">
                      <a:lumMod val="20000"/>
                      <a:lumOff val="80000"/>
                    </a:schemeClr>
                  </a:glow>
                  <a:outerShdw blurRad="38100" dist="38100" dir="2700000" algn="tl">
                    <a:srgbClr val="000000">
                      <a:alpha val="43137"/>
                    </a:srgbClr>
                  </a:outerShdw>
                </a:effectLst>
                <a:latin typeface="Matura MT Script Capitals" pitchFamily="66" charset="0"/>
              </a:rPr>
              <a:t>Deut 16:6 </a:t>
            </a:r>
            <a:r>
              <a:rPr lang="en-US" b="1" dirty="0" smtClean="0">
                <a:ln>
                  <a:solidFill>
                    <a:srgbClr val="002060"/>
                  </a:solidFill>
                </a:ln>
                <a:solidFill>
                  <a:srgbClr val="00B0F0"/>
                </a:solidFill>
                <a:effectLst>
                  <a:glow rad="127000">
                    <a:schemeClr val="accent2">
                      <a:lumMod val="20000"/>
                      <a:lumOff val="80000"/>
                    </a:schemeClr>
                  </a:glow>
                  <a:outerShdw blurRad="50000" dist="30000" dir="5400000" algn="tl" rotWithShape="0">
                    <a:srgbClr val="000000">
                      <a:alpha val="30000"/>
                    </a:srgbClr>
                  </a:outerShdw>
                </a:effectLst>
              </a:rPr>
              <a:t>Passover Options</a:t>
            </a:r>
            <a:endParaRPr lang="en-US" sz="3200" b="1" dirty="0">
              <a:ln>
                <a:solidFill>
                  <a:srgbClr val="002060"/>
                </a:solidFill>
              </a:ln>
              <a:solidFill>
                <a:srgbClr val="00B0F0"/>
              </a:solidFill>
              <a:effectLst>
                <a:glow rad="127000">
                  <a:schemeClr val="accent2">
                    <a:lumMod val="20000"/>
                    <a:lumOff val="80000"/>
                  </a:schemeClr>
                </a:glow>
                <a:outerShdw blurRad="50000" dist="30000" dir="5400000" algn="tl" rotWithShape="0">
                  <a:srgbClr val="000000">
                    <a:alpha val="30000"/>
                  </a:srgbClr>
                </a:outerShdw>
              </a:effectLst>
            </a:endParaRPr>
          </a:p>
        </p:txBody>
      </p:sp>
      <p:pic>
        <p:nvPicPr>
          <p:cNvPr id="12" name="Picture 2" descr="F:\Art on Desktop - 1\Bible Characters\josiah king picture.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140" y="246517"/>
            <a:ext cx="1174068" cy="165543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C:\Users\Rae\Desktop\#2.9  BTE to T4 20 July\art for BTE\passover-doorpost 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697" y="1901952"/>
            <a:ext cx="1115568" cy="743712"/>
          </a:xfrm>
          <a:prstGeom prst="roundRect">
            <a:avLst>
              <a:gd name="adj" fmla="val 16667"/>
            </a:avLst>
          </a:prstGeom>
          <a:ln w="28575">
            <a:solidFill>
              <a:schemeClr val="accent3">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4" name="Picture 2" descr="C:\Users\Rae\Desktop\Josephus 485.jpg"/>
          <p:cNvPicPr>
            <a:picLocks noChangeAspect="1" noChangeArrowheads="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13721" y="2645664"/>
            <a:ext cx="1494548" cy="12938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32158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ipe(left)">
                                      <p:cBhvr>
                                        <p:cTn id="7" dur="1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2000"/>
                                        <p:tgtEl>
                                          <p:spTgt spid="3">
                                            <p:txEl>
                                              <p:pRg st="0" end="0"/>
                                            </p:txEl>
                                          </p:spTgt>
                                        </p:tgtEl>
                                      </p:cBhvr>
                                    </p:animEffect>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1750"/>
                                        <p:tgtEl>
                                          <p:spTgt spid="9"/>
                                        </p:tgtEl>
                                      </p:cBhvr>
                                    </p:animEffect>
                                  </p:childTnLst>
                                </p:cTn>
                              </p:par>
                            </p:childTnLst>
                          </p:cTn>
                        </p:par>
                        <p:par>
                          <p:cTn id="17" fill="hold">
                            <p:stCondLst>
                              <p:cond delay="375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1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18900000" scaled="1"/>
          <a:tileRect/>
        </a:gradFill>
        <a:effectLst/>
      </p:bgPr>
    </p:bg>
    <p:spTree>
      <p:nvGrpSpPr>
        <p:cNvPr id="1" name=""/>
        <p:cNvGrpSpPr/>
        <p:nvPr/>
      </p:nvGrpSpPr>
      <p:grpSpPr>
        <a:xfrm>
          <a:off x="0" y="0"/>
          <a:ext cx="0" cy="0"/>
          <a:chOff x="0" y="0"/>
          <a:chExt cx="0" cy="0"/>
        </a:xfrm>
      </p:grpSpPr>
      <p:sp>
        <p:nvSpPr>
          <p:cNvPr id="9" name="Rounded Rectangle 8"/>
          <p:cNvSpPr/>
          <p:nvPr/>
        </p:nvSpPr>
        <p:spPr>
          <a:xfrm>
            <a:off x="282707" y="6143958"/>
            <a:ext cx="11762543" cy="562630"/>
          </a:xfrm>
          <a:prstGeom prst="roundRect">
            <a:avLst>
              <a:gd name="adj" fmla="val 50000"/>
            </a:avLst>
          </a:prstGeom>
          <a:gradFill flip="none" rotWithShape="1">
            <a:gsLst>
              <a:gs pos="21000">
                <a:srgbClr val="96004B"/>
              </a:gs>
              <a:gs pos="88000">
                <a:srgbClr val="96004B"/>
              </a:gs>
              <a:gs pos="43000">
                <a:schemeClr val="accent2">
                  <a:lumMod val="20000"/>
                  <a:lumOff val="80000"/>
                </a:schemeClr>
              </a:gs>
              <a:gs pos="67000">
                <a:schemeClr val="accent2">
                  <a:lumMod val="20000"/>
                  <a:lumOff val="80000"/>
                </a:schemeClr>
              </a:gs>
            </a:gsLst>
            <a:lin ang="5400000" scaled="1"/>
            <a:tileRect/>
          </a:gradFill>
          <a:ln w="57150">
            <a:solidFill>
              <a:srgbClr val="DB91AB"/>
            </a:solidFill>
          </a:ln>
          <a:scene3d>
            <a:camera prst="orthographicFront"/>
            <a:lightRig rig="threePt" dir="t"/>
          </a:scene3d>
          <a:sp3d>
            <a:bevelT w="152400" h="50800" prst="softRound"/>
          </a:sp3d>
        </p:spPr>
        <p:txBody>
          <a:bodyPr wrap="square" lIns="91440" tIns="45720" rIns="91440" bIns="45720">
            <a:spAutoFit/>
            <a:sp3d extrusionH="57150">
              <a:bevelT w="82550" h="38100" prst="coolSlant"/>
            </a:sp3d>
          </a:bodyPr>
          <a:lstStyle/>
          <a:p>
            <a:pPr algn="ctr"/>
            <a:r>
              <a:rPr lang="en-US" sz="20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Deut 16:6 - </a:t>
            </a:r>
            <a:r>
              <a:rPr lang="en-US" sz="2000" b="1" dirty="0" smtClean="0">
                <a:ln w="1905">
                  <a:solidFill>
                    <a:srgbClr val="B83D68"/>
                  </a:solidFill>
                </a:ln>
                <a:solidFill>
                  <a:srgbClr val="96004B"/>
                </a:solidFill>
                <a:effectLst>
                  <a:innerShdw blurRad="69850" dist="43180" dir="5400000">
                    <a:srgbClr val="000000">
                      <a:alpha val="65000"/>
                    </a:srgbClr>
                  </a:innerShdw>
                </a:effectLst>
                <a:latin typeface="Comic Sans MS" pitchFamily="66" charset="0"/>
              </a:rPr>
              <a:t>nothing to do with day-start; </a:t>
            </a:r>
            <a:r>
              <a:rPr lang="en-US" sz="20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everything to do with Passover sacrifice timing!</a:t>
            </a:r>
            <a:endParaRPr lang="en-US" sz="2000" b="1" cap="none" spc="0"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3" name="Title 2"/>
          <p:cNvSpPr>
            <a:spLocks noGrp="1"/>
          </p:cNvSpPr>
          <p:nvPr>
            <p:ph type="title"/>
          </p:nvPr>
        </p:nvSpPr>
        <p:spPr>
          <a:xfrm>
            <a:off x="1384560" y="-82471"/>
            <a:ext cx="10807440" cy="1143000"/>
          </a:xfrm>
        </p:spPr>
        <p:txBody>
          <a:bodyPr>
            <a:normAutofit fontScale="90000"/>
          </a:bodyPr>
          <a:lstStyle/>
          <a:p>
            <a:pPr algn="ctr"/>
            <a:r>
              <a:rPr lang="en-US" dirty="0" smtClean="0"/>
              <a:t>Deut 16:6 &amp; Evening </a:t>
            </a:r>
            <a:r>
              <a:rPr lang="en-US" dirty="0" smtClean="0">
                <a:effectLst>
                  <a:glow rad="139700">
                    <a:schemeClr val="accent4">
                      <a:satMod val="175000"/>
                      <a:alpha val="40000"/>
                    </a:schemeClr>
                  </a:glow>
                  <a:outerShdw blurRad="50000" dist="30000" dir="5400000" algn="tl" rotWithShape="0">
                    <a:srgbClr val="000000">
                      <a:alpha val="30000"/>
                    </a:srgbClr>
                  </a:outerShdw>
                </a:effectLst>
              </a:rPr>
              <a:t>`ereb </a:t>
            </a:r>
            <a:r>
              <a:rPr lang="en-US" dirty="0"/>
              <a:t>Definitions </a:t>
            </a:r>
            <a:r>
              <a:rPr lang="en-US" sz="3600" dirty="0"/>
              <a:t>H6153</a:t>
            </a:r>
            <a:r>
              <a:rPr lang="en-US" dirty="0"/>
              <a:t> </a:t>
            </a:r>
          </a:p>
        </p:txBody>
      </p:sp>
      <p:sp>
        <p:nvSpPr>
          <p:cNvPr id="4" name="Content Placeholder 3"/>
          <p:cNvSpPr>
            <a:spLocks noGrp="1"/>
          </p:cNvSpPr>
          <p:nvPr>
            <p:ph idx="1"/>
          </p:nvPr>
        </p:nvSpPr>
        <p:spPr>
          <a:xfrm>
            <a:off x="1500065" y="835164"/>
            <a:ext cx="10393801" cy="1422148"/>
          </a:xfrm>
        </p:spPr>
        <p:txBody>
          <a:bodyPr>
            <a:normAutofit/>
            <a:scene3d>
              <a:camera prst="orthographicFront"/>
              <a:lightRig rig="threePt" dir="t"/>
            </a:scene3d>
            <a:sp3d extrusionH="57150">
              <a:bevelT w="82550" h="38100" prst="coolSlant"/>
            </a:sp3d>
          </a:bodyPr>
          <a:lstStyle/>
          <a:p>
            <a:pPr marL="82296" indent="0" algn="ctr">
              <a:buNone/>
            </a:pPr>
            <a:r>
              <a:rPr lang="en-US" sz="2800" b="1" dirty="0" smtClean="0">
                <a:ln>
                  <a:solidFill>
                    <a:schemeClr val="accent6"/>
                  </a:solidFill>
                </a:ln>
                <a:solidFill>
                  <a:schemeClr val="accent5">
                    <a:lumMod val="60000"/>
                    <a:lumOff val="40000"/>
                  </a:schemeClr>
                </a:solidFill>
                <a:latin typeface="Comic Sans MS" pitchFamily="66" charset="0"/>
              </a:rPr>
              <a:t>In a semi-conclusion for this section, the &lt;</a:t>
            </a:r>
            <a:r>
              <a:rPr lang="en-US" sz="2800" b="1" dirty="0" smtClean="0">
                <a:ln>
                  <a:solidFill>
                    <a:schemeClr val="accent6"/>
                  </a:solidFill>
                </a:ln>
                <a:solidFill>
                  <a:schemeClr val="accent5">
                    <a:lumMod val="60000"/>
                    <a:lumOff val="40000"/>
                  </a:schemeClr>
                </a:solidFill>
                <a:effectLst>
                  <a:glow rad="139700">
                    <a:schemeClr val="accent4">
                      <a:satMod val="175000"/>
                      <a:alpha val="40000"/>
                    </a:schemeClr>
                  </a:glow>
                </a:effectLst>
                <a:latin typeface="Comic Sans MS" pitchFamily="66" charset="0"/>
              </a:rPr>
              <a:t>ereb; </a:t>
            </a:r>
            <a:r>
              <a:rPr lang="en-US" sz="2400" b="1" dirty="0" smtClean="0">
                <a:ln>
                  <a:solidFill>
                    <a:schemeClr val="accent6"/>
                  </a:solidFill>
                </a:ln>
                <a:solidFill>
                  <a:schemeClr val="accent5">
                    <a:lumMod val="60000"/>
                    <a:lumOff val="40000"/>
                  </a:schemeClr>
                </a:solidFill>
                <a:effectLst>
                  <a:glow rad="139700">
                    <a:schemeClr val="accent4">
                      <a:satMod val="175000"/>
                      <a:alpha val="40000"/>
                    </a:schemeClr>
                  </a:glow>
                </a:effectLst>
                <a:latin typeface="Comic Sans MS" pitchFamily="66" charset="0"/>
              </a:rPr>
              <a:t>H6153</a:t>
            </a:r>
            <a:r>
              <a:rPr lang="en-US" sz="2800" b="1" dirty="0" smtClean="0">
                <a:ln>
                  <a:solidFill>
                    <a:schemeClr val="accent6"/>
                  </a:solidFill>
                </a:ln>
                <a:solidFill>
                  <a:schemeClr val="accent5">
                    <a:lumMod val="60000"/>
                    <a:lumOff val="40000"/>
                  </a:schemeClr>
                </a:solidFill>
                <a:latin typeface="Comic Sans MS" pitchFamily="66" charset="0"/>
              </a:rPr>
              <a:t>&gt; definition will be considered one more time.  </a:t>
            </a:r>
            <a:r>
              <a:rPr lang="en-US" sz="2800" dirty="0" smtClean="0">
                <a:ln>
                  <a:solidFill>
                    <a:schemeClr val="accent6"/>
                  </a:solidFill>
                </a:ln>
                <a:solidFill>
                  <a:schemeClr val="accent5">
                    <a:lumMod val="60000"/>
                    <a:lumOff val="40000"/>
                  </a:schemeClr>
                </a:solidFill>
                <a:latin typeface="Comic Sans MS" pitchFamily="66" charset="0"/>
              </a:rPr>
              <a:t/>
            </a:r>
            <a:br>
              <a:rPr lang="en-US" sz="2800" dirty="0" smtClean="0">
                <a:ln>
                  <a:solidFill>
                    <a:schemeClr val="accent6"/>
                  </a:solidFill>
                </a:ln>
                <a:solidFill>
                  <a:schemeClr val="accent5">
                    <a:lumMod val="60000"/>
                    <a:lumOff val="40000"/>
                  </a:schemeClr>
                </a:solidFill>
                <a:latin typeface="Comic Sans MS" pitchFamily="66" charset="0"/>
              </a:rPr>
            </a:br>
            <a:r>
              <a:rPr lang="en-US" sz="3000" b="1" dirty="0" smtClean="0">
                <a:solidFill>
                  <a:srgbClr val="6F3350"/>
                </a:solidFill>
                <a:effectLst>
                  <a:glow rad="139700">
                    <a:schemeClr val="accent4">
                      <a:satMod val="175000"/>
                      <a:alpha val="40000"/>
                    </a:schemeClr>
                  </a:glow>
                </a:effectLst>
                <a:latin typeface="Matura MT Script Capitals" pitchFamily="66" charset="0"/>
              </a:rPr>
              <a:t>Will Deut 16:6 hold an interesting surprise in this search?</a:t>
            </a:r>
          </a:p>
        </p:txBody>
      </p:sp>
      <p:sp>
        <p:nvSpPr>
          <p:cNvPr id="5" name="Rectangle 4"/>
          <p:cNvSpPr/>
          <p:nvPr/>
        </p:nvSpPr>
        <p:spPr>
          <a:xfrm>
            <a:off x="56907" y="2149411"/>
            <a:ext cx="1287532" cy="2862322"/>
          </a:xfrm>
          <a:prstGeom prst="rect">
            <a:avLst/>
          </a:prstGeom>
          <a:noFill/>
        </p:spPr>
        <p:txBody>
          <a:bodyPr wrap="none" lIns="91440" tIns="45720" rIns="91440" bIns="45720">
            <a:spAutoFit/>
          </a:bodyPr>
          <a:lstStyle/>
          <a:p>
            <a:pPr algn="ct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Evening</a:t>
            </a:r>
            <a:b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H6153</a:t>
            </a:r>
            <a:b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is a </a:t>
            </a:r>
            <a:b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corner</a:t>
            </a:r>
            <a:b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stone</a:t>
            </a:r>
            <a:b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for</a:t>
            </a:r>
            <a:b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Yahuah’s</a:t>
            </a:r>
            <a:b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Covenant</a:t>
            </a:r>
            <a:b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Calendar</a:t>
            </a:r>
            <a:endPar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pPr algn="ct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2" name="Rectangle 1"/>
          <p:cNvSpPr/>
          <p:nvPr/>
        </p:nvSpPr>
        <p:spPr>
          <a:xfrm>
            <a:off x="1657094" y="2125232"/>
            <a:ext cx="9663065" cy="4108817"/>
          </a:xfrm>
          <a:prstGeom prst="rect">
            <a:avLst/>
          </a:prstGeom>
        </p:spPr>
        <p:txBody>
          <a:bodyPr wrap="square">
            <a:spAutoFit/>
            <a:scene3d>
              <a:camera prst="orthographicFront"/>
              <a:lightRig rig="threePt" dir="t"/>
            </a:scene3d>
            <a:sp3d extrusionH="57150">
              <a:bevelT w="82550" h="38100" prst="coolSlant"/>
            </a:sp3d>
          </a:bodyPr>
          <a:lstStyle/>
          <a:p>
            <a:r>
              <a:rPr lang="en-US" sz="2300" dirty="0" smtClean="0">
                <a:solidFill>
                  <a:srgbClr val="0070C0"/>
                </a:solidFill>
              </a:rPr>
              <a:t>Please note how the </a:t>
            </a:r>
            <a:r>
              <a:rPr lang="en-US" dirty="0" smtClean="0">
                <a:solidFill>
                  <a:srgbClr val="0070C0"/>
                </a:solidFill>
              </a:rPr>
              <a:t>[previously </a:t>
            </a:r>
            <a:r>
              <a:rPr lang="en-US" dirty="0">
                <a:solidFill>
                  <a:srgbClr val="0070C0"/>
                </a:solidFill>
              </a:rPr>
              <a:t>examined]</a:t>
            </a:r>
            <a:r>
              <a:rPr lang="en-US" dirty="0" smtClean="0">
                <a:solidFill>
                  <a:srgbClr val="0070C0"/>
                </a:solidFill>
              </a:rPr>
              <a:t> </a:t>
            </a:r>
            <a:r>
              <a:rPr lang="en-US" sz="2300" dirty="0">
                <a:solidFill>
                  <a:srgbClr val="0070C0"/>
                </a:solidFill>
              </a:rPr>
              <a:t>Scripture </a:t>
            </a:r>
            <a:r>
              <a:rPr lang="en-US" sz="2300" dirty="0" smtClean="0">
                <a:solidFill>
                  <a:srgbClr val="0070C0"/>
                </a:solidFill>
              </a:rPr>
              <a:t>references align </a:t>
            </a:r>
            <a:r>
              <a:rPr lang="en-US" sz="2300" dirty="0">
                <a:solidFill>
                  <a:srgbClr val="0070C0"/>
                </a:solidFill>
              </a:rPr>
              <a:t>with each </a:t>
            </a:r>
            <a:r>
              <a:rPr lang="en-US" sz="2300" dirty="0" smtClean="0">
                <a:solidFill>
                  <a:srgbClr val="0070C0"/>
                </a:solidFill>
              </a:rPr>
              <a:t>of </a:t>
            </a:r>
            <a:r>
              <a:rPr lang="en-US" sz="2300" dirty="0">
                <a:solidFill>
                  <a:srgbClr val="0070C0"/>
                </a:solidFill>
              </a:rPr>
              <a:t>the three distinct </a:t>
            </a:r>
            <a:r>
              <a:rPr lang="en-US" sz="2300" dirty="0" smtClean="0">
                <a:effectLst>
                  <a:glow rad="139700">
                    <a:schemeClr val="accent4">
                      <a:satMod val="175000"/>
                      <a:alpha val="40000"/>
                    </a:schemeClr>
                  </a:glow>
                </a:effectLst>
              </a:rPr>
              <a:t>&lt;`ereb</a:t>
            </a:r>
            <a:r>
              <a:rPr lang="en-US" sz="2000" dirty="0" smtClean="0">
                <a:effectLst>
                  <a:glow rad="139700">
                    <a:schemeClr val="accent4">
                      <a:satMod val="175000"/>
                      <a:alpha val="40000"/>
                    </a:schemeClr>
                  </a:glow>
                </a:effectLst>
              </a:rPr>
              <a:t>; </a:t>
            </a:r>
            <a:r>
              <a:rPr lang="en-US" dirty="0" smtClean="0">
                <a:effectLst>
                  <a:glow rad="139700">
                    <a:schemeClr val="accent4">
                      <a:satMod val="175000"/>
                      <a:alpha val="40000"/>
                    </a:schemeClr>
                  </a:glow>
                </a:effectLst>
              </a:rPr>
              <a:t>H6153</a:t>
            </a:r>
            <a:r>
              <a:rPr lang="en-US" sz="2300" dirty="0" smtClean="0"/>
              <a:t>&gt; </a:t>
            </a:r>
            <a:r>
              <a:rPr lang="en-US" sz="2300" dirty="0" smtClean="0">
                <a:solidFill>
                  <a:srgbClr val="0070C0"/>
                </a:solidFill>
              </a:rPr>
              <a:t>definitions</a:t>
            </a:r>
            <a:r>
              <a:rPr lang="en-US" sz="2300" dirty="0" smtClean="0"/>
              <a:t> </a:t>
            </a:r>
            <a:r>
              <a:rPr lang="en-US" sz="2300" b="1" u="sng" dirty="0">
                <a:solidFill>
                  <a:srgbClr val="6F3350"/>
                </a:solidFill>
                <a:effectLst>
                  <a:glow rad="139700">
                    <a:schemeClr val="accent4">
                      <a:satMod val="175000"/>
                      <a:alpha val="40000"/>
                    </a:schemeClr>
                  </a:glow>
                </a:effectLst>
              </a:rPr>
              <a:t>with reference to</a:t>
            </a:r>
            <a:r>
              <a:rPr lang="en-US" sz="2300" dirty="0">
                <a:solidFill>
                  <a:srgbClr val="6F3350"/>
                </a:solidFill>
                <a:effectLst>
                  <a:glow rad="139700">
                    <a:schemeClr val="accent4">
                      <a:satMod val="175000"/>
                      <a:alpha val="40000"/>
                    </a:schemeClr>
                  </a:glow>
                </a:effectLst>
              </a:rPr>
              <a:t> </a:t>
            </a:r>
            <a:r>
              <a:rPr lang="en-US" sz="2300" dirty="0" smtClean="0">
                <a:solidFill>
                  <a:srgbClr val="6F3350"/>
                </a:solidFill>
                <a:effectLst>
                  <a:glow rad="139700">
                    <a:schemeClr val="accent4">
                      <a:satMod val="175000"/>
                      <a:alpha val="40000"/>
                    </a:schemeClr>
                  </a:glow>
                </a:effectLst>
              </a:rPr>
              <a:t/>
            </a:r>
            <a:br>
              <a:rPr lang="en-US" sz="2300" dirty="0" smtClean="0">
                <a:solidFill>
                  <a:srgbClr val="6F3350"/>
                </a:solidFill>
                <a:effectLst>
                  <a:glow rad="139700">
                    <a:schemeClr val="accent4">
                      <a:satMod val="175000"/>
                      <a:alpha val="40000"/>
                    </a:schemeClr>
                  </a:glow>
                </a:effectLst>
              </a:rPr>
            </a:br>
            <a:r>
              <a:rPr lang="en-US" sz="2300" dirty="0" smtClean="0">
                <a:solidFill>
                  <a:srgbClr val="0070C0"/>
                </a:solidFill>
              </a:rPr>
              <a:t>the Daily evening </a:t>
            </a:r>
            <a:r>
              <a:rPr lang="en-US" sz="2300" dirty="0">
                <a:solidFill>
                  <a:srgbClr val="0070C0"/>
                </a:solidFill>
              </a:rPr>
              <a:t>sacrifices </a:t>
            </a:r>
            <a:r>
              <a:rPr lang="en-US" sz="2300" b="1" u="sng" dirty="0">
                <a:solidFill>
                  <a:srgbClr val="6F3350"/>
                </a:solidFill>
              </a:rPr>
              <a:t>and</a:t>
            </a:r>
            <a:r>
              <a:rPr lang="en-US" sz="2300" dirty="0">
                <a:solidFill>
                  <a:srgbClr val="0070C0"/>
                </a:solidFill>
              </a:rPr>
              <a:t> the Passover sacrifices.</a:t>
            </a:r>
          </a:p>
          <a:p>
            <a:pPr lvl="0">
              <a:lnSpc>
                <a:spcPct val="150000"/>
              </a:lnSpc>
            </a:pPr>
            <a:r>
              <a:rPr lang="en-US" sz="3200" b="1" u="sng" dirty="0" smtClean="0">
                <a:ln>
                  <a:solidFill>
                    <a:schemeClr val="accent6"/>
                  </a:solidFill>
                </a:ln>
                <a:solidFill>
                  <a:schemeClr val="accent5">
                    <a:lumMod val="60000"/>
                    <a:lumOff val="40000"/>
                  </a:schemeClr>
                </a:solidFill>
                <a:effectLst>
                  <a:glow rad="139700">
                    <a:schemeClr val="accent4">
                      <a:satMod val="175000"/>
                      <a:alpha val="40000"/>
                    </a:schemeClr>
                  </a:glow>
                </a:effectLst>
                <a:latin typeface="Comic Sans MS" pitchFamily="66" charset="0"/>
              </a:rPr>
              <a:t>evening</a:t>
            </a:r>
            <a:r>
              <a:rPr lang="en-US" sz="3200" dirty="0" smtClean="0">
                <a:ln>
                  <a:solidFill>
                    <a:schemeClr val="accent6"/>
                  </a:solidFill>
                </a:ln>
                <a:solidFill>
                  <a:schemeClr val="accent5">
                    <a:lumMod val="60000"/>
                    <a:lumOff val="40000"/>
                  </a:schemeClr>
                </a:solidFill>
                <a:latin typeface="Comic Sans MS" pitchFamily="66" charset="0"/>
              </a:rPr>
              <a:t>  </a:t>
            </a:r>
            <a:r>
              <a:rPr lang="en-US" sz="2400" b="1" dirty="0" smtClean="0">
                <a:ln>
                  <a:solidFill>
                    <a:schemeClr val="accent6"/>
                  </a:solidFill>
                </a:ln>
                <a:solidFill>
                  <a:schemeClr val="accent5">
                    <a:lumMod val="60000"/>
                    <a:lumOff val="40000"/>
                  </a:schemeClr>
                </a:solidFill>
                <a:latin typeface="Comic Sans MS" pitchFamily="66" charset="0"/>
              </a:rPr>
              <a:t>H6153</a:t>
            </a:r>
            <a:r>
              <a:rPr lang="en-US" sz="2400" dirty="0" smtClean="0">
                <a:ln>
                  <a:solidFill>
                    <a:schemeClr val="accent6"/>
                  </a:solidFill>
                </a:ln>
                <a:solidFill>
                  <a:schemeClr val="accent5">
                    <a:lumMod val="60000"/>
                    <a:lumOff val="40000"/>
                  </a:schemeClr>
                </a:solidFill>
                <a:latin typeface="Comic Sans MS" pitchFamily="66" charset="0"/>
              </a:rPr>
              <a:t>;</a:t>
            </a:r>
            <a:r>
              <a:rPr lang="en-US" sz="3200" dirty="0" smtClean="0">
                <a:ln>
                  <a:solidFill>
                    <a:schemeClr val="accent6"/>
                  </a:solidFill>
                </a:ln>
                <a:solidFill>
                  <a:schemeClr val="accent5">
                    <a:lumMod val="60000"/>
                    <a:lumOff val="40000"/>
                  </a:schemeClr>
                </a:solidFill>
                <a:latin typeface="Comic Sans MS" pitchFamily="66" charset="0"/>
              </a:rPr>
              <a:t> </a:t>
            </a:r>
            <a:r>
              <a:rPr lang="en-US" sz="2400" dirty="0">
                <a:effectLst>
                  <a:glow rad="139700">
                    <a:schemeClr val="accent4">
                      <a:satMod val="175000"/>
                      <a:alpha val="40000"/>
                    </a:schemeClr>
                  </a:glow>
                </a:effectLst>
              </a:rPr>
              <a:t>`ereb </a:t>
            </a:r>
            <a:r>
              <a:rPr lang="en-US" sz="2400" dirty="0"/>
              <a:t>(eh'-</a:t>
            </a:r>
            <a:r>
              <a:rPr lang="en-US" sz="2400" dirty="0" err="1"/>
              <a:t>reb</a:t>
            </a:r>
            <a:r>
              <a:rPr lang="en-US" sz="2400" dirty="0"/>
              <a:t>); from </a:t>
            </a:r>
            <a:r>
              <a:rPr lang="en-US" sz="2400" dirty="0" smtClean="0"/>
              <a:t>H6150</a:t>
            </a:r>
            <a:r>
              <a:rPr lang="en-US" sz="2400" dirty="0"/>
              <a:t>; </a:t>
            </a:r>
            <a:r>
              <a:rPr lang="en-US" sz="2400" dirty="0" smtClean="0"/>
              <a:t/>
            </a:r>
            <a:br>
              <a:rPr lang="en-US" sz="2400" dirty="0" smtClean="0"/>
            </a:br>
            <a:r>
              <a:rPr lang="en-US" sz="2400" dirty="0" smtClean="0">
                <a:ln>
                  <a:solidFill>
                    <a:srgbClr val="002060"/>
                  </a:solidFill>
                </a:ln>
              </a:rPr>
              <a:t>        </a:t>
            </a:r>
            <a:r>
              <a:rPr lang="en-US" sz="2400" b="1" dirty="0" smtClean="0">
                <a:ln>
                  <a:solidFill>
                    <a:srgbClr val="002060"/>
                  </a:solidFill>
                </a:ln>
                <a:solidFill>
                  <a:schemeClr val="accent5">
                    <a:lumMod val="60000"/>
                    <a:lumOff val="40000"/>
                  </a:schemeClr>
                </a:solidFill>
                <a:latin typeface="Comic Sans MS" pitchFamily="66" charset="0"/>
              </a:rPr>
              <a:t>[</a:t>
            </a:r>
            <a:r>
              <a:rPr lang="en-US" sz="2400" b="1" dirty="0">
                <a:ln>
                  <a:solidFill>
                    <a:srgbClr val="002060"/>
                  </a:solidFill>
                </a:ln>
                <a:solidFill>
                  <a:schemeClr val="accent5">
                    <a:lumMod val="60000"/>
                    <a:lumOff val="40000"/>
                  </a:schemeClr>
                </a:solidFill>
                <a:latin typeface="Comic Sans MS" pitchFamily="66" charset="0"/>
              </a:rPr>
              <a:t>1</a:t>
            </a:r>
            <a:r>
              <a:rPr lang="en-US" sz="2400" b="1" baseline="30000" dirty="0">
                <a:ln>
                  <a:solidFill>
                    <a:srgbClr val="002060"/>
                  </a:solidFill>
                </a:ln>
                <a:solidFill>
                  <a:schemeClr val="accent5">
                    <a:lumMod val="60000"/>
                    <a:lumOff val="40000"/>
                  </a:schemeClr>
                </a:solidFill>
                <a:latin typeface="Comic Sans MS" pitchFamily="66" charset="0"/>
              </a:rPr>
              <a:t>st</a:t>
            </a:r>
            <a:r>
              <a:rPr lang="en-US" sz="2400" b="1" dirty="0">
                <a:ln>
                  <a:solidFill>
                    <a:srgbClr val="002060"/>
                  </a:solidFill>
                </a:ln>
                <a:solidFill>
                  <a:schemeClr val="accent5">
                    <a:lumMod val="60000"/>
                    <a:lumOff val="40000"/>
                  </a:schemeClr>
                </a:solidFill>
                <a:latin typeface="Comic Sans MS" pitchFamily="66" charset="0"/>
              </a:rPr>
              <a:t> def</a:t>
            </a:r>
            <a:r>
              <a:rPr lang="en-US" sz="2400" b="1" dirty="0" smtClean="0">
                <a:ln>
                  <a:solidFill>
                    <a:srgbClr val="002060"/>
                  </a:solidFill>
                </a:ln>
                <a:solidFill>
                  <a:schemeClr val="accent5">
                    <a:lumMod val="60000"/>
                    <a:lumOff val="40000"/>
                  </a:schemeClr>
                </a:solidFill>
                <a:latin typeface="Comic Sans MS" pitchFamily="66" charset="0"/>
              </a:rPr>
              <a:t>.] </a:t>
            </a:r>
            <a:r>
              <a:rPr lang="en-US" sz="2400" b="1" u="sng" dirty="0" smtClean="0">
                <a:ln>
                  <a:solidFill>
                    <a:srgbClr val="002060"/>
                  </a:solidFill>
                </a:ln>
                <a:solidFill>
                  <a:schemeClr val="accent5">
                    <a:lumMod val="60000"/>
                    <a:lumOff val="40000"/>
                  </a:schemeClr>
                </a:solidFill>
                <a:latin typeface="Comic Sans MS" pitchFamily="66" charset="0"/>
              </a:rPr>
              <a:t>dusk</a:t>
            </a:r>
            <a:r>
              <a:rPr lang="en-US" sz="2400" dirty="0">
                <a:ln>
                  <a:solidFill>
                    <a:srgbClr val="002060"/>
                  </a:solidFill>
                </a:ln>
                <a:solidFill>
                  <a:schemeClr val="accent5">
                    <a:lumMod val="60000"/>
                    <a:lumOff val="40000"/>
                  </a:schemeClr>
                </a:solidFill>
                <a:latin typeface="Comic Sans MS" pitchFamily="66" charset="0"/>
              </a:rPr>
              <a:t>: </a:t>
            </a:r>
            <a:r>
              <a:rPr lang="en-US" dirty="0"/>
              <a:t>[</a:t>
            </a:r>
            <a:r>
              <a:rPr lang="en-US" b="1" dirty="0">
                <a:solidFill>
                  <a:srgbClr val="96004B"/>
                </a:solidFill>
              </a:rPr>
              <a:t>Deut 16:6; </a:t>
            </a:r>
            <a:r>
              <a:rPr lang="en-US" dirty="0" smtClean="0"/>
              <a:t>2 Chron 35]    </a:t>
            </a:r>
            <a:r>
              <a:rPr lang="en-US" sz="2400" dirty="0"/>
              <a:t/>
            </a:r>
            <a:br>
              <a:rPr lang="en-US" sz="2400" dirty="0"/>
            </a:br>
            <a:r>
              <a:rPr lang="en-US" dirty="0"/>
              <a:t>KJV</a:t>
            </a:r>
            <a:r>
              <a:rPr lang="en-US" sz="2400" dirty="0"/>
              <a:t> </a:t>
            </a:r>
            <a:r>
              <a:rPr lang="en-US" sz="2000" dirty="0" smtClean="0"/>
              <a:t>-</a:t>
            </a:r>
            <a:r>
              <a:rPr lang="en-US" sz="2400" dirty="0" smtClean="0"/>
              <a:t> </a:t>
            </a:r>
            <a:r>
              <a:rPr lang="en-US" sz="2400" b="1" dirty="0" smtClean="0">
                <a:ln>
                  <a:solidFill>
                    <a:schemeClr val="accent6"/>
                  </a:solidFill>
                </a:ln>
                <a:solidFill>
                  <a:srgbClr val="00B0F0"/>
                </a:solidFill>
                <a:latin typeface="Comic Sans MS" pitchFamily="66" charset="0"/>
              </a:rPr>
              <a:t>[</a:t>
            </a:r>
            <a:r>
              <a:rPr lang="en-US" sz="2400" b="1" dirty="0">
                <a:ln>
                  <a:solidFill>
                    <a:schemeClr val="accent6"/>
                  </a:solidFill>
                </a:ln>
                <a:solidFill>
                  <a:srgbClr val="00B0F0"/>
                </a:solidFill>
                <a:latin typeface="Comic Sans MS" pitchFamily="66" charset="0"/>
              </a:rPr>
              <a:t>2</a:t>
            </a:r>
            <a:r>
              <a:rPr lang="en-US" sz="2400" b="1" baseline="30000" dirty="0">
                <a:ln>
                  <a:solidFill>
                    <a:schemeClr val="accent6"/>
                  </a:solidFill>
                </a:ln>
                <a:solidFill>
                  <a:srgbClr val="00B0F0"/>
                </a:solidFill>
                <a:latin typeface="Comic Sans MS" pitchFamily="66" charset="0"/>
              </a:rPr>
              <a:t>nd</a:t>
            </a:r>
            <a:r>
              <a:rPr lang="en-US" sz="2400" b="1" dirty="0">
                <a:ln>
                  <a:solidFill>
                    <a:schemeClr val="accent6"/>
                  </a:solidFill>
                </a:ln>
                <a:solidFill>
                  <a:srgbClr val="00B0F0"/>
                </a:solidFill>
                <a:latin typeface="Comic Sans MS" pitchFamily="66" charset="0"/>
              </a:rPr>
              <a:t> def</a:t>
            </a:r>
            <a:r>
              <a:rPr lang="en-US" sz="2400" b="1" dirty="0" smtClean="0">
                <a:ln>
                  <a:solidFill>
                    <a:schemeClr val="accent6"/>
                  </a:solidFill>
                </a:ln>
                <a:solidFill>
                  <a:srgbClr val="00B0F0"/>
                </a:solidFill>
                <a:latin typeface="Comic Sans MS" pitchFamily="66" charset="0"/>
              </a:rPr>
              <a:t>.] day</a:t>
            </a:r>
            <a:r>
              <a:rPr lang="en-US" sz="2400" b="1" dirty="0">
                <a:ln>
                  <a:solidFill>
                    <a:schemeClr val="accent6"/>
                  </a:solidFill>
                </a:ln>
                <a:solidFill>
                  <a:srgbClr val="00B0F0"/>
                </a:solidFill>
                <a:latin typeface="Comic Sans MS" pitchFamily="66" charset="0"/>
              </a:rPr>
              <a:t>, </a:t>
            </a:r>
            <a:r>
              <a:rPr lang="en-US" dirty="0"/>
              <a:t>[</a:t>
            </a:r>
            <a:r>
              <a:rPr lang="en-US" b="1" dirty="0">
                <a:solidFill>
                  <a:srgbClr val="96004B"/>
                </a:solidFill>
              </a:rPr>
              <a:t>Deut 16:6; </a:t>
            </a:r>
            <a:r>
              <a:rPr lang="en-US" dirty="0" smtClean="0"/>
              <a:t>2 Chron 35]  </a:t>
            </a:r>
            <a:r>
              <a:rPr lang="en-US" dirty="0"/>
              <a:t/>
            </a:r>
            <a:br>
              <a:rPr lang="en-US" dirty="0"/>
            </a:br>
            <a:r>
              <a:rPr lang="en-US" sz="2400" dirty="0"/>
              <a:t>       </a:t>
            </a:r>
            <a:r>
              <a:rPr lang="en-US" sz="2400" dirty="0" smtClean="0"/>
              <a:t> </a:t>
            </a:r>
            <a:r>
              <a:rPr lang="en-US" b="1" dirty="0">
                <a:ln>
                  <a:solidFill>
                    <a:srgbClr val="002060"/>
                  </a:solidFill>
                </a:ln>
                <a:solidFill>
                  <a:schemeClr val="accent5">
                    <a:lumMod val="60000"/>
                    <a:lumOff val="40000"/>
                  </a:schemeClr>
                </a:solidFill>
                <a:latin typeface="Comic Sans MS" pitchFamily="66" charset="0"/>
              </a:rPr>
              <a:t>[same as 1</a:t>
            </a:r>
            <a:r>
              <a:rPr lang="en-US" b="1" baseline="30000" dirty="0">
                <a:ln>
                  <a:solidFill>
                    <a:srgbClr val="002060"/>
                  </a:solidFill>
                </a:ln>
                <a:solidFill>
                  <a:schemeClr val="accent5">
                    <a:lumMod val="60000"/>
                    <a:lumOff val="40000"/>
                  </a:schemeClr>
                </a:solidFill>
                <a:latin typeface="Comic Sans MS" pitchFamily="66" charset="0"/>
              </a:rPr>
              <a:t>st</a:t>
            </a:r>
            <a:r>
              <a:rPr lang="en-US" b="1" dirty="0">
                <a:ln>
                  <a:solidFill>
                    <a:srgbClr val="002060"/>
                  </a:solidFill>
                </a:ln>
                <a:solidFill>
                  <a:schemeClr val="accent5">
                    <a:lumMod val="60000"/>
                    <a:lumOff val="40000"/>
                  </a:schemeClr>
                </a:solidFill>
                <a:latin typeface="Comic Sans MS" pitchFamily="66" charset="0"/>
              </a:rPr>
              <a:t> def.] </a:t>
            </a:r>
            <a:r>
              <a:rPr lang="en-US" b="1" dirty="0" smtClean="0">
                <a:ln>
                  <a:solidFill>
                    <a:srgbClr val="002060"/>
                  </a:solidFill>
                </a:ln>
                <a:solidFill>
                  <a:schemeClr val="accent5">
                    <a:lumMod val="60000"/>
                    <a:lumOff val="40000"/>
                  </a:schemeClr>
                </a:solidFill>
                <a:latin typeface="Comic Sans MS" pitchFamily="66" charset="0"/>
              </a:rPr>
              <a:t> </a:t>
            </a:r>
            <a:r>
              <a:rPr lang="en-US" sz="2400" b="1" dirty="0" smtClean="0">
                <a:ln>
                  <a:solidFill>
                    <a:srgbClr val="002060"/>
                  </a:solidFill>
                </a:ln>
                <a:solidFill>
                  <a:schemeClr val="accent5">
                    <a:lumMod val="60000"/>
                    <a:lumOff val="40000"/>
                  </a:schemeClr>
                </a:solidFill>
                <a:latin typeface="Comic Sans MS" pitchFamily="66" charset="0"/>
              </a:rPr>
              <a:t>even </a:t>
            </a:r>
            <a:r>
              <a:rPr lang="en-US" sz="2400" b="1" dirty="0">
                <a:ln>
                  <a:solidFill>
                    <a:srgbClr val="002060"/>
                  </a:solidFill>
                </a:ln>
                <a:solidFill>
                  <a:schemeClr val="accent5">
                    <a:lumMod val="60000"/>
                    <a:lumOff val="40000"/>
                  </a:schemeClr>
                </a:solidFill>
                <a:latin typeface="Comic Sans MS" pitchFamily="66" charset="0"/>
              </a:rPr>
              <a:t>(-</a:t>
            </a:r>
            <a:r>
              <a:rPr lang="en-US" sz="2400" b="1" dirty="0" err="1">
                <a:ln>
                  <a:solidFill>
                    <a:srgbClr val="002060"/>
                  </a:solidFill>
                </a:ln>
                <a:solidFill>
                  <a:schemeClr val="accent5">
                    <a:lumMod val="60000"/>
                    <a:lumOff val="40000"/>
                  </a:schemeClr>
                </a:solidFill>
                <a:latin typeface="Comic Sans MS" pitchFamily="66" charset="0"/>
              </a:rPr>
              <a:t>ing</a:t>
            </a:r>
            <a:r>
              <a:rPr lang="en-US" sz="2400" b="1" dirty="0">
                <a:ln>
                  <a:solidFill>
                    <a:srgbClr val="002060"/>
                  </a:solidFill>
                </a:ln>
                <a:solidFill>
                  <a:schemeClr val="accent5">
                    <a:lumMod val="60000"/>
                    <a:lumOff val="40000"/>
                  </a:schemeClr>
                </a:solidFill>
                <a:latin typeface="Comic Sans MS" pitchFamily="66" charset="0"/>
              </a:rPr>
              <a:t>, tide), </a:t>
            </a:r>
            <a:br>
              <a:rPr lang="en-US" sz="2400" b="1" dirty="0">
                <a:ln>
                  <a:solidFill>
                    <a:srgbClr val="002060"/>
                  </a:solidFill>
                </a:ln>
                <a:solidFill>
                  <a:schemeClr val="accent5">
                    <a:lumMod val="60000"/>
                    <a:lumOff val="40000"/>
                  </a:schemeClr>
                </a:solidFill>
                <a:latin typeface="Comic Sans MS" pitchFamily="66" charset="0"/>
              </a:rPr>
            </a:br>
            <a:r>
              <a:rPr lang="en-US" sz="2400" dirty="0">
                <a:latin typeface="Comic Sans MS" pitchFamily="66" charset="0"/>
              </a:rPr>
              <a:t>     </a:t>
            </a:r>
            <a:r>
              <a:rPr lang="en-US" sz="2400" dirty="0" smtClean="0">
                <a:latin typeface="Comic Sans MS" pitchFamily="66" charset="0"/>
              </a:rPr>
              <a:t>  </a:t>
            </a:r>
            <a:r>
              <a:rPr lang="en-US" sz="2400" b="1" dirty="0">
                <a:ln>
                  <a:solidFill>
                    <a:schemeClr val="accent6"/>
                  </a:solidFill>
                </a:ln>
                <a:solidFill>
                  <a:srgbClr val="002060"/>
                </a:solidFill>
                <a:latin typeface="Comic Sans MS" pitchFamily="66" charset="0"/>
              </a:rPr>
              <a:t>[3</a:t>
            </a:r>
            <a:r>
              <a:rPr lang="en-US" sz="2400" b="1" baseline="30000" dirty="0">
                <a:ln>
                  <a:solidFill>
                    <a:schemeClr val="accent6"/>
                  </a:solidFill>
                </a:ln>
                <a:solidFill>
                  <a:srgbClr val="002060"/>
                </a:solidFill>
                <a:latin typeface="Comic Sans MS" pitchFamily="66" charset="0"/>
              </a:rPr>
              <a:t>rd</a:t>
            </a:r>
            <a:r>
              <a:rPr lang="en-US" sz="2400" b="1" dirty="0">
                <a:ln>
                  <a:solidFill>
                    <a:schemeClr val="accent6"/>
                  </a:solidFill>
                </a:ln>
                <a:solidFill>
                  <a:srgbClr val="002060"/>
                </a:solidFill>
                <a:latin typeface="Comic Sans MS" pitchFamily="66" charset="0"/>
              </a:rPr>
              <a:t> def</a:t>
            </a:r>
            <a:r>
              <a:rPr lang="en-US" sz="2400" b="1" dirty="0" smtClean="0">
                <a:ln>
                  <a:solidFill>
                    <a:schemeClr val="accent6"/>
                  </a:solidFill>
                </a:ln>
                <a:solidFill>
                  <a:srgbClr val="002060"/>
                </a:solidFill>
                <a:latin typeface="Comic Sans MS" pitchFamily="66" charset="0"/>
              </a:rPr>
              <a:t>.] night</a:t>
            </a:r>
            <a:r>
              <a:rPr lang="en-US" sz="2400" b="1" dirty="0" smtClean="0">
                <a:ln>
                  <a:solidFill>
                    <a:schemeClr val="accent6"/>
                  </a:solidFill>
                </a:ln>
                <a:solidFill>
                  <a:srgbClr val="002060"/>
                </a:solidFill>
              </a:rPr>
              <a:t> </a:t>
            </a:r>
            <a:r>
              <a:rPr lang="en-US" dirty="0"/>
              <a:t>[</a:t>
            </a:r>
            <a:r>
              <a:rPr lang="en-US" dirty="0" err="1"/>
              <a:t>Exo</a:t>
            </a:r>
            <a:r>
              <a:rPr lang="en-US" dirty="0"/>
              <a:t> 12:6; Lev 6:20; </a:t>
            </a:r>
            <a:r>
              <a:rPr lang="en-US" b="1" dirty="0">
                <a:solidFill>
                  <a:srgbClr val="96004B"/>
                </a:solidFill>
              </a:rPr>
              <a:t>Deut 16:6</a:t>
            </a:r>
            <a:r>
              <a:rPr lang="en-US" dirty="0"/>
              <a:t>].  </a:t>
            </a:r>
            <a:endParaRPr lang="en-US" sz="2400" dirty="0"/>
          </a:p>
        </p:txBody>
      </p:sp>
      <p:sp>
        <p:nvSpPr>
          <p:cNvPr id="6" name="Rounded Rectangle 5"/>
          <p:cNvSpPr/>
          <p:nvPr/>
        </p:nvSpPr>
        <p:spPr>
          <a:xfrm>
            <a:off x="8999145" y="3563160"/>
            <a:ext cx="2996697" cy="2377142"/>
          </a:xfrm>
          <a:prstGeom prst="roundRect">
            <a:avLst>
              <a:gd name="adj" fmla="val 10700"/>
            </a:avLst>
          </a:prstGeom>
          <a:gradFill flip="none" rotWithShape="1">
            <a:gsLst>
              <a:gs pos="6000">
                <a:schemeClr val="accent5">
                  <a:lumMod val="60000"/>
                  <a:lumOff val="40000"/>
                </a:schemeClr>
              </a:gs>
              <a:gs pos="78000">
                <a:srgbClr val="96004B"/>
              </a:gs>
              <a:gs pos="30000">
                <a:schemeClr val="accent2">
                  <a:lumMod val="20000"/>
                  <a:lumOff val="80000"/>
                </a:schemeClr>
              </a:gs>
              <a:gs pos="54000">
                <a:schemeClr val="accent2">
                  <a:lumMod val="20000"/>
                  <a:lumOff val="80000"/>
                </a:schemeClr>
              </a:gs>
            </a:gsLst>
            <a:lin ang="5400000" scaled="1"/>
            <a:tileRect/>
          </a:gradFill>
          <a:ln w="57150">
            <a:solidFill>
              <a:srgbClr val="DB91AB"/>
            </a:solidFill>
          </a:ln>
          <a:scene3d>
            <a:camera prst="orthographicFront"/>
            <a:lightRig rig="threePt" dir="t"/>
          </a:scene3d>
          <a:sp3d>
            <a:bevelT w="152400" h="50800" prst="softRound"/>
          </a:sp3d>
        </p:spPr>
        <p:txBody>
          <a:bodyPr wrap="square" lIns="91440" tIns="45720" rIns="91440" bIns="45720">
            <a:spAutoFit/>
            <a:sp3d extrusionH="57150">
              <a:bevelT w="82550" h="38100" prst="coolSlant"/>
            </a:sp3d>
          </a:bodyPr>
          <a:lstStyle/>
          <a:p>
            <a:pPr algn="ctr"/>
            <a:r>
              <a:rPr lang="en-US" sz="20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Ereb/H6153 with </a:t>
            </a:r>
            <a:br>
              <a:rPr lang="en-US" sz="20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br>
            <a:r>
              <a:rPr lang="en-US" sz="20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its many varied definitions allows provision for the timeframe of every </a:t>
            </a:r>
            <a:r>
              <a:rPr lang="en-US" sz="2000" b="1" dirty="0" smtClean="0">
                <a:ln w="1905">
                  <a:solidFill>
                    <a:schemeClr val="bg1"/>
                  </a:solidFill>
                </a:ln>
                <a:solidFill>
                  <a:schemeClr val="bg1"/>
                </a:solidFill>
                <a:effectLst>
                  <a:innerShdw blurRad="69850" dist="43180" dir="5400000">
                    <a:srgbClr val="000000">
                      <a:alpha val="65000"/>
                    </a:srgbClr>
                  </a:innerShdw>
                </a:effectLst>
                <a:latin typeface="Comic Sans MS" pitchFamily="66" charset="0"/>
              </a:rPr>
              <a:t>Passover Sacrifice</a:t>
            </a:r>
            <a:br>
              <a:rPr lang="en-US" sz="2000" b="1" dirty="0" smtClean="0">
                <a:ln w="1905">
                  <a:solidFill>
                    <a:schemeClr val="bg1"/>
                  </a:solidFill>
                </a:ln>
                <a:solidFill>
                  <a:schemeClr val="bg1"/>
                </a:solidFill>
                <a:effectLst>
                  <a:innerShdw blurRad="69850" dist="43180" dir="5400000">
                    <a:srgbClr val="000000">
                      <a:alpha val="65000"/>
                    </a:srgbClr>
                  </a:innerShdw>
                </a:effectLst>
                <a:latin typeface="Comic Sans MS" pitchFamily="66" charset="0"/>
              </a:rPr>
            </a:br>
            <a:r>
              <a:rPr lang="en-US" sz="2000" b="1" dirty="0" smtClean="0">
                <a:ln w="1905">
                  <a:solidFill>
                    <a:schemeClr val="bg1"/>
                  </a:solidFill>
                </a:ln>
                <a:solidFill>
                  <a:schemeClr val="bg1"/>
                </a:solidFill>
                <a:effectLst>
                  <a:innerShdw blurRad="69850" dist="43180" dir="5400000">
                    <a:srgbClr val="000000">
                      <a:alpha val="65000"/>
                    </a:srgbClr>
                  </a:innerShdw>
                </a:effectLst>
                <a:latin typeface="Comic Sans MS" pitchFamily="66" charset="0"/>
              </a:rPr>
              <a:t>listed in Deut 16:6!</a:t>
            </a:r>
            <a:endParaRPr lang="en-US" sz="2000" b="1" cap="none" spc="0" dirty="0">
              <a:ln w="1905">
                <a:solidFill>
                  <a:schemeClr val="bg1"/>
                </a:solidFill>
              </a:ln>
              <a:solidFill>
                <a:schemeClr val="bg1"/>
              </a:solidFill>
              <a:effectLst>
                <a:innerShdw blurRad="69850" dist="43180" dir="5400000">
                  <a:srgbClr val="000000">
                    <a:alpha val="65000"/>
                  </a:srgbClr>
                </a:innerShdw>
              </a:effectLst>
              <a:latin typeface="Comic Sans MS" pitchFamily="66" charset="0"/>
            </a:endParaRPr>
          </a:p>
        </p:txBody>
      </p:sp>
      <p:pic>
        <p:nvPicPr>
          <p:cNvPr id="7" name="Picture 2" descr="C:\Users\Rae\Desktop\in other words edi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2125" y="3058307"/>
            <a:ext cx="2721102" cy="4582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descr="C:\Users\Rae\Desktop\Art on Desktop\white man clip art\3d white people\png\3d high five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908" y="4240185"/>
            <a:ext cx="2009824" cy="200982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73056" y="4673546"/>
            <a:ext cx="1244428" cy="1374112"/>
            <a:chOff x="714375" y="3810351"/>
            <a:chExt cx="1244428" cy="1374112"/>
          </a:xfrm>
        </p:grpSpPr>
        <p:sp>
          <p:nvSpPr>
            <p:cNvPr id="13" name="Oval 12"/>
            <p:cNvSpPr/>
            <p:nvPr/>
          </p:nvSpPr>
          <p:spPr>
            <a:xfrm>
              <a:off x="727065" y="3810351"/>
              <a:ext cx="1231738" cy="123191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14375" y="4722798"/>
              <a:ext cx="11682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effectLst>
                    <a:glow rad="127000">
                      <a:schemeClr val="bg1"/>
                    </a:glow>
                  </a:effectLst>
                </a:rPr>
                <a:t>No context </a:t>
              </a:r>
              <a:br>
                <a:rPr lang="en-US" sz="1200" b="1" dirty="0" smtClean="0">
                  <a:ln>
                    <a:solidFill>
                      <a:srgbClr val="006600"/>
                    </a:solidFill>
                  </a:ln>
                  <a:solidFill>
                    <a:srgbClr val="99FF33"/>
                  </a:solidFill>
                  <a:effectLst>
                    <a:glow rad="127000">
                      <a:schemeClr val="bg1"/>
                    </a:glow>
                  </a:effectLst>
                </a:rPr>
              </a:br>
              <a:r>
                <a:rPr lang="en-US" sz="1200" b="1" dirty="0" smtClean="0">
                  <a:ln>
                    <a:solidFill>
                      <a:srgbClr val="006600"/>
                    </a:solidFill>
                  </a:ln>
                  <a:solidFill>
                    <a:srgbClr val="99FF33"/>
                  </a:solidFill>
                  <a:effectLst>
                    <a:glow rad="127000">
                      <a:schemeClr val="bg1"/>
                    </a:glow>
                  </a:effectLst>
                </a:rPr>
                <a:t> for day-start. </a:t>
              </a:r>
              <a:endParaRPr lang="en-US" sz="1200" b="1" dirty="0">
                <a:ln>
                  <a:solidFill>
                    <a:srgbClr val="006600"/>
                  </a:solidFill>
                </a:ln>
                <a:solidFill>
                  <a:srgbClr val="99FF33"/>
                </a:solidFill>
                <a:effectLst>
                  <a:glow rad="127000">
                    <a:schemeClr val="bg1"/>
                  </a:glow>
                </a:effectLst>
              </a:endParaRPr>
            </a:p>
          </p:txBody>
        </p:sp>
      </p:grpSp>
      <p:sp>
        <p:nvSpPr>
          <p:cNvPr id="16" name="Slide Number Placeholder 1"/>
          <p:cNvSpPr txBox="1">
            <a:spLocks/>
          </p:cNvSpPr>
          <p:nvPr/>
        </p:nvSpPr>
        <p:spPr>
          <a:xfrm>
            <a:off x="11624268" y="6602762"/>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400" smtClean="0"/>
              <a:pPr algn="r"/>
              <a:t>26</a:t>
            </a:fld>
            <a:endParaRPr lang="en-US" dirty="0"/>
          </a:p>
        </p:txBody>
      </p:sp>
      <p:sp>
        <p:nvSpPr>
          <p:cNvPr id="17" name="Rounded Rectangle 16"/>
          <p:cNvSpPr/>
          <p:nvPr/>
        </p:nvSpPr>
        <p:spPr>
          <a:xfrm>
            <a:off x="4760976" y="4050338"/>
            <a:ext cx="1179576" cy="430222"/>
          </a:xfrm>
          <a:prstGeom prst="roundRect">
            <a:avLst/>
          </a:prstGeom>
          <a:noFill/>
          <a:ln w="76200">
            <a:solidFill>
              <a:srgbClr val="96004B"/>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8" name="Rounded Rectangle 17"/>
          <p:cNvSpPr/>
          <p:nvPr/>
        </p:nvSpPr>
        <p:spPr>
          <a:xfrm>
            <a:off x="4730496" y="4619298"/>
            <a:ext cx="1179576" cy="430222"/>
          </a:xfrm>
          <a:prstGeom prst="roundRect">
            <a:avLst/>
          </a:prstGeom>
          <a:noFill/>
          <a:ln w="76200">
            <a:solidFill>
              <a:srgbClr val="96004B"/>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9" name="Rounded Rectangle 18"/>
          <p:cNvSpPr/>
          <p:nvPr/>
        </p:nvSpPr>
        <p:spPr>
          <a:xfrm>
            <a:off x="6725920" y="5716578"/>
            <a:ext cx="1179576" cy="430222"/>
          </a:xfrm>
          <a:prstGeom prst="roundRect">
            <a:avLst/>
          </a:prstGeom>
          <a:noFill/>
          <a:ln w="76200">
            <a:solidFill>
              <a:srgbClr val="96004B"/>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0" name="Explosion 1 19"/>
          <p:cNvSpPr/>
          <p:nvPr/>
        </p:nvSpPr>
        <p:spPr>
          <a:xfrm rot="10144060">
            <a:off x="236252" y="385347"/>
            <a:ext cx="1342902" cy="1331328"/>
          </a:xfrm>
          <a:prstGeom prst="irregularSeal1">
            <a:avLst/>
          </a:prstGeom>
          <a:gradFill flip="none" rotWithShape="1">
            <a:gsLst>
              <a:gs pos="17000">
                <a:srgbClr val="96004B"/>
              </a:gs>
              <a:gs pos="50000">
                <a:srgbClr val="00B0F0"/>
              </a:gs>
              <a:gs pos="81000">
                <a:srgbClr val="96004B"/>
              </a:gs>
            </a:gsLst>
            <a:path path="shape">
              <a:fillToRect l="50000" t="50000" r="50000" b="50000"/>
            </a:path>
            <a:tileRect/>
          </a:gradFill>
          <a:ln>
            <a:solidFill>
              <a:schemeClr val="accent2">
                <a:lumMod val="40000"/>
                <a:lumOff val="6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1991534"/>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500"/>
                                  </p:stCondLst>
                                  <p:childTnLst>
                                    <p:animRot by="21600000">
                                      <p:cBhvr>
                                        <p:cTn id="6" dur="2000" fill="hold"/>
                                        <p:tgtEl>
                                          <p:spTgt spid="2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1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1000"/>
                                        <p:tgtEl>
                                          <p:spTgt spid="2">
                                            <p:txEl>
                                              <p:pRg st="1" end="1"/>
                                            </p:txEl>
                                          </p:spTgt>
                                        </p:tgtEl>
                                      </p:cBhvr>
                                    </p:animEffect>
                                    <p:anim calcmode="lin" valueType="num">
                                      <p:cBhvr>
                                        <p:cTn id="1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1500"/>
                                        <p:tgtEl>
                                          <p:spTgt spid="7"/>
                                        </p:tgtEl>
                                      </p:cBhvr>
                                    </p:animEffect>
                                  </p:childTnLst>
                                </p:cTn>
                              </p:par>
                            </p:childTnLst>
                          </p:cTn>
                        </p:par>
                        <p:par>
                          <p:cTn id="24" fill="hold">
                            <p:stCondLst>
                              <p:cond delay="1500"/>
                            </p:stCondLst>
                            <p:childTnLst>
                              <p:par>
                                <p:cTn id="25" presetID="22" presetClass="entr" presetSubtype="1" fill="hold"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up)">
                                      <p:cBhvr>
                                        <p:cTn id="27" dur="1750"/>
                                        <p:tgtEl>
                                          <p:spTgt spid="6">
                                            <p:txEl>
                                              <p:pRg st="0" end="0"/>
                                            </p:txEl>
                                          </p:spTgt>
                                        </p:tgtEl>
                                      </p:cBhvr>
                                    </p:animEffect>
                                  </p:childTnLst>
                                </p:cTn>
                              </p:par>
                            </p:childTnLst>
                          </p:cTn>
                        </p:par>
                        <p:par>
                          <p:cTn id="28" fill="hold">
                            <p:stCondLst>
                              <p:cond delay="3250"/>
                            </p:stCondLst>
                            <p:childTnLst>
                              <p:par>
                                <p:cTn id="29" presetID="21"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heel(1)">
                                      <p:cBhvr>
                                        <p:cTn id="31" dur="1500"/>
                                        <p:tgtEl>
                                          <p:spTgt spid="17"/>
                                        </p:tgtEl>
                                      </p:cBhvr>
                                    </p:animEffect>
                                  </p:childTnLst>
                                </p:cTn>
                              </p:par>
                            </p:childTnLst>
                          </p:cTn>
                        </p:par>
                        <p:par>
                          <p:cTn id="32" fill="hold">
                            <p:stCondLst>
                              <p:cond delay="4750"/>
                            </p:stCondLst>
                            <p:childTnLst>
                              <p:par>
                                <p:cTn id="33" presetID="21" presetClass="entr" presetSubtype="1"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heel(1)">
                                      <p:cBhvr>
                                        <p:cTn id="35" dur="1500"/>
                                        <p:tgtEl>
                                          <p:spTgt spid="18"/>
                                        </p:tgtEl>
                                      </p:cBhvr>
                                    </p:animEffect>
                                  </p:childTnLst>
                                </p:cTn>
                              </p:par>
                            </p:childTnLst>
                          </p:cTn>
                        </p:par>
                        <p:par>
                          <p:cTn id="36" fill="hold">
                            <p:stCondLst>
                              <p:cond delay="6250"/>
                            </p:stCondLst>
                            <p:childTnLst>
                              <p:par>
                                <p:cTn id="37" presetID="21" presetClass="entr" presetSubtype="1"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heel(1)">
                                      <p:cBhvr>
                                        <p:cTn id="39" dur="1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barn(inVertical)">
                                      <p:cBhvr>
                                        <p:cTn id="44" dur="1000"/>
                                        <p:tgtEl>
                                          <p:spTgt spid="9">
                                            <p:txEl>
                                              <p:pRg st="0" end="0"/>
                                            </p:txEl>
                                          </p:spTgt>
                                        </p:tgtEl>
                                      </p:cBhvr>
                                    </p:animEffect>
                                  </p:childTnLst>
                                </p:cTn>
                              </p:par>
                            </p:childTnLst>
                          </p:cTn>
                        </p:par>
                        <p:par>
                          <p:cTn id="45" fill="hold">
                            <p:stCondLst>
                              <p:cond delay="1000"/>
                            </p:stCondLst>
                            <p:childTnLst>
                              <p:par>
                                <p:cTn id="46" presetID="22" presetClass="entr" presetSubtype="1" fill="hold" nodeType="afterEffect">
                                  <p:stCondLst>
                                    <p:cond delay="50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30000">
              <a:schemeClr val="accent1">
                <a:lumMod val="45000"/>
                <a:lumOff val="55000"/>
              </a:schemeClr>
            </a:gs>
            <a:gs pos="61000">
              <a:srgbClr val="FFFF00">
                <a:alpha val="29000"/>
              </a:srgbClr>
            </a:gs>
            <a:gs pos="98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45" name="Right Brace 44"/>
          <p:cNvSpPr/>
          <p:nvPr/>
        </p:nvSpPr>
        <p:spPr>
          <a:xfrm rot="16200000">
            <a:off x="4130386" y="2716912"/>
            <a:ext cx="1048047" cy="2643858"/>
          </a:xfrm>
          <a:prstGeom prst="rightBrace">
            <a:avLst>
              <a:gd name="adj1" fmla="val 26667"/>
              <a:gd name="adj2" fmla="val 12005"/>
            </a:avLst>
          </a:prstGeom>
          <a:solidFill>
            <a:schemeClr val="accent5">
              <a:lumMod val="40000"/>
              <a:lumOff val="60000"/>
            </a:schemeClr>
          </a:solidFill>
          <a:ln w="28575">
            <a:solidFill>
              <a:srgbClr val="FF0000"/>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 name="Subtitle 2"/>
          <p:cNvSpPr>
            <a:spLocks noGrp="1"/>
          </p:cNvSpPr>
          <p:nvPr>
            <p:ph idx="1"/>
          </p:nvPr>
        </p:nvSpPr>
        <p:spPr>
          <a:xfrm>
            <a:off x="1344399" y="203200"/>
            <a:ext cx="10847602" cy="1057179"/>
          </a:xfrm>
        </p:spPr>
        <p:txBody>
          <a:bodyPr>
            <a:normAutofit/>
            <a:scene3d>
              <a:camera prst="orthographicFront"/>
              <a:lightRig rig="threePt" dir="t"/>
            </a:scene3d>
            <a:sp3d extrusionH="57150">
              <a:bevelT w="82550" h="38100" prst="coolSlant"/>
            </a:sp3d>
          </a:bodyPr>
          <a:lstStyle/>
          <a:p>
            <a:pPr marL="0" indent="0" algn="ctr">
              <a:buNone/>
            </a:pPr>
            <a:r>
              <a:rPr lang="en-US" b="1" dirty="0" smtClean="0">
                <a:solidFill>
                  <a:schemeClr val="accent2">
                    <a:lumMod val="50000"/>
                  </a:schemeClr>
                </a:solidFill>
                <a:latin typeface="Comic Sans MS" pitchFamily="66" charset="0"/>
              </a:rPr>
              <a:t>Deut 16:6 ~ </a:t>
            </a:r>
            <a:r>
              <a:rPr lang="en-US" b="1" dirty="0" smtClean="0">
                <a:solidFill>
                  <a:srgbClr val="FF0000"/>
                </a:solidFill>
                <a:latin typeface="Comic Sans MS" pitchFamily="66" charset="0"/>
              </a:rPr>
              <a:t>The </a:t>
            </a:r>
            <a:r>
              <a:rPr lang="en-US" b="1" u="sng" dirty="0" smtClean="0">
                <a:solidFill>
                  <a:srgbClr val="FF0000"/>
                </a:solidFill>
                <a:effectLst>
                  <a:glow rad="127000">
                    <a:srgbClr val="57FBFB"/>
                  </a:glow>
                </a:effectLst>
                <a:latin typeface="Comic Sans MS" pitchFamily="66" charset="0"/>
              </a:rPr>
              <a:t>3</a:t>
            </a:r>
            <a:r>
              <a:rPr lang="en-US" b="1" dirty="0" smtClean="0">
                <a:solidFill>
                  <a:srgbClr val="FF0000"/>
                </a:solidFill>
                <a:latin typeface="Comic Sans MS" pitchFamily="66" charset="0"/>
              </a:rPr>
              <a:t> Options for Passover Sacrifice</a:t>
            </a:r>
            <a:r>
              <a:rPr lang="en-US" b="1" dirty="0" smtClean="0">
                <a:solidFill>
                  <a:schemeClr val="accent1">
                    <a:lumMod val="75000"/>
                  </a:schemeClr>
                </a:solidFill>
                <a:latin typeface="Comic Sans MS" pitchFamily="66" charset="0"/>
              </a:rPr>
              <a:t/>
            </a:r>
            <a:br>
              <a:rPr lang="en-US" b="1" dirty="0" smtClean="0">
                <a:solidFill>
                  <a:schemeClr val="accent1">
                    <a:lumMod val="75000"/>
                  </a:schemeClr>
                </a:solidFill>
                <a:latin typeface="Comic Sans MS" pitchFamily="66" charset="0"/>
              </a:rPr>
            </a:br>
            <a:r>
              <a:rPr lang="en-US" sz="2400" b="1" dirty="0" smtClean="0">
                <a:solidFill>
                  <a:schemeClr val="accent1">
                    <a:lumMod val="75000"/>
                  </a:schemeClr>
                </a:solidFill>
                <a:latin typeface="Comic Sans MS" pitchFamily="66" charset="0"/>
              </a:rPr>
              <a:t>(No mention of the phrase &lt;between the </a:t>
            </a:r>
            <a:r>
              <a:rPr lang="en-US" sz="2400" b="1" dirty="0" err="1" smtClean="0">
                <a:solidFill>
                  <a:schemeClr val="accent1">
                    <a:lumMod val="75000"/>
                  </a:schemeClr>
                </a:solidFill>
                <a:latin typeface="Comic Sans MS" pitchFamily="66" charset="0"/>
              </a:rPr>
              <a:t>mixing</a:t>
            </a:r>
            <a:r>
              <a:rPr lang="en-US" sz="2400" b="1" dirty="0" err="1" smtClean="0">
                <a:solidFill>
                  <a:srgbClr val="C00000"/>
                </a:solidFill>
                <a:latin typeface="Comic Sans MS" pitchFamily="66" charset="0"/>
              </a:rPr>
              <a:t>S</a:t>
            </a:r>
            <a:r>
              <a:rPr lang="en-US" sz="2400" b="1" dirty="0" smtClean="0">
                <a:solidFill>
                  <a:schemeClr val="accent1">
                    <a:lumMod val="75000"/>
                  </a:schemeClr>
                </a:solidFill>
                <a:latin typeface="Comic Sans MS" pitchFamily="66" charset="0"/>
              </a:rPr>
              <a:t>&gt;).</a:t>
            </a:r>
            <a:endParaRPr lang="en-US" sz="1800" dirty="0" smtClean="0">
              <a:solidFill>
                <a:prstClr val="black"/>
              </a:solidFill>
              <a:latin typeface="Comic Sans MS" pitchFamily="66"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035107442"/>
              </p:ext>
            </p:extLst>
          </p:nvPr>
        </p:nvGraphicFramePr>
        <p:xfrm>
          <a:off x="809946" y="4562868"/>
          <a:ext cx="10561526" cy="674085"/>
        </p:xfrm>
        <a:graphic>
          <a:graphicData uri="http://schemas.openxmlformats.org/drawingml/2006/table">
            <a:tbl>
              <a:tblPr firstRow="1" bandRow="1">
                <a:tableStyleId>{5C22544A-7EE6-4342-B048-85BDC9FD1C3A}</a:tableStyleId>
              </a:tblPr>
              <a:tblGrid>
                <a:gridCol w="5280763"/>
                <a:gridCol w="5280763"/>
              </a:tblGrid>
              <a:tr h="674085">
                <a:tc>
                  <a:txBody>
                    <a:bodyPr/>
                    <a:lstStyle/>
                    <a:p>
                      <a:pPr algn="ctr"/>
                      <a:r>
                        <a:rPr lang="en-CA" sz="3200" dirty="0" smtClean="0"/>
                        <a:t>  </a:t>
                      </a:r>
                      <a:r>
                        <a:rPr lang="en-CA" sz="3200" dirty="0" smtClean="0">
                          <a:ln>
                            <a:solidFill>
                              <a:srgbClr val="002060"/>
                            </a:solidFill>
                          </a:ln>
                          <a:solidFill>
                            <a:schemeClr val="accent2">
                              <a:lumMod val="40000"/>
                              <a:lumOff val="60000"/>
                            </a:schemeClr>
                          </a:solidFill>
                          <a:latin typeface="Comic Sans MS" pitchFamily="66" charset="0"/>
                        </a:rPr>
                        <a:t>Light</a:t>
                      </a:r>
                      <a:r>
                        <a:rPr lang="en-CA" sz="3200" dirty="0" smtClean="0">
                          <a:latin typeface="Comic Sans MS" pitchFamily="66" charset="0"/>
                        </a:rPr>
                        <a:t> </a:t>
                      </a:r>
                      <a:r>
                        <a:rPr lang="en-CA" sz="3200" dirty="0" smtClean="0">
                          <a:ln>
                            <a:solidFill>
                              <a:srgbClr val="002060"/>
                            </a:solidFill>
                          </a:ln>
                          <a:solidFill>
                            <a:schemeClr val="accent2">
                              <a:lumMod val="40000"/>
                              <a:lumOff val="60000"/>
                            </a:schemeClr>
                          </a:solidFill>
                          <a:latin typeface="Comic Sans MS" pitchFamily="66" charset="0"/>
                        </a:rPr>
                        <a:t>Season</a:t>
                      </a:r>
                      <a:endParaRPr lang="en-CA" sz="3200" dirty="0">
                        <a:ln>
                          <a:solidFill>
                            <a:srgbClr val="002060"/>
                          </a:solidFill>
                        </a:ln>
                        <a:solidFill>
                          <a:schemeClr val="accent2">
                            <a:lumMod val="40000"/>
                            <a:lumOff val="60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ctr"/>
                      <a:r>
                        <a:rPr lang="en-CA" sz="3200" dirty="0" smtClean="0"/>
                        <a:t>    </a:t>
                      </a:r>
                      <a:r>
                        <a:rPr lang="en-CA" sz="3200" dirty="0" smtClean="0">
                          <a:ln>
                            <a:solidFill>
                              <a:srgbClr val="002060"/>
                            </a:solidFill>
                          </a:ln>
                          <a:latin typeface="Comic Sans MS" pitchFamily="66" charset="0"/>
                        </a:rPr>
                        <a:t>Night</a:t>
                      </a:r>
                      <a:r>
                        <a:rPr lang="en-CA" sz="3200" dirty="0" smtClean="0"/>
                        <a:t> </a:t>
                      </a:r>
                      <a:r>
                        <a:rPr lang="en-CA" sz="3200" dirty="0" smtClean="0">
                          <a:ln>
                            <a:solidFill>
                              <a:srgbClr val="002060"/>
                            </a:solidFill>
                          </a:ln>
                          <a:latin typeface="Comic Sans MS" pitchFamily="66" charset="0"/>
                        </a:rPr>
                        <a:t>Season</a:t>
                      </a:r>
                      <a:endParaRPr lang="en-CA" sz="3200" dirty="0">
                        <a:ln>
                          <a:solidFill>
                            <a:srgbClr val="002060"/>
                          </a:solidFill>
                        </a:ln>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blipFill>
                      <a:blip r:embed="rId3"/>
                      <a:stretch>
                        <a:fillRect/>
                      </a:stretch>
                    </a:blipFill>
                  </a:tcPr>
                </a:tc>
              </a:tr>
            </a:tbl>
          </a:graphicData>
        </a:graphic>
      </p:graphicFrame>
      <p:sp>
        <p:nvSpPr>
          <p:cNvPr id="12" name="Right Brace 11"/>
          <p:cNvSpPr/>
          <p:nvPr/>
        </p:nvSpPr>
        <p:spPr>
          <a:xfrm rot="16200000">
            <a:off x="3157290" y="1743818"/>
            <a:ext cx="503851" cy="5134247"/>
          </a:xfrm>
          <a:prstGeom prst="rightBrace">
            <a:avLst>
              <a:gd name="adj1" fmla="val 76360"/>
              <a:gd name="adj2" fmla="val 50000"/>
            </a:avLst>
          </a:prstGeom>
          <a:solidFill>
            <a:schemeClr val="accent2">
              <a:lumMod val="40000"/>
              <a:lumOff val="60000"/>
            </a:schemeClr>
          </a:solidFill>
          <a:ln w="28575">
            <a:solidFill>
              <a:srgbClr val="FF0000"/>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3" name="Right Brace 12"/>
          <p:cNvSpPr/>
          <p:nvPr/>
        </p:nvSpPr>
        <p:spPr>
          <a:xfrm rot="16200000">
            <a:off x="8370921" y="1545929"/>
            <a:ext cx="1042242" cy="4980021"/>
          </a:xfrm>
          <a:prstGeom prst="rightBrace">
            <a:avLst>
              <a:gd name="adj1" fmla="val 44191"/>
              <a:gd name="adj2" fmla="val 50000"/>
            </a:avLst>
          </a:prstGeom>
          <a:solidFill>
            <a:schemeClr val="accent6">
              <a:lumMod val="60000"/>
              <a:lumOff val="40000"/>
            </a:schemeClr>
          </a:solidFill>
          <a:ln w="28575">
            <a:solidFill>
              <a:srgbClr val="FF0000"/>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23" name="Straight Arrow Connector 22"/>
          <p:cNvCxnSpPr/>
          <p:nvPr/>
        </p:nvCxnSpPr>
        <p:spPr>
          <a:xfrm>
            <a:off x="446315" y="3172778"/>
            <a:ext cx="125185" cy="5142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0027920" y="3435214"/>
            <a:ext cx="1392907" cy="306564"/>
          </a:xfrm>
          <a:prstGeom prst="rect">
            <a:avLst/>
          </a:prstGeom>
          <a:solidFill>
            <a:schemeClr val="bg1">
              <a:lumMod val="85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smtClean="0">
                <a:solidFill>
                  <a:schemeClr val="tx1"/>
                </a:solidFill>
              </a:rPr>
              <a:t>Dawn Breaks</a:t>
            </a:r>
            <a:endParaRPr lang="en-CA" sz="1400" b="1" dirty="0">
              <a:solidFill>
                <a:schemeClr val="tx1"/>
              </a:solidFill>
            </a:endParaRPr>
          </a:p>
        </p:txBody>
      </p:sp>
      <p:sp>
        <p:nvSpPr>
          <p:cNvPr id="26" name="Rectangle 25"/>
          <p:cNvSpPr/>
          <p:nvPr/>
        </p:nvSpPr>
        <p:spPr>
          <a:xfrm>
            <a:off x="802444" y="3451957"/>
            <a:ext cx="780050" cy="306564"/>
          </a:xfrm>
          <a:prstGeom prst="rect">
            <a:avLst/>
          </a:prstGeom>
          <a:solidFill>
            <a:srgbClr val="FFFF00"/>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smtClean="0">
                <a:solidFill>
                  <a:schemeClr val="tx1"/>
                </a:solidFill>
              </a:rPr>
              <a:t>Sunrise</a:t>
            </a:r>
            <a:endParaRPr lang="en-CA" sz="1400" b="1" dirty="0">
              <a:solidFill>
                <a:schemeClr val="tx1"/>
              </a:solidFill>
            </a:endParaRPr>
          </a:p>
        </p:txBody>
      </p:sp>
      <p:sp>
        <p:nvSpPr>
          <p:cNvPr id="27" name="Rectangle 26"/>
          <p:cNvSpPr/>
          <p:nvPr/>
        </p:nvSpPr>
        <p:spPr>
          <a:xfrm>
            <a:off x="11275880" y="2992666"/>
            <a:ext cx="780050" cy="306564"/>
          </a:xfrm>
          <a:prstGeom prst="rect">
            <a:avLst/>
          </a:prstGeom>
          <a:solidFill>
            <a:srgbClr val="FFFF00"/>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smtClean="0">
                <a:solidFill>
                  <a:schemeClr val="tx1"/>
                </a:solidFill>
              </a:rPr>
              <a:t>Sunrise</a:t>
            </a:r>
            <a:endParaRPr lang="en-CA" sz="1400" b="1" dirty="0">
              <a:solidFill>
                <a:schemeClr val="tx1"/>
              </a:solidFill>
            </a:endParaRPr>
          </a:p>
        </p:txBody>
      </p:sp>
      <p:cxnSp>
        <p:nvCxnSpPr>
          <p:cNvPr id="29" name="Straight Arrow Connector 28"/>
          <p:cNvCxnSpPr/>
          <p:nvPr/>
        </p:nvCxnSpPr>
        <p:spPr>
          <a:xfrm flipH="1">
            <a:off x="11765705" y="3293794"/>
            <a:ext cx="43275" cy="4420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1406893" y="4438225"/>
            <a:ext cx="325120" cy="815005"/>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sp>
        <p:nvSpPr>
          <p:cNvPr id="38" name="Rectangle 37"/>
          <p:cNvSpPr/>
          <p:nvPr/>
        </p:nvSpPr>
        <p:spPr>
          <a:xfrm>
            <a:off x="519085" y="4426842"/>
            <a:ext cx="325120" cy="826388"/>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sp>
        <p:nvSpPr>
          <p:cNvPr id="39" name="Rectangle 38"/>
          <p:cNvSpPr/>
          <p:nvPr/>
        </p:nvSpPr>
        <p:spPr>
          <a:xfrm>
            <a:off x="6014093" y="3212411"/>
            <a:ext cx="334210" cy="2447609"/>
          </a:xfrm>
          <a:prstGeom prst="rect">
            <a:avLst/>
          </a:prstGeom>
          <a:gradFill>
            <a:gsLst>
              <a:gs pos="0">
                <a:srgbClr val="000000"/>
              </a:gs>
              <a:gs pos="32000">
                <a:srgbClr val="400040"/>
              </a:gs>
              <a:gs pos="88000">
                <a:srgbClr val="F27300"/>
              </a:gs>
              <a:gs pos="100000">
                <a:srgbClr val="FFBF00"/>
              </a:gs>
            </a:gsLst>
            <a:lin ang="10800000" scaled="0"/>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18" name="Straight Connector 17"/>
          <p:cNvCxnSpPr/>
          <p:nvPr/>
        </p:nvCxnSpPr>
        <p:spPr>
          <a:xfrm flipV="1">
            <a:off x="6352556" y="3744547"/>
            <a:ext cx="0" cy="1506839"/>
          </a:xfrm>
          <a:prstGeom prst="line">
            <a:avLst/>
          </a:prstGeom>
          <a:ln w="76200">
            <a:solidFill>
              <a:schemeClr val="bg1">
                <a:lumMod val="50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976337" y="3741778"/>
            <a:ext cx="0" cy="1506839"/>
          </a:xfrm>
          <a:prstGeom prst="line">
            <a:avLst/>
          </a:prstGeom>
          <a:ln w="76200">
            <a:solidFill>
              <a:schemeClr val="accent4">
                <a:lumMod val="60000"/>
                <a:lumOff val="40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553028" y="3694103"/>
            <a:ext cx="0" cy="1545355"/>
          </a:xfrm>
          <a:prstGeom prst="line">
            <a:avLst/>
          </a:prstGeom>
          <a:ln w="76200">
            <a:solidFill>
              <a:srgbClr val="F707C4"/>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831717" y="3733639"/>
            <a:ext cx="0" cy="1506839"/>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11400714" y="3742971"/>
            <a:ext cx="13481" cy="1497507"/>
          </a:xfrm>
          <a:prstGeom prst="line">
            <a:avLst/>
          </a:prstGeom>
          <a:ln w="76200">
            <a:solidFill>
              <a:srgbClr val="F707C4"/>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1765704" y="3733639"/>
            <a:ext cx="0" cy="1506839"/>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47057" y="2905847"/>
            <a:ext cx="695034" cy="306564"/>
          </a:xfrm>
          <a:prstGeom prst="rect">
            <a:avLst/>
          </a:prstGeom>
          <a:solidFill>
            <a:schemeClr val="bg1">
              <a:lumMod val="85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smtClean="0">
                <a:solidFill>
                  <a:schemeClr val="tx1"/>
                </a:solidFill>
              </a:rPr>
              <a:t>Dawn</a:t>
            </a:r>
            <a:endParaRPr lang="en-CA" sz="1400" b="1" dirty="0">
              <a:solidFill>
                <a:schemeClr val="tx1"/>
              </a:solidFill>
            </a:endParaRPr>
          </a:p>
        </p:txBody>
      </p:sp>
      <p:sp>
        <p:nvSpPr>
          <p:cNvPr id="34" name="Rounded Rectangular Callout 33"/>
          <p:cNvSpPr/>
          <p:nvPr/>
        </p:nvSpPr>
        <p:spPr>
          <a:xfrm>
            <a:off x="5598367" y="5440316"/>
            <a:ext cx="5411755" cy="612648"/>
          </a:xfrm>
          <a:prstGeom prst="wedgeRoundRectCallout">
            <a:avLst>
              <a:gd name="adj1" fmla="val -38853"/>
              <a:gd name="adj2" fmla="val -118737"/>
              <a:gd name="adj3" fmla="val 16667"/>
            </a:avLst>
          </a:prstGeom>
          <a:solidFill>
            <a:schemeClr val="accent5"/>
          </a:solidFill>
          <a:ln w="28575">
            <a:solidFill>
              <a:schemeClr val="accent3">
                <a:lumMod val="50000"/>
                <a:lumOff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800" b="1" dirty="0" smtClean="0">
                <a:solidFill>
                  <a:schemeClr val="accent5">
                    <a:lumMod val="20000"/>
                    <a:lumOff val="80000"/>
                  </a:schemeClr>
                </a:solidFill>
                <a:latin typeface="Comic Sans MS" pitchFamily="66" charset="0"/>
              </a:rPr>
              <a:t>&lt;</a:t>
            </a:r>
            <a:r>
              <a:rPr lang="en-CA" sz="2800" b="1" dirty="0" err="1" smtClean="0">
                <a:solidFill>
                  <a:schemeClr val="accent5">
                    <a:lumMod val="20000"/>
                    <a:lumOff val="80000"/>
                  </a:schemeClr>
                </a:solidFill>
                <a:latin typeface="Comic Sans MS" pitchFamily="66" charset="0"/>
              </a:rPr>
              <a:t>arab</a:t>
            </a:r>
            <a:r>
              <a:rPr lang="en-CA" sz="2800" b="1" dirty="0" smtClean="0">
                <a:solidFill>
                  <a:schemeClr val="accent5">
                    <a:lumMod val="20000"/>
                    <a:lumOff val="80000"/>
                  </a:schemeClr>
                </a:solidFill>
                <a:latin typeface="Comic Sans MS" pitchFamily="66" charset="0"/>
              </a:rPr>
              <a:t>&gt; </a:t>
            </a:r>
            <a:r>
              <a:rPr lang="en-CA" sz="2400" b="1" dirty="0" smtClean="0">
                <a:solidFill>
                  <a:schemeClr val="accent5">
                    <a:lumMod val="20000"/>
                    <a:lumOff val="80000"/>
                  </a:schemeClr>
                </a:solidFill>
                <a:latin typeface="Comic Sans MS" pitchFamily="66" charset="0"/>
              </a:rPr>
              <a:t>Evening Twilight </a:t>
            </a:r>
            <a:r>
              <a:rPr lang="en-CA" sz="2400" b="1" dirty="0" smtClean="0">
                <a:solidFill>
                  <a:schemeClr val="accent5">
                    <a:lumMod val="20000"/>
                    <a:lumOff val="80000"/>
                  </a:schemeClr>
                </a:solidFill>
                <a:effectLst>
                  <a:glow rad="127000">
                    <a:srgbClr val="002060"/>
                  </a:glow>
                </a:effectLst>
                <a:latin typeface="Comic Sans MS" pitchFamily="66" charset="0"/>
              </a:rPr>
              <a:t>Mixture</a:t>
            </a:r>
            <a:endParaRPr lang="en-CA" sz="2400" b="1" dirty="0">
              <a:solidFill>
                <a:schemeClr val="accent5">
                  <a:lumMod val="20000"/>
                  <a:lumOff val="80000"/>
                </a:schemeClr>
              </a:solidFill>
              <a:effectLst>
                <a:glow rad="127000">
                  <a:srgbClr val="002060"/>
                </a:glow>
              </a:effectLst>
              <a:latin typeface="Comic Sans MS" pitchFamily="66" charset="0"/>
            </a:endParaRPr>
          </a:p>
        </p:txBody>
      </p:sp>
      <p:sp>
        <p:nvSpPr>
          <p:cNvPr id="33" name="Rectangle 32"/>
          <p:cNvSpPr/>
          <p:nvPr/>
        </p:nvSpPr>
        <p:spPr>
          <a:xfrm>
            <a:off x="6318234" y="3458026"/>
            <a:ext cx="1301766" cy="306564"/>
          </a:xfrm>
          <a:prstGeom prst="rect">
            <a:avLst/>
          </a:prstGeom>
          <a:solidFill>
            <a:srgbClr val="002060"/>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smtClean="0">
                <a:solidFill>
                  <a:schemeClr val="bg1"/>
                </a:solidFill>
              </a:rPr>
              <a:t>Layil Begins</a:t>
            </a:r>
            <a:endParaRPr lang="en-CA" sz="1400" b="1" dirty="0">
              <a:solidFill>
                <a:schemeClr val="bg1"/>
              </a:solidFill>
            </a:endParaRPr>
          </a:p>
        </p:txBody>
      </p:sp>
      <p:sp>
        <p:nvSpPr>
          <p:cNvPr id="32" name="Rectangle 31"/>
          <p:cNvSpPr/>
          <p:nvPr/>
        </p:nvSpPr>
        <p:spPr>
          <a:xfrm>
            <a:off x="5234042" y="3458026"/>
            <a:ext cx="780050" cy="306564"/>
          </a:xfrm>
          <a:prstGeom prst="rect">
            <a:avLst/>
          </a:prstGeom>
          <a:solidFill>
            <a:schemeClr val="accent2">
              <a:lumMod val="75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smtClean="0">
                <a:solidFill>
                  <a:schemeClr val="tx1"/>
                </a:solidFill>
              </a:rPr>
              <a:t>Sunset</a:t>
            </a:r>
            <a:endParaRPr lang="en-CA" sz="1400" b="1" dirty="0">
              <a:solidFill>
                <a:schemeClr val="tx1"/>
              </a:solidFill>
            </a:endParaRPr>
          </a:p>
        </p:txBody>
      </p:sp>
      <p:sp>
        <p:nvSpPr>
          <p:cNvPr id="42" name="TextBox 29"/>
          <p:cNvSpPr txBox="1"/>
          <p:nvPr/>
        </p:nvSpPr>
        <p:spPr>
          <a:xfrm>
            <a:off x="357609" y="481517"/>
            <a:ext cx="648072" cy="1995249"/>
          </a:xfrm>
          <a:prstGeom prst="roundRect">
            <a:avLst/>
          </a:prstGeom>
          <a:solidFill>
            <a:srgbClr val="00B0F0"/>
          </a:solidFill>
          <a:ln w="57150">
            <a:solidFill>
              <a:schemeClr val="bg1"/>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000" b="1" spc="150" dirty="0" smtClean="0">
                <a:ln w="11430"/>
                <a:solidFill>
                  <a:srgbClr val="F8F8F8"/>
                </a:solidFill>
                <a:effectLst>
                  <a:outerShdw blurRad="25400" algn="tl" rotWithShape="0">
                    <a:srgbClr val="000000">
                      <a:alpha val="43000"/>
                    </a:srgbClr>
                  </a:outerShdw>
                </a:effectLst>
              </a:rPr>
              <a:t>R</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V</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I</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W</a:t>
            </a:r>
            <a:endParaRPr lang="en-US" sz="2000" b="1" spc="150" dirty="0">
              <a:ln w="11430"/>
              <a:solidFill>
                <a:srgbClr val="F8F8F8"/>
              </a:solidFill>
              <a:effectLst>
                <a:outerShdw blurRad="25400" algn="tl" rotWithShape="0">
                  <a:srgbClr val="000000">
                    <a:alpha val="43000"/>
                  </a:srgbClr>
                </a:outerShdw>
              </a:effectLst>
            </a:endParaRPr>
          </a:p>
        </p:txBody>
      </p:sp>
      <p:sp>
        <p:nvSpPr>
          <p:cNvPr id="30" name="Rounded Rectangular Callout 29"/>
          <p:cNvSpPr/>
          <p:nvPr/>
        </p:nvSpPr>
        <p:spPr>
          <a:xfrm>
            <a:off x="494575" y="5769119"/>
            <a:ext cx="3081746" cy="914400"/>
          </a:xfrm>
          <a:prstGeom prst="wedgeRoundRectCallout">
            <a:avLst>
              <a:gd name="adj1" fmla="val -45129"/>
              <a:gd name="adj2" fmla="val -150878"/>
              <a:gd name="adj3" fmla="val 16667"/>
            </a:avLst>
          </a:prstGeom>
          <a:solidFill>
            <a:srgbClr val="DB91AB"/>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smtClean="0">
                <a:solidFill>
                  <a:srgbClr val="96004B"/>
                </a:solidFill>
                <a:latin typeface="Comic Sans MS" pitchFamily="66" charset="0"/>
              </a:rPr>
              <a:t>&lt;</a:t>
            </a:r>
            <a:r>
              <a:rPr lang="en-CA" sz="2400" b="1" dirty="0" err="1" smtClean="0">
                <a:solidFill>
                  <a:srgbClr val="96004B"/>
                </a:solidFill>
                <a:latin typeface="Comic Sans MS" pitchFamily="66" charset="0"/>
              </a:rPr>
              <a:t>arab</a:t>
            </a:r>
            <a:r>
              <a:rPr lang="en-CA" sz="2400" b="1" dirty="0" smtClean="0">
                <a:solidFill>
                  <a:srgbClr val="96004B"/>
                </a:solidFill>
                <a:latin typeface="Comic Sans MS" pitchFamily="66" charset="0"/>
              </a:rPr>
              <a:t>&gt; Morning </a:t>
            </a:r>
          </a:p>
          <a:p>
            <a:pPr algn="ctr"/>
            <a:r>
              <a:rPr lang="en-CA" sz="2400" b="1" dirty="0" smtClean="0">
                <a:solidFill>
                  <a:srgbClr val="96004B"/>
                </a:solidFill>
                <a:effectLst>
                  <a:glow rad="127000">
                    <a:srgbClr val="FFFF00"/>
                  </a:glow>
                </a:effectLst>
                <a:latin typeface="Comic Sans MS" pitchFamily="66" charset="0"/>
              </a:rPr>
              <a:t>Twilight Offerings</a:t>
            </a:r>
            <a:r>
              <a:rPr lang="en-CA" sz="2400" b="1" dirty="0" smtClean="0">
                <a:solidFill>
                  <a:srgbClr val="96004B"/>
                </a:solidFill>
                <a:effectLst>
                  <a:glow rad="127000">
                    <a:srgbClr val="FFFF00"/>
                  </a:glow>
                </a:effectLst>
              </a:rPr>
              <a:t> </a:t>
            </a:r>
            <a:r>
              <a:rPr lang="en-CA" sz="2800" b="1" dirty="0" smtClean="0">
                <a:solidFill>
                  <a:srgbClr val="96004B"/>
                </a:solidFill>
                <a:effectLst>
                  <a:glow rad="127000">
                    <a:srgbClr val="FFFF00"/>
                  </a:glow>
                </a:effectLst>
              </a:rPr>
              <a:t>       </a:t>
            </a:r>
            <a:endParaRPr lang="en-CA" sz="2800" b="1" dirty="0">
              <a:solidFill>
                <a:srgbClr val="96004B"/>
              </a:solidFill>
            </a:endParaRPr>
          </a:p>
        </p:txBody>
      </p:sp>
      <p:pic>
        <p:nvPicPr>
          <p:cNvPr id="44" name="Picture 2" descr="C:\Users\Rae\Desktop\banner 6b.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7200" y1="5063" x2="6800" y2="0"/>
                        <a14:foregroundMark x1="800" y1="21519" x2="17200" y2="21519"/>
                        <a14:foregroundMark x1="800" y1="79747" x2="3200" y2="91139"/>
                        <a14:foregroundMark x1="7200" y1="82278" x2="7200" y2="93671"/>
                        <a14:backgroundMark x1="8000" y1="82278" x2="8000" y2="82278"/>
                        <a14:backgroundMark x1="7600" y1="94937" x2="7600" y2="94937"/>
                        <a14:backgroundMark x1="1200" y1="5063" x2="1200" y2="5063"/>
                        <a14:backgroundMark x1="8400" y1="91139" x2="8400" y2="91139"/>
                        <a14:backgroundMark x1="7600" y1="82278" x2="7600" y2="82278"/>
                        <a14:backgroundMark x1="7200" y1="83544" x2="7200" y2="83544"/>
                        <a14:backgroundMark x1="7600" y1="86076" x2="7600" y2="86076"/>
                        <a14:backgroundMark x1="7600" y1="89873" x2="7600" y2="89873"/>
                        <a14:backgroundMark x1="7600" y1="92405" x2="7600" y2="92405"/>
                      </a14:backgroundRemoval>
                    </a14:imgEffect>
                  </a14:imgLayer>
                </a14:imgProps>
              </a:ext>
              <a:ext uri="{28A0092B-C50C-407E-A947-70E740481C1C}">
                <a14:useLocalDpi xmlns:a14="http://schemas.microsoft.com/office/drawing/2010/main" val="0"/>
              </a:ext>
            </a:extLst>
          </a:blip>
          <a:srcRect/>
          <a:stretch>
            <a:fillRect/>
          </a:stretch>
        </p:blipFill>
        <p:spPr bwMode="auto">
          <a:xfrm>
            <a:off x="4230691" y="-787225"/>
            <a:ext cx="3018251" cy="68580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5929887" y="3188150"/>
            <a:ext cx="472142" cy="1311793"/>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wordArtVert" rtlCol="0" anchor="ctr">
            <a:sp3d extrusionH="57150">
              <a:bevelT w="38100" h="38100"/>
            </a:sp3d>
          </a:bodyPr>
          <a:lstStyle/>
          <a:p>
            <a:pPr algn="ctr"/>
            <a:r>
              <a:rPr lang="en-CA" sz="1600" b="1" dirty="0" smtClean="0">
                <a:ln w="1905"/>
                <a:solidFill>
                  <a:schemeClr val="accent2">
                    <a:lumMod val="20000"/>
                    <a:lumOff val="80000"/>
                  </a:schemeClr>
                </a:solidFill>
                <a:effectLst>
                  <a:innerShdw blurRad="69850" dist="43180" dir="5400000">
                    <a:srgbClr val="000000">
                      <a:alpha val="65000"/>
                    </a:srgbClr>
                  </a:innerShdw>
                </a:effectLst>
              </a:rPr>
              <a:t>DUSK</a:t>
            </a:r>
            <a:endParaRPr lang="en-CA" b="1" dirty="0">
              <a:solidFill>
                <a:schemeClr val="accent2">
                  <a:lumMod val="20000"/>
                  <a:lumOff val="80000"/>
                </a:schemeClr>
              </a:solidFill>
            </a:endParaRPr>
          </a:p>
        </p:txBody>
      </p:sp>
      <p:sp>
        <p:nvSpPr>
          <p:cNvPr id="8" name="TextBox 7"/>
          <p:cNvSpPr txBox="1"/>
          <p:nvPr/>
        </p:nvSpPr>
        <p:spPr>
          <a:xfrm>
            <a:off x="1094387" y="4274729"/>
            <a:ext cx="4645429" cy="338554"/>
          </a:xfrm>
          <a:prstGeom prst="rect">
            <a:avLst/>
          </a:prstGeom>
          <a:noFill/>
        </p:spPr>
        <p:txBody>
          <a:bodyPr wrap="square" rtlCol="0">
            <a:spAutoFit/>
          </a:bodyPr>
          <a:lstStyle/>
          <a:p>
            <a:pPr algn="ctr"/>
            <a:r>
              <a:rPr lang="en-US" sz="1600" dirty="0" smtClean="0"/>
              <a:t>&lt;</a:t>
            </a:r>
            <a:r>
              <a:rPr lang="en-US" sz="1600" dirty="0" err="1" smtClean="0"/>
              <a:t>beyn</a:t>
            </a:r>
            <a:r>
              <a:rPr lang="en-US" sz="1600" dirty="0" smtClean="0"/>
              <a:t> ha </a:t>
            </a:r>
            <a:r>
              <a:rPr lang="en-US" sz="1600" dirty="0" err="1" smtClean="0"/>
              <a:t>arbayim</a:t>
            </a:r>
            <a:r>
              <a:rPr lang="en-US" sz="1600" dirty="0" smtClean="0"/>
              <a:t>&gt; between the </a:t>
            </a:r>
            <a:r>
              <a:rPr lang="en-US" sz="1600" dirty="0" err="1" smtClean="0"/>
              <a:t>mixing</a:t>
            </a:r>
            <a:r>
              <a:rPr lang="en-US" sz="1600" dirty="0" err="1" smtClean="0">
                <a:solidFill>
                  <a:srgbClr val="C00000"/>
                </a:solidFill>
              </a:rPr>
              <a:t>S</a:t>
            </a:r>
            <a:endParaRPr lang="en-US" sz="1600" dirty="0">
              <a:solidFill>
                <a:srgbClr val="C00000"/>
              </a:solidFill>
            </a:endParaRPr>
          </a:p>
        </p:txBody>
      </p:sp>
      <p:sp>
        <p:nvSpPr>
          <p:cNvPr id="10" name="TextBox 9"/>
          <p:cNvSpPr txBox="1"/>
          <p:nvPr/>
        </p:nvSpPr>
        <p:spPr>
          <a:xfrm>
            <a:off x="2193296" y="2193935"/>
            <a:ext cx="2908666"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b="1" dirty="0" smtClean="0">
                <a:solidFill>
                  <a:schemeClr val="accent2">
                    <a:lumMod val="50000"/>
                  </a:schemeClr>
                </a:solidFill>
              </a:rPr>
              <a:t>#2 “</a:t>
            </a:r>
            <a:r>
              <a:rPr lang="en-US" b="1" u="sng" dirty="0" smtClean="0">
                <a:solidFill>
                  <a:schemeClr val="accent2">
                    <a:lumMod val="50000"/>
                  </a:schemeClr>
                </a:solidFill>
              </a:rPr>
              <a:t>at the </a:t>
            </a:r>
            <a:r>
              <a:rPr lang="en-US" b="1" dirty="0" smtClean="0">
                <a:solidFill>
                  <a:schemeClr val="accent2">
                    <a:lumMod val="50000"/>
                  </a:schemeClr>
                </a:solidFill>
              </a:rPr>
              <a:t>g</a:t>
            </a:r>
            <a:r>
              <a:rPr lang="en-US" b="1" u="sng" dirty="0" smtClean="0">
                <a:solidFill>
                  <a:schemeClr val="accent2">
                    <a:lumMod val="50000"/>
                  </a:schemeClr>
                </a:solidFill>
              </a:rPr>
              <a:t>oin</a:t>
            </a:r>
            <a:r>
              <a:rPr lang="en-US" b="1" dirty="0" smtClean="0">
                <a:solidFill>
                  <a:schemeClr val="accent2">
                    <a:lumMod val="50000"/>
                  </a:schemeClr>
                </a:solidFill>
              </a:rPr>
              <a:t>g</a:t>
            </a:r>
            <a:r>
              <a:rPr lang="en-US" b="1" u="sng" dirty="0" smtClean="0">
                <a:solidFill>
                  <a:schemeClr val="accent2">
                    <a:lumMod val="50000"/>
                  </a:schemeClr>
                </a:solidFill>
              </a:rPr>
              <a:t/>
            </a:r>
            <a:br>
              <a:rPr lang="en-US" b="1" u="sng" dirty="0" smtClean="0">
                <a:solidFill>
                  <a:schemeClr val="accent2">
                    <a:lumMod val="50000"/>
                  </a:schemeClr>
                </a:solidFill>
              </a:rPr>
            </a:br>
            <a:r>
              <a:rPr lang="en-US" b="1" u="sng" dirty="0" smtClean="0">
                <a:solidFill>
                  <a:schemeClr val="accent2">
                    <a:lumMod val="50000"/>
                  </a:schemeClr>
                </a:solidFill>
              </a:rPr>
              <a:t>down of the sun</a:t>
            </a:r>
            <a:r>
              <a:rPr lang="en-US" b="1" dirty="0" smtClean="0">
                <a:solidFill>
                  <a:schemeClr val="accent2">
                    <a:lumMod val="50000"/>
                  </a:schemeClr>
                </a:solidFill>
              </a:rPr>
              <a:t>”</a:t>
            </a:r>
            <a:br>
              <a:rPr lang="en-US" b="1" dirty="0" smtClean="0">
                <a:solidFill>
                  <a:schemeClr val="accent2">
                    <a:lumMod val="50000"/>
                  </a:schemeClr>
                </a:solidFill>
              </a:rPr>
            </a:br>
            <a:r>
              <a:rPr lang="en-US" b="1" dirty="0" smtClean="0">
                <a:solidFill>
                  <a:schemeClr val="accent2">
                    <a:lumMod val="50000"/>
                  </a:schemeClr>
                </a:solidFill>
              </a:rPr>
              <a:t>(qualifies for </a:t>
            </a:r>
            <a:br>
              <a:rPr lang="en-US" b="1" dirty="0" smtClean="0">
                <a:solidFill>
                  <a:schemeClr val="accent2">
                    <a:lumMod val="50000"/>
                  </a:schemeClr>
                </a:solidFill>
              </a:rPr>
            </a:br>
            <a:r>
              <a:rPr lang="en-US" b="1" dirty="0" smtClean="0">
                <a:solidFill>
                  <a:schemeClr val="accent2">
                    <a:lumMod val="50000"/>
                  </a:schemeClr>
                </a:solidFill>
              </a:rPr>
              <a:t>&lt;between the mixing</a:t>
            </a:r>
            <a:r>
              <a:rPr lang="en-US" b="1" dirty="0" smtClean="0">
                <a:solidFill>
                  <a:srgbClr val="C00000"/>
                </a:solidFill>
              </a:rPr>
              <a:t>S</a:t>
            </a:r>
            <a:r>
              <a:rPr lang="en-US" b="1" dirty="0" smtClean="0">
                <a:solidFill>
                  <a:schemeClr val="accent2">
                    <a:lumMod val="50000"/>
                  </a:schemeClr>
                </a:solidFill>
              </a:rPr>
              <a:t>.&gt;)</a:t>
            </a:r>
            <a:endParaRPr lang="en-US" b="1" dirty="0">
              <a:solidFill>
                <a:schemeClr val="accent2">
                  <a:lumMod val="50000"/>
                </a:schemeClr>
              </a:solidFill>
            </a:endParaRPr>
          </a:p>
        </p:txBody>
      </p:sp>
      <p:sp>
        <p:nvSpPr>
          <p:cNvPr id="16" name="TextBox 15"/>
          <p:cNvSpPr txBox="1"/>
          <p:nvPr/>
        </p:nvSpPr>
        <p:spPr>
          <a:xfrm>
            <a:off x="5272783" y="1327872"/>
            <a:ext cx="2132952" cy="923330"/>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b="1" dirty="0" smtClean="0">
                <a:solidFill>
                  <a:schemeClr val="accent5"/>
                </a:solidFill>
              </a:rPr>
              <a:t>#1 “at even”</a:t>
            </a:r>
            <a:br>
              <a:rPr lang="en-US" b="1" dirty="0" smtClean="0">
                <a:solidFill>
                  <a:schemeClr val="accent5"/>
                </a:solidFill>
              </a:rPr>
            </a:br>
            <a:r>
              <a:rPr lang="en-US" b="1" dirty="0" smtClean="0">
                <a:solidFill>
                  <a:schemeClr val="accent5"/>
                </a:solidFill>
              </a:rPr>
              <a:t>(dusk after </a:t>
            </a:r>
            <a:br>
              <a:rPr lang="en-US" b="1" dirty="0" smtClean="0">
                <a:solidFill>
                  <a:schemeClr val="accent5"/>
                </a:solidFill>
              </a:rPr>
            </a:br>
            <a:r>
              <a:rPr lang="en-US" b="1" dirty="0" smtClean="0">
                <a:solidFill>
                  <a:schemeClr val="accent5"/>
                </a:solidFill>
              </a:rPr>
              <a:t>sunset)</a:t>
            </a:r>
            <a:endParaRPr lang="en-US" b="1" dirty="0">
              <a:solidFill>
                <a:schemeClr val="accent5"/>
              </a:solidFill>
            </a:endParaRPr>
          </a:p>
        </p:txBody>
      </p:sp>
      <p:cxnSp>
        <p:nvCxnSpPr>
          <p:cNvPr id="46" name="Straight Arrow Connector 45"/>
          <p:cNvCxnSpPr/>
          <p:nvPr/>
        </p:nvCxnSpPr>
        <p:spPr>
          <a:xfrm flipH="1">
            <a:off x="6194109" y="2290443"/>
            <a:ext cx="131360" cy="895160"/>
          </a:xfrm>
          <a:prstGeom prst="straightConnector1">
            <a:avLst/>
          </a:prstGeom>
          <a:ln w="57150">
            <a:solidFill>
              <a:schemeClr val="accent5">
                <a:lumMod val="20000"/>
                <a:lumOff val="80000"/>
              </a:schemeClr>
            </a:solidFill>
            <a:prstDash val="dash"/>
            <a:headEnd type="oval" w="med" len="med"/>
            <a:tailEnd type="triangle" w="med" len="med"/>
          </a:ln>
          <a:effectLst>
            <a:glow rad="76200">
              <a:schemeClr val="accent5"/>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449855" y="4036621"/>
            <a:ext cx="2483001" cy="307777"/>
          </a:xfrm>
          <a:prstGeom prst="rect">
            <a:avLst/>
          </a:prstGeom>
          <a:noFill/>
        </p:spPr>
        <p:txBody>
          <a:bodyPr wrap="square" rtlCol="0">
            <a:spAutoFit/>
          </a:bodyPr>
          <a:lstStyle/>
          <a:p>
            <a:pPr algn="ctr"/>
            <a:r>
              <a:rPr lang="en-US" sz="1400" dirty="0" smtClean="0"/>
              <a:t>PM: between the </a:t>
            </a:r>
            <a:r>
              <a:rPr lang="en-US" sz="1400" dirty="0" err="1" smtClean="0"/>
              <a:t>mixing</a:t>
            </a:r>
            <a:r>
              <a:rPr lang="en-US" sz="1400" dirty="0" err="1" smtClean="0">
                <a:solidFill>
                  <a:srgbClr val="C00000"/>
                </a:solidFill>
              </a:rPr>
              <a:t>S</a:t>
            </a:r>
            <a:endParaRPr lang="en-US" sz="1400" dirty="0">
              <a:solidFill>
                <a:srgbClr val="C00000"/>
              </a:solidFill>
            </a:endParaRPr>
          </a:p>
        </p:txBody>
      </p:sp>
      <p:sp>
        <p:nvSpPr>
          <p:cNvPr id="49" name="TextBox 48"/>
          <p:cNvSpPr txBox="1"/>
          <p:nvPr/>
        </p:nvSpPr>
        <p:spPr>
          <a:xfrm>
            <a:off x="7004162" y="2231928"/>
            <a:ext cx="3794902"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b="1" dirty="0" smtClean="0">
                <a:solidFill>
                  <a:srgbClr val="002060"/>
                </a:solidFill>
              </a:rPr>
              <a:t>#3 “at the season and</a:t>
            </a:r>
            <a:br>
              <a:rPr lang="en-US" b="1" dirty="0" smtClean="0">
                <a:solidFill>
                  <a:srgbClr val="002060"/>
                </a:solidFill>
              </a:rPr>
            </a:br>
            <a:r>
              <a:rPr lang="en-US" b="1" dirty="0" smtClean="0">
                <a:solidFill>
                  <a:srgbClr val="002060"/>
                </a:solidFill>
              </a:rPr>
              <a:t>timeframe of Egypt’s Passover”</a:t>
            </a:r>
            <a:br>
              <a:rPr lang="en-US" b="1" dirty="0" smtClean="0">
                <a:solidFill>
                  <a:srgbClr val="002060"/>
                </a:solidFill>
              </a:rPr>
            </a:br>
            <a:r>
              <a:rPr lang="en-US" b="1" dirty="0" smtClean="0">
                <a:solidFill>
                  <a:srgbClr val="002060"/>
                </a:solidFill>
              </a:rPr>
              <a:t>(qualifies for </a:t>
            </a:r>
            <a:br>
              <a:rPr lang="en-US" b="1" dirty="0" smtClean="0">
                <a:solidFill>
                  <a:srgbClr val="002060"/>
                </a:solidFill>
              </a:rPr>
            </a:br>
            <a:r>
              <a:rPr lang="en-US" b="1" dirty="0" smtClean="0">
                <a:solidFill>
                  <a:srgbClr val="002060"/>
                </a:solidFill>
              </a:rPr>
              <a:t>&lt;between the mixing</a:t>
            </a:r>
            <a:r>
              <a:rPr lang="en-US" b="1" dirty="0" smtClean="0">
                <a:solidFill>
                  <a:srgbClr val="C00000"/>
                </a:solidFill>
              </a:rPr>
              <a:t>S</a:t>
            </a:r>
            <a:r>
              <a:rPr lang="en-US" b="1" dirty="0" smtClean="0">
                <a:solidFill>
                  <a:srgbClr val="002060"/>
                </a:solidFill>
              </a:rPr>
              <a:t>.&gt;)</a:t>
            </a:r>
            <a:endParaRPr lang="en-US" b="1" dirty="0"/>
          </a:p>
        </p:txBody>
      </p:sp>
      <p:sp>
        <p:nvSpPr>
          <p:cNvPr id="50" name="TextBox 49"/>
          <p:cNvSpPr txBox="1"/>
          <p:nvPr/>
        </p:nvSpPr>
        <p:spPr>
          <a:xfrm>
            <a:off x="6569327" y="4218507"/>
            <a:ext cx="4645429" cy="338554"/>
          </a:xfrm>
          <a:prstGeom prst="rect">
            <a:avLst/>
          </a:prstGeom>
          <a:noFill/>
        </p:spPr>
        <p:txBody>
          <a:bodyPr wrap="square" rtlCol="0">
            <a:spAutoFit/>
          </a:bodyPr>
          <a:lstStyle/>
          <a:p>
            <a:pPr algn="ctr"/>
            <a:r>
              <a:rPr lang="en-US" sz="1600" dirty="0" smtClean="0"/>
              <a:t>&lt;</a:t>
            </a:r>
            <a:r>
              <a:rPr lang="en-US" sz="1600" dirty="0" err="1" smtClean="0"/>
              <a:t>beyn</a:t>
            </a:r>
            <a:r>
              <a:rPr lang="en-US" sz="1600" dirty="0" smtClean="0"/>
              <a:t> ha </a:t>
            </a:r>
            <a:r>
              <a:rPr lang="en-US" sz="1600" dirty="0" err="1" smtClean="0"/>
              <a:t>arbayim</a:t>
            </a:r>
            <a:r>
              <a:rPr lang="en-US" sz="1600" dirty="0" smtClean="0"/>
              <a:t>&gt; between the </a:t>
            </a:r>
            <a:r>
              <a:rPr lang="en-US" sz="1600" dirty="0" err="1" smtClean="0"/>
              <a:t>mixing</a:t>
            </a:r>
            <a:r>
              <a:rPr lang="en-US" sz="1600" dirty="0" err="1" smtClean="0">
                <a:solidFill>
                  <a:srgbClr val="C00000"/>
                </a:solidFill>
              </a:rPr>
              <a:t>S</a:t>
            </a:r>
            <a:endParaRPr lang="en-US" sz="1600" dirty="0">
              <a:solidFill>
                <a:srgbClr val="C00000"/>
              </a:solidFill>
            </a:endParaRPr>
          </a:p>
        </p:txBody>
      </p:sp>
    </p:spTree>
    <p:extLst>
      <p:ext uri="{BB962C8B-B14F-4D97-AF65-F5344CB8AC3E}">
        <p14:creationId xmlns:p14="http://schemas.microsoft.com/office/powerpoint/2010/main" val="3042972375"/>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up)">
                                      <p:cBhvr>
                                        <p:cTn id="7" dur="1500"/>
                                        <p:tgtEl>
                                          <p:spTgt spid="16">
                                            <p:txEl>
                                              <p:pRg st="0" end="0"/>
                                            </p:txEl>
                                          </p:spTgt>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2000"/>
                                        <p:tgtEl>
                                          <p:spTgt spid="4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up)">
                                      <p:cBhvr>
                                        <p:cTn id="16" dur="1500"/>
                                        <p:tgtEl>
                                          <p:spTgt spid="10">
                                            <p:txEl>
                                              <p:pRg st="0" end="0"/>
                                            </p:txEl>
                                          </p:spTgt>
                                        </p:tgtEl>
                                      </p:cBhvr>
                                    </p:animEffect>
                                  </p:childTnLst>
                                </p:cTn>
                              </p:par>
                            </p:childTnLst>
                          </p:cTn>
                        </p:par>
                        <p:par>
                          <p:cTn id="17" fill="hold">
                            <p:stCondLst>
                              <p:cond delay="1500"/>
                            </p:stCondLst>
                            <p:childTnLst>
                              <p:par>
                                <p:cTn id="18" presetID="22" presetClass="entr" presetSubtype="8" fill="hold" grpId="0" nodeType="afterEffect">
                                  <p:stCondLst>
                                    <p:cond delay="200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1750"/>
                                        <p:tgtEl>
                                          <p:spTgt spid="45"/>
                                        </p:tgtEl>
                                      </p:cBhvr>
                                    </p:animEffect>
                                  </p:childTnLst>
                                </p:cTn>
                              </p:par>
                              <p:par>
                                <p:cTn id="21" presetID="22" presetClass="entr" presetSubtype="8" fill="hold" grpId="0" nodeType="withEffect">
                                  <p:stCondLst>
                                    <p:cond delay="2000"/>
                                  </p:stCondLst>
                                  <p:childTnLst>
                                    <p:set>
                                      <p:cBhvr>
                                        <p:cTn id="22" dur="1" fill="hold">
                                          <p:stCondLst>
                                            <p:cond delay="0"/>
                                          </p:stCondLst>
                                        </p:cTn>
                                        <p:tgtEl>
                                          <p:spTgt spid="47"/>
                                        </p:tgtEl>
                                        <p:attrNameLst>
                                          <p:attrName>style.visibility</p:attrName>
                                        </p:attrNameLst>
                                      </p:cBhvr>
                                      <p:to>
                                        <p:strVal val="visible"/>
                                      </p:to>
                                    </p:set>
                                    <p:animEffect transition="in" filter="wipe(left)">
                                      <p:cBhvr>
                                        <p:cTn id="23" dur="175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49">
                                            <p:txEl>
                                              <p:pRg st="0" end="0"/>
                                            </p:txEl>
                                          </p:spTgt>
                                        </p:tgtEl>
                                        <p:attrNameLst>
                                          <p:attrName>style.visibility</p:attrName>
                                        </p:attrNameLst>
                                      </p:cBhvr>
                                      <p:to>
                                        <p:strVal val="visible"/>
                                      </p:to>
                                    </p:set>
                                    <p:animEffect transition="in" filter="wipe(up)">
                                      <p:cBhvr>
                                        <p:cTn id="28" dur="2000"/>
                                        <p:tgtEl>
                                          <p:spTgt spid="49">
                                            <p:txEl>
                                              <p:pRg st="0" end="0"/>
                                            </p:txEl>
                                          </p:spTgt>
                                        </p:tgtEl>
                                      </p:cBhvr>
                                    </p:animEffect>
                                  </p:childTnLst>
                                </p:cTn>
                              </p:par>
                              <p:par>
                                <p:cTn id="29" presetID="22" presetClass="entr" presetSubtype="8" fill="hold" grpId="0" nodeType="withEffect">
                                  <p:stCondLst>
                                    <p:cond delay="1500"/>
                                  </p:stCondLst>
                                  <p:childTnLst>
                                    <p:set>
                                      <p:cBhvr>
                                        <p:cTn id="30" dur="1" fill="hold">
                                          <p:stCondLst>
                                            <p:cond delay="0"/>
                                          </p:stCondLst>
                                        </p:cTn>
                                        <p:tgtEl>
                                          <p:spTgt spid="50"/>
                                        </p:tgtEl>
                                        <p:attrNameLst>
                                          <p:attrName>style.visibility</p:attrName>
                                        </p:attrNameLst>
                                      </p:cBhvr>
                                      <p:to>
                                        <p:strVal val="visible"/>
                                      </p:to>
                                    </p:set>
                                    <p:animEffect transition="in" filter="wipe(left)">
                                      <p:cBhvr>
                                        <p:cTn id="31" dur="1750"/>
                                        <p:tgtEl>
                                          <p:spTgt spid="50"/>
                                        </p:tgtEl>
                                      </p:cBhvr>
                                    </p:animEffect>
                                  </p:childTnLst>
                                </p:cTn>
                              </p:par>
                              <p:par>
                                <p:cTn id="32" presetID="22" presetClass="entr" presetSubtype="8" fill="hold" grpId="0" nodeType="withEffect">
                                  <p:stCondLst>
                                    <p:cond delay="150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1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13" grpId="0" animBg="1"/>
      <p:bldP spid="47" grpId="0"/>
      <p:bldP spid="5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30000">
              <a:schemeClr val="accent1">
                <a:lumMod val="45000"/>
                <a:lumOff val="55000"/>
              </a:schemeClr>
            </a:gs>
            <a:gs pos="61000">
              <a:srgbClr val="FFFF00">
                <a:alpha val="29000"/>
              </a:srgbClr>
            </a:gs>
            <a:gs pos="98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45" name="Right Brace 44"/>
          <p:cNvSpPr/>
          <p:nvPr/>
        </p:nvSpPr>
        <p:spPr>
          <a:xfrm rot="16200000">
            <a:off x="4168753" y="2755280"/>
            <a:ext cx="1048047" cy="2567123"/>
          </a:xfrm>
          <a:prstGeom prst="rightBrace">
            <a:avLst>
              <a:gd name="adj1" fmla="val 26667"/>
              <a:gd name="adj2" fmla="val 41689"/>
            </a:avLst>
          </a:prstGeom>
          <a:solidFill>
            <a:schemeClr val="accent5">
              <a:lumMod val="40000"/>
              <a:lumOff val="60000"/>
            </a:schemeClr>
          </a:solidFill>
          <a:ln w="28575">
            <a:solidFill>
              <a:srgbClr val="FF0000"/>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 name="Subtitle 2"/>
          <p:cNvSpPr>
            <a:spLocks noGrp="1"/>
          </p:cNvSpPr>
          <p:nvPr>
            <p:ph idx="1"/>
          </p:nvPr>
        </p:nvSpPr>
        <p:spPr>
          <a:xfrm>
            <a:off x="1344398" y="119783"/>
            <a:ext cx="10847602" cy="1018137"/>
          </a:xfrm>
        </p:spPr>
        <p:txBody>
          <a:bodyPr>
            <a:normAutofit/>
            <a:scene3d>
              <a:camera prst="orthographicFront"/>
              <a:lightRig rig="threePt" dir="t"/>
            </a:scene3d>
            <a:sp3d extrusionH="57150">
              <a:bevelT w="82550" h="38100" prst="coolSlant"/>
            </a:sp3d>
          </a:bodyPr>
          <a:lstStyle/>
          <a:p>
            <a:pPr marL="0" indent="0" algn="ctr">
              <a:buNone/>
            </a:pPr>
            <a:r>
              <a:rPr lang="en-US" b="1" dirty="0" smtClean="0">
                <a:solidFill>
                  <a:schemeClr val="accent5">
                    <a:lumMod val="60000"/>
                    <a:lumOff val="40000"/>
                  </a:schemeClr>
                </a:solidFill>
                <a:latin typeface="Comic Sans MS" pitchFamily="66" charset="0"/>
              </a:rPr>
              <a:t>Lev 6 O</a:t>
            </a:r>
            <a:r>
              <a:rPr lang="en-US" sz="3200" b="1" dirty="0" smtClean="0">
                <a:solidFill>
                  <a:schemeClr val="accent5">
                    <a:lumMod val="60000"/>
                    <a:lumOff val="40000"/>
                  </a:schemeClr>
                </a:solidFill>
                <a:latin typeface="Comic Sans MS" pitchFamily="66" charset="0"/>
              </a:rPr>
              <a:t>fferings</a:t>
            </a:r>
            <a:r>
              <a:rPr lang="en-US" sz="3200" b="1" dirty="0" smtClean="0">
                <a:solidFill>
                  <a:srgbClr val="008080"/>
                </a:solidFill>
                <a:latin typeface="Comic Sans MS" pitchFamily="66" charset="0"/>
              </a:rPr>
              <a:t> ~ </a:t>
            </a:r>
            <a:r>
              <a:rPr lang="en-US" b="1" dirty="0">
                <a:solidFill>
                  <a:srgbClr val="FF0000"/>
                </a:solidFill>
                <a:latin typeface="Comic Sans MS" pitchFamily="66" charset="0"/>
              </a:rPr>
              <a:t>Sacrifices</a:t>
            </a:r>
            <a:r>
              <a:rPr lang="en-US" b="1" dirty="0">
                <a:solidFill>
                  <a:srgbClr val="008080"/>
                </a:solidFill>
                <a:latin typeface="Comic Sans MS" pitchFamily="66" charset="0"/>
              </a:rPr>
              <a:t> ~ </a:t>
            </a:r>
            <a:r>
              <a:rPr lang="en-US" sz="3200" b="1" dirty="0" smtClean="0">
                <a:solidFill>
                  <a:schemeClr val="accent2">
                    <a:lumMod val="50000"/>
                  </a:schemeClr>
                </a:solidFill>
                <a:latin typeface="Comic Sans MS" pitchFamily="66" charset="0"/>
              </a:rPr>
              <a:t>Trimming the Lamps</a:t>
            </a:r>
            <a:br>
              <a:rPr lang="en-US" sz="3200" b="1" dirty="0" smtClean="0">
                <a:solidFill>
                  <a:schemeClr val="accent2">
                    <a:lumMod val="50000"/>
                  </a:schemeClr>
                </a:solidFill>
                <a:latin typeface="Comic Sans MS" pitchFamily="66" charset="0"/>
              </a:rPr>
            </a:br>
            <a:r>
              <a:rPr lang="en-US" sz="2400" b="1" dirty="0" smtClean="0">
                <a:solidFill>
                  <a:schemeClr val="accent1">
                    <a:lumMod val="75000"/>
                  </a:schemeClr>
                </a:solidFill>
                <a:latin typeface="Comic Sans MS" pitchFamily="66" charset="0"/>
              </a:rPr>
              <a:t>(Using </a:t>
            </a:r>
            <a:r>
              <a:rPr lang="en-US" sz="2400" b="1" dirty="0">
                <a:solidFill>
                  <a:schemeClr val="accent1">
                    <a:lumMod val="75000"/>
                  </a:schemeClr>
                </a:solidFill>
                <a:latin typeface="Comic Sans MS" pitchFamily="66" charset="0"/>
              </a:rPr>
              <a:t>the phrase </a:t>
            </a:r>
            <a:r>
              <a:rPr lang="en-US" sz="2400" b="1" dirty="0" smtClean="0">
                <a:solidFill>
                  <a:schemeClr val="accent1">
                    <a:lumMod val="75000"/>
                  </a:schemeClr>
                </a:solidFill>
                <a:latin typeface="Comic Sans MS" pitchFamily="66" charset="0"/>
              </a:rPr>
              <a:t>&lt;</a:t>
            </a:r>
            <a:r>
              <a:rPr lang="en-US" sz="2400" b="1" dirty="0" err="1" smtClean="0">
                <a:solidFill>
                  <a:schemeClr val="accent1">
                    <a:lumMod val="75000"/>
                  </a:schemeClr>
                </a:solidFill>
                <a:latin typeface="Comic Sans MS" pitchFamily="66" charset="0"/>
              </a:rPr>
              <a:t>beyn</a:t>
            </a:r>
            <a:r>
              <a:rPr lang="en-US" sz="2400" b="1" dirty="0" smtClean="0">
                <a:solidFill>
                  <a:schemeClr val="accent1">
                    <a:lumMod val="75000"/>
                  </a:schemeClr>
                </a:solidFill>
                <a:latin typeface="Comic Sans MS" pitchFamily="66" charset="0"/>
              </a:rPr>
              <a:t> ha </a:t>
            </a:r>
            <a:r>
              <a:rPr lang="en-US" sz="2400" b="1" dirty="0" err="1" smtClean="0">
                <a:solidFill>
                  <a:schemeClr val="accent1">
                    <a:lumMod val="75000"/>
                  </a:schemeClr>
                </a:solidFill>
                <a:latin typeface="Comic Sans MS" pitchFamily="66" charset="0"/>
              </a:rPr>
              <a:t>arbayim</a:t>
            </a:r>
            <a:r>
              <a:rPr lang="en-US" sz="2400" b="1" dirty="0" smtClean="0">
                <a:solidFill>
                  <a:schemeClr val="accent1">
                    <a:lumMod val="75000"/>
                  </a:schemeClr>
                </a:solidFill>
                <a:latin typeface="Comic Sans MS" pitchFamily="66" charset="0"/>
              </a:rPr>
              <a:t> / between </a:t>
            </a:r>
            <a:r>
              <a:rPr lang="en-US" sz="2400" b="1" dirty="0">
                <a:solidFill>
                  <a:schemeClr val="accent1">
                    <a:lumMod val="75000"/>
                  </a:schemeClr>
                </a:solidFill>
                <a:latin typeface="Comic Sans MS" pitchFamily="66" charset="0"/>
              </a:rPr>
              <a:t>the mixing</a:t>
            </a:r>
            <a:r>
              <a:rPr lang="en-US" sz="2400" b="1" dirty="0">
                <a:solidFill>
                  <a:srgbClr val="C00000"/>
                </a:solidFill>
                <a:latin typeface="Comic Sans MS" pitchFamily="66" charset="0"/>
              </a:rPr>
              <a:t>S</a:t>
            </a:r>
            <a:r>
              <a:rPr lang="en-US" sz="2400" b="1" dirty="0" smtClean="0">
                <a:solidFill>
                  <a:schemeClr val="accent1">
                    <a:lumMod val="75000"/>
                  </a:schemeClr>
                </a:solidFill>
                <a:latin typeface="Comic Sans MS" pitchFamily="66" charset="0"/>
              </a:rPr>
              <a:t>&gt;.)</a:t>
            </a:r>
            <a:endParaRPr lang="en-US" sz="2400" dirty="0" smtClean="0">
              <a:solidFill>
                <a:prstClr val="black"/>
              </a:solidFill>
              <a:latin typeface="Comic Sans MS" pitchFamily="66"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498173124"/>
              </p:ext>
            </p:extLst>
          </p:nvPr>
        </p:nvGraphicFramePr>
        <p:xfrm>
          <a:off x="809946" y="4562868"/>
          <a:ext cx="10561526" cy="674085"/>
        </p:xfrm>
        <a:graphic>
          <a:graphicData uri="http://schemas.openxmlformats.org/drawingml/2006/table">
            <a:tbl>
              <a:tblPr firstRow="1" bandRow="1">
                <a:tableStyleId>{5C22544A-7EE6-4342-B048-85BDC9FD1C3A}</a:tableStyleId>
              </a:tblPr>
              <a:tblGrid>
                <a:gridCol w="5280763"/>
                <a:gridCol w="5280763"/>
              </a:tblGrid>
              <a:tr h="674085">
                <a:tc>
                  <a:txBody>
                    <a:bodyPr/>
                    <a:lstStyle/>
                    <a:p>
                      <a:pPr algn="ctr"/>
                      <a:r>
                        <a:rPr lang="en-CA" sz="3200" dirty="0" smtClean="0"/>
                        <a:t>  </a:t>
                      </a:r>
                      <a:r>
                        <a:rPr lang="en-CA" sz="3200" dirty="0" smtClean="0">
                          <a:ln>
                            <a:solidFill>
                              <a:srgbClr val="002060"/>
                            </a:solidFill>
                          </a:ln>
                          <a:solidFill>
                            <a:schemeClr val="accent2">
                              <a:lumMod val="40000"/>
                              <a:lumOff val="60000"/>
                            </a:schemeClr>
                          </a:solidFill>
                          <a:latin typeface="Comic Sans MS" pitchFamily="66" charset="0"/>
                        </a:rPr>
                        <a:t>Light</a:t>
                      </a:r>
                      <a:r>
                        <a:rPr lang="en-CA" sz="3200" dirty="0" smtClean="0">
                          <a:latin typeface="Comic Sans MS" pitchFamily="66" charset="0"/>
                        </a:rPr>
                        <a:t> </a:t>
                      </a:r>
                      <a:r>
                        <a:rPr lang="en-CA" sz="3200" dirty="0" smtClean="0">
                          <a:ln>
                            <a:solidFill>
                              <a:srgbClr val="002060"/>
                            </a:solidFill>
                          </a:ln>
                          <a:solidFill>
                            <a:schemeClr val="accent2">
                              <a:lumMod val="40000"/>
                              <a:lumOff val="60000"/>
                            </a:schemeClr>
                          </a:solidFill>
                          <a:latin typeface="Comic Sans MS" pitchFamily="66" charset="0"/>
                        </a:rPr>
                        <a:t>Season</a:t>
                      </a:r>
                      <a:endParaRPr lang="en-CA" sz="3200" dirty="0">
                        <a:ln>
                          <a:solidFill>
                            <a:srgbClr val="002060"/>
                          </a:solidFill>
                        </a:ln>
                        <a:solidFill>
                          <a:schemeClr val="accent2">
                            <a:lumMod val="40000"/>
                            <a:lumOff val="60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ctr"/>
                      <a:r>
                        <a:rPr lang="en-CA" sz="3200" dirty="0" smtClean="0"/>
                        <a:t>    </a:t>
                      </a:r>
                      <a:r>
                        <a:rPr lang="en-CA" sz="3200" dirty="0" smtClean="0">
                          <a:ln>
                            <a:solidFill>
                              <a:srgbClr val="002060"/>
                            </a:solidFill>
                          </a:ln>
                          <a:latin typeface="Comic Sans MS" pitchFamily="66" charset="0"/>
                        </a:rPr>
                        <a:t>Night</a:t>
                      </a:r>
                      <a:r>
                        <a:rPr lang="en-CA" sz="3200" dirty="0" smtClean="0"/>
                        <a:t> </a:t>
                      </a:r>
                      <a:r>
                        <a:rPr lang="en-CA" sz="3200" dirty="0" smtClean="0">
                          <a:ln>
                            <a:solidFill>
                              <a:srgbClr val="002060"/>
                            </a:solidFill>
                          </a:ln>
                          <a:latin typeface="Comic Sans MS" pitchFamily="66" charset="0"/>
                        </a:rPr>
                        <a:t>Season</a:t>
                      </a:r>
                      <a:endParaRPr lang="en-CA" sz="3200" dirty="0">
                        <a:ln>
                          <a:solidFill>
                            <a:srgbClr val="002060"/>
                          </a:solidFill>
                        </a:ln>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blipFill>
                      <a:blip r:embed="rId3"/>
                      <a:stretch>
                        <a:fillRect/>
                      </a:stretch>
                    </a:blipFill>
                  </a:tcPr>
                </a:tc>
              </a:tr>
            </a:tbl>
          </a:graphicData>
        </a:graphic>
      </p:graphicFrame>
      <p:sp>
        <p:nvSpPr>
          <p:cNvPr id="12" name="Right Brace 11"/>
          <p:cNvSpPr/>
          <p:nvPr/>
        </p:nvSpPr>
        <p:spPr>
          <a:xfrm rot="16200000">
            <a:off x="3157290" y="1743818"/>
            <a:ext cx="503851" cy="5134247"/>
          </a:xfrm>
          <a:prstGeom prst="rightBrace">
            <a:avLst>
              <a:gd name="adj1" fmla="val 76360"/>
              <a:gd name="adj2" fmla="val 50000"/>
            </a:avLst>
          </a:prstGeom>
          <a:solidFill>
            <a:schemeClr val="accent2">
              <a:lumMod val="40000"/>
              <a:lumOff val="60000"/>
            </a:schemeClr>
          </a:solidFill>
          <a:ln w="28575">
            <a:solidFill>
              <a:srgbClr val="FF0000"/>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3" name="Right Brace 12"/>
          <p:cNvSpPr/>
          <p:nvPr/>
        </p:nvSpPr>
        <p:spPr>
          <a:xfrm rot="16200000">
            <a:off x="8625297" y="1800306"/>
            <a:ext cx="498048" cy="5015461"/>
          </a:xfrm>
          <a:prstGeom prst="rightBrace">
            <a:avLst>
              <a:gd name="adj1" fmla="val 76360"/>
              <a:gd name="adj2" fmla="val 3471"/>
            </a:avLst>
          </a:prstGeom>
          <a:solidFill>
            <a:schemeClr val="accent6">
              <a:lumMod val="60000"/>
              <a:lumOff val="40000"/>
            </a:schemeClr>
          </a:solidFill>
          <a:ln w="28575">
            <a:solidFill>
              <a:srgbClr val="FF0000"/>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23" name="Straight Arrow Connector 22"/>
          <p:cNvCxnSpPr/>
          <p:nvPr/>
        </p:nvCxnSpPr>
        <p:spPr>
          <a:xfrm>
            <a:off x="446315" y="3172778"/>
            <a:ext cx="125185" cy="5142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0027920" y="3435214"/>
            <a:ext cx="1392907" cy="306564"/>
          </a:xfrm>
          <a:prstGeom prst="rect">
            <a:avLst/>
          </a:prstGeom>
          <a:solidFill>
            <a:schemeClr val="bg1">
              <a:lumMod val="85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smtClean="0">
                <a:solidFill>
                  <a:schemeClr val="tx1"/>
                </a:solidFill>
              </a:rPr>
              <a:t>Dawn Breaks</a:t>
            </a:r>
            <a:endParaRPr lang="en-CA" sz="1400" b="1" dirty="0">
              <a:solidFill>
                <a:schemeClr val="tx1"/>
              </a:solidFill>
            </a:endParaRPr>
          </a:p>
        </p:txBody>
      </p:sp>
      <p:sp>
        <p:nvSpPr>
          <p:cNvPr id="26" name="Rectangle 25"/>
          <p:cNvSpPr/>
          <p:nvPr/>
        </p:nvSpPr>
        <p:spPr>
          <a:xfrm>
            <a:off x="802444" y="3451957"/>
            <a:ext cx="780050" cy="306564"/>
          </a:xfrm>
          <a:prstGeom prst="rect">
            <a:avLst/>
          </a:prstGeom>
          <a:solidFill>
            <a:srgbClr val="FFFF00"/>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smtClean="0">
                <a:solidFill>
                  <a:schemeClr val="tx1"/>
                </a:solidFill>
              </a:rPr>
              <a:t>Sunrise</a:t>
            </a:r>
            <a:endParaRPr lang="en-CA" sz="1400" b="1" dirty="0">
              <a:solidFill>
                <a:schemeClr val="tx1"/>
              </a:solidFill>
            </a:endParaRPr>
          </a:p>
        </p:txBody>
      </p:sp>
      <p:sp>
        <p:nvSpPr>
          <p:cNvPr id="27" name="Rectangle 26"/>
          <p:cNvSpPr/>
          <p:nvPr/>
        </p:nvSpPr>
        <p:spPr>
          <a:xfrm>
            <a:off x="11275880" y="2992666"/>
            <a:ext cx="780050" cy="306564"/>
          </a:xfrm>
          <a:prstGeom prst="rect">
            <a:avLst/>
          </a:prstGeom>
          <a:solidFill>
            <a:srgbClr val="FFFF00"/>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smtClean="0">
                <a:solidFill>
                  <a:schemeClr val="tx1"/>
                </a:solidFill>
              </a:rPr>
              <a:t>Sunrise</a:t>
            </a:r>
            <a:endParaRPr lang="en-CA" sz="1400" b="1" dirty="0">
              <a:solidFill>
                <a:schemeClr val="tx1"/>
              </a:solidFill>
            </a:endParaRPr>
          </a:p>
        </p:txBody>
      </p:sp>
      <p:cxnSp>
        <p:nvCxnSpPr>
          <p:cNvPr id="29" name="Straight Arrow Connector 28"/>
          <p:cNvCxnSpPr/>
          <p:nvPr/>
        </p:nvCxnSpPr>
        <p:spPr>
          <a:xfrm flipH="1">
            <a:off x="11765705" y="3293794"/>
            <a:ext cx="43275" cy="4420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1406893" y="4438225"/>
            <a:ext cx="325120" cy="815005"/>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sp>
        <p:nvSpPr>
          <p:cNvPr id="38" name="Rectangle 37"/>
          <p:cNvSpPr/>
          <p:nvPr/>
        </p:nvSpPr>
        <p:spPr>
          <a:xfrm>
            <a:off x="519085" y="4426842"/>
            <a:ext cx="325120" cy="826388"/>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sp>
        <p:nvSpPr>
          <p:cNvPr id="39" name="Rectangle 38"/>
          <p:cNvSpPr/>
          <p:nvPr/>
        </p:nvSpPr>
        <p:spPr>
          <a:xfrm>
            <a:off x="6014093" y="3212411"/>
            <a:ext cx="334210" cy="2534229"/>
          </a:xfrm>
          <a:prstGeom prst="rect">
            <a:avLst/>
          </a:prstGeom>
          <a:gradFill>
            <a:gsLst>
              <a:gs pos="0">
                <a:srgbClr val="000000"/>
              </a:gs>
              <a:gs pos="32000">
                <a:srgbClr val="400040"/>
              </a:gs>
              <a:gs pos="88000">
                <a:srgbClr val="F27300"/>
              </a:gs>
              <a:gs pos="100000">
                <a:srgbClr val="FFBF00"/>
              </a:gs>
            </a:gsLst>
            <a:lin ang="10800000" scaled="0"/>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18" name="Straight Connector 17"/>
          <p:cNvCxnSpPr/>
          <p:nvPr/>
        </p:nvCxnSpPr>
        <p:spPr>
          <a:xfrm flipV="1">
            <a:off x="6352556" y="3744547"/>
            <a:ext cx="0" cy="1506839"/>
          </a:xfrm>
          <a:prstGeom prst="line">
            <a:avLst/>
          </a:prstGeom>
          <a:ln w="76200">
            <a:solidFill>
              <a:schemeClr val="bg1">
                <a:lumMod val="50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976337" y="3741778"/>
            <a:ext cx="0" cy="1506839"/>
          </a:xfrm>
          <a:prstGeom prst="line">
            <a:avLst/>
          </a:prstGeom>
          <a:ln w="76200">
            <a:solidFill>
              <a:schemeClr val="accent4">
                <a:lumMod val="60000"/>
                <a:lumOff val="40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553028" y="3694103"/>
            <a:ext cx="0" cy="1545355"/>
          </a:xfrm>
          <a:prstGeom prst="line">
            <a:avLst/>
          </a:prstGeom>
          <a:ln w="76200">
            <a:solidFill>
              <a:srgbClr val="F707C4"/>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831717" y="3733639"/>
            <a:ext cx="0" cy="1506839"/>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11400714" y="3742971"/>
            <a:ext cx="13481" cy="1497507"/>
          </a:xfrm>
          <a:prstGeom prst="line">
            <a:avLst/>
          </a:prstGeom>
          <a:ln w="76200">
            <a:solidFill>
              <a:srgbClr val="F707C4"/>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1765704" y="3733639"/>
            <a:ext cx="0" cy="1506839"/>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47057" y="2905847"/>
            <a:ext cx="695034" cy="306564"/>
          </a:xfrm>
          <a:prstGeom prst="rect">
            <a:avLst/>
          </a:prstGeom>
          <a:solidFill>
            <a:schemeClr val="bg1">
              <a:lumMod val="85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smtClean="0">
                <a:solidFill>
                  <a:schemeClr val="tx1"/>
                </a:solidFill>
              </a:rPr>
              <a:t>Dawn</a:t>
            </a:r>
            <a:endParaRPr lang="en-CA" sz="1400" b="1" dirty="0">
              <a:solidFill>
                <a:schemeClr val="tx1"/>
              </a:solidFill>
            </a:endParaRPr>
          </a:p>
        </p:txBody>
      </p:sp>
      <p:sp>
        <p:nvSpPr>
          <p:cNvPr id="34" name="Rounded Rectangular Callout 33"/>
          <p:cNvSpPr/>
          <p:nvPr/>
        </p:nvSpPr>
        <p:spPr>
          <a:xfrm>
            <a:off x="5598367" y="5440316"/>
            <a:ext cx="5411755" cy="612648"/>
          </a:xfrm>
          <a:prstGeom prst="wedgeRoundRectCallout">
            <a:avLst>
              <a:gd name="adj1" fmla="val -38853"/>
              <a:gd name="adj2" fmla="val -118737"/>
              <a:gd name="adj3" fmla="val 16667"/>
            </a:avLst>
          </a:prstGeom>
          <a:solidFill>
            <a:schemeClr val="accent5"/>
          </a:solidFill>
          <a:ln w="28575">
            <a:solidFill>
              <a:schemeClr val="accent3">
                <a:lumMod val="50000"/>
                <a:lumOff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800" b="1" dirty="0" smtClean="0">
                <a:solidFill>
                  <a:schemeClr val="accent5">
                    <a:lumMod val="20000"/>
                    <a:lumOff val="80000"/>
                  </a:schemeClr>
                </a:solidFill>
                <a:latin typeface="Comic Sans MS" pitchFamily="66" charset="0"/>
              </a:rPr>
              <a:t>&lt;</a:t>
            </a:r>
            <a:r>
              <a:rPr lang="en-CA" sz="2800" b="1" dirty="0" err="1" smtClean="0">
                <a:solidFill>
                  <a:schemeClr val="accent5">
                    <a:lumMod val="20000"/>
                    <a:lumOff val="80000"/>
                  </a:schemeClr>
                </a:solidFill>
                <a:latin typeface="Comic Sans MS" pitchFamily="66" charset="0"/>
              </a:rPr>
              <a:t>arab</a:t>
            </a:r>
            <a:r>
              <a:rPr lang="en-CA" sz="2800" b="1" dirty="0" smtClean="0">
                <a:solidFill>
                  <a:schemeClr val="accent5">
                    <a:lumMod val="20000"/>
                    <a:lumOff val="80000"/>
                  </a:schemeClr>
                </a:solidFill>
                <a:latin typeface="Comic Sans MS" pitchFamily="66" charset="0"/>
              </a:rPr>
              <a:t>&gt; </a:t>
            </a:r>
            <a:r>
              <a:rPr lang="en-CA" sz="2400" b="1" dirty="0" smtClean="0">
                <a:solidFill>
                  <a:schemeClr val="accent5">
                    <a:lumMod val="20000"/>
                    <a:lumOff val="80000"/>
                  </a:schemeClr>
                </a:solidFill>
                <a:latin typeface="Comic Sans MS" pitchFamily="66" charset="0"/>
              </a:rPr>
              <a:t>Evening Twilight </a:t>
            </a:r>
            <a:r>
              <a:rPr lang="en-CA" sz="2400" b="1" dirty="0" smtClean="0">
                <a:solidFill>
                  <a:schemeClr val="accent5">
                    <a:lumMod val="20000"/>
                    <a:lumOff val="80000"/>
                  </a:schemeClr>
                </a:solidFill>
                <a:effectLst>
                  <a:glow rad="127000">
                    <a:srgbClr val="002060"/>
                  </a:glow>
                </a:effectLst>
                <a:latin typeface="Comic Sans MS" pitchFamily="66" charset="0"/>
              </a:rPr>
              <a:t>Mixture</a:t>
            </a:r>
            <a:endParaRPr lang="en-CA" sz="2400" b="1" dirty="0">
              <a:solidFill>
                <a:schemeClr val="accent5">
                  <a:lumMod val="20000"/>
                  <a:lumOff val="80000"/>
                </a:schemeClr>
              </a:solidFill>
              <a:effectLst>
                <a:glow rad="127000">
                  <a:srgbClr val="002060"/>
                </a:glow>
              </a:effectLst>
              <a:latin typeface="Comic Sans MS" pitchFamily="66" charset="0"/>
            </a:endParaRPr>
          </a:p>
        </p:txBody>
      </p:sp>
      <p:sp>
        <p:nvSpPr>
          <p:cNvPr id="33" name="Rectangle 32"/>
          <p:cNvSpPr/>
          <p:nvPr/>
        </p:nvSpPr>
        <p:spPr>
          <a:xfrm>
            <a:off x="6318234" y="3458026"/>
            <a:ext cx="1301766" cy="306564"/>
          </a:xfrm>
          <a:prstGeom prst="rect">
            <a:avLst/>
          </a:prstGeom>
          <a:solidFill>
            <a:srgbClr val="002060"/>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smtClean="0">
                <a:solidFill>
                  <a:schemeClr val="bg1"/>
                </a:solidFill>
              </a:rPr>
              <a:t>Layil Begins</a:t>
            </a:r>
            <a:endParaRPr lang="en-CA" sz="1400" b="1" dirty="0">
              <a:solidFill>
                <a:schemeClr val="bg1"/>
              </a:solidFill>
            </a:endParaRPr>
          </a:p>
        </p:txBody>
      </p:sp>
      <p:sp>
        <p:nvSpPr>
          <p:cNvPr id="32" name="Rectangle 31"/>
          <p:cNvSpPr/>
          <p:nvPr/>
        </p:nvSpPr>
        <p:spPr>
          <a:xfrm>
            <a:off x="5234042" y="3458026"/>
            <a:ext cx="780050" cy="306564"/>
          </a:xfrm>
          <a:prstGeom prst="rect">
            <a:avLst/>
          </a:prstGeom>
          <a:solidFill>
            <a:schemeClr val="accent2">
              <a:lumMod val="75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smtClean="0">
                <a:solidFill>
                  <a:schemeClr val="tx1"/>
                </a:solidFill>
              </a:rPr>
              <a:t>Sunset</a:t>
            </a:r>
            <a:endParaRPr lang="en-CA" sz="1400" b="1" dirty="0">
              <a:solidFill>
                <a:schemeClr val="tx1"/>
              </a:solidFill>
            </a:endParaRPr>
          </a:p>
        </p:txBody>
      </p:sp>
      <p:sp>
        <p:nvSpPr>
          <p:cNvPr id="42" name="TextBox 29"/>
          <p:cNvSpPr txBox="1"/>
          <p:nvPr/>
        </p:nvSpPr>
        <p:spPr>
          <a:xfrm>
            <a:off x="418883" y="499532"/>
            <a:ext cx="648072" cy="1995249"/>
          </a:xfrm>
          <a:prstGeom prst="roundRect">
            <a:avLst/>
          </a:prstGeom>
          <a:solidFill>
            <a:srgbClr val="00B0F0"/>
          </a:solidFill>
          <a:ln w="57150">
            <a:solidFill>
              <a:schemeClr val="bg1"/>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000" b="1" spc="150" dirty="0" smtClean="0">
                <a:ln w="11430"/>
                <a:solidFill>
                  <a:srgbClr val="F8F8F8"/>
                </a:solidFill>
                <a:effectLst>
                  <a:outerShdw blurRad="25400" algn="tl" rotWithShape="0">
                    <a:srgbClr val="000000">
                      <a:alpha val="43000"/>
                    </a:srgbClr>
                  </a:outerShdw>
                </a:effectLst>
              </a:rPr>
              <a:t>R</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V</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I</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W</a:t>
            </a:r>
            <a:endParaRPr lang="en-US" sz="2000" b="1" spc="150" dirty="0">
              <a:ln w="11430"/>
              <a:solidFill>
                <a:srgbClr val="F8F8F8"/>
              </a:solidFill>
              <a:effectLst>
                <a:outerShdw blurRad="25400" algn="tl" rotWithShape="0">
                  <a:srgbClr val="000000">
                    <a:alpha val="43000"/>
                  </a:srgbClr>
                </a:outerShdw>
              </a:effectLst>
            </a:endParaRPr>
          </a:p>
        </p:txBody>
      </p:sp>
      <p:sp>
        <p:nvSpPr>
          <p:cNvPr id="30" name="Rounded Rectangular Callout 29"/>
          <p:cNvSpPr/>
          <p:nvPr/>
        </p:nvSpPr>
        <p:spPr>
          <a:xfrm>
            <a:off x="494575" y="5769119"/>
            <a:ext cx="3081746" cy="914400"/>
          </a:xfrm>
          <a:prstGeom prst="wedgeRoundRectCallout">
            <a:avLst>
              <a:gd name="adj1" fmla="val -45129"/>
              <a:gd name="adj2" fmla="val -150878"/>
              <a:gd name="adj3" fmla="val 16667"/>
            </a:avLst>
          </a:prstGeom>
          <a:solidFill>
            <a:srgbClr val="DB91AB"/>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smtClean="0">
                <a:solidFill>
                  <a:srgbClr val="96004B"/>
                </a:solidFill>
                <a:latin typeface="Comic Sans MS" pitchFamily="66" charset="0"/>
              </a:rPr>
              <a:t>&lt;</a:t>
            </a:r>
            <a:r>
              <a:rPr lang="en-CA" sz="2400" b="1" dirty="0" err="1" smtClean="0">
                <a:solidFill>
                  <a:srgbClr val="96004B"/>
                </a:solidFill>
                <a:latin typeface="Comic Sans MS" pitchFamily="66" charset="0"/>
              </a:rPr>
              <a:t>arab</a:t>
            </a:r>
            <a:r>
              <a:rPr lang="en-CA" sz="2400" b="1" dirty="0" smtClean="0">
                <a:solidFill>
                  <a:srgbClr val="96004B"/>
                </a:solidFill>
                <a:latin typeface="Comic Sans MS" pitchFamily="66" charset="0"/>
              </a:rPr>
              <a:t>&gt; Morning </a:t>
            </a:r>
          </a:p>
          <a:p>
            <a:pPr algn="ctr"/>
            <a:r>
              <a:rPr lang="en-CA" sz="2400" b="1" dirty="0" smtClean="0">
                <a:solidFill>
                  <a:srgbClr val="96004B"/>
                </a:solidFill>
                <a:effectLst>
                  <a:glow rad="127000">
                    <a:srgbClr val="FFFF00"/>
                  </a:glow>
                </a:effectLst>
                <a:latin typeface="Comic Sans MS" pitchFamily="66" charset="0"/>
              </a:rPr>
              <a:t>Twilight Offerings</a:t>
            </a:r>
            <a:r>
              <a:rPr lang="en-CA" sz="2400" b="1" dirty="0" smtClean="0">
                <a:solidFill>
                  <a:srgbClr val="96004B"/>
                </a:solidFill>
                <a:effectLst>
                  <a:glow rad="127000">
                    <a:srgbClr val="FFFF00"/>
                  </a:glow>
                </a:effectLst>
              </a:rPr>
              <a:t> </a:t>
            </a:r>
            <a:r>
              <a:rPr lang="en-CA" sz="2800" b="1" dirty="0" smtClean="0">
                <a:solidFill>
                  <a:srgbClr val="96004B"/>
                </a:solidFill>
                <a:effectLst>
                  <a:glow rad="127000">
                    <a:srgbClr val="FFFF00"/>
                  </a:glow>
                </a:effectLst>
              </a:rPr>
              <a:t>       </a:t>
            </a:r>
            <a:endParaRPr lang="en-CA" sz="2800" b="1" dirty="0">
              <a:solidFill>
                <a:srgbClr val="96004B"/>
              </a:solidFill>
            </a:endParaRPr>
          </a:p>
        </p:txBody>
      </p:sp>
      <p:pic>
        <p:nvPicPr>
          <p:cNvPr id="44" name="Picture 2" descr="C:\Users\Rae\Desktop\banner 6b.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7200" y1="5063" x2="6800" y2="0"/>
                        <a14:foregroundMark x1="800" y1="21519" x2="17200" y2="21519"/>
                        <a14:foregroundMark x1="800" y1="79747" x2="3200" y2="91139"/>
                        <a14:foregroundMark x1="7200" y1="82278" x2="7200" y2="93671"/>
                        <a14:backgroundMark x1="8000" y1="82278" x2="8000" y2="82278"/>
                        <a14:backgroundMark x1="7600" y1="94937" x2="7600" y2="94937"/>
                        <a14:backgroundMark x1="1200" y1="5063" x2="1200" y2="5063"/>
                        <a14:backgroundMark x1="8400" y1="91139" x2="8400" y2="91139"/>
                        <a14:backgroundMark x1="7600" y1="82278" x2="7600" y2="82278"/>
                        <a14:backgroundMark x1="7200" y1="83544" x2="7200" y2="83544"/>
                        <a14:backgroundMark x1="7600" y1="86076" x2="7600" y2="86076"/>
                        <a14:backgroundMark x1="7600" y1="89873" x2="7600" y2="89873"/>
                        <a14:backgroundMark x1="7600" y1="92405" x2="7600" y2="92405"/>
                      </a14:backgroundRemoval>
                    </a14:imgEffect>
                  </a14:imgLayer>
                </a14:imgProps>
              </a:ext>
              <a:ext uri="{28A0092B-C50C-407E-A947-70E740481C1C}">
                <a14:useLocalDpi xmlns:a14="http://schemas.microsoft.com/office/drawing/2010/main" val="0"/>
              </a:ext>
            </a:extLst>
          </a:blip>
          <a:srcRect/>
          <a:stretch>
            <a:fillRect/>
          </a:stretch>
        </p:blipFill>
        <p:spPr bwMode="auto">
          <a:xfrm>
            <a:off x="4230691" y="-787225"/>
            <a:ext cx="3018251" cy="68580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5929887" y="3188150"/>
            <a:ext cx="472142" cy="1311793"/>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wordArtVert" rtlCol="0" anchor="ctr">
            <a:sp3d extrusionH="57150">
              <a:bevelT w="38100" h="38100"/>
            </a:sp3d>
          </a:bodyPr>
          <a:lstStyle/>
          <a:p>
            <a:pPr algn="ctr"/>
            <a:r>
              <a:rPr lang="en-CA" sz="1600" b="1" dirty="0" smtClean="0">
                <a:ln w="1905"/>
                <a:solidFill>
                  <a:schemeClr val="accent2">
                    <a:lumMod val="20000"/>
                    <a:lumOff val="80000"/>
                  </a:schemeClr>
                </a:solidFill>
                <a:effectLst>
                  <a:innerShdw blurRad="69850" dist="43180" dir="5400000">
                    <a:srgbClr val="000000">
                      <a:alpha val="65000"/>
                    </a:srgbClr>
                  </a:innerShdw>
                </a:effectLst>
              </a:rPr>
              <a:t>DUSK</a:t>
            </a:r>
            <a:endParaRPr lang="en-CA" b="1" dirty="0">
              <a:solidFill>
                <a:schemeClr val="accent2">
                  <a:lumMod val="20000"/>
                  <a:lumOff val="80000"/>
                </a:schemeClr>
              </a:solidFill>
            </a:endParaRPr>
          </a:p>
        </p:txBody>
      </p:sp>
      <p:sp>
        <p:nvSpPr>
          <p:cNvPr id="8" name="TextBox 7"/>
          <p:cNvSpPr txBox="1"/>
          <p:nvPr/>
        </p:nvSpPr>
        <p:spPr>
          <a:xfrm>
            <a:off x="1094387" y="4283509"/>
            <a:ext cx="4645429" cy="338554"/>
          </a:xfrm>
          <a:prstGeom prst="rect">
            <a:avLst/>
          </a:prstGeom>
          <a:noFill/>
        </p:spPr>
        <p:txBody>
          <a:bodyPr wrap="square" rtlCol="0">
            <a:spAutoFit/>
          </a:bodyPr>
          <a:lstStyle/>
          <a:p>
            <a:pPr algn="ctr"/>
            <a:r>
              <a:rPr lang="en-US" sz="1600" dirty="0" smtClean="0"/>
              <a:t>&lt;</a:t>
            </a:r>
            <a:r>
              <a:rPr lang="en-US" sz="1600" dirty="0" err="1" smtClean="0"/>
              <a:t>beyn</a:t>
            </a:r>
            <a:r>
              <a:rPr lang="en-US" sz="1600" dirty="0" smtClean="0"/>
              <a:t> ha </a:t>
            </a:r>
            <a:r>
              <a:rPr lang="en-US" sz="1600" dirty="0" err="1" smtClean="0"/>
              <a:t>arbayim</a:t>
            </a:r>
            <a:r>
              <a:rPr lang="en-US" sz="1600" dirty="0" smtClean="0"/>
              <a:t>&gt; between the </a:t>
            </a:r>
            <a:r>
              <a:rPr lang="en-US" sz="1600" dirty="0" err="1" smtClean="0"/>
              <a:t>mixing</a:t>
            </a:r>
            <a:r>
              <a:rPr lang="en-US" sz="1600" dirty="0" err="1" smtClean="0">
                <a:solidFill>
                  <a:srgbClr val="C00000"/>
                </a:solidFill>
              </a:rPr>
              <a:t>S</a:t>
            </a:r>
            <a:endParaRPr lang="en-US" sz="1600" dirty="0">
              <a:solidFill>
                <a:srgbClr val="C00000"/>
              </a:solidFill>
            </a:endParaRPr>
          </a:p>
        </p:txBody>
      </p:sp>
      <p:sp>
        <p:nvSpPr>
          <p:cNvPr id="10" name="TextBox 9"/>
          <p:cNvSpPr txBox="1"/>
          <p:nvPr/>
        </p:nvSpPr>
        <p:spPr>
          <a:xfrm>
            <a:off x="2935224" y="1175642"/>
            <a:ext cx="3110276" cy="2308324"/>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b="1" dirty="0" err="1" smtClean="0">
                <a:solidFill>
                  <a:srgbClr val="0070C0"/>
                </a:solidFill>
              </a:rPr>
              <a:t>Exo</a:t>
            </a:r>
            <a:r>
              <a:rPr lang="en-US" b="1" dirty="0" smtClean="0">
                <a:solidFill>
                  <a:srgbClr val="0070C0"/>
                </a:solidFill>
              </a:rPr>
              <a:t> 29:39, 41</a:t>
            </a:r>
          </a:p>
          <a:p>
            <a:pPr algn="ctr"/>
            <a:r>
              <a:rPr lang="en-US" b="1" dirty="0" smtClean="0">
                <a:solidFill>
                  <a:srgbClr val="C00000"/>
                </a:solidFill>
              </a:rPr>
              <a:t>Daily Evening Offerings </a:t>
            </a:r>
            <a:r>
              <a:rPr lang="en-US" dirty="0" smtClean="0">
                <a:solidFill>
                  <a:schemeClr val="accent2">
                    <a:lumMod val="50000"/>
                  </a:schemeClr>
                </a:solidFill>
              </a:rPr>
              <a:t>optional timeframe of &lt;between the mixing</a:t>
            </a:r>
            <a:r>
              <a:rPr lang="en-US" dirty="0" smtClean="0">
                <a:solidFill>
                  <a:srgbClr val="C00000"/>
                </a:solidFill>
              </a:rPr>
              <a:t>S</a:t>
            </a:r>
            <a:r>
              <a:rPr lang="en-US" dirty="0" smtClean="0">
                <a:solidFill>
                  <a:schemeClr val="accent2">
                    <a:lumMod val="50000"/>
                  </a:schemeClr>
                </a:solidFill>
              </a:rPr>
              <a:t>&gt; </a:t>
            </a:r>
            <a:br>
              <a:rPr lang="en-US" dirty="0" smtClean="0">
                <a:solidFill>
                  <a:schemeClr val="accent2">
                    <a:lumMod val="50000"/>
                  </a:schemeClr>
                </a:solidFill>
              </a:rPr>
            </a:br>
            <a:r>
              <a:rPr lang="en-US" dirty="0" smtClean="0">
                <a:solidFill>
                  <a:schemeClr val="accent2">
                    <a:lumMod val="50000"/>
                  </a:schemeClr>
                </a:solidFill>
              </a:rPr>
              <a:t>in the afternoon.</a:t>
            </a:r>
          </a:p>
          <a:p>
            <a:pPr algn="ctr"/>
            <a:r>
              <a:rPr lang="en-US" b="1" dirty="0" err="1" smtClean="0">
                <a:solidFill>
                  <a:srgbClr val="0070C0"/>
                </a:solidFill>
              </a:rPr>
              <a:t>Exo</a:t>
            </a:r>
            <a:r>
              <a:rPr lang="en-US" b="1" dirty="0" smtClean="0">
                <a:solidFill>
                  <a:srgbClr val="0070C0"/>
                </a:solidFill>
              </a:rPr>
              <a:t> 30:8 </a:t>
            </a:r>
            <a:r>
              <a:rPr lang="en-US" b="1" dirty="0" smtClean="0">
                <a:solidFill>
                  <a:schemeClr val="accent2">
                    <a:lumMod val="50000"/>
                  </a:schemeClr>
                </a:solidFill>
              </a:rPr>
              <a:t>Sanctuary Lamps</a:t>
            </a:r>
            <a:r>
              <a:rPr lang="en-US" dirty="0" smtClean="0">
                <a:solidFill>
                  <a:schemeClr val="accent2">
                    <a:lumMod val="50000"/>
                  </a:schemeClr>
                </a:solidFill>
              </a:rPr>
              <a:t> </a:t>
            </a:r>
            <a:br>
              <a:rPr lang="en-US" dirty="0" smtClean="0">
                <a:solidFill>
                  <a:schemeClr val="accent2">
                    <a:lumMod val="50000"/>
                  </a:schemeClr>
                </a:solidFill>
              </a:rPr>
            </a:br>
            <a:r>
              <a:rPr lang="en-US" dirty="0" smtClean="0">
                <a:solidFill>
                  <a:schemeClr val="accent2">
                    <a:lumMod val="50000"/>
                  </a:schemeClr>
                </a:solidFill>
              </a:rPr>
              <a:t>are trimmed after the </a:t>
            </a:r>
            <a:br>
              <a:rPr lang="en-US" dirty="0" smtClean="0">
                <a:solidFill>
                  <a:schemeClr val="accent2">
                    <a:lumMod val="50000"/>
                  </a:schemeClr>
                </a:solidFill>
              </a:rPr>
            </a:br>
            <a:r>
              <a:rPr lang="en-US" dirty="0" smtClean="0">
                <a:solidFill>
                  <a:schemeClr val="accent2">
                    <a:lumMod val="50000"/>
                  </a:schemeClr>
                </a:solidFill>
              </a:rPr>
              <a:t>&lt;ereb&gt; Daily Offerings.</a:t>
            </a:r>
            <a:endParaRPr lang="en-US" dirty="0">
              <a:solidFill>
                <a:schemeClr val="accent2">
                  <a:lumMod val="50000"/>
                </a:schemeClr>
              </a:solidFill>
            </a:endParaRPr>
          </a:p>
        </p:txBody>
      </p:sp>
      <p:sp>
        <p:nvSpPr>
          <p:cNvPr id="16" name="TextBox 15"/>
          <p:cNvSpPr txBox="1"/>
          <p:nvPr/>
        </p:nvSpPr>
        <p:spPr>
          <a:xfrm>
            <a:off x="6494126" y="1790152"/>
            <a:ext cx="2764806"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b="1" dirty="0" smtClean="0">
                <a:solidFill>
                  <a:srgbClr val="0070C0"/>
                </a:solidFill>
              </a:rPr>
              <a:t>Lev 6:20 </a:t>
            </a:r>
            <a:r>
              <a:rPr lang="en-US" dirty="0" smtClean="0">
                <a:solidFill>
                  <a:schemeClr val="accent5"/>
                </a:solidFill>
              </a:rPr>
              <a:t>– </a:t>
            </a:r>
            <a:r>
              <a:rPr lang="en-US" b="1" dirty="0" smtClean="0">
                <a:solidFill>
                  <a:schemeClr val="accent5"/>
                </a:solidFill>
              </a:rPr>
              <a:t>Grain Offering </a:t>
            </a:r>
            <a:r>
              <a:rPr lang="en-US" dirty="0" smtClean="0">
                <a:solidFill>
                  <a:schemeClr val="accent5"/>
                </a:solidFill>
              </a:rPr>
              <a:t>at ereb/night.  </a:t>
            </a:r>
            <a:r>
              <a:rPr lang="en-US" b="1" dirty="0" smtClean="0">
                <a:solidFill>
                  <a:schemeClr val="accent2">
                    <a:lumMod val="50000"/>
                  </a:schemeClr>
                </a:solidFill>
              </a:rPr>
              <a:t>Lamps</a:t>
            </a:r>
            <a:r>
              <a:rPr lang="en-US" dirty="0" smtClean="0">
                <a:solidFill>
                  <a:schemeClr val="accent2">
                    <a:lumMod val="50000"/>
                  </a:schemeClr>
                </a:solidFill>
              </a:rPr>
              <a:t> could be trimmed </a:t>
            </a:r>
            <a:r>
              <a:rPr lang="en-US" b="1" u="sng" dirty="0" smtClean="0">
                <a:solidFill>
                  <a:schemeClr val="accent2">
                    <a:lumMod val="50000"/>
                  </a:schemeClr>
                </a:solidFill>
              </a:rPr>
              <a:t>AFTER</a:t>
            </a:r>
            <a:r>
              <a:rPr lang="en-US" dirty="0" smtClean="0">
                <a:solidFill>
                  <a:schemeClr val="accent2">
                    <a:lumMod val="50000"/>
                  </a:schemeClr>
                </a:solidFill>
              </a:rPr>
              <a:t> these offerings.</a:t>
            </a:r>
            <a:endParaRPr lang="en-US" dirty="0">
              <a:solidFill>
                <a:schemeClr val="accent2">
                  <a:lumMod val="50000"/>
                </a:schemeClr>
              </a:solidFill>
            </a:endParaRPr>
          </a:p>
        </p:txBody>
      </p:sp>
      <p:cxnSp>
        <p:nvCxnSpPr>
          <p:cNvPr id="46" name="Straight Arrow Connector 45"/>
          <p:cNvCxnSpPr/>
          <p:nvPr/>
        </p:nvCxnSpPr>
        <p:spPr>
          <a:xfrm flipH="1">
            <a:off x="6336349" y="2351403"/>
            <a:ext cx="131360" cy="895160"/>
          </a:xfrm>
          <a:prstGeom prst="straightConnector1">
            <a:avLst/>
          </a:prstGeom>
          <a:ln w="57150">
            <a:solidFill>
              <a:schemeClr val="accent5">
                <a:lumMod val="20000"/>
                <a:lumOff val="80000"/>
              </a:schemeClr>
            </a:solidFill>
            <a:prstDash val="dash"/>
            <a:headEnd type="oval" w="med" len="med"/>
            <a:tailEnd type="triangle" w="med" len="med"/>
          </a:ln>
          <a:effectLst>
            <a:glow rad="76200">
              <a:schemeClr val="accent5"/>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449855" y="4036621"/>
            <a:ext cx="2483001" cy="307777"/>
          </a:xfrm>
          <a:prstGeom prst="rect">
            <a:avLst/>
          </a:prstGeom>
          <a:noFill/>
        </p:spPr>
        <p:txBody>
          <a:bodyPr wrap="square" rtlCol="0">
            <a:spAutoFit/>
          </a:bodyPr>
          <a:lstStyle/>
          <a:p>
            <a:pPr algn="ctr"/>
            <a:r>
              <a:rPr lang="en-US" sz="1400" dirty="0" smtClean="0"/>
              <a:t>PM: between the </a:t>
            </a:r>
            <a:r>
              <a:rPr lang="en-US" sz="1400" dirty="0" err="1" smtClean="0"/>
              <a:t>mixing</a:t>
            </a:r>
            <a:r>
              <a:rPr lang="en-US" sz="1400" dirty="0" err="1" smtClean="0">
                <a:solidFill>
                  <a:srgbClr val="C00000"/>
                </a:solidFill>
              </a:rPr>
              <a:t>S</a:t>
            </a:r>
            <a:endParaRPr lang="en-US" sz="1400" dirty="0">
              <a:solidFill>
                <a:srgbClr val="C00000"/>
              </a:solidFill>
            </a:endParaRPr>
          </a:p>
        </p:txBody>
      </p:sp>
      <p:sp>
        <p:nvSpPr>
          <p:cNvPr id="22" name="Curved Left Arrow 21"/>
          <p:cNvSpPr/>
          <p:nvPr/>
        </p:nvSpPr>
        <p:spPr>
          <a:xfrm>
            <a:off x="6724285" y="2990481"/>
            <a:ext cx="1535238" cy="1294779"/>
          </a:xfrm>
          <a:prstGeom prst="curvedLeftArrow">
            <a:avLst>
              <a:gd name="adj1" fmla="val 13260"/>
              <a:gd name="adj2" fmla="val 33363"/>
              <a:gd name="adj3" fmla="val 25000"/>
            </a:avLst>
          </a:prstGeom>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3456389530"/>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1750"/>
                                        <p:tgtEl>
                                          <p:spTgt spid="45"/>
                                        </p:tgtEl>
                                      </p:cBhvr>
                                    </p:animEffect>
                                  </p:childTnLst>
                                </p:cTn>
                              </p:par>
                              <p:par>
                                <p:cTn id="8" presetID="22" presetClass="entr" presetSubtype="4" fill="hold" nodeType="withEffect">
                                  <p:stCondLst>
                                    <p:cond delay="0"/>
                                  </p:stCondLst>
                                  <p:childTnLst>
                                    <p:set>
                                      <p:cBhvr>
                                        <p:cTn id="9" dur="1" fill="hold">
                                          <p:stCondLst>
                                            <p:cond delay="0"/>
                                          </p:stCondLst>
                                        </p:cTn>
                                        <p:tgtEl>
                                          <p:spTgt spid="47">
                                            <p:txEl>
                                              <p:pRg st="0" end="0"/>
                                            </p:txEl>
                                          </p:spTgt>
                                        </p:tgtEl>
                                        <p:attrNameLst>
                                          <p:attrName>style.visibility</p:attrName>
                                        </p:attrNameLst>
                                      </p:cBhvr>
                                      <p:to>
                                        <p:strVal val="visible"/>
                                      </p:to>
                                    </p:set>
                                    <p:animEffect transition="in" filter="wipe(down)">
                                      <p:cBhvr>
                                        <p:cTn id="10" dur="1750"/>
                                        <p:tgtEl>
                                          <p:spTgt spid="47">
                                            <p:txEl>
                                              <p:pRg st="0" end="0"/>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wipe(up)">
                                      <p:cBhvr>
                                        <p:cTn id="13" dur="1500"/>
                                        <p:tgtEl>
                                          <p:spTgt spid="1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wipe(left)">
                                      <p:cBhvr>
                                        <p:cTn id="18" dur="1500"/>
                                        <p:tgtEl>
                                          <p:spTgt spid="10">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up)">
                                      <p:cBhvr>
                                        <p:cTn id="23" dur="1500"/>
                                        <p:tgtEl>
                                          <p:spTgt spid="16">
                                            <p:txEl>
                                              <p:pRg st="0" end="0"/>
                                            </p:txEl>
                                          </p:spTgt>
                                        </p:tgtEl>
                                      </p:cBhvr>
                                    </p:animEffect>
                                  </p:childTnLst>
                                </p:cTn>
                              </p:par>
                            </p:childTnLst>
                          </p:cTn>
                        </p:par>
                        <p:par>
                          <p:cTn id="24" fill="hold">
                            <p:stCondLst>
                              <p:cond delay="1500"/>
                            </p:stCondLst>
                            <p:childTnLst>
                              <p:par>
                                <p:cTn id="25" presetID="22" presetClass="entr" presetSubtype="1"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up)">
                                      <p:cBhvr>
                                        <p:cTn id="27" dur="2000"/>
                                        <p:tgtEl>
                                          <p:spTgt spid="4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grpSp>
        <p:nvGrpSpPr>
          <p:cNvPr id="51" name="Group 50"/>
          <p:cNvGrpSpPr/>
          <p:nvPr/>
        </p:nvGrpSpPr>
        <p:grpSpPr>
          <a:xfrm>
            <a:off x="4325906" y="5934199"/>
            <a:ext cx="7094971" cy="853195"/>
            <a:chOff x="4325906" y="5934199"/>
            <a:chExt cx="7094971" cy="853195"/>
          </a:xfrm>
        </p:grpSpPr>
        <p:cxnSp>
          <p:nvCxnSpPr>
            <p:cNvPr id="43" name="Straight Connector 42"/>
            <p:cNvCxnSpPr/>
            <p:nvPr/>
          </p:nvCxnSpPr>
          <p:spPr>
            <a:xfrm flipV="1">
              <a:off x="4325906" y="6238754"/>
              <a:ext cx="2129361" cy="4816"/>
            </a:xfrm>
            <a:prstGeom prst="line">
              <a:avLst/>
            </a:prstGeom>
            <a:ln w="76200">
              <a:solidFill>
                <a:schemeClr val="accent2">
                  <a:lumMod val="60000"/>
                  <a:lumOff val="40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56394" y="6271260"/>
              <a:ext cx="2230406" cy="241814"/>
            </a:xfrm>
            <a:prstGeom prst="line">
              <a:avLst/>
            </a:prstGeom>
            <a:ln w="76200">
              <a:solidFill>
                <a:schemeClr val="accent2">
                  <a:lumMod val="60000"/>
                  <a:lumOff val="40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8775986" y="6308204"/>
              <a:ext cx="2644891" cy="178695"/>
            </a:xfrm>
            <a:prstGeom prst="line">
              <a:avLst/>
            </a:prstGeom>
            <a:ln w="76200">
              <a:solidFill>
                <a:schemeClr val="accent2">
                  <a:lumMod val="60000"/>
                  <a:lumOff val="40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20" name="6-Point Star 19"/>
            <p:cNvSpPr/>
            <p:nvPr/>
          </p:nvSpPr>
          <p:spPr>
            <a:xfrm>
              <a:off x="8463566" y="6238754"/>
              <a:ext cx="624840" cy="548640"/>
            </a:xfrm>
            <a:prstGeom prst="star6">
              <a:avLst/>
            </a:prstGeom>
            <a:solidFill>
              <a:srgbClr val="006600"/>
            </a:solidFill>
            <a:ln>
              <a:solidFill>
                <a:schemeClr val="accent2">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6-Point Star 18"/>
            <p:cNvSpPr/>
            <p:nvPr/>
          </p:nvSpPr>
          <p:spPr>
            <a:xfrm>
              <a:off x="6142847" y="5934199"/>
              <a:ext cx="624840" cy="548640"/>
            </a:xfrm>
            <a:prstGeom prst="star6">
              <a:avLst/>
            </a:prstGeom>
            <a:solidFill>
              <a:srgbClr val="0000FF"/>
            </a:solidFill>
            <a:ln>
              <a:solidFill>
                <a:schemeClr val="accent2">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81025"/>
            <a:ext cx="12192000" cy="1097280"/>
          </a:xfrm>
        </p:spPr>
        <p:txBody>
          <a:bodyPr>
            <a:normAutofit/>
            <a:scene3d>
              <a:camera prst="orthographicFront">
                <a:rot lat="0" lon="0" rev="0"/>
              </a:camera>
              <a:lightRig rig="contrasting" dir="t">
                <a:rot lat="0" lon="0" rev="4500000"/>
              </a:lightRig>
            </a:scene3d>
            <a:sp3d extrusionH="57150" contourW="6350" prstMaterial="metal">
              <a:bevelT w="127000" h="31750" prst="divot"/>
              <a:contourClr>
                <a:schemeClr val="accent1">
                  <a:shade val="75000"/>
                </a:schemeClr>
              </a:contourClr>
            </a:sp3d>
          </a:bodyPr>
          <a:lstStyle/>
          <a:p>
            <a:pPr algn="ctr"/>
            <a:r>
              <a:rPr lang="en-US" sz="3200" b="1" dirty="0" smtClean="0">
                <a:ln w="0"/>
                <a:solidFill>
                  <a:schemeClr val="tx2">
                    <a:lumMod val="20000"/>
                    <a:lumOff val="80000"/>
                  </a:schemeClr>
                </a:solidFill>
                <a:effectLst>
                  <a:reflection blurRad="12700" stA="50000" endPos="50000" dist="5000" dir="5400000" sy="-100000" rotWithShape="0"/>
                </a:effectLst>
                <a:latin typeface="Comic Sans MS" pitchFamily="66" charset="0"/>
              </a:rPr>
              <a:t>Utmost</a:t>
            </a:r>
            <a:r>
              <a:rPr lang="en-US" sz="2400" b="1" dirty="0" smtClean="0">
                <a:ln w="0"/>
                <a:solidFill>
                  <a:schemeClr val="tx2">
                    <a:lumMod val="20000"/>
                    <a:lumOff val="80000"/>
                  </a:schemeClr>
                </a:solidFill>
                <a:effectLst>
                  <a:reflection blurRad="12700" stA="50000" endPos="50000" dist="5000" dir="5400000" sy="-100000" rotWithShape="0"/>
                </a:effectLst>
                <a:latin typeface="Comic Sans MS" pitchFamily="66" charset="0"/>
              </a:rPr>
              <a:t> </a:t>
            </a:r>
            <a:r>
              <a:rPr lang="en-US" sz="5400" b="1" dirty="0" smtClean="0">
                <a:ln w="0"/>
                <a:solidFill>
                  <a:schemeClr val="tx2">
                    <a:lumMod val="20000"/>
                    <a:lumOff val="80000"/>
                  </a:schemeClr>
                </a:solidFill>
                <a:effectLst>
                  <a:reflection blurRad="12700" stA="50000" endPos="50000" dist="5000" dir="5400000" sy="-100000" rotWithShape="0"/>
                </a:effectLst>
                <a:latin typeface="Comic Sans MS" pitchFamily="66" charset="0"/>
              </a:rPr>
              <a:t>Challenges</a:t>
            </a:r>
            <a:r>
              <a:rPr lang="en-US" sz="6000" b="1" dirty="0" smtClean="0">
                <a:ln w="0"/>
                <a:solidFill>
                  <a:schemeClr val="tx2">
                    <a:lumMod val="20000"/>
                    <a:lumOff val="80000"/>
                  </a:schemeClr>
                </a:solidFill>
                <a:effectLst>
                  <a:reflection blurRad="12700" stA="50000" endPos="50000" dist="5000" dir="5400000" sy="-100000" rotWithShape="0"/>
                </a:effectLst>
                <a:latin typeface="Comic Sans MS" pitchFamily="66" charset="0"/>
              </a:rPr>
              <a:t> </a:t>
            </a:r>
            <a:r>
              <a:rPr lang="en-US" sz="48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omic Sans MS" pitchFamily="66" charset="0"/>
              </a:rPr>
              <a:t>&amp;</a:t>
            </a:r>
            <a:r>
              <a:rPr lang="en-US" sz="6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omic Sans MS" pitchFamily="66" charset="0"/>
              </a:rPr>
              <a:t> </a:t>
            </a:r>
            <a:r>
              <a:rPr lang="en-US" sz="3200" b="1" dirty="0" smtClean="0">
                <a:ln w="0"/>
                <a:solidFill>
                  <a:srgbClr val="99FF33"/>
                </a:solidFill>
                <a:effectLst>
                  <a:reflection blurRad="12700" stA="50000" endPos="50000" dist="5000" dir="5400000" sy="-100000" rotWithShape="0"/>
                </a:effectLst>
                <a:latin typeface="Comic Sans MS" pitchFamily="66" charset="0"/>
              </a:rPr>
              <a:t>Greatest</a:t>
            </a:r>
            <a:r>
              <a:rPr lang="en-US" sz="2400" b="1" dirty="0" smtClean="0">
                <a:ln w="0"/>
                <a:solidFill>
                  <a:srgbClr val="99FF33"/>
                </a:solidFill>
                <a:effectLst>
                  <a:reflection blurRad="12700" stA="50000" endPos="50000" dist="5000" dir="5400000" sy="-100000" rotWithShape="0"/>
                </a:effectLst>
                <a:latin typeface="Comic Sans MS" pitchFamily="66" charset="0"/>
              </a:rPr>
              <a:t> </a:t>
            </a:r>
            <a:r>
              <a:rPr lang="en-US" sz="5400" b="1" dirty="0" smtClean="0">
                <a:ln w="0"/>
                <a:solidFill>
                  <a:srgbClr val="99FF33"/>
                </a:solidFill>
                <a:effectLst>
                  <a:reflection blurRad="12700" stA="50000" endPos="50000" dist="5000" dir="5400000" sy="-100000" rotWithShape="0"/>
                </a:effectLst>
                <a:latin typeface="Comic Sans MS" pitchFamily="66" charset="0"/>
              </a:rPr>
              <a:t>Surprises</a:t>
            </a:r>
            <a:endParaRPr lang="en-US" sz="6000" b="1" dirty="0">
              <a:ln w="0"/>
              <a:solidFill>
                <a:srgbClr val="99FF33"/>
              </a:solidFill>
              <a:effectLst>
                <a:reflection blurRad="12700" stA="50000" endPos="50000" dist="5000" dir="5400000" sy="-100000" rotWithShape="0"/>
              </a:effectLst>
              <a:latin typeface="Comic Sans MS" pitchFamily="66" charset="0"/>
            </a:endParaRPr>
          </a:p>
        </p:txBody>
      </p:sp>
      <p:sp>
        <p:nvSpPr>
          <p:cNvPr id="3" name="Content Placeholder 2"/>
          <p:cNvSpPr>
            <a:spLocks noGrp="1"/>
          </p:cNvSpPr>
          <p:nvPr>
            <p:ph idx="1"/>
          </p:nvPr>
        </p:nvSpPr>
        <p:spPr>
          <a:xfrm>
            <a:off x="69450" y="1274694"/>
            <a:ext cx="4416190" cy="5446270"/>
          </a:xfrm>
        </p:spPr>
        <p:txBody>
          <a:bodyPr>
            <a:normAutofit fontScale="70000" lnSpcReduction="20000"/>
            <a:scene3d>
              <a:camera prst="orthographicFront"/>
              <a:lightRig rig="threePt" dir="t"/>
            </a:scene3d>
            <a:sp3d extrusionH="57150">
              <a:bevelT h="25400" prst="softRound"/>
            </a:sp3d>
          </a:bodyPr>
          <a:lstStyle/>
          <a:p>
            <a:pPr marL="82296" indent="0">
              <a:lnSpc>
                <a:spcPct val="120000"/>
              </a:lnSpc>
              <a:buNone/>
            </a:pPr>
            <a:r>
              <a:rPr lang="en-US" sz="3400" b="1" spc="50" dirty="0">
                <a:ln w="13500">
                  <a:solidFill>
                    <a:schemeClr val="accent1">
                      <a:shade val="2500"/>
                      <a:alpha val="6500"/>
                    </a:schemeClr>
                  </a:solidFill>
                  <a:prstDash val="solid"/>
                </a:ln>
                <a:solidFill>
                  <a:srgbClr val="57FBFB">
                    <a:alpha val="95000"/>
                  </a:srgbClr>
                </a:solidFill>
                <a:effectLst>
                  <a:glow rad="127000">
                    <a:schemeClr val="tx2">
                      <a:lumMod val="50000"/>
                    </a:schemeClr>
                  </a:glow>
                  <a:innerShdw blurRad="50900" dist="38500" dir="13500000">
                    <a:srgbClr val="000000">
                      <a:alpha val="60000"/>
                    </a:srgbClr>
                  </a:innerShdw>
                </a:effectLst>
                <a:latin typeface="Comic Sans MS" pitchFamily="66" charset="0"/>
              </a:rPr>
              <a:t>Lev </a:t>
            </a:r>
            <a:r>
              <a:rPr lang="en-US" sz="3400" b="1" spc="50" dirty="0" smtClean="0">
                <a:ln w="13500">
                  <a:solidFill>
                    <a:schemeClr val="accent1">
                      <a:shade val="2500"/>
                      <a:alpha val="6500"/>
                    </a:schemeClr>
                  </a:solidFill>
                  <a:prstDash val="solid"/>
                </a:ln>
                <a:solidFill>
                  <a:srgbClr val="57FBFB">
                    <a:alpha val="95000"/>
                  </a:srgbClr>
                </a:solidFill>
                <a:effectLst>
                  <a:glow rad="127000">
                    <a:schemeClr val="tx2">
                      <a:lumMod val="50000"/>
                    </a:schemeClr>
                  </a:glow>
                  <a:innerShdw blurRad="50900" dist="38500" dir="13500000">
                    <a:srgbClr val="000000">
                      <a:alpha val="60000"/>
                    </a:srgbClr>
                  </a:innerShdw>
                </a:effectLst>
                <a:latin typeface="Comic Sans MS" pitchFamily="66" charset="0"/>
              </a:rPr>
              <a:t>6:20</a:t>
            </a:r>
            <a:r>
              <a:rPr lang="en-US" sz="2900" b="1" spc="50" dirty="0" smtClean="0">
                <a:ln w="13500">
                  <a:solidFill>
                    <a:schemeClr val="accent1">
                      <a:shade val="2500"/>
                      <a:alpha val="6500"/>
                    </a:schemeClr>
                  </a:solidFill>
                  <a:prstDash val="solid"/>
                </a:ln>
                <a:solidFill>
                  <a:srgbClr val="57FBFB">
                    <a:alpha val="95000"/>
                  </a:srgbClr>
                </a:solidFill>
                <a:effectLst>
                  <a:glow rad="127000">
                    <a:schemeClr val="tx2">
                      <a:lumMod val="50000"/>
                    </a:schemeClr>
                  </a:glow>
                  <a:innerShdw blurRad="50900" dist="38500" dir="13500000">
                    <a:srgbClr val="000000">
                      <a:alpha val="60000"/>
                    </a:srgbClr>
                  </a:innerShdw>
                </a:effectLst>
                <a:latin typeface="Comic Sans MS" pitchFamily="66" charset="0"/>
              </a:rPr>
              <a:t> </a:t>
            </a:r>
            <a:r>
              <a:rPr lang="en-US" sz="29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did not limit the  </a:t>
            </a:r>
            <a:r>
              <a:rPr lang="en-US" sz="2900" b="1" spc="50" dirty="0" smtClean="0">
                <a:ln w="57150">
                  <a:solidFill>
                    <a:schemeClr val="tx1">
                      <a:alpha val="6500"/>
                    </a:schemeClr>
                  </a:solidFill>
                  <a:prstDash val="solid"/>
                </a:ln>
                <a:solidFill>
                  <a:schemeClr val="accent5">
                    <a:lumMod val="60000"/>
                    <a:lumOff val="40000"/>
                    <a:alpha val="95000"/>
                  </a:schemeClr>
                </a:solidFill>
                <a:effectLst>
                  <a:glow rad="63500">
                    <a:srgbClr val="99FF33"/>
                  </a:glow>
                  <a:innerShdw blurRad="50900" dist="38500" dir="13500000">
                    <a:srgbClr val="000000">
                      <a:alpha val="60000"/>
                    </a:srgbClr>
                  </a:innerShdw>
                </a:effectLst>
                <a:latin typeface="Comic Sans MS" pitchFamily="66" charset="0"/>
              </a:rPr>
              <a:t>ereb</a:t>
            </a:r>
            <a:r>
              <a:rPr lang="en-US" sz="2000" b="1" spc="50" dirty="0" smtClean="0">
                <a:ln w="57150">
                  <a:solidFill>
                    <a:schemeClr val="tx1">
                      <a:alpha val="6500"/>
                    </a:schemeClr>
                  </a:solidFill>
                  <a:prstDash val="solid"/>
                </a:ln>
                <a:solidFill>
                  <a:schemeClr val="accent5">
                    <a:lumMod val="60000"/>
                    <a:lumOff val="40000"/>
                    <a:alpha val="95000"/>
                  </a:schemeClr>
                </a:solidFill>
                <a:effectLst>
                  <a:glow rad="63500">
                    <a:srgbClr val="99FF33"/>
                  </a:glow>
                  <a:innerShdw blurRad="50900" dist="38500" dir="13500000">
                    <a:srgbClr val="000000">
                      <a:alpha val="60000"/>
                    </a:srgbClr>
                  </a:innerShdw>
                </a:effectLst>
                <a:latin typeface="Comic Sans MS" pitchFamily="66" charset="0"/>
              </a:rPr>
              <a:t> </a:t>
            </a:r>
            <a:r>
              <a:rPr lang="en-US" sz="29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Offerings to be only “between the </a:t>
            </a:r>
            <a:r>
              <a:rPr lang="en-US" sz="2900" b="1" spc="50" dirty="0" err="1"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mixing</a:t>
            </a:r>
            <a:r>
              <a:rPr lang="en-US" sz="2900" b="1" spc="50" dirty="0" err="1" smtClean="0">
                <a:ln w="13500">
                  <a:solidFill>
                    <a:schemeClr val="accent1">
                      <a:shade val="2500"/>
                      <a:alpha val="6500"/>
                    </a:schemeClr>
                  </a:solidFill>
                  <a:prstDash val="solid"/>
                </a:ln>
                <a:solidFill>
                  <a:srgbClr val="FF0000">
                    <a:alpha val="95000"/>
                  </a:srgbClr>
                </a:solidFill>
                <a:effectLst>
                  <a:glow rad="127000">
                    <a:schemeClr val="tx2">
                      <a:lumMod val="50000"/>
                    </a:schemeClr>
                  </a:glow>
                  <a:innerShdw blurRad="50900" dist="38500" dir="13500000">
                    <a:srgbClr val="000000">
                      <a:alpha val="60000"/>
                    </a:srgbClr>
                  </a:innerShdw>
                </a:effectLst>
                <a:latin typeface="Comic Sans MS" pitchFamily="66" charset="0"/>
              </a:rPr>
              <a:t>S</a:t>
            </a:r>
            <a:r>
              <a:rPr lang="en-US" sz="29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 but </a:t>
            </a:r>
            <a:br>
              <a:rPr lang="en-US" sz="29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br>
            <a:r>
              <a:rPr lang="en-US" sz="29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also gave permission for the offerings to be at </a:t>
            </a:r>
            <a:r>
              <a:rPr lang="en-US" sz="2900" b="1" spc="50" dirty="0" smtClean="0">
                <a:ln w="57150">
                  <a:solidFill>
                    <a:schemeClr val="tx1">
                      <a:alpha val="6500"/>
                    </a:schemeClr>
                  </a:solidFill>
                  <a:prstDash val="solid"/>
                </a:ln>
                <a:solidFill>
                  <a:schemeClr val="accent5">
                    <a:lumMod val="60000"/>
                    <a:lumOff val="40000"/>
                    <a:alpha val="95000"/>
                  </a:schemeClr>
                </a:solidFill>
                <a:effectLst>
                  <a:glow rad="63500">
                    <a:srgbClr val="99FF33"/>
                  </a:glow>
                  <a:innerShdw blurRad="50900" dist="38500" dir="13500000">
                    <a:srgbClr val="000000">
                      <a:alpha val="60000"/>
                    </a:srgbClr>
                  </a:innerShdw>
                </a:effectLst>
                <a:latin typeface="Comic Sans MS" pitchFamily="66" charset="0"/>
              </a:rPr>
              <a:t>ereb</a:t>
            </a:r>
            <a:r>
              <a:rPr lang="en-US" sz="29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/dusk.</a:t>
            </a:r>
            <a:endPar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endParaRPr>
          </a:p>
          <a:p>
            <a:pPr marL="596646" indent="-514350">
              <a:lnSpc>
                <a:spcPct val="120000"/>
              </a:lnSpc>
              <a:buFont typeface="+mj-lt"/>
              <a:buAutoNum type="arabicPeriod"/>
            </a:pPr>
            <a:r>
              <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Grain/Drink Offerings with the Daily Blood Sacrifices could be offered during the Day Season up to </a:t>
            </a:r>
            <a:r>
              <a:rPr lang="en-US" b="1" spc="50" dirty="0" smtClean="0">
                <a:ln w="57150">
                  <a:solidFill>
                    <a:schemeClr val="tx1">
                      <a:alpha val="6500"/>
                    </a:schemeClr>
                  </a:solidFill>
                  <a:prstDash val="solid"/>
                </a:ln>
                <a:solidFill>
                  <a:schemeClr val="accent5">
                    <a:lumMod val="60000"/>
                    <a:lumOff val="40000"/>
                    <a:alpha val="95000"/>
                  </a:schemeClr>
                </a:solidFill>
                <a:effectLst>
                  <a:glow rad="63500">
                    <a:srgbClr val="99FF33"/>
                  </a:glow>
                  <a:innerShdw blurRad="50900" dist="38500" dir="13500000">
                    <a:srgbClr val="000000">
                      <a:alpha val="60000"/>
                    </a:srgbClr>
                  </a:innerShdw>
                </a:effectLst>
                <a:latin typeface="Comic Sans MS" pitchFamily="66" charset="0"/>
              </a:rPr>
              <a:t>ereb</a:t>
            </a:r>
            <a:r>
              <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/night.</a:t>
            </a:r>
          </a:p>
          <a:p>
            <a:pPr marL="596646" indent="-514350">
              <a:lnSpc>
                <a:spcPct val="120000"/>
              </a:lnSpc>
              <a:buFont typeface="+mj-lt"/>
              <a:buAutoNum type="arabicPeriod"/>
            </a:pPr>
            <a:r>
              <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King Josiah’s Passover Sacrifices were also    </a:t>
            </a:r>
            <a:r>
              <a:rPr lang="en-US" b="1" u="sng" spc="50" dirty="0">
                <a:ln w="13500">
                  <a:solidFill>
                    <a:schemeClr val="accent1">
                      <a:shade val="2500"/>
                      <a:alpha val="6500"/>
                    </a:schemeClr>
                  </a:solidFill>
                  <a:prstDash val="solid"/>
                </a:ln>
                <a:solidFill>
                  <a:schemeClr val="accent3">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connected</a:t>
            </a:r>
            <a:r>
              <a:rPr lang="en-US" b="1" spc="50" dirty="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 </a:t>
            </a:r>
            <a:r>
              <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to &lt;</a:t>
            </a:r>
            <a:r>
              <a:rPr lang="en-US" b="1" spc="50" dirty="0" err="1"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beyn</a:t>
            </a:r>
            <a:r>
              <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 </a:t>
            </a:r>
            <a:r>
              <a:rPr lang="en-US" b="1" spc="50" dirty="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ha </a:t>
            </a:r>
            <a:r>
              <a:rPr lang="en-US" b="1" spc="50" dirty="0" err="1">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arbayim</a:t>
            </a:r>
            <a:r>
              <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&gt; &amp; offered </a:t>
            </a:r>
            <a:br>
              <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br>
            <a:r>
              <a:rPr lang="en-US"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until the layil/night.</a:t>
            </a:r>
            <a:endParaRPr lang="en-US" b="1" spc="50" dirty="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endParaRPr>
          </a:p>
        </p:txBody>
      </p:sp>
      <p:sp>
        <p:nvSpPr>
          <p:cNvPr id="4" name="Slide Number Placeholder 1"/>
          <p:cNvSpPr txBox="1">
            <a:spLocks/>
          </p:cNvSpPr>
          <p:nvPr/>
        </p:nvSpPr>
        <p:spPr>
          <a:xfrm>
            <a:off x="11490959" y="6482839"/>
            <a:ext cx="6096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600" smtClean="0">
                <a:solidFill>
                  <a:schemeClr val="accent2">
                    <a:lumMod val="20000"/>
                    <a:lumOff val="80000"/>
                  </a:schemeClr>
                </a:solidFill>
              </a:rPr>
              <a:pPr algn="r"/>
              <a:t>29</a:t>
            </a:fld>
            <a:endParaRPr lang="en-US" sz="2000" dirty="0">
              <a:solidFill>
                <a:schemeClr val="accent2">
                  <a:lumMod val="20000"/>
                  <a:lumOff val="80000"/>
                </a:schemeClr>
              </a:solidFill>
            </a:endParaRPr>
          </a:p>
        </p:txBody>
      </p:sp>
      <p:sp>
        <p:nvSpPr>
          <p:cNvPr id="13" name="Oval 12"/>
          <p:cNvSpPr/>
          <p:nvPr/>
        </p:nvSpPr>
        <p:spPr>
          <a:xfrm>
            <a:off x="12544700" y="1337971"/>
            <a:ext cx="624840" cy="548640"/>
          </a:xfrm>
          <a:prstGeom prst="ellipse">
            <a:avLst/>
          </a:prstGeom>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3897555" y="1508117"/>
            <a:ext cx="1163776" cy="4981807"/>
            <a:chOff x="3619500" y="1531267"/>
            <a:chExt cx="1163776" cy="4981807"/>
          </a:xfrm>
        </p:grpSpPr>
        <p:cxnSp>
          <p:nvCxnSpPr>
            <p:cNvPr id="17" name="Straight Connector 16"/>
            <p:cNvCxnSpPr/>
            <p:nvPr/>
          </p:nvCxnSpPr>
          <p:spPr>
            <a:xfrm flipH="1" flipV="1">
              <a:off x="3931920" y="3503976"/>
              <a:ext cx="472440" cy="1542778"/>
            </a:xfrm>
            <a:prstGeom prst="line">
              <a:avLst/>
            </a:prstGeom>
            <a:ln w="76200">
              <a:solidFill>
                <a:schemeClr val="tx1">
                  <a:lumMod val="50000"/>
                  <a:lumOff val="50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914648" y="1805587"/>
              <a:ext cx="133203" cy="1649722"/>
            </a:xfrm>
            <a:prstGeom prst="line">
              <a:avLst/>
            </a:prstGeom>
            <a:ln w="76200">
              <a:solidFill>
                <a:schemeClr val="tx1">
                  <a:lumMod val="50000"/>
                  <a:lumOff val="50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706304" y="1531267"/>
              <a:ext cx="624840" cy="548640"/>
            </a:xfrm>
            <a:prstGeom prst="ellipse">
              <a:avLst/>
            </a:prstGeom>
            <a:solidFill>
              <a:srgbClr val="99FF33"/>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619500" y="3092559"/>
              <a:ext cx="624840" cy="548640"/>
            </a:xfrm>
            <a:prstGeom prst="ellipse">
              <a:avLst/>
            </a:prstGeom>
            <a:solidFill>
              <a:srgbClr val="96004B"/>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flipV="1">
              <a:off x="4227886" y="5085586"/>
              <a:ext cx="231395" cy="1222618"/>
            </a:xfrm>
            <a:prstGeom prst="line">
              <a:avLst/>
            </a:prstGeom>
            <a:ln w="76200">
              <a:solidFill>
                <a:schemeClr val="tx1">
                  <a:lumMod val="50000"/>
                  <a:lumOff val="50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4158436" y="4772434"/>
              <a:ext cx="624840" cy="548640"/>
            </a:xfrm>
            <a:prstGeom prst="ellipse">
              <a:avLst/>
            </a:prstGeom>
            <a:solidFill>
              <a:srgbClr val="7030A0"/>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931920" y="5964434"/>
              <a:ext cx="624840" cy="548640"/>
            </a:xfrm>
            <a:prstGeom prst="ellipse">
              <a:avLst/>
            </a:prstGeom>
            <a:solidFill>
              <a:srgbClr val="DB91AB"/>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10770801" y="1992522"/>
            <a:ext cx="1013405" cy="4490317"/>
            <a:chOff x="10932851" y="1992522"/>
            <a:chExt cx="1013405" cy="4490317"/>
          </a:xfrm>
        </p:grpSpPr>
        <p:cxnSp>
          <p:nvCxnSpPr>
            <p:cNvPr id="11" name="Straight Connector 10"/>
            <p:cNvCxnSpPr/>
            <p:nvPr/>
          </p:nvCxnSpPr>
          <p:spPr>
            <a:xfrm flipH="1">
              <a:off x="11150825" y="2186912"/>
              <a:ext cx="577457" cy="1156817"/>
            </a:xfrm>
            <a:prstGeom prst="line">
              <a:avLst/>
            </a:prstGeom>
            <a:ln w="76200">
              <a:solidFill>
                <a:schemeClr val="tx1">
                  <a:lumMod val="50000"/>
                  <a:lumOff val="50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11202903" y="3343729"/>
              <a:ext cx="450106" cy="1490909"/>
            </a:xfrm>
            <a:prstGeom prst="line">
              <a:avLst/>
            </a:prstGeom>
            <a:ln w="76200">
              <a:solidFill>
                <a:schemeClr val="tx1">
                  <a:lumMod val="50000"/>
                  <a:lumOff val="50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10932851" y="3149339"/>
              <a:ext cx="435948" cy="388780"/>
            </a:xfrm>
            <a:prstGeom prst="ellipse">
              <a:avLst/>
            </a:prstGeom>
            <a:solidFill>
              <a:srgbClr val="FFC000"/>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1510308" y="1992522"/>
              <a:ext cx="435948" cy="388780"/>
            </a:xfrm>
            <a:prstGeom prst="ellipse">
              <a:avLst/>
            </a:prstGeom>
            <a:solidFill>
              <a:srgbClr val="00B0F0"/>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flipV="1">
              <a:off x="11420877" y="4928884"/>
              <a:ext cx="175308" cy="1359566"/>
            </a:xfrm>
            <a:prstGeom prst="line">
              <a:avLst/>
            </a:prstGeom>
            <a:ln w="76200">
              <a:solidFill>
                <a:schemeClr val="tx1">
                  <a:lumMod val="50000"/>
                  <a:lumOff val="50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11378211" y="4634364"/>
              <a:ext cx="435948" cy="388780"/>
            </a:xfrm>
            <a:prstGeom prst="ellipse">
              <a:avLst/>
            </a:prstGeom>
            <a:solidFill>
              <a:srgbClr val="0000FF"/>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1202903" y="6094059"/>
              <a:ext cx="435948" cy="388780"/>
            </a:xfrm>
            <a:prstGeom prst="ellipse">
              <a:avLst/>
            </a:prstGeom>
            <a:solidFill>
              <a:srgbClr val="7030A0"/>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p:cNvSpPr/>
          <p:nvPr/>
        </p:nvSpPr>
        <p:spPr>
          <a:xfrm>
            <a:off x="5225284" y="3153696"/>
            <a:ext cx="6195593" cy="323165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150000"/>
              </a:lnSpc>
            </a:pPr>
            <a:r>
              <a:rPr lang="en-US" sz="4000" b="1" spc="3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tx2">
                      <a:lumMod val="50000"/>
                    </a:schemeClr>
                  </a:glow>
                  <a:outerShdw blurRad="50800" dist="39000" dir="5460000" algn="tl">
                    <a:srgbClr val="000000">
                      <a:alpha val="38000"/>
                    </a:srgbClr>
                  </a:outerShdw>
                </a:effectLst>
                <a:latin typeface="Matura MT Script Capitals" pitchFamily="66" charset="0"/>
              </a:rPr>
              <a:t>Question:</a:t>
            </a:r>
          </a:p>
          <a:p>
            <a:pPr algn="ctr">
              <a:lnSpc>
                <a:spcPct val="150000"/>
              </a:lnSpc>
            </a:pP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tx2">
                      <a:lumMod val="50000"/>
                    </a:schemeClr>
                  </a:glow>
                  <a:outerShdw blurRad="50800" dist="39000" dir="5460000" algn="tl">
                    <a:srgbClr val="000000">
                      <a:alpha val="38000"/>
                    </a:srgbClr>
                  </a:outerShdw>
                </a:effectLst>
                <a:latin typeface="Eras Bold ITC" pitchFamily="34" charset="0"/>
              </a:rPr>
              <a:t>What  is  the  connection</a:t>
            </a:r>
            <a:b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tx2">
                      <a:lumMod val="50000"/>
                    </a:schemeClr>
                  </a:glow>
                  <a:outerShdw blurRad="50800" dist="39000" dir="5460000" algn="tl">
                    <a:srgbClr val="000000">
                      <a:alpha val="38000"/>
                    </a:srgbClr>
                  </a:outerShdw>
                </a:effectLst>
                <a:latin typeface="Eras Bold ITC" pitchFamily="34" charset="0"/>
              </a:rPr>
            </a:b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tx2">
                      <a:lumMod val="50000"/>
                    </a:schemeClr>
                  </a:glow>
                  <a:outerShdw blurRad="50800" dist="39000" dir="5460000" algn="tl">
                    <a:srgbClr val="000000">
                      <a:alpha val="38000"/>
                    </a:srgbClr>
                  </a:outerShdw>
                </a:effectLst>
                <a:latin typeface="Eras Bold ITC" pitchFamily="34" charset="0"/>
              </a:rPr>
              <a:t>between  Lev 6:20  </a:t>
            </a:r>
            <a:b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tx2">
                      <a:lumMod val="50000"/>
                    </a:schemeClr>
                  </a:glow>
                  <a:outerShdw blurRad="50800" dist="39000" dir="5460000" algn="tl">
                    <a:srgbClr val="000000">
                      <a:alpha val="38000"/>
                    </a:srgbClr>
                  </a:outerShdw>
                </a:effectLst>
                <a:latin typeface="Eras Bold ITC" pitchFamily="34" charset="0"/>
              </a:rPr>
            </a:b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tx2">
                      <a:lumMod val="50000"/>
                    </a:schemeClr>
                  </a:glow>
                  <a:outerShdw blurRad="50800" dist="39000" dir="5460000" algn="tl">
                    <a:srgbClr val="000000">
                      <a:alpha val="38000"/>
                    </a:srgbClr>
                  </a:outerShdw>
                </a:effectLst>
                <a:latin typeface="Eras Bold ITC" pitchFamily="34" charset="0"/>
              </a:rPr>
              <a:t> &amp;  Deut 16:6?</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tx2">
                    <a:lumMod val="50000"/>
                  </a:schemeClr>
                </a:glow>
                <a:outerShdw blurRad="50800" dist="39000" dir="5460000" algn="tl">
                  <a:srgbClr val="000000">
                    <a:alpha val="38000"/>
                  </a:srgbClr>
                </a:outerShdw>
              </a:effectLst>
              <a:latin typeface="Eras Bold ITC" pitchFamily="34" charset="0"/>
            </a:endParaRPr>
          </a:p>
        </p:txBody>
      </p:sp>
      <p:sp>
        <p:nvSpPr>
          <p:cNvPr id="5" name="Rectangle 4"/>
          <p:cNvSpPr/>
          <p:nvPr/>
        </p:nvSpPr>
        <p:spPr>
          <a:xfrm>
            <a:off x="12192000" y="550684"/>
            <a:ext cx="3132881" cy="7571303"/>
          </a:xfrm>
          <a:prstGeom prst="rect">
            <a:avLst/>
          </a:prstGeom>
          <a:solidFill>
            <a:schemeClr val="bg1"/>
          </a:solidFill>
        </p:spPr>
        <p:txBody>
          <a:bodyPr wrap="square">
            <a:spAutoFit/>
          </a:bodyPr>
          <a:lstStyle/>
          <a:p>
            <a:r>
              <a:rPr lang="en-US" dirty="0"/>
              <a:t>CF:  Because the Passover Sac. was part of every other sacrifice, that means it also can take on the timeframes of all sacrifices, not?  This would include the timeframes of boqer/morning Daily sacrifices AND the evening/BTE, or BTM sacrifices.  Lev 6 made allowances for the regular Daily PM offerings to go to ereb/night.  Deut 16 has allowances for P/O sacrifices from noon through the Night Season.  The properties of the P/O sacrifices takes in all the properties of every other sacrifice/offering and individual timeframes</a:t>
            </a:r>
            <a:r>
              <a:rPr lang="en-US" dirty="0" smtClean="0"/>
              <a:t>.</a:t>
            </a:r>
          </a:p>
          <a:p>
            <a:endParaRPr lang="en-US" dirty="0"/>
          </a:p>
          <a:p>
            <a:r>
              <a:rPr lang="en-US" dirty="0" smtClean="0"/>
              <a:t>Another </a:t>
            </a:r>
            <a:r>
              <a:rPr lang="en-US" dirty="0"/>
              <a:t>box </a:t>
            </a:r>
            <a:r>
              <a:rPr lang="en-US" dirty="0" smtClean="0"/>
              <a:t>said (for points 1 &amp; 2:  </a:t>
            </a:r>
            <a:r>
              <a:rPr lang="en-US" dirty="0"/>
              <a:t>My thoughts for the information that will be a conclusion between Lev 6:20 and Deut 16:6 to answer the gold question above (CF). </a:t>
            </a:r>
          </a:p>
        </p:txBody>
      </p:sp>
      <p:sp>
        <p:nvSpPr>
          <p:cNvPr id="32" name="Rectangle 31"/>
          <p:cNvSpPr/>
          <p:nvPr/>
        </p:nvSpPr>
        <p:spPr>
          <a:xfrm>
            <a:off x="0" y="6858000"/>
            <a:ext cx="11571527" cy="2062103"/>
          </a:xfrm>
          <a:prstGeom prst="rect">
            <a:avLst/>
          </a:prstGeom>
          <a:solidFill>
            <a:schemeClr val="bg1"/>
          </a:solidFill>
        </p:spPr>
        <p:txBody>
          <a:bodyPr wrap="square">
            <a:spAutoFit/>
          </a:bodyPr>
          <a:lstStyle/>
          <a:p>
            <a:r>
              <a:rPr lang="en-US" sz="1600" dirty="0" smtClean="0"/>
              <a:t>The connection is this, and it’s likely going to take another whole slide: </a:t>
            </a:r>
          </a:p>
          <a:p>
            <a:r>
              <a:rPr lang="en-US" sz="1600" dirty="0" smtClean="0"/>
              <a:t>Neither Lev or Deut use BTE, but both references connect sacrifices and offerings from the dusk/ereb timeframe </a:t>
            </a:r>
            <a:r>
              <a:rPr lang="en-US" sz="1600" u="sng" dirty="0" smtClean="0"/>
              <a:t>that are connected to BTE</a:t>
            </a:r>
            <a:r>
              <a:rPr lang="en-US" sz="1600" dirty="0" smtClean="0"/>
              <a:t>. </a:t>
            </a:r>
            <a:r>
              <a:rPr lang="en-US" sz="1200" dirty="0" smtClean="0"/>
              <a:t>(that is likely what Yah originally intended in the first place with the offerings at boqer and ereb</a:t>
            </a:r>
            <a:r>
              <a:rPr lang="en-US" sz="1600" dirty="0" smtClean="0"/>
              <a:t>) – The </a:t>
            </a:r>
            <a:r>
              <a:rPr lang="en-US" sz="1600" dirty="0" err="1" smtClean="0"/>
              <a:t>Exo</a:t>
            </a:r>
            <a:r>
              <a:rPr lang="en-US" sz="1600" dirty="0" smtClean="0"/>
              <a:t> 30 lamps are another verification, but I don’t think I’ll mention that again.</a:t>
            </a:r>
          </a:p>
          <a:p>
            <a:r>
              <a:rPr lang="en-US" sz="1600" dirty="0" smtClean="0"/>
              <a:t>So, the connection is between Lev’s use of “ereb/night” and </a:t>
            </a:r>
            <a:r>
              <a:rPr lang="en-US" sz="1600" dirty="0" err="1" smtClean="0"/>
              <a:t>Deut’s</a:t>
            </a:r>
            <a:r>
              <a:rPr lang="en-US" sz="1600" dirty="0" smtClean="0"/>
              <a:t> declaration of PO sac at “even.”</a:t>
            </a:r>
          </a:p>
          <a:p>
            <a:r>
              <a:rPr lang="en-US" sz="1600" dirty="0" smtClean="0"/>
              <a:t>Lev is talking about “everyday” sacrifices.</a:t>
            </a:r>
          </a:p>
          <a:p>
            <a:r>
              <a:rPr lang="en-US" sz="1600" dirty="0" smtClean="0"/>
              <a:t>Deut is talking about only PO sacrifices – but the catch is THIS PO sac, is part and parcel of every other offering.</a:t>
            </a:r>
          </a:p>
          <a:p>
            <a:r>
              <a:rPr lang="en-US" sz="1600" dirty="0" smtClean="0"/>
              <a:t>Honestly, how am I going to explain this so people get it … or am I in a panic about nothing?  CF  Aug 17</a:t>
            </a:r>
            <a:r>
              <a:rPr lang="en-US" sz="1600" baseline="30000" dirty="0" smtClean="0"/>
              <a:t>th</a:t>
            </a:r>
            <a:r>
              <a:rPr lang="en-US" sz="1600" dirty="0" smtClean="0"/>
              <a:t>.</a:t>
            </a:r>
            <a:endParaRPr lang="en-US" sz="1600" dirty="0"/>
          </a:p>
        </p:txBody>
      </p:sp>
      <p:sp>
        <p:nvSpPr>
          <p:cNvPr id="10" name="Rectangle 9"/>
          <p:cNvSpPr/>
          <p:nvPr/>
        </p:nvSpPr>
        <p:spPr>
          <a:xfrm>
            <a:off x="6558139" y="866099"/>
            <a:ext cx="5013388" cy="1384995"/>
          </a:xfrm>
          <a:prstGeom prst="rect">
            <a:avLst/>
          </a:prstGeom>
          <a:noFill/>
        </p:spPr>
        <p:txBody>
          <a:bodyPr wrap="square" lIns="91440" tIns="45720" rIns="91440" bIns="45720">
            <a:spAutoFit/>
          </a:bodyPr>
          <a:lstStyle/>
          <a:p>
            <a:pPr algn="ctr"/>
            <a:r>
              <a:rPr lang="en-US" sz="280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Rounded MT Bold" pitchFamily="34" charset="0"/>
              </a:rPr>
              <a:t>Neither </a:t>
            </a:r>
            <a:r>
              <a:rPr lang="en-US" sz="2800" dirty="0" smtClean="0">
                <a:ln w="10160">
                  <a:solidFill>
                    <a:schemeClr val="accent1"/>
                  </a:solidFill>
                  <a:prstDash val="solid"/>
                </a:ln>
                <a:solidFill>
                  <a:srgbClr val="57FBFB"/>
                </a:solidFill>
                <a:effectLst>
                  <a:outerShdw blurRad="38100" dist="32000" dir="5400000" algn="tl">
                    <a:srgbClr val="000000">
                      <a:alpha val="30000"/>
                    </a:srgbClr>
                  </a:outerShdw>
                </a:effectLst>
                <a:latin typeface="Arial Rounded MT Bold" pitchFamily="34" charset="0"/>
              </a:rPr>
              <a:t>Lev 6:20 </a:t>
            </a:r>
            <a:r>
              <a:rPr lang="en-US" sz="280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Rounded MT Bold" pitchFamily="34" charset="0"/>
              </a:rPr>
              <a:t>or </a:t>
            </a:r>
            <a:br>
              <a:rPr lang="en-US" sz="280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Rounded MT Bold" pitchFamily="34" charset="0"/>
              </a:rPr>
            </a:br>
            <a:r>
              <a:rPr lang="en-US" sz="2800" dirty="0" smtClean="0">
                <a:ln w="10160">
                  <a:solidFill>
                    <a:schemeClr val="accent1"/>
                  </a:solidFill>
                  <a:prstDash val="solid"/>
                </a:ln>
                <a:solidFill>
                  <a:srgbClr val="57FBFB"/>
                </a:solidFill>
                <a:effectLst>
                  <a:outerShdw blurRad="38100" dist="32000" dir="5400000" algn="tl">
                    <a:srgbClr val="000000">
                      <a:alpha val="30000"/>
                    </a:srgbClr>
                  </a:outerShdw>
                </a:effectLst>
                <a:latin typeface="Arial Rounded MT Bold" pitchFamily="34" charset="0"/>
              </a:rPr>
              <a:t>Deut 16:6 </a:t>
            </a:r>
            <a:r>
              <a:rPr lang="en-US" sz="280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Rounded MT Bold" pitchFamily="34" charset="0"/>
              </a:rPr>
              <a:t>use the phrase </a:t>
            </a:r>
            <a:br>
              <a:rPr lang="en-US" sz="280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Rounded MT Bold" pitchFamily="34" charset="0"/>
              </a:rPr>
            </a:br>
            <a:r>
              <a:rPr lang="en-US" sz="280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Rounded MT Bold" pitchFamily="34" charset="0"/>
              </a:rPr>
              <a:t>&lt;</a:t>
            </a:r>
            <a:r>
              <a:rPr lang="en-US" sz="2800" dirty="0" err="1"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Rounded MT Bold" pitchFamily="34" charset="0"/>
              </a:rPr>
              <a:t>beyn</a:t>
            </a:r>
            <a:r>
              <a:rPr lang="en-US" sz="280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Rounded MT Bold" pitchFamily="34" charset="0"/>
              </a:rPr>
              <a:t> ha </a:t>
            </a:r>
            <a:r>
              <a:rPr lang="en-US" sz="2800" dirty="0" err="1"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Rounded MT Bold" pitchFamily="34" charset="0"/>
              </a:rPr>
              <a:t>arbayim</a:t>
            </a:r>
            <a:r>
              <a:rPr lang="en-US" sz="280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rial Rounded MT Bold" pitchFamily="34" charset="0"/>
              </a:rPr>
              <a:t>&gt;.</a:t>
            </a:r>
            <a:endParaRPr lang="en-US" sz="2800" b="0" cap="none" spc="0" dirty="0">
              <a:ln w="10160">
                <a:solidFill>
                  <a:schemeClr val="accent1"/>
                </a:solidFill>
                <a:prstDash val="solid"/>
              </a:ln>
              <a:solidFill>
                <a:srgbClr val="FFFFFF"/>
              </a:solidFill>
              <a:effectLst>
                <a:outerShdw blurRad="38100" dist="32000" dir="5400000" algn="tl">
                  <a:srgbClr val="000000">
                    <a:alpha val="30000"/>
                  </a:srgbClr>
                </a:outerShdw>
              </a:effectLst>
              <a:latin typeface="Arial Rounded MT Bold" pitchFamily="34" charset="0"/>
            </a:endParaRPr>
          </a:p>
        </p:txBody>
      </p:sp>
    </p:spTree>
    <p:extLst>
      <p:ext uri="{BB962C8B-B14F-4D97-AF65-F5344CB8AC3E}">
        <p14:creationId xmlns:p14="http://schemas.microsoft.com/office/powerpoint/2010/main" val="133731760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4">
                                            <p:txEl>
                                              <p:pRg st="0" end="0"/>
                                            </p:txEl>
                                          </p:spTgt>
                                        </p:tgtEl>
                                        <p:attrNameLst>
                                          <p:attrName>style.visibility</p:attrName>
                                        </p:attrNameLst>
                                      </p:cBhvr>
                                      <p:to>
                                        <p:strVal val="visible"/>
                                      </p:to>
                                    </p:set>
                                    <p:animEffect transition="in" filter="wipe(left)">
                                      <p:cBhvr>
                                        <p:cTn id="28" dur="1250"/>
                                        <p:tgtEl>
                                          <p:spTgt spid="54">
                                            <p:txEl>
                                              <p:pRg st="0" end="0"/>
                                            </p:txEl>
                                          </p:spTgt>
                                        </p:tgtEl>
                                      </p:cBhvr>
                                    </p:animEffect>
                                  </p:childTnLst>
                                </p:cTn>
                              </p:par>
                            </p:childTnLst>
                          </p:cTn>
                        </p:par>
                        <p:par>
                          <p:cTn id="29" fill="hold">
                            <p:stCondLst>
                              <p:cond delay="1250"/>
                            </p:stCondLst>
                            <p:childTnLst>
                              <p:par>
                                <p:cTn id="30" presetID="22" presetClass="entr" presetSubtype="1" fill="hold" nodeType="afterEffect">
                                  <p:stCondLst>
                                    <p:cond delay="0"/>
                                  </p:stCondLst>
                                  <p:childTnLst>
                                    <p:set>
                                      <p:cBhvr>
                                        <p:cTn id="31" dur="1" fill="hold">
                                          <p:stCondLst>
                                            <p:cond delay="0"/>
                                          </p:stCondLst>
                                        </p:cTn>
                                        <p:tgtEl>
                                          <p:spTgt spid="54">
                                            <p:txEl>
                                              <p:pRg st="1" end="1"/>
                                            </p:txEl>
                                          </p:spTgt>
                                        </p:tgtEl>
                                        <p:attrNameLst>
                                          <p:attrName>style.visibility</p:attrName>
                                        </p:attrNameLst>
                                      </p:cBhvr>
                                      <p:to>
                                        <p:strVal val="visible"/>
                                      </p:to>
                                    </p:set>
                                    <p:animEffect transition="in" filter="wipe(up)">
                                      <p:cBhvr>
                                        <p:cTn id="32" dur="1250"/>
                                        <p:tgtEl>
                                          <p:spTgt spid="54">
                                            <p:txEl>
                                              <p:pRg st="1" end="1"/>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up)">
                                      <p:cBhvr>
                                        <p:cTn id="35" dur="1500"/>
                                        <p:tgtEl>
                                          <p:spTgt spid="31"/>
                                        </p:tgtEl>
                                      </p:cBhvr>
                                    </p:animEffect>
                                  </p:childTnLst>
                                </p:cTn>
                              </p:par>
                            </p:childTnLst>
                          </p:cTn>
                        </p:par>
                        <p:par>
                          <p:cTn id="36" fill="hold">
                            <p:stCondLst>
                              <p:cond delay="2750"/>
                            </p:stCondLst>
                            <p:childTnLst>
                              <p:par>
                                <p:cTn id="37" presetID="22" presetClass="entr" presetSubtype="8" fill="hold"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left)">
                                      <p:cBhvr>
                                        <p:cTn id="39" dur="1500"/>
                                        <p:tgtEl>
                                          <p:spTgt spid="51"/>
                                        </p:tgtEl>
                                      </p:cBhvr>
                                    </p:animEffect>
                                  </p:childTnLst>
                                </p:cTn>
                              </p:par>
                            </p:childTnLst>
                          </p:cTn>
                        </p:par>
                        <p:par>
                          <p:cTn id="40" fill="hold">
                            <p:stCondLst>
                              <p:cond delay="4250"/>
                            </p:stCondLst>
                            <p:childTnLst>
                              <p:par>
                                <p:cTn id="41" presetID="22" presetClass="entr" presetSubtype="4" fill="hold"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wipe(down)">
                                      <p:cBhvr>
                                        <p:cTn id="43" dur="1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82400" y="6381750"/>
            <a:ext cx="609600" cy="476250"/>
          </a:xfrm>
        </p:spPr>
        <p:txBody>
          <a:bodyPr/>
          <a:lstStyle/>
          <a:p>
            <a:pPr eaLnBrk="1" latinLnBrk="0" hangingPunct="1"/>
            <a:fld id="{D5BBC35B-A44B-4119-B8DA-DE9E3DFADA20}" type="slidenum">
              <a:rPr kumimoji="0" lang="en-US" sz="1400" smtClean="0">
                <a:solidFill>
                  <a:schemeClr val="tx1"/>
                </a:solidFill>
              </a:rPr>
              <a:pPr eaLnBrk="1" latinLnBrk="0" hangingPunct="1"/>
              <a:t>3</a:t>
            </a:fld>
            <a:endParaRPr kumimoji="0" lang="en-US" dirty="0">
              <a:solidFill>
                <a:schemeClr val="tx1"/>
              </a:solidFill>
            </a:endParaRPr>
          </a:p>
        </p:txBody>
      </p:sp>
      <p:sp>
        <p:nvSpPr>
          <p:cNvPr id="4" name="Content Placeholder 2"/>
          <p:cNvSpPr txBox="1">
            <a:spLocks/>
          </p:cNvSpPr>
          <p:nvPr/>
        </p:nvSpPr>
        <p:spPr>
          <a:xfrm>
            <a:off x="1187316" y="413301"/>
            <a:ext cx="10058400" cy="1178512"/>
          </a:xfrm>
          <a:prstGeom prst="rect">
            <a:avLst/>
          </a:prstGeom>
        </p:spPr>
        <p:txBody>
          <a:bodyPr>
            <a:normAutofit/>
            <a:scene3d>
              <a:camera prst="orthographicFront"/>
              <a:lightRig rig="threePt" dir="t"/>
            </a:scene3d>
            <a:sp3d extrusionH="57150">
              <a:bevelT w="38100" h="38100"/>
            </a:sp3d>
          </a:bodyPr>
          <a:lstStyle>
            <a:lvl1pPr marL="228600" indent="-182880" algn="l" defTabSz="914400" rtl="0" eaLnBrk="1" latinLnBrk="0" hangingPunct="1">
              <a:spcBef>
                <a:spcPct val="20000"/>
              </a:spcBef>
              <a:spcAft>
                <a:spcPts val="300"/>
              </a:spcAft>
              <a:buClr>
                <a:srgbClr val="0070C0"/>
              </a:buClr>
              <a:buSzPct val="10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rgbClr val="0070C0"/>
              </a:buClr>
              <a:buSzPct val="10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rgbClr val="0070C0"/>
              </a:buClr>
              <a:buSzPct val="10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rgbClr val="0070C0"/>
              </a:buClr>
              <a:buSzPct val="10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rgbClr val="0070C0"/>
              </a:buClr>
              <a:buSzPct val="10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buFont typeface="Georgia" pitchFamily="18" charset="0"/>
              <a:buNone/>
            </a:pPr>
            <a:r>
              <a:rPr lang="en-CA" sz="6600" b="1" dirty="0" err="1" smtClean="0">
                <a:ln>
                  <a:solidFill>
                    <a:srgbClr val="F725E8"/>
                  </a:solidFill>
                </a:ln>
                <a:solidFill>
                  <a:srgbClr val="B83D68"/>
                </a:solidFill>
                <a:effectLst>
                  <a:glow rad="127000">
                    <a:srgbClr val="75DBFF"/>
                  </a:glow>
                </a:effectLst>
                <a:latin typeface="Rockwell" pitchFamily="18" charset="0"/>
                <a:cs typeface="Calibri" pitchFamily="34" charset="0"/>
              </a:rPr>
              <a:t>Beyn</a:t>
            </a:r>
            <a:r>
              <a:rPr lang="en-CA" sz="6600" b="1" dirty="0" smtClean="0">
                <a:ln>
                  <a:solidFill>
                    <a:srgbClr val="F725E8"/>
                  </a:solidFill>
                </a:ln>
                <a:solidFill>
                  <a:srgbClr val="B83D68"/>
                </a:solidFill>
                <a:effectLst>
                  <a:glow rad="127000">
                    <a:srgbClr val="75DBFF"/>
                  </a:glow>
                </a:effectLst>
                <a:latin typeface="Rockwell" pitchFamily="18" charset="0"/>
                <a:cs typeface="Calibri" pitchFamily="34" charset="0"/>
              </a:rPr>
              <a:t> Ha </a:t>
            </a:r>
            <a:r>
              <a:rPr lang="en-CA" sz="6600" b="1" dirty="0" err="1" smtClean="0">
                <a:ln w="1905">
                  <a:solidFill>
                    <a:schemeClr val="tx2">
                      <a:lumMod val="75000"/>
                    </a:schemeClr>
                  </a:solidFill>
                </a:ln>
                <a:solidFill>
                  <a:schemeClr val="accent2"/>
                </a:solidFill>
                <a:effectLst>
                  <a:innerShdw blurRad="69850" dist="43180" dir="5400000">
                    <a:srgbClr val="000000">
                      <a:alpha val="65000"/>
                    </a:srgbClr>
                  </a:innerShdw>
                </a:effectLst>
                <a:latin typeface="Rockwell" pitchFamily="18" charset="0"/>
                <a:cs typeface="Calibri" pitchFamily="34" charset="0"/>
              </a:rPr>
              <a:t>Arbayim</a:t>
            </a:r>
            <a:endParaRPr lang="en-CA" sz="4000" b="1" dirty="0">
              <a:ln>
                <a:solidFill>
                  <a:srgbClr val="F725E8"/>
                </a:solidFill>
              </a:ln>
              <a:effectLst>
                <a:glow rad="127000">
                  <a:srgbClr val="00FF00"/>
                </a:glow>
              </a:effectLst>
            </a:endParaRPr>
          </a:p>
        </p:txBody>
      </p:sp>
      <p:sp>
        <p:nvSpPr>
          <p:cNvPr id="5" name="Oval Callout 4"/>
          <p:cNvSpPr/>
          <p:nvPr/>
        </p:nvSpPr>
        <p:spPr>
          <a:xfrm>
            <a:off x="7804391" y="2879071"/>
            <a:ext cx="2533779" cy="1516888"/>
          </a:xfrm>
          <a:prstGeom prst="wedgeEllipseCallout">
            <a:avLst>
              <a:gd name="adj1" fmla="val -48589"/>
              <a:gd name="adj2" fmla="val -84130"/>
            </a:avLst>
          </a:prstGeom>
          <a:solidFill>
            <a:srgbClr val="DB91AB"/>
          </a:solidFill>
          <a:ln w="57150">
            <a:solidFill>
              <a:srgbClr val="B83D6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3600" b="1" dirty="0" err="1" smtClean="0">
                <a:ln w="1905"/>
                <a:solidFill>
                  <a:srgbClr val="B83D68"/>
                </a:solidFill>
                <a:effectLst>
                  <a:innerShdw blurRad="69850" dist="43180" dir="5400000">
                    <a:srgbClr val="000000">
                      <a:alpha val="65000"/>
                    </a:srgbClr>
                  </a:innerShdw>
                </a:effectLst>
                <a:latin typeface="Comic Sans MS" pitchFamily="66" charset="0"/>
              </a:rPr>
              <a:t>Beyn</a:t>
            </a:r>
            <a:r>
              <a:rPr lang="en-US" sz="3600" b="1" dirty="0" smtClean="0">
                <a:solidFill>
                  <a:schemeClr val="bg2">
                    <a:lumMod val="25000"/>
                  </a:schemeClr>
                </a:solidFill>
                <a:latin typeface="Comic Sans MS" pitchFamily="66" charset="0"/>
              </a:rPr>
              <a:t/>
            </a:r>
            <a:br>
              <a:rPr lang="en-US" sz="3600" b="1" dirty="0" smtClean="0">
                <a:solidFill>
                  <a:schemeClr val="bg2">
                    <a:lumMod val="25000"/>
                  </a:schemeClr>
                </a:solidFill>
                <a:latin typeface="Comic Sans MS" pitchFamily="66" charset="0"/>
              </a:rPr>
            </a:br>
            <a:r>
              <a:rPr lang="en-US" sz="2400" b="1" dirty="0">
                <a:solidFill>
                  <a:schemeClr val="tx1">
                    <a:lumMod val="65000"/>
                    <a:lumOff val="35000"/>
                  </a:schemeClr>
                </a:solidFill>
                <a:latin typeface="Comic Sans MS" pitchFamily="66" charset="0"/>
              </a:rPr>
              <a:t>(</a:t>
            </a:r>
            <a:r>
              <a:rPr lang="en-US" sz="2400" b="1" dirty="0" smtClean="0">
                <a:solidFill>
                  <a:schemeClr val="tx1">
                    <a:lumMod val="65000"/>
                    <a:lumOff val="35000"/>
                  </a:schemeClr>
                </a:solidFill>
                <a:latin typeface="Comic Sans MS" pitchFamily="66" charset="0"/>
              </a:rPr>
              <a:t>Between) </a:t>
            </a:r>
            <a:r>
              <a:rPr lang="en-US" sz="1200" b="1" dirty="0" smtClean="0">
                <a:solidFill>
                  <a:schemeClr val="tx1">
                    <a:lumMod val="65000"/>
                    <a:lumOff val="35000"/>
                  </a:schemeClr>
                </a:solidFill>
                <a:latin typeface="Comic Sans MS" pitchFamily="66" charset="0"/>
              </a:rPr>
              <a:t/>
            </a:r>
            <a:br>
              <a:rPr lang="en-US" sz="1200" b="1" dirty="0" smtClean="0">
                <a:solidFill>
                  <a:schemeClr val="tx1">
                    <a:lumMod val="65000"/>
                    <a:lumOff val="35000"/>
                  </a:schemeClr>
                </a:solidFill>
                <a:latin typeface="Comic Sans MS" pitchFamily="66" charset="0"/>
              </a:rPr>
            </a:br>
            <a:r>
              <a:rPr lang="en-US" sz="1600" b="1" dirty="0" smtClean="0">
                <a:solidFill>
                  <a:schemeClr val="tx1">
                    <a:lumMod val="65000"/>
                    <a:lumOff val="35000"/>
                  </a:schemeClr>
                </a:solidFill>
                <a:latin typeface="Comic Sans MS" pitchFamily="66" charset="0"/>
              </a:rPr>
              <a:t>H996</a:t>
            </a:r>
            <a:endParaRPr lang="en-CA" sz="2400" b="1" dirty="0">
              <a:solidFill>
                <a:schemeClr val="tx1">
                  <a:lumMod val="65000"/>
                  <a:lumOff val="35000"/>
                </a:schemeClr>
              </a:solidFill>
              <a:latin typeface="Comic Sans MS" pitchFamily="66" charset="0"/>
            </a:endParaRPr>
          </a:p>
        </p:txBody>
      </p:sp>
      <p:sp>
        <p:nvSpPr>
          <p:cNvPr id="6" name="Oval Callout 5"/>
          <p:cNvSpPr/>
          <p:nvPr/>
        </p:nvSpPr>
        <p:spPr>
          <a:xfrm>
            <a:off x="5903819" y="3425216"/>
            <a:ext cx="1510622" cy="1326388"/>
          </a:xfrm>
          <a:prstGeom prst="wedgeEllipseCallout">
            <a:avLst>
              <a:gd name="adj1" fmla="val -2100"/>
              <a:gd name="adj2" fmla="val -121791"/>
            </a:avLst>
          </a:prstGeom>
          <a:solidFill>
            <a:srgbClr val="DB91AB"/>
          </a:solidFill>
          <a:ln w="57150">
            <a:solidFill>
              <a:srgbClr val="B83D6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3600" b="1" dirty="0" smtClean="0">
                <a:ln w="1905"/>
                <a:solidFill>
                  <a:srgbClr val="B83D68"/>
                </a:solidFill>
                <a:effectLst>
                  <a:innerShdw blurRad="69850" dist="43180" dir="5400000">
                    <a:srgbClr val="000000">
                      <a:alpha val="65000"/>
                    </a:srgbClr>
                  </a:innerShdw>
                </a:effectLst>
                <a:latin typeface="Comic Sans MS" pitchFamily="66" charset="0"/>
              </a:rPr>
              <a:t>Ha</a:t>
            </a:r>
            <a:r>
              <a:rPr lang="en-US" sz="3600" b="1" dirty="0" smtClean="0">
                <a:solidFill>
                  <a:srgbClr val="FF0000"/>
                </a:solidFill>
                <a:latin typeface="Comic Sans MS" pitchFamily="66" charset="0"/>
              </a:rPr>
              <a:t/>
            </a:r>
            <a:br>
              <a:rPr lang="en-US" sz="3600" b="1" dirty="0" smtClean="0">
                <a:solidFill>
                  <a:srgbClr val="FF0000"/>
                </a:solidFill>
                <a:latin typeface="Comic Sans MS" pitchFamily="66" charset="0"/>
              </a:rPr>
            </a:br>
            <a:r>
              <a:rPr lang="en-US" sz="2400" b="1" dirty="0" smtClean="0">
                <a:solidFill>
                  <a:schemeClr val="tx1">
                    <a:lumMod val="65000"/>
                    <a:lumOff val="35000"/>
                  </a:schemeClr>
                </a:solidFill>
                <a:latin typeface="Comic Sans MS" pitchFamily="66" charset="0"/>
              </a:rPr>
              <a:t>(the)</a:t>
            </a:r>
            <a:endParaRPr lang="en-CA" sz="2400" b="1" dirty="0">
              <a:solidFill>
                <a:schemeClr val="tx1">
                  <a:lumMod val="65000"/>
                  <a:lumOff val="35000"/>
                </a:schemeClr>
              </a:solidFill>
              <a:latin typeface="Comic Sans MS" pitchFamily="66" charset="0"/>
            </a:endParaRPr>
          </a:p>
        </p:txBody>
      </p:sp>
      <p:sp>
        <p:nvSpPr>
          <p:cNvPr id="7" name="Oval Callout 6"/>
          <p:cNvSpPr/>
          <p:nvPr/>
        </p:nvSpPr>
        <p:spPr>
          <a:xfrm>
            <a:off x="2511562" y="3153249"/>
            <a:ext cx="2912408" cy="1598355"/>
          </a:xfrm>
          <a:prstGeom prst="wedgeEllipseCallout">
            <a:avLst>
              <a:gd name="adj1" fmla="val 9225"/>
              <a:gd name="adj2" fmla="val -92424"/>
            </a:avLst>
          </a:prstGeom>
          <a:gradFill flip="none" rotWithShape="1">
            <a:gsLst>
              <a:gs pos="6000">
                <a:srgbClr val="FF9900"/>
              </a:gs>
              <a:gs pos="87000">
                <a:srgbClr val="DB91AB"/>
              </a:gs>
              <a:gs pos="42000">
                <a:srgbClr val="96004B"/>
              </a:gs>
            </a:gsLst>
            <a:path path="shape">
              <a:fillToRect l="50000" t="50000" r="50000" b="50000"/>
            </a:path>
            <a:tileRect/>
          </a:gradFill>
          <a:ln w="76200">
            <a:gradFill flip="none" rotWithShape="1">
              <a:gsLst>
                <a:gs pos="27000">
                  <a:srgbClr val="FF9900"/>
                </a:gs>
                <a:gs pos="50000">
                  <a:srgbClr val="DB91AB"/>
                </a:gs>
                <a:gs pos="100000">
                  <a:srgbClr val="96004B"/>
                </a:gs>
              </a:gsLst>
              <a:lin ang="10800000" scaled="1"/>
              <a:tileRect/>
            </a:gra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3600" b="1" dirty="0" err="1" smtClean="0">
                <a:ln w="1905"/>
                <a:solidFill>
                  <a:srgbClr val="FF9900"/>
                </a:solidFill>
                <a:effectLst>
                  <a:innerShdw blurRad="69850" dist="43180" dir="5400000">
                    <a:srgbClr val="000000">
                      <a:alpha val="65000"/>
                    </a:srgbClr>
                  </a:innerShdw>
                </a:effectLst>
                <a:latin typeface="Comic Sans MS" pitchFamily="66" charset="0"/>
              </a:rPr>
              <a:t>Arbayim</a:t>
            </a:r>
            <a:r>
              <a:rPr lang="en-US" sz="3600" b="1" dirty="0" smtClean="0">
                <a:solidFill>
                  <a:srgbClr val="FF0000"/>
                </a:solidFill>
                <a:latin typeface="Comic Sans MS" pitchFamily="66" charset="0"/>
              </a:rPr>
              <a:t/>
            </a:r>
            <a:br>
              <a:rPr lang="en-US" sz="3600" b="1" dirty="0" smtClean="0">
                <a:solidFill>
                  <a:srgbClr val="FF0000"/>
                </a:solidFill>
                <a:latin typeface="Comic Sans MS" pitchFamily="66" charset="0"/>
              </a:rPr>
            </a:br>
            <a:r>
              <a:rPr lang="en-US" sz="2800" b="1" dirty="0" smtClean="0">
                <a:solidFill>
                  <a:schemeClr val="bg1"/>
                </a:solidFill>
                <a:latin typeface="Comic Sans MS" pitchFamily="66" charset="0"/>
              </a:rPr>
              <a:t>(mixture</a:t>
            </a:r>
            <a:r>
              <a:rPr lang="en-US" sz="2800" b="1" dirty="0" smtClean="0">
                <a:solidFill>
                  <a:srgbClr val="0070C0"/>
                </a:solidFill>
                <a:latin typeface="Comic Sans MS" pitchFamily="66" charset="0"/>
              </a:rPr>
              <a:t>s</a:t>
            </a:r>
            <a:r>
              <a:rPr lang="en-US" sz="2800" b="1" dirty="0" smtClean="0">
                <a:solidFill>
                  <a:schemeClr val="bg1"/>
                </a:solidFill>
                <a:latin typeface="Comic Sans MS" pitchFamily="66" charset="0"/>
              </a:rPr>
              <a:t>)  </a:t>
            </a:r>
            <a:r>
              <a:rPr lang="en-US" sz="1600" b="1" dirty="0" smtClean="0">
                <a:solidFill>
                  <a:schemeClr val="bg1"/>
                </a:solidFill>
                <a:latin typeface="Comic Sans MS" pitchFamily="66" charset="0"/>
              </a:rPr>
              <a:t/>
            </a:r>
            <a:br>
              <a:rPr lang="en-US" sz="1600" b="1" dirty="0" smtClean="0">
                <a:solidFill>
                  <a:schemeClr val="bg1"/>
                </a:solidFill>
                <a:latin typeface="Comic Sans MS" pitchFamily="66" charset="0"/>
              </a:rPr>
            </a:br>
            <a:r>
              <a:rPr lang="en-US" sz="1600" b="1" dirty="0" smtClean="0">
                <a:solidFill>
                  <a:schemeClr val="bg1"/>
                </a:solidFill>
                <a:latin typeface="Comic Sans MS" pitchFamily="66" charset="0"/>
              </a:rPr>
              <a:t>H6148</a:t>
            </a:r>
            <a:endParaRPr lang="en-CA" sz="4000" b="1" dirty="0">
              <a:solidFill>
                <a:schemeClr val="bg1"/>
              </a:solidFill>
              <a:latin typeface="Comic Sans MS" pitchFamily="66" charset="0"/>
            </a:endParaRPr>
          </a:p>
        </p:txBody>
      </p:sp>
      <p:cxnSp>
        <p:nvCxnSpPr>
          <p:cNvPr id="8" name="Straight Connector 7"/>
          <p:cNvCxnSpPr/>
          <p:nvPr/>
        </p:nvCxnSpPr>
        <p:spPr>
          <a:xfrm>
            <a:off x="4709992" y="2522708"/>
            <a:ext cx="1396533" cy="0"/>
          </a:xfrm>
          <a:prstGeom prst="line">
            <a:avLst/>
          </a:prstGeom>
          <a:ln w="88900" cap="rnd" cmpd="sng">
            <a:solidFill>
              <a:srgbClr val="FF9900"/>
            </a:solidFill>
            <a:prstDash val="dashDot"/>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843503" y="1436974"/>
            <a:ext cx="4412553" cy="1028746"/>
            <a:chOff x="4143612" y="3426654"/>
            <a:chExt cx="4412553" cy="1028746"/>
          </a:xfrm>
        </p:grpSpPr>
        <p:sp>
          <p:nvSpPr>
            <p:cNvPr id="10" name="Rectangle 9"/>
            <p:cNvSpPr/>
            <p:nvPr/>
          </p:nvSpPr>
          <p:spPr>
            <a:xfrm>
              <a:off x="8240479" y="3426654"/>
              <a:ext cx="315686" cy="1015663"/>
            </a:xfrm>
            <a:prstGeom prst="rect">
              <a:avLst/>
            </a:prstGeom>
          </p:spPr>
          <p:txBody>
            <a:bodyPr wrap="squar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B83D68"/>
                  </a:solidFill>
                  <a:latin typeface="Times New Roman" pitchFamily="18" charset="0"/>
                  <a:cs typeface="Times New Roman" pitchFamily="18" charset="0"/>
                </a:rPr>
                <a:t>ב</a:t>
              </a:r>
              <a:endParaRPr lang="en-CA" sz="6000" dirty="0">
                <a:ln>
                  <a:solidFill>
                    <a:schemeClr val="accent6">
                      <a:lumMod val="50000"/>
                    </a:schemeClr>
                  </a:solidFill>
                </a:ln>
                <a:solidFill>
                  <a:srgbClr val="B83D68"/>
                </a:solidFill>
                <a:latin typeface="Times New Roman" pitchFamily="18" charset="0"/>
                <a:cs typeface="Times New Roman" pitchFamily="18" charset="0"/>
              </a:endParaRPr>
            </a:p>
          </p:txBody>
        </p:sp>
        <p:sp>
          <p:nvSpPr>
            <p:cNvPr id="11" name="Rectangle 10"/>
            <p:cNvSpPr/>
            <p:nvPr/>
          </p:nvSpPr>
          <p:spPr>
            <a:xfrm>
              <a:off x="7918225" y="3437541"/>
              <a:ext cx="389850"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B83D68"/>
                  </a:solidFill>
                  <a:latin typeface="Times New Roman" pitchFamily="18" charset="0"/>
                  <a:cs typeface="Times New Roman" pitchFamily="18" charset="0"/>
                </a:rPr>
                <a:t>י</a:t>
              </a:r>
              <a:endParaRPr lang="en-CA" sz="6000" dirty="0">
                <a:ln>
                  <a:solidFill>
                    <a:schemeClr val="accent6">
                      <a:lumMod val="50000"/>
                    </a:schemeClr>
                  </a:solidFill>
                </a:ln>
                <a:solidFill>
                  <a:srgbClr val="B83D68"/>
                </a:solidFill>
                <a:latin typeface="Times New Roman" pitchFamily="18" charset="0"/>
                <a:cs typeface="Times New Roman" pitchFamily="18" charset="0"/>
              </a:endParaRPr>
            </a:p>
          </p:txBody>
        </p:sp>
        <p:sp>
          <p:nvSpPr>
            <p:cNvPr id="12" name="Rectangle 11"/>
            <p:cNvSpPr/>
            <p:nvPr/>
          </p:nvSpPr>
          <p:spPr>
            <a:xfrm>
              <a:off x="7574074" y="3437542"/>
              <a:ext cx="434734" cy="1015663"/>
            </a:xfrm>
            <a:prstGeom prst="rect">
              <a:avLst/>
            </a:prstGeom>
          </p:spPr>
          <p:txBody>
            <a:bodyPr wrap="none">
              <a:spAutoFit/>
              <a:scene3d>
                <a:camera prst="orthographicFront"/>
                <a:lightRig rig="threePt" dir="t"/>
              </a:scene3d>
              <a:sp3d extrusionH="57150">
                <a:bevelT w="38100" h="38100"/>
              </a:sp3d>
            </a:bodyPr>
            <a:lstStyle/>
            <a:p>
              <a:r>
                <a:rPr lang="en-US" sz="6000" b="1" dirty="0">
                  <a:ln>
                    <a:solidFill>
                      <a:schemeClr val="accent6">
                        <a:lumMod val="50000"/>
                      </a:schemeClr>
                    </a:solidFill>
                  </a:ln>
                  <a:solidFill>
                    <a:srgbClr val="B83D68"/>
                  </a:solidFill>
                  <a:latin typeface="Times New Roman" pitchFamily="18" charset="0"/>
                  <a:cs typeface="Times New Roman" pitchFamily="18" charset="0"/>
                </a:rPr>
                <a:t>ן</a:t>
              </a:r>
              <a:endParaRPr lang="en-CA" sz="6000" dirty="0">
                <a:ln>
                  <a:solidFill>
                    <a:schemeClr val="accent6">
                      <a:lumMod val="50000"/>
                    </a:schemeClr>
                  </a:solidFill>
                </a:ln>
                <a:solidFill>
                  <a:srgbClr val="B83D68"/>
                </a:solidFill>
                <a:latin typeface="Times New Roman" pitchFamily="18" charset="0"/>
                <a:cs typeface="Times New Roman" pitchFamily="18" charset="0"/>
              </a:endParaRPr>
            </a:p>
          </p:txBody>
        </p:sp>
        <p:sp>
          <p:nvSpPr>
            <p:cNvPr id="13" name="Rectangle 12"/>
            <p:cNvSpPr/>
            <p:nvPr/>
          </p:nvSpPr>
          <p:spPr>
            <a:xfrm>
              <a:off x="6669737" y="3439737"/>
              <a:ext cx="579005" cy="1015663"/>
            </a:xfrm>
            <a:prstGeom prst="rect">
              <a:avLst/>
            </a:prstGeom>
          </p:spPr>
          <p:txBody>
            <a:bodyPr wrap="none">
              <a:spAutoFit/>
              <a:scene3d>
                <a:camera prst="orthographicFront"/>
                <a:lightRig rig="threePt" dir="t"/>
              </a:scene3d>
              <a:sp3d extrusionH="57150">
                <a:bevelT w="38100" h="38100"/>
              </a:sp3d>
            </a:bodyPr>
            <a:lstStyle/>
            <a:p>
              <a:r>
                <a:rPr lang="en-US" sz="6000" b="1" dirty="0">
                  <a:ln>
                    <a:solidFill>
                      <a:schemeClr val="accent6">
                        <a:lumMod val="50000"/>
                      </a:schemeClr>
                    </a:solidFill>
                  </a:ln>
                  <a:solidFill>
                    <a:srgbClr val="B83D68"/>
                  </a:solidFill>
                  <a:latin typeface="Times New Roman" pitchFamily="18" charset="0"/>
                  <a:cs typeface="Times New Roman" pitchFamily="18" charset="0"/>
                </a:rPr>
                <a:t>ה</a:t>
              </a:r>
              <a:endParaRPr lang="en-CA" sz="6000" dirty="0">
                <a:ln>
                  <a:solidFill>
                    <a:schemeClr val="accent6">
                      <a:lumMod val="50000"/>
                    </a:schemeClr>
                  </a:solidFill>
                </a:ln>
                <a:solidFill>
                  <a:srgbClr val="B83D68"/>
                </a:solidFill>
                <a:latin typeface="Times New Roman" pitchFamily="18" charset="0"/>
                <a:cs typeface="Times New Roman" pitchFamily="18" charset="0"/>
              </a:endParaRPr>
            </a:p>
          </p:txBody>
        </p:sp>
        <p:sp>
          <p:nvSpPr>
            <p:cNvPr id="14" name="Rectangle 13"/>
            <p:cNvSpPr/>
            <p:nvPr/>
          </p:nvSpPr>
          <p:spPr>
            <a:xfrm>
              <a:off x="5994632" y="3439737"/>
              <a:ext cx="534121"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FF9900"/>
                  </a:solidFill>
                  <a:effectLst>
                    <a:glow rad="127000">
                      <a:srgbClr val="99FF33"/>
                    </a:glow>
                  </a:effectLst>
                  <a:latin typeface="Times New Roman" pitchFamily="18" charset="0"/>
                  <a:cs typeface="Times New Roman" pitchFamily="18" charset="0"/>
                </a:rPr>
                <a:t>ע</a:t>
              </a:r>
              <a:endParaRPr lang="en-CA" sz="6000" dirty="0">
                <a:ln>
                  <a:solidFill>
                    <a:schemeClr val="accent6">
                      <a:lumMod val="50000"/>
                    </a:schemeClr>
                  </a:solidFill>
                </a:ln>
                <a:solidFill>
                  <a:srgbClr val="FF9900"/>
                </a:solidFill>
                <a:effectLst>
                  <a:glow rad="127000">
                    <a:srgbClr val="99FF33"/>
                  </a:glow>
                </a:effectLst>
                <a:latin typeface="Times New Roman" pitchFamily="18" charset="0"/>
                <a:cs typeface="Times New Roman" pitchFamily="18" charset="0"/>
              </a:endParaRPr>
            </a:p>
          </p:txBody>
        </p:sp>
        <p:sp>
          <p:nvSpPr>
            <p:cNvPr id="15" name="Rectangle 14"/>
            <p:cNvSpPr/>
            <p:nvPr/>
          </p:nvSpPr>
          <p:spPr>
            <a:xfrm>
              <a:off x="5460176" y="3437543"/>
              <a:ext cx="545342"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FF9900"/>
                  </a:solidFill>
                  <a:effectLst>
                    <a:glow rad="127000">
                      <a:srgbClr val="99FF33"/>
                    </a:glow>
                  </a:effectLst>
                  <a:latin typeface="Times New Roman" pitchFamily="18" charset="0"/>
                  <a:cs typeface="Times New Roman" pitchFamily="18" charset="0"/>
                </a:rPr>
                <a:t>ר</a:t>
              </a:r>
              <a:endParaRPr lang="en-CA" sz="6000" dirty="0">
                <a:ln>
                  <a:solidFill>
                    <a:schemeClr val="accent6">
                      <a:lumMod val="50000"/>
                    </a:schemeClr>
                  </a:solidFill>
                </a:ln>
                <a:solidFill>
                  <a:srgbClr val="FF9900"/>
                </a:solidFill>
                <a:effectLst>
                  <a:glow rad="127000">
                    <a:srgbClr val="99FF33"/>
                  </a:glow>
                </a:effectLst>
                <a:latin typeface="Times New Roman" pitchFamily="18" charset="0"/>
                <a:cs typeface="Times New Roman" pitchFamily="18" charset="0"/>
              </a:endParaRPr>
            </a:p>
          </p:txBody>
        </p:sp>
        <p:sp>
          <p:nvSpPr>
            <p:cNvPr id="16" name="Rectangle 15"/>
            <p:cNvSpPr/>
            <p:nvPr/>
          </p:nvSpPr>
          <p:spPr>
            <a:xfrm>
              <a:off x="4958713" y="3439737"/>
              <a:ext cx="534121"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FF9900"/>
                  </a:solidFill>
                  <a:effectLst>
                    <a:glow rad="127000">
                      <a:srgbClr val="99FF33"/>
                    </a:glow>
                  </a:effectLst>
                  <a:latin typeface="Times New Roman" pitchFamily="18" charset="0"/>
                  <a:cs typeface="Times New Roman" pitchFamily="18" charset="0"/>
                </a:rPr>
                <a:t>ב</a:t>
              </a:r>
              <a:endParaRPr lang="en-CA" sz="6000" dirty="0">
                <a:ln>
                  <a:solidFill>
                    <a:schemeClr val="accent6">
                      <a:lumMod val="50000"/>
                    </a:schemeClr>
                  </a:solidFill>
                </a:ln>
                <a:solidFill>
                  <a:srgbClr val="FF9900"/>
                </a:solidFill>
                <a:effectLst>
                  <a:glow rad="127000">
                    <a:srgbClr val="99FF33"/>
                  </a:glow>
                </a:effectLst>
                <a:latin typeface="Times New Roman" pitchFamily="18" charset="0"/>
                <a:cs typeface="Times New Roman" pitchFamily="18" charset="0"/>
              </a:endParaRPr>
            </a:p>
          </p:txBody>
        </p:sp>
        <p:sp>
          <p:nvSpPr>
            <p:cNvPr id="17" name="Rectangle 16"/>
            <p:cNvSpPr/>
            <p:nvPr/>
          </p:nvSpPr>
          <p:spPr>
            <a:xfrm>
              <a:off x="4620251" y="3437539"/>
              <a:ext cx="389850"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B83D68"/>
                  </a:solidFill>
                  <a:latin typeface="Times New Roman" pitchFamily="18" charset="0"/>
                  <a:ea typeface="Calibri"/>
                  <a:cs typeface="Times New Roman" pitchFamily="18" charset="0"/>
                </a:rPr>
                <a:t>י</a:t>
              </a:r>
              <a:endParaRPr lang="en-CA" sz="6000" dirty="0">
                <a:ln>
                  <a:solidFill>
                    <a:schemeClr val="accent6">
                      <a:lumMod val="50000"/>
                    </a:schemeClr>
                  </a:solidFill>
                </a:ln>
                <a:solidFill>
                  <a:srgbClr val="B83D68"/>
                </a:solidFill>
                <a:latin typeface="Times New Roman" pitchFamily="18" charset="0"/>
                <a:cs typeface="Times New Roman" pitchFamily="18" charset="0"/>
              </a:endParaRPr>
            </a:p>
          </p:txBody>
        </p:sp>
        <p:sp>
          <p:nvSpPr>
            <p:cNvPr id="18" name="Rectangle 17"/>
            <p:cNvSpPr/>
            <p:nvPr/>
          </p:nvSpPr>
          <p:spPr>
            <a:xfrm>
              <a:off x="4143612" y="3437545"/>
              <a:ext cx="575799"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B83D68"/>
                  </a:solidFill>
                  <a:latin typeface="Times New Roman" pitchFamily="18" charset="0"/>
                  <a:cs typeface="Times New Roman" pitchFamily="18" charset="0"/>
                </a:rPr>
                <a:t>ם</a:t>
              </a:r>
              <a:endParaRPr lang="en-CA" sz="6000" dirty="0">
                <a:ln>
                  <a:solidFill>
                    <a:schemeClr val="accent6">
                      <a:lumMod val="50000"/>
                    </a:schemeClr>
                  </a:solidFill>
                </a:ln>
                <a:solidFill>
                  <a:srgbClr val="B83D68"/>
                </a:solidFill>
                <a:latin typeface="Times New Roman" pitchFamily="18" charset="0"/>
                <a:cs typeface="Times New Roman" pitchFamily="18" charset="0"/>
              </a:endParaRPr>
            </a:p>
          </p:txBody>
        </p:sp>
      </p:grpSp>
      <p:sp>
        <p:nvSpPr>
          <p:cNvPr id="19" name="Rectangle 18"/>
          <p:cNvSpPr/>
          <p:nvPr/>
        </p:nvSpPr>
        <p:spPr>
          <a:xfrm>
            <a:off x="152400" y="4863931"/>
            <a:ext cx="5801924"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3200" b="1" dirty="0" smtClean="0">
                <a:ln w="1905">
                  <a:solidFill>
                    <a:schemeClr val="accent3">
                      <a:lumMod val="50000"/>
                    </a:schemeClr>
                  </a:solidFill>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effectLst>
                  <a:innerShdw blurRad="69850" dist="43180" dir="5400000">
                    <a:srgbClr val="000000">
                      <a:alpha val="65000"/>
                    </a:srgbClr>
                  </a:innerShdw>
                </a:effectLst>
                <a:latin typeface="Ravie" pitchFamily="82" charset="0"/>
                <a:cs typeface="Raavi" pitchFamily="34" charset="0"/>
              </a:rPr>
              <a:t>Point</a:t>
            </a:r>
            <a:r>
              <a:rPr lang="en-US" sz="3200" b="1" cap="none" spc="0" dirty="0" smtClean="0">
                <a:ln w="1905">
                  <a:solidFill>
                    <a:schemeClr val="accent3">
                      <a:lumMod val="50000"/>
                    </a:schemeClr>
                  </a:solidFill>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effectLst>
                  <a:innerShdw blurRad="69850" dist="43180" dir="5400000">
                    <a:srgbClr val="000000">
                      <a:alpha val="65000"/>
                    </a:srgbClr>
                  </a:innerShdw>
                </a:effectLst>
                <a:latin typeface="Ravie" pitchFamily="82" charset="0"/>
                <a:cs typeface="Raavi" pitchFamily="34" charset="0"/>
              </a:rPr>
              <a:t> #1:  </a:t>
            </a:r>
            <a:r>
              <a:rPr lang="en-US" sz="3200" b="1" cap="none" spc="0" dirty="0" smtClean="0">
                <a:ln w="1905">
                  <a:solidFill>
                    <a:schemeClr val="accent3">
                      <a:lumMod val="50000"/>
                    </a:schemeClr>
                  </a:solidFill>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effectLst>
                  <a:innerShdw blurRad="69850" dist="43180" dir="5400000">
                    <a:srgbClr val="000000">
                      <a:alpha val="65000"/>
                    </a:srgbClr>
                  </a:innerShdw>
                </a:effectLst>
              </a:rPr>
              <a:t/>
            </a:r>
            <a:br>
              <a:rPr lang="en-US" sz="3200" b="1" cap="none" spc="0" dirty="0" smtClean="0">
                <a:ln w="1905">
                  <a:solidFill>
                    <a:schemeClr val="accent3">
                      <a:lumMod val="50000"/>
                    </a:schemeClr>
                  </a:solidFill>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effectLst>
                  <a:innerShdw blurRad="69850" dist="43180" dir="5400000">
                    <a:srgbClr val="000000">
                      <a:alpha val="65000"/>
                    </a:srgbClr>
                  </a:innerShdw>
                </a:effectLst>
              </a:rPr>
            </a:br>
            <a:r>
              <a:rPr lang="en-US" sz="3200" b="1" cap="none" spc="0" dirty="0" smtClean="0">
                <a:ln w="1905">
                  <a:solidFill>
                    <a:schemeClr val="accent3">
                      <a:lumMod val="50000"/>
                    </a:schemeClr>
                  </a:solidFill>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effectLst>
                  <a:innerShdw blurRad="69850" dist="43180" dir="5400000">
                    <a:srgbClr val="000000">
                      <a:alpha val="65000"/>
                    </a:srgbClr>
                  </a:innerShdw>
                </a:effectLst>
                <a:latin typeface="Comic Sans MS" pitchFamily="66" charset="0"/>
              </a:rPr>
              <a:t>There is only ONE “</a:t>
            </a:r>
            <a:r>
              <a:rPr lang="en-US" sz="3200" b="1" u="sng" cap="none" spc="0" dirty="0" smtClean="0">
                <a:ln w="1905">
                  <a:solidFill>
                    <a:schemeClr val="accent3">
                      <a:lumMod val="50000"/>
                    </a:schemeClr>
                  </a:solidFill>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effectLst>
                  <a:innerShdw blurRad="69850" dist="43180" dir="5400000">
                    <a:srgbClr val="000000">
                      <a:alpha val="65000"/>
                    </a:srgbClr>
                  </a:innerShdw>
                </a:effectLst>
                <a:latin typeface="Comic Sans MS" pitchFamily="66" charset="0"/>
              </a:rPr>
              <a:t>evenin</a:t>
            </a:r>
            <a:r>
              <a:rPr lang="en-US" sz="3200" b="1" cap="none" spc="0" dirty="0" smtClean="0">
                <a:ln w="1905">
                  <a:solidFill>
                    <a:schemeClr val="accent3">
                      <a:lumMod val="50000"/>
                    </a:schemeClr>
                  </a:solidFill>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effectLst>
                  <a:innerShdw blurRad="69850" dist="43180" dir="5400000">
                    <a:srgbClr val="000000">
                      <a:alpha val="65000"/>
                    </a:srgbClr>
                  </a:innerShdw>
                </a:effectLst>
                <a:latin typeface="Comic Sans MS" pitchFamily="66" charset="0"/>
              </a:rPr>
              <a:t>g</a:t>
            </a:r>
            <a:r>
              <a:rPr lang="en-US" sz="3200" b="1" u="sng" cap="none" spc="0" dirty="0" smtClean="0">
                <a:ln w="1905">
                  <a:solidFill>
                    <a:schemeClr val="accent3">
                      <a:lumMod val="50000"/>
                    </a:schemeClr>
                  </a:solidFill>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effectLst>
                  <a:innerShdw blurRad="69850" dist="43180" dir="5400000">
                    <a:srgbClr val="000000">
                      <a:alpha val="65000"/>
                    </a:srgbClr>
                  </a:innerShdw>
                </a:effectLst>
                <a:latin typeface="Comic Sans MS" pitchFamily="66" charset="0"/>
              </a:rPr>
              <a:t>/ereb</a:t>
            </a:r>
            <a:r>
              <a:rPr lang="en-US" sz="3200" b="1" cap="none" spc="0" dirty="0" smtClean="0">
                <a:ln w="1905">
                  <a:solidFill>
                    <a:schemeClr val="accent3">
                      <a:lumMod val="50000"/>
                    </a:schemeClr>
                  </a:solidFill>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effectLst>
                  <a:innerShdw blurRad="69850" dist="43180" dir="5400000">
                    <a:srgbClr val="000000">
                      <a:alpha val="65000"/>
                    </a:srgbClr>
                  </a:innerShdw>
                </a:effectLst>
                <a:latin typeface="Comic Sans MS" pitchFamily="66" charset="0"/>
              </a:rPr>
              <a:t>” in 24 hours!  </a:t>
            </a:r>
            <a:endParaRPr lang="en-US" sz="2800" b="1" cap="none" spc="0" dirty="0">
              <a:ln w="1905">
                <a:solidFill>
                  <a:schemeClr val="accent3">
                    <a:lumMod val="50000"/>
                  </a:schemeClr>
                </a:solidFill>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effectLst>
                <a:innerShdw blurRad="69850" dist="43180" dir="5400000">
                  <a:srgbClr val="000000">
                    <a:alpha val="65000"/>
                  </a:srgbClr>
                </a:innerShdw>
              </a:effectLst>
              <a:latin typeface="Comic Sans MS" pitchFamily="66" charset="0"/>
            </a:endParaRPr>
          </a:p>
        </p:txBody>
      </p:sp>
      <p:sp>
        <p:nvSpPr>
          <p:cNvPr id="20" name="Rectangle 19"/>
          <p:cNvSpPr/>
          <p:nvPr/>
        </p:nvSpPr>
        <p:spPr>
          <a:xfrm>
            <a:off x="5903820" y="4863930"/>
            <a:ext cx="6154256"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3200" b="1" cap="none" spc="0" dirty="0" smtClean="0">
                <a:ln w="1905">
                  <a:solidFill>
                    <a:schemeClr val="accent3">
                      <a:lumMod val="50000"/>
                    </a:schemeClr>
                  </a:solidFill>
                </a:ln>
                <a:gradFill flip="none" rotWithShape="1">
                  <a:gsLst>
                    <a:gs pos="22000">
                      <a:schemeClr val="accent1">
                        <a:lumMod val="40000"/>
                        <a:lumOff val="60000"/>
                      </a:schemeClr>
                    </a:gs>
                    <a:gs pos="3000">
                      <a:schemeClr val="accent1">
                        <a:lumMod val="75000"/>
                      </a:schemeClr>
                    </a:gs>
                    <a:gs pos="43000">
                      <a:srgbClr val="FFF200"/>
                    </a:gs>
                    <a:gs pos="62000">
                      <a:srgbClr val="FF7A00"/>
                    </a:gs>
                    <a:gs pos="80000">
                      <a:srgbClr val="FF0300"/>
                    </a:gs>
                    <a:gs pos="100000">
                      <a:srgbClr val="4D0808"/>
                    </a:gs>
                  </a:gsLst>
                  <a:path path="circle">
                    <a:fillToRect l="50000" t="50000" r="50000" b="50000"/>
                  </a:path>
                  <a:tileRect/>
                </a:gradFill>
                <a:effectLst>
                  <a:innerShdw blurRad="69850" dist="43180" dir="5400000">
                    <a:srgbClr val="000000">
                      <a:alpha val="65000"/>
                    </a:srgbClr>
                  </a:innerShdw>
                </a:effectLst>
                <a:latin typeface="Ravie" pitchFamily="82" charset="0"/>
                <a:cs typeface="Raavi" pitchFamily="34" charset="0"/>
              </a:rPr>
              <a:t>Point #2:  </a:t>
            </a:r>
            <a:r>
              <a:rPr lang="en-US" sz="3200" b="1" cap="none" spc="0" dirty="0" smtClean="0">
                <a:ln w="1905">
                  <a:solidFill>
                    <a:schemeClr val="accent3">
                      <a:lumMod val="50000"/>
                    </a:schemeClr>
                  </a:solidFill>
                </a:ln>
                <a:gradFill flip="none" rotWithShape="1">
                  <a:gsLst>
                    <a:gs pos="22000">
                      <a:schemeClr val="accent1">
                        <a:lumMod val="40000"/>
                        <a:lumOff val="60000"/>
                      </a:schemeClr>
                    </a:gs>
                    <a:gs pos="3000">
                      <a:schemeClr val="accent1">
                        <a:lumMod val="75000"/>
                      </a:schemeClr>
                    </a:gs>
                    <a:gs pos="43000">
                      <a:srgbClr val="FFF200"/>
                    </a:gs>
                    <a:gs pos="62000">
                      <a:srgbClr val="FF7A00"/>
                    </a:gs>
                    <a:gs pos="80000">
                      <a:srgbClr val="FF0300"/>
                    </a:gs>
                    <a:gs pos="100000">
                      <a:srgbClr val="4D0808"/>
                    </a:gs>
                  </a:gsLst>
                  <a:path path="circle">
                    <a:fillToRect l="50000" t="50000" r="50000" b="50000"/>
                  </a:path>
                  <a:tileRect/>
                </a:gradFill>
                <a:effectLst>
                  <a:innerShdw blurRad="69850" dist="43180" dir="5400000">
                    <a:srgbClr val="000000">
                      <a:alpha val="65000"/>
                    </a:srgbClr>
                  </a:innerShdw>
                </a:effectLst>
              </a:rPr>
              <a:t/>
            </a:r>
            <a:br>
              <a:rPr lang="en-US" sz="3200" b="1" cap="none" spc="0" dirty="0" smtClean="0">
                <a:ln w="1905">
                  <a:solidFill>
                    <a:schemeClr val="accent3">
                      <a:lumMod val="50000"/>
                    </a:schemeClr>
                  </a:solidFill>
                </a:ln>
                <a:gradFill flip="none" rotWithShape="1">
                  <a:gsLst>
                    <a:gs pos="22000">
                      <a:schemeClr val="accent1">
                        <a:lumMod val="40000"/>
                        <a:lumOff val="60000"/>
                      </a:schemeClr>
                    </a:gs>
                    <a:gs pos="3000">
                      <a:schemeClr val="accent1">
                        <a:lumMod val="75000"/>
                      </a:schemeClr>
                    </a:gs>
                    <a:gs pos="43000">
                      <a:srgbClr val="FFF200"/>
                    </a:gs>
                    <a:gs pos="62000">
                      <a:srgbClr val="FF7A00"/>
                    </a:gs>
                    <a:gs pos="80000">
                      <a:srgbClr val="FF0300"/>
                    </a:gs>
                    <a:gs pos="100000">
                      <a:srgbClr val="4D0808"/>
                    </a:gs>
                  </a:gsLst>
                  <a:path path="circle">
                    <a:fillToRect l="50000" t="50000" r="50000" b="50000"/>
                  </a:path>
                  <a:tileRect/>
                </a:gradFill>
                <a:effectLst>
                  <a:innerShdw blurRad="69850" dist="43180" dir="5400000">
                    <a:srgbClr val="000000">
                      <a:alpha val="65000"/>
                    </a:srgbClr>
                  </a:innerShdw>
                </a:effectLst>
              </a:rPr>
            </a:br>
            <a:r>
              <a:rPr lang="en-US" sz="3200" b="1" cap="none" spc="0" dirty="0" smtClean="0">
                <a:ln w="1905">
                  <a:solidFill>
                    <a:schemeClr val="accent3">
                      <a:lumMod val="50000"/>
                    </a:schemeClr>
                  </a:solidFill>
                </a:ln>
                <a:gradFill flip="none" rotWithShape="1">
                  <a:gsLst>
                    <a:gs pos="22000">
                      <a:schemeClr val="accent1">
                        <a:lumMod val="40000"/>
                        <a:lumOff val="60000"/>
                      </a:schemeClr>
                    </a:gs>
                    <a:gs pos="3000">
                      <a:schemeClr val="accent1">
                        <a:lumMod val="75000"/>
                      </a:schemeClr>
                    </a:gs>
                    <a:gs pos="43000">
                      <a:srgbClr val="FFF200"/>
                    </a:gs>
                    <a:gs pos="62000">
                      <a:srgbClr val="FF7A00"/>
                    </a:gs>
                    <a:gs pos="80000">
                      <a:srgbClr val="FF0300"/>
                    </a:gs>
                    <a:gs pos="100000">
                      <a:srgbClr val="4D0808"/>
                    </a:gs>
                  </a:gsLst>
                  <a:path path="circle">
                    <a:fillToRect l="50000" t="50000" r="50000" b="50000"/>
                  </a:path>
                  <a:tileRect/>
                </a:gradFill>
                <a:effectLst>
                  <a:innerShdw blurRad="69850" dist="43180" dir="5400000">
                    <a:srgbClr val="000000">
                      <a:alpha val="65000"/>
                    </a:srgbClr>
                  </a:innerShdw>
                </a:effectLst>
                <a:latin typeface="Comic Sans MS" pitchFamily="66" charset="0"/>
              </a:rPr>
              <a:t>There are always TWO “</a:t>
            </a:r>
            <a:r>
              <a:rPr lang="en-US" sz="3200" b="1" u="sng" cap="none" spc="0" dirty="0" smtClean="0">
                <a:ln w="1905">
                  <a:solidFill>
                    <a:schemeClr val="accent3">
                      <a:lumMod val="50000"/>
                    </a:schemeClr>
                  </a:solidFill>
                </a:ln>
                <a:gradFill flip="none" rotWithShape="1">
                  <a:gsLst>
                    <a:gs pos="22000">
                      <a:schemeClr val="accent1">
                        <a:lumMod val="40000"/>
                        <a:lumOff val="60000"/>
                      </a:schemeClr>
                    </a:gs>
                    <a:gs pos="3000">
                      <a:schemeClr val="accent1">
                        <a:lumMod val="75000"/>
                      </a:schemeClr>
                    </a:gs>
                    <a:gs pos="43000">
                      <a:srgbClr val="FFF200"/>
                    </a:gs>
                    <a:gs pos="62000">
                      <a:srgbClr val="FF7A00"/>
                    </a:gs>
                    <a:gs pos="80000">
                      <a:srgbClr val="FF0300"/>
                    </a:gs>
                    <a:gs pos="100000">
                      <a:srgbClr val="4D0808"/>
                    </a:gs>
                  </a:gsLst>
                  <a:path path="circle">
                    <a:fillToRect l="50000" t="50000" r="50000" b="50000"/>
                  </a:path>
                  <a:tileRect/>
                </a:gradFill>
                <a:effectLst>
                  <a:innerShdw blurRad="69850" dist="43180" dir="5400000">
                    <a:srgbClr val="000000">
                      <a:alpha val="65000"/>
                    </a:srgbClr>
                  </a:innerShdw>
                </a:effectLst>
                <a:latin typeface="Comic Sans MS" pitchFamily="66" charset="0"/>
              </a:rPr>
              <a:t>mixtures/</a:t>
            </a:r>
            <a:r>
              <a:rPr lang="en-US" sz="3200" b="1" u="sng" cap="none" spc="0" dirty="0" err="1" smtClean="0">
                <a:ln w="1905">
                  <a:solidFill>
                    <a:schemeClr val="accent3">
                      <a:lumMod val="50000"/>
                    </a:schemeClr>
                  </a:solidFill>
                </a:ln>
                <a:gradFill flip="none" rotWithShape="1">
                  <a:gsLst>
                    <a:gs pos="22000">
                      <a:schemeClr val="accent1">
                        <a:lumMod val="40000"/>
                        <a:lumOff val="60000"/>
                      </a:schemeClr>
                    </a:gs>
                    <a:gs pos="3000">
                      <a:schemeClr val="accent1">
                        <a:lumMod val="75000"/>
                      </a:schemeClr>
                    </a:gs>
                    <a:gs pos="43000">
                      <a:srgbClr val="FFF200"/>
                    </a:gs>
                    <a:gs pos="62000">
                      <a:srgbClr val="FF7A00"/>
                    </a:gs>
                    <a:gs pos="80000">
                      <a:srgbClr val="FF0300"/>
                    </a:gs>
                    <a:gs pos="100000">
                      <a:srgbClr val="4D0808"/>
                    </a:gs>
                  </a:gsLst>
                  <a:path path="circle">
                    <a:fillToRect l="50000" t="50000" r="50000" b="50000"/>
                  </a:path>
                  <a:tileRect/>
                </a:gradFill>
                <a:effectLst>
                  <a:innerShdw blurRad="69850" dist="43180" dir="5400000">
                    <a:srgbClr val="000000">
                      <a:alpha val="65000"/>
                    </a:srgbClr>
                  </a:innerShdw>
                </a:effectLst>
                <a:latin typeface="Comic Sans MS" pitchFamily="66" charset="0"/>
              </a:rPr>
              <a:t>arabs</a:t>
            </a:r>
            <a:r>
              <a:rPr lang="en-US" sz="3200" b="1" cap="none" spc="0" dirty="0" smtClean="0">
                <a:ln w="1905">
                  <a:solidFill>
                    <a:schemeClr val="accent3">
                      <a:lumMod val="50000"/>
                    </a:schemeClr>
                  </a:solidFill>
                </a:ln>
                <a:gradFill flip="none" rotWithShape="1">
                  <a:gsLst>
                    <a:gs pos="22000">
                      <a:schemeClr val="accent1">
                        <a:lumMod val="40000"/>
                        <a:lumOff val="60000"/>
                      </a:schemeClr>
                    </a:gs>
                    <a:gs pos="3000">
                      <a:schemeClr val="accent1">
                        <a:lumMod val="75000"/>
                      </a:schemeClr>
                    </a:gs>
                    <a:gs pos="43000">
                      <a:srgbClr val="FFF200"/>
                    </a:gs>
                    <a:gs pos="62000">
                      <a:srgbClr val="FF7A00"/>
                    </a:gs>
                    <a:gs pos="80000">
                      <a:srgbClr val="FF0300"/>
                    </a:gs>
                    <a:gs pos="100000">
                      <a:srgbClr val="4D0808"/>
                    </a:gs>
                  </a:gsLst>
                  <a:path path="circle">
                    <a:fillToRect l="50000" t="50000" r="50000" b="50000"/>
                  </a:path>
                  <a:tileRect/>
                </a:gradFill>
                <a:effectLst>
                  <a:innerShdw blurRad="69850" dist="43180" dir="5400000">
                    <a:srgbClr val="000000">
                      <a:alpha val="65000"/>
                    </a:srgbClr>
                  </a:innerShdw>
                </a:effectLst>
                <a:latin typeface="Comic Sans MS" pitchFamily="66" charset="0"/>
              </a:rPr>
              <a:t>” in 24 hours</a:t>
            </a:r>
            <a:r>
              <a:rPr lang="en-US" sz="3200" b="1" dirty="0">
                <a:ln w="1905">
                  <a:solidFill>
                    <a:schemeClr val="accent3">
                      <a:lumMod val="50000"/>
                    </a:schemeClr>
                  </a:solidFill>
                </a:ln>
                <a:gradFill flip="none" rotWithShape="1">
                  <a:gsLst>
                    <a:gs pos="22000">
                      <a:schemeClr val="accent1">
                        <a:lumMod val="40000"/>
                        <a:lumOff val="60000"/>
                      </a:schemeClr>
                    </a:gs>
                    <a:gs pos="3000">
                      <a:schemeClr val="accent1">
                        <a:lumMod val="75000"/>
                      </a:schemeClr>
                    </a:gs>
                    <a:gs pos="43000">
                      <a:srgbClr val="FFF200"/>
                    </a:gs>
                    <a:gs pos="62000">
                      <a:srgbClr val="FF7A00"/>
                    </a:gs>
                    <a:gs pos="80000">
                      <a:srgbClr val="FF0300"/>
                    </a:gs>
                    <a:gs pos="100000">
                      <a:srgbClr val="4D0808"/>
                    </a:gs>
                  </a:gsLst>
                  <a:path path="circle">
                    <a:fillToRect l="50000" t="50000" r="50000" b="50000"/>
                  </a:path>
                  <a:tileRect/>
                </a:gradFill>
                <a:effectLst>
                  <a:innerShdw blurRad="69850" dist="43180" dir="5400000">
                    <a:srgbClr val="000000">
                      <a:alpha val="65000"/>
                    </a:srgbClr>
                  </a:innerShdw>
                </a:effectLst>
                <a:latin typeface="Comic Sans MS" pitchFamily="66" charset="0"/>
              </a:rPr>
              <a:t>!</a:t>
            </a:r>
            <a:endParaRPr lang="en-US" sz="3200" b="1" cap="none" spc="0" dirty="0">
              <a:ln w="1905">
                <a:solidFill>
                  <a:schemeClr val="accent3">
                    <a:lumMod val="50000"/>
                  </a:schemeClr>
                </a:solidFill>
              </a:ln>
              <a:gradFill flip="none" rotWithShape="1">
                <a:gsLst>
                  <a:gs pos="22000">
                    <a:schemeClr val="accent1">
                      <a:lumMod val="40000"/>
                      <a:lumOff val="60000"/>
                    </a:schemeClr>
                  </a:gs>
                  <a:gs pos="3000">
                    <a:schemeClr val="accent1">
                      <a:lumMod val="75000"/>
                    </a:schemeClr>
                  </a:gs>
                  <a:gs pos="43000">
                    <a:srgbClr val="FFF200"/>
                  </a:gs>
                  <a:gs pos="62000">
                    <a:srgbClr val="FF7A00"/>
                  </a:gs>
                  <a:gs pos="80000">
                    <a:srgbClr val="FF0300"/>
                  </a:gs>
                  <a:gs pos="100000">
                    <a:srgbClr val="4D0808"/>
                  </a:gs>
                </a:gsLst>
                <a:path path="circle">
                  <a:fillToRect l="50000" t="50000" r="50000" b="50000"/>
                </a:path>
                <a:tileRect/>
              </a:gradFill>
              <a:effectLst>
                <a:innerShdw blurRad="69850" dist="43180" dir="5400000">
                  <a:srgbClr val="000000">
                    <a:alpha val="65000"/>
                  </a:srgbClr>
                </a:innerShdw>
              </a:effectLst>
              <a:latin typeface="Comic Sans MS" pitchFamily="66" charset="0"/>
            </a:endParaRPr>
          </a:p>
        </p:txBody>
      </p:sp>
      <p:sp>
        <p:nvSpPr>
          <p:cNvPr id="22" name="TextBox 29"/>
          <p:cNvSpPr txBox="1"/>
          <p:nvPr/>
        </p:nvSpPr>
        <p:spPr>
          <a:xfrm>
            <a:off x="11105644" y="2155624"/>
            <a:ext cx="648072" cy="1995249"/>
          </a:xfrm>
          <a:prstGeom prst="roundRect">
            <a:avLst/>
          </a:prstGeom>
          <a:solidFill>
            <a:srgbClr val="00B0F0"/>
          </a:solidFill>
          <a:ln w="57150">
            <a:solidFill>
              <a:srgbClr val="00B0F0"/>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000" b="1" spc="150" dirty="0" smtClean="0">
                <a:ln w="11430"/>
                <a:solidFill>
                  <a:srgbClr val="F8F8F8"/>
                </a:solidFill>
                <a:effectLst>
                  <a:outerShdw blurRad="25400" algn="tl" rotWithShape="0">
                    <a:srgbClr val="000000">
                      <a:alpha val="43000"/>
                    </a:srgbClr>
                  </a:outerShdw>
                </a:effectLst>
              </a:rPr>
              <a:t>R</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V</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I</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W</a:t>
            </a:r>
            <a:endParaRPr lang="en-US" sz="2000" b="1" spc="150" dirty="0">
              <a:ln w="11430"/>
              <a:solidFill>
                <a:srgbClr val="F8F8F8"/>
              </a:solidFill>
              <a:effectLst>
                <a:outerShdw blurRad="25400" algn="tl" rotWithShape="0">
                  <a:srgbClr val="000000">
                    <a:alpha val="43000"/>
                  </a:srgbClr>
                </a:outerShdw>
              </a:effectLst>
            </a:endParaRPr>
          </a:p>
        </p:txBody>
      </p:sp>
      <p:sp>
        <p:nvSpPr>
          <p:cNvPr id="21" name="Plaque 20"/>
          <p:cNvSpPr/>
          <p:nvPr/>
        </p:nvSpPr>
        <p:spPr>
          <a:xfrm>
            <a:off x="3761773" y="1655184"/>
            <a:ext cx="2456610" cy="659757"/>
          </a:xfrm>
          <a:prstGeom prst="plaque">
            <a:avLst/>
          </a:prstGeom>
          <a:noFill/>
          <a:ln w="76200">
            <a:gradFill flip="none" rotWithShape="1">
              <a:gsLst>
                <a:gs pos="52000">
                  <a:srgbClr val="FF9900"/>
                </a:gs>
                <a:gs pos="64000">
                  <a:srgbClr val="DB91AB"/>
                </a:gs>
                <a:gs pos="100000">
                  <a:srgbClr val="96004B"/>
                </a:gs>
              </a:gsLst>
              <a:lin ang="10800000" scaled="1"/>
              <a:tileRect/>
            </a:gra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Callout 22"/>
          <p:cNvSpPr/>
          <p:nvPr/>
        </p:nvSpPr>
        <p:spPr>
          <a:xfrm>
            <a:off x="242084" y="1800471"/>
            <a:ext cx="2820968" cy="1598355"/>
          </a:xfrm>
          <a:prstGeom prst="wedgeEllipseCallout">
            <a:avLst>
              <a:gd name="adj1" fmla="val 39478"/>
              <a:gd name="adj2" fmla="val 73482"/>
            </a:avLst>
          </a:prstGeom>
          <a:gradFill flip="none" rotWithShape="1">
            <a:gsLst>
              <a:gs pos="94000">
                <a:srgbClr val="DB91AB"/>
              </a:gs>
              <a:gs pos="68000">
                <a:srgbClr val="96004B"/>
              </a:gs>
            </a:gsLst>
            <a:path path="shape">
              <a:fillToRect l="50000" t="50000" r="50000" b="50000"/>
            </a:path>
            <a:tileRect/>
          </a:gradFill>
          <a:ln w="76200">
            <a:gradFill flip="none" rotWithShape="1">
              <a:gsLst>
                <a:gs pos="27000">
                  <a:srgbClr val="FF9900"/>
                </a:gs>
                <a:gs pos="50000">
                  <a:srgbClr val="DB91AB"/>
                </a:gs>
                <a:gs pos="100000">
                  <a:srgbClr val="96004B"/>
                </a:gs>
              </a:gsLst>
              <a:lin ang="10800000" scaled="1"/>
              <a:tileRect/>
            </a:gra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3200" b="1" dirty="0" err="1" smtClean="0">
                <a:ln w="1905"/>
                <a:solidFill>
                  <a:srgbClr val="FF9900"/>
                </a:solidFill>
                <a:effectLst>
                  <a:innerShdw blurRad="69850" dist="43180" dir="5400000">
                    <a:srgbClr val="000000">
                      <a:alpha val="65000"/>
                    </a:srgbClr>
                  </a:innerShdw>
                </a:effectLst>
                <a:latin typeface="Comic Sans MS" pitchFamily="66" charset="0"/>
              </a:rPr>
              <a:t>Arbayim</a:t>
            </a:r>
            <a:r>
              <a:rPr lang="en-US" sz="3200" b="1" dirty="0" smtClean="0">
                <a:solidFill>
                  <a:srgbClr val="FF0000"/>
                </a:solidFill>
                <a:latin typeface="Comic Sans MS" pitchFamily="66" charset="0"/>
              </a:rPr>
              <a:t/>
            </a:r>
            <a:br>
              <a:rPr lang="en-US" sz="3200" b="1" dirty="0" smtClean="0">
                <a:solidFill>
                  <a:srgbClr val="FF0000"/>
                </a:solidFill>
                <a:latin typeface="Comic Sans MS" pitchFamily="66" charset="0"/>
              </a:rPr>
            </a:br>
            <a:r>
              <a:rPr lang="en-US" sz="2400" b="1" dirty="0" smtClean="0">
                <a:solidFill>
                  <a:schemeClr val="bg1"/>
                </a:solidFill>
                <a:latin typeface="Comic Sans MS" pitchFamily="66" charset="0"/>
              </a:rPr>
              <a:t>(</a:t>
            </a:r>
            <a:r>
              <a:rPr lang="en-US" sz="2400" b="1" dirty="0" smtClean="0">
                <a:solidFill>
                  <a:schemeClr val="accent1">
                    <a:lumMod val="40000"/>
                    <a:lumOff val="60000"/>
                  </a:schemeClr>
                </a:solidFill>
                <a:latin typeface="Comic Sans MS" pitchFamily="66" charset="0"/>
              </a:rPr>
              <a:t>plural for </a:t>
            </a:r>
            <a:r>
              <a:rPr lang="en-US" sz="2400" b="1" dirty="0" err="1" smtClean="0">
                <a:solidFill>
                  <a:schemeClr val="accent1">
                    <a:lumMod val="40000"/>
                    <a:lumOff val="60000"/>
                  </a:schemeClr>
                </a:solidFill>
                <a:latin typeface="Comic Sans MS" pitchFamily="66" charset="0"/>
              </a:rPr>
              <a:t>arab</a:t>
            </a:r>
            <a:r>
              <a:rPr lang="en-US" sz="1400" b="1" dirty="0" smtClean="0">
                <a:solidFill>
                  <a:schemeClr val="accent1">
                    <a:lumMod val="40000"/>
                    <a:lumOff val="60000"/>
                  </a:schemeClr>
                </a:solidFill>
                <a:latin typeface="Comic Sans MS" pitchFamily="66" charset="0"/>
              </a:rPr>
              <a:t> </a:t>
            </a:r>
            <a:r>
              <a:rPr lang="en-US" sz="1400" b="1" dirty="0" smtClean="0">
                <a:solidFill>
                  <a:schemeClr val="bg1"/>
                </a:solidFill>
                <a:latin typeface="Comic Sans MS" pitchFamily="66" charset="0"/>
              </a:rPr>
              <a:t>H6148</a:t>
            </a:r>
            <a:r>
              <a:rPr lang="en-US" sz="2400" b="1" dirty="0" smtClean="0">
                <a:solidFill>
                  <a:schemeClr val="bg1"/>
                </a:solidFill>
                <a:latin typeface="Comic Sans MS" pitchFamily="66" charset="0"/>
              </a:rPr>
              <a:t>)</a:t>
            </a:r>
            <a:endParaRPr lang="en-CA" sz="3600" b="1" dirty="0">
              <a:solidFill>
                <a:schemeClr val="bg1"/>
              </a:solidFill>
              <a:latin typeface="Comic Sans MS" pitchFamily="66" charset="0"/>
            </a:endParaRPr>
          </a:p>
        </p:txBody>
      </p:sp>
      <p:sp>
        <p:nvSpPr>
          <p:cNvPr id="24" name="Rectangle 23"/>
          <p:cNvSpPr/>
          <p:nvPr/>
        </p:nvSpPr>
        <p:spPr>
          <a:xfrm>
            <a:off x="4810271" y="2500030"/>
            <a:ext cx="1233030" cy="635902"/>
          </a:xfrm>
          <a:prstGeom prst="rect">
            <a:avLst/>
          </a:prstGeom>
          <a:noFill/>
        </p:spPr>
        <p:txBody>
          <a:bodyPr wrap="none" lIns="91440" tIns="45720" rIns="91440" bIns="45720">
            <a:spAutoFit/>
          </a:bodyPr>
          <a:lstStyle/>
          <a:p>
            <a:pPr algn="ctr"/>
            <a:r>
              <a:rPr lang="en-US" sz="2400" b="1" cap="none" spc="0" dirty="0" smtClean="0">
                <a:ln w="1905"/>
                <a:solidFill>
                  <a:schemeClr val="accent2">
                    <a:lumMod val="75000"/>
                  </a:schemeClr>
                </a:solidFill>
                <a:effectLst>
                  <a:innerShdw blurRad="69850" dist="43180" dir="5400000">
                    <a:srgbClr val="000000">
                      <a:alpha val="65000"/>
                    </a:srgbClr>
                  </a:innerShdw>
                </a:effectLst>
                <a:latin typeface="Comic Sans MS" pitchFamily="66" charset="0"/>
              </a:rPr>
              <a:t>&lt;ereb&gt;</a:t>
            </a:r>
          </a:p>
          <a:p>
            <a:pPr algn="ctr"/>
            <a:r>
              <a:rPr lang="en-US" sz="2000" b="1" dirty="0" smtClean="0">
                <a:ln w="1905"/>
                <a:solidFill>
                  <a:schemeClr val="accent2">
                    <a:lumMod val="75000"/>
                  </a:schemeClr>
                </a:solidFill>
                <a:effectLst>
                  <a:innerShdw blurRad="69850" dist="43180" dir="5400000">
                    <a:srgbClr val="000000">
                      <a:alpha val="65000"/>
                    </a:srgbClr>
                  </a:innerShdw>
                </a:effectLst>
                <a:latin typeface="Comic Sans MS" pitchFamily="66" charset="0"/>
              </a:rPr>
              <a:t>H6153</a:t>
            </a:r>
            <a:endParaRPr lang="en-US" sz="2000" b="1" cap="none" spc="0" dirty="0">
              <a:ln w="1905"/>
              <a:solidFill>
                <a:schemeClr val="accent2">
                  <a:lumMod val="75000"/>
                </a:schemeClr>
              </a:solidFill>
              <a:effectLst>
                <a:innerShdw blurRad="69850" dist="43180" dir="5400000">
                  <a:srgbClr val="000000">
                    <a:alpha val="65000"/>
                  </a:srgbClr>
                </a:innerShdw>
              </a:effectLst>
              <a:latin typeface="Comic Sans MS" pitchFamily="66" charset="0"/>
            </a:endParaRPr>
          </a:p>
        </p:txBody>
      </p:sp>
    </p:spTree>
    <p:extLst>
      <p:ext uri="{BB962C8B-B14F-4D97-AF65-F5344CB8AC3E}">
        <p14:creationId xmlns:p14="http://schemas.microsoft.com/office/powerpoint/2010/main" val="99292900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175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349924" cy="1643605"/>
          </a:xfrm>
        </p:spPr>
        <p:txBody>
          <a:bodyPr>
            <a:noAutofit/>
            <a:scene3d>
              <a:camera prst="orthographicFront"/>
              <a:lightRig rig="threePt" dir="t"/>
            </a:scene3d>
            <a:sp3d extrusionH="57150">
              <a:bevelT w="82550" h="38100" prst="coolSlant"/>
            </a:sp3d>
          </a:bodyPr>
          <a:lstStyle/>
          <a:p>
            <a:pPr algn="ctr"/>
            <a:r>
              <a:rPr lang="en-US" sz="4800" b="1" dirty="0" smtClean="0">
                <a:solidFill>
                  <a:schemeClr val="accent2">
                    <a:lumMod val="20000"/>
                    <a:lumOff val="80000"/>
                  </a:schemeClr>
                </a:solidFill>
              </a:rPr>
              <a:t>No Boundaries for the </a:t>
            </a:r>
            <a:br>
              <a:rPr lang="en-US" sz="4800" b="1" dirty="0" smtClean="0">
                <a:solidFill>
                  <a:schemeClr val="accent2">
                    <a:lumMod val="20000"/>
                    <a:lumOff val="80000"/>
                  </a:schemeClr>
                </a:solidFill>
              </a:rPr>
            </a:br>
            <a:r>
              <a:rPr lang="en-US" sz="4800" b="1" dirty="0" smtClean="0">
                <a:solidFill>
                  <a:schemeClr val="accent2">
                    <a:lumMod val="20000"/>
                    <a:lumOff val="80000"/>
                  </a:schemeClr>
                </a:solidFill>
              </a:rPr>
              <a:t>Passover Lamb</a:t>
            </a:r>
            <a:endParaRPr lang="en-US" sz="4800" b="1" dirty="0">
              <a:solidFill>
                <a:schemeClr val="accent2">
                  <a:lumMod val="20000"/>
                  <a:lumOff val="80000"/>
                </a:schemeClr>
              </a:solidFill>
            </a:endParaRPr>
          </a:p>
        </p:txBody>
      </p:sp>
      <p:sp>
        <p:nvSpPr>
          <p:cNvPr id="3" name="Content Placeholder 2"/>
          <p:cNvSpPr>
            <a:spLocks noGrp="1"/>
          </p:cNvSpPr>
          <p:nvPr>
            <p:ph idx="1"/>
          </p:nvPr>
        </p:nvSpPr>
        <p:spPr>
          <a:xfrm>
            <a:off x="0" y="3984645"/>
            <a:ext cx="6167120" cy="2737868"/>
          </a:xfrm>
        </p:spPr>
        <p:txBody>
          <a:bodyPr>
            <a:normAutofit fontScale="62500" lnSpcReduction="20000"/>
            <a:scene3d>
              <a:camera prst="orthographicFront"/>
              <a:lightRig rig="threePt" dir="t"/>
            </a:scene3d>
            <a:sp3d extrusionH="57150">
              <a:bevelT w="82550" h="38100" prst="coolSlant"/>
            </a:sp3d>
          </a:bodyPr>
          <a:lstStyle/>
          <a:p>
            <a:pPr>
              <a:lnSpc>
                <a:spcPct val="120000"/>
              </a:lnSpc>
            </a:pPr>
            <a:r>
              <a:rPr lang="en-US" b="1" dirty="0" smtClean="0">
                <a:ln>
                  <a:solidFill>
                    <a:schemeClr val="tx2">
                      <a:lumMod val="75000"/>
                    </a:schemeClr>
                  </a:solidFill>
                </a:ln>
                <a:solidFill>
                  <a:srgbClr val="00B0F0"/>
                </a:solidFill>
                <a:effectLst>
                  <a:glow rad="101600">
                    <a:schemeClr val="bg1">
                      <a:alpha val="97000"/>
                    </a:schemeClr>
                  </a:glow>
                </a:effectLst>
                <a:latin typeface="Comic Sans MS" pitchFamily="66" charset="0"/>
              </a:rPr>
              <a:t>Moses did not “write” in the Torah </a:t>
            </a:r>
            <a:br>
              <a:rPr lang="en-US" b="1" dirty="0" smtClean="0">
                <a:ln>
                  <a:solidFill>
                    <a:schemeClr val="tx2">
                      <a:lumMod val="75000"/>
                    </a:schemeClr>
                  </a:solidFill>
                </a:ln>
                <a:solidFill>
                  <a:srgbClr val="00B0F0"/>
                </a:solidFill>
                <a:effectLst>
                  <a:glow rad="101600">
                    <a:schemeClr val="bg1">
                      <a:alpha val="97000"/>
                    </a:schemeClr>
                  </a:glow>
                </a:effectLst>
                <a:latin typeface="Comic Sans MS" pitchFamily="66" charset="0"/>
              </a:rPr>
            </a:br>
            <a:r>
              <a:rPr lang="en-US" b="1" dirty="0" smtClean="0">
                <a:ln>
                  <a:solidFill>
                    <a:schemeClr val="tx2">
                      <a:lumMod val="75000"/>
                    </a:schemeClr>
                  </a:solidFill>
                </a:ln>
                <a:solidFill>
                  <a:srgbClr val="00B0F0"/>
                </a:solidFill>
                <a:effectLst>
                  <a:glow rad="101600">
                    <a:schemeClr val="bg1">
                      <a:alpha val="97000"/>
                    </a:schemeClr>
                  </a:glow>
                </a:effectLst>
                <a:latin typeface="Comic Sans MS" pitchFamily="66" charset="0"/>
              </a:rPr>
              <a:t>the specific timeframe of boqer and forenoon for the Passover Lamb.  </a:t>
            </a:r>
          </a:p>
          <a:p>
            <a:pPr>
              <a:lnSpc>
                <a:spcPct val="120000"/>
              </a:lnSpc>
            </a:pPr>
            <a:r>
              <a:rPr lang="en-US" b="1" dirty="0" smtClean="0">
                <a:ln>
                  <a:solidFill>
                    <a:schemeClr val="tx2">
                      <a:lumMod val="75000"/>
                    </a:schemeClr>
                  </a:solidFill>
                </a:ln>
                <a:solidFill>
                  <a:srgbClr val="0000FF"/>
                </a:solidFill>
                <a:effectLst>
                  <a:glow rad="101600">
                    <a:schemeClr val="bg1">
                      <a:alpha val="97000"/>
                    </a:schemeClr>
                  </a:glow>
                </a:effectLst>
                <a:latin typeface="Comic Sans MS" pitchFamily="66" charset="0"/>
              </a:rPr>
              <a:t>He didn’t need to because of the </a:t>
            </a:r>
            <a:br>
              <a:rPr lang="en-US" b="1" dirty="0" smtClean="0">
                <a:ln>
                  <a:solidFill>
                    <a:schemeClr val="tx2">
                      <a:lumMod val="75000"/>
                    </a:schemeClr>
                  </a:solidFill>
                </a:ln>
                <a:solidFill>
                  <a:srgbClr val="0000FF"/>
                </a:solidFill>
                <a:effectLst>
                  <a:glow rad="101600">
                    <a:schemeClr val="bg1">
                      <a:alpha val="97000"/>
                    </a:schemeClr>
                  </a:glow>
                </a:effectLst>
                <a:latin typeface="Comic Sans MS" pitchFamily="66" charset="0"/>
              </a:rPr>
            </a:br>
            <a:r>
              <a:rPr lang="en-US" b="1" dirty="0" smtClean="0">
                <a:ln>
                  <a:solidFill>
                    <a:schemeClr val="tx2">
                      <a:lumMod val="75000"/>
                    </a:schemeClr>
                  </a:solidFill>
                </a:ln>
                <a:solidFill>
                  <a:srgbClr val="0000FF"/>
                </a:solidFill>
                <a:effectLst>
                  <a:glow rad="101600">
                    <a:schemeClr val="bg1">
                      <a:alpha val="97000"/>
                    </a:schemeClr>
                  </a:glow>
                </a:effectLst>
                <a:latin typeface="Comic Sans MS" pitchFamily="66" charset="0"/>
              </a:rPr>
              <a:t>linkage this sacrifice has with all other offerings, and the fulfillment of this </a:t>
            </a:r>
            <a:br>
              <a:rPr lang="en-US" b="1" dirty="0" smtClean="0">
                <a:ln>
                  <a:solidFill>
                    <a:schemeClr val="tx2">
                      <a:lumMod val="75000"/>
                    </a:schemeClr>
                  </a:solidFill>
                </a:ln>
                <a:solidFill>
                  <a:srgbClr val="0000FF"/>
                </a:solidFill>
                <a:effectLst>
                  <a:glow rad="101600">
                    <a:schemeClr val="bg1">
                      <a:alpha val="97000"/>
                    </a:schemeClr>
                  </a:glow>
                </a:effectLst>
                <a:latin typeface="Comic Sans MS" pitchFamily="66" charset="0"/>
              </a:rPr>
            </a:br>
            <a:r>
              <a:rPr lang="en-US" b="1" dirty="0" smtClean="0">
                <a:ln>
                  <a:solidFill>
                    <a:schemeClr val="tx2">
                      <a:lumMod val="75000"/>
                    </a:schemeClr>
                  </a:solidFill>
                </a:ln>
                <a:solidFill>
                  <a:srgbClr val="0000FF"/>
                </a:solidFill>
                <a:effectLst>
                  <a:glow rad="101600">
                    <a:schemeClr val="bg1">
                      <a:alpha val="97000"/>
                    </a:schemeClr>
                  </a:glow>
                </a:effectLst>
                <a:latin typeface="Comic Sans MS" pitchFamily="66" charset="0"/>
              </a:rPr>
              <a:t>pattern on Yahusha’s Passover Day.</a:t>
            </a:r>
          </a:p>
          <a:p>
            <a:pPr>
              <a:lnSpc>
                <a:spcPct val="120000"/>
              </a:lnSpc>
            </a:pPr>
            <a:r>
              <a:rPr lang="en-US" b="1" dirty="0" smtClean="0">
                <a:ln>
                  <a:solidFill>
                    <a:schemeClr val="tx2">
                      <a:lumMod val="75000"/>
                    </a:schemeClr>
                  </a:solidFill>
                </a:ln>
                <a:solidFill>
                  <a:srgbClr val="C00000"/>
                </a:solidFill>
                <a:effectLst>
                  <a:glow rad="101600">
                    <a:schemeClr val="bg1">
                      <a:alpha val="97000"/>
                    </a:schemeClr>
                  </a:glow>
                </a:effectLst>
                <a:latin typeface="Comic Sans MS" pitchFamily="66" charset="0"/>
              </a:rPr>
              <a:t>Will the Gospel Account give verification?  </a:t>
            </a:r>
            <a:endParaRPr lang="en-US" b="1" dirty="0">
              <a:ln>
                <a:solidFill>
                  <a:schemeClr val="tx2">
                    <a:lumMod val="75000"/>
                  </a:schemeClr>
                </a:solidFill>
              </a:ln>
              <a:solidFill>
                <a:srgbClr val="C00000"/>
              </a:solidFill>
              <a:effectLst>
                <a:glow rad="101600">
                  <a:schemeClr val="bg1">
                    <a:alpha val="97000"/>
                  </a:schemeClr>
                </a:glow>
              </a:effectLst>
              <a:latin typeface="Comic Sans MS" pitchFamily="66" charset="0"/>
            </a:endParaRPr>
          </a:p>
          <a:p>
            <a:pPr>
              <a:lnSpc>
                <a:spcPct val="120000"/>
              </a:lnSpc>
            </a:pPr>
            <a:endParaRPr lang="en-US" b="1" dirty="0">
              <a:ln>
                <a:solidFill>
                  <a:schemeClr val="tx2">
                    <a:lumMod val="75000"/>
                  </a:schemeClr>
                </a:solidFill>
              </a:ln>
              <a:solidFill>
                <a:srgbClr val="0000FF"/>
              </a:solidFill>
              <a:effectLst>
                <a:glow rad="101600">
                  <a:schemeClr val="bg1">
                    <a:alpha val="97000"/>
                  </a:schemeClr>
                </a:glow>
              </a:effectLst>
              <a:latin typeface="Comic Sans MS" pitchFamily="66" charset="0"/>
            </a:endParaRPr>
          </a:p>
        </p:txBody>
      </p:sp>
      <p:sp>
        <p:nvSpPr>
          <p:cNvPr id="4" name="Slide Number Placeholder 1"/>
          <p:cNvSpPr txBox="1">
            <a:spLocks/>
          </p:cNvSpPr>
          <p:nvPr/>
        </p:nvSpPr>
        <p:spPr>
          <a:xfrm>
            <a:off x="11505396" y="6529610"/>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400" smtClean="0">
                <a:solidFill>
                  <a:schemeClr val="accent2">
                    <a:lumMod val="20000"/>
                    <a:lumOff val="80000"/>
                  </a:schemeClr>
                </a:solidFill>
              </a:rPr>
              <a:pPr algn="r"/>
              <a:t>30</a:t>
            </a:fld>
            <a:endParaRPr lang="en-US" dirty="0">
              <a:solidFill>
                <a:schemeClr val="accent2">
                  <a:lumMod val="20000"/>
                  <a:lumOff val="80000"/>
                </a:schemeClr>
              </a:solidFill>
            </a:endParaRPr>
          </a:p>
        </p:txBody>
      </p:sp>
      <p:sp>
        <p:nvSpPr>
          <p:cNvPr id="5" name="Content Placeholder 2"/>
          <p:cNvSpPr txBox="1">
            <a:spLocks/>
          </p:cNvSpPr>
          <p:nvPr/>
        </p:nvSpPr>
        <p:spPr>
          <a:xfrm>
            <a:off x="6360160" y="1280160"/>
            <a:ext cx="5450036" cy="5171440"/>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endParaRPr lang="en-US" dirty="0"/>
          </a:p>
        </p:txBody>
      </p:sp>
      <p:sp>
        <p:nvSpPr>
          <p:cNvPr id="6" name="Rectangle 5"/>
          <p:cNvSpPr/>
          <p:nvPr/>
        </p:nvSpPr>
        <p:spPr>
          <a:xfrm>
            <a:off x="12252960" y="2302639"/>
            <a:ext cx="6096000" cy="2862322"/>
          </a:xfrm>
          <a:prstGeom prst="rect">
            <a:avLst/>
          </a:prstGeom>
          <a:solidFill>
            <a:schemeClr val="accent4">
              <a:lumMod val="20000"/>
              <a:lumOff val="80000"/>
            </a:schemeClr>
          </a:solidFill>
        </p:spPr>
        <p:txBody>
          <a:bodyPr>
            <a:spAutoFit/>
          </a:bodyPr>
          <a:lstStyle/>
          <a:p>
            <a:r>
              <a:rPr lang="en-US" dirty="0" smtClean="0"/>
              <a:t> </a:t>
            </a:r>
            <a:endParaRPr lang="en-US" dirty="0"/>
          </a:p>
          <a:p>
            <a:r>
              <a:rPr lang="en-US" dirty="0"/>
              <a:t>It seems to me there is a correlation here about Yah giving His flesh [neat/grain/bread type] to the sacrifice at the 3rd hour, and He gives His blood (wine) at the 9th hour.   This would include both the boqer and ereb Daily Sacrifices (type: Burnt &amp; Peace) that were always attended with the grain &amp; drink offerings.  That was HIS part.  For the people, they were eating ULB [the grain offering] and pouring out the blood of the lamb ON THE GROUND, or spilling it on the ground [as the drink offering]. </a:t>
            </a:r>
          </a:p>
        </p:txBody>
      </p:sp>
      <p:sp>
        <p:nvSpPr>
          <p:cNvPr id="7" name="Content Placeholder 2"/>
          <p:cNvSpPr txBox="1">
            <a:spLocks/>
          </p:cNvSpPr>
          <p:nvPr/>
        </p:nvSpPr>
        <p:spPr>
          <a:xfrm>
            <a:off x="7859209" y="167387"/>
            <a:ext cx="4344365" cy="6639339"/>
          </a:xfrm>
          <a:prstGeom prst="rect">
            <a:avLst/>
          </a:prstGeom>
        </p:spPr>
        <p:txBody>
          <a:bodyPr>
            <a:normAutofit fontScale="70000" lnSpcReduction="20000"/>
            <a:scene3d>
              <a:camera prst="orthographicFront"/>
              <a:lightRig rig="threePt" dir="t"/>
            </a:scene3d>
            <a:sp3d extrusionH="57150">
              <a:bevelT h="25400" prst="softRound"/>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None/>
            </a:pPr>
            <a:r>
              <a:rPr lang="en-US" sz="4200" b="1" spc="50" dirty="0" smtClean="0">
                <a:ln w="13500">
                  <a:solidFill>
                    <a:schemeClr val="accent1">
                      <a:shade val="2500"/>
                      <a:alpha val="6500"/>
                    </a:schemeClr>
                  </a:solidFill>
                  <a:prstDash val="solid"/>
                </a:ln>
                <a:solidFill>
                  <a:srgbClr val="57FBFB">
                    <a:alpha val="95000"/>
                  </a:srgbClr>
                </a:solidFill>
                <a:effectLst>
                  <a:glow rad="127000">
                    <a:schemeClr val="tx2">
                      <a:lumMod val="50000"/>
                    </a:schemeClr>
                  </a:glow>
                  <a:innerShdw blurRad="50900" dist="38500" dir="13500000">
                    <a:srgbClr val="000000">
                      <a:alpha val="60000"/>
                    </a:srgbClr>
                  </a:innerShdw>
                </a:effectLst>
                <a:latin typeface="Comic Sans MS" pitchFamily="66" charset="0"/>
              </a:rPr>
              <a:t>Deut 16:6 </a:t>
            </a:r>
            <a:r>
              <a:rPr lang="en-US" sz="37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does not limit the Passover Sacrifice to only “</a:t>
            </a:r>
            <a:r>
              <a:rPr lang="en-US" sz="3700" b="1" spc="50" dirty="0" smtClean="0">
                <a:ln w="13500">
                  <a:solidFill>
                    <a:schemeClr val="accent1">
                      <a:shade val="2500"/>
                      <a:alpha val="6500"/>
                    </a:schemeClr>
                  </a:solidFill>
                  <a:prstDash val="solid"/>
                </a:ln>
                <a:solidFill>
                  <a:srgbClr val="00B0F0">
                    <a:alpha val="95000"/>
                  </a:srgbClr>
                </a:solidFill>
                <a:effectLst>
                  <a:glow rad="127000">
                    <a:schemeClr val="tx2">
                      <a:lumMod val="50000"/>
                    </a:schemeClr>
                  </a:glow>
                  <a:innerShdw blurRad="50900" dist="38500" dir="13500000">
                    <a:srgbClr val="000000">
                      <a:alpha val="60000"/>
                    </a:srgbClr>
                  </a:innerShdw>
                </a:effectLst>
                <a:latin typeface="Comic Sans MS" pitchFamily="66" charset="0"/>
              </a:rPr>
              <a:t>between the </a:t>
            </a:r>
            <a:r>
              <a:rPr lang="en-US" sz="3700" b="1" spc="50" dirty="0" err="1" smtClean="0">
                <a:ln w="13500">
                  <a:solidFill>
                    <a:schemeClr val="accent1">
                      <a:shade val="2500"/>
                      <a:alpha val="6500"/>
                    </a:schemeClr>
                  </a:solidFill>
                  <a:prstDash val="solid"/>
                </a:ln>
                <a:solidFill>
                  <a:srgbClr val="00B0F0">
                    <a:alpha val="95000"/>
                  </a:srgbClr>
                </a:solidFill>
                <a:effectLst>
                  <a:glow rad="127000">
                    <a:schemeClr val="tx2">
                      <a:lumMod val="50000"/>
                    </a:schemeClr>
                  </a:glow>
                  <a:innerShdw blurRad="50900" dist="38500" dir="13500000">
                    <a:srgbClr val="000000">
                      <a:alpha val="60000"/>
                    </a:srgbClr>
                  </a:innerShdw>
                </a:effectLst>
                <a:latin typeface="Comic Sans MS" pitchFamily="66" charset="0"/>
              </a:rPr>
              <a:t>mixing</a:t>
            </a:r>
            <a:r>
              <a:rPr lang="en-US" sz="3700" b="1" spc="50" dirty="0" err="1" smtClean="0">
                <a:ln w="13500">
                  <a:solidFill>
                    <a:schemeClr val="accent1">
                      <a:shade val="2500"/>
                      <a:alpha val="6500"/>
                    </a:schemeClr>
                  </a:solidFill>
                  <a:prstDash val="solid"/>
                </a:ln>
                <a:solidFill>
                  <a:srgbClr val="FF0000">
                    <a:alpha val="95000"/>
                  </a:srgbClr>
                </a:solidFill>
                <a:effectLst>
                  <a:glow rad="127000">
                    <a:schemeClr val="tx2">
                      <a:lumMod val="50000"/>
                    </a:schemeClr>
                  </a:glow>
                  <a:innerShdw blurRad="50900" dist="38500" dir="13500000">
                    <a:srgbClr val="000000">
                      <a:alpha val="60000"/>
                    </a:srgbClr>
                  </a:innerShdw>
                </a:effectLst>
                <a:latin typeface="Comic Sans MS" pitchFamily="66" charset="0"/>
              </a:rPr>
              <a:t>S</a:t>
            </a:r>
            <a:r>
              <a:rPr lang="en-US" sz="37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 because this sacrifice has components from all </a:t>
            </a:r>
            <a:br>
              <a:rPr lang="en-US" sz="37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br>
            <a:r>
              <a:rPr lang="en-US" sz="37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other Offerings that could be presented at: </a:t>
            </a:r>
          </a:p>
          <a:p>
            <a:pPr marL="82296" indent="0">
              <a:lnSpc>
                <a:spcPct val="120000"/>
              </a:lnSpc>
              <a:buNone/>
            </a:pPr>
            <a:r>
              <a:rPr lang="en-US" sz="3700" b="1" spc="50" dirty="0" smtClean="0">
                <a:ln w="13500">
                  <a:solidFill>
                    <a:schemeClr val="accent1">
                      <a:shade val="2500"/>
                      <a:alpha val="6500"/>
                    </a:schemeClr>
                  </a:solidFill>
                  <a:prstDash val="solid"/>
                </a:ln>
                <a:solidFill>
                  <a:schemeClr val="accent3">
                    <a:lumMod val="60000"/>
                    <a:lumOff val="4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1. Boqer [dawn] </a:t>
            </a:r>
          </a:p>
          <a:p>
            <a:pPr marL="82296" indent="0">
              <a:lnSpc>
                <a:spcPct val="120000"/>
              </a:lnSpc>
              <a:buNone/>
            </a:pPr>
            <a:r>
              <a:rPr lang="en-US" sz="3700" b="1" spc="50" dirty="0" smtClean="0">
                <a:ln w="13500">
                  <a:solidFill>
                    <a:schemeClr val="accent1">
                      <a:shade val="2500"/>
                      <a:alpha val="6500"/>
                    </a:schemeClr>
                  </a:solidFill>
                  <a:prstDash val="solid"/>
                </a:ln>
                <a:solidFill>
                  <a:srgbClr val="00B0F0">
                    <a:alpha val="95000"/>
                  </a:srgbClr>
                </a:solidFill>
                <a:effectLst>
                  <a:glow rad="127000">
                    <a:schemeClr val="tx2">
                      <a:lumMod val="50000"/>
                    </a:schemeClr>
                  </a:glow>
                  <a:innerShdw blurRad="50900" dist="38500" dir="13500000">
                    <a:srgbClr val="000000">
                      <a:alpha val="60000"/>
                    </a:srgbClr>
                  </a:innerShdw>
                </a:effectLst>
                <a:latin typeface="Comic Sans MS" pitchFamily="66" charset="0"/>
              </a:rPr>
              <a:t>2. the Day Season of  </a:t>
            </a:r>
            <a:br>
              <a:rPr lang="en-US" sz="3700" b="1" spc="50" dirty="0" smtClean="0">
                <a:ln w="13500">
                  <a:solidFill>
                    <a:schemeClr val="accent1">
                      <a:shade val="2500"/>
                      <a:alpha val="6500"/>
                    </a:schemeClr>
                  </a:solidFill>
                  <a:prstDash val="solid"/>
                </a:ln>
                <a:solidFill>
                  <a:srgbClr val="00B0F0">
                    <a:alpha val="95000"/>
                  </a:srgbClr>
                </a:solidFill>
                <a:effectLst>
                  <a:glow rad="127000">
                    <a:schemeClr val="tx2">
                      <a:lumMod val="50000"/>
                    </a:schemeClr>
                  </a:glow>
                  <a:innerShdw blurRad="50900" dist="38500" dir="13500000">
                    <a:srgbClr val="000000">
                      <a:alpha val="60000"/>
                    </a:srgbClr>
                  </a:innerShdw>
                </a:effectLst>
                <a:latin typeface="Comic Sans MS" pitchFamily="66" charset="0"/>
              </a:rPr>
            </a:br>
            <a:r>
              <a:rPr lang="en-US" sz="3700" b="1" spc="50" dirty="0" smtClean="0">
                <a:ln w="13500">
                  <a:solidFill>
                    <a:schemeClr val="accent1">
                      <a:shade val="2500"/>
                      <a:alpha val="6500"/>
                    </a:schemeClr>
                  </a:solidFill>
                  <a:prstDash val="solid"/>
                </a:ln>
                <a:solidFill>
                  <a:srgbClr val="00B0F0">
                    <a:alpha val="95000"/>
                  </a:srgbClr>
                </a:solidFill>
                <a:effectLst>
                  <a:glow rad="127000">
                    <a:schemeClr val="tx2">
                      <a:lumMod val="50000"/>
                    </a:schemeClr>
                  </a:glow>
                  <a:innerShdw blurRad="50900" dist="38500" dir="13500000">
                    <a:srgbClr val="000000">
                      <a:alpha val="60000"/>
                    </a:srgbClr>
                  </a:innerShdw>
                </a:effectLst>
                <a:latin typeface="Comic Sans MS" pitchFamily="66" charset="0"/>
              </a:rPr>
              <a:t>   &lt;</a:t>
            </a:r>
            <a:r>
              <a:rPr lang="en-US" sz="3700" b="1" spc="50" dirty="0" err="1" smtClean="0">
                <a:ln w="13500">
                  <a:solidFill>
                    <a:schemeClr val="accent1">
                      <a:shade val="2500"/>
                      <a:alpha val="6500"/>
                    </a:schemeClr>
                  </a:solidFill>
                  <a:prstDash val="solid"/>
                </a:ln>
                <a:solidFill>
                  <a:srgbClr val="00B0F0">
                    <a:alpha val="95000"/>
                  </a:srgbClr>
                </a:solidFill>
                <a:effectLst>
                  <a:glow rad="127000">
                    <a:schemeClr val="tx2">
                      <a:lumMod val="50000"/>
                    </a:schemeClr>
                  </a:glow>
                  <a:innerShdw blurRad="50900" dist="38500" dir="13500000">
                    <a:srgbClr val="000000">
                      <a:alpha val="60000"/>
                    </a:srgbClr>
                  </a:innerShdw>
                </a:effectLst>
                <a:latin typeface="Comic Sans MS" pitchFamily="66" charset="0"/>
              </a:rPr>
              <a:t>beyn</a:t>
            </a:r>
            <a:r>
              <a:rPr lang="en-US" sz="3700" b="1" spc="50" dirty="0" smtClean="0">
                <a:ln w="13500">
                  <a:solidFill>
                    <a:schemeClr val="accent1">
                      <a:shade val="2500"/>
                      <a:alpha val="6500"/>
                    </a:schemeClr>
                  </a:solidFill>
                  <a:prstDash val="solid"/>
                </a:ln>
                <a:solidFill>
                  <a:srgbClr val="00B0F0">
                    <a:alpha val="95000"/>
                  </a:srgbClr>
                </a:solidFill>
                <a:effectLst>
                  <a:glow rad="127000">
                    <a:schemeClr val="tx2">
                      <a:lumMod val="50000"/>
                    </a:schemeClr>
                  </a:glow>
                  <a:innerShdw blurRad="50900" dist="38500" dir="13500000">
                    <a:srgbClr val="000000">
                      <a:alpha val="60000"/>
                    </a:srgbClr>
                  </a:innerShdw>
                </a:effectLst>
                <a:latin typeface="Comic Sans MS" pitchFamily="66" charset="0"/>
              </a:rPr>
              <a:t> ha </a:t>
            </a:r>
            <a:r>
              <a:rPr lang="en-US" sz="3700" b="1" spc="50" dirty="0" err="1" smtClean="0">
                <a:ln w="13500">
                  <a:solidFill>
                    <a:schemeClr val="accent1">
                      <a:shade val="2500"/>
                      <a:alpha val="6500"/>
                    </a:schemeClr>
                  </a:solidFill>
                  <a:prstDash val="solid"/>
                </a:ln>
                <a:solidFill>
                  <a:srgbClr val="00B0F0">
                    <a:alpha val="95000"/>
                  </a:srgbClr>
                </a:solidFill>
                <a:effectLst>
                  <a:glow rad="127000">
                    <a:schemeClr val="tx2">
                      <a:lumMod val="50000"/>
                    </a:schemeClr>
                  </a:glow>
                  <a:innerShdw blurRad="50900" dist="38500" dir="13500000">
                    <a:srgbClr val="000000">
                      <a:alpha val="60000"/>
                    </a:srgbClr>
                  </a:innerShdw>
                </a:effectLst>
                <a:latin typeface="Comic Sans MS" pitchFamily="66" charset="0"/>
              </a:rPr>
              <a:t>arbayim</a:t>
            </a:r>
            <a:r>
              <a:rPr lang="en-US" sz="3700" b="1" spc="50" dirty="0" smtClean="0">
                <a:ln w="13500">
                  <a:solidFill>
                    <a:schemeClr val="accent1">
                      <a:shade val="2500"/>
                      <a:alpha val="6500"/>
                    </a:schemeClr>
                  </a:solidFill>
                  <a:prstDash val="solid"/>
                </a:ln>
                <a:solidFill>
                  <a:srgbClr val="00B0F0">
                    <a:alpha val="95000"/>
                  </a:srgbClr>
                </a:solidFill>
                <a:effectLst>
                  <a:glow rad="127000">
                    <a:schemeClr val="tx2">
                      <a:lumMod val="50000"/>
                    </a:schemeClr>
                  </a:glow>
                  <a:innerShdw blurRad="50900" dist="38500" dir="13500000">
                    <a:srgbClr val="000000">
                      <a:alpha val="60000"/>
                    </a:srgbClr>
                  </a:innerShdw>
                </a:effectLst>
                <a:latin typeface="Comic Sans MS" pitchFamily="66" charset="0"/>
              </a:rPr>
              <a:t>&gt; </a:t>
            </a:r>
          </a:p>
          <a:p>
            <a:pPr marL="82296" indent="0">
              <a:lnSpc>
                <a:spcPct val="120000"/>
              </a:lnSpc>
              <a:buNone/>
            </a:pPr>
            <a:r>
              <a:rPr lang="en-US" sz="3700" b="1" spc="50" dirty="0" smtClean="0">
                <a:ln w="13500">
                  <a:solidFill>
                    <a:schemeClr val="accent1">
                      <a:shade val="2500"/>
                      <a:alpha val="6500"/>
                    </a:schemeClr>
                  </a:solidFill>
                  <a:prstDash val="solid"/>
                </a:ln>
                <a:solidFill>
                  <a:schemeClr val="accent5">
                    <a:lumMod val="60000"/>
                    <a:lumOff val="4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3. the dusk </a:t>
            </a:r>
            <a:r>
              <a:rPr lang="en-US" sz="3700" b="1" spc="50" dirty="0" smtClean="0">
                <a:ln w="13500">
                  <a:solidFill>
                    <a:schemeClr val="accent1">
                      <a:shade val="2500"/>
                      <a:alpha val="6500"/>
                    </a:schemeClr>
                  </a:solidFill>
                  <a:prstDash val="solid"/>
                </a:ln>
                <a:solidFill>
                  <a:schemeClr val="accent4">
                    <a:lumMod val="20000"/>
                    <a:lumOff val="80000"/>
                    <a:alpha val="95000"/>
                  </a:schemeClr>
                </a:solidFill>
                <a:effectLst>
                  <a:glow rad="127000">
                    <a:schemeClr val="tx2">
                      <a:lumMod val="50000"/>
                    </a:schemeClr>
                  </a:glow>
                  <a:innerShdw blurRad="50900" dist="38500" dir="13500000">
                    <a:srgbClr val="000000">
                      <a:alpha val="60000"/>
                    </a:srgbClr>
                  </a:innerShdw>
                </a:effectLst>
                <a:latin typeface="Comic Sans MS" pitchFamily="66" charset="0"/>
              </a:rPr>
              <a:t>and </a:t>
            </a:r>
          </a:p>
          <a:p>
            <a:pPr marL="82296" indent="0">
              <a:lnSpc>
                <a:spcPct val="120000"/>
              </a:lnSpc>
              <a:buNone/>
            </a:pPr>
            <a:r>
              <a:rPr lang="en-US" sz="3700" b="1" spc="50" dirty="0" smtClean="0">
                <a:ln w="13500">
                  <a:solidFill>
                    <a:schemeClr val="accent1">
                      <a:shade val="2500"/>
                      <a:alpha val="6500"/>
                    </a:schemeClr>
                  </a:solidFill>
                  <a:prstDash val="solid"/>
                </a:ln>
                <a:solidFill>
                  <a:srgbClr val="002060"/>
                </a:solidFill>
                <a:effectLst>
                  <a:glow rad="76200">
                    <a:schemeClr val="accent2">
                      <a:lumMod val="20000"/>
                      <a:lumOff val="80000"/>
                      <a:alpha val="65000"/>
                    </a:schemeClr>
                  </a:glow>
                  <a:innerShdw blurRad="50900" dist="38500" dir="13500000">
                    <a:srgbClr val="000000">
                      <a:alpha val="60000"/>
                    </a:srgbClr>
                  </a:innerShdw>
                </a:effectLst>
                <a:latin typeface="Comic Sans MS" pitchFamily="66" charset="0"/>
              </a:rPr>
              <a:t>4. </a:t>
            </a:r>
            <a:r>
              <a:rPr lang="en-US" sz="3700" b="1" spc="50" dirty="0" smtClean="0">
                <a:ln w="13500">
                  <a:solidFill>
                    <a:schemeClr val="accent1">
                      <a:shade val="2500"/>
                      <a:alpha val="6500"/>
                    </a:schemeClr>
                  </a:solidFill>
                  <a:prstDash val="solid"/>
                </a:ln>
                <a:solidFill>
                  <a:srgbClr val="002060"/>
                </a:solidFill>
                <a:effectLst>
                  <a:glow rad="76200">
                    <a:schemeClr val="bg1">
                      <a:alpha val="86000"/>
                    </a:schemeClr>
                  </a:glow>
                  <a:innerShdw blurRad="50900" dist="38500" dir="13500000">
                    <a:srgbClr val="000000">
                      <a:alpha val="60000"/>
                    </a:srgbClr>
                  </a:innerShdw>
                </a:effectLst>
                <a:latin typeface="Comic Sans MS" pitchFamily="66" charset="0"/>
              </a:rPr>
              <a:t>the Night Season of </a:t>
            </a:r>
            <a:br>
              <a:rPr lang="en-US" sz="3700" b="1" spc="50" dirty="0" smtClean="0">
                <a:ln w="13500">
                  <a:solidFill>
                    <a:schemeClr val="accent1">
                      <a:shade val="2500"/>
                      <a:alpha val="6500"/>
                    </a:schemeClr>
                  </a:solidFill>
                  <a:prstDash val="solid"/>
                </a:ln>
                <a:solidFill>
                  <a:srgbClr val="002060"/>
                </a:solidFill>
                <a:effectLst>
                  <a:glow rad="76200">
                    <a:schemeClr val="bg1">
                      <a:alpha val="86000"/>
                    </a:schemeClr>
                  </a:glow>
                  <a:innerShdw blurRad="50900" dist="38500" dir="13500000">
                    <a:srgbClr val="000000">
                      <a:alpha val="60000"/>
                    </a:srgbClr>
                  </a:innerShdw>
                </a:effectLst>
                <a:latin typeface="Comic Sans MS" pitchFamily="66" charset="0"/>
              </a:rPr>
            </a:br>
            <a:r>
              <a:rPr lang="en-US" sz="3700" b="1" spc="50" dirty="0" smtClean="0">
                <a:ln w="13500">
                  <a:solidFill>
                    <a:schemeClr val="accent1">
                      <a:shade val="2500"/>
                      <a:alpha val="6500"/>
                    </a:schemeClr>
                  </a:solidFill>
                  <a:prstDash val="solid"/>
                </a:ln>
                <a:solidFill>
                  <a:srgbClr val="002060"/>
                </a:solidFill>
                <a:effectLst>
                  <a:glow rad="76200">
                    <a:schemeClr val="bg1">
                      <a:alpha val="86000"/>
                    </a:schemeClr>
                  </a:glow>
                  <a:innerShdw blurRad="50900" dist="38500" dir="13500000">
                    <a:srgbClr val="000000">
                      <a:alpha val="60000"/>
                    </a:srgbClr>
                  </a:innerShdw>
                </a:effectLst>
                <a:latin typeface="Comic Sans MS" pitchFamily="66" charset="0"/>
              </a:rPr>
              <a:t>   &lt;</a:t>
            </a:r>
            <a:r>
              <a:rPr lang="en-US" sz="3700" b="1" spc="50" dirty="0" err="1">
                <a:ln w="13500">
                  <a:solidFill>
                    <a:schemeClr val="accent1">
                      <a:shade val="2500"/>
                      <a:alpha val="6500"/>
                    </a:schemeClr>
                  </a:solidFill>
                  <a:prstDash val="solid"/>
                </a:ln>
                <a:solidFill>
                  <a:srgbClr val="002060"/>
                </a:solidFill>
                <a:effectLst>
                  <a:glow rad="76200">
                    <a:schemeClr val="bg1">
                      <a:alpha val="86000"/>
                    </a:schemeClr>
                  </a:glow>
                  <a:innerShdw blurRad="50900" dist="38500" dir="13500000">
                    <a:srgbClr val="000000">
                      <a:alpha val="60000"/>
                    </a:srgbClr>
                  </a:innerShdw>
                </a:effectLst>
                <a:latin typeface="Comic Sans MS" pitchFamily="66" charset="0"/>
              </a:rPr>
              <a:t>beyn</a:t>
            </a:r>
            <a:r>
              <a:rPr lang="en-US" sz="3700" b="1" spc="50" dirty="0">
                <a:ln w="13500">
                  <a:solidFill>
                    <a:schemeClr val="accent1">
                      <a:shade val="2500"/>
                      <a:alpha val="6500"/>
                    </a:schemeClr>
                  </a:solidFill>
                  <a:prstDash val="solid"/>
                </a:ln>
                <a:solidFill>
                  <a:srgbClr val="002060"/>
                </a:solidFill>
                <a:effectLst>
                  <a:glow rad="76200">
                    <a:schemeClr val="bg1">
                      <a:alpha val="86000"/>
                    </a:schemeClr>
                  </a:glow>
                  <a:innerShdw blurRad="50900" dist="38500" dir="13500000">
                    <a:srgbClr val="000000">
                      <a:alpha val="60000"/>
                    </a:srgbClr>
                  </a:innerShdw>
                </a:effectLst>
                <a:latin typeface="Comic Sans MS" pitchFamily="66" charset="0"/>
              </a:rPr>
              <a:t> ha </a:t>
            </a:r>
            <a:r>
              <a:rPr lang="en-US" sz="3700" b="1" spc="50" dirty="0" err="1">
                <a:ln w="13500">
                  <a:solidFill>
                    <a:schemeClr val="accent1">
                      <a:shade val="2500"/>
                      <a:alpha val="6500"/>
                    </a:schemeClr>
                  </a:solidFill>
                  <a:prstDash val="solid"/>
                </a:ln>
                <a:solidFill>
                  <a:srgbClr val="002060"/>
                </a:solidFill>
                <a:effectLst>
                  <a:glow rad="76200">
                    <a:schemeClr val="bg1">
                      <a:alpha val="86000"/>
                    </a:schemeClr>
                  </a:glow>
                  <a:innerShdw blurRad="50900" dist="38500" dir="13500000">
                    <a:srgbClr val="000000">
                      <a:alpha val="60000"/>
                    </a:srgbClr>
                  </a:innerShdw>
                </a:effectLst>
                <a:latin typeface="Comic Sans MS" pitchFamily="66" charset="0"/>
              </a:rPr>
              <a:t>arbayim</a:t>
            </a:r>
            <a:r>
              <a:rPr lang="en-US" sz="3700" b="1" spc="50" dirty="0">
                <a:ln w="13500">
                  <a:solidFill>
                    <a:schemeClr val="accent1">
                      <a:shade val="2500"/>
                      <a:alpha val="6500"/>
                    </a:schemeClr>
                  </a:solidFill>
                  <a:prstDash val="solid"/>
                </a:ln>
                <a:solidFill>
                  <a:srgbClr val="002060"/>
                </a:solidFill>
                <a:effectLst>
                  <a:glow rad="76200">
                    <a:schemeClr val="bg1">
                      <a:alpha val="86000"/>
                    </a:schemeClr>
                  </a:glow>
                  <a:innerShdw blurRad="50900" dist="38500" dir="13500000">
                    <a:srgbClr val="000000">
                      <a:alpha val="60000"/>
                    </a:srgbClr>
                  </a:innerShdw>
                </a:effectLst>
                <a:latin typeface="Comic Sans MS" pitchFamily="66" charset="0"/>
              </a:rPr>
              <a:t>&gt;.</a:t>
            </a:r>
            <a:endParaRPr lang="en-US" dirty="0">
              <a:solidFill>
                <a:srgbClr val="002060"/>
              </a:solidFill>
              <a:effectLst>
                <a:glow rad="76200">
                  <a:schemeClr val="bg1">
                    <a:alpha val="86000"/>
                  </a:schemeClr>
                </a:glow>
                <a:innerShdw blurRad="50900" dist="38500" dir="13500000">
                  <a:srgbClr val="000000">
                    <a:alpha val="60000"/>
                  </a:srgbClr>
                </a:innerShdw>
              </a:effectLst>
              <a:latin typeface="Comic Sans MS" pitchFamily="66" charset="0"/>
            </a:endParaRPr>
          </a:p>
        </p:txBody>
      </p:sp>
      <p:sp>
        <p:nvSpPr>
          <p:cNvPr id="8" name="Rectangle 7"/>
          <p:cNvSpPr/>
          <p:nvPr/>
        </p:nvSpPr>
        <p:spPr>
          <a:xfrm>
            <a:off x="0" y="6913072"/>
            <a:ext cx="12252960" cy="2062103"/>
          </a:xfrm>
          <a:prstGeom prst="rect">
            <a:avLst/>
          </a:prstGeom>
          <a:solidFill>
            <a:schemeClr val="bg1"/>
          </a:solidFill>
        </p:spPr>
        <p:txBody>
          <a:bodyPr wrap="square">
            <a:spAutoFit/>
          </a:bodyPr>
          <a:lstStyle/>
          <a:p>
            <a:r>
              <a:rPr lang="en-US" sz="1600" dirty="0" smtClean="0"/>
              <a:t>The connection is this, and it’s likely going to take another whole slide: </a:t>
            </a:r>
          </a:p>
          <a:p>
            <a:r>
              <a:rPr lang="en-US" sz="1600" dirty="0" smtClean="0"/>
              <a:t>Neither Lev or Deut use BTE, but both references connect sacrifices and offerings from the dusk/ereb timeframe </a:t>
            </a:r>
            <a:r>
              <a:rPr lang="en-US" sz="1600" u="sng" dirty="0" smtClean="0"/>
              <a:t>that are connected to BTE</a:t>
            </a:r>
            <a:r>
              <a:rPr lang="en-US" sz="1600" dirty="0" smtClean="0"/>
              <a:t>. </a:t>
            </a:r>
            <a:r>
              <a:rPr lang="en-US" sz="1200" dirty="0" smtClean="0"/>
              <a:t>(that is likely what Yah originally intended in the first place with the offerings at boqer and ereb</a:t>
            </a:r>
            <a:r>
              <a:rPr lang="en-US" sz="1600" dirty="0" smtClean="0"/>
              <a:t>) – The </a:t>
            </a:r>
            <a:r>
              <a:rPr lang="en-US" sz="1600" dirty="0" err="1" smtClean="0"/>
              <a:t>Exo</a:t>
            </a:r>
            <a:r>
              <a:rPr lang="en-US" sz="1600" dirty="0" smtClean="0"/>
              <a:t> 30 lamps are another verification, but I don’t think I’ll mention that again.</a:t>
            </a:r>
          </a:p>
          <a:p>
            <a:r>
              <a:rPr lang="en-US" sz="1600" dirty="0" smtClean="0"/>
              <a:t>So, the connection is between Lev’s use of “ereb/night” and </a:t>
            </a:r>
            <a:r>
              <a:rPr lang="en-US" sz="1600" dirty="0" err="1" smtClean="0"/>
              <a:t>Deut’s</a:t>
            </a:r>
            <a:r>
              <a:rPr lang="en-US" sz="1600" dirty="0" smtClean="0"/>
              <a:t> declaration of PO sac at “even.”</a:t>
            </a:r>
          </a:p>
          <a:p>
            <a:r>
              <a:rPr lang="en-US" sz="1600" dirty="0" smtClean="0"/>
              <a:t>Lev is talking about “everyday” sacrifices.</a:t>
            </a:r>
          </a:p>
          <a:p>
            <a:r>
              <a:rPr lang="en-US" sz="1600" dirty="0" smtClean="0"/>
              <a:t>Deut is talking about only PO sacrifices – but the catch is THIS PO sac, is part and parcel of every other offering.</a:t>
            </a:r>
          </a:p>
          <a:p>
            <a:r>
              <a:rPr lang="en-US" sz="1600" dirty="0" smtClean="0"/>
              <a:t>Honestly, how am I going to explain this so people get it … or am I in a panic about nothing?  CF  Aug 17</a:t>
            </a:r>
            <a:r>
              <a:rPr lang="en-US" sz="1600" baseline="30000" dirty="0" smtClean="0"/>
              <a:t>th</a:t>
            </a:r>
            <a:r>
              <a:rPr lang="en-US" sz="1600" dirty="0" smtClean="0"/>
              <a:t>.</a:t>
            </a:r>
            <a:endParaRPr lang="en-US" sz="1600" dirty="0"/>
          </a:p>
        </p:txBody>
      </p:sp>
      <p:sp>
        <p:nvSpPr>
          <p:cNvPr id="9" name="Rectangle 8"/>
          <p:cNvSpPr/>
          <p:nvPr/>
        </p:nvSpPr>
        <p:spPr>
          <a:xfrm>
            <a:off x="6055948" y="6087980"/>
            <a:ext cx="4282583"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28575">
                  <a:solidFill>
                    <a:schemeClr val="tx2">
                      <a:lumMod val="60000"/>
                      <a:lumOff val="4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atura MT Script Capitals" pitchFamily="66" charset="0"/>
              </a:rPr>
              <a:t>That’s Amazing!</a:t>
            </a:r>
            <a:endParaRPr lang="en-US" sz="4000" b="1" cap="none" spc="0" dirty="0">
              <a:ln w="28575"/>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atura MT Script Capitals" pitchFamily="66" charset="0"/>
            </a:endParaRPr>
          </a:p>
        </p:txBody>
      </p:sp>
    </p:spTree>
    <p:extLst>
      <p:ext uri="{BB962C8B-B14F-4D97-AF65-F5344CB8AC3E}">
        <p14:creationId xmlns:p14="http://schemas.microsoft.com/office/powerpoint/2010/main" val="3134319047"/>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fade">
                                      <p:cBhvr>
                                        <p:cTn id="35" dur="1000"/>
                                        <p:tgtEl>
                                          <p:spTgt spid="7">
                                            <p:txEl>
                                              <p:pRg st="1" end="1"/>
                                            </p:txEl>
                                          </p:spTgt>
                                        </p:tgtEl>
                                      </p:cBhvr>
                                    </p:animEffect>
                                    <p:anim calcmode="lin" valueType="num">
                                      <p:cBhvr>
                                        <p:cTn id="36"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Effect transition="in" filter="fade">
                                      <p:cBhvr>
                                        <p:cTn id="42" dur="1000"/>
                                        <p:tgtEl>
                                          <p:spTgt spid="7">
                                            <p:txEl>
                                              <p:pRg st="2" end="2"/>
                                            </p:txEl>
                                          </p:spTgt>
                                        </p:tgtEl>
                                      </p:cBhvr>
                                    </p:animEffect>
                                    <p:anim calcmode="lin" valueType="num">
                                      <p:cBhvr>
                                        <p:cTn id="4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Effect transition="in" filter="fade">
                                      <p:cBhvr>
                                        <p:cTn id="49" dur="1000"/>
                                        <p:tgtEl>
                                          <p:spTgt spid="7">
                                            <p:txEl>
                                              <p:pRg st="3" end="3"/>
                                            </p:txEl>
                                          </p:spTgt>
                                        </p:tgtEl>
                                      </p:cBhvr>
                                    </p:animEffect>
                                    <p:anim calcmode="lin" valueType="num">
                                      <p:cBhvr>
                                        <p:cTn id="5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4" end="4"/>
                                            </p:txEl>
                                          </p:spTgt>
                                        </p:tgtEl>
                                        <p:attrNameLst>
                                          <p:attrName>style.visibility</p:attrName>
                                        </p:attrNameLst>
                                      </p:cBhvr>
                                      <p:to>
                                        <p:strVal val="visible"/>
                                      </p:to>
                                    </p:set>
                                    <p:animEffect transition="in" filter="fade">
                                      <p:cBhvr>
                                        <p:cTn id="56" dur="1000"/>
                                        <p:tgtEl>
                                          <p:spTgt spid="7">
                                            <p:txEl>
                                              <p:pRg st="4" end="4"/>
                                            </p:txEl>
                                          </p:spTgt>
                                        </p:tgtEl>
                                      </p:cBhvr>
                                    </p:animEffect>
                                    <p:anim calcmode="lin" valueType="num">
                                      <p:cBhvr>
                                        <p:cTn id="57"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59" fill="hold">
                            <p:stCondLst>
                              <p:cond delay="1000"/>
                            </p:stCondLst>
                            <p:childTnLst>
                              <p:par>
                                <p:cTn id="60" presetID="10" presetClass="entr" presetSubtype="0" fill="hold" grpId="0" nodeType="afterEffect">
                                  <p:stCondLst>
                                    <p:cond delay="100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pic>
        <p:nvPicPr>
          <p:cNvPr id="1026" name="Picture 2" descr="C:\Users\Rae\Desktop\day-night reduc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659" y="0"/>
            <a:ext cx="1224870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Rae\Desktop\scro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004" y="3692967"/>
            <a:ext cx="2350043" cy="153993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0" name="Picture 2" descr="F:\Art on Desktop - 1\All white man clip art\3d white people\Decisions red arrow png.png"/>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622028" y="422129"/>
            <a:ext cx="6095251" cy="60708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960966" y="70044"/>
            <a:ext cx="5753416" cy="1938992"/>
          </a:xfrm>
          <a:prstGeom prst="rect">
            <a:avLst/>
          </a:prstGeom>
          <a:noFill/>
        </p:spPr>
        <p:txBody>
          <a:bodyPr wrap="square" lIns="91440" tIns="45720" rIns="91440" bIns="45720">
            <a:spAutoFit/>
          </a:bodyPr>
          <a:lstStyle/>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mj-lt"/>
              </a:rPr>
              <a:t>2.  </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3">
                      <a:lumMod val="40000"/>
                      <a:lumOff val="60000"/>
                    </a:schemeClr>
                  </a:glow>
                  <a:innerShdw blurRad="69850" dist="43180" dir="5400000">
                    <a:srgbClr val="000000">
                      <a:alpha val="65000"/>
                    </a:srgbClr>
                  </a:innerShdw>
                </a:effectLst>
                <a:latin typeface="+mj-lt"/>
              </a:rPr>
              <a:t>[Lev  6:20  –  ereb sacrifices] </a:t>
            </a:r>
            <a:b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3">
                      <a:lumMod val="40000"/>
                      <a:lumOff val="60000"/>
                    </a:schemeClr>
                  </a:glow>
                  <a:innerShdw blurRad="69850" dist="43180" dir="5400000">
                    <a:srgbClr val="000000">
                      <a:alpha val="65000"/>
                    </a:srgbClr>
                  </a:innerShdw>
                </a:effectLst>
                <a:latin typeface="+mj-lt"/>
              </a:rPr>
            </a:b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mj-lt"/>
              </a:rPr>
              <a:t>Deut 16:6 offers permission for the Passover Sacrifice to </a:t>
            </a:r>
            <a:r>
              <a:rPr lang="en-US" sz="2400" b="1" dirty="0" smtClean="0">
                <a:ln w="1905"/>
                <a:solidFill>
                  <a:srgbClr val="0000FF"/>
                </a:solidFill>
                <a:effectLst>
                  <a:glow rad="127000">
                    <a:schemeClr val="accent2">
                      <a:lumMod val="40000"/>
                      <a:lumOff val="60000"/>
                    </a:schemeClr>
                  </a:glow>
                  <a:innerShdw blurRad="69850" dist="43180" dir="5400000">
                    <a:srgbClr val="000000">
                      <a:alpha val="65000"/>
                    </a:srgbClr>
                  </a:innerShdw>
                </a:effectLst>
                <a:latin typeface="+mj-lt"/>
              </a:rPr>
              <a:t>have the full </a:t>
            </a:r>
            <a:br>
              <a:rPr lang="en-US" sz="2400" b="1" dirty="0" smtClean="0">
                <a:ln w="1905"/>
                <a:solidFill>
                  <a:srgbClr val="0000FF"/>
                </a:solidFill>
                <a:effectLst>
                  <a:glow rad="127000">
                    <a:schemeClr val="accent2">
                      <a:lumMod val="40000"/>
                      <a:lumOff val="60000"/>
                    </a:schemeClr>
                  </a:glow>
                  <a:innerShdw blurRad="69850" dist="43180" dir="5400000">
                    <a:srgbClr val="000000">
                      <a:alpha val="65000"/>
                    </a:srgbClr>
                  </a:innerShdw>
                </a:effectLst>
                <a:latin typeface="+mj-lt"/>
              </a:rPr>
            </a:br>
            <a:r>
              <a:rPr lang="en-US" sz="2400" b="1" dirty="0" smtClean="0">
                <a:ln w="1905"/>
                <a:solidFill>
                  <a:srgbClr val="0000FF"/>
                </a:solidFill>
                <a:effectLst>
                  <a:glow rad="127000">
                    <a:schemeClr val="accent2">
                      <a:lumMod val="40000"/>
                      <a:lumOff val="60000"/>
                    </a:schemeClr>
                  </a:glow>
                  <a:innerShdw blurRad="69850" dist="43180" dir="5400000">
                    <a:srgbClr val="000000">
                      <a:alpha val="65000"/>
                    </a:srgbClr>
                  </a:innerShdw>
                </a:effectLst>
                <a:latin typeface="+mj-lt"/>
              </a:rPr>
              <a:t>24 hour spectrum</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mj-lt"/>
              </a:rPr>
              <a:t> for the</a:t>
            </a:r>
            <a:b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mj-lt"/>
              </a:rPr>
            </a:b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mj-lt"/>
              </a:rPr>
              <a:t> sacrificial timeframes.</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mj-lt"/>
            </a:endParaRPr>
          </a:p>
        </p:txBody>
      </p:sp>
      <p:sp>
        <p:nvSpPr>
          <p:cNvPr id="8" name="Rectangle 7"/>
          <p:cNvSpPr/>
          <p:nvPr/>
        </p:nvSpPr>
        <p:spPr>
          <a:xfrm>
            <a:off x="7404004" y="2368495"/>
            <a:ext cx="4084320" cy="1938992"/>
          </a:xfrm>
          <a:prstGeom prst="rect">
            <a:avLst/>
          </a:prstGeom>
          <a:noFill/>
        </p:spPr>
        <p:txBody>
          <a:bodyPr wrap="square" lIns="91440" tIns="45720" rIns="91440" bIns="45720">
            <a:spAutoFit/>
          </a:bodyPr>
          <a:lstStyle/>
          <a:p>
            <a:pPr marL="457200" indent="-457200" algn="ctr">
              <a:buAutoNum type="arabicPeriod" startAt="3"/>
            </a:pP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t>What  about </a:t>
            </a:r>
            <a:b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b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t>Patterns for </a:t>
            </a:r>
            <a:b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b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t>“between the </a:t>
            </a:r>
            <a:r>
              <a:rPr lang="en-US"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t>mix</a:t>
            </a:r>
            <a:r>
              <a:rPr lang="en-US" sz="2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t>ing</a:t>
            </a:r>
            <a:r>
              <a:rPr lang="en-US" sz="2400" b="1" cap="none" spc="0" dirty="0" err="1" smtClean="0">
                <a:ln w="1905"/>
                <a:solidFill>
                  <a:srgbClr val="C00000"/>
                </a:solidFill>
                <a:effectLst>
                  <a:glow rad="127000">
                    <a:schemeClr val="bg1"/>
                  </a:glow>
                  <a:innerShdw blurRad="69850" dist="43180" dir="5400000">
                    <a:srgbClr val="000000">
                      <a:alpha val="65000"/>
                    </a:srgbClr>
                  </a:innerShdw>
                </a:effectLst>
                <a:latin typeface="+mj-lt"/>
              </a:rPr>
              <a:t>S</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t>” on Yahusha’s </a:t>
            </a:r>
            <a:b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b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t>Passover Day?</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endParaRPr>
          </a:p>
        </p:txBody>
      </p:sp>
      <p:sp>
        <p:nvSpPr>
          <p:cNvPr id="40" name="Rectangle 39"/>
          <p:cNvSpPr/>
          <p:nvPr/>
        </p:nvSpPr>
        <p:spPr>
          <a:xfrm>
            <a:off x="0" y="5563657"/>
            <a:ext cx="12263120" cy="1323439"/>
          </a:xfrm>
          <a:prstGeom prst="rect">
            <a:avLst/>
          </a:prstGeom>
          <a:gradFill flip="none" rotWithShape="1">
            <a:gsLst>
              <a:gs pos="0">
                <a:schemeClr val="bg1"/>
              </a:gs>
              <a:gs pos="22000">
                <a:srgbClr val="002060"/>
              </a:gs>
              <a:gs pos="79000">
                <a:srgbClr val="0A128C"/>
              </a:gs>
              <a:gs pos="52000">
                <a:schemeClr val="tx2">
                  <a:lumMod val="60000"/>
                  <a:lumOff val="40000"/>
                </a:schemeClr>
              </a:gs>
              <a:gs pos="39000">
                <a:schemeClr val="accent1">
                  <a:lumMod val="75000"/>
                </a:schemeClr>
              </a:gs>
              <a:gs pos="99000">
                <a:schemeClr val="bg1"/>
              </a:gs>
            </a:gsLst>
            <a:lin ang="18900000" scaled="1"/>
            <a:tileRect/>
          </a:gradFill>
          <a:scene3d>
            <a:camera prst="orthographicFront"/>
            <a:lightRig rig="threePt" dir="t"/>
          </a:scene3d>
          <a:sp3d>
            <a:bevelT w="152400" h="50800" prst="softRound"/>
          </a:sp3d>
        </p:spPr>
        <p:txBody>
          <a:bodyPr wrap="square" lIns="91440" tIns="45720" rIns="91440" bIns="45720">
            <a:spAutoFit/>
            <a:sp3d extrusionH="57150">
              <a:bevelT h="25400" prst="softRound"/>
            </a:sp3d>
          </a:bodyPr>
          <a:lstStyle/>
          <a:p>
            <a:pPr algn="ctr"/>
            <a:endParaRPr lang="en-US" sz="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endParaRPr>
          </a:p>
          <a:p>
            <a:pPr algn="ctr"/>
            <a:r>
              <a:rPr lang="en-US" sz="29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Part #3 of this study will compare the Old Testament </a:t>
            </a:r>
            <a:br>
              <a:rPr lang="en-US" sz="29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br>
            <a:r>
              <a:rPr lang="en-US" sz="29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patterns of “</a:t>
            </a:r>
            <a:r>
              <a:rPr lang="en-US" sz="29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beyn</a:t>
            </a:r>
            <a:r>
              <a:rPr lang="en-US" sz="29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 ha </a:t>
            </a:r>
            <a:r>
              <a:rPr lang="en-US" sz="29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arbayim</a:t>
            </a:r>
            <a:r>
              <a:rPr lang="en-US" sz="29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 to the Passover in the Gospels!</a:t>
            </a:r>
          </a:p>
          <a:p>
            <a:pPr algn="ctr"/>
            <a:endParaRPr lang="en-US" sz="1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endParaRPr>
          </a:p>
        </p:txBody>
      </p:sp>
      <p:sp>
        <p:nvSpPr>
          <p:cNvPr id="10" name="Slide Number Placeholder 1"/>
          <p:cNvSpPr txBox="1">
            <a:spLocks/>
          </p:cNvSpPr>
          <p:nvPr/>
        </p:nvSpPr>
        <p:spPr>
          <a:xfrm>
            <a:off x="11724639" y="6482839"/>
            <a:ext cx="6096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BBC35B-A44B-4119-B8DA-DE9E3DFADA20}" type="slidenum">
              <a:rPr lang="en-US" sz="1400" smtClean="0">
                <a:solidFill>
                  <a:schemeClr val="accent2">
                    <a:lumMod val="20000"/>
                    <a:lumOff val="80000"/>
                  </a:schemeClr>
                </a:solidFill>
              </a:rPr>
              <a:pPr/>
              <a:t>31</a:t>
            </a:fld>
            <a:endParaRPr lang="en-US" dirty="0">
              <a:solidFill>
                <a:schemeClr val="accent2">
                  <a:lumMod val="20000"/>
                  <a:lumOff val="80000"/>
                </a:schemeClr>
              </a:solidFill>
            </a:endParaRPr>
          </a:p>
        </p:txBody>
      </p:sp>
      <p:sp>
        <p:nvSpPr>
          <p:cNvPr id="12" name="Rectangle 11"/>
          <p:cNvSpPr/>
          <p:nvPr/>
        </p:nvSpPr>
        <p:spPr>
          <a:xfrm>
            <a:off x="1149099" y="590632"/>
            <a:ext cx="3640924" cy="2862322"/>
          </a:xfrm>
          <a:prstGeom prst="rect">
            <a:avLst/>
          </a:prstGeom>
          <a:noFill/>
        </p:spPr>
        <p:txBody>
          <a:bodyPr wrap="square" lIns="91440" tIns="45720" rIns="91440" bIns="45720">
            <a:spAutoFit/>
          </a:bodyPr>
          <a:lstStyle/>
          <a:p>
            <a:pPr algn="ctr"/>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chemeClr val="bg1"/>
                  </a:glow>
                  <a:innerShdw blurRad="69850" dist="43180" dir="5400000">
                    <a:srgbClr val="000000">
                      <a:alpha val="65000"/>
                    </a:srgbClr>
                  </a:innerShdw>
                </a:effectLst>
                <a:latin typeface="+mj-lt"/>
              </a:rPr>
              <a:t>1.  The Patterns </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chemeClr val="bg1"/>
                  </a:glow>
                  <a:innerShdw blurRad="69850" dist="43180" dir="5400000">
                    <a:srgbClr val="000000">
                      <a:alpha val="65000"/>
                    </a:srgbClr>
                  </a:innerShdw>
                </a:effectLst>
                <a:latin typeface="+mj-lt"/>
              </a:rPr>
              <a:t>for</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chemeClr val="bg1"/>
                  </a:glow>
                  <a:innerShdw blurRad="69850" dist="43180" dir="5400000">
                    <a:srgbClr val="000000">
                      <a:alpha val="65000"/>
                    </a:srgbClr>
                  </a:innerShdw>
                </a:effectLst>
                <a:latin typeface="+mj-lt"/>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chemeClr val="bg1"/>
                  </a:glow>
                  <a:innerShdw blurRad="69850" dist="43180" dir="5400000">
                    <a:srgbClr val="000000">
                      <a:alpha val="65000"/>
                    </a:srgbClr>
                  </a:innerShdw>
                </a:effectLst>
                <a:latin typeface="+mj-lt"/>
              </a:rPr>
              <a:t>“between the </a:t>
            </a:r>
            <a:r>
              <a:rPr lang="en-US" sz="2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chemeClr val="bg1"/>
                  </a:glow>
                  <a:innerShdw blurRad="69850" dist="43180" dir="5400000">
                    <a:srgbClr val="000000">
                      <a:alpha val="65000"/>
                    </a:srgbClr>
                  </a:innerShdw>
                </a:effectLst>
                <a:latin typeface="+mj-lt"/>
              </a:rPr>
              <a:t>mixing</a:t>
            </a:r>
            <a:r>
              <a:rPr lang="en-US" sz="2000" b="1" dirty="0" err="1" smtClean="0">
                <a:ln w="1905"/>
                <a:solidFill>
                  <a:srgbClr val="C00000"/>
                </a:solidFill>
                <a:effectLst>
                  <a:glow rad="152400">
                    <a:schemeClr val="bg1"/>
                  </a:glow>
                  <a:innerShdw blurRad="69850" dist="43180" dir="5400000">
                    <a:srgbClr val="000000">
                      <a:alpha val="65000"/>
                    </a:srgbClr>
                  </a:innerShdw>
                </a:effectLst>
                <a:latin typeface="+mj-lt"/>
              </a:rPr>
              <a:t>S</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chemeClr val="bg1"/>
                  </a:glow>
                  <a:innerShdw blurRad="69850" dist="43180" dir="5400000">
                    <a:srgbClr val="000000">
                      <a:alpha val="65000"/>
                    </a:srgbClr>
                  </a:innerShdw>
                </a:effectLst>
                <a:latin typeface="+mj-lt"/>
              </a:rPr>
              <a:t>” </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chemeClr val="bg1"/>
                  </a:glow>
                  <a:innerShdw blurRad="69850" dist="43180" dir="5400000">
                    <a:srgbClr val="000000">
                      <a:alpha val="65000"/>
                    </a:srgbClr>
                  </a:innerShdw>
                </a:effectLst>
                <a:latin typeface="+mj-lt"/>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chemeClr val="bg1"/>
                  </a:glow>
                  <a:innerShdw blurRad="69850" dist="43180" dir="5400000">
                    <a:srgbClr val="000000">
                      <a:alpha val="65000"/>
                    </a:srgbClr>
                  </a:innerShdw>
                </a:effectLst>
                <a:latin typeface="+mj-lt"/>
              </a:rPr>
              <a:t>in the Torah had</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chemeClr val="bg1"/>
                  </a:glow>
                  <a:innerShdw blurRad="69850" dist="43180" dir="5400000">
                    <a:srgbClr val="000000">
                      <a:alpha val="65000"/>
                    </a:srgbClr>
                  </a:innerShdw>
                </a:effectLst>
                <a:latin typeface="+mj-lt"/>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chemeClr val="bg1"/>
                  </a:glow>
                  <a:innerShdw blurRad="69850" dist="43180" dir="5400000">
                    <a:srgbClr val="000000">
                      <a:alpha val="65000"/>
                    </a:srgbClr>
                  </a:innerShdw>
                </a:effectLst>
                <a:latin typeface="+mj-lt"/>
              </a:rPr>
              <a:t>alignment with</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chemeClr val="bg1"/>
                  </a:glow>
                  <a:innerShdw blurRad="69850" dist="43180" dir="5400000">
                    <a:srgbClr val="000000">
                      <a:alpha val="65000"/>
                    </a:srgbClr>
                  </a:innerShdw>
                </a:effectLst>
                <a:latin typeface="+mj-lt"/>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chemeClr val="bg1"/>
                  </a:glow>
                  <a:innerShdw blurRad="69850" dist="43180" dir="5400000">
                    <a:srgbClr val="000000">
                      <a:alpha val="65000"/>
                    </a:srgbClr>
                  </a:innerShdw>
                </a:effectLst>
                <a:latin typeface="+mj-lt"/>
              </a:rPr>
              <a:t>the Day Season</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chemeClr val="bg1"/>
                  </a:glow>
                  <a:innerShdw blurRad="69850" dist="43180" dir="5400000">
                    <a:srgbClr val="000000">
                      <a:alpha val="65000"/>
                    </a:srgbClr>
                  </a:innerShdw>
                </a:effectLst>
                <a:latin typeface="+mj-lt"/>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chemeClr val="bg1"/>
                  </a:glow>
                  <a:innerShdw blurRad="69850" dist="43180" dir="5400000">
                    <a:srgbClr val="000000">
                      <a:alpha val="65000"/>
                    </a:srgbClr>
                  </a:innerShdw>
                </a:effectLst>
                <a:latin typeface="+mj-lt"/>
              </a:rPr>
              <a:t>&amp; Night Season,</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chemeClr val="bg1"/>
                  </a:glow>
                  <a:innerShdw blurRad="69850" dist="43180" dir="5400000">
                    <a:srgbClr val="000000">
                      <a:alpha val="65000"/>
                    </a:srgbClr>
                  </a:innerShdw>
                </a:effectLst>
                <a:latin typeface="+mj-lt"/>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chemeClr val="bg1"/>
                  </a:glow>
                  <a:innerShdw blurRad="69850" dist="43180" dir="5400000">
                    <a:srgbClr val="000000">
                      <a:alpha val="65000"/>
                    </a:srgbClr>
                  </a:innerShdw>
                </a:effectLst>
                <a:latin typeface="+mj-lt"/>
              </a:rPr>
              <a:t>not day-start!</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chemeClr val="bg1"/>
                  </a:glow>
                  <a:innerShdw blurRad="69850" dist="43180" dir="5400000">
                    <a:srgbClr val="000000">
                      <a:alpha val="65000"/>
                    </a:srgbClr>
                  </a:innerShdw>
                </a:effectLst>
                <a:latin typeface="+mj-lt"/>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chemeClr val="bg1"/>
                  </a:glow>
                  <a:innerShdw blurRad="69850" dist="43180" dir="5400000">
                    <a:srgbClr val="000000">
                      <a:alpha val="65000"/>
                    </a:srgbClr>
                  </a:innerShdw>
                </a:effectLst>
                <a:latin typeface="+mj-lt"/>
              </a:rPr>
              <a:t>(11 Torah </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chemeClr val="bg1"/>
                  </a:glow>
                  <a:innerShdw blurRad="69850" dist="43180" dir="5400000">
                    <a:srgbClr val="000000">
                      <a:alpha val="65000"/>
                    </a:srgbClr>
                  </a:innerShdw>
                </a:effectLst>
                <a:latin typeface="+mj-lt"/>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chemeClr val="bg1"/>
                  </a:glow>
                  <a:innerShdw blurRad="69850" dist="43180" dir="5400000">
                    <a:srgbClr val="000000">
                      <a:alpha val="65000"/>
                    </a:srgbClr>
                  </a:innerShdw>
                </a:effectLst>
                <a:latin typeface="+mj-lt"/>
              </a:rPr>
              <a:t>References)</a:t>
            </a:r>
            <a:endPar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52400">
                  <a:schemeClr val="bg1"/>
                </a:glow>
                <a:innerShdw blurRad="69850" dist="43180" dir="5400000">
                  <a:srgbClr val="000000">
                    <a:alpha val="65000"/>
                  </a:srgbClr>
                </a:innerShdw>
              </a:effectLst>
              <a:latin typeface="+mj-lt"/>
            </a:endParaRPr>
          </a:p>
        </p:txBody>
      </p:sp>
    </p:spTree>
    <p:extLst>
      <p:ext uri="{BB962C8B-B14F-4D97-AF65-F5344CB8AC3E}">
        <p14:creationId xmlns:p14="http://schemas.microsoft.com/office/powerpoint/2010/main" val="1835747884"/>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2750"/>
                                  </p:stCondLst>
                                  <p:childTnLst>
                                    <p:set>
                                      <p:cBhvr>
                                        <p:cTn id="12" dur="1" fill="hold">
                                          <p:stCondLst>
                                            <p:cond delay="0"/>
                                          </p:stCondLst>
                                        </p:cTn>
                                        <p:tgtEl>
                                          <p:spTgt spid="40">
                                            <p:txEl>
                                              <p:pRg st="1" end="1"/>
                                            </p:txEl>
                                          </p:spTgt>
                                        </p:tgtEl>
                                        <p:attrNameLst>
                                          <p:attrName>style.visibility</p:attrName>
                                        </p:attrNameLst>
                                      </p:cBhvr>
                                      <p:to>
                                        <p:strVal val="visible"/>
                                      </p:to>
                                    </p:set>
                                    <p:animEffect transition="in" filter="barn(inVertical)">
                                      <p:cBhvr>
                                        <p:cTn id="13" dur="1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4000">
              <a:srgbClr val="96004B"/>
            </a:gs>
            <a:gs pos="45000">
              <a:srgbClr val="C00000"/>
            </a:gs>
            <a:gs pos="24000">
              <a:schemeClr val="accent2">
                <a:lumMod val="20000"/>
                <a:lumOff val="80000"/>
              </a:schemeClr>
            </a:gs>
          </a:gsLst>
          <a:lin ang="189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649984" y="30798"/>
            <a:ext cx="9997440" cy="1143000"/>
          </a:xfrm>
        </p:spPr>
        <p:txBody>
          <a:bodyPr/>
          <a:lstStyle/>
          <a:p>
            <a:pPr algn="ctr"/>
            <a:r>
              <a:rPr lang="en-US" dirty="0" smtClean="0"/>
              <a:t>Gospel Passovers of Yahusha</a:t>
            </a:r>
            <a:endParaRPr lang="en-US" dirty="0"/>
          </a:p>
        </p:txBody>
      </p:sp>
      <p:sp>
        <p:nvSpPr>
          <p:cNvPr id="4" name="Content Placeholder 3"/>
          <p:cNvSpPr>
            <a:spLocks noGrp="1"/>
          </p:cNvSpPr>
          <p:nvPr>
            <p:ph idx="1"/>
          </p:nvPr>
        </p:nvSpPr>
        <p:spPr>
          <a:xfrm>
            <a:off x="1420975" y="1122680"/>
            <a:ext cx="10771025" cy="5450840"/>
          </a:xfrm>
        </p:spPr>
        <p:txBody>
          <a:bodyPr>
            <a:normAutofit/>
            <a:scene3d>
              <a:camera prst="orthographicFront"/>
              <a:lightRig rig="threePt" dir="t"/>
            </a:scene3d>
            <a:sp3d extrusionH="57150">
              <a:bevelT w="82550" h="38100" prst="coolSlant"/>
            </a:sp3d>
          </a:bodyPr>
          <a:lstStyle/>
          <a:p>
            <a:r>
              <a:rPr lang="en-US" b="1" dirty="0" smtClean="0">
                <a:solidFill>
                  <a:srgbClr val="6F3350"/>
                </a:solidFill>
              </a:rPr>
              <a:t>This last section will directly </a:t>
            </a:r>
            <a:br>
              <a:rPr lang="en-US" b="1" dirty="0" smtClean="0">
                <a:solidFill>
                  <a:srgbClr val="6F3350"/>
                </a:solidFill>
              </a:rPr>
            </a:br>
            <a:r>
              <a:rPr lang="en-US" b="1" dirty="0" smtClean="0">
                <a:solidFill>
                  <a:srgbClr val="6F3350"/>
                </a:solidFill>
              </a:rPr>
              <a:t>address the information for </a:t>
            </a:r>
            <a:br>
              <a:rPr lang="en-US" b="1" dirty="0" smtClean="0">
                <a:solidFill>
                  <a:srgbClr val="6F3350"/>
                </a:solidFill>
              </a:rPr>
            </a:br>
            <a:r>
              <a:rPr lang="en-US" b="1" dirty="0" smtClean="0">
                <a:solidFill>
                  <a:srgbClr val="6F3350"/>
                </a:solidFill>
              </a:rPr>
              <a:t>the Gospel’s last Passover.</a:t>
            </a:r>
          </a:p>
          <a:p>
            <a:r>
              <a:rPr lang="en-US" dirty="0" smtClean="0">
                <a:solidFill>
                  <a:srgbClr val="0070C0"/>
                </a:solidFill>
              </a:rPr>
              <a:t>Many things have been </a:t>
            </a:r>
            <a:br>
              <a:rPr lang="en-US" dirty="0" smtClean="0">
                <a:solidFill>
                  <a:srgbClr val="0070C0"/>
                </a:solidFill>
              </a:rPr>
            </a:br>
            <a:r>
              <a:rPr lang="en-US" dirty="0" smtClean="0">
                <a:solidFill>
                  <a:srgbClr val="0070C0"/>
                </a:solidFill>
              </a:rPr>
              <a:t>gleaned from Torah about</a:t>
            </a:r>
            <a:br>
              <a:rPr lang="en-US" dirty="0" smtClean="0">
                <a:solidFill>
                  <a:srgbClr val="0070C0"/>
                </a:solidFill>
              </a:rPr>
            </a:br>
            <a:r>
              <a:rPr lang="en-US" dirty="0" smtClean="0">
                <a:solidFill>
                  <a:srgbClr val="0070C0"/>
                </a:solidFill>
              </a:rPr>
              <a:t>all sacrifices </a:t>
            </a:r>
            <a:r>
              <a:rPr lang="en-US" sz="2400" dirty="0" smtClean="0"/>
              <a:t>[especially Passover]</a:t>
            </a:r>
            <a:r>
              <a:rPr lang="en-US" dirty="0" smtClean="0"/>
              <a:t> </a:t>
            </a:r>
            <a:br>
              <a:rPr lang="en-US" dirty="0" smtClean="0"/>
            </a:br>
            <a:r>
              <a:rPr lang="en-US" dirty="0" smtClean="0">
                <a:solidFill>
                  <a:srgbClr val="0070C0"/>
                </a:solidFill>
              </a:rPr>
              <a:t>with regards to &lt;</a:t>
            </a:r>
            <a:r>
              <a:rPr lang="en-US" dirty="0" err="1" smtClean="0">
                <a:solidFill>
                  <a:srgbClr val="0070C0"/>
                </a:solidFill>
              </a:rPr>
              <a:t>beyn</a:t>
            </a:r>
            <a:r>
              <a:rPr lang="en-US" dirty="0" smtClean="0">
                <a:solidFill>
                  <a:srgbClr val="0070C0"/>
                </a:solidFill>
              </a:rPr>
              <a:t> ha </a:t>
            </a:r>
            <a:r>
              <a:rPr lang="en-US" dirty="0" err="1" smtClean="0">
                <a:solidFill>
                  <a:srgbClr val="0070C0"/>
                </a:solidFill>
              </a:rPr>
              <a:t>arbayim</a:t>
            </a:r>
            <a:r>
              <a:rPr lang="en-US" dirty="0" smtClean="0">
                <a:solidFill>
                  <a:srgbClr val="0070C0"/>
                </a:solidFill>
              </a:rPr>
              <a:t>&gt;.</a:t>
            </a:r>
          </a:p>
          <a:p>
            <a:r>
              <a:rPr lang="en-US" b="1" dirty="0" smtClean="0">
                <a:solidFill>
                  <a:schemeClr val="accent3"/>
                </a:solidFill>
              </a:rPr>
              <a:t>Will the timeframes of </a:t>
            </a:r>
            <a:r>
              <a:rPr lang="en-US" b="1" dirty="0" smtClean="0">
                <a:solidFill>
                  <a:srgbClr val="0070C0"/>
                </a:solidFill>
              </a:rPr>
              <a:t>Deut 16:6 </a:t>
            </a:r>
            <a:r>
              <a:rPr lang="en-US" b="1" dirty="0" smtClean="0">
                <a:solidFill>
                  <a:schemeClr val="accent3"/>
                </a:solidFill>
              </a:rPr>
              <a:t>have fulfillment in Yahusha’s final Passover as the “anti-type”?</a:t>
            </a:r>
          </a:p>
          <a:p>
            <a:r>
              <a:rPr lang="en-US" sz="2800" b="1" dirty="0" smtClean="0">
                <a:solidFill>
                  <a:srgbClr val="0000FF"/>
                </a:solidFill>
              </a:rPr>
              <a:t>Gospel Passovers to consider: </a:t>
            </a:r>
            <a:r>
              <a:rPr lang="en-US" sz="2800" b="1" dirty="0" smtClean="0">
                <a:solidFill>
                  <a:schemeClr val="tx2">
                    <a:lumMod val="60000"/>
                    <a:lumOff val="40000"/>
                  </a:schemeClr>
                </a:solidFill>
              </a:rPr>
              <a:t>Luke 2; John 2; John 19.</a:t>
            </a:r>
            <a:endParaRPr lang="en-US" sz="2800" b="1" dirty="0">
              <a:solidFill>
                <a:schemeClr val="tx2">
                  <a:lumMod val="60000"/>
                  <a:lumOff val="40000"/>
                </a:schemeClr>
              </a:solidFill>
            </a:endParaRPr>
          </a:p>
        </p:txBody>
      </p:sp>
      <p:sp>
        <p:nvSpPr>
          <p:cNvPr id="5" name="Rectangle 4"/>
          <p:cNvSpPr/>
          <p:nvPr/>
        </p:nvSpPr>
        <p:spPr>
          <a:xfrm>
            <a:off x="88560" y="2399413"/>
            <a:ext cx="1332416" cy="1200329"/>
          </a:xfrm>
          <a:prstGeom prst="rect">
            <a:avLst/>
          </a:prstGeom>
          <a:noFill/>
        </p:spPr>
        <p:txBody>
          <a:bodyPr wrap="none" lIns="91440" tIns="45720" rIns="91440" bIns="45720">
            <a:spAutoFit/>
          </a:bodyPr>
          <a:lstStyle/>
          <a:p>
            <a:pPr algn="ct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Passover </a:t>
            </a:r>
            <a:b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in the</a:t>
            </a:r>
            <a:b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Gospels</a:t>
            </a:r>
            <a:endPar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pPr algn="ct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1026" name="Picture 2" descr="C:\Users\Rae\Desktop\gospel &amp; pasover 600.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7457440" y="711640"/>
            <a:ext cx="4164932" cy="33174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493567"/>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1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487350" y="1619280"/>
            <a:ext cx="10704650" cy="4293500"/>
          </a:xfrm>
        </p:spPr>
        <p:txBody>
          <a:bodyPr>
            <a:normAutofit fontScale="92500"/>
            <a:scene3d>
              <a:camera prst="orthographicFront"/>
              <a:lightRig rig="threePt" dir="t"/>
            </a:scene3d>
            <a:sp3d extrusionH="57150">
              <a:bevelT w="82550" h="38100" prst="coolSlant"/>
            </a:sp3d>
          </a:bodyPr>
          <a:lstStyle/>
          <a:p>
            <a:pPr marL="653796" indent="-571500">
              <a:buFont typeface="+mj-lt"/>
              <a:buAutoNum type="romanLcPeriod" startAt="7"/>
            </a:pPr>
            <a:r>
              <a:rPr lang="en-US" sz="2900" b="1" dirty="0" smtClean="0">
                <a:solidFill>
                  <a:srgbClr val="C00000"/>
                </a:solidFill>
                <a:latin typeface="Tw Cen MT" pitchFamily="34" charset="0"/>
              </a:rPr>
              <a:t>Yahusha’s Passover  Luke 2 </a:t>
            </a:r>
            <a:r>
              <a:rPr lang="en-US" sz="2200" b="1" dirty="0" smtClean="0">
                <a:solidFill>
                  <a:srgbClr val="C00000"/>
                </a:solidFill>
                <a:latin typeface="Tw Cen MT" pitchFamily="34" charset="0"/>
              </a:rPr>
              <a:t>(Narrative)  </a:t>
            </a:r>
            <a:r>
              <a:rPr lang="en-US" sz="2900" dirty="0" smtClean="0">
                <a:latin typeface="Tw Cen MT" pitchFamily="34" charset="0"/>
              </a:rPr>
              <a:t>– at age 12 in Jerusalem.  </a:t>
            </a:r>
          </a:p>
          <a:p>
            <a:pPr marL="653796" indent="-571500">
              <a:buFont typeface="+mj-lt"/>
              <a:buAutoNum type="romanLcPeriod" startAt="7"/>
            </a:pPr>
            <a:r>
              <a:rPr lang="en-US" sz="2900" b="1" dirty="0" smtClean="0">
                <a:solidFill>
                  <a:srgbClr val="C00000"/>
                </a:solidFill>
                <a:latin typeface="Tw Cen MT" pitchFamily="34" charset="0"/>
              </a:rPr>
              <a:t>Yahusha’s Passover  John 2 </a:t>
            </a:r>
            <a:r>
              <a:rPr lang="en-US" sz="2200" b="1" dirty="0" smtClean="0">
                <a:solidFill>
                  <a:srgbClr val="C00000"/>
                </a:solidFill>
                <a:latin typeface="Tw Cen MT" pitchFamily="34" charset="0"/>
              </a:rPr>
              <a:t>(Narrative)</a:t>
            </a:r>
            <a:r>
              <a:rPr lang="en-US" sz="2200" dirty="0" smtClean="0">
                <a:solidFill>
                  <a:srgbClr val="C00000"/>
                </a:solidFill>
                <a:latin typeface="Tw Cen MT" pitchFamily="34" charset="0"/>
              </a:rPr>
              <a:t> </a:t>
            </a:r>
            <a:r>
              <a:rPr lang="en-US" sz="2900" dirty="0" smtClean="0">
                <a:latin typeface="Tw Cen MT" pitchFamily="34" charset="0"/>
              </a:rPr>
              <a:t>– at the beginning of His ministry.</a:t>
            </a:r>
          </a:p>
          <a:p>
            <a:pPr marL="653796" indent="-571500">
              <a:buFont typeface="+mj-lt"/>
              <a:buAutoNum type="romanLcPeriod" startAt="7"/>
            </a:pPr>
            <a:r>
              <a:rPr lang="en-US" sz="2900" b="1" dirty="0" smtClean="0">
                <a:solidFill>
                  <a:srgbClr val="C00000"/>
                </a:solidFill>
                <a:latin typeface="Tw Cen MT" pitchFamily="34" charset="0"/>
              </a:rPr>
              <a:t>Last Supper “Passover Instructions” in Synoptic Gospels  </a:t>
            </a:r>
            <a:br>
              <a:rPr lang="en-US" sz="2900" b="1" dirty="0" smtClean="0">
                <a:solidFill>
                  <a:srgbClr val="C00000"/>
                </a:solidFill>
                <a:latin typeface="Tw Cen MT" pitchFamily="34" charset="0"/>
              </a:rPr>
            </a:br>
            <a:r>
              <a:rPr lang="en-US" sz="2200" dirty="0" smtClean="0">
                <a:latin typeface="Tw Cen MT" pitchFamily="34" charset="0"/>
              </a:rPr>
              <a:t>(</a:t>
            </a:r>
            <a:r>
              <a:rPr lang="en-US" sz="2200" b="1" dirty="0" smtClean="0">
                <a:solidFill>
                  <a:srgbClr val="C00000"/>
                </a:solidFill>
                <a:latin typeface="Tw Cen MT" pitchFamily="34" charset="0"/>
              </a:rPr>
              <a:t>Narrative</a:t>
            </a:r>
            <a:r>
              <a:rPr lang="en-US" sz="2200" dirty="0" smtClean="0">
                <a:latin typeface="Tw Cen MT" pitchFamily="34" charset="0"/>
              </a:rPr>
              <a:t> &amp; </a:t>
            </a:r>
            <a:r>
              <a:rPr lang="en-US" sz="2200" b="1" dirty="0" smtClean="0">
                <a:solidFill>
                  <a:srgbClr val="0070C0"/>
                </a:solidFill>
                <a:latin typeface="Tw Cen MT" pitchFamily="34" charset="0"/>
              </a:rPr>
              <a:t>Command</a:t>
            </a:r>
            <a:r>
              <a:rPr lang="en-US" sz="2200" dirty="0" smtClean="0">
                <a:latin typeface="Tw Cen MT" pitchFamily="34" charset="0"/>
              </a:rPr>
              <a:t>)</a:t>
            </a:r>
            <a:r>
              <a:rPr lang="en-US" sz="2900" dirty="0" smtClean="0">
                <a:latin typeface="Tw Cen MT" pitchFamily="34" charset="0"/>
              </a:rPr>
              <a:t> – at the end of </a:t>
            </a:r>
            <a:r>
              <a:rPr lang="en-US" sz="2900" dirty="0" smtClean="0">
                <a:solidFill>
                  <a:srgbClr val="0070C0"/>
                </a:solidFill>
                <a:latin typeface="Tw Cen MT" pitchFamily="34" charset="0"/>
              </a:rPr>
              <a:t>Yahusha’s</a:t>
            </a:r>
            <a:r>
              <a:rPr lang="en-US" sz="2900" dirty="0" smtClean="0">
                <a:latin typeface="Tw Cen MT" pitchFamily="34" charset="0"/>
              </a:rPr>
              <a:t> ministry.  In the last part </a:t>
            </a:r>
            <a:br>
              <a:rPr lang="en-US" sz="2900" dirty="0" smtClean="0">
                <a:latin typeface="Tw Cen MT" pitchFamily="34" charset="0"/>
              </a:rPr>
            </a:br>
            <a:r>
              <a:rPr lang="en-US" sz="2900" dirty="0" smtClean="0">
                <a:latin typeface="Tw Cen MT" pitchFamily="34" charset="0"/>
              </a:rPr>
              <a:t>of this event, </a:t>
            </a:r>
            <a:r>
              <a:rPr lang="en-US" sz="2900" dirty="0" smtClean="0">
                <a:solidFill>
                  <a:srgbClr val="0070C0"/>
                </a:solidFill>
                <a:latin typeface="Tw Cen MT" pitchFamily="34" charset="0"/>
              </a:rPr>
              <a:t>Yahusha also gives a command </a:t>
            </a:r>
            <a:r>
              <a:rPr lang="en-US" sz="2900" dirty="0" smtClean="0">
                <a:latin typeface="Tw Cen MT" pitchFamily="34" charset="0"/>
              </a:rPr>
              <a:t>of when/where they will </a:t>
            </a:r>
            <a:br>
              <a:rPr lang="en-US" sz="2900" dirty="0" smtClean="0">
                <a:latin typeface="Tw Cen MT" pitchFamily="34" charset="0"/>
              </a:rPr>
            </a:br>
            <a:r>
              <a:rPr lang="en-US" sz="2900" dirty="0" smtClean="0">
                <a:latin typeface="Tw Cen MT" pitchFamily="34" charset="0"/>
              </a:rPr>
              <a:t>celebrate the next Passover </a:t>
            </a:r>
            <a:r>
              <a:rPr lang="en-US" sz="2900" u="sng" dirty="0" smtClean="0">
                <a:latin typeface="Tw Cen MT" pitchFamily="34" charset="0"/>
              </a:rPr>
              <a:t>to</a:t>
            </a:r>
            <a:r>
              <a:rPr lang="en-US" sz="2900" dirty="0" smtClean="0">
                <a:latin typeface="Tw Cen MT" pitchFamily="34" charset="0"/>
              </a:rPr>
              <a:t>g</a:t>
            </a:r>
            <a:r>
              <a:rPr lang="en-US" sz="2900" u="sng" dirty="0" smtClean="0">
                <a:latin typeface="Tw Cen MT" pitchFamily="34" charset="0"/>
              </a:rPr>
              <a:t>ether</a:t>
            </a:r>
            <a:r>
              <a:rPr lang="en-US" sz="2600" dirty="0" smtClean="0">
                <a:latin typeface="Tw Cen MT" pitchFamily="34" charset="0"/>
              </a:rPr>
              <a:t>.  </a:t>
            </a:r>
            <a:r>
              <a:rPr lang="en-US" sz="2200" dirty="0" smtClean="0">
                <a:latin typeface="Tw Cen MT" pitchFamily="34" charset="0"/>
              </a:rPr>
              <a:t>(Matt 26:29; Mark 14:25; Luke 22:15, 16.)</a:t>
            </a:r>
            <a:endParaRPr lang="en-US" sz="1900" dirty="0" smtClean="0">
              <a:latin typeface="Tw Cen MT" pitchFamily="34" charset="0"/>
            </a:endParaRPr>
          </a:p>
          <a:p>
            <a:pPr marL="653796" indent="-571500">
              <a:buFont typeface="+mj-lt"/>
              <a:buAutoNum type="romanLcPeriod" startAt="7"/>
            </a:pPr>
            <a:r>
              <a:rPr lang="en-US" sz="2900" b="1" dirty="0">
                <a:solidFill>
                  <a:srgbClr val="C00000"/>
                </a:solidFill>
                <a:latin typeface="Tw Cen MT" pitchFamily="34" charset="0"/>
              </a:rPr>
              <a:t>Crucifixion Day  John </a:t>
            </a:r>
            <a:r>
              <a:rPr lang="en-US" sz="2900" b="1" dirty="0" smtClean="0">
                <a:solidFill>
                  <a:srgbClr val="C00000"/>
                </a:solidFill>
                <a:latin typeface="Tw Cen MT" pitchFamily="34" charset="0"/>
              </a:rPr>
              <a:t>19 </a:t>
            </a:r>
            <a:r>
              <a:rPr lang="en-US" sz="2200" b="1" dirty="0" smtClean="0">
                <a:solidFill>
                  <a:srgbClr val="C00000"/>
                </a:solidFill>
                <a:latin typeface="Tw Cen MT" pitchFamily="34" charset="0"/>
              </a:rPr>
              <a:t>(Narrative)</a:t>
            </a:r>
            <a:r>
              <a:rPr lang="en-US" sz="2200" dirty="0" smtClean="0">
                <a:solidFill>
                  <a:srgbClr val="C00000"/>
                </a:solidFill>
                <a:latin typeface="Tw Cen MT" pitchFamily="34" charset="0"/>
              </a:rPr>
              <a:t> </a:t>
            </a:r>
            <a:r>
              <a:rPr lang="en-US" sz="2900" dirty="0">
                <a:latin typeface="Tw Cen MT" pitchFamily="34" charset="0"/>
              </a:rPr>
              <a:t>– </a:t>
            </a:r>
            <a:r>
              <a:rPr lang="en-US" sz="2900" dirty="0">
                <a:solidFill>
                  <a:srgbClr val="0070C0"/>
                </a:solidFill>
                <a:latin typeface="Tw Cen MT" pitchFamily="34" charset="0"/>
              </a:rPr>
              <a:t>Yahusha’s</a:t>
            </a:r>
            <a:r>
              <a:rPr lang="en-US" sz="2900" dirty="0">
                <a:latin typeface="Tw Cen MT" pitchFamily="34" charset="0"/>
              </a:rPr>
              <a:t> Passover </a:t>
            </a:r>
            <a:r>
              <a:rPr lang="en-US" sz="2900" dirty="0" smtClean="0">
                <a:latin typeface="Tw Cen MT" pitchFamily="34" charset="0"/>
              </a:rPr>
              <a:t/>
            </a:r>
            <a:br>
              <a:rPr lang="en-US" sz="2900" dirty="0" smtClean="0">
                <a:latin typeface="Tw Cen MT" pitchFamily="34" charset="0"/>
              </a:rPr>
            </a:br>
            <a:r>
              <a:rPr lang="en-US" sz="2900" dirty="0" smtClean="0">
                <a:latin typeface="Tw Cen MT" pitchFamily="34" charset="0"/>
              </a:rPr>
              <a:t>sacrifice at the end of His ministry.  </a:t>
            </a:r>
            <a:r>
              <a:rPr lang="en-US" sz="2400" dirty="0" smtClean="0">
                <a:latin typeface="Tw Cen MT" pitchFamily="34" charset="0"/>
              </a:rPr>
              <a:t>(This study will </a:t>
            </a:r>
            <a:r>
              <a:rPr lang="en-US" sz="2400" u="sng" dirty="0" smtClean="0">
                <a:latin typeface="Tw Cen MT" pitchFamily="34" charset="0"/>
              </a:rPr>
              <a:t>now</a:t>
            </a:r>
            <a:r>
              <a:rPr lang="en-US" sz="2400" dirty="0" smtClean="0">
                <a:latin typeface="Tw Cen MT" pitchFamily="34" charset="0"/>
              </a:rPr>
              <a:t> focus on this Passover.)</a:t>
            </a:r>
          </a:p>
          <a:p>
            <a:pPr marL="653796" indent="-571500">
              <a:buFont typeface="+mj-lt"/>
              <a:buAutoNum type="romanLcPeriod" startAt="7"/>
            </a:pPr>
            <a:endParaRPr lang="en-US" dirty="0">
              <a:latin typeface="Tw Cen MT" pitchFamily="34" charset="0"/>
            </a:endParaRPr>
          </a:p>
          <a:p>
            <a:pPr marL="653796" lvl="0" indent="-571500">
              <a:buFont typeface="+mj-lt"/>
              <a:buAutoNum type="romanLcPeriod" startAt="7"/>
            </a:pPr>
            <a:endParaRPr lang="en-US" dirty="0">
              <a:latin typeface="Tw Cen MT" pitchFamily="34" charset="0"/>
            </a:endParaRPr>
          </a:p>
          <a:p>
            <a:pPr marL="653796" lvl="0" indent="-571500">
              <a:buFont typeface="+mj-lt"/>
              <a:buAutoNum type="romanLcPeriod" startAt="7"/>
            </a:pPr>
            <a:endParaRPr lang="en-US" dirty="0">
              <a:latin typeface="Tw Cen MT" pitchFamily="34" charset="0"/>
            </a:endParaRPr>
          </a:p>
        </p:txBody>
      </p:sp>
      <p:pic>
        <p:nvPicPr>
          <p:cNvPr id="1028" name="Picture 4" descr="C:\Users\Rae\Desktop\passover-post banner 1000.jp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46517" y="1"/>
            <a:ext cx="10845483" cy="123952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7" name="Title 2"/>
          <p:cNvSpPr txBox="1">
            <a:spLocks/>
          </p:cNvSpPr>
          <p:nvPr/>
        </p:nvSpPr>
        <p:spPr>
          <a:xfrm>
            <a:off x="1465278" y="-81280"/>
            <a:ext cx="10680612" cy="983298"/>
          </a:xfrm>
          <a:prstGeom prst="rect">
            <a:avLst/>
          </a:prstGeom>
        </p:spPr>
        <p:txBody>
          <a:bodyPr anchor="ctr">
            <a:normAutofit fontScale="92500"/>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smtClean="0">
                <a:ln>
                  <a:solidFill>
                    <a:srgbClr val="002060"/>
                  </a:solidFill>
                </a:ln>
                <a:solidFill>
                  <a:schemeClr val="accent2">
                    <a:lumMod val="20000"/>
                    <a:lumOff val="80000"/>
                  </a:schemeClr>
                </a:solidFill>
              </a:rPr>
              <a:t>Prime Passover Examples: New Testament</a:t>
            </a:r>
            <a:endParaRPr lang="en-US" b="1" dirty="0">
              <a:ln>
                <a:solidFill>
                  <a:srgbClr val="002060"/>
                </a:solidFill>
              </a:ln>
              <a:solidFill>
                <a:schemeClr val="accent2">
                  <a:lumMod val="20000"/>
                  <a:lumOff val="80000"/>
                </a:schemeClr>
              </a:solidFill>
            </a:endParaRPr>
          </a:p>
        </p:txBody>
      </p:sp>
      <p:sp>
        <p:nvSpPr>
          <p:cNvPr id="6" name="TextBox 29"/>
          <p:cNvSpPr txBox="1"/>
          <p:nvPr/>
        </p:nvSpPr>
        <p:spPr>
          <a:xfrm>
            <a:off x="413185" y="1852920"/>
            <a:ext cx="648072" cy="2352973"/>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REVI</a:t>
            </a:r>
            <a:b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b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EW</a:t>
            </a:r>
            <a:endParaRPr lang="en-US" sz="2400" b="1" spc="150" dirty="0">
              <a:ln w="11430"/>
              <a:solidFill>
                <a:srgbClr val="F8F8F8"/>
              </a:solidFill>
              <a:effectLst>
                <a:outerShdw blurRad="25400" algn="tl" rotWithShape="0">
                  <a:srgbClr val="000000">
                    <a:alpha val="43000"/>
                  </a:srgbClr>
                </a:outerShdw>
              </a:effectLst>
              <a:latin typeface="Cooper Black" pitchFamily="18" charset="0"/>
            </a:endParaRPr>
          </a:p>
        </p:txBody>
      </p:sp>
      <p:sp>
        <p:nvSpPr>
          <p:cNvPr id="8" name="Rounded Rectangle 7"/>
          <p:cNvSpPr/>
          <p:nvPr/>
        </p:nvSpPr>
        <p:spPr>
          <a:xfrm rot="20894675">
            <a:off x="276815" y="788005"/>
            <a:ext cx="1491940" cy="598232"/>
          </a:xfrm>
          <a:prstGeom prst="roundRect">
            <a:avLst/>
          </a:prstGeom>
          <a:solidFill>
            <a:srgbClr val="B83D68"/>
          </a:solidFill>
          <a:ln w="57150">
            <a:solidFill>
              <a:srgbClr val="0099FF"/>
            </a:solidFill>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h="25400" prst="softRound"/>
            </a:sp3d>
          </a:bodyPr>
          <a:lstStyle/>
          <a:p>
            <a:pPr algn="ctr"/>
            <a:r>
              <a:rPr lang="en-US" sz="2800" dirty="0" smtClean="0">
                <a:ln>
                  <a:solidFill>
                    <a:srgbClr val="002060"/>
                  </a:solidFill>
                </a:ln>
                <a:latin typeface="Arial Black" pitchFamily="34" charset="0"/>
              </a:rPr>
              <a:t>NEXT!</a:t>
            </a:r>
            <a:endParaRPr lang="en-CA" sz="2800" dirty="0">
              <a:latin typeface="Arial Black" pitchFamily="34" charset="0"/>
            </a:endParaRPr>
          </a:p>
        </p:txBody>
      </p:sp>
      <p:sp>
        <p:nvSpPr>
          <p:cNvPr id="9" name="Rounded Rectangle 8"/>
          <p:cNvSpPr/>
          <p:nvPr/>
        </p:nvSpPr>
        <p:spPr>
          <a:xfrm rot="20894675">
            <a:off x="128157" y="4532096"/>
            <a:ext cx="1341043" cy="598232"/>
          </a:xfrm>
          <a:prstGeom prst="roundRect">
            <a:avLst/>
          </a:prstGeom>
          <a:solidFill>
            <a:srgbClr val="B83D68"/>
          </a:solidFill>
          <a:ln w="57150">
            <a:solidFill>
              <a:srgbClr val="0099FF"/>
            </a:solidFill>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h="25400" prst="softRound"/>
            </a:sp3d>
          </a:bodyPr>
          <a:lstStyle/>
          <a:p>
            <a:pPr algn="ctr"/>
            <a:r>
              <a:rPr lang="en-US" sz="2800" dirty="0" smtClean="0">
                <a:ln>
                  <a:solidFill>
                    <a:srgbClr val="002060"/>
                  </a:solidFill>
                </a:ln>
                <a:latin typeface="Arial Black" pitchFamily="34" charset="0"/>
              </a:rPr>
              <a:t>NEW!</a:t>
            </a:r>
            <a:endParaRPr lang="en-CA" sz="2800" dirty="0">
              <a:latin typeface="Arial Black" pitchFamily="34" charset="0"/>
            </a:endParaRPr>
          </a:p>
        </p:txBody>
      </p:sp>
      <p:sp>
        <p:nvSpPr>
          <p:cNvPr id="2" name="Notched Right Arrow 1"/>
          <p:cNvSpPr/>
          <p:nvPr/>
        </p:nvSpPr>
        <p:spPr>
          <a:xfrm>
            <a:off x="246297" y="5576112"/>
            <a:ext cx="1376059" cy="518160"/>
          </a:xfrm>
          <a:prstGeom prst="notched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 name="Left Brace 2"/>
          <p:cNvSpPr/>
          <p:nvPr/>
        </p:nvSpPr>
        <p:spPr>
          <a:xfrm>
            <a:off x="1814050" y="4471416"/>
            <a:ext cx="360191" cy="1834735"/>
          </a:xfrm>
          <a:prstGeom prst="leftBrace">
            <a:avLst>
              <a:gd name="adj1" fmla="val 80968"/>
              <a:gd name="adj2" fmla="val 73761"/>
            </a:avLst>
          </a:prstGeom>
          <a:gradFill>
            <a:gsLst>
              <a:gs pos="0">
                <a:schemeClr val="accent3">
                  <a:shade val="60000"/>
                </a:schemeClr>
              </a:gs>
              <a:gs pos="33000">
                <a:schemeClr val="accent3">
                  <a:tint val="86500"/>
                </a:schemeClr>
              </a:gs>
              <a:gs pos="46750">
                <a:schemeClr val="accent3">
                  <a:tint val="71000"/>
                  <a:satMod val="112000"/>
                </a:schemeClr>
              </a:gs>
              <a:gs pos="53000">
                <a:schemeClr val="accent3">
                  <a:tint val="71000"/>
                  <a:satMod val="112000"/>
                </a:schemeClr>
              </a:gs>
              <a:gs pos="68000">
                <a:schemeClr val="accent3">
                  <a:tint val="86000"/>
                </a:schemeClr>
              </a:gs>
              <a:gs pos="100000">
                <a:schemeClr val="accent3">
                  <a:shade val="60000"/>
                </a:schemeClr>
              </a:gs>
            </a:gsLst>
            <a:lin ang="8350000" scaled="1"/>
          </a:gradFill>
          <a:ln w="38100">
            <a:solidFill>
              <a:srgbClr val="96004B"/>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29"/>
          <p:cNvSpPr txBox="1"/>
          <p:nvPr/>
        </p:nvSpPr>
        <p:spPr>
          <a:xfrm>
            <a:off x="2167398" y="5386750"/>
            <a:ext cx="9070932" cy="919401"/>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What does the crucifixion Passover “day” and “events” have to do with &lt;</a:t>
            </a:r>
            <a:r>
              <a:rPr lang="en-US" sz="2400" b="1" spc="150" dirty="0" err="1" smtClean="0">
                <a:ln w="11430"/>
                <a:solidFill>
                  <a:srgbClr val="F8F8F8"/>
                </a:solidFill>
                <a:effectLst>
                  <a:outerShdw blurRad="25400" algn="tl" rotWithShape="0">
                    <a:srgbClr val="000000">
                      <a:alpha val="43000"/>
                    </a:srgbClr>
                  </a:outerShdw>
                </a:effectLst>
                <a:latin typeface="Comic Sans MS" pitchFamily="66" charset="0"/>
              </a:rPr>
              <a:t>beyn</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 ha </a:t>
            </a:r>
            <a:r>
              <a:rPr lang="en-US" sz="2400" b="1" spc="150" dirty="0" err="1" smtClean="0">
                <a:ln w="11430"/>
                <a:solidFill>
                  <a:srgbClr val="F8F8F8"/>
                </a:solidFill>
                <a:effectLst>
                  <a:outerShdw blurRad="25400" algn="tl" rotWithShape="0">
                    <a:srgbClr val="000000">
                      <a:alpha val="43000"/>
                    </a:srgbClr>
                  </a:outerShdw>
                </a:effectLst>
                <a:latin typeface="Comic Sans MS" pitchFamily="66" charset="0"/>
              </a:rPr>
              <a:t>arbayim</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&gt;?</a:t>
            </a:r>
            <a:endParaRPr lang="en-US" sz="2400" b="1" spc="150" dirty="0">
              <a:ln w="11430"/>
              <a:solidFill>
                <a:srgbClr val="F8F8F8"/>
              </a:solidFill>
              <a:effectLst>
                <a:outerShdw blurRad="25400" algn="tl" rotWithShape="0">
                  <a:srgbClr val="000000">
                    <a:alpha val="43000"/>
                  </a:srgbClr>
                </a:outerShdw>
              </a:effectLst>
              <a:latin typeface="Comic Sans MS" pitchFamily="66" charset="0"/>
            </a:endParaRPr>
          </a:p>
        </p:txBody>
      </p:sp>
    </p:spTree>
    <p:extLst>
      <p:ext uri="{BB962C8B-B14F-4D97-AF65-F5344CB8AC3E}">
        <p14:creationId xmlns:p14="http://schemas.microsoft.com/office/powerpoint/2010/main" val="307140910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0-#ppt_w/2"/>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500" fill="hold"/>
                                        <p:tgtEl>
                                          <p:spTgt spid="9"/>
                                        </p:tgtEl>
                                        <p:attrNameLst>
                                          <p:attrName>ppt_x</p:attrName>
                                        </p:attrNameLst>
                                      </p:cBhvr>
                                      <p:tavLst>
                                        <p:tav tm="0">
                                          <p:val>
                                            <p:strVal val="0-#ppt_w/2"/>
                                          </p:val>
                                        </p:tav>
                                        <p:tav tm="100000">
                                          <p:val>
                                            <p:strVal val="#ppt_x"/>
                                          </p:val>
                                        </p:tav>
                                      </p:tavLst>
                                    </p:anim>
                                    <p:anim calcmode="lin" valueType="num">
                                      <p:cBhvr additive="base">
                                        <p:cTn id="25" dur="1500" fill="hold"/>
                                        <p:tgtEl>
                                          <p:spTgt spid="9"/>
                                        </p:tgtEl>
                                        <p:attrNameLst>
                                          <p:attrName>ppt_y</p:attrName>
                                        </p:attrNameLst>
                                      </p:cBhvr>
                                      <p:tavLst>
                                        <p:tav tm="0">
                                          <p:val>
                                            <p:strVal val="0-#ppt_h/2"/>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1500"/>
                            </p:stCondLst>
                            <p:childTnLst>
                              <p:par>
                                <p:cTn id="32" presetID="22" presetClass="entr" presetSubtype="1"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up)">
                                      <p:cBhvr>
                                        <p:cTn id="34" dur="1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left)">
                                      <p:cBhvr>
                                        <p:cTn id="39" dur="1500"/>
                                        <p:tgtEl>
                                          <p:spTgt spid="2"/>
                                        </p:tgtEl>
                                      </p:cBhvr>
                                    </p:animEffect>
                                  </p:childTnLst>
                                </p:cTn>
                              </p:par>
                              <p:par>
                                <p:cTn id="40" presetID="22" presetClass="entr" presetSubtype="8" fill="hold" nodeType="with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wipe(left)">
                                      <p:cBhvr>
                                        <p:cTn id="42" dur="1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162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630680" y="244158"/>
            <a:ext cx="10250424" cy="903922"/>
          </a:xfrm>
        </p:spPr>
        <p:txBody>
          <a:bodyPr>
            <a:normAutofit/>
          </a:bodyPr>
          <a:lstStyle/>
          <a:p>
            <a:pPr algn="ctr"/>
            <a:r>
              <a:rPr lang="en-US" dirty="0" smtClean="0"/>
              <a:t>The Significance of Sacrifices</a:t>
            </a:r>
            <a:endParaRPr lang="en-US" dirty="0"/>
          </a:p>
        </p:txBody>
      </p:sp>
      <p:sp>
        <p:nvSpPr>
          <p:cNvPr id="4" name="Content Placeholder 3"/>
          <p:cNvSpPr>
            <a:spLocks noGrp="1"/>
          </p:cNvSpPr>
          <p:nvPr>
            <p:ph idx="1"/>
          </p:nvPr>
        </p:nvSpPr>
        <p:spPr>
          <a:xfrm>
            <a:off x="1454459" y="1290320"/>
            <a:ext cx="7675458" cy="5273039"/>
          </a:xfrm>
        </p:spPr>
        <p:txBody>
          <a:bodyPr>
            <a:normAutofit fontScale="85000" lnSpcReduction="10000"/>
            <a:scene3d>
              <a:camera prst="orthographicFront"/>
              <a:lightRig rig="threePt" dir="t"/>
            </a:scene3d>
            <a:sp3d extrusionH="57150">
              <a:bevelT w="82550" h="38100" prst="coolSlant"/>
            </a:sp3d>
          </a:bodyPr>
          <a:lstStyle/>
          <a:p>
            <a:pPr lvl="0">
              <a:lnSpc>
                <a:spcPct val="120000"/>
              </a:lnSpc>
            </a:pPr>
            <a:r>
              <a:rPr lang="en-US" b="1" dirty="0" smtClean="0">
                <a:solidFill>
                  <a:srgbClr val="C00000"/>
                </a:solidFill>
              </a:rPr>
              <a:t>Before we can really understand the importance of the Passover sacrifice, </a:t>
            </a:r>
            <a:br>
              <a:rPr lang="en-US" b="1" dirty="0" smtClean="0">
                <a:solidFill>
                  <a:srgbClr val="C00000"/>
                </a:solidFill>
              </a:rPr>
            </a:br>
            <a:r>
              <a:rPr lang="en-US" b="1" dirty="0" smtClean="0">
                <a:solidFill>
                  <a:srgbClr val="C00000"/>
                </a:solidFill>
              </a:rPr>
              <a:t>there needs to be a general </a:t>
            </a:r>
            <a:br>
              <a:rPr lang="en-US" b="1" dirty="0" smtClean="0">
                <a:solidFill>
                  <a:srgbClr val="C00000"/>
                </a:solidFill>
              </a:rPr>
            </a:br>
            <a:r>
              <a:rPr lang="en-US" b="1" dirty="0" smtClean="0">
                <a:solidFill>
                  <a:srgbClr val="C00000"/>
                </a:solidFill>
              </a:rPr>
              <a:t>understanding of all sacrifices.</a:t>
            </a:r>
          </a:p>
          <a:p>
            <a:pPr lvl="0">
              <a:lnSpc>
                <a:spcPct val="120000"/>
              </a:lnSpc>
            </a:pPr>
            <a:r>
              <a:rPr lang="en-US" b="1" dirty="0" smtClean="0">
                <a:solidFill>
                  <a:srgbClr val="006600"/>
                </a:solidFill>
              </a:rPr>
              <a:t>There are many kinds of sacrifices offered at various times throughout the year. </a:t>
            </a:r>
          </a:p>
          <a:p>
            <a:pPr lvl="0">
              <a:lnSpc>
                <a:spcPct val="120000"/>
              </a:lnSpc>
            </a:pPr>
            <a:r>
              <a:rPr lang="en-US" b="1" dirty="0" smtClean="0">
                <a:solidFill>
                  <a:srgbClr val="0070C0"/>
                </a:solidFill>
              </a:rPr>
              <a:t>Out of all the sacrifices, will one </a:t>
            </a:r>
            <a:br>
              <a:rPr lang="en-US" b="1" dirty="0" smtClean="0">
                <a:solidFill>
                  <a:srgbClr val="0070C0"/>
                </a:solidFill>
              </a:rPr>
            </a:br>
            <a:r>
              <a:rPr lang="en-US" b="1" dirty="0" smtClean="0">
                <a:solidFill>
                  <a:srgbClr val="0070C0"/>
                </a:solidFill>
              </a:rPr>
              <a:t>(or some) take priority over all?</a:t>
            </a:r>
          </a:p>
          <a:p>
            <a:pPr lvl="0">
              <a:lnSpc>
                <a:spcPct val="120000"/>
              </a:lnSpc>
            </a:pPr>
            <a:r>
              <a:rPr lang="en-US" b="1" dirty="0" smtClean="0">
                <a:solidFill>
                  <a:srgbClr val="6F3350"/>
                </a:solidFill>
              </a:rPr>
              <a:t>Did the Feast of Tabernacles sacrifices </a:t>
            </a:r>
            <a:br>
              <a:rPr lang="en-US" b="1" dirty="0" smtClean="0">
                <a:solidFill>
                  <a:srgbClr val="6F3350"/>
                </a:solidFill>
              </a:rPr>
            </a:br>
            <a:r>
              <a:rPr lang="en-US" b="1" dirty="0" smtClean="0">
                <a:solidFill>
                  <a:srgbClr val="6F3350"/>
                </a:solidFill>
              </a:rPr>
              <a:t>have the most sacrifices of any feast?</a:t>
            </a:r>
          </a:p>
        </p:txBody>
      </p:sp>
      <p:pic>
        <p:nvPicPr>
          <p:cNvPr id="2051" name="Picture 3" descr="C:\Users\Rae\Desktop\Passover lamb 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5708" y="1043892"/>
            <a:ext cx="3569452" cy="20345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050" name="Picture 2" descr="C:\Users\Rae\Desktop\Daily Sacrifices at altar  102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5708" y="3282528"/>
            <a:ext cx="3316905" cy="248447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17" descr="C:\Users\Rae\Desktop\Art on Desktop\white man clip art\3d white people\png\ques mark man 2 p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852" y="3931920"/>
            <a:ext cx="1770595" cy="2080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308997"/>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500"/>
                                        <p:tgtEl>
                                          <p:spTgt spid="4">
                                            <p:txEl>
                                              <p:pRg st="2" end="2"/>
                                            </p:txEl>
                                          </p:spTgt>
                                        </p:tgtEl>
                                      </p:cBhvr>
                                    </p:animEffect>
                                    <p:anim calcmode="lin" valueType="num">
                                      <p:cBhvr>
                                        <p:cTn id="13" dur="1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1500"/>
                                        <p:tgtEl>
                                          <p:spTgt spid="4">
                                            <p:txEl>
                                              <p:pRg st="3" end="3"/>
                                            </p:txEl>
                                          </p:spTgt>
                                        </p:tgtEl>
                                      </p:cBhvr>
                                    </p:animEffect>
                                    <p:anim calcmode="lin" valueType="num">
                                      <p:cBhvr>
                                        <p:cTn id="19" dur="1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0" dur="1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1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46517" y="5009"/>
            <a:ext cx="10854862" cy="123952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23656" y="1447341"/>
            <a:ext cx="6502399" cy="4943383"/>
          </a:xfrm>
          <a:prstGeom prst="rect">
            <a:avLst/>
          </a:prstGeom>
          <a:noFill/>
          <a:ln>
            <a:noFill/>
          </a:ln>
          <a:effectLst>
            <a:glow rad="330200">
              <a:schemeClr val="accent5">
                <a:lumMod val="20000"/>
                <a:lumOff val="8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426370" y="1719920"/>
            <a:ext cx="3507129" cy="4308872"/>
          </a:xfrm>
          <a:prstGeom prst="rect">
            <a:avLst/>
          </a:prstGeom>
          <a:solidFill>
            <a:schemeClr val="tx2">
              <a:lumMod val="20000"/>
              <a:lumOff val="80000"/>
            </a:schemeClr>
          </a:solidFill>
          <a:ln w="76200">
            <a:solidFill>
              <a:srgbClr val="96004B"/>
            </a:solidFill>
          </a:ln>
          <a:effectLst>
            <a:outerShdw blurRad="50800" dist="50800" sx="101000" sy="101000" algn="bl" rotWithShape="0">
              <a:prstClr val="black">
                <a:alpha val="25000"/>
              </a:prstClr>
            </a:outerShdw>
          </a:effectLst>
          <a:scene3d>
            <a:camera prst="orthographicFront"/>
            <a:lightRig rig="threePt" dir="t"/>
          </a:scene3d>
          <a:sp3d>
            <a:bevelT w="152400" h="50800" prst="softRound"/>
          </a:sp3d>
        </p:spPr>
        <p:txBody>
          <a:bodyPr wrap="square" rtlCol="0">
            <a:spAutoFit/>
            <a:sp3d extrusionH="57150">
              <a:bevelT w="82550" h="38100" prst="coolSlant"/>
            </a:sp3d>
          </a:bodyPr>
          <a:lstStyle/>
          <a:p>
            <a:pPr algn="ctr"/>
            <a:endParaRPr lang="en-US" sz="400" dirty="0" smtClean="0"/>
          </a:p>
          <a:p>
            <a:pPr algn="ctr"/>
            <a:r>
              <a:rPr lang="en-US" sz="3600" spc="300" dirty="0" smtClean="0">
                <a:ln>
                  <a:solidFill>
                    <a:srgbClr val="C00000"/>
                  </a:solidFill>
                </a:ln>
                <a:solidFill>
                  <a:srgbClr val="96004B"/>
                </a:solidFill>
                <a:latin typeface="Matura MT Script Capitals" pitchFamily="66" charset="0"/>
              </a:rPr>
              <a:t>Total Sanctuary Sacrifices</a:t>
            </a:r>
            <a:br>
              <a:rPr lang="en-US" sz="3600" spc="300" dirty="0" smtClean="0">
                <a:ln>
                  <a:solidFill>
                    <a:srgbClr val="C00000"/>
                  </a:solidFill>
                </a:ln>
                <a:solidFill>
                  <a:srgbClr val="96004B"/>
                </a:solidFill>
                <a:latin typeface="Matura MT Script Capitals" pitchFamily="66" charset="0"/>
              </a:rPr>
            </a:br>
            <a:r>
              <a:rPr lang="en-US" sz="3600" spc="300" dirty="0" smtClean="0">
                <a:ln>
                  <a:solidFill>
                    <a:srgbClr val="C00000"/>
                  </a:solidFill>
                </a:ln>
                <a:solidFill>
                  <a:srgbClr val="96004B"/>
                </a:solidFill>
                <a:latin typeface="Matura MT Script Capitals" pitchFamily="66" charset="0"/>
              </a:rPr>
              <a:t>for</a:t>
            </a:r>
            <a:br>
              <a:rPr lang="en-US" sz="3600" spc="300" dirty="0" smtClean="0">
                <a:ln>
                  <a:solidFill>
                    <a:srgbClr val="C00000"/>
                  </a:solidFill>
                </a:ln>
                <a:solidFill>
                  <a:srgbClr val="96004B"/>
                </a:solidFill>
                <a:latin typeface="Matura MT Script Capitals" pitchFamily="66" charset="0"/>
              </a:rPr>
            </a:br>
            <a:r>
              <a:rPr lang="en-US" sz="3600" spc="300" dirty="0" smtClean="0">
                <a:ln>
                  <a:solidFill>
                    <a:srgbClr val="C00000"/>
                  </a:solidFill>
                </a:ln>
                <a:solidFill>
                  <a:srgbClr val="96004B"/>
                </a:solidFill>
                <a:latin typeface="Matura MT Script Capitals" pitchFamily="66" charset="0"/>
              </a:rPr>
              <a:t>Feast of</a:t>
            </a:r>
            <a:br>
              <a:rPr lang="en-US" sz="3600" spc="300" dirty="0" smtClean="0">
                <a:ln>
                  <a:solidFill>
                    <a:srgbClr val="C00000"/>
                  </a:solidFill>
                </a:ln>
                <a:solidFill>
                  <a:srgbClr val="96004B"/>
                </a:solidFill>
                <a:latin typeface="Matura MT Script Capitals" pitchFamily="66" charset="0"/>
              </a:rPr>
            </a:br>
            <a:r>
              <a:rPr lang="en-US" sz="3600" spc="300" dirty="0" smtClean="0">
                <a:ln>
                  <a:solidFill>
                    <a:srgbClr val="C00000"/>
                  </a:solidFill>
                </a:ln>
                <a:solidFill>
                  <a:srgbClr val="96004B"/>
                </a:solidFill>
                <a:latin typeface="Matura MT Script Capitals" pitchFamily="66" charset="0"/>
              </a:rPr>
              <a:t>Tabernacles:</a:t>
            </a:r>
            <a:br>
              <a:rPr lang="en-US" sz="3600" spc="300" dirty="0" smtClean="0">
                <a:ln>
                  <a:solidFill>
                    <a:srgbClr val="C00000"/>
                  </a:solidFill>
                </a:ln>
                <a:solidFill>
                  <a:srgbClr val="96004B"/>
                </a:solidFill>
                <a:latin typeface="Matura MT Script Capitals" pitchFamily="66" charset="0"/>
              </a:rPr>
            </a:br>
            <a:r>
              <a:rPr lang="en-US" sz="5400" spc="300" dirty="0" smtClean="0">
                <a:ln>
                  <a:solidFill>
                    <a:srgbClr val="C00000"/>
                  </a:solidFill>
                </a:ln>
                <a:solidFill>
                  <a:srgbClr val="96004B"/>
                </a:solidFill>
                <a:latin typeface="Matura MT Script Capitals" pitchFamily="66" charset="0"/>
              </a:rPr>
              <a:t>182!</a:t>
            </a:r>
            <a:endParaRPr lang="en-US" sz="3600" spc="300" dirty="0" smtClean="0">
              <a:ln>
                <a:solidFill>
                  <a:srgbClr val="C00000"/>
                </a:solidFill>
              </a:ln>
              <a:solidFill>
                <a:srgbClr val="96004B"/>
              </a:solidFill>
              <a:latin typeface="Matura MT Script Capitals" pitchFamily="66" charset="0"/>
            </a:endParaRPr>
          </a:p>
        </p:txBody>
      </p:sp>
      <p:sp>
        <p:nvSpPr>
          <p:cNvPr id="3" name="Round Diagonal Corner Rectangle 2"/>
          <p:cNvSpPr/>
          <p:nvPr/>
        </p:nvSpPr>
        <p:spPr>
          <a:xfrm>
            <a:off x="5889842" y="5497974"/>
            <a:ext cx="1044358" cy="324091"/>
          </a:xfrm>
          <a:prstGeom prst="round2DiagRect">
            <a:avLst/>
          </a:prstGeom>
          <a:noFill/>
          <a:ln w="76200">
            <a:solidFill>
              <a:srgbClr val="96004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descr="C:\Users\Rae\Desktop\calculator p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8796" y="5212996"/>
            <a:ext cx="1587623" cy="1389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327514" y="1085409"/>
            <a:ext cx="6502399" cy="494338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903969"/>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up)">
                                      <p:cBhvr>
                                        <p:cTn id="7" dur="2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1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46517" y="5009"/>
            <a:ext cx="10854862" cy="1036713"/>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55896" y="1082479"/>
            <a:ext cx="10845483" cy="707886"/>
          </a:xfrm>
          <a:prstGeom prst="rect">
            <a:avLst/>
          </a:prstGeom>
          <a:solidFill>
            <a:schemeClr val="tx2">
              <a:lumMod val="20000"/>
              <a:lumOff val="80000"/>
            </a:schemeClr>
          </a:solidFill>
          <a:scene3d>
            <a:camera prst="orthographicFront"/>
            <a:lightRig rig="threePt" dir="t"/>
          </a:scene3d>
          <a:sp3d>
            <a:bevelT w="152400" h="50800" prst="softRound"/>
          </a:sp3d>
        </p:spPr>
        <p:txBody>
          <a:bodyPr wrap="square" rtlCol="0">
            <a:spAutoFit/>
            <a:sp3d extrusionH="57150">
              <a:bevelT w="82550" h="38100" prst="coolSlant"/>
            </a:sp3d>
          </a:bodyPr>
          <a:lstStyle/>
          <a:p>
            <a:pPr algn="ctr"/>
            <a:endParaRPr lang="en-US" sz="400" dirty="0" smtClean="0"/>
          </a:p>
          <a:p>
            <a:pPr algn="ctr"/>
            <a:r>
              <a:rPr lang="en-US" sz="3600" spc="300" dirty="0" smtClean="0">
                <a:ln>
                  <a:solidFill>
                    <a:srgbClr val="C00000"/>
                  </a:solidFill>
                </a:ln>
                <a:solidFill>
                  <a:srgbClr val="FF0000"/>
                </a:solidFill>
                <a:latin typeface="Matura MT Script Capitals" pitchFamily="66" charset="0"/>
              </a:rPr>
              <a:t>A</a:t>
            </a:r>
            <a:r>
              <a:rPr lang="en-US" sz="3600" u="sng" spc="300" dirty="0" smtClean="0">
                <a:ln>
                  <a:solidFill>
                    <a:srgbClr val="C00000"/>
                  </a:solidFill>
                </a:ln>
                <a:solidFill>
                  <a:srgbClr val="FF0000"/>
                </a:solidFill>
                <a:latin typeface="Matura MT Script Capitals" pitchFamily="66" charset="0"/>
              </a:rPr>
              <a:t>vera</a:t>
            </a:r>
            <a:r>
              <a:rPr lang="en-US" sz="3600" spc="300" dirty="0" smtClean="0">
                <a:ln>
                  <a:solidFill>
                    <a:srgbClr val="C00000"/>
                  </a:solidFill>
                </a:ln>
                <a:solidFill>
                  <a:srgbClr val="FF0000"/>
                </a:solidFill>
                <a:latin typeface="Matura MT Script Capitals" pitchFamily="66" charset="0"/>
              </a:rPr>
              <a:t>g</a:t>
            </a:r>
            <a:r>
              <a:rPr lang="en-US" sz="3600" u="sng" spc="300" dirty="0" smtClean="0">
                <a:ln>
                  <a:solidFill>
                    <a:srgbClr val="C00000"/>
                  </a:solidFill>
                </a:ln>
                <a:solidFill>
                  <a:srgbClr val="FF0000"/>
                </a:solidFill>
                <a:latin typeface="Matura MT Script Capitals" pitchFamily="66" charset="0"/>
              </a:rPr>
              <a:t>e</a:t>
            </a:r>
            <a:r>
              <a:rPr lang="en-US" sz="3600" spc="300" dirty="0" smtClean="0">
                <a:ln>
                  <a:solidFill>
                    <a:srgbClr val="C00000"/>
                  </a:solidFill>
                </a:ln>
                <a:solidFill>
                  <a:srgbClr val="FF0000"/>
                </a:solidFill>
                <a:latin typeface="Matura MT Script Capitals" pitchFamily="66" charset="0"/>
              </a:rPr>
              <a:t> Yearly Sanctuary Sacrifices</a:t>
            </a:r>
          </a:p>
        </p:txBody>
      </p:sp>
      <p:graphicFrame>
        <p:nvGraphicFramePr>
          <p:cNvPr id="3" name="Table 2"/>
          <p:cNvGraphicFramePr>
            <a:graphicFrameLocks noGrp="1"/>
          </p:cNvGraphicFramePr>
          <p:nvPr>
            <p:extLst>
              <p:ext uri="{D42A27DB-BD31-4B8C-83A1-F6EECF244321}">
                <p14:modId xmlns:p14="http://schemas.microsoft.com/office/powerpoint/2010/main" val="960494042"/>
              </p:ext>
            </p:extLst>
          </p:nvPr>
        </p:nvGraphicFramePr>
        <p:xfrm>
          <a:off x="1545863" y="2305407"/>
          <a:ext cx="10410784" cy="2595880"/>
        </p:xfrm>
        <a:graphic>
          <a:graphicData uri="http://schemas.openxmlformats.org/drawingml/2006/table">
            <a:tbl>
              <a:tblPr firstRow="1" bandRow="1">
                <a:tableStyleId>{5C22544A-7EE6-4342-B048-85BDC9FD1C3A}</a:tableStyleId>
              </a:tblPr>
              <a:tblGrid>
                <a:gridCol w="4357226"/>
                <a:gridCol w="848166"/>
                <a:gridCol w="4325717"/>
                <a:gridCol w="879675"/>
              </a:tblGrid>
              <a:tr h="370840">
                <a:tc>
                  <a:txBody>
                    <a:bodyPr/>
                    <a:lstStyle/>
                    <a:p>
                      <a:r>
                        <a:rPr lang="en-US" dirty="0" smtClean="0"/>
                        <a:t> 2.  Extra weekly Sabbath Sacrifices</a:t>
                      </a:r>
                      <a:endParaRPr lang="en-US" dirty="0"/>
                    </a:p>
                  </a:txBody>
                  <a:tcPr>
                    <a:cell3D prstMaterial="dkEdge">
                      <a:bevel/>
                      <a:lightRig rig="flood" dir="t"/>
                    </a:cell3D>
                  </a:tcPr>
                </a:tc>
                <a:tc>
                  <a:txBody>
                    <a:bodyPr/>
                    <a:lstStyle/>
                    <a:p>
                      <a:pPr algn="r"/>
                      <a:r>
                        <a:rPr lang="en-US" dirty="0" smtClean="0"/>
                        <a:t>104</a:t>
                      </a:r>
                      <a:endParaRPr lang="en-US" dirty="0"/>
                    </a:p>
                  </a:txBody>
                  <a:tcPr>
                    <a:cell3D prstMaterial="dkEdge">
                      <a:bevel/>
                      <a:lightRig rig="flood" dir="t"/>
                    </a:cell3D>
                  </a:tcPr>
                </a:tc>
                <a:tc>
                  <a:txBody>
                    <a:bodyPr/>
                    <a:lstStyle/>
                    <a:p>
                      <a:r>
                        <a:rPr lang="en-US" dirty="0" smtClean="0"/>
                        <a:t> 9.  2</a:t>
                      </a:r>
                      <a:r>
                        <a:rPr lang="en-US" baseline="30000" dirty="0" smtClean="0"/>
                        <a:t>nd</a:t>
                      </a:r>
                      <a:r>
                        <a:rPr lang="en-US" dirty="0" smtClean="0"/>
                        <a:t> Month:  1</a:t>
                      </a:r>
                      <a:r>
                        <a:rPr lang="en-US" baseline="30000" dirty="0" smtClean="0"/>
                        <a:t>st</a:t>
                      </a:r>
                      <a:r>
                        <a:rPr lang="en-US" dirty="0" smtClean="0"/>
                        <a:t> – 7</a:t>
                      </a:r>
                      <a:r>
                        <a:rPr lang="en-US" baseline="30000" dirty="0" smtClean="0"/>
                        <a:t>th</a:t>
                      </a:r>
                      <a:r>
                        <a:rPr lang="en-US" dirty="0" smtClean="0"/>
                        <a:t> ULB Feast</a:t>
                      </a:r>
                      <a:endParaRPr lang="en-US" dirty="0"/>
                    </a:p>
                  </a:txBody>
                  <a:tcPr>
                    <a:cell3D prstMaterial="dkEdge">
                      <a:bevel/>
                      <a:lightRig rig="flood" dir="t"/>
                    </a:cell3D>
                  </a:tcPr>
                </a:tc>
                <a:tc>
                  <a:txBody>
                    <a:bodyPr/>
                    <a:lstStyle/>
                    <a:p>
                      <a:pPr algn="r"/>
                      <a:r>
                        <a:rPr lang="en-US" dirty="0" smtClean="0"/>
                        <a:t>77</a:t>
                      </a:r>
                      <a:endParaRPr lang="en-US" dirty="0"/>
                    </a:p>
                  </a:txBody>
                  <a:tcPr>
                    <a:cell3D prstMaterial="dkEdge">
                      <a:bevel/>
                      <a:lightRig rig="flood" dir="t"/>
                    </a:cell3D>
                  </a:tcPr>
                </a:tc>
              </a:tr>
              <a:tr h="370840">
                <a:tc>
                  <a:txBody>
                    <a:bodyPr/>
                    <a:lstStyle/>
                    <a:p>
                      <a:r>
                        <a:rPr lang="en-US" dirty="0" smtClean="0"/>
                        <a:t> 3.  Extra annual Sabbath Sacrifices</a:t>
                      </a:r>
                      <a:endParaRPr lang="en-US" dirty="0"/>
                    </a:p>
                  </a:txBody>
                  <a:tcPr>
                    <a:cell3D prstMaterial="dkEdge">
                      <a:bevel/>
                      <a:lightRig rig="flood" dir="t"/>
                    </a:cell3D>
                  </a:tcPr>
                </a:tc>
                <a:tc>
                  <a:txBody>
                    <a:bodyPr/>
                    <a:lstStyle/>
                    <a:p>
                      <a:pPr algn="r"/>
                      <a:r>
                        <a:rPr lang="en-US" dirty="0" smtClean="0"/>
                        <a:t>28</a:t>
                      </a:r>
                      <a:endParaRPr lang="en-US" dirty="0"/>
                    </a:p>
                  </a:txBody>
                  <a:tcPr>
                    <a:cell3D prstMaterial="dkEdge">
                      <a:bevel/>
                      <a:lightRig rig="flood" dir="t"/>
                    </a:cell3D>
                  </a:tcPr>
                </a:tc>
                <a:tc>
                  <a:txBody>
                    <a:bodyPr/>
                    <a:lstStyle/>
                    <a:p>
                      <a:pPr marL="0" indent="0">
                        <a:buNone/>
                      </a:pPr>
                      <a:r>
                        <a:rPr lang="en-US" baseline="0" dirty="0" smtClean="0"/>
                        <a:t> 10.   Pentecost</a:t>
                      </a:r>
                      <a:endParaRPr lang="en-US" dirty="0"/>
                    </a:p>
                  </a:txBody>
                  <a:tcPr>
                    <a:cell3D prstMaterial="dkEdge">
                      <a:bevel/>
                      <a:lightRig rig="flood" dir="t"/>
                    </a:cell3D>
                  </a:tcPr>
                </a:tc>
                <a:tc>
                  <a:txBody>
                    <a:bodyPr/>
                    <a:lstStyle/>
                    <a:p>
                      <a:pPr algn="r"/>
                      <a:r>
                        <a:rPr lang="en-US" dirty="0" smtClean="0"/>
                        <a:t>8</a:t>
                      </a:r>
                      <a:endParaRPr lang="en-US" dirty="0"/>
                    </a:p>
                  </a:txBody>
                  <a:tcPr>
                    <a:cell3D prstMaterial="dkEdge">
                      <a:bevel/>
                      <a:lightRig rig="flood" dir="t"/>
                    </a:cell3D>
                  </a:tcPr>
                </a:tc>
              </a:tr>
              <a:tr h="370840">
                <a:tc>
                  <a:txBody>
                    <a:bodyPr/>
                    <a:lstStyle/>
                    <a:p>
                      <a:r>
                        <a:rPr lang="en-US" dirty="0" smtClean="0"/>
                        <a:t> 4.</a:t>
                      </a:r>
                      <a:r>
                        <a:rPr lang="en-US" baseline="0" dirty="0" smtClean="0"/>
                        <a:t> </a:t>
                      </a:r>
                      <a:r>
                        <a:rPr lang="en-US" dirty="0" smtClean="0"/>
                        <a:t> New Month Sacrifices (11 x 12)</a:t>
                      </a:r>
                      <a:endParaRPr lang="en-US" dirty="0"/>
                    </a:p>
                  </a:txBody>
                  <a:tcPr>
                    <a:cell3D prstMaterial="dkEdge">
                      <a:bevel/>
                      <a:lightRig rig="flood" dir="t"/>
                    </a:cell3D>
                  </a:tcPr>
                </a:tc>
                <a:tc>
                  <a:txBody>
                    <a:bodyPr/>
                    <a:lstStyle/>
                    <a:p>
                      <a:pPr algn="r"/>
                      <a:r>
                        <a:rPr lang="en-US" dirty="0" smtClean="0"/>
                        <a:t>132</a:t>
                      </a:r>
                      <a:endParaRPr lang="en-US" dirty="0"/>
                    </a:p>
                  </a:txBody>
                  <a:tcPr>
                    <a:cell3D prstMaterial="dkEdge">
                      <a:bevel/>
                      <a:lightRig rig="flood" dir="t"/>
                    </a:cell3D>
                  </a:tcPr>
                </a:tc>
                <a:tc>
                  <a:txBody>
                    <a:bodyPr/>
                    <a:lstStyle/>
                    <a:p>
                      <a:r>
                        <a:rPr lang="en-US" dirty="0" smtClean="0"/>
                        <a:t> 11.  1</a:t>
                      </a:r>
                      <a:r>
                        <a:rPr lang="en-US" baseline="30000" dirty="0" smtClean="0"/>
                        <a:t>st</a:t>
                      </a:r>
                      <a:r>
                        <a:rPr lang="en-US" dirty="0" smtClean="0"/>
                        <a:t> Day of Trumpets</a:t>
                      </a:r>
                      <a:endParaRPr lang="en-US" dirty="0"/>
                    </a:p>
                  </a:txBody>
                  <a:tcPr>
                    <a:cell3D prstMaterial="dkEdge">
                      <a:bevel/>
                      <a:lightRig rig="flood" dir="t"/>
                    </a:cell3D>
                  </a:tcPr>
                </a:tc>
                <a:tc>
                  <a:txBody>
                    <a:bodyPr/>
                    <a:lstStyle/>
                    <a:p>
                      <a:pPr algn="r"/>
                      <a:r>
                        <a:rPr lang="en-US" dirty="0" smtClean="0"/>
                        <a:t>10</a:t>
                      </a:r>
                      <a:endParaRPr lang="en-US" dirty="0"/>
                    </a:p>
                  </a:txBody>
                  <a:tcPr>
                    <a:cell3D prstMaterial="dkEdge">
                      <a:bevel/>
                      <a:lightRig rig="flood" dir="t"/>
                    </a:cell3D>
                  </a:tcPr>
                </a:tc>
              </a:tr>
              <a:tr h="370840">
                <a:tc>
                  <a:txBody>
                    <a:bodyPr/>
                    <a:lstStyle/>
                    <a:p>
                      <a:r>
                        <a:rPr lang="en-US" dirty="0" smtClean="0"/>
                        <a:t> 5.  1</a:t>
                      </a:r>
                      <a:r>
                        <a:rPr lang="en-US" baseline="30000" dirty="0" smtClean="0"/>
                        <a:t>st</a:t>
                      </a:r>
                      <a:r>
                        <a:rPr lang="en-US" dirty="0" smtClean="0"/>
                        <a:t> Month Passover Sacrifice </a:t>
                      </a:r>
                      <a:endParaRPr lang="en-US" dirty="0"/>
                    </a:p>
                  </a:txBody>
                  <a:tcPr>
                    <a:cell3D prstMaterial="dkEdge">
                      <a:bevel/>
                      <a:lightRig rig="flood" dir="t"/>
                    </a:cell3D>
                  </a:tcPr>
                </a:tc>
                <a:tc>
                  <a:txBody>
                    <a:bodyPr/>
                    <a:lstStyle/>
                    <a:p>
                      <a:pPr algn="r"/>
                      <a:r>
                        <a:rPr lang="en-US" dirty="0" smtClean="0"/>
                        <a:t>1</a:t>
                      </a:r>
                      <a:endParaRPr lang="en-US" dirty="0"/>
                    </a:p>
                  </a:txBody>
                  <a:tcPr>
                    <a:cell3D prstMaterial="dkEdge">
                      <a:bevel/>
                      <a:lightRig rig="flood" dir="t"/>
                    </a:cell3D>
                  </a:tcPr>
                </a:tc>
                <a:tc>
                  <a:txBody>
                    <a:bodyPr/>
                    <a:lstStyle/>
                    <a:p>
                      <a:r>
                        <a:rPr lang="en-US" dirty="0" smtClean="0"/>
                        <a:t> 12.  Day of Atonement (Priest &amp; People)</a:t>
                      </a:r>
                      <a:endParaRPr lang="en-US" dirty="0"/>
                    </a:p>
                  </a:txBody>
                  <a:tcPr>
                    <a:cell3D prstMaterial="dkEdge">
                      <a:bevel/>
                      <a:lightRig rig="flood" dir="t"/>
                    </a:cell3D>
                  </a:tcPr>
                </a:tc>
                <a:tc>
                  <a:txBody>
                    <a:bodyPr/>
                    <a:lstStyle/>
                    <a:p>
                      <a:pPr algn="r"/>
                      <a:r>
                        <a:rPr lang="en-US" dirty="0" smtClean="0"/>
                        <a:t>6</a:t>
                      </a:r>
                      <a:endParaRPr lang="en-US" dirty="0"/>
                    </a:p>
                  </a:txBody>
                  <a:tcPr>
                    <a:cell3D prstMaterial="dkEdge">
                      <a:bevel/>
                      <a:lightRig rig="flood" dir="t"/>
                    </a:cell3D>
                  </a:tcPr>
                </a:tc>
              </a:tr>
              <a:tr h="370840">
                <a:tc>
                  <a:txBody>
                    <a:bodyPr/>
                    <a:lstStyle/>
                    <a:p>
                      <a:r>
                        <a:rPr lang="en-US" dirty="0" smtClean="0"/>
                        <a:t> 6.  </a:t>
                      </a:r>
                      <a:r>
                        <a:rPr lang="en-US" dirty="0" err="1" smtClean="0"/>
                        <a:t>Firstfruits</a:t>
                      </a:r>
                      <a:r>
                        <a:rPr lang="en-US" dirty="0" smtClean="0"/>
                        <a:t>/Wave Sheaf </a:t>
                      </a:r>
                      <a:endParaRPr lang="en-US" dirty="0"/>
                    </a:p>
                  </a:txBody>
                  <a:tcPr>
                    <a:cell3D prstMaterial="dkEdge">
                      <a:bevel/>
                      <a:lightRig rig="flood" dir="t"/>
                    </a:cell3D>
                  </a:tcPr>
                </a:tc>
                <a:tc>
                  <a:txBody>
                    <a:bodyPr/>
                    <a:lstStyle/>
                    <a:p>
                      <a:pPr algn="r"/>
                      <a:r>
                        <a:rPr lang="en-US" dirty="0" smtClean="0"/>
                        <a:t>1</a:t>
                      </a:r>
                      <a:endParaRPr lang="en-US" dirty="0"/>
                    </a:p>
                  </a:txBody>
                  <a:tcPr>
                    <a:cell3D prstMaterial="dkEdge">
                      <a:bevel/>
                      <a:lightRig rig="flood" dir="t"/>
                    </a:cell3D>
                  </a:tcPr>
                </a:tc>
                <a:tc>
                  <a:txBody>
                    <a:bodyPr/>
                    <a:lstStyle/>
                    <a:p>
                      <a:r>
                        <a:rPr lang="en-US" dirty="0" smtClean="0"/>
                        <a:t> 13.  Day of Atonement </a:t>
                      </a:r>
                      <a:r>
                        <a:rPr lang="en-US" dirty="0" err="1" smtClean="0"/>
                        <a:t>Sanc</a:t>
                      </a:r>
                      <a:r>
                        <a:rPr lang="en-US" dirty="0" smtClean="0"/>
                        <a:t>. Sacrifices</a:t>
                      </a:r>
                      <a:endParaRPr lang="en-US" dirty="0"/>
                    </a:p>
                  </a:txBody>
                  <a:tcPr>
                    <a:cell3D prstMaterial="dkEdge">
                      <a:bevel/>
                      <a:lightRig rig="flood" dir="t"/>
                    </a:cell3D>
                  </a:tcPr>
                </a:tc>
                <a:tc>
                  <a:txBody>
                    <a:bodyPr/>
                    <a:lstStyle/>
                    <a:p>
                      <a:pPr algn="r"/>
                      <a:r>
                        <a:rPr lang="en-US" dirty="0" smtClean="0"/>
                        <a:t>10</a:t>
                      </a:r>
                      <a:endParaRPr lang="en-US" dirty="0"/>
                    </a:p>
                  </a:txBody>
                  <a:tcPr>
                    <a:cell3D prstMaterial="dkEdge">
                      <a:bevel/>
                      <a:lightRig rig="flood" dir="t"/>
                    </a:cell3D>
                  </a:tcPr>
                </a:tc>
              </a:tr>
              <a:tr h="370840">
                <a:tc>
                  <a:txBody>
                    <a:bodyPr/>
                    <a:lstStyle/>
                    <a:p>
                      <a:r>
                        <a:rPr lang="en-US" dirty="0" smtClean="0"/>
                        <a:t> 7.  2</a:t>
                      </a:r>
                      <a:r>
                        <a:rPr lang="en-US" baseline="30000" dirty="0" smtClean="0"/>
                        <a:t>nd</a:t>
                      </a:r>
                      <a:r>
                        <a:rPr lang="en-US" dirty="0" smtClean="0"/>
                        <a:t> Month Passover Sacrifice</a:t>
                      </a:r>
                      <a:endParaRPr lang="en-US" dirty="0"/>
                    </a:p>
                  </a:txBody>
                  <a:tcPr>
                    <a:cell3D prstMaterial="dkEdge">
                      <a:bevel/>
                      <a:lightRig rig="flood" dir="t"/>
                    </a:cell3D>
                  </a:tcPr>
                </a:tc>
                <a:tc>
                  <a:txBody>
                    <a:bodyPr/>
                    <a:lstStyle/>
                    <a:p>
                      <a:pPr algn="r"/>
                      <a:r>
                        <a:rPr lang="en-US" dirty="0" smtClean="0"/>
                        <a:t>1</a:t>
                      </a:r>
                      <a:endParaRPr lang="en-US" dirty="0"/>
                    </a:p>
                  </a:txBody>
                  <a:tcPr>
                    <a:cell3D prstMaterial="dkEdge">
                      <a:bevel/>
                      <a:lightRig rig="flood" dir="t"/>
                    </a:cell3D>
                  </a:tcPr>
                </a:tc>
                <a:tc>
                  <a:txBody>
                    <a:bodyPr/>
                    <a:lstStyle/>
                    <a:p>
                      <a:r>
                        <a:rPr lang="en-US" dirty="0" smtClean="0"/>
                        <a:t> 14.  1</a:t>
                      </a:r>
                      <a:r>
                        <a:rPr lang="en-US" baseline="30000" dirty="0" smtClean="0"/>
                        <a:t>st</a:t>
                      </a:r>
                      <a:r>
                        <a:rPr lang="en-US" dirty="0" smtClean="0"/>
                        <a:t> – 7</a:t>
                      </a:r>
                      <a:r>
                        <a:rPr lang="en-US" baseline="30000" dirty="0" smtClean="0"/>
                        <a:t>th</a:t>
                      </a:r>
                      <a:r>
                        <a:rPr lang="en-US" dirty="0" smtClean="0"/>
                        <a:t> Days of Tabernacles</a:t>
                      </a:r>
                      <a:endParaRPr lang="en-US" dirty="0"/>
                    </a:p>
                  </a:txBody>
                  <a:tcPr>
                    <a:cell3D prstMaterial="dkEdge">
                      <a:bevel/>
                      <a:lightRig rig="flood" dir="t"/>
                    </a:cell3D>
                  </a:tcPr>
                </a:tc>
                <a:tc>
                  <a:txBody>
                    <a:bodyPr/>
                    <a:lstStyle/>
                    <a:p>
                      <a:pPr algn="r"/>
                      <a:r>
                        <a:rPr lang="en-US" b="1" dirty="0" smtClean="0">
                          <a:solidFill>
                            <a:srgbClr val="C00000"/>
                          </a:solidFill>
                        </a:rPr>
                        <a:t>182</a:t>
                      </a:r>
                      <a:endParaRPr lang="en-US" b="1" dirty="0">
                        <a:solidFill>
                          <a:srgbClr val="C00000"/>
                        </a:solidFill>
                      </a:endParaRPr>
                    </a:p>
                  </a:txBody>
                  <a:tcPr>
                    <a:cell3D prstMaterial="dkEdge">
                      <a:bevel/>
                      <a:lightRig rig="flood" dir="t"/>
                    </a:cell3D>
                  </a:tcPr>
                </a:tc>
              </a:tr>
              <a:tr h="370840">
                <a:tc>
                  <a:txBody>
                    <a:bodyPr/>
                    <a:lstStyle/>
                    <a:p>
                      <a:r>
                        <a:rPr lang="en-US" dirty="0" smtClean="0"/>
                        <a:t> 8.  1</a:t>
                      </a:r>
                      <a:r>
                        <a:rPr lang="en-US" baseline="30000" dirty="0" smtClean="0"/>
                        <a:t>st</a:t>
                      </a:r>
                      <a:r>
                        <a:rPr lang="en-US" baseline="0" dirty="0" smtClean="0"/>
                        <a:t> Month:  1</a:t>
                      </a:r>
                      <a:r>
                        <a:rPr lang="en-US" baseline="30000" dirty="0" smtClean="0"/>
                        <a:t>st</a:t>
                      </a:r>
                      <a:r>
                        <a:rPr lang="en-US" baseline="0" dirty="0" smtClean="0"/>
                        <a:t> – 7</a:t>
                      </a:r>
                      <a:r>
                        <a:rPr lang="en-US" baseline="30000" dirty="0" smtClean="0"/>
                        <a:t>th</a:t>
                      </a:r>
                      <a:r>
                        <a:rPr lang="en-US" baseline="0" dirty="0" smtClean="0"/>
                        <a:t> ULB Feast</a:t>
                      </a:r>
                      <a:endParaRPr lang="en-US" dirty="0"/>
                    </a:p>
                  </a:txBody>
                  <a:tcPr>
                    <a:cell3D prstMaterial="dkEdge">
                      <a:bevel/>
                      <a:lightRig rig="flood" dir="t"/>
                    </a:cell3D>
                  </a:tcPr>
                </a:tc>
                <a:tc>
                  <a:txBody>
                    <a:bodyPr/>
                    <a:lstStyle/>
                    <a:p>
                      <a:pPr algn="r"/>
                      <a:r>
                        <a:rPr lang="en-US" dirty="0" smtClean="0"/>
                        <a:t>77</a:t>
                      </a:r>
                      <a:endParaRPr lang="en-US" dirty="0"/>
                    </a:p>
                  </a:txBody>
                  <a:tcPr>
                    <a:cell3D prstMaterial="dkEdge">
                      <a:bevel/>
                      <a:lightRig rig="flood" dir="t"/>
                    </a:cell3D>
                  </a:tcPr>
                </a:tc>
                <a:tc>
                  <a:txBody>
                    <a:bodyPr/>
                    <a:lstStyle/>
                    <a:p>
                      <a:r>
                        <a:rPr lang="en-US" dirty="0" smtClean="0"/>
                        <a:t> 15.  Last Great Day</a:t>
                      </a:r>
                      <a:endParaRPr lang="en-US" dirty="0"/>
                    </a:p>
                  </a:txBody>
                  <a:tcPr>
                    <a:cell3D prstMaterial="dkEdge">
                      <a:bevel/>
                      <a:lightRig rig="flood" dir="t"/>
                    </a:cell3D>
                  </a:tcPr>
                </a:tc>
                <a:tc>
                  <a:txBody>
                    <a:bodyPr/>
                    <a:lstStyle/>
                    <a:p>
                      <a:pPr algn="r"/>
                      <a:r>
                        <a:rPr lang="en-US" b="1" dirty="0" smtClean="0">
                          <a:solidFill>
                            <a:srgbClr val="C00000"/>
                          </a:solidFill>
                        </a:rPr>
                        <a:t>10</a:t>
                      </a:r>
                      <a:endParaRPr lang="en-US" b="1" dirty="0">
                        <a:solidFill>
                          <a:srgbClr val="C00000"/>
                        </a:solidFill>
                      </a:endParaRPr>
                    </a:p>
                  </a:txBody>
                  <a:tcPr>
                    <a:cell3D prstMaterial="dkEdge">
                      <a:bevel/>
                      <a:lightRig rig="flood" dir="t"/>
                    </a:cell3D>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923956154"/>
              </p:ext>
            </p:extLst>
          </p:nvPr>
        </p:nvGraphicFramePr>
        <p:xfrm>
          <a:off x="1551007" y="1830845"/>
          <a:ext cx="10379920" cy="457200"/>
        </p:xfrm>
        <a:graphic>
          <a:graphicData uri="http://schemas.openxmlformats.org/drawingml/2006/table">
            <a:tbl>
              <a:tblPr firstRow="1" bandRow="1">
                <a:tableStyleId>{21E4AEA4-8DFA-4A89-87EB-49C32662AFE0}</a:tableStyleId>
              </a:tblPr>
              <a:tblGrid>
                <a:gridCol w="7558269"/>
                <a:gridCol w="2821651"/>
              </a:tblGrid>
              <a:tr h="370840">
                <a:tc>
                  <a:txBody>
                    <a:bodyPr/>
                    <a:lstStyle/>
                    <a:p>
                      <a:pPr algn="ctr"/>
                      <a:r>
                        <a:rPr lang="en-US" sz="2400" dirty="0" smtClean="0">
                          <a:solidFill>
                            <a:schemeClr val="accent5">
                              <a:lumMod val="75000"/>
                            </a:schemeClr>
                          </a:solidFill>
                        </a:rPr>
                        <a:t>1.  Daily Sacrifices / year  (4 x 365)</a:t>
                      </a:r>
                      <a:endParaRPr lang="en-US" sz="2400" dirty="0">
                        <a:solidFill>
                          <a:schemeClr val="accent5">
                            <a:lumMod val="75000"/>
                          </a:schemeClr>
                        </a:solidFill>
                      </a:endParaRPr>
                    </a:p>
                  </a:txBody>
                  <a:tcPr>
                    <a:cell3D prstMaterial="dkEdge">
                      <a:bevel/>
                      <a:lightRig rig="flood" dir="t"/>
                    </a:cell3D>
                  </a:tcPr>
                </a:tc>
                <a:tc>
                  <a:txBody>
                    <a:bodyPr/>
                    <a:lstStyle/>
                    <a:p>
                      <a:pPr algn="ctr"/>
                      <a:r>
                        <a:rPr lang="en-US" sz="2400" dirty="0" smtClean="0">
                          <a:solidFill>
                            <a:schemeClr val="accent5">
                              <a:lumMod val="75000"/>
                            </a:schemeClr>
                          </a:solidFill>
                        </a:rPr>
                        <a:t>1460 Sacrifices</a:t>
                      </a:r>
                      <a:endParaRPr lang="en-US" sz="2400" dirty="0">
                        <a:solidFill>
                          <a:schemeClr val="accent5">
                            <a:lumMod val="75000"/>
                          </a:schemeClr>
                        </a:solidFill>
                      </a:endParaRPr>
                    </a:p>
                  </a:txBody>
                  <a:tcPr>
                    <a:cell3D prstMaterial="dkEdge">
                      <a:bevel/>
                      <a:lightRig rig="flood" dir="t"/>
                    </a:cell3D>
                  </a:tcPr>
                </a:tc>
              </a:tr>
            </a:tbl>
          </a:graphicData>
        </a:graphic>
      </p:graphicFrame>
      <p:sp>
        <p:nvSpPr>
          <p:cNvPr id="19" name="TextBox 18"/>
          <p:cNvSpPr txBox="1"/>
          <p:nvPr/>
        </p:nvSpPr>
        <p:spPr>
          <a:xfrm>
            <a:off x="1559985" y="4985079"/>
            <a:ext cx="10402321" cy="707886"/>
          </a:xfrm>
          <a:prstGeom prst="rect">
            <a:avLst/>
          </a:prstGeom>
          <a:solidFill>
            <a:schemeClr val="tx2">
              <a:lumMod val="20000"/>
              <a:lumOff val="80000"/>
            </a:schemeClr>
          </a:solidFill>
          <a:scene3d>
            <a:camera prst="orthographicFront"/>
            <a:lightRig rig="threePt" dir="t"/>
          </a:scene3d>
          <a:sp3d>
            <a:bevelT w="152400" h="50800" prst="softRound"/>
          </a:sp3d>
        </p:spPr>
        <p:txBody>
          <a:bodyPr wrap="square" rtlCol="0">
            <a:spAutoFit/>
            <a:sp3d extrusionH="57150">
              <a:bevelT w="82550" h="38100" prst="coolSlant"/>
            </a:sp3d>
          </a:bodyPr>
          <a:lstStyle/>
          <a:p>
            <a:pPr algn="ctr"/>
            <a:endParaRPr lang="en-US" sz="400" dirty="0" smtClean="0"/>
          </a:p>
          <a:p>
            <a:pPr algn="ctr"/>
            <a:r>
              <a:rPr lang="en-US" sz="3600" spc="300" dirty="0" smtClean="0">
                <a:ln>
                  <a:solidFill>
                    <a:srgbClr val="C00000"/>
                  </a:solidFill>
                </a:ln>
                <a:solidFill>
                  <a:srgbClr val="FF0000"/>
                </a:solidFill>
                <a:latin typeface="Matura MT Script Capitals" pitchFamily="66" charset="0"/>
              </a:rPr>
              <a:t>Total A</a:t>
            </a:r>
            <a:r>
              <a:rPr lang="en-US" sz="3600" u="sng" spc="300" dirty="0" smtClean="0">
                <a:ln>
                  <a:solidFill>
                    <a:srgbClr val="C00000"/>
                  </a:solidFill>
                </a:ln>
                <a:solidFill>
                  <a:srgbClr val="FF0000"/>
                </a:solidFill>
                <a:latin typeface="Matura MT Script Capitals" pitchFamily="66" charset="0"/>
              </a:rPr>
              <a:t>vera</a:t>
            </a:r>
            <a:r>
              <a:rPr lang="en-US" sz="3600" spc="300" dirty="0" smtClean="0">
                <a:ln>
                  <a:solidFill>
                    <a:srgbClr val="C00000"/>
                  </a:solidFill>
                </a:ln>
                <a:solidFill>
                  <a:srgbClr val="FF0000"/>
                </a:solidFill>
                <a:latin typeface="Matura MT Script Capitals" pitchFamily="66" charset="0"/>
              </a:rPr>
              <a:t>g</a:t>
            </a:r>
            <a:r>
              <a:rPr lang="en-US" sz="3600" u="sng" spc="300" dirty="0" smtClean="0">
                <a:ln>
                  <a:solidFill>
                    <a:srgbClr val="C00000"/>
                  </a:solidFill>
                </a:ln>
                <a:solidFill>
                  <a:srgbClr val="FF0000"/>
                </a:solidFill>
                <a:latin typeface="Matura MT Script Capitals" pitchFamily="66" charset="0"/>
              </a:rPr>
              <a:t>e</a:t>
            </a:r>
            <a:r>
              <a:rPr lang="en-US" sz="3600" spc="300" dirty="0" smtClean="0">
                <a:ln>
                  <a:solidFill>
                    <a:srgbClr val="C00000"/>
                  </a:solidFill>
                </a:ln>
                <a:solidFill>
                  <a:srgbClr val="FF0000"/>
                </a:solidFill>
                <a:latin typeface="Matura MT Script Capitals" pitchFamily="66" charset="0"/>
              </a:rPr>
              <a:t> Yearly Sacrifices: 2107</a:t>
            </a:r>
          </a:p>
        </p:txBody>
      </p:sp>
      <p:sp>
        <p:nvSpPr>
          <p:cNvPr id="20" name="TextBox 29"/>
          <p:cNvSpPr txBox="1"/>
          <p:nvPr/>
        </p:nvSpPr>
        <p:spPr>
          <a:xfrm>
            <a:off x="1559985" y="5788450"/>
            <a:ext cx="10402321" cy="919401"/>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cene3d>
              <a:camera prst="orthographicFront"/>
              <a:lightRig rig="soft" dir="t">
                <a:rot lat="0" lon="0" rev="10800000"/>
              </a:lightRig>
            </a:scene3d>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                   What does this have to do with Passover </a:t>
            </a:r>
            <a:b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b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                  sacrifices and &lt;</a:t>
            </a:r>
            <a:r>
              <a:rPr lang="en-US" sz="2400" b="1" spc="150" dirty="0" err="1" smtClean="0">
                <a:ln w="11430"/>
                <a:solidFill>
                  <a:srgbClr val="F8F8F8"/>
                </a:solidFill>
                <a:effectLst>
                  <a:outerShdw blurRad="25400" algn="tl" rotWithShape="0">
                    <a:srgbClr val="000000">
                      <a:alpha val="43000"/>
                    </a:srgbClr>
                  </a:outerShdw>
                </a:effectLst>
                <a:latin typeface="Comic Sans MS" pitchFamily="66" charset="0"/>
              </a:rPr>
              <a:t>beyn</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 ha </a:t>
            </a:r>
            <a:r>
              <a:rPr lang="en-US" sz="2400" b="1" spc="150" dirty="0" err="1" smtClean="0">
                <a:ln w="11430"/>
                <a:solidFill>
                  <a:srgbClr val="F8F8F8"/>
                </a:solidFill>
                <a:effectLst>
                  <a:outerShdw blurRad="25400" algn="tl" rotWithShape="0">
                    <a:srgbClr val="000000">
                      <a:alpha val="43000"/>
                    </a:srgbClr>
                  </a:outerShdw>
                </a:effectLst>
                <a:latin typeface="Comic Sans MS" pitchFamily="66" charset="0"/>
              </a:rPr>
              <a:t>arbayim</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&gt;?</a:t>
            </a:r>
            <a:endParaRPr lang="en-US" sz="24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5" name="Rectangle 4"/>
          <p:cNvSpPr/>
          <p:nvPr/>
        </p:nvSpPr>
        <p:spPr>
          <a:xfrm>
            <a:off x="1672364" y="5890259"/>
            <a:ext cx="3078087"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cap="none" spc="0" dirty="0" smtClean="0">
                <a:ln>
                  <a:solidFill>
                    <a:schemeClr val="bg1"/>
                  </a:solidFill>
                </a:ln>
                <a:solidFill>
                  <a:schemeClr val="accent3"/>
                </a:solidFill>
                <a:effectLst/>
                <a:latin typeface="Ravie" pitchFamily="82" charset="0"/>
              </a:rPr>
              <a:t>Question:</a:t>
            </a:r>
            <a:endParaRPr lang="en-US" sz="3600" b="1" cap="none" spc="0" dirty="0">
              <a:ln>
                <a:solidFill>
                  <a:schemeClr val="bg1"/>
                </a:solidFill>
              </a:ln>
              <a:solidFill>
                <a:schemeClr val="accent3"/>
              </a:solidFill>
              <a:effectLst/>
              <a:latin typeface="Ravie" pitchFamily="82" charset="0"/>
            </a:endParaRPr>
          </a:p>
        </p:txBody>
      </p:sp>
      <p:sp>
        <p:nvSpPr>
          <p:cNvPr id="21" name="Slide Number Placeholder 1"/>
          <p:cNvSpPr txBox="1">
            <a:spLocks/>
          </p:cNvSpPr>
          <p:nvPr/>
        </p:nvSpPr>
        <p:spPr>
          <a:xfrm>
            <a:off x="11562589" y="6355514"/>
            <a:ext cx="6096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BBC35B-A44B-4119-B8DA-DE9E3DFADA20}" type="slidenum">
              <a:rPr lang="en-US" sz="1400" smtClean="0">
                <a:solidFill>
                  <a:schemeClr val="accent2">
                    <a:lumMod val="20000"/>
                    <a:lumOff val="80000"/>
                  </a:schemeClr>
                </a:solidFill>
              </a:rPr>
              <a:pPr/>
              <a:t>36</a:t>
            </a:fld>
            <a:endParaRPr lang="en-US" dirty="0">
              <a:solidFill>
                <a:schemeClr val="accent2">
                  <a:lumMod val="20000"/>
                  <a:lumOff val="80000"/>
                </a:schemeClr>
              </a:solidFill>
            </a:endParaRPr>
          </a:p>
        </p:txBody>
      </p:sp>
      <p:pic>
        <p:nvPicPr>
          <p:cNvPr id="11" name="Picture 3" descr="C:\Users\Rae\Desktop\calculator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181" y="4856230"/>
            <a:ext cx="1587623" cy="138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406260"/>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Effect transition="in" filter="wipe(left)">
                                      <p:cBhvr>
                                        <p:cTn id="7" dur="2000"/>
                                        <p:tgtEl>
                                          <p:spTgt spid="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arn(inVertical)">
                                      <p:cBhvr>
                                        <p:cTn id="12" dur="1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1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pic>
        <p:nvPicPr>
          <p:cNvPr id="1028" name="Picture 4" descr="C:\Users\Rae\Desktop\passover-post banner 1000.jp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46517" y="1"/>
            <a:ext cx="10845483" cy="123952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6" name="Title 2"/>
          <p:cNvSpPr txBox="1">
            <a:spLocks/>
          </p:cNvSpPr>
          <p:nvPr/>
        </p:nvSpPr>
        <p:spPr>
          <a:xfrm>
            <a:off x="1960880" y="-81280"/>
            <a:ext cx="10235809"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spc="300" dirty="0" smtClean="0">
                <a:ln>
                  <a:solidFill>
                    <a:srgbClr val="002060"/>
                  </a:solidFill>
                </a:ln>
                <a:solidFill>
                  <a:schemeClr val="accent2">
                    <a:lumMod val="20000"/>
                    <a:lumOff val="80000"/>
                  </a:schemeClr>
                </a:solidFill>
              </a:rPr>
              <a:t>The Most Important Sacrifice is:</a:t>
            </a:r>
            <a:endParaRPr lang="en-US" b="1" spc="300" dirty="0">
              <a:ln>
                <a:solidFill>
                  <a:srgbClr val="002060"/>
                </a:solidFill>
              </a:ln>
              <a:solidFill>
                <a:schemeClr val="accent2">
                  <a:lumMod val="20000"/>
                  <a:lumOff val="80000"/>
                </a:schemeClr>
              </a:solidFill>
            </a:endParaRPr>
          </a:p>
        </p:txBody>
      </p:sp>
      <p:sp>
        <p:nvSpPr>
          <p:cNvPr id="2" name="TextBox 1"/>
          <p:cNvSpPr txBox="1"/>
          <p:nvPr/>
        </p:nvSpPr>
        <p:spPr>
          <a:xfrm>
            <a:off x="1346516" y="1267679"/>
            <a:ext cx="10845483" cy="1985159"/>
          </a:xfrm>
          <a:prstGeom prst="rect">
            <a:avLst/>
          </a:prstGeom>
          <a:solidFill>
            <a:schemeClr val="tx2">
              <a:lumMod val="20000"/>
              <a:lumOff val="80000"/>
            </a:schemeClr>
          </a:solidFill>
          <a:scene3d>
            <a:camera prst="orthographicFront"/>
            <a:lightRig rig="threePt" dir="t"/>
          </a:scene3d>
          <a:sp3d>
            <a:bevelT w="165100" prst="coolSlant"/>
          </a:sp3d>
        </p:spPr>
        <p:txBody>
          <a:bodyPr wrap="square" rtlCol="0">
            <a:spAutoFit/>
            <a:sp3d extrusionH="57150">
              <a:bevelT w="82550" h="38100" prst="coolSlant"/>
            </a:sp3d>
          </a:bodyPr>
          <a:lstStyle/>
          <a:p>
            <a:pPr algn="ctr"/>
            <a:r>
              <a:rPr lang="en-US" sz="2800" b="1" dirty="0" smtClean="0">
                <a:ln w="1905"/>
                <a:solidFill>
                  <a:srgbClr val="C00000"/>
                </a:solidFill>
                <a:effectLst>
                  <a:innerShdw blurRad="69850" dist="43180" dir="5400000">
                    <a:srgbClr val="000000">
                      <a:alpha val="65000"/>
                    </a:srgbClr>
                  </a:innerShdw>
                </a:effectLst>
                <a:latin typeface="Comic Sans MS" pitchFamily="66" charset="0"/>
              </a:rPr>
              <a:t>Assessment of Sacrifices in Comparison to </a:t>
            </a:r>
            <a:br>
              <a:rPr lang="en-US" sz="2800" b="1" dirty="0" smtClean="0">
                <a:ln w="1905"/>
                <a:solidFill>
                  <a:srgbClr val="C00000"/>
                </a:solidFill>
                <a:effectLst>
                  <a:innerShdw blurRad="69850" dist="43180" dir="5400000">
                    <a:srgbClr val="000000">
                      <a:alpha val="65000"/>
                    </a:srgbClr>
                  </a:innerShdw>
                </a:effectLst>
                <a:latin typeface="Comic Sans MS" pitchFamily="66" charset="0"/>
              </a:rPr>
            </a:br>
            <a:r>
              <a:rPr lang="en-US" sz="2800" b="1" dirty="0" smtClean="0">
                <a:ln w="1905"/>
                <a:solidFill>
                  <a:srgbClr val="C00000"/>
                </a:solidFill>
                <a:effectLst>
                  <a:innerShdw blurRad="69850" dist="43180" dir="5400000">
                    <a:srgbClr val="000000">
                      <a:alpha val="65000"/>
                    </a:srgbClr>
                  </a:innerShdw>
                </a:effectLst>
                <a:latin typeface="Comic Sans MS" pitchFamily="66" charset="0"/>
              </a:rPr>
              <a:t>the 11 Torah Scriptures for </a:t>
            </a:r>
            <a:r>
              <a:rPr lang="en-US" sz="2800" b="1" dirty="0">
                <a:ln w="1905"/>
                <a:solidFill>
                  <a:srgbClr val="C00000"/>
                </a:solidFill>
                <a:effectLst>
                  <a:innerShdw blurRad="69850" dist="43180" dir="5400000">
                    <a:srgbClr val="000000">
                      <a:alpha val="65000"/>
                    </a:srgbClr>
                  </a:innerShdw>
                </a:effectLst>
                <a:latin typeface="Comic Sans MS" pitchFamily="66" charset="0"/>
              </a:rPr>
              <a:t>&lt;</a:t>
            </a:r>
            <a:r>
              <a:rPr lang="en-US" sz="2800" b="1" dirty="0" err="1" smtClean="0">
                <a:ln w="1905"/>
                <a:solidFill>
                  <a:srgbClr val="C00000"/>
                </a:solidFill>
                <a:effectLst>
                  <a:innerShdw blurRad="69850" dist="43180" dir="5400000">
                    <a:srgbClr val="000000">
                      <a:alpha val="65000"/>
                    </a:srgbClr>
                  </a:innerShdw>
                </a:effectLst>
                <a:latin typeface="Comic Sans MS" pitchFamily="66" charset="0"/>
              </a:rPr>
              <a:t>beyn</a:t>
            </a:r>
            <a:r>
              <a:rPr lang="en-US" sz="2800" b="1" dirty="0" smtClean="0">
                <a:ln w="1905"/>
                <a:solidFill>
                  <a:srgbClr val="C00000"/>
                </a:solidFill>
                <a:effectLst>
                  <a:innerShdw blurRad="69850" dist="43180" dir="5400000">
                    <a:srgbClr val="000000">
                      <a:alpha val="65000"/>
                    </a:srgbClr>
                  </a:innerShdw>
                </a:effectLst>
                <a:latin typeface="Comic Sans MS" pitchFamily="66" charset="0"/>
              </a:rPr>
              <a:t> ha </a:t>
            </a:r>
            <a:r>
              <a:rPr lang="en-US" sz="2800" b="1" dirty="0" err="1" smtClean="0">
                <a:ln w="1905"/>
                <a:solidFill>
                  <a:srgbClr val="C00000"/>
                </a:solidFill>
                <a:effectLst>
                  <a:innerShdw blurRad="69850" dist="43180" dir="5400000">
                    <a:srgbClr val="000000">
                      <a:alpha val="65000"/>
                    </a:srgbClr>
                  </a:innerShdw>
                </a:effectLst>
                <a:latin typeface="Comic Sans MS" pitchFamily="66" charset="0"/>
              </a:rPr>
              <a:t>arbayim</a:t>
            </a:r>
            <a:r>
              <a:rPr lang="en-US" sz="2800" b="1" dirty="0" smtClean="0">
                <a:ln w="1905"/>
                <a:solidFill>
                  <a:srgbClr val="C00000"/>
                </a:solidFill>
                <a:effectLst>
                  <a:innerShdw blurRad="69850" dist="43180" dir="5400000">
                    <a:srgbClr val="000000">
                      <a:alpha val="65000"/>
                    </a:srgbClr>
                  </a:innerShdw>
                </a:effectLst>
                <a:latin typeface="Comic Sans MS" pitchFamily="66" charset="0"/>
              </a:rPr>
              <a:t>&gt;.</a:t>
            </a:r>
          </a:p>
          <a:p>
            <a:pPr algn="ctr"/>
            <a:endParaRPr lang="en-US" sz="1100" dirty="0" smtClean="0"/>
          </a:p>
          <a:p>
            <a:pPr algn="ctr"/>
            <a:r>
              <a:rPr lang="en-US" sz="2800" spc="300" dirty="0">
                <a:ln>
                  <a:solidFill>
                    <a:srgbClr val="C00000"/>
                  </a:solidFill>
                </a:ln>
                <a:solidFill>
                  <a:srgbClr val="96004B"/>
                </a:solidFill>
                <a:latin typeface="Matura MT Script Capitals" pitchFamily="66" charset="0"/>
              </a:rPr>
              <a:t>Out of the </a:t>
            </a:r>
            <a:r>
              <a:rPr lang="en-US" sz="2800" spc="300" dirty="0">
                <a:ln>
                  <a:solidFill>
                    <a:srgbClr val="002060"/>
                  </a:solidFill>
                </a:ln>
                <a:solidFill>
                  <a:srgbClr val="0070C0"/>
                </a:solidFill>
                <a:latin typeface="Matura MT Script Capitals" pitchFamily="66" charset="0"/>
              </a:rPr>
              <a:t>11 Torah </a:t>
            </a:r>
            <a:r>
              <a:rPr lang="en-US" sz="2800" spc="300" dirty="0" smtClean="0">
                <a:ln>
                  <a:solidFill>
                    <a:srgbClr val="002060"/>
                  </a:solidFill>
                </a:ln>
                <a:solidFill>
                  <a:srgbClr val="0070C0"/>
                </a:solidFill>
                <a:latin typeface="Matura MT Script Capitals" pitchFamily="66" charset="0"/>
              </a:rPr>
              <a:t>Scriptures </a:t>
            </a:r>
            <a:r>
              <a:rPr lang="en-US" sz="2800" spc="300" dirty="0" smtClean="0">
                <a:ln>
                  <a:solidFill>
                    <a:srgbClr val="C00000"/>
                  </a:solidFill>
                </a:ln>
                <a:solidFill>
                  <a:srgbClr val="96004B"/>
                </a:solidFill>
                <a:latin typeface="Matura MT Script Capitals" pitchFamily="66" charset="0"/>
              </a:rPr>
              <a:t>… </a:t>
            </a:r>
            <a:r>
              <a:rPr lang="en-US" sz="2800" spc="300" dirty="0">
                <a:ln>
                  <a:solidFill>
                    <a:srgbClr val="C00000"/>
                  </a:solidFill>
                </a:ln>
                <a:solidFill>
                  <a:srgbClr val="96004B"/>
                </a:solidFill>
                <a:latin typeface="Matura MT Script Capitals" pitchFamily="66" charset="0"/>
              </a:rPr>
              <a:t>9 verses are </a:t>
            </a:r>
            <a:r>
              <a:rPr lang="en-US" sz="2800" spc="300" dirty="0" smtClean="0">
                <a:ln>
                  <a:solidFill>
                    <a:srgbClr val="C00000"/>
                  </a:solidFill>
                </a:ln>
                <a:solidFill>
                  <a:srgbClr val="96004B"/>
                </a:solidFill>
                <a:latin typeface="Matura MT Script Capitals" pitchFamily="66" charset="0"/>
              </a:rPr>
              <a:t/>
            </a:r>
            <a:br>
              <a:rPr lang="en-US" sz="2800" spc="300" dirty="0" smtClean="0">
                <a:ln>
                  <a:solidFill>
                    <a:srgbClr val="C00000"/>
                  </a:solidFill>
                </a:ln>
                <a:solidFill>
                  <a:srgbClr val="96004B"/>
                </a:solidFill>
                <a:latin typeface="Matura MT Script Capitals" pitchFamily="66" charset="0"/>
              </a:rPr>
            </a:br>
            <a:r>
              <a:rPr lang="en-US" sz="2800" spc="300" dirty="0" smtClean="0">
                <a:ln>
                  <a:solidFill>
                    <a:srgbClr val="C00000"/>
                  </a:solidFill>
                </a:ln>
                <a:solidFill>
                  <a:srgbClr val="96004B"/>
                </a:solidFill>
                <a:latin typeface="Matura MT Script Capitals" pitchFamily="66" charset="0"/>
              </a:rPr>
              <a:t>connected </a:t>
            </a:r>
            <a:r>
              <a:rPr lang="en-US" sz="2800" spc="300" dirty="0">
                <a:ln>
                  <a:solidFill>
                    <a:srgbClr val="C00000"/>
                  </a:solidFill>
                </a:ln>
                <a:solidFill>
                  <a:srgbClr val="96004B"/>
                </a:solidFill>
                <a:latin typeface="Matura MT Script Capitals" pitchFamily="66" charset="0"/>
              </a:rPr>
              <a:t>to </a:t>
            </a:r>
            <a:r>
              <a:rPr lang="en-US" sz="2800" spc="300" dirty="0" smtClean="0">
                <a:ln>
                  <a:solidFill>
                    <a:srgbClr val="C00000"/>
                  </a:solidFill>
                </a:ln>
                <a:solidFill>
                  <a:srgbClr val="96004B"/>
                </a:solidFill>
                <a:latin typeface="Matura MT Script Capitals" pitchFamily="66" charset="0"/>
              </a:rPr>
              <a:t>“</a:t>
            </a:r>
            <a:r>
              <a:rPr lang="en-US" sz="2800" spc="300" dirty="0">
                <a:ln>
                  <a:solidFill>
                    <a:srgbClr val="C00000"/>
                  </a:solidFill>
                </a:ln>
                <a:solidFill>
                  <a:srgbClr val="96004B"/>
                </a:solidFill>
                <a:latin typeface="Matura MT Script Capitals" pitchFamily="66" charset="0"/>
              </a:rPr>
              <a:t>sacrifices” during </a:t>
            </a:r>
            <a:r>
              <a:rPr lang="en-US" sz="2800" spc="300" dirty="0" smtClean="0">
                <a:ln>
                  <a:solidFill>
                    <a:srgbClr val="C00000"/>
                  </a:solidFill>
                </a:ln>
                <a:solidFill>
                  <a:srgbClr val="96004B"/>
                </a:solidFill>
                <a:latin typeface="Matura MT Script Capitals" pitchFamily="66" charset="0"/>
              </a:rPr>
              <a:t>&lt;</a:t>
            </a:r>
            <a:r>
              <a:rPr lang="en-US" sz="2800" spc="300" dirty="0" err="1" smtClean="0">
                <a:ln>
                  <a:solidFill>
                    <a:srgbClr val="C00000"/>
                  </a:solidFill>
                </a:ln>
                <a:solidFill>
                  <a:srgbClr val="96004B"/>
                </a:solidFill>
                <a:latin typeface="Matura MT Script Capitals" pitchFamily="66" charset="0"/>
              </a:rPr>
              <a:t>beyn</a:t>
            </a:r>
            <a:r>
              <a:rPr lang="en-US" sz="2800" spc="300" dirty="0" smtClean="0">
                <a:ln>
                  <a:solidFill>
                    <a:srgbClr val="C00000"/>
                  </a:solidFill>
                </a:ln>
                <a:solidFill>
                  <a:srgbClr val="96004B"/>
                </a:solidFill>
                <a:latin typeface="Matura MT Script Capitals" pitchFamily="66" charset="0"/>
              </a:rPr>
              <a:t> </a:t>
            </a:r>
            <a:r>
              <a:rPr lang="en-US" sz="2800" spc="300" dirty="0">
                <a:ln>
                  <a:solidFill>
                    <a:srgbClr val="C00000"/>
                  </a:solidFill>
                </a:ln>
                <a:solidFill>
                  <a:srgbClr val="96004B"/>
                </a:solidFill>
                <a:latin typeface="Matura MT Script Capitals" pitchFamily="66" charset="0"/>
              </a:rPr>
              <a:t>ha </a:t>
            </a:r>
            <a:r>
              <a:rPr lang="en-US" sz="2800" spc="300" dirty="0" err="1" smtClean="0">
                <a:ln>
                  <a:solidFill>
                    <a:srgbClr val="C00000"/>
                  </a:solidFill>
                </a:ln>
                <a:solidFill>
                  <a:srgbClr val="96004B"/>
                </a:solidFill>
                <a:latin typeface="Matura MT Script Capitals" pitchFamily="66" charset="0"/>
              </a:rPr>
              <a:t>arbayim</a:t>
            </a:r>
            <a:r>
              <a:rPr lang="en-US" sz="2800" spc="300" dirty="0" smtClean="0">
                <a:ln>
                  <a:solidFill>
                    <a:srgbClr val="C00000"/>
                  </a:solidFill>
                </a:ln>
                <a:solidFill>
                  <a:srgbClr val="96004B"/>
                </a:solidFill>
                <a:latin typeface="Matura MT Script Capitals" pitchFamily="66" charset="0"/>
              </a:rPr>
              <a:t>&gt;.</a:t>
            </a:r>
          </a:p>
        </p:txBody>
      </p:sp>
      <p:sp>
        <p:nvSpPr>
          <p:cNvPr id="12" name="TextBox 11"/>
          <p:cNvSpPr txBox="1"/>
          <p:nvPr/>
        </p:nvSpPr>
        <p:spPr>
          <a:xfrm>
            <a:off x="1541045" y="3389948"/>
            <a:ext cx="6891755" cy="923330"/>
          </a:xfrm>
          <a:prstGeom prst="rect">
            <a:avLst/>
          </a:prstGeom>
          <a:solidFill>
            <a:schemeClr val="accent1">
              <a:lumMod val="20000"/>
              <a:lumOff val="80000"/>
            </a:schemeClr>
          </a:solidFill>
          <a:ln w="38100">
            <a:solidFill>
              <a:srgbClr val="002060"/>
            </a:solidFill>
          </a:ln>
          <a:scene3d>
            <a:camera prst="orthographicFront"/>
            <a:lightRig rig="threePt" dir="t"/>
          </a:scene3d>
          <a:sp3d>
            <a:bevelT w="165100" prst="coolSlant"/>
          </a:sp3d>
        </p:spPr>
        <p:txBody>
          <a:bodyPr wrap="square" rtlCol="0">
            <a:spAutoFit/>
            <a:sp3d extrusionH="57150">
              <a:bevelT w="82550" h="38100" prst="coolSlant"/>
            </a:sp3d>
          </a:bodyPr>
          <a:lstStyle/>
          <a:p>
            <a:pPr marL="342900" indent="-342900">
              <a:buFontTx/>
              <a:buAutoNum type="alphaLcParenR"/>
            </a:pPr>
            <a:r>
              <a:rPr lang="en-US" b="1" u="sng" dirty="0" smtClean="0">
                <a:solidFill>
                  <a:srgbClr val="0070C0"/>
                </a:solidFill>
                <a:latin typeface="Comic Sans MS" pitchFamily="66" charset="0"/>
              </a:rPr>
              <a:t>4 of the 9</a:t>
            </a:r>
            <a:r>
              <a:rPr lang="en-US" b="1" dirty="0" smtClean="0">
                <a:solidFill>
                  <a:srgbClr val="0070C0"/>
                </a:solidFill>
                <a:latin typeface="Comic Sans MS" pitchFamily="66" charset="0"/>
              </a:rPr>
              <a:t> </a:t>
            </a:r>
            <a:r>
              <a:rPr lang="en-US" dirty="0" smtClean="0">
                <a:latin typeface="Comic Sans MS" pitchFamily="66" charset="0"/>
              </a:rPr>
              <a:t>Scriptures are connected to “</a:t>
            </a:r>
            <a:r>
              <a:rPr lang="en-US" b="1" dirty="0">
                <a:solidFill>
                  <a:srgbClr val="0070C0"/>
                </a:solidFill>
                <a:latin typeface="Comic Sans MS" pitchFamily="66" charset="0"/>
              </a:rPr>
              <a:t>Daily Sacrifices</a:t>
            </a:r>
            <a:r>
              <a:rPr lang="en-US" dirty="0" smtClean="0">
                <a:latin typeface="Comic Sans MS" pitchFamily="66" charset="0"/>
              </a:rPr>
              <a:t>” </a:t>
            </a:r>
            <a:br>
              <a:rPr lang="en-US" dirty="0" smtClean="0">
                <a:latin typeface="Comic Sans MS" pitchFamily="66" charset="0"/>
              </a:rPr>
            </a:br>
            <a:r>
              <a:rPr lang="en-US" dirty="0">
                <a:latin typeface="Comic Sans MS" pitchFamily="66" charset="0"/>
              </a:rPr>
              <a:t> </a:t>
            </a:r>
            <a:r>
              <a:rPr lang="en-US" dirty="0" smtClean="0">
                <a:latin typeface="Comic Sans MS" pitchFamily="66" charset="0"/>
              </a:rPr>
              <a:t>             during &lt;</a:t>
            </a:r>
            <a:r>
              <a:rPr lang="en-US" dirty="0" err="1" smtClean="0">
                <a:latin typeface="Comic Sans MS" pitchFamily="66" charset="0"/>
              </a:rPr>
              <a:t>beyn</a:t>
            </a:r>
            <a:r>
              <a:rPr lang="en-US" dirty="0" smtClean="0">
                <a:latin typeface="Comic Sans MS" pitchFamily="66" charset="0"/>
              </a:rPr>
              <a:t> ha </a:t>
            </a:r>
            <a:r>
              <a:rPr lang="en-US" dirty="0" err="1" smtClean="0">
                <a:latin typeface="Comic Sans MS" pitchFamily="66" charset="0"/>
              </a:rPr>
              <a:t>arbayim</a:t>
            </a:r>
            <a:r>
              <a:rPr lang="en-US" dirty="0" smtClean="0">
                <a:latin typeface="Comic Sans MS" pitchFamily="66" charset="0"/>
              </a:rPr>
              <a:t>&gt;.  </a:t>
            </a:r>
            <a:r>
              <a:rPr lang="en-US" b="1" dirty="0" smtClean="0">
                <a:solidFill>
                  <a:srgbClr val="0070C0"/>
                </a:solidFill>
                <a:latin typeface="Comic Sans MS" pitchFamily="66" charset="0"/>
              </a:rPr>
              <a:t> </a:t>
            </a:r>
            <a:r>
              <a:rPr lang="en-US" dirty="0" smtClean="0">
                <a:latin typeface="Comic Sans MS" pitchFamily="66" charset="0"/>
              </a:rPr>
              <a:t/>
            </a:r>
            <a:br>
              <a:rPr lang="en-US" dirty="0" smtClean="0">
                <a:latin typeface="Comic Sans MS" pitchFamily="66" charset="0"/>
              </a:rPr>
            </a:br>
            <a:r>
              <a:rPr lang="en-US" dirty="0" smtClean="0">
                <a:latin typeface="Comic Sans MS" pitchFamily="66" charset="0"/>
              </a:rPr>
              <a:t>(</a:t>
            </a:r>
            <a:r>
              <a:rPr lang="en-US" dirty="0" err="1">
                <a:latin typeface="Comic Sans MS" pitchFamily="66" charset="0"/>
              </a:rPr>
              <a:t>Exo</a:t>
            </a:r>
            <a:r>
              <a:rPr lang="en-US" dirty="0">
                <a:latin typeface="Comic Sans MS" pitchFamily="66" charset="0"/>
              </a:rPr>
              <a:t> 29:39; </a:t>
            </a:r>
            <a:r>
              <a:rPr lang="en-US" dirty="0" err="1">
                <a:latin typeface="Comic Sans MS" pitchFamily="66" charset="0"/>
              </a:rPr>
              <a:t>Exo</a:t>
            </a:r>
            <a:r>
              <a:rPr lang="en-US" dirty="0">
                <a:latin typeface="Comic Sans MS" pitchFamily="66" charset="0"/>
              </a:rPr>
              <a:t> 29:41; Num 28:4; Num </a:t>
            </a:r>
            <a:r>
              <a:rPr lang="en-US" dirty="0" smtClean="0">
                <a:latin typeface="Comic Sans MS" pitchFamily="66" charset="0"/>
              </a:rPr>
              <a:t>28:8.)</a:t>
            </a:r>
            <a:endParaRPr lang="en-US" dirty="0">
              <a:latin typeface="Comic Sans MS" pitchFamily="66" charset="0"/>
            </a:endParaRPr>
          </a:p>
        </p:txBody>
      </p:sp>
      <p:sp>
        <p:nvSpPr>
          <p:cNvPr id="13" name="TextBox 12"/>
          <p:cNvSpPr txBox="1"/>
          <p:nvPr/>
        </p:nvSpPr>
        <p:spPr>
          <a:xfrm>
            <a:off x="1541046" y="4433789"/>
            <a:ext cx="8088410" cy="1200329"/>
          </a:xfrm>
          <a:prstGeom prst="rect">
            <a:avLst/>
          </a:prstGeom>
          <a:solidFill>
            <a:schemeClr val="accent3">
              <a:lumMod val="20000"/>
              <a:lumOff val="80000"/>
            </a:schemeClr>
          </a:solidFill>
          <a:ln w="38100">
            <a:solidFill>
              <a:srgbClr val="FF0000"/>
            </a:solidFill>
          </a:ln>
          <a:scene3d>
            <a:camera prst="orthographicFront"/>
            <a:lightRig rig="threePt" dir="t"/>
          </a:scene3d>
          <a:sp3d>
            <a:bevelT w="165100" prst="coolSlant"/>
          </a:sp3d>
        </p:spPr>
        <p:txBody>
          <a:bodyPr wrap="square" rtlCol="0">
            <a:spAutoFit/>
            <a:sp3d extrusionH="57150">
              <a:bevelT w="82550" h="38100" prst="coolSlant"/>
            </a:sp3d>
          </a:bodyPr>
          <a:lstStyle/>
          <a:p>
            <a:pPr marL="342900" indent="-342900">
              <a:buAutoNum type="alphaLcParenR" startAt="2"/>
            </a:pPr>
            <a:r>
              <a:rPr lang="en-US" b="1" u="sng" dirty="0" smtClean="0">
                <a:solidFill>
                  <a:srgbClr val="FF0000"/>
                </a:solidFill>
                <a:latin typeface="Comic Sans MS" pitchFamily="66" charset="0"/>
              </a:rPr>
              <a:t>5 of the 9</a:t>
            </a:r>
            <a:r>
              <a:rPr lang="en-US" b="1" dirty="0" smtClean="0">
                <a:solidFill>
                  <a:srgbClr val="FF0000"/>
                </a:solidFill>
                <a:latin typeface="Comic Sans MS" pitchFamily="66" charset="0"/>
              </a:rPr>
              <a:t> </a:t>
            </a:r>
            <a:r>
              <a:rPr lang="en-US" dirty="0" smtClean="0">
                <a:latin typeface="Comic Sans MS" pitchFamily="66" charset="0"/>
              </a:rPr>
              <a:t>Scriptures are connected to either the </a:t>
            </a:r>
            <a:r>
              <a:rPr lang="en-US" b="1" dirty="0" smtClean="0">
                <a:solidFill>
                  <a:srgbClr val="FF0000"/>
                </a:solidFill>
                <a:latin typeface="Comic Sans MS" pitchFamily="66" charset="0"/>
              </a:rPr>
              <a:t>Passover sacrifice </a:t>
            </a:r>
            <a:br>
              <a:rPr lang="en-US" b="1" dirty="0" smtClean="0">
                <a:solidFill>
                  <a:srgbClr val="FF0000"/>
                </a:solidFill>
                <a:latin typeface="Comic Sans MS" pitchFamily="66" charset="0"/>
              </a:rPr>
            </a:br>
            <a:r>
              <a:rPr lang="en-US" b="1" dirty="0">
                <a:solidFill>
                  <a:srgbClr val="FF0000"/>
                </a:solidFill>
                <a:latin typeface="Comic Sans MS" pitchFamily="66" charset="0"/>
              </a:rPr>
              <a:t> </a:t>
            </a:r>
            <a:r>
              <a:rPr lang="en-US" b="1" dirty="0" smtClean="0">
                <a:solidFill>
                  <a:srgbClr val="FF0000"/>
                </a:solidFill>
                <a:latin typeface="Comic Sans MS" pitchFamily="66" charset="0"/>
              </a:rPr>
              <a:t>          </a:t>
            </a:r>
            <a:r>
              <a:rPr lang="en-US" u="sng" dirty="0" smtClean="0">
                <a:latin typeface="Comic Sans MS" pitchFamily="66" charset="0"/>
              </a:rPr>
              <a:t>or</a:t>
            </a:r>
            <a:r>
              <a:rPr lang="en-US" dirty="0" smtClean="0">
                <a:latin typeface="Comic Sans MS" pitchFamily="66" charset="0"/>
              </a:rPr>
              <a:t> the </a:t>
            </a:r>
            <a:r>
              <a:rPr lang="en-US" b="1" dirty="0" smtClean="0">
                <a:solidFill>
                  <a:srgbClr val="FF0000"/>
                </a:solidFill>
                <a:latin typeface="Comic Sans MS" pitchFamily="66" charset="0"/>
              </a:rPr>
              <a:t>Passover meal </a:t>
            </a:r>
            <a:r>
              <a:rPr lang="en-US" dirty="0" smtClean="0">
                <a:latin typeface="Comic Sans MS" pitchFamily="66" charset="0"/>
              </a:rPr>
              <a:t>during </a:t>
            </a:r>
            <a:r>
              <a:rPr lang="en-US" dirty="0">
                <a:latin typeface="Comic Sans MS" pitchFamily="66" charset="0"/>
              </a:rPr>
              <a:t>&lt;</a:t>
            </a:r>
            <a:r>
              <a:rPr lang="en-US" dirty="0" err="1">
                <a:latin typeface="Comic Sans MS" pitchFamily="66" charset="0"/>
              </a:rPr>
              <a:t>beyn</a:t>
            </a:r>
            <a:r>
              <a:rPr lang="en-US" dirty="0">
                <a:latin typeface="Comic Sans MS" pitchFamily="66" charset="0"/>
              </a:rPr>
              <a:t> ha </a:t>
            </a:r>
            <a:r>
              <a:rPr lang="en-US" dirty="0" err="1">
                <a:latin typeface="Comic Sans MS" pitchFamily="66" charset="0"/>
              </a:rPr>
              <a:t>arbayim</a:t>
            </a:r>
            <a:r>
              <a:rPr lang="en-US" dirty="0">
                <a:latin typeface="Comic Sans MS" pitchFamily="66" charset="0"/>
              </a:rPr>
              <a:t>&gt;.  </a:t>
            </a:r>
            <a:r>
              <a:rPr lang="en-US" b="1" dirty="0" smtClean="0">
                <a:solidFill>
                  <a:srgbClr val="FF0000"/>
                </a:solidFill>
                <a:latin typeface="Comic Sans MS" pitchFamily="66" charset="0"/>
              </a:rPr>
              <a:t/>
            </a:r>
            <a:br>
              <a:rPr lang="en-US" b="1" dirty="0" smtClean="0">
                <a:solidFill>
                  <a:srgbClr val="FF0000"/>
                </a:solidFill>
                <a:latin typeface="Comic Sans MS" pitchFamily="66" charset="0"/>
              </a:rPr>
            </a:br>
            <a:r>
              <a:rPr lang="en-US" b="1" dirty="0" smtClean="0">
                <a:solidFill>
                  <a:srgbClr val="FF0000"/>
                </a:solidFill>
                <a:latin typeface="Comic Sans MS" pitchFamily="66" charset="0"/>
              </a:rPr>
              <a:t>                   </a:t>
            </a:r>
            <a:r>
              <a:rPr lang="en-US" dirty="0" smtClean="0">
                <a:latin typeface="Comic Sans MS" pitchFamily="66" charset="0"/>
              </a:rPr>
              <a:t>(</a:t>
            </a:r>
            <a:r>
              <a:rPr lang="en-US" b="1" u="sng" dirty="0" smtClean="0">
                <a:solidFill>
                  <a:srgbClr val="FF0000"/>
                </a:solidFill>
                <a:latin typeface="Comic Sans MS" pitchFamily="66" charset="0"/>
              </a:rPr>
              <a:t>Sacrifice</a:t>
            </a:r>
            <a:r>
              <a:rPr lang="en-US" b="1" dirty="0" smtClean="0">
                <a:solidFill>
                  <a:srgbClr val="FF0000"/>
                </a:solidFill>
                <a:latin typeface="Comic Sans MS" pitchFamily="66" charset="0"/>
              </a:rPr>
              <a:t>:</a:t>
            </a:r>
            <a:r>
              <a:rPr lang="en-US" dirty="0" smtClean="0">
                <a:latin typeface="Comic Sans MS" pitchFamily="66" charset="0"/>
              </a:rPr>
              <a:t>  </a:t>
            </a:r>
            <a:r>
              <a:rPr lang="en-US" dirty="0" err="1" smtClean="0">
                <a:latin typeface="Comic Sans MS" pitchFamily="66" charset="0"/>
              </a:rPr>
              <a:t>Exo</a:t>
            </a:r>
            <a:r>
              <a:rPr lang="en-US" dirty="0" smtClean="0">
                <a:latin typeface="Comic Sans MS" pitchFamily="66" charset="0"/>
              </a:rPr>
              <a:t> </a:t>
            </a:r>
            <a:r>
              <a:rPr lang="en-US" dirty="0">
                <a:latin typeface="Comic Sans MS" pitchFamily="66" charset="0"/>
              </a:rPr>
              <a:t>12:6; Num </a:t>
            </a:r>
            <a:r>
              <a:rPr lang="en-US" dirty="0" smtClean="0">
                <a:latin typeface="Comic Sans MS" pitchFamily="66" charset="0"/>
              </a:rPr>
              <a:t>9:3.)  </a:t>
            </a:r>
            <a:br>
              <a:rPr lang="en-US" dirty="0" smtClean="0">
                <a:latin typeface="Comic Sans MS" pitchFamily="66" charset="0"/>
              </a:rPr>
            </a:br>
            <a:r>
              <a:rPr lang="en-US" dirty="0" smtClean="0">
                <a:latin typeface="Comic Sans MS" pitchFamily="66" charset="0"/>
              </a:rPr>
              <a:t>     (</a:t>
            </a:r>
            <a:r>
              <a:rPr lang="en-US" b="1" u="sng" dirty="0" smtClean="0">
                <a:solidFill>
                  <a:schemeClr val="accent5"/>
                </a:solidFill>
                <a:latin typeface="Comic Sans MS" pitchFamily="66" charset="0"/>
              </a:rPr>
              <a:t>Meal</a:t>
            </a:r>
            <a:r>
              <a:rPr lang="en-US" b="1" dirty="0" smtClean="0">
                <a:solidFill>
                  <a:schemeClr val="accent5"/>
                </a:solidFill>
                <a:latin typeface="Comic Sans MS" pitchFamily="66" charset="0"/>
              </a:rPr>
              <a:t>:</a:t>
            </a:r>
            <a:r>
              <a:rPr lang="en-US" dirty="0" smtClean="0">
                <a:latin typeface="Comic Sans MS" pitchFamily="66" charset="0"/>
              </a:rPr>
              <a:t>  </a:t>
            </a:r>
            <a:r>
              <a:rPr lang="en-US" dirty="0">
                <a:latin typeface="Comic Sans MS" pitchFamily="66" charset="0"/>
              </a:rPr>
              <a:t>Lev 23:5; Num 9:5 </a:t>
            </a:r>
            <a:r>
              <a:rPr lang="en-US" sz="1600" dirty="0">
                <a:latin typeface="Comic Sans MS" pitchFamily="66" charset="0"/>
              </a:rPr>
              <a:t>[</a:t>
            </a:r>
            <a:r>
              <a:rPr lang="en-US" sz="1600" b="1" dirty="0">
                <a:solidFill>
                  <a:schemeClr val="accent5"/>
                </a:solidFill>
                <a:latin typeface="Comic Sans MS" pitchFamily="66" charset="0"/>
              </a:rPr>
              <a:t>1</a:t>
            </a:r>
            <a:r>
              <a:rPr lang="en-US" sz="1600" b="1" baseline="30000" dirty="0">
                <a:solidFill>
                  <a:schemeClr val="accent5"/>
                </a:solidFill>
                <a:latin typeface="Comic Sans MS" pitchFamily="66" charset="0"/>
              </a:rPr>
              <a:t>st</a:t>
            </a:r>
            <a:r>
              <a:rPr lang="en-US" sz="1600" b="1" dirty="0">
                <a:solidFill>
                  <a:schemeClr val="accent5"/>
                </a:solidFill>
                <a:latin typeface="Comic Sans MS" pitchFamily="66" charset="0"/>
              </a:rPr>
              <a:t> month</a:t>
            </a:r>
            <a:r>
              <a:rPr lang="en-US" sz="1600" dirty="0">
                <a:latin typeface="Comic Sans MS" pitchFamily="66" charset="0"/>
              </a:rPr>
              <a:t>]</a:t>
            </a:r>
            <a:r>
              <a:rPr lang="en-US" dirty="0">
                <a:latin typeface="Comic Sans MS" pitchFamily="66" charset="0"/>
              </a:rPr>
              <a:t>; Num 9:11 </a:t>
            </a:r>
            <a:r>
              <a:rPr lang="en-US" sz="1600" dirty="0">
                <a:latin typeface="Comic Sans MS" pitchFamily="66" charset="0"/>
              </a:rPr>
              <a:t>[</a:t>
            </a:r>
            <a:r>
              <a:rPr lang="en-US" sz="1600" b="1" dirty="0">
                <a:solidFill>
                  <a:schemeClr val="accent5"/>
                </a:solidFill>
                <a:latin typeface="Comic Sans MS" pitchFamily="66" charset="0"/>
              </a:rPr>
              <a:t>2</a:t>
            </a:r>
            <a:r>
              <a:rPr lang="en-US" sz="1600" b="1" baseline="30000" dirty="0">
                <a:solidFill>
                  <a:schemeClr val="accent5"/>
                </a:solidFill>
                <a:latin typeface="Comic Sans MS" pitchFamily="66" charset="0"/>
              </a:rPr>
              <a:t>nd</a:t>
            </a:r>
            <a:r>
              <a:rPr lang="en-US" sz="1600" b="1" dirty="0">
                <a:solidFill>
                  <a:schemeClr val="accent5"/>
                </a:solidFill>
                <a:latin typeface="Comic Sans MS" pitchFamily="66" charset="0"/>
              </a:rPr>
              <a:t> month</a:t>
            </a:r>
            <a:r>
              <a:rPr lang="en-US" sz="1600" dirty="0" smtClean="0">
                <a:latin typeface="Comic Sans MS" pitchFamily="66" charset="0"/>
              </a:rPr>
              <a:t>].</a:t>
            </a:r>
            <a:r>
              <a:rPr lang="en-US" dirty="0" smtClean="0">
                <a:latin typeface="Comic Sans MS" pitchFamily="66" charset="0"/>
              </a:rPr>
              <a:t>) </a:t>
            </a:r>
            <a:endParaRPr lang="en-US" dirty="0">
              <a:latin typeface="Comic Sans MS" pitchFamily="66" charset="0"/>
            </a:endParaRPr>
          </a:p>
        </p:txBody>
      </p:sp>
      <p:sp>
        <p:nvSpPr>
          <p:cNvPr id="10" name="Rectangle 9"/>
          <p:cNvSpPr/>
          <p:nvPr/>
        </p:nvSpPr>
        <p:spPr>
          <a:xfrm>
            <a:off x="111176" y="1789293"/>
            <a:ext cx="1212191" cy="707886"/>
          </a:xfrm>
          <a:prstGeom prst="rect">
            <a:avLst/>
          </a:prstGeom>
          <a:solidFill>
            <a:schemeClr val="accent1">
              <a:lumMod val="20000"/>
              <a:lumOff val="80000"/>
            </a:schemeClr>
          </a:solidFill>
          <a:scene3d>
            <a:camera prst="orthographicFront"/>
            <a:lightRig rig="balanced" dir="t">
              <a:rot lat="0" lon="0" rev="2100000"/>
            </a:lightRig>
          </a:scene3d>
          <a:sp3d>
            <a:bevelT w="165100" prst="coolSlant"/>
          </a:sp3d>
        </p:spPr>
        <p:txBody>
          <a:bodyPr wrap="none" lIns="91440" tIns="45720" rIns="91440" bIns="45720">
            <a:spAutoFit/>
            <a:sp3d extrusionH="57150" prstMaterial="metal">
              <a:bevelT w="38100" h="25400"/>
              <a:contourClr>
                <a:schemeClr val="bg2"/>
              </a:contourClr>
            </a:sp3d>
          </a:bodyPr>
          <a:lstStyle/>
          <a:p>
            <a:pPr algn="ctr"/>
            <a:r>
              <a:rPr lang="en-US" sz="4000" b="1" cap="none" spc="0" dirty="0" smtClean="0">
                <a:ln w="50800"/>
                <a:solidFill>
                  <a:srgbClr val="C00000"/>
                </a:solidFill>
                <a:effectLst/>
              </a:rPr>
              <a:t>82%</a:t>
            </a:r>
            <a:endParaRPr lang="en-US" sz="4000" b="1" cap="none" spc="0" dirty="0">
              <a:ln w="50800"/>
              <a:solidFill>
                <a:srgbClr val="C00000"/>
              </a:solidFill>
              <a:effectLst/>
            </a:endParaRPr>
          </a:p>
        </p:txBody>
      </p:sp>
      <p:sp>
        <p:nvSpPr>
          <p:cNvPr id="15" name="Rectangle 14"/>
          <p:cNvSpPr/>
          <p:nvPr/>
        </p:nvSpPr>
        <p:spPr>
          <a:xfrm>
            <a:off x="8589984" y="3522763"/>
            <a:ext cx="1212191" cy="707886"/>
          </a:xfrm>
          <a:prstGeom prst="rect">
            <a:avLst/>
          </a:prstGeom>
          <a:solidFill>
            <a:schemeClr val="accent1">
              <a:lumMod val="20000"/>
              <a:lumOff val="80000"/>
            </a:schemeClr>
          </a:solidFill>
          <a:ln w="38100">
            <a:solidFill>
              <a:srgbClr val="002060"/>
            </a:solidFill>
          </a:ln>
          <a:scene3d>
            <a:camera prst="orthographicFront"/>
            <a:lightRig rig="balanced" dir="t">
              <a:rot lat="0" lon="0" rev="2100000"/>
            </a:lightRig>
          </a:scene3d>
          <a:sp3d>
            <a:bevelT w="165100" prst="coolSlant"/>
          </a:sp3d>
        </p:spPr>
        <p:txBody>
          <a:bodyPr wrap="none" lIns="91440" tIns="45720" rIns="91440" bIns="45720">
            <a:spAutoFit/>
            <a:sp3d extrusionH="57150" prstMaterial="metal">
              <a:bevelT w="38100" h="25400"/>
              <a:contourClr>
                <a:schemeClr val="bg2"/>
              </a:contourClr>
            </a:sp3d>
          </a:bodyPr>
          <a:lstStyle/>
          <a:p>
            <a:pPr algn="ctr"/>
            <a:r>
              <a:rPr lang="en-US" sz="4000" b="1" dirty="0" smtClean="0">
                <a:ln w="50800"/>
                <a:solidFill>
                  <a:srgbClr val="0070C0"/>
                </a:solidFill>
              </a:rPr>
              <a:t>45</a:t>
            </a:r>
            <a:r>
              <a:rPr lang="en-US" sz="4000" b="1" cap="none" spc="0" dirty="0" smtClean="0">
                <a:ln w="50800"/>
                <a:solidFill>
                  <a:srgbClr val="0070C0"/>
                </a:solidFill>
                <a:effectLst/>
              </a:rPr>
              <a:t>%</a:t>
            </a:r>
            <a:endParaRPr lang="en-US" sz="4000" b="1" cap="none" spc="0" dirty="0">
              <a:ln w="50800"/>
              <a:solidFill>
                <a:srgbClr val="0070C0"/>
              </a:solidFill>
              <a:effectLst/>
            </a:endParaRPr>
          </a:p>
        </p:txBody>
      </p:sp>
      <p:sp>
        <p:nvSpPr>
          <p:cNvPr id="16" name="Rectangle 15"/>
          <p:cNvSpPr/>
          <p:nvPr/>
        </p:nvSpPr>
        <p:spPr>
          <a:xfrm>
            <a:off x="9798896" y="4688676"/>
            <a:ext cx="1212191" cy="707886"/>
          </a:xfrm>
          <a:prstGeom prst="rect">
            <a:avLst/>
          </a:prstGeom>
          <a:solidFill>
            <a:schemeClr val="accent3">
              <a:lumMod val="20000"/>
              <a:lumOff val="80000"/>
            </a:schemeClr>
          </a:solidFill>
          <a:ln w="38100">
            <a:solidFill>
              <a:srgbClr val="FF0000"/>
            </a:solidFill>
          </a:ln>
          <a:scene3d>
            <a:camera prst="orthographicFront"/>
            <a:lightRig rig="balanced" dir="t">
              <a:rot lat="0" lon="0" rev="2100000"/>
            </a:lightRig>
          </a:scene3d>
          <a:sp3d>
            <a:bevelT w="165100" prst="coolSlant"/>
          </a:sp3d>
        </p:spPr>
        <p:txBody>
          <a:bodyPr wrap="none" lIns="91440" tIns="45720" rIns="91440" bIns="45720">
            <a:spAutoFit/>
            <a:sp3d extrusionH="57150" prstMaterial="metal">
              <a:bevelT w="38100" h="25400"/>
              <a:contourClr>
                <a:schemeClr val="bg2"/>
              </a:contourClr>
            </a:sp3d>
          </a:bodyPr>
          <a:lstStyle/>
          <a:p>
            <a:pPr algn="ctr"/>
            <a:r>
              <a:rPr lang="en-US" sz="4000" b="1" dirty="0" smtClean="0">
                <a:ln w="50800"/>
                <a:solidFill>
                  <a:srgbClr val="C00000"/>
                </a:solidFill>
              </a:rPr>
              <a:t>55</a:t>
            </a:r>
            <a:r>
              <a:rPr lang="en-US" sz="4000" b="1" cap="none" spc="0" dirty="0" smtClean="0">
                <a:ln w="50800"/>
                <a:solidFill>
                  <a:srgbClr val="C00000"/>
                </a:solidFill>
                <a:effectLst/>
              </a:rPr>
              <a:t>%</a:t>
            </a:r>
            <a:endParaRPr lang="en-US" sz="4000" b="1" cap="none" spc="0" dirty="0">
              <a:ln w="50800"/>
              <a:solidFill>
                <a:srgbClr val="C00000"/>
              </a:solidFill>
              <a:effectLst/>
            </a:endParaRPr>
          </a:p>
        </p:txBody>
      </p:sp>
      <p:sp>
        <p:nvSpPr>
          <p:cNvPr id="14" name="Rectangle 13"/>
          <p:cNvSpPr/>
          <p:nvPr/>
        </p:nvSpPr>
        <p:spPr>
          <a:xfrm>
            <a:off x="1541045" y="5784122"/>
            <a:ext cx="8088410" cy="954107"/>
          </a:xfrm>
          <a:prstGeom prst="rect">
            <a:avLst/>
          </a:prstGeom>
          <a:solidFill>
            <a:schemeClr val="accent3">
              <a:lumMod val="20000"/>
              <a:lumOff val="80000"/>
            </a:schemeClr>
          </a:solidFill>
          <a:ln w="57150">
            <a:solidFill>
              <a:srgbClr val="96004B"/>
            </a:solidFill>
          </a:ln>
          <a:scene3d>
            <a:camera prst="orthographicFront"/>
            <a:lightRig rig="threePt" dir="t"/>
          </a:scene3d>
          <a:sp3d>
            <a:bevelT w="152400" h="50800" prst="softRound"/>
          </a:sp3d>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800" b="1" dirty="0" smtClean="0">
                <a:ln w="50800"/>
                <a:solidFill>
                  <a:srgbClr val="96004B"/>
                </a:solidFill>
                <a:latin typeface="Matura MT Script Capitals" pitchFamily="66" charset="0"/>
              </a:rPr>
              <a:t>Does it not appear very clear there is </a:t>
            </a:r>
            <a:r>
              <a:rPr lang="en-US" sz="2800" b="1" dirty="0" smtClean="0">
                <a:ln w="50800"/>
                <a:solidFill>
                  <a:srgbClr val="0070C0"/>
                </a:solidFill>
                <a:latin typeface="Matura MT Script Capitals" pitchFamily="66" charset="0"/>
              </a:rPr>
              <a:t>something </a:t>
            </a:r>
            <a:br>
              <a:rPr lang="en-US" sz="2800" b="1" dirty="0" smtClean="0">
                <a:ln w="50800"/>
                <a:solidFill>
                  <a:srgbClr val="0070C0"/>
                </a:solidFill>
                <a:latin typeface="Matura MT Script Capitals" pitchFamily="66" charset="0"/>
              </a:rPr>
            </a:br>
            <a:r>
              <a:rPr lang="en-US" sz="2800" b="1" dirty="0" smtClean="0">
                <a:ln w="50800"/>
                <a:solidFill>
                  <a:srgbClr val="0070C0"/>
                </a:solidFill>
                <a:latin typeface="Matura MT Script Capitals" pitchFamily="66" charset="0"/>
              </a:rPr>
              <a:t>special</a:t>
            </a:r>
            <a:r>
              <a:rPr lang="en-US" sz="2800" b="1" dirty="0" smtClean="0">
                <a:ln w="50800"/>
                <a:solidFill>
                  <a:srgbClr val="96004B"/>
                </a:solidFill>
                <a:latin typeface="Matura MT Script Capitals" pitchFamily="66" charset="0"/>
              </a:rPr>
              <a:t> happening around the Passover theme?</a:t>
            </a:r>
            <a:endParaRPr lang="en-US" sz="2800" b="1" dirty="0">
              <a:ln w="50800"/>
              <a:solidFill>
                <a:srgbClr val="96004B"/>
              </a:solidFill>
              <a:latin typeface="Matura MT Script Capitals" pitchFamily="66" charset="0"/>
            </a:endParaRPr>
          </a:p>
        </p:txBody>
      </p:sp>
      <p:sp>
        <p:nvSpPr>
          <p:cNvPr id="17" name="Rectangle 16"/>
          <p:cNvSpPr/>
          <p:nvPr/>
        </p:nvSpPr>
        <p:spPr>
          <a:xfrm>
            <a:off x="9733241" y="5934323"/>
            <a:ext cx="1526380" cy="707886"/>
          </a:xfrm>
          <a:prstGeom prst="rect">
            <a:avLst/>
          </a:prstGeom>
          <a:blipFill>
            <a:blip r:embed="rId4"/>
            <a:tile tx="0" ty="0" sx="100000" sy="100000" flip="none" algn="tl"/>
          </a:blipFill>
          <a:ln w="38100">
            <a:solidFill>
              <a:schemeClr val="tx2"/>
            </a:solidFill>
          </a:ln>
          <a:scene3d>
            <a:camera prst="orthographicFront"/>
            <a:lightRig rig="balanced" dir="t">
              <a:rot lat="0" lon="0" rev="2100000"/>
            </a:lightRig>
          </a:scene3d>
          <a:sp3d>
            <a:bevelT w="165100" prst="coolSlant"/>
          </a:sp3d>
        </p:spPr>
        <p:txBody>
          <a:bodyPr wrap="none" lIns="91440" tIns="45720" rIns="91440" bIns="45720">
            <a:spAutoFit/>
          </a:bodyPr>
          <a:lstStyle/>
          <a:p>
            <a:pPr algn="ctr"/>
            <a:r>
              <a:rPr lang="en-US" sz="2000" b="1" spc="50" dirty="0" smtClean="0">
                <a:ln w="13500">
                  <a:solidFill>
                    <a:schemeClr val="accent1">
                      <a:shade val="2500"/>
                      <a:alpha val="6500"/>
                    </a:schemeClr>
                  </a:solidFill>
                  <a:prstDash val="solid"/>
                </a:ln>
                <a:solidFill>
                  <a:schemeClr val="tx2"/>
                </a:solidFill>
                <a:effectLst>
                  <a:innerShdw blurRad="50900" dist="38500" dir="13500000">
                    <a:srgbClr val="000000">
                      <a:alpha val="60000"/>
                    </a:srgbClr>
                  </a:innerShdw>
                </a:effectLst>
              </a:rPr>
              <a:t>Let’s ask </a:t>
            </a:r>
            <a:br>
              <a:rPr lang="en-US" sz="2000" b="1" spc="50" dirty="0" smtClean="0">
                <a:ln w="13500">
                  <a:solidFill>
                    <a:schemeClr val="accent1">
                      <a:shade val="2500"/>
                      <a:alpha val="6500"/>
                    </a:schemeClr>
                  </a:solidFill>
                  <a:prstDash val="solid"/>
                </a:ln>
                <a:solidFill>
                  <a:schemeClr val="tx2"/>
                </a:solidFill>
                <a:effectLst>
                  <a:innerShdw blurRad="50900" dist="38500" dir="13500000">
                    <a:srgbClr val="000000">
                      <a:alpha val="60000"/>
                    </a:srgbClr>
                  </a:innerShdw>
                </a:effectLst>
              </a:rPr>
            </a:br>
            <a:r>
              <a:rPr lang="en-US" sz="2000" b="1" spc="50" dirty="0" smtClean="0">
                <a:ln w="13500">
                  <a:solidFill>
                    <a:schemeClr val="accent1">
                      <a:shade val="2500"/>
                      <a:alpha val="6500"/>
                    </a:schemeClr>
                  </a:solidFill>
                  <a:prstDash val="solid"/>
                </a:ln>
                <a:solidFill>
                  <a:schemeClr val="tx2"/>
                </a:solidFill>
                <a:effectLst>
                  <a:innerShdw blurRad="50900" dist="38500" dir="13500000">
                    <a:srgbClr val="000000">
                      <a:alpha val="60000"/>
                    </a:srgbClr>
                  </a:innerShdw>
                </a:effectLst>
              </a:rPr>
              <a:t>Josephus!</a:t>
            </a:r>
            <a:endParaRPr lang="en-US" sz="2000" b="1" spc="50" dirty="0">
              <a:ln w="13500">
                <a:solidFill>
                  <a:schemeClr val="accent1">
                    <a:shade val="2500"/>
                    <a:alpha val="6500"/>
                  </a:schemeClr>
                </a:solidFill>
                <a:prstDash val="solid"/>
              </a:ln>
              <a:solidFill>
                <a:schemeClr val="tx2"/>
              </a:solidFill>
              <a:effectLst>
                <a:innerShdw blurRad="50900" dist="38500" dir="13500000">
                  <a:srgbClr val="000000">
                    <a:alpha val="60000"/>
                  </a:srgbClr>
                </a:innerShdw>
              </a:effectLst>
            </a:endParaRPr>
          </a:p>
        </p:txBody>
      </p:sp>
      <p:pic>
        <p:nvPicPr>
          <p:cNvPr id="11" name="Picture 2" descr="C:\Users\Rae\Desktop\Josephus 485.jpg"/>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767962" y="4998721"/>
            <a:ext cx="1435089" cy="12423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Picture 3" descr="C:\Users\Rae\Desktop\calculator pn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75276" y="3252838"/>
            <a:ext cx="1587623" cy="138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851984"/>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left)">
                                      <p:cBhvr>
                                        <p:cTn id="16" dur="1750"/>
                                        <p:tgtEl>
                                          <p:spTgt spid="2">
                                            <p:txEl>
                                              <p:pRg st="2" end="2"/>
                                            </p:txEl>
                                          </p:spTgt>
                                        </p:tgtEl>
                                      </p:cBhvr>
                                    </p:animEffect>
                                  </p:childTnLst>
                                </p:cTn>
                              </p:par>
                            </p:childTnLst>
                          </p:cTn>
                        </p:par>
                        <p:par>
                          <p:cTn id="17" fill="hold">
                            <p:stCondLst>
                              <p:cond delay="1750"/>
                            </p:stCondLst>
                            <p:childTnLst>
                              <p:par>
                                <p:cTn id="18" presetID="16" presetClass="entr" presetSubtype="21" fill="hold" grpId="0" nodeType="afterEffect">
                                  <p:stCondLst>
                                    <p:cond delay="100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12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1750"/>
                                        <p:tgtEl>
                                          <p:spTgt spid="12">
                                            <p:txEl>
                                              <p:pRg st="0" end="0"/>
                                            </p:txEl>
                                          </p:spTgt>
                                        </p:tgtEl>
                                      </p:cBhvr>
                                    </p:animEffect>
                                  </p:childTnLst>
                                </p:cTn>
                              </p:par>
                            </p:childTnLst>
                          </p:cTn>
                        </p:par>
                        <p:par>
                          <p:cTn id="26" fill="hold">
                            <p:stCondLst>
                              <p:cond delay="1750"/>
                            </p:stCondLst>
                            <p:childTnLst>
                              <p:par>
                                <p:cTn id="27" presetID="16" presetClass="entr" presetSubtype="21" fill="hold" grpId="0" nodeType="afterEffect">
                                  <p:stCondLst>
                                    <p:cond delay="100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125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wipe(left)">
                                      <p:cBhvr>
                                        <p:cTn id="34" dur="1750"/>
                                        <p:tgtEl>
                                          <p:spTgt spid="13">
                                            <p:txEl>
                                              <p:pRg st="0" end="0"/>
                                            </p:txEl>
                                          </p:spTgt>
                                        </p:tgtEl>
                                      </p:cBhvr>
                                    </p:animEffect>
                                  </p:childTnLst>
                                </p:cTn>
                              </p:par>
                            </p:childTnLst>
                          </p:cTn>
                        </p:par>
                        <p:par>
                          <p:cTn id="35" fill="hold">
                            <p:stCondLst>
                              <p:cond delay="1750"/>
                            </p:stCondLst>
                            <p:childTnLst>
                              <p:par>
                                <p:cTn id="36" presetID="16" presetClass="entr" presetSubtype="21" fill="hold" grpId="0" nodeType="afterEffect">
                                  <p:stCondLst>
                                    <p:cond delay="150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175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wipe(left)">
                                      <p:cBhvr>
                                        <p:cTn id="43" dur="2000"/>
                                        <p:tgtEl>
                                          <p:spTgt spid="14">
                                            <p:txEl>
                                              <p:pRg st="0" end="0"/>
                                            </p:txEl>
                                          </p:spTgt>
                                        </p:tgtEl>
                                      </p:cBhvr>
                                    </p:animEffect>
                                  </p:childTnLst>
                                </p:cTn>
                              </p:par>
                            </p:childTnLst>
                          </p:cTn>
                        </p:par>
                        <p:par>
                          <p:cTn id="44" fill="hold">
                            <p:stCondLst>
                              <p:cond delay="2000"/>
                            </p:stCondLst>
                            <p:childTnLst>
                              <p:par>
                                <p:cTn id="45" presetID="22" presetClass="entr" presetSubtype="8" fill="hold" nodeType="after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animEffect transition="in" filter="wipe(left)">
                                      <p:cBhvr>
                                        <p:cTn id="47" dur="125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27000">
              <a:srgbClr val="000000"/>
            </a:gs>
            <a:gs pos="6000">
              <a:srgbClr val="C00000"/>
            </a:gs>
            <a:gs pos="74000">
              <a:schemeClr val="tx2">
                <a:lumMod val="20000"/>
                <a:lumOff val="80000"/>
              </a:schemeClr>
            </a:gs>
            <a:gs pos="92000">
              <a:schemeClr val="accent6">
                <a:lumMod val="20000"/>
                <a:lumOff val="80000"/>
              </a:schemeClr>
            </a:gs>
          </a:gsLst>
          <a:lin ang="16200000" scaled="0"/>
          <a:tileRect/>
        </a:gradFill>
        <a:effectLst/>
      </p:bgPr>
    </p:bg>
    <p:spTree>
      <p:nvGrpSpPr>
        <p:cNvPr id="1" name=""/>
        <p:cNvGrpSpPr/>
        <p:nvPr/>
      </p:nvGrpSpPr>
      <p:grpSpPr>
        <a:xfrm>
          <a:off x="0" y="0"/>
          <a:ext cx="0" cy="0"/>
          <a:chOff x="0" y="0"/>
          <a:chExt cx="0" cy="0"/>
        </a:xfrm>
      </p:grpSpPr>
      <p:pic>
        <p:nvPicPr>
          <p:cNvPr id="4098" name="Picture 2" descr="C:\Users\Rae\Desktop\Josephus 4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1273" y="1380237"/>
            <a:ext cx="2251095" cy="194877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9" name="Picture 3" descr="C:\Users\Rae\Desktop\Josephus Wars of the Je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802" y="3411219"/>
            <a:ext cx="1918316" cy="248348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Content Placeholder 3"/>
          <p:cNvSpPr>
            <a:spLocks noGrp="1"/>
          </p:cNvSpPr>
          <p:nvPr>
            <p:ph idx="1"/>
          </p:nvPr>
        </p:nvSpPr>
        <p:spPr>
          <a:xfrm>
            <a:off x="1432560" y="1447800"/>
            <a:ext cx="3596640" cy="5633720"/>
          </a:xfrm>
        </p:spPr>
        <p:txBody>
          <a:bodyPr>
            <a:normAutofit fontScale="62500" lnSpcReduction="20000"/>
            <a:scene3d>
              <a:camera prst="orthographicFront"/>
              <a:lightRig rig="threePt" dir="t"/>
            </a:scene3d>
            <a:sp3d extrusionH="57150">
              <a:bevelT w="38100" h="38100"/>
            </a:sp3d>
          </a:bodyPr>
          <a:lstStyle/>
          <a:p>
            <a:pPr>
              <a:lnSpc>
                <a:spcPct val="120000"/>
              </a:lnSpc>
            </a:pPr>
            <a:r>
              <a:rPr lang="en-US" sz="3500" dirty="0">
                <a:solidFill>
                  <a:schemeClr val="accent3"/>
                </a:solidFill>
                <a:latin typeface="Tw Cen MT" pitchFamily="34" charset="0"/>
              </a:rPr>
              <a:t>Every year on Passover Day, in Jerusalem, there were many Passover </a:t>
            </a:r>
            <a:r>
              <a:rPr lang="en-US" sz="3500" dirty="0" smtClean="0">
                <a:solidFill>
                  <a:schemeClr val="accent3"/>
                </a:solidFill>
                <a:latin typeface="Tw Cen MT" pitchFamily="34" charset="0"/>
              </a:rPr>
              <a:t/>
            </a:r>
            <a:br>
              <a:rPr lang="en-US" sz="3500" dirty="0" smtClean="0">
                <a:solidFill>
                  <a:schemeClr val="accent3"/>
                </a:solidFill>
                <a:latin typeface="Tw Cen MT" pitchFamily="34" charset="0"/>
              </a:rPr>
            </a:br>
            <a:r>
              <a:rPr lang="en-US" sz="3500" dirty="0" smtClean="0">
                <a:solidFill>
                  <a:schemeClr val="accent3"/>
                </a:solidFill>
                <a:latin typeface="Tw Cen MT" pitchFamily="34" charset="0"/>
              </a:rPr>
              <a:t>lambs </a:t>
            </a:r>
            <a:r>
              <a:rPr lang="en-US" sz="3500" dirty="0">
                <a:solidFill>
                  <a:schemeClr val="accent3"/>
                </a:solidFill>
                <a:latin typeface="Tw Cen MT" pitchFamily="34" charset="0"/>
              </a:rPr>
              <a:t>slain, not just one. </a:t>
            </a:r>
            <a:r>
              <a:rPr lang="en-US" sz="3500" dirty="0" smtClean="0">
                <a:solidFill>
                  <a:schemeClr val="accent3"/>
                </a:solidFill>
                <a:latin typeface="Tw Cen MT" pitchFamily="34" charset="0"/>
              </a:rPr>
              <a:t> </a:t>
            </a:r>
          </a:p>
          <a:p>
            <a:pPr>
              <a:lnSpc>
                <a:spcPct val="120000"/>
              </a:lnSpc>
            </a:pPr>
            <a:r>
              <a:rPr lang="en-US" sz="3500" b="1" dirty="0" smtClean="0">
                <a:solidFill>
                  <a:schemeClr val="accent3"/>
                </a:solidFill>
                <a:latin typeface="Tw Cen MT" pitchFamily="34" charset="0"/>
              </a:rPr>
              <a:t>Josephus</a:t>
            </a:r>
            <a:r>
              <a:rPr lang="en-US" sz="3500" dirty="0">
                <a:solidFill>
                  <a:schemeClr val="accent3"/>
                </a:solidFill>
                <a:latin typeface="Tw Cen MT" pitchFamily="34" charset="0"/>
              </a:rPr>
              <a:t>, the Jewish </a:t>
            </a:r>
            <a:r>
              <a:rPr lang="en-US" sz="3500" dirty="0" smtClean="0">
                <a:solidFill>
                  <a:schemeClr val="accent3"/>
                </a:solidFill>
                <a:latin typeface="Tw Cen MT" pitchFamily="34" charset="0"/>
              </a:rPr>
              <a:t>historian, has some </a:t>
            </a:r>
            <a:r>
              <a:rPr lang="en-US" sz="3500" dirty="0">
                <a:solidFill>
                  <a:schemeClr val="accent3"/>
                </a:solidFill>
                <a:latin typeface="Tw Cen MT" pitchFamily="34" charset="0"/>
              </a:rPr>
              <a:t>historical </a:t>
            </a:r>
            <a:r>
              <a:rPr lang="en-US" sz="3500" dirty="0" smtClean="0">
                <a:solidFill>
                  <a:schemeClr val="accent3"/>
                </a:solidFill>
                <a:latin typeface="Tw Cen MT" pitchFamily="34" charset="0"/>
              </a:rPr>
              <a:t>evidence </a:t>
            </a:r>
            <a:br>
              <a:rPr lang="en-US" sz="3500" dirty="0" smtClean="0">
                <a:solidFill>
                  <a:schemeClr val="accent3"/>
                </a:solidFill>
                <a:latin typeface="Tw Cen MT" pitchFamily="34" charset="0"/>
              </a:rPr>
            </a:br>
            <a:r>
              <a:rPr lang="en-CA" sz="2400" i="1" dirty="0" smtClean="0">
                <a:latin typeface="Tw Cen MT" pitchFamily="34" charset="0"/>
              </a:rPr>
              <a:t>(Wars </a:t>
            </a:r>
            <a:r>
              <a:rPr lang="en-CA" sz="2400" i="1" dirty="0">
                <a:latin typeface="Tw Cen MT" pitchFamily="34" charset="0"/>
              </a:rPr>
              <a:t>of the Jews, Book</a:t>
            </a:r>
            <a:r>
              <a:rPr lang="es-NI" sz="2400" i="1" dirty="0">
                <a:latin typeface="Tw Cen MT" pitchFamily="34" charset="0"/>
              </a:rPr>
              <a:t> VI, </a:t>
            </a:r>
            <a:r>
              <a:rPr lang="es-NI" sz="2400" i="1" dirty="0" smtClean="0">
                <a:latin typeface="Tw Cen MT" pitchFamily="34" charset="0"/>
              </a:rPr>
              <a:t>9:3).</a:t>
            </a:r>
            <a:r>
              <a:rPr lang="es-NI" sz="2400" b="1" i="1" dirty="0" smtClean="0">
                <a:latin typeface="Tw Cen MT" pitchFamily="34" charset="0"/>
              </a:rPr>
              <a:t> </a:t>
            </a:r>
            <a:r>
              <a:rPr lang="en-US" sz="3500" dirty="0" smtClean="0">
                <a:solidFill>
                  <a:schemeClr val="accent3"/>
                </a:solidFill>
                <a:latin typeface="Tw Cen MT" pitchFamily="34" charset="0"/>
              </a:rPr>
              <a:t>  </a:t>
            </a:r>
          </a:p>
          <a:p>
            <a:pPr>
              <a:lnSpc>
                <a:spcPct val="120000"/>
              </a:lnSpc>
            </a:pPr>
            <a:r>
              <a:rPr lang="en-US" sz="3500" dirty="0" smtClean="0">
                <a:solidFill>
                  <a:schemeClr val="accent3"/>
                </a:solidFill>
                <a:latin typeface="Tw Cen MT" pitchFamily="34" charset="0"/>
              </a:rPr>
              <a:t>This </a:t>
            </a:r>
            <a:r>
              <a:rPr lang="en-US" sz="3500" dirty="0">
                <a:solidFill>
                  <a:schemeClr val="accent3"/>
                </a:solidFill>
                <a:latin typeface="Tw Cen MT" pitchFamily="34" charset="0"/>
              </a:rPr>
              <a:t>quote </a:t>
            </a:r>
            <a:r>
              <a:rPr lang="en-US" sz="3500" dirty="0" smtClean="0">
                <a:solidFill>
                  <a:schemeClr val="accent3"/>
                </a:solidFill>
                <a:latin typeface="Tw Cen MT" pitchFamily="34" charset="0"/>
              </a:rPr>
              <a:t>exposes </a:t>
            </a:r>
            <a:r>
              <a:rPr lang="en-US" sz="3500" dirty="0">
                <a:solidFill>
                  <a:schemeClr val="accent3"/>
                </a:solidFill>
                <a:latin typeface="Tw Cen MT" pitchFamily="34" charset="0"/>
              </a:rPr>
              <a:t>his personal experience of just when the evening sacrifice was </a:t>
            </a:r>
            <a:r>
              <a:rPr lang="en-US" sz="3500" dirty="0" smtClean="0">
                <a:solidFill>
                  <a:schemeClr val="accent3"/>
                </a:solidFill>
                <a:latin typeface="Tw Cen MT" pitchFamily="34" charset="0"/>
              </a:rPr>
              <a:t>performed fulfilling </a:t>
            </a:r>
            <a:br>
              <a:rPr lang="en-US" sz="3500" dirty="0" smtClean="0">
                <a:solidFill>
                  <a:schemeClr val="accent3"/>
                </a:solidFill>
                <a:latin typeface="Tw Cen MT" pitchFamily="34" charset="0"/>
              </a:rPr>
            </a:br>
            <a:r>
              <a:rPr lang="en-US" sz="3500" dirty="0" smtClean="0">
                <a:solidFill>
                  <a:schemeClr val="accent3"/>
                </a:solidFill>
                <a:latin typeface="Tw Cen MT" pitchFamily="34" charset="0"/>
              </a:rPr>
              <a:t>the prophetic guidelines </a:t>
            </a:r>
            <a:br>
              <a:rPr lang="en-US" sz="3500" dirty="0" smtClean="0">
                <a:solidFill>
                  <a:schemeClr val="accent3"/>
                </a:solidFill>
                <a:latin typeface="Tw Cen MT" pitchFamily="34" charset="0"/>
              </a:rPr>
            </a:br>
            <a:r>
              <a:rPr lang="en-US" sz="3500" dirty="0" smtClean="0">
                <a:solidFill>
                  <a:schemeClr val="accent3"/>
                </a:solidFill>
                <a:latin typeface="Tw Cen MT" pitchFamily="34" charset="0"/>
              </a:rPr>
              <a:t>of Daniel.</a:t>
            </a:r>
            <a:endParaRPr lang="en-US" sz="3500" dirty="0">
              <a:solidFill>
                <a:schemeClr val="accent3"/>
              </a:solidFill>
            </a:endParaRPr>
          </a:p>
        </p:txBody>
      </p:sp>
      <p:pic>
        <p:nvPicPr>
          <p:cNvPr id="9" name="Picture 4" descr="C:\Users\Rae\Desktop\passover-post banner 1000.jpg"/>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46517" y="1"/>
            <a:ext cx="10845483" cy="123952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0" name="Title 2"/>
          <p:cNvSpPr txBox="1">
            <a:spLocks/>
          </p:cNvSpPr>
          <p:nvPr/>
        </p:nvSpPr>
        <p:spPr>
          <a:xfrm>
            <a:off x="1346518" y="-81280"/>
            <a:ext cx="10850172"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sz="4200" b="1" spc="300" dirty="0" smtClean="0">
                <a:ln>
                  <a:solidFill>
                    <a:srgbClr val="002060"/>
                  </a:solidFill>
                </a:ln>
                <a:solidFill>
                  <a:schemeClr val="accent2">
                    <a:lumMod val="20000"/>
                    <a:lumOff val="80000"/>
                  </a:schemeClr>
                </a:solidFill>
              </a:rPr>
              <a:t>Historical Evidence From Josephus</a:t>
            </a:r>
            <a:endParaRPr lang="en-US" sz="4200" b="1" spc="300" dirty="0">
              <a:ln>
                <a:solidFill>
                  <a:srgbClr val="002060"/>
                </a:solidFill>
              </a:ln>
              <a:solidFill>
                <a:schemeClr val="accent2">
                  <a:lumMod val="20000"/>
                  <a:lumOff val="80000"/>
                </a:schemeClr>
              </a:solidFill>
            </a:endParaRPr>
          </a:p>
        </p:txBody>
      </p:sp>
      <p:sp>
        <p:nvSpPr>
          <p:cNvPr id="11" name="Content Placeholder 3"/>
          <p:cNvSpPr txBox="1">
            <a:spLocks/>
          </p:cNvSpPr>
          <p:nvPr/>
        </p:nvSpPr>
        <p:spPr>
          <a:xfrm>
            <a:off x="6868160" y="1397000"/>
            <a:ext cx="5108448" cy="5389880"/>
          </a:xfrm>
          <a:prstGeom prst="rect">
            <a:avLst/>
          </a:prstGeom>
        </p:spPr>
        <p:txBody>
          <a:bodyPr>
            <a:normAutofit fontScale="55000" lnSpcReduction="200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lvl="1">
              <a:buFont typeface="Wingdings" pitchFamily="2" charset="2"/>
              <a:buChar char="Ø"/>
            </a:pPr>
            <a:r>
              <a:rPr lang="es-NI" sz="4000" dirty="0" smtClean="0">
                <a:latin typeface="Tw Cen MT" pitchFamily="34" charset="0"/>
              </a:rPr>
              <a:t>"</a:t>
            </a:r>
            <a:r>
              <a:rPr lang="en-CA" sz="4000" dirty="0" smtClean="0">
                <a:latin typeface="Tw Cen MT" pitchFamily="34" charset="0"/>
              </a:rPr>
              <a:t>So these high priests, upon the coming of their feast which is called </a:t>
            </a:r>
            <a:br>
              <a:rPr lang="en-CA" sz="4000" dirty="0" smtClean="0">
                <a:latin typeface="Tw Cen MT" pitchFamily="34" charset="0"/>
              </a:rPr>
            </a:br>
            <a:r>
              <a:rPr lang="en-CA" sz="4000" dirty="0" smtClean="0">
                <a:latin typeface="Tw Cen MT" pitchFamily="34" charset="0"/>
              </a:rPr>
              <a:t>the Passover, when they slay their sacrifices, from the </a:t>
            </a:r>
            <a:r>
              <a:rPr lang="en-CA" sz="4000" b="1" u="dbl" dirty="0" smtClean="0">
                <a:solidFill>
                  <a:srgbClr val="C00000"/>
                </a:solidFill>
                <a:latin typeface="Tw Cen MT" pitchFamily="34" charset="0"/>
              </a:rPr>
              <a:t>ninth hour to the eleventh</a:t>
            </a:r>
            <a:r>
              <a:rPr lang="en-CA" sz="4000" b="1" dirty="0" smtClean="0">
                <a:solidFill>
                  <a:srgbClr val="C00000"/>
                </a:solidFill>
                <a:latin typeface="Tw Cen MT" pitchFamily="34" charset="0"/>
              </a:rPr>
              <a:t>,</a:t>
            </a:r>
            <a:r>
              <a:rPr lang="en-CA" sz="4000" dirty="0" smtClean="0">
                <a:latin typeface="Tw Cen MT" pitchFamily="34" charset="0"/>
              </a:rPr>
              <a:t> </a:t>
            </a:r>
            <a:r>
              <a:rPr lang="en-CA" sz="3200" dirty="0" smtClean="0">
                <a:latin typeface="Tw Cen MT" pitchFamily="34" charset="0"/>
              </a:rPr>
              <a:t>[3 </a:t>
            </a:r>
            <a:r>
              <a:rPr lang="en-CA" sz="3200" cap="small" dirty="0" smtClean="0">
                <a:latin typeface="Tw Cen MT" pitchFamily="34" charset="0"/>
              </a:rPr>
              <a:t>pm</a:t>
            </a:r>
            <a:r>
              <a:rPr lang="en-CA" sz="3200" dirty="0" smtClean="0">
                <a:latin typeface="Tw Cen MT" pitchFamily="34" charset="0"/>
              </a:rPr>
              <a:t> to 5 </a:t>
            </a:r>
            <a:r>
              <a:rPr lang="en-CA" sz="3200" cap="small" dirty="0" smtClean="0">
                <a:latin typeface="Tw Cen MT" pitchFamily="34" charset="0"/>
              </a:rPr>
              <a:t>pm</a:t>
            </a:r>
            <a:r>
              <a:rPr lang="en-CA" sz="3200" dirty="0" smtClean="0">
                <a:latin typeface="Tw Cen MT" pitchFamily="34" charset="0"/>
              </a:rPr>
              <a:t> Roman time]</a:t>
            </a:r>
            <a:r>
              <a:rPr lang="en-CA" sz="4000" dirty="0" smtClean="0">
                <a:latin typeface="Tw Cen MT" pitchFamily="34" charset="0"/>
              </a:rPr>
              <a:t> but</a:t>
            </a:r>
            <a:br>
              <a:rPr lang="en-CA" sz="4000" dirty="0" smtClean="0">
                <a:latin typeface="Tw Cen MT" pitchFamily="34" charset="0"/>
              </a:rPr>
            </a:br>
            <a:r>
              <a:rPr lang="en-CA" sz="4000" dirty="0" smtClean="0">
                <a:latin typeface="Tw Cen MT" pitchFamily="34" charset="0"/>
              </a:rPr>
              <a:t>so that a company not less than ten belong to every sacrifice . . . and many of us are twenty in a company, found this number of sacrifices was </a:t>
            </a:r>
            <a:r>
              <a:rPr lang="en-CA" sz="4000" b="1" dirty="0" smtClean="0">
                <a:solidFill>
                  <a:schemeClr val="accent3"/>
                </a:solidFill>
                <a:latin typeface="Tw Cen MT" pitchFamily="34" charset="0"/>
              </a:rPr>
              <a:t>two hundred and fifty six thousand five hundred</a:t>
            </a:r>
            <a:r>
              <a:rPr lang="en-CA" sz="4000" dirty="0" smtClean="0">
                <a:solidFill>
                  <a:schemeClr val="accent3"/>
                </a:solidFill>
                <a:latin typeface="Tw Cen MT" pitchFamily="34" charset="0"/>
              </a:rPr>
              <a:t> </a:t>
            </a:r>
            <a:r>
              <a:rPr lang="en-CA" sz="3200" dirty="0" smtClean="0">
                <a:latin typeface="Tw Cen MT" pitchFamily="34" charset="0"/>
              </a:rPr>
              <a:t>[256,500] </a:t>
            </a:r>
            <a:r>
              <a:rPr lang="en-CA" sz="4000" dirty="0" smtClean="0">
                <a:latin typeface="Tw Cen MT" pitchFamily="34" charset="0"/>
              </a:rPr>
              <a:t>which, upon </a:t>
            </a:r>
            <a:br>
              <a:rPr lang="en-CA" sz="4000" dirty="0" smtClean="0">
                <a:latin typeface="Tw Cen MT" pitchFamily="34" charset="0"/>
              </a:rPr>
            </a:br>
            <a:r>
              <a:rPr lang="en-CA" sz="4000" dirty="0" smtClean="0">
                <a:latin typeface="Tw Cen MT" pitchFamily="34" charset="0"/>
              </a:rPr>
              <a:t>the allowance of no more than ten that feast together, amounts to </a:t>
            </a:r>
            <a:r>
              <a:rPr lang="en-CA" sz="4000" b="1" dirty="0" smtClean="0">
                <a:solidFill>
                  <a:srgbClr val="C00000"/>
                </a:solidFill>
                <a:latin typeface="Tw Cen MT" pitchFamily="34" charset="0"/>
              </a:rPr>
              <a:t>two million seven hundred thousand </a:t>
            </a:r>
            <a:br>
              <a:rPr lang="en-CA" sz="4000" b="1" dirty="0" smtClean="0">
                <a:solidFill>
                  <a:srgbClr val="C00000"/>
                </a:solidFill>
                <a:latin typeface="Tw Cen MT" pitchFamily="34" charset="0"/>
              </a:rPr>
            </a:br>
            <a:r>
              <a:rPr lang="en-CA" sz="4000" b="1" dirty="0" smtClean="0">
                <a:solidFill>
                  <a:srgbClr val="C00000"/>
                </a:solidFill>
                <a:latin typeface="Tw Cen MT" pitchFamily="34" charset="0"/>
              </a:rPr>
              <a:t>and two hundred persons</a:t>
            </a:r>
            <a:r>
              <a:rPr lang="en-CA" sz="4000" dirty="0" smtClean="0">
                <a:latin typeface="Tw Cen MT" pitchFamily="34" charset="0"/>
              </a:rPr>
              <a:t> that </a:t>
            </a:r>
            <a:br>
              <a:rPr lang="en-CA" sz="4000" dirty="0" smtClean="0">
                <a:latin typeface="Tw Cen MT" pitchFamily="34" charset="0"/>
              </a:rPr>
            </a:br>
            <a:r>
              <a:rPr lang="en-CA" sz="4000" dirty="0" smtClean="0">
                <a:latin typeface="Tw Cen MT" pitchFamily="34" charset="0"/>
              </a:rPr>
              <a:t>were pure and holy</a:t>
            </a:r>
            <a:r>
              <a:rPr lang="en-CA" sz="4000" i="1" dirty="0" smtClean="0">
                <a:latin typeface="Tw Cen MT" pitchFamily="34" charset="0"/>
              </a:rPr>
              <a:t>."  </a:t>
            </a:r>
            <a:br>
              <a:rPr lang="en-CA" sz="4000" i="1" dirty="0" smtClean="0">
                <a:latin typeface="Tw Cen MT" pitchFamily="34" charset="0"/>
              </a:rPr>
            </a:br>
            <a:endParaRPr lang="es-NI" b="1" i="1" dirty="0" smtClean="0">
              <a:latin typeface="Tw Cen MT" pitchFamily="34" charset="0"/>
            </a:endParaRPr>
          </a:p>
          <a:p>
            <a:pPr>
              <a:buFont typeface="Arial" pitchFamily="34" charset="0"/>
              <a:buChar char="•"/>
            </a:pPr>
            <a:r>
              <a:rPr lang="es-NI" sz="3600" dirty="0" smtClean="0">
                <a:latin typeface="Tw Cen MT" pitchFamily="34" charset="0"/>
              </a:rPr>
              <a:t>(</a:t>
            </a:r>
            <a:r>
              <a:rPr lang="es-NI" sz="3600" u="sng" dirty="0" smtClean="0">
                <a:latin typeface="Tw Cen MT" pitchFamily="34" charset="0"/>
              </a:rPr>
              <a:t>Note</a:t>
            </a:r>
            <a:r>
              <a:rPr lang="es-NI" sz="3600" dirty="0" smtClean="0">
                <a:latin typeface="Tw Cen MT" pitchFamily="34" charset="0"/>
              </a:rPr>
              <a:t>:  </a:t>
            </a:r>
            <a:r>
              <a:rPr lang="es-NI" sz="3600" dirty="0" err="1" smtClean="0">
                <a:latin typeface="Tw Cen MT" pitchFamily="34" charset="0"/>
              </a:rPr>
              <a:t>Some</a:t>
            </a:r>
            <a:r>
              <a:rPr lang="es-NI" sz="3600" dirty="0" smtClean="0">
                <a:latin typeface="Tw Cen MT" pitchFamily="34" charset="0"/>
              </a:rPr>
              <a:t> </a:t>
            </a:r>
            <a:r>
              <a:rPr lang="es-NI" sz="3600" dirty="0" err="1" smtClean="0">
                <a:latin typeface="Tw Cen MT" pitchFamily="34" charset="0"/>
              </a:rPr>
              <a:t>historians</a:t>
            </a:r>
            <a:r>
              <a:rPr lang="es-NI" sz="3600" dirty="0" smtClean="0">
                <a:latin typeface="Tw Cen MT" pitchFamily="34" charset="0"/>
              </a:rPr>
              <a:t> </a:t>
            </a:r>
            <a:r>
              <a:rPr lang="es-NI" sz="3600" dirty="0" err="1" smtClean="0">
                <a:latin typeface="Tw Cen MT" pitchFamily="34" charset="0"/>
              </a:rPr>
              <a:t>quote</a:t>
            </a:r>
            <a:r>
              <a:rPr lang="es-NI" sz="3600" dirty="0" smtClean="0">
                <a:latin typeface="Tw Cen MT" pitchFamily="34" charset="0"/>
              </a:rPr>
              <a:t>                        270,000 </a:t>
            </a:r>
            <a:r>
              <a:rPr lang="es-NI" sz="3600" dirty="0" err="1" smtClean="0">
                <a:latin typeface="Tw Cen MT" pitchFamily="34" charset="0"/>
              </a:rPr>
              <a:t>Passover</a:t>
            </a:r>
            <a:r>
              <a:rPr lang="es-NI" sz="3600" dirty="0" smtClean="0">
                <a:latin typeface="Tw Cen MT" pitchFamily="34" charset="0"/>
              </a:rPr>
              <a:t> </a:t>
            </a:r>
            <a:r>
              <a:rPr lang="es-NI" sz="3600" dirty="0" err="1" smtClean="0">
                <a:latin typeface="Tw Cen MT" pitchFamily="34" charset="0"/>
              </a:rPr>
              <a:t>sacrifices</a:t>
            </a:r>
            <a:r>
              <a:rPr lang="es-NI" sz="3600" dirty="0" smtClean="0">
                <a:latin typeface="Tw Cen MT" pitchFamily="34" charset="0"/>
              </a:rPr>
              <a:t>/</a:t>
            </a:r>
            <a:r>
              <a:rPr lang="es-NI" sz="3600" dirty="0" err="1" smtClean="0">
                <a:latin typeface="Tw Cen MT" pitchFamily="34" charset="0"/>
              </a:rPr>
              <a:t>day</a:t>
            </a:r>
            <a:r>
              <a:rPr lang="es-NI" sz="3600" dirty="0" smtClean="0">
                <a:latin typeface="Tw Cen MT" pitchFamily="34" charset="0"/>
              </a:rPr>
              <a:t>.)</a:t>
            </a:r>
            <a:endParaRPr lang="en-US" sz="3600" dirty="0">
              <a:latin typeface="Tw Cen MT" pitchFamily="34" charset="0"/>
            </a:endParaRPr>
          </a:p>
        </p:txBody>
      </p:sp>
      <p:sp>
        <p:nvSpPr>
          <p:cNvPr id="8" name="TextBox 29"/>
          <p:cNvSpPr txBox="1"/>
          <p:nvPr/>
        </p:nvSpPr>
        <p:spPr>
          <a:xfrm>
            <a:off x="413185" y="2570550"/>
            <a:ext cx="648072" cy="2352973"/>
          </a:xfrm>
          <a:prstGeom prst="roundRect">
            <a:avLst/>
          </a:prstGeom>
          <a:gradFill flip="none" rotWithShape="1">
            <a:gsLst>
              <a:gs pos="55000">
                <a:srgbClr val="000000"/>
              </a:gs>
              <a:gs pos="18000">
                <a:srgbClr val="C00000"/>
              </a:gs>
              <a:gs pos="95000">
                <a:schemeClr val="tx2">
                  <a:lumMod val="20000"/>
                  <a:lumOff val="80000"/>
                </a:schemeClr>
              </a:gs>
            </a:gsLst>
            <a:lin ang="0" scaled="1"/>
            <a:tileRect/>
          </a:gradFill>
          <a:ln w="57150">
            <a:solidFill>
              <a:schemeClr val="accent5">
                <a:lumMod val="40000"/>
                <a:lumOff val="60000"/>
              </a:schemeClr>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REVI</a:t>
            </a:r>
            <a:b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b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EW</a:t>
            </a:r>
            <a:endParaRPr lang="en-US" sz="2400" b="1" spc="150" dirty="0">
              <a:ln w="11430"/>
              <a:solidFill>
                <a:srgbClr val="F8F8F8"/>
              </a:solidFill>
              <a:effectLst>
                <a:outerShdw blurRad="25400" algn="tl" rotWithShape="0">
                  <a:srgbClr val="000000">
                    <a:alpha val="43000"/>
                  </a:srgbClr>
                </a:outerShdw>
              </a:effectLst>
              <a:latin typeface="Cooper Black" pitchFamily="18" charset="0"/>
            </a:endParaRPr>
          </a:p>
        </p:txBody>
      </p:sp>
    </p:spTree>
    <p:extLst>
      <p:ext uri="{BB962C8B-B14F-4D97-AF65-F5344CB8AC3E}">
        <p14:creationId xmlns:p14="http://schemas.microsoft.com/office/powerpoint/2010/main" val="3870923162"/>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77000"/>
            <a:lum/>
          </a:blip>
          <a:srcRect/>
          <a:stretch>
            <a:fillRect t="-12000" b="-12000"/>
          </a:stretch>
        </a:blipFill>
        <a:effectLst/>
      </p:bgPr>
    </p:bg>
    <p:spTree>
      <p:nvGrpSpPr>
        <p:cNvPr id="1" name=""/>
        <p:cNvGrpSpPr/>
        <p:nvPr/>
      </p:nvGrpSpPr>
      <p:grpSpPr>
        <a:xfrm>
          <a:off x="0" y="0"/>
          <a:ext cx="0" cy="0"/>
          <a:chOff x="0" y="0"/>
          <a:chExt cx="0" cy="0"/>
        </a:xfrm>
      </p:grpSpPr>
      <p:sp>
        <p:nvSpPr>
          <p:cNvPr id="9" name="Rounded Rectangle 8"/>
          <p:cNvSpPr/>
          <p:nvPr/>
        </p:nvSpPr>
        <p:spPr>
          <a:xfrm>
            <a:off x="1184141" y="6227450"/>
            <a:ext cx="10318996" cy="510778"/>
          </a:xfrm>
          <a:prstGeom prst="roundRect">
            <a:avLst/>
          </a:prstGeom>
          <a:gradFill flip="none" rotWithShape="1">
            <a:gsLst>
              <a:gs pos="21000">
                <a:srgbClr val="96004B"/>
              </a:gs>
              <a:gs pos="88000">
                <a:srgbClr val="96004B"/>
              </a:gs>
              <a:gs pos="43000">
                <a:schemeClr val="accent2">
                  <a:lumMod val="20000"/>
                  <a:lumOff val="80000"/>
                </a:schemeClr>
              </a:gs>
              <a:gs pos="67000">
                <a:schemeClr val="accent2">
                  <a:lumMod val="20000"/>
                  <a:lumOff val="80000"/>
                </a:schemeClr>
              </a:gs>
            </a:gsLst>
            <a:lin ang="5400000" scaled="1"/>
            <a:tileRect/>
          </a:gradFill>
          <a:ln w="57150">
            <a:solidFill>
              <a:srgbClr val="DB91AB"/>
            </a:solidFill>
          </a:ln>
          <a:scene3d>
            <a:camera prst="orthographicFront"/>
            <a:lightRig rig="threePt" dir="t"/>
          </a:scene3d>
          <a:sp3d>
            <a:bevelT w="152400" h="50800" prst="softRound"/>
          </a:sp3d>
        </p:spPr>
        <p:txBody>
          <a:bodyPr wrap="square" lIns="91440" tIns="45720" rIns="91440" bIns="45720">
            <a:spAutoFit/>
            <a:sp3d extrusionH="57150">
              <a:bevelT w="82550" h="38100" prst="coolSlant"/>
            </a:sp3d>
          </a:bodyPr>
          <a:lstStyle/>
          <a:p>
            <a:pPr algn="ctr"/>
            <a:r>
              <a:rPr lang="en-US" sz="24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Josiah’s Passover Offerings were all day, through dusk, to night!</a:t>
            </a:r>
            <a:endParaRPr lang="en-US" sz="2400" b="1" cap="none" spc="0"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2" name="Title 1"/>
          <p:cNvSpPr>
            <a:spLocks noGrp="1"/>
          </p:cNvSpPr>
          <p:nvPr>
            <p:ph type="title"/>
          </p:nvPr>
        </p:nvSpPr>
        <p:spPr>
          <a:xfrm>
            <a:off x="1995556" y="147313"/>
            <a:ext cx="8305911" cy="1143000"/>
          </a:xfrm>
        </p:spPr>
        <p:txBody>
          <a:bodyPr>
            <a:normAutofit fontScale="90000"/>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200" b="1" dirty="0" smtClean="0">
                <a:ln>
                  <a:solidFill>
                    <a:schemeClr val="accent3">
                      <a:lumMod val="20000"/>
                      <a:lumOff val="80000"/>
                    </a:schemeClr>
                  </a:solidFill>
                </a:ln>
                <a:solidFill>
                  <a:schemeClr val="accent3">
                    <a:lumMod val="50000"/>
                  </a:schemeClr>
                </a:solidFill>
                <a:effectLst>
                  <a:glow rad="88900">
                    <a:schemeClr val="bg1">
                      <a:alpha val="72000"/>
                    </a:schemeClr>
                  </a:glow>
                </a:effectLst>
              </a:rPr>
              <a:t>Passover Math </a:t>
            </a:r>
            <a:r>
              <a:rPr lang="en-US" sz="4000" b="1" dirty="0" smtClean="0">
                <a:ln>
                  <a:solidFill>
                    <a:schemeClr val="accent3">
                      <a:lumMod val="20000"/>
                      <a:lumOff val="80000"/>
                    </a:schemeClr>
                  </a:solidFill>
                </a:ln>
                <a:solidFill>
                  <a:schemeClr val="accent3">
                    <a:lumMod val="50000"/>
                  </a:schemeClr>
                </a:solidFill>
                <a:effectLst>
                  <a:glow rad="88900">
                    <a:schemeClr val="bg1">
                      <a:alpha val="72000"/>
                    </a:schemeClr>
                  </a:glow>
                </a:effectLst>
              </a:rPr>
              <a:t>(with Josephus)</a:t>
            </a:r>
            <a:endParaRPr lang="en-US" sz="5400" b="1" dirty="0">
              <a:ln>
                <a:solidFill>
                  <a:schemeClr val="accent3">
                    <a:lumMod val="20000"/>
                    <a:lumOff val="80000"/>
                  </a:schemeClr>
                </a:solidFill>
              </a:ln>
              <a:solidFill>
                <a:schemeClr val="accent3">
                  <a:lumMod val="50000"/>
                </a:schemeClr>
              </a:solidFill>
              <a:effectLst>
                <a:glow rad="88900">
                  <a:schemeClr val="bg1">
                    <a:alpha val="72000"/>
                  </a:schemeClr>
                </a:glow>
              </a:effectLst>
            </a:endParaRPr>
          </a:p>
        </p:txBody>
      </p:sp>
      <p:sp>
        <p:nvSpPr>
          <p:cNvPr id="3" name="Content Placeholder 2"/>
          <p:cNvSpPr>
            <a:spLocks noGrp="1"/>
          </p:cNvSpPr>
          <p:nvPr>
            <p:ph idx="1"/>
          </p:nvPr>
        </p:nvSpPr>
        <p:spPr>
          <a:xfrm>
            <a:off x="1431628" y="1306120"/>
            <a:ext cx="7695445" cy="4092167"/>
          </a:xfrm>
          <a:solidFill>
            <a:schemeClr val="bg1">
              <a:alpha val="64000"/>
            </a:schemeClr>
          </a:solidFill>
          <a:ln w="57150">
            <a:solidFill>
              <a:schemeClr val="tx1">
                <a:lumMod val="50000"/>
                <a:lumOff val="50000"/>
              </a:schemeClr>
            </a:solidFill>
          </a:ln>
          <a:scene3d>
            <a:camera prst="orthographicFront"/>
            <a:lightRig rig="threePt" dir="t"/>
          </a:scene3d>
          <a:sp3d>
            <a:bevelT prst="relaxedInset"/>
          </a:sp3d>
        </p:spPr>
        <p:txBody>
          <a:bodyPr>
            <a:sp3d extrusionH="57150">
              <a:bevelT w="82550" h="38100" prst="coolSlant"/>
            </a:sp3d>
          </a:bodyPr>
          <a:lstStyle/>
          <a:p>
            <a:pPr marL="82296" indent="0">
              <a:buNone/>
            </a:pPr>
            <a:r>
              <a:rPr lang="en-US" b="1" dirty="0" smtClean="0">
                <a:solidFill>
                  <a:schemeClr val="accent3">
                    <a:lumMod val="75000"/>
                  </a:schemeClr>
                </a:solidFill>
              </a:rPr>
              <a:t>According</a:t>
            </a:r>
            <a:r>
              <a:rPr lang="en-US" b="1" dirty="0" smtClean="0">
                <a:solidFill>
                  <a:srgbClr val="FF0000"/>
                </a:solidFill>
              </a:rPr>
              <a:t> </a:t>
            </a:r>
            <a:r>
              <a:rPr lang="en-US" b="1" dirty="0" smtClean="0">
                <a:solidFill>
                  <a:schemeClr val="accent3">
                    <a:lumMod val="75000"/>
                  </a:schemeClr>
                </a:solidFill>
              </a:rPr>
              <a:t>to Josephus </a:t>
            </a:r>
            <a:r>
              <a:rPr lang="en-US" b="1" dirty="0" smtClean="0">
                <a:solidFill>
                  <a:srgbClr val="FF0000"/>
                </a:solidFill>
              </a:rPr>
              <a:t>there were 256,500 Passover sacrifices from the </a:t>
            </a:r>
            <a:r>
              <a:rPr lang="en-US" b="1" dirty="0" smtClean="0">
                <a:solidFill>
                  <a:schemeClr val="tx1">
                    <a:lumMod val="65000"/>
                    <a:lumOff val="35000"/>
                  </a:schemeClr>
                </a:solidFill>
              </a:rPr>
              <a:t>9</a:t>
            </a:r>
            <a:r>
              <a:rPr lang="en-US" b="1" baseline="30000" dirty="0" smtClean="0">
                <a:solidFill>
                  <a:schemeClr val="tx1">
                    <a:lumMod val="65000"/>
                    <a:lumOff val="35000"/>
                  </a:schemeClr>
                </a:solidFill>
              </a:rPr>
              <a:t>th</a:t>
            </a:r>
            <a:r>
              <a:rPr lang="en-US" b="1" dirty="0" smtClean="0">
                <a:solidFill>
                  <a:schemeClr val="tx1">
                    <a:lumMod val="65000"/>
                    <a:lumOff val="35000"/>
                  </a:schemeClr>
                </a:solidFill>
              </a:rPr>
              <a:t> – 11</a:t>
            </a:r>
            <a:r>
              <a:rPr lang="en-US" b="1" baseline="30000" dirty="0" smtClean="0">
                <a:solidFill>
                  <a:schemeClr val="tx1">
                    <a:lumMod val="65000"/>
                    <a:lumOff val="35000"/>
                  </a:schemeClr>
                </a:solidFill>
              </a:rPr>
              <a:t>th</a:t>
            </a:r>
            <a:r>
              <a:rPr lang="en-US" b="1" dirty="0" smtClean="0">
                <a:solidFill>
                  <a:schemeClr val="tx1">
                    <a:lumMod val="65000"/>
                    <a:lumOff val="35000"/>
                  </a:schemeClr>
                </a:solidFill>
              </a:rPr>
              <a:t> hour (120 minutes).</a:t>
            </a:r>
          </a:p>
          <a:p>
            <a:r>
              <a:rPr lang="en-US" b="1" dirty="0" smtClean="0">
                <a:solidFill>
                  <a:srgbClr val="FF0000"/>
                </a:solidFill>
              </a:rPr>
              <a:t>256,500 / 120 min = 2137 lambs/min.</a:t>
            </a:r>
          </a:p>
          <a:p>
            <a:r>
              <a:rPr lang="en-US" b="1" dirty="0" smtClean="0">
                <a:solidFill>
                  <a:srgbClr val="96004B"/>
                </a:solidFill>
              </a:rPr>
              <a:t>6</a:t>
            </a:r>
            <a:r>
              <a:rPr lang="en-US" b="1" baseline="30000" dirty="0" smtClean="0">
                <a:solidFill>
                  <a:srgbClr val="96004B"/>
                </a:solidFill>
              </a:rPr>
              <a:t>th</a:t>
            </a:r>
            <a:r>
              <a:rPr lang="en-US" b="1" dirty="0" smtClean="0">
                <a:solidFill>
                  <a:srgbClr val="96004B"/>
                </a:solidFill>
              </a:rPr>
              <a:t> – 11</a:t>
            </a:r>
            <a:r>
              <a:rPr lang="en-US" b="1" baseline="30000" dirty="0" smtClean="0">
                <a:solidFill>
                  <a:srgbClr val="96004B"/>
                </a:solidFill>
              </a:rPr>
              <a:t>th</a:t>
            </a:r>
            <a:r>
              <a:rPr lang="en-US" b="1" dirty="0" smtClean="0">
                <a:solidFill>
                  <a:srgbClr val="96004B"/>
                </a:solidFill>
              </a:rPr>
              <a:t> hour = 855 lambs/min.</a:t>
            </a:r>
          </a:p>
          <a:p>
            <a:r>
              <a:rPr lang="en-US" b="1" dirty="0" smtClean="0">
                <a:solidFill>
                  <a:srgbClr val="006600"/>
                </a:solidFill>
              </a:rPr>
              <a:t>3</a:t>
            </a:r>
            <a:r>
              <a:rPr lang="en-US" b="1" baseline="30000" dirty="0" smtClean="0">
                <a:solidFill>
                  <a:srgbClr val="006600"/>
                </a:solidFill>
              </a:rPr>
              <a:t>rd</a:t>
            </a:r>
            <a:r>
              <a:rPr lang="en-US" b="1" dirty="0" smtClean="0">
                <a:solidFill>
                  <a:srgbClr val="006600"/>
                </a:solidFill>
              </a:rPr>
              <a:t> – 11</a:t>
            </a:r>
            <a:r>
              <a:rPr lang="en-US" b="1" baseline="30000" dirty="0" smtClean="0">
                <a:solidFill>
                  <a:srgbClr val="006600"/>
                </a:solidFill>
              </a:rPr>
              <a:t>th</a:t>
            </a:r>
            <a:r>
              <a:rPr lang="en-US" b="1" dirty="0" smtClean="0">
                <a:solidFill>
                  <a:srgbClr val="006600"/>
                </a:solidFill>
              </a:rPr>
              <a:t> hour = 534 lambs/min.</a:t>
            </a:r>
          </a:p>
          <a:p>
            <a:r>
              <a:rPr lang="en-US" b="1" dirty="0" smtClean="0">
                <a:solidFill>
                  <a:srgbClr val="0070C0"/>
                </a:solidFill>
              </a:rPr>
              <a:t>Boqer – 11</a:t>
            </a:r>
            <a:r>
              <a:rPr lang="en-US" b="1" baseline="30000" dirty="0" smtClean="0">
                <a:solidFill>
                  <a:srgbClr val="0070C0"/>
                </a:solidFill>
              </a:rPr>
              <a:t>th</a:t>
            </a:r>
            <a:r>
              <a:rPr lang="en-US" b="1" dirty="0" smtClean="0">
                <a:solidFill>
                  <a:srgbClr val="0070C0"/>
                </a:solidFill>
              </a:rPr>
              <a:t> hour = 389 lambs/min</a:t>
            </a:r>
            <a:r>
              <a:rPr lang="en-US" dirty="0" smtClean="0">
                <a:solidFill>
                  <a:srgbClr val="0070C0"/>
                </a:solidFill>
              </a:rPr>
              <a:t>.</a:t>
            </a:r>
            <a:endParaRPr lang="en-US" dirty="0">
              <a:solidFill>
                <a:srgbClr val="0070C0"/>
              </a:solidFill>
            </a:endParaRPr>
          </a:p>
        </p:txBody>
      </p:sp>
      <p:sp>
        <p:nvSpPr>
          <p:cNvPr id="4" name="Slide Number Placeholder 1"/>
          <p:cNvSpPr txBox="1">
            <a:spLocks/>
          </p:cNvSpPr>
          <p:nvPr/>
        </p:nvSpPr>
        <p:spPr>
          <a:xfrm>
            <a:off x="11490959" y="6482839"/>
            <a:ext cx="6096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400" smtClean="0"/>
              <a:pPr algn="r"/>
              <a:t>39</a:t>
            </a:fld>
            <a:endParaRPr lang="en-US" dirty="0"/>
          </a:p>
        </p:txBody>
      </p:sp>
      <p:pic>
        <p:nvPicPr>
          <p:cNvPr id="5" name="Picture 2" descr="C:\Users\Rae\Desktop\bunny trail wood plaque 400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33" y="384429"/>
            <a:ext cx="1792923" cy="726134"/>
          </a:xfrm>
          <a:prstGeom prst="rect">
            <a:avLst/>
          </a:prstGeom>
          <a:noFill/>
          <a:ln>
            <a:noFill/>
          </a:ln>
          <a:effectLst>
            <a:glow rad="1397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3075" name="Picture 3" descr="C:\Users\Rae\Desktop\calculator p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0608" y="203762"/>
            <a:ext cx="2411392" cy="21099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Rae\Desktop\Passover lamb with title ed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4223" y="3941264"/>
            <a:ext cx="2692400" cy="2501900"/>
          </a:xfrm>
          <a:prstGeom prst="rect">
            <a:avLst/>
          </a:prstGeom>
          <a:noFill/>
          <a:effectLst>
            <a:softEdge rad="279400"/>
          </a:effectLst>
          <a:extLst>
            <a:ext uri="{909E8E84-426E-40DD-AFC4-6F175D3DCCD1}">
              <a14:hiddenFill xmlns:a14="http://schemas.microsoft.com/office/drawing/2010/main">
                <a:solidFill>
                  <a:srgbClr val="FFFFFF"/>
                </a:solidFill>
              </a14:hiddenFill>
            </a:ext>
          </a:extLst>
        </p:spPr>
      </p:pic>
      <p:sp>
        <p:nvSpPr>
          <p:cNvPr id="6" name="Explosion 1 5"/>
          <p:cNvSpPr/>
          <p:nvPr/>
        </p:nvSpPr>
        <p:spPr>
          <a:xfrm rot="10144060">
            <a:off x="1529316" y="4977668"/>
            <a:ext cx="1342902" cy="1331328"/>
          </a:xfrm>
          <a:prstGeom prst="irregularSeal1">
            <a:avLst/>
          </a:prstGeom>
          <a:gradFill flip="none" rotWithShape="1">
            <a:gsLst>
              <a:gs pos="17000">
                <a:srgbClr val="96004B"/>
              </a:gs>
              <a:gs pos="50000">
                <a:srgbClr val="00B0F0"/>
              </a:gs>
              <a:gs pos="81000">
                <a:srgbClr val="96004B"/>
              </a:gs>
            </a:gsLst>
            <a:path path="shape">
              <a:fillToRect l="50000" t="50000" r="50000" b="50000"/>
            </a:path>
            <a:tileRect/>
          </a:gradFill>
          <a:ln>
            <a:solidFill>
              <a:schemeClr val="accent2">
                <a:lumMod val="40000"/>
                <a:lumOff val="6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F:\Art on Desktop - 1\Bible Characters\josiah king picture.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4450568"/>
            <a:ext cx="1736203" cy="24480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2" descr="C:\Users\Rae\Desktop\Josephus 485.jpg"/>
          <p:cNvPicPr>
            <a:picLocks noChangeAspect="1" noChangeArrowheads="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426949" y="2063801"/>
            <a:ext cx="1494548" cy="12938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841562"/>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1000"/>
                                        <p:tgtEl>
                                          <p:spTgt spid="3">
                                            <p:bg/>
                                          </p:spTgt>
                                        </p:tgtEl>
                                      </p:cBhvr>
                                    </p:animEffect>
                                    <p:anim calcmode="lin" valueType="num">
                                      <p:cBhvr>
                                        <p:cTn id="13" dur="1000" fill="hold"/>
                                        <p:tgtEl>
                                          <p:spTgt spid="3">
                                            <p:bg/>
                                          </p:spTgt>
                                        </p:tgtEl>
                                        <p:attrNameLst>
                                          <p:attrName>ppt_x</p:attrName>
                                        </p:attrNameLst>
                                      </p:cBhvr>
                                      <p:tavLst>
                                        <p:tav tm="0">
                                          <p:val>
                                            <p:strVal val="#ppt_x"/>
                                          </p:val>
                                        </p:tav>
                                        <p:tav tm="100000">
                                          <p:val>
                                            <p:strVal val="#ppt_x"/>
                                          </p:val>
                                        </p:tav>
                                      </p:tavLst>
                                    </p:anim>
                                    <p:anim calcmode="lin" valueType="num">
                                      <p:cBhvr>
                                        <p:cTn id="14" dur="1000" fill="hold"/>
                                        <p:tgtEl>
                                          <p:spTgt spid="3">
                                            <p:bg/>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1000"/>
                                        <p:tgtEl>
                                          <p:spTgt spid="3">
                                            <p:txEl>
                                              <p:pRg st="3" end="3"/>
                                            </p:txEl>
                                          </p:spTgt>
                                        </p:tgtEl>
                                      </p:cBhvr>
                                    </p:animEffect>
                                    <p:anim calcmode="lin" valueType="num">
                                      <p:cBhvr>
                                        <p:cTn id="3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1000"/>
                                        <p:tgtEl>
                                          <p:spTgt spid="3">
                                            <p:txEl>
                                              <p:pRg st="4" end="4"/>
                                            </p:txEl>
                                          </p:spTgt>
                                        </p:tgtEl>
                                      </p:cBhvr>
                                    </p:animEffect>
                                    <p:anim calcmode="lin" valueType="num">
                                      <p:cBhvr>
                                        <p:cTn id="4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8" presetClass="emph" presetSubtype="0" fill="hold" grpId="0" nodeType="clickEffect">
                                  <p:stCondLst>
                                    <p:cond delay="0"/>
                                  </p:stCondLst>
                                  <p:childTnLst>
                                    <p:animRot by="21600000">
                                      <p:cBhvr>
                                        <p:cTn id="51" dur="2000" fill="hold"/>
                                        <p:tgtEl>
                                          <p:spTgt spid="6"/>
                                        </p:tgtEl>
                                        <p:attrNameLst>
                                          <p:attrName>r</p:attrName>
                                        </p:attrNameLst>
                                      </p:cBhvr>
                                    </p:animRot>
                                  </p:childTnLst>
                                </p:cTn>
                              </p:par>
                              <p:par>
                                <p:cTn id="52" presetID="16" presetClass="entr" presetSubtype="21" fill="hold" nodeType="withEffect">
                                  <p:stCondLst>
                                    <p:cond delay="0"/>
                                  </p:stCondLst>
                                  <p:childTnLst>
                                    <p:set>
                                      <p:cBhvr>
                                        <p:cTn id="53" dur="1" fill="hold">
                                          <p:stCondLst>
                                            <p:cond delay="0"/>
                                          </p:stCondLst>
                                        </p:cTn>
                                        <p:tgtEl>
                                          <p:spTgt spid="9">
                                            <p:txEl>
                                              <p:pRg st="0" end="0"/>
                                            </p:txEl>
                                          </p:spTgt>
                                        </p:tgtEl>
                                        <p:attrNameLst>
                                          <p:attrName>style.visibility</p:attrName>
                                        </p:attrNameLst>
                                      </p:cBhvr>
                                      <p:to>
                                        <p:strVal val="visible"/>
                                      </p:to>
                                    </p:set>
                                    <p:animEffect transition="in" filter="barn(inVertical)">
                                      <p:cBhvr>
                                        <p:cTn id="54"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cxnSp>
        <p:nvCxnSpPr>
          <p:cNvPr id="5" name="Straight Arrow Connector 4"/>
          <p:cNvCxnSpPr/>
          <p:nvPr/>
        </p:nvCxnSpPr>
        <p:spPr>
          <a:xfrm flipH="1">
            <a:off x="3554980" y="3605479"/>
            <a:ext cx="429665" cy="49910"/>
          </a:xfrm>
          <a:prstGeom prst="straightConnector1">
            <a:avLst/>
          </a:prstGeom>
          <a:ln w="38100">
            <a:solidFill>
              <a:srgbClr val="B83D68"/>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542777" y="4013517"/>
            <a:ext cx="3345304" cy="650240"/>
          </a:xfrm>
          <a:prstGeom prst="rect">
            <a:avLst/>
          </a:prstGeom>
          <a:gradFill flip="none" rotWithShape="1">
            <a:gsLst>
              <a:gs pos="1000">
                <a:srgbClr val="F1E441"/>
              </a:gs>
              <a:gs pos="85000">
                <a:srgbClr val="C1D2D8"/>
              </a:gs>
              <a:gs pos="16000">
                <a:srgbClr val="85C2FF"/>
              </a:gs>
              <a:gs pos="93000">
                <a:schemeClr val="accent4">
                  <a:lumMod val="40000"/>
                  <a:lumOff val="60000"/>
                </a:schemeClr>
              </a:gs>
              <a:gs pos="100000">
                <a:srgbClr val="FFFF8F"/>
              </a:gs>
            </a:gsLst>
            <a:lin ang="10800000" scaled="1"/>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CA" sz="2800" b="1" dirty="0" smtClean="0">
                <a:ln w="11430"/>
                <a:solidFill>
                  <a:schemeClr val="accent4">
                    <a:lumMod val="75000"/>
                  </a:schemeClr>
                </a:solidFill>
                <a:effectLst>
                  <a:outerShdw blurRad="50800" dist="39000" dir="5460000" algn="tl">
                    <a:srgbClr val="000000">
                      <a:alpha val="38000"/>
                    </a:srgbClr>
                  </a:outerShdw>
                </a:effectLst>
              </a:rPr>
              <a:t>Direct Sunlight</a:t>
            </a:r>
            <a:endParaRPr lang="en-CA" sz="2800" b="1" dirty="0">
              <a:ln w="11430"/>
              <a:solidFill>
                <a:schemeClr val="accent4">
                  <a:lumMod val="75000"/>
                </a:schemeClr>
              </a:solidFill>
              <a:effectLst>
                <a:outerShdw blurRad="50800" dist="39000" dir="5460000" algn="tl">
                  <a:srgbClr val="000000">
                    <a:alpha val="38000"/>
                  </a:srgbClr>
                </a:outerShdw>
              </a:effectLst>
            </a:endParaRPr>
          </a:p>
        </p:txBody>
      </p:sp>
      <p:sp>
        <p:nvSpPr>
          <p:cNvPr id="9" name="Rectangle 8"/>
          <p:cNvSpPr/>
          <p:nvPr/>
        </p:nvSpPr>
        <p:spPr>
          <a:xfrm>
            <a:off x="7297231" y="4013517"/>
            <a:ext cx="3564362" cy="650240"/>
          </a:xfrm>
          <a:prstGeom prst="rect">
            <a:avLst/>
          </a:prstGeom>
          <a:solidFill>
            <a:schemeClr val="tx1"/>
          </a:solidFill>
          <a:ln>
            <a:solidFill>
              <a:schemeClr val="bg1"/>
            </a:solid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a:bevelT w="27940" h="12700"/>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rPr>
              <a:t>Darkness</a:t>
            </a:r>
            <a:endParaRPr lang="en-CA" sz="3200" b="1" spc="150" dirty="0">
              <a:ln w="11430"/>
              <a:solidFill>
                <a:srgbClr val="F8F8F8"/>
              </a:solidFill>
              <a:effectLst>
                <a:outerShdw blurRad="25400" algn="tl" rotWithShape="0">
                  <a:srgbClr val="000000">
                    <a:alpha val="43000"/>
                  </a:srgbClr>
                </a:outerShdw>
              </a:effectLst>
            </a:endParaRPr>
          </a:p>
        </p:txBody>
      </p:sp>
      <p:sp>
        <p:nvSpPr>
          <p:cNvPr id="10" name="Rectangle 9"/>
          <p:cNvSpPr/>
          <p:nvPr/>
        </p:nvSpPr>
        <p:spPr>
          <a:xfrm>
            <a:off x="6988717" y="2649538"/>
            <a:ext cx="322122" cy="2674729"/>
          </a:xfrm>
          <a:prstGeom prst="rect">
            <a:avLst/>
          </a:prstGeom>
          <a:gradFill>
            <a:gsLst>
              <a:gs pos="0">
                <a:srgbClr val="000000"/>
              </a:gs>
              <a:gs pos="32000">
                <a:srgbClr val="400040"/>
              </a:gs>
              <a:gs pos="88000">
                <a:srgbClr val="F27300"/>
              </a:gs>
              <a:gs pos="100000">
                <a:srgbClr val="FFBF00"/>
              </a:gs>
            </a:gsLst>
            <a:lin ang="10800000" scaled="0"/>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12" name="Straight Connector 11"/>
          <p:cNvCxnSpPr/>
          <p:nvPr/>
        </p:nvCxnSpPr>
        <p:spPr>
          <a:xfrm>
            <a:off x="3502137" y="3607117"/>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937191" y="3596957"/>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774877" y="3320395"/>
            <a:ext cx="1230208"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rgbClr val="B83D68"/>
                </a:solidFill>
              </a:rPr>
              <a:t>Sunrise</a:t>
            </a:r>
            <a:endParaRPr lang="en-CA" b="1" dirty="0">
              <a:solidFill>
                <a:srgbClr val="B83D68"/>
              </a:solidFill>
            </a:endParaRPr>
          </a:p>
        </p:txBody>
      </p:sp>
      <p:sp>
        <p:nvSpPr>
          <p:cNvPr id="18" name="Rectangle 17"/>
          <p:cNvSpPr/>
          <p:nvPr/>
        </p:nvSpPr>
        <p:spPr>
          <a:xfrm>
            <a:off x="5569094" y="3325474"/>
            <a:ext cx="892666"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chemeClr val="accent5"/>
                </a:solidFill>
              </a:rPr>
              <a:t>Sunset</a:t>
            </a:r>
            <a:endParaRPr lang="en-CA" b="1" dirty="0">
              <a:solidFill>
                <a:schemeClr val="accent5"/>
              </a:solidFill>
            </a:endParaRPr>
          </a:p>
        </p:txBody>
      </p:sp>
      <p:sp>
        <p:nvSpPr>
          <p:cNvPr id="24" name="Rectangle 23"/>
          <p:cNvSpPr/>
          <p:nvPr/>
        </p:nvSpPr>
        <p:spPr>
          <a:xfrm>
            <a:off x="10683034" y="2174189"/>
            <a:ext cx="398457" cy="1143001"/>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chemeClr val="bg2">
                  <a:lumMod val="50000"/>
                </a:schemeClr>
              </a:solidFill>
            </a:endParaRPr>
          </a:p>
        </p:txBody>
      </p:sp>
      <p:cxnSp>
        <p:nvCxnSpPr>
          <p:cNvPr id="25" name="Straight Connector 24"/>
          <p:cNvCxnSpPr/>
          <p:nvPr/>
        </p:nvCxnSpPr>
        <p:spPr>
          <a:xfrm>
            <a:off x="10861593" y="3321367"/>
            <a:ext cx="0" cy="2276793"/>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224745" y="1423671"/>
            <a:ext cx="417288" cy="1143000"/>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rgbClr val="00B0F0"/>
              </a:solidFill>
            </a:endParaRPr>
          </a:p>
        </p:txBody>
      </p:sp>
      <p:sp>
        <p:nvSpPr>
          <p:cNvPr id="33" name="Title 2"/>
          <p:cNvSpPr txBox="1">
            <a:spLocks/>
          </p:cNvSpPr>
          <p:nvPr/>
        </p:nvSpPr>
        <p:spPr>
          <a:xfrm>
            <a:off x="1265817" y="704584"/>
            <a:ext cx="10820400" cy="1897086"/>
          </a:xfrm>
          <a:prstGeom prst="rect">
            <a:avLst/>
          </a:prstGeom>
          <a:effectLst/>
        </p:spPr>
        <p:txBody>
          <a:bodyPr vert="horz" lIns="91440" tIns="45720" rIns="91440" bIns="45720" rtlCol="0" anchor="t" anchorCtr="0">
            <a:noAutofit/>
            <a:scene3d>
              <a:camera prst="orthographicFront"/>
              <a:lightRig rig="soft" dir="t">
                <a:rot lat="0" lon="0" rev="10800000"/>
              </a:lightRig>
            </a:scene3d>
            <a:sp3d>
              <a:bevelT w="27940" h="12700"/>
              <a:contourClr>
                <a:srgbClr val="DDDDDD"/>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cap="none" spc="150">
                <a:ln w="11430"/>
                <a:solidFill>
                  <a:schemeClr val="accent2">
                    <a:lumMod val="75000"/>
                  </a:schemeClr>
                </a:solidFill>
                <a:effectLst>
                  <a:outerShdw blurRad="25400" algn="tl" rotWithShape="0">
                    <a:srgbClr val="000000">
                      <a:alpha val="43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1600" dirty="0">
              <a:ln>
                <a:noFill/>
                <a:prstDash val="solid"/>
              </a:ln>
              <a:solidFill>
                <a:srgbClr val="00B050"/>
              </a:solidFill>
            </a:endParaRPr>
          </a:p>
        </p:txBody>
      </p:sp>
      <p:sp>
        <p:nvSpPr>
          <p:cNvPr id="35" name="Rectangle 34"/>
          <p:cNvSpPr/>
          <p:nvPr/>
        </p:nvSpPr>
        <p:spPr>
          <a:xfrm>
            <a:off x="3126581" y="2658972"/>
            <a:ext cx="325120" cy="2025557"/>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11" name="Straight Connector 10"/>
          <p:cNvCxnSpPr/>
          <p:nvPr/>
        </p:nvCxnSpPr>
        <p:spPr>
          <a:xfrm>
            <a:off x="3096463" y="3234826"/>
            <a:ext cx="30118" cy="2283253"/>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7" name="Title 2"/>
          <p:cNvSpPr txBox="1">
            <a:spLocks/>
          </p:cNvSpPr>
          <p:nvPr/>
        </p:nvSpPr>
        <p:spPr>
          <a:xfrm>
            <a:off x="1377790" y="-106073"/>
            <a:ext cx="10708428"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smtClean="0">
                <a:ln>
                  <a:solidFill>
                    <a:srgbClr val="002060"/>
                  </a:solidFill>
                </a:ln>
                <a:solidFill>
                  <a:srgbClr val="57FBFB"/>
                </a:solidFill>
              </a:rPr>
              <a:t>#1</a:t>
            </a:r>
            <a:r>
              <a:rPr lang="en-US" b="1" dirty="0" smtClean="0">
                <a:ln>
                  <a:solidFill>
                    <a:srgbClr val="002060"/>
                  </a:solidFill>
                </a:ln>
                <a:solidFill>
                  <a:schemeClr val="accent2">
                    <a:lumMod val="75000"/>
                  </a:schemeClr>
                </a:solidFill>
              </a:rPr>
              <a:t>  Placement of </a:t>
            </a:r>
            <a:r>
              <a:rPr lang="en-US" b="1" dirty="0" smtClean="0">
                <a:ln>
                  <a:solidFill>
                    <a:srgbClr val="002060"/>
                  </a:solidFill>
                </a:ln>
                <a:solidFill>
                  <a:srgbClr val="FF0000"/>
                </a:solidFill>
              </a:rPr>
              <a:t>Both</a:t>
            </a:r>
            <a:r>
              <a:rPr lang="en-US" b="1" dirty="0" smtClean="0">
                <a:ln>
                  <a:solidFill>
                    <a:srgbClr val="002060"/>
                  </a:solidFill>
                </a:ln>
                <a:solidFill>
                  <a:schemeClr val="accent2">
                    <a:lumMod val="75000"/>
                  </a:schemeClr>
                </a:solidFill>
              </a:rPr>
              <a:t> Daily </a:t>
            </a:r>
            <a:r>
              <a:rPr lang="en-US" b="1" dirty="0" smtClean="0">
                <a:ln>
                  <a:solidFill>
                    <a:srgbClr val="002060"/>
                  </a:solidFill>
                </a:ln>
                <a:solidFill>
                  <a:srgbClr val="FF0000"/>
                </a:solidFill>
              </a:rPr>
              <a:t>Mixtures</a:t>
            </a:r>
            <a:endParaRPr lang="en-US" b="1" dirty="0">
              <a:ln>
                <a:solidFill>
                  <a:srgbClr val="002060"/>
                </a:solidFill>
              </a:ln>
              <a:solidFill>
                <a:srgbClr val="FF0000"/>
              </a:solidFill>
            </a:endParaRPr>
          </a:p>
        </p:txBody>
      </p:sp>
      <p:sp>
        <p:nvSpPr>
          <p:cNvPr id="40" name="Rectangle 39"/>
          <p:cNvSpPr/>
          <p:nvPr/>
        </p:nvSpPr>
        <p:spPr>
          <a:xfrm>
            <a:off x="6913707" y="2646937"/>
            <a:ext cx="472142" cy="1311793"/>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wordArtVert" rtlCol="0" anchor="ctr">
            <a:sp3d/>
          </a:bodyPr>
          <a:lstStyle/>
          <a:p>
            <a:pPr algn="ctr"/>
            <a:r>
              <a:rPr lang="en-CA" sz="1600" b="1" dirty="0" smtClean="0">
                <a:ln w="1905"/>
                <a:solidFill>
                  <a:schemeClr val="accent2">
                    <a:lumMod val="20000"/>
                    <a:lumOff val="80000"/>
                  </a:schemeClr>
                </a:solidFill>
                <a:effectLst>
                  <a:innerShdw blurRad="69850" dist="43180" dir="5400000">
                    <a:srgbClr val="000000">
                      <a:alpha val="65000"/>
                    </a:srgbClr>
                  </a:innerShdw>
                </a:effectLst>
              </a:rPr>
              <a:t>DUSK</a:t>
            </a:r>
            <a:endParaRPr lang="en-CA" b="1" dirty="0">
              <a:solidFill>
                <a:schemeClr val="accent2">
                  <a:lumMod val="20000"/>
                  <a:lumOff val="80000"/>
                </a:schemeClr>
              </a:solidFill>
            </a:endParaRPr>
          </a:p>
        </p:txBody>
      </p:sp>
      <p:pic>
        <p:nvPicPr>
          <p:cNvPr id="38" name="Picture 2" descr="C:\Users\Rae\Desktop\banner 6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790" y="5319134"/>
            <a:ext cx="10708428" cy="140160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6380480" y="3596957"/>
            <a:ext cx="533227" cy="24358"/>
          </a:xfrm>
          <a:prstGeom prst="straightConnector1">
            <a:avLst/>
          </a:prstGeom>
          <a:ln w="38100">
            <a:solidFill>
              <a:schemeClr val="accent5"/>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06549" y="2838697"/>
            <a:ext cx="1796591" cy="2105107"/>
            <a:chOff x="714375" y="3810351"/>
            <a:chExt cx="1244428" cy="1427067"/>
          </a:xfrm>
        </p:grpSpPr>
        <p:sp>
          <p:nvSpPr>
            <p:cNvPr id="44" name="Oval 43"/>
            <p:cNvSpPr/>
            <p:nvPr/>
          </p:nvSpPr>
          <p:spPr>
            <a:xfrm>
              <a:off x="727065" y="3810351"/>
              <a:ext cx="1231738" cy="1231919"/>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14375" y="4699648"/>
              <a:ext cx="1168228" cy="537770"/>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rPr>
                <a:t>Day-start at</a:t>
              </a:r>
              <a:br>
                <a:rPr lang="en-US" sz="1200" b="1" dirty="0" smtClean="0">
                  <a:ln>
                    <a:solidFill>
                      <a:srgbClr val="006600"/>
                    </a:solidFill>
                  </a:ln>
                  <a:solidFill>
                    <a:srgbClr val="99FF33"/>
                  </a:solidFill>
                </a:rPr>
              </a:br>
              <a:r>
                <a:rPr lang="en-US" sz="1200" b="1" dirty="0" smtClean="0">
                  <a:ln>
                    <a:solidFill>
                      <a:srgbClr val="006600"/>
                    </a:solidFill>
                  </a:ln>
                  <a:solidFill>
                    <a:srgbClr val="99FF33"/>
                  </a:solidFill>
                </a:rPr>
                <a:t>twilight </a:t>
              </a:r>
              <a:r>
                <a:rPr lang="en-US" sz="1200" b="1" dirty="0" smtClean="0">
                  <a:ln>
                    <a:solidFill>
                      <a:srgbClr val="C00000"/>
                    </a:solidFill>
                  </a:ln>
                  <a:solidFill>
                    <a:srgbClr val="FF0000"/>
                  </a:solidFill>
                </a:rPr>
                <a:t>not</a:t>
              </a:r>
              <a:r>
                <a:rPr lang="en-US" sz="1200" b="1" dirty="0" smtClean="0">
                  <a:ln>
                    <a:solidFill>
                      <a:srgbClr val="006600"/>
                    </a:solidFill>
                  </a:ln>
                  <a:solidFill>
                    <a:srgbClr val="99FF33"/>
                  </a:solidFill>
                </a:rPr>
                <a:t/>
              </a:r>
              <a:br>
                <a:rPr lang="en-US" sz="1200" b="1" dirty="0" smtClean="0">
                  <a:ln>
                    <a:solidFill>
                      <a:srgbClr val="006600"/>
                    </a:solidFill>
                  </a:ln>
                  <a:solidFill>
                    <a:srgbClr val="99FF33"/>
                  </a:solidFill>
                </a:rPr>
              </a:br>
              <a:r>
                <a:rPr lang="en-US" sz="1200" b="1" dirty="0" smtClean="0">
                  <a:ln>
                    <a:solidFill>
                      <a:srgbClr val="C00000"/>
                    </a:solidFill>
                  </a:ln>
                  <a:solidFill>
                    <a:srgbClr val="FF0000"/>
                  </a:solidFill>
                </a:rPr>
                <a:t>sunrise!</a:t>
              </a:r>
              <a:endParaRPr lang="en-US" sz="1200" b="1" dirty="0">
                <a:ln>
                  <a:solidFill>
                    <a:srgbClr val="C00000"/>
                  </a:solidFill>
                </a:ln>
                <a:solidFill>
                  <a:srgbClr val="FF0000"/>
                </a:solidFill>
              </a:endParaRPr>
            </a:p>
          </p:txBody>
        </p:sp>
      </p:grpSp>
      <p:sp>
        <p:nvSpPr>
          <p:cNvPr id="15" name="Rectangle 14"/>
          <p:cNvSpPr/>
          <p:nvPr/>
        </p:nvSpPr>
        <p:spPr>
          <a:xfrm>
            <a:off x="11357770" y="6433936"/>
            <a:ext cx="346549" cy="42406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lide Number Placeholder 1"/>
          <p:cNvSpPr txBox="1">
            <a:spLocks/>
          </p:cNvSpPr>
          <p:nvPr/>
        </p:nvSpPr>
        <p:spPr>
          <a:xfrm>
            <a:off x="11063131" y="6433936"/>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200" smtClean="0"/>
              <a:pPr algn="r"/>
              <a:t>4</a:t>
            </a:fld>
            <a:endParaRPr lang="en-US" dirty="0"/>
          </a:p>
        </p:txBody>
      </p:sp>
      <p:cxnSp>
        <p:nvCxnSpPr>
          <p:cNvPr id="39" name="Straight Arrow Connector 38"/>
          <p:cNvCxnSpPr/>
          <p:nvPr/>
        </p:nvCxnSpPr>
        <p:spPr>
          <a:xfrm>
            <a:off x="2603707" y="2582227"/>
            <a:ext cx="459534" cy="652599"/>
          </a:xfrm>
          <a:prstGeom prst="straightConnector1">
            <a:avLst/>
          </a:prstGeom>
          <a:ln w="38100">
            <a:solidFill>
              <a:schemeClr val="accent5"/>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125155" y="907705"/>
            <a:ext cx="2705578" cy="1781746"/>
          </a:xfrm>
          <a:prstGeom prst="rect">
            <a:avLst/>
          </a:prstGeom>
        </p:spPr>
        <p:style>
          <a:lnRef idx="0">
            <a:schemeClr val="accent3"/>
          </a:lnRef>
          <a:fillRef idx="3">
            <a:schemeClr val="accent3"/>
          </a:fillRef>
          <a:effectRef idx="3">
            <a:schemeClr val="accent3"/>
          </a:effectRef>
          <a:fontRef idx="minor">
            <a:schemeClr val="lt1"/>
          </a:fontRef>
        </p:style>
        <p:txBody>
          <a:bodyPr rtlCol="0" anchor="ctr">
            <a:sp3d extrusionH="57150">
              <a:bevelT h="25400" prst="softRound"/>
            </a:sp3d>
          </a:bodyPr>
          <a:lstStyle/>
          <a:p>
            <a:pPr algn="ctr"/>
            <a:r>
              <a:rPr lang="en-CA" b="1" dirty="0" err="1" smtClean="0">
                <a:ln w="1905"/>
                <a:solidFill>
                  <a:schemeClr val="bg1"/>
                </a:solidFill>
                <a:effectLst>
                  <a:innerShdw blurRad="69850" dist="43180" dir="5400000">
                    <a:srgbClr val="000000">
                      <a:alpha val="65000"/>
                    </a:srgbClr>
                  </a:innerShdw>
                </a:effectLst>
              </a:rPr>
              <a:t>Boqer</a:t>
            </a:r>
            <a:r>
              <a:rPr lang="en-CA" b="1" dirty="0" smtClean="0">
                <a:ln w="1905"/>
                <a:solidFill>
                  <a:schemeClr val="bg1"/>
                </a:solidFill>
                <a:effectLst>
                  <a:innerShdw blurRad="69850" dist="43180" dir="5400000">
                    <a:srgbClr val="000000">
                      <a:alpha val="65000"/>
                    </a:srgbClr>
                  </a:innerShdw>
                </a:effectLst>
              </a:rPr>
              <a:t> – (Morning) </a:t>
            </a:r>
            <a:r>
              <a:rPr lang="en-CA" sz="3200" b="1" dirty="0" smtClean="0">
                <a:ln>
                  <a:solidFill>
                    <a:srgbClr val="96004B"/>
                  </a:solidFill>
                </a:ln>
                <a:solidFill>
                  <a:schemeClr val="accent3">
                    <a:lumMod val="20000"/>
                    <a:lumOff val="80000"/>
                  </a:schemeClr>
                </a:solidFill>
                <a:latin typeface="Arial Black" pitchFamily="34" charset="0"/>
              </a:rPr>
              <a:t>DAWN</a:t>
            </a:r>
            <a:r>
              <a:rPr lang="en-CA" sz="3200" b="1" dirty="0" smtClean="0">
                <a:ln>
                  <a:solidFill>
                    <a:srgbClr val="0000FF"/>
                  </a:solidFill>
                </a:ln>
                <a:solidFill>
                  <a:srgbClr val="57FBFB"/>
                </a:solidFill>
                <a:latin typeface="Arial Black" pitchFamily="34" charset="0"/>
              </a:rPr>
              <a:t> </a:t>
            </a:r>
            <a:r>
              <a:rPr lang="en-CA" sz="3200" b="1" spc="300" dirty="0" smtClean="0">
                <a:ln>
                  <a:solidFill>
                    <a:schemeClr val="tx2"/>
                  </a:solidFill>
                </a:ln>
                <a:gradFill>
                  <a:gsLst>
                    <a:gs pos="0">
                      <a:srgbClr val="000082"/>
                    </a:gs>
                    <a:gs pos="19000">
                      <a:srgbClr val="66008F"/>
                    </a:gs>
                    <a:gs pos="39000">
                      <a:srgbClr val="BA0066"/>
                    </a:gs>
                    <a:gs pos="61000">
                      <a:srgbClr val="FF0000"/>
                    </a:gs>
                    <a:gs pos="80000">
                      <a:schemeClr val="accent5">
                        <a:lumMod val="60000"/>
                        <a:lumOff val="40000"/>
                      </a:schemeClr>
                    </a:gs>
                    <a:gs pos="98000">
                      <a:srgbClr val="FFFF00"/>
                    </a:gs>
                  </a:gsLst>
                  <a:lin ang="0" scaled="0"/>
                </a:gradFill>
                <a:latin typeface="Cooper Black" pitchFamily="18" charset="0"/>
              </a:rPr>
              <a:t>twilight</a:t>
            </a:r>
            <a:r>
              <a:rPr lang="en-CA" sz="3200" b="1" dirty="0" smtClean="0">
                <a:ln>
                  <a:solidFill>
                    <a:srgbClr val="0000FF"/>
                  </a:solidFill>
                </a:ln>
                <a:solidFill>
                  <a:srgbClr val="57FBFB"/>
                </a:solidFill>
                <a:latin typeface="Arial Black" pitchFamily="34" charset="0"/>
              </a:rPr>
              <a:t> MIXTURE</a:t>
            </a:r>
            <a:endParaRPr lang="en-CA" sz="3200" b="1" dirty="0">
              <a:ln>
                <a:solidFill>
                  <a:srgbClr val="0000FF"/>
                </a:solidFill>
              </a:ln>
              <a:solidFill>
                <a:srgbClr val="57FBFB"/>
              </a:solidFill>
              <a:latin typeface="Arial Black" pitchFamily="34" charset="0"/>
            </a:endParaRPr>
          </a:p>
        </p:txBody>
      </p:sp>
      <p:sp>
        <p:nvSpPr>
          <p:cNvPr id="29" name="Rectangle 28"/>
          <p:cNvSpPr/>
          <p:nvPr/>
        </p:nvSpPr>
        <p:spPr>
          <a:xfrm>
            <a:off x="3044830" y="2644629"/>
            <a:ext cx="472142" cy="1311793"/>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wordArtVert" rtlCol="0" anchor="ctr">
            <a:sp3d/>
          </a:bodyPr>
          <a:lstStyle/>
          <a:p>
            <a:pPr algn="ctr"/>
            <a:r>
              <a:rPr lang="en-CA" sz="1600" b="1" dirty="0" smtClean="0">
                <a:ln w="1905"/>
                <a:solidFill>
                  <a:srgbClr val="57FBFB"/>
                </a:solidFill>
                <a:effectLst>
                  <a:innerShdw blurRad="69850" dist="43180" dir="5400000">
                    <a:srgbClr val="000000">
                      <a:alpha val="65000"/>
                    </a:srgbClr>
                  </a:innerShdw>
                </a:effectLst>
              </a:rPr>
              <a:t>DAWN</a:t>
            </a:r>
            <a:endParaRPr lang="en-CA" b="1" dirty="0">
              <a:solidFill>
                <a:srgbClr val="57FBFB"/>
              </a:solidFill>
            </a:endParaRPr>
          </a:p>
        </p:txBody>
      </p:sp>
      <p:sp>
        <p:nvSpPr>
          <p:cNvPr id="30" name="Rectangle 29"/>
          <p:cNvSpPr/>
          <p:nvPr/>
        </p:nvSpPr>
        <p:spPr>
          <a:xfrm>
            <a:off x="6979920" y="907706"/>
            <a:ext cx="2705578" cy="1767404"/>
          </a:xfrm>
          <a:prstGeom prst="rect">
            <a:avLst/>
          </a:prstGeom>
        </p:spPr>
        <p:style>
          <a:lnRef idx="0">
            <a:schemeClr val="accent5"/>
          </a:lnRef>
          <a:fillRef idx="3">
            <a:schemeClr val="accent5"/>
          </a:fillRef>
          <a:effectRef idx="3">
            <a:schemeClr val="accent5"/>
          </a:effectRef>
          <a:fontRef idx="minor">
            <a:schemeClr val="lt1"/>
          </a:fontRef>
        </p:style>
        <p:txBody>
          <a:bodyPr rtlCol="0" anchor="ctr">
            <a:sp3d extrusionH="57150">
              <a:bevelT h="25400" prst="softRound"/>
            </a:sp3d>
          </a:bodyPr>
          <a:lstStyle/>
          <a:p>
            <a:pPr algn="ctr"/>
            <a:r>
              <a:rPr lang="en-CA" b="1" dirty="0" smtClean="0">
                <a:ln w="1905"/>
                <a:solidFill>
                  <a:schemeClr val="bg1"/>
                </a:solidFill>
                <a:effectLst>
                  <a:innerShdw blurRad="69850" dist="43180" dir="5400000">
                    <a:srgbClr val="000000">
                      <a:alpha val="65000"/>
                    </a:srgbClr>
                  </a:innerShdw>
                </a:effectLst>
              </a:rPr>
              <a:t>Ereb – (Evening)</a:t>
            </a:r>
            <a:br>
              <a:rPr lang="en-CA" b="1" dirty="0" smtClean="0">
                <a:ln w="1905"/>
                <a:solidFill>
                  <a:schemeClr val="bg1"/>
                </a:solidFill>
                <a:effectLst>
                  <a:innerShdw blurRad="69850" dist="43180" dir="5400000">
                    <a:srgbClr val="000000">
                      <a:alpha val="65000"/>
                    </a:srgbClr>
                  </a:innerShdw>
                </a:effectLst>
              </a:rPr>
            </a:br>
            <a:r>
              <a:rPr lang="en-CA" sz="3200" b="1" dirty="0" smtClean="0">
                <a:ln>
                  <a:solidFill>
                    <a:schemeClr val="tx2"/>
                  </a:solidFill>
                </a:ln>
                <a:solidFill>
                  <a:schemeClr val="accent5">
                    <a:lumMod val="60000"/>
                    <a:lumOff val="40000"/>
                  </a:schemeClr>
                </a:solidFill>
                <a:latin typeface="Arial Black" pitchFamily="34" charset="0"/>
              </a:rPr>
              <a:t>DUSK</a:t>
            </a:r>
            <a:br>
              <a:rPr lang="en-CA" sz="3200" b="1" dirty="0" smtClean="0">
                <a:ln>
                  <a:solidFill>
                    <a:schemeClr val="tx2"/>
                  </a:solidFill>
                </a:ln>
                <a:solidFill>
                  <a:schemeClr val="accent5">
                    <a:lumMod val="60000"/>
                    <a:lumOff val="40000"/>
                  </a:schemeClr>
                </a:solidFill>
                <a:latin typeface="Arial Black" pitchFamily="34" charset="0"/>
              </a:rPr>
            </a:br>
            <a:r>
              <a:rPr lang="en-CA" sz="3200" b="1" spc="300" dirty="0" smtClean="0">
                <a:ln>
                  <a:solidFill>
                    <a:schemeClr val="tx2"/>
                  </a:solidFill>
                </a:ln>
                <a:gradFill flip="none" rotWithShape="1">
                  <a:gsLst>
                    <a:gs pos="18000">
                      <a:schemeClr val="accent5">
                        <a:lumMod val="60000"/>
                        <a:lumOff val="40000"/>
                      </a:schemeClr>
                    </a:gs>
                    <a:gs pos="40000">
                      <a:srgbClr val="FF2100"/>
                    </a:gs>
                    <a:gs pos="5000">
                      <a:srgbClr val="FFC000"/>
                    </a:gs>
                    <a:gs pos="62000">
                      <a:srgbClr val="FF0300"/>
                    </a:gs>
                    <a:gs pos="97000">
                      <a:schemeClr val="tx1"/>
                    </a:gs>
                    <a:gs pos="84000">
                      <a:srgbClr val="4D0808"/>
                    </a:gs>
                  </a:gsLst>
                  <a:lin ang="0" scaled="1"/>
                  <a:tileRect/>
                </a:gradFill>
                <a:latin typeface="Cooper Black" pitchFamily="18" charset="0"/>
              </a:rPr>
              <a:t>twilight</a:t>
            </a:r>
            <a:br>
              <a:rPr lang="en-CA" sz="3200" b="1" spc="300" dirty="0" smtClean="0">
                <a:ln>
                  <a:solidFill>
                    <a:schemeClr val="tx2"/>
                  </a:solidFill>
                </a:ln>
                <a:gradFill flip="none" rotWithShape="1">
                  <a:gsLst>
                    <a:gs pos="18000">
                      <a:schemeClr val="accent5">
                        <a:lumMod val="60000"/>
                        <a:lumOff val="40000"/>
                      </a:schemeClr>
                    </a:gs>
                    <a:gs pos="40000">
                      <a:srgbClr val="FF2100"/>
                    </a:gs>
                    <a:gs pos="5000">
                      <a:srgbClr val="FFC000"/>
                    </a:gs>
                    <a:gs pos="62000">
                      <a:srgbClr val="FF0300"/>
                    </a:gs>
                    <a:gs pos="97000">
                      <a:schemeClr val="tx1"/>
                    </a:gs>
                    <a:gs pos="84000">
                      <a:srgbClr val="4D0808"/>
                    </a:gs>
                  </a:gsLst>
                  <a:lin ang="0" scaled="1"/>
                  <a:tileRect/>
                </a:gradFill>
                <a:latin typeface="Cooper Black" pitchFamily="18" charset="0"/>
              </a:rPr>
            </a:br>
            <a:r>
              <a:rPr lang="en-CA" sz="3200" b="1" dirty="0" smtClean="0">
                <a:ln>
                  <a:solidFill>
                    <a:srgbClr val="0000FF"/>
                  </a:solidFill>
                </a:ln>
                <a:solidFill>
                  <a:srgbClr val="57FBFB"/>
                </a:solidFill>
                <a:latin typeface="Arial Black" pitchFamily="34" charset="0"/>
              </a:rPr>
              <a:t>MIXTURE</a:t>
            </a:r>
            <a:endParaRPr lang="en-CA" sz="3200" b="1" dirty="0">
              <a:ln>
                <a:solidFill>
                  <a:srgbClr val="0000FF"/>
                </a:solidFill>
              </a:ln>
              <a:solidFill>
                <a:srgbClr val="57FBFB"/>
              </a:solidFill>
              <a:latin typeface="Arial Black" pitchFamily="34" charset="0"/>
            </a:endParaRPr>
          </a:p>
        </p:txBody>
      </p:sp>
      <p:sp>
        <p:nvSpPr>
          <p:cNvPr id="23" name="Rectangle 22"/>
          <p:cNvSpPr/>
          <p:nvPr/>
        </p:nvSpPr>
        <p:spPr>
          <a:xfrm>
            <a:off x="1174367" y="5403137"/>
            <a:ext cx="10633936" cy="86177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rPr>
              <a:t>Foundation of Covenant Calendar</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endParaRPr>
          </a:p>
        </p:txBody>
      </p:sp>
      <p:sp>
        <p:nvSpPr>
          <p:cNvPr id="45" name="Rectangle 44"/>
          <p:cNvSpPr/>
          <p:nvPr/>
        </p:nvSpPr>
        <p:spPr>
          <a:xfrm>
            <a:off x="3220428" y="4756806"/>
            <a:ext cx="7846219" cy="584775"/>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200" b="1" cap="none" spc="0" dirty="0" smtClean="0">
                <a:ln w="50800"/>
                <a:solidFill>
                  <a:srgbClr val="002060"/>
                </a:solidFill>
                <a:effectLst>
                  <a:glow rad="127000">
                    <a:schemeClr val="accent1">
                      <a:lumMod val="40000"/>
                      <a:lumOff val="60000"/>
                      <a:alpha val="93000"/>
                    </a:schemeClr>
                  </a:glow>
                </a:effectLst>
                <a:latin typeface="MV Boli" pitchFamily="2" charset="0"/>
                <a:cs typeface="MV Boli" pitchFamily="2" charset="0"/>
              </a:rPr>
              <a:t>Mixture</a:t>
            </a:r>
            <a:r>
              <a:rPr lang="en-US" sz="3200" b="1" u="sng" cap="none" spc="0" dirty="0" smtClean="0">
                <a:ln w="50800"/>
                <a:solidFill>
                  <a:srgbClr val="002060"/>
                </a:solidFill>
                <a:effectLst>
                  <a:glow rad="127000">
                    <a:srgbClr val="99FF33">
                      <a:alpha val="93000"/>
                    </a:srgbClr>
                  </a:glow>
                </a:effectLst>
                <a:latin typeface="MV Boli" pitchFamily="2" charset="0"/>
                <a:cs typeface="MV Boli" pitchFamily="2" charset="0"/>
              </a:rPr>
              <a:t>s</a:t>
            </a:r>
            <a:r>
              <a:rPr lang="en-US" sz="3200" b="1" cap="none" spc="0" dirty="0" smtClean="0">
                <a:ln w="50800"/>
                <a:solidFill>
                  <a:srgbClr val="002060"/>
                </a:solidFill>
                <a:effectLst>
                  <a:glow rad="127000">
                    <a:schemeClr val="accent1">
                      <a:lumMod val="40000"/>
                      <a:lumOff val="60000"/>
                      <a:alpha val="93000"/>
                    </a:schemeClr>
                  </a:glow>
                </a:effectLst>
                <a:latin typeface="MV Boli" pitchFamily="2" charset="0"/>
                <a:cs typeface="MV Boli" pitchFamily="2" charset="0"/>
              </a:rPr>
              <a:t> </a:t>
            </a:r>
            <a:r>
              <a:rPr lang="en-US" sz="2400" b="1" cap="none" spc="0" dirty="0" smtClean="0">
                <a:ln w="50800"/>
                <a:solidFill>
                  <a:srgbClr val="002060"/>
                </a:solidFill>
                <a:effectLst>
                  <a:glow rad="127000">
                    <a:schemeClr val="accent1">
                      <a:lumMod val="40000"/>
                      <a:lumOff val="60000"/>
                      <a:alpha val="93000"/>
                    </a:schemeClr>
                  </a:glow>
                </a:effectLst>
                <a:latin typeface="MV Boli" pitchFamily="2" charset="0"/>
                <a:cs typeface="MV Boli" pitchFamily="2" charset="0"/>
              </a:rPr>
              <a:t>[English]</a:t>
            </a:r>
            <a:r>
              <a:rPr lang="en-US" sz="2000" b="1" cap="none" spc="0" dirty="0" smtClean="0">
                <a:ln w="50800"/>
                <a:solidFill>
                  <a:srgbClr val="002060"/>
                </a:solidFill>
                <a:effectLst>
                  <a:glow rad="127000">
                    <a:schemeClr val="accent1">
                      <a:lumMod val="40000"/>
                      <a:lumOff val="60000"/>
                      <a:alpha val="93000"/>
                    </a:schemeClr>
                  </a:glow>
                </a:effectLst>
                <a:latin typeface="MV Boli" pitchFamily="2" charset="0"/>
                <a:cs typeface="MV Boli" pitchFamily="2" charset="0"/>
              </a:rPr>
              <a:t>  </a:t>
            </a:r>
            <a:r>
              <a:rPr lang="en-US" sz="3200" b="1" cap="none" spc="0" dirty="0" smtClean="0">
                <a:ln w="50800"/>
                <a:solidFill>
                  <a:srgbClr val="002060"/>
                </a:solidFill>
                <a:effectLst>
                  <a:glow rad="127000">
                    <a:schemeClr val="accent2">
                      <a:lumMod val="20000"/>
                      <a:lumOff val="80000"/>
                      <a:alpha val="93000"/>
                    </a:schemeClr>
                  </a:glow>
                </a:effectLst>
                <a:latin typeface="MV Boli" pitchFamily="2" charset="0"/>
                <a:cs typeface="MV Boli" pitchFamily="2" charset="0"/>
              </a:rPr>
              <a:t>= </a:t>
            </a:r>
            <a:r>
              <a:rPr lang="en-US" sz="2000" b="1" cap="none" spc="0" dirty="0" smtClean="0">
                <a:ln w="50800"/>
                <a:solidFill>
                  <a:srgbClr val="002060"/>
                </a:solidFill>
                <a:effectLst>
                  <a:glow rad="127000">
                    <a:schemeClr val="accent2">
                      <a:lumMod val="20000"/>
                      <a:lumOff val="80000"/>
                      <a:alpha val="93000"/>
                    </a:schemeClr>
                  </a:glow>
                </a:effectLst>
                <a:latin typeface="MV Boli" pitchFamily="2" charset="0"/>
                <a:cs typeface="MV Boli" pitchFamily="2" charset="0"/>
              </a:rPr>
              <a:t> </a:t>
            </a:r>
            <a:r>
              <a:rPr lang="en-US" sz="3200" b="1" cap="none" spc="0" dirty="0" err="1" smtClean="0">
                <a:ln w="50800"/>
                <a:solidFill>
                  <a:srgbClr val="002060"/>
                </a:solidFill>
                <a:effectLst>
                  <a:glow rad="127000">
                    <a:schemeClr val="accent1">
                      <a:lumMod val="40000"/>
                      <a:lumOff val="60000"/>
                      <a:alpha val="93000"/>
                    </a:schemeClr>
                  </a:glow>
                </a:effectLst>
                <a:latin typeface="MV Boli" pitchFamily="2" charset="0"/>
                <a:cs typeface="MV Boli" pitchFamily="2" charset="0"/>
              </a:rPr>
              <a:t>Arbay</a:t>
            </a:r>
            <a:r>
              <a:rPr lang="en-US" sz="3200" b="1" u="sng" dirty="0" err="1" smtClean="0">
                <a:ln w="50800"/>
                <a:solidFill>
                  <a:srgbClr val="002060"/>
                </a:solidFill>
                <a:effectLst>
                  <a:glow rad="127000">
                    <a:srgbClr val="99FF33">
                      <a:alpha val="93000"/>
                    </a:srgbClr>
                  </a:glow>
                </a:effectLst>
                <a:latin typeface="MV Boli" pitchFamily="2" charset="0"/>
                <a:cs typeface="MV Boli" pitchFamily="2" charset="0"/>
              </a:rPr>
              <a:t>im</a:t>
            </a:r>
            <a:r>
              <a:rPr lang="en-US" sz="3200" b="1" cap="none" spc="0" dirty="0" smtClean="0">
                <a:ln w="50800"/>
                <a:solidFill>
                  <a:srgbClr val="002060"/>
                </a:solidFill>
                <a:effectLst>
                  <a:glow rad="127000">
                    <a:schemeClr val="accent1">
                      <a:lumMod val="40000"/>
                      <a:lumOff val="60000"/>
                      <a:alpha val="93000"/>
                    </a:schemeClr>
                  </a:glow>
                </a:effectLst>
                <a:latin typeface="MV Boli" pitchFamily="2" charset="0"/>
                <a:cs typeface="MV Boli" pitchFamily="2" charset="0"/>
              </a:rPr>
              <a:t> </a:t>
            </a:r>
            <a:r>
              <a:rPr lang="en-US" sz="2400" b="1" cap="none" spc="0" dirty="0" smtClean="0">
                <a:ln w="50800"/>
                <a:solidFill>
                  <a:srgbClr val="002060"/>
                </a:solidFill>
                <a:effectLst>
                  <a:glow rad="127000">
                    <a:schemeClr val="accent1">
                      <a:lumMod val="40000"/>
                      <a:lumOff val="60000"/>
                      <a:alpha val="93000"/>
                    </a:schemeClr>
                  </a:glow>
                </a:effectLst>
                <a:latin typeface="MV Boli" pitchFamily="2" charset="0"/>
                <a:cs typeface="MV Boli" pitchFamily="2" charset="0"/>
              </a:rPr>
              <a:t>[Hebrew]</a:t>
            </a:r>
            <a:endParaRPr lang="en-US" sz="2400" b="1" cap="none" spc="0" dirty="0">
              <a:ln w="50800"/>
              <a:solidFill>
                <a:srgbClr val="002060"/>
              </a:solidFill>
              <a:effectLst>
                <a:glow rad="127000">
                  <a:schemeClr val="accent1">
                    <a:lumMod val="40000"/>
                    <a:lumOff val="60000"/>
                    <a:alpha val="93000"/>
                  </a:schemeClr>
                </a:glow>
              </a:effectLst>
              <a:latin typeface="MV Boli" pitchFamily="2" charset="0"/>
              <a:cs typeface="MV Boli" pitchFamily="2" charset="0"/>
            </a:endParaRPr>
          </a:p>
        </p:txBody>
      </p:sp>
      <p:sp>
        <p:nvSpPr>
          <p:cNvPr id="26" name="Rectangle 25"/>
          <p:cNvSpPr/>
          <p:nvPr/>
        </p:nvSpPr>
        <p:spPr>
          <a:xfrm>
            <a:off x="12334614" y="520970"/>
            <a:ext cx="6096000" cy="4247317"/>
          </a:xfrm>
          <a:prstGeom prst="rect">
            <a:avLst/>
          </a:prstGeom>
          <a:solidFill>
            <a:schemeClr val="accent4">
              <a:lumMod val="20000"/>
              <a:lumOff val="80000"/>
            </a:schemeClr>
          </a:solidFill>
        </p:spPr>
        <p:txBody>
          <a:bodyPr>
            <a:spAutoFit/>
          </a:bodyPr>
          <a:lstStyle/>
          <a:p>
            <a:r>
              <a:rPr lang="en-US" dirty="0"/>
              <a:t>Tim ... something just </a:t>
            </a:r>
            <a:r>
              <a:rPr lang="en-US" dirty="0" smtClean="0"/>
              <a:t>occurred </a:t>
            </a:r>
            <a:r>
              <a:rPr lang="en-US" dirty="0"/>
              <a:t>to me!  We have been saying "evening" is the foundation of calendar - or - ereb!  Maybe that is not quite right.  I'm beginning to see that ARAB (or the mixtures) are the foundation of calendar, with boqer ARAB's mixture as the day-start.  THAT is why the word "evening" had to be studied and understood, not?  </a:t>
            </a:r>
            <a:r>
              <a:rPr lang="en-US" dirty="0" smtClean="0"/>
              <a:t>evening/ereb </a:t>
            </a:r>
            <a:r>
              <a:rPr lang="en-US" dirty="0"/>
              <a:t>is what leads one to the 2nd </a:t>
            </a:r>
            <a:r>
              <a:rPr lang="en-US" dirty="0" smtClean="0"/>
              <a:t>primitive </a:t>
            </a:r>
            <a:r>
              <a:rPr lang="en-US" dirty="0"/>
              <a:t>root where the secret is hidden.  It cannot be revealed UNTIL boqer is understood as one of the </a:t>
            </a:r>
            <a:r>
              <a:rPr lang="en-US" dirty="0" err="1"/>
              <a:t>arabs</a:t>
            </a:r>
            <a:r>
              <a:rPr lang="en-US" dirty="0"/>
              <a:t> (</a:t>
            </a:r>
            <a:r>
              <a:rPr lang="en-US" dirty="0" err="1"/>
              <a:t>arbayim</a:t>
            </a:r>
            <a:r>
              <a:rPr lang="en-US" dirty="0"/>
              <a:t>)! </a:t>
            </a:r>
            <a:r>
              <a:rPr lang="en-US" dirty="0" smtClean="0"/>
              <a:t>CF</a:t>
            </a:r>
          </a:p>
          <a:p>
            <a:r>
              <a:rPr lang="en-US" dirty="0" smtClean="0">
                <a:solidFill>
                  <a:srgbClr val="0000FF"/>
                </a:solidFill>
              </a:rPr>
              <a:t>I have held the thought that </a:t>
            </a:r>
            <a:r>
              <a:rPr lang="en-US" dirty="0" err="1" smtClean="0">
                <a:solidFill>
                  <a:srgbClr val="0000FF"/>
                </a:solidFill>
              </a:rPr>
              <a:t>boqer</a:t>
            </a:r>
            <a:r>
              <a:rPr lang="en-US" dirty="0" smtClean="0">
                <a:solidFill>
                  <a:srgbClr val="0000FF"/>
                </a:solidFill>
              </a:rPr>
              <a:t> is a mixture for a few years (2015), but now in agreement with you, now see that </a:t>
            </a:r>
            <a:r>
              <a:rPr lang="en-US" dirty="0" err="1" smtClean="0">
                <a:solidFill>
                  <a:srgbClr val="0000FF"/>
                </a:solidFill>
              </a:rPr>
              <a:t>boqer</a:t>
            </a:r>
            <a:r>
              <a:rPr lang="en-US" dirty="0" smtClean="0">
                <a:solidFill>
                  <a:srgbClr val="0000FF"/>
                </a:solidFill>
              </a:rPr>
              <a:t> </a:t>
            </a:r>
            <a:r>
              <a:rPr lang="en-US" b="1" u="sng" dirty="0" smtClean="0">
                <a:solidFill>
                  <a:srgbClr val="FF0000"/>
                </a:solidFill>
              </a:rPr>
              <a:t>and</a:t>
            </a:r>
            <a:r>
              <a:rPr lang="en-US" dirty="0" smtClean="0"/>
              <a:t> </a:t>
            </a:r>
            <a:r>
              <a:rPr lang="en-US" dirty="0" err="1" smtClean="0">
                <a:solidFill>
                  <a:srgbClr val="0000FF"/>
                </a:solidFill>
              </a:rPr>
              <a:t>ereb</a:t>
            </a:r>
            <a:r>
              <a:rPr lang="en-US" dirty="0" smtClean="0">
                <a:solidFill>
                  <a:srgbClr val="0000FF"/>
                </a:solidFill>
              </a:rPr>
              <a:t> are the foundation of CC.</a:t>
            </a:r>
          </a:p>
          <a:p>
            <a:r>
              <a:rPr lang="en-US" dirty="0" smtClean="0">
                <a:solidFill>
                  <a:srgbClr val="0000FF"/>
                </a:solidFill>
              </a:rPr>
              <a:t>I did however wrongly think that </a:t>
            </a:r>
            <a:r>
              <a:rPr lang="en-US" dirty="0" err="1" smtClean="0">
                <a:solidFill>
                  <a:srgbClr val="0000FF"/>
                </a:solidFill>
              </a:rPr>
              <a:t>boqer</a:t>
            </a:r>
            <a:r>
              <a:rPr lang="en-US" dirty="0" smtClean="0">
                <a:solidFill>
                  <a:srgbClr val="0000FF"/>
                </a:solidFill>
              </a:rPr>
              <a:t> included a few hours after the sunrise too. That has been eliminated.</a:t>
            </a:r>
            <a:endParaRPr lang="en-US" dirty="0">
              <a:solidFill>
                <a:srgbClr val="0000FF"/>
              </a:solidFill>
            </a:endParaRPr>
          </a:p>
        </p:txBody>
      </p:sp>
      <p:sp>
        <p:nvSpPr>
          <p:cNvPr id="34" name="TextBox 29"/>
          <p:cNvSpPr txBox="1"/>
          <p:nvPr/>
        </p:nvSpPr>
        <p:spPr>
          <a:xfrm>
            <a:off x="11308608" y="913594"/>
            <a:ext cx="648072" cy="1995249"/>
          </a:xfrm>
          <a:prstGeom prst="roundRect">
            <a:avLst/>
          </a:prstGeom>
          <a:solidFill>
            <a:srgbClr val="00B0F0"/>
          </a:solidFill>
          <a:ln w="57150">
            <a:solidFill>
              <a:srgbClr val="00B0F0"/>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000" b="1" spc="150" dirty="0" smtClean="0">
                <a:ln w="11430"/>
                <a:solidFill>
                  <a:srgbClr val="F8F8F8"/>
                </a:solidFill>
                <a:effectLst>
                  <a:outerShdw blurRad="25400" algn="tl" rotWithShape="0">
                    <a:srgbClr val="000000">
                      <a:alpha val="43000"/>
                    </a:srgbClr>
                  </a:outerShdw>
                </a:effectLst>
              </a:rPr>
              <a:t>R</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V</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I</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W</a:t>
            </a:r>
            <a:endParaRPr lang="en-US" sz="20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370182704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175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left)">
                                      <p:cBhvr>
                                        <p:cTn id="12" dur="175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1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5" grpId="0"/>
      <p:bldP spid="3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1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63040" y="126929"/>
            <a:ext cx="10621816" cy="1239520"/>
          </a:xfrm>
          <a:prstGeom prst="rect">
            <a:avLst/>
          </a:prstGeom>
          <a:noFill/>
          <a:effectLst>
            <a:glow rad="228600">
              <a:schemeClr val="accent3">
                <a:satMod val="175000"/>
                <a:alpha val="40000"/>
              </a:schemeClr>
            </a:glo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78141" y="1948399"/>
            <a:ext cx="3287053" cy="2923877"/>
          </a:xfrm>
          <a:prstGeom prst="rect">
            <a:avLst/>
          </a:prstGeom>
          <a:solidFill>
            <a:schemeClr val="tx2">
              <a:lumMod val="20000"/>
              <a:lumOff val="80000"/>
            </a:schemeClr>
          </a:solidFill>
          <a:ln w="57150">
            <a:solidFill>
              <a:srgbClr val="C00000"/>
            </a:solidFill>
          </a:ln>
          <a:scene3d>
            <a:camera prst="orthographicFront"/>
            <a:lightRig rig="threePt" dir="t"/>
          </a:scene3d>
          <a:sp3d>
            <a:bevelT w="152400" h="50800" prst="softRound"/>
          </a:sp3d>
        </p:spPr>
        <p:txBody>
          <a:bodyPr wrap="square" rtlCol="0">
            <a:spAutoFit/>
            <a:sp3d extrusionH="57150">
              <a:bevelT w="82550" h="38100" prst="coolSlant"/>
            </a:sp3d>
          </a:bodyPr>
          <a:lstStyle/>
          <a:p>
            <a:pPr algn="ctr"/>
            <a:endParaRPr lang="en-US" sz="400" dirty="0" smtClean="0"/>
          </a:p>
          <a:p>
            <a:pPr algn="ctr"/>
            <a:r>
              <a:rPr lang="en-US" sz="3600" spc="300" dirty="0" smtClean="0">
                <a:ln>
                  <a:solidFill>
                    <a:srgbClr val="C00000"/>
                  </a:solidFill>
                </a:ln>
                <a:solidFill>
                  <a:srgbClr val="FF0000"/>
                </a:solidFill>
                <a:latin typeface="Matura MT Script Capitals" pitchFamily="66" charset="0"/>
              </a:rPr>
              <a:t>A</a:t>
            </a:r>
            <a:r>
              <a:rPr lang="en-US" sz="3600" u="sng" spc="300" dirty="0" smtClean="0">
                <a:ln>
                  <a:solidFill>
                    <a:srgbClr val="C00000"/>
                  </a:solidFill>
                </a:ln>
                <a:solidFill>
                  <a:srgbClr val="FF0000"/>
                </a:solidFill>
                <a:latin typeface="Matura MT Script Capitals" pitchFamily="66" charset="0"/>
              </a:rPr>
              <a:t>vera</a:t>
            </a:r>
            <a:r>
              <a:rPr lang="en-US" sz="3600" spc="300" dirty="0" smtClean="0">
                <a:ln>
                  <a:solidFill>
                    <a:srgbClr val="C00000"/>
                  </a:solidFill>
                </a:ln>
                <a:solidFill>
                  <a:srgbClr val="FF0000"/>
                </a:solidFill>
                <a:latin typeface="Matura MT Script Capitals" pitchFamily="66" charset="0"/>
              </a:rPr>
              <a:t>g</a:t>
            </a:r>
            <a:r>
              <a:rPr lang="en-US" sz="3600" u="sng" spc="300" dirty="0" smtClean="0">
                <a:ln>
                  <a:solidFill>
                    <a:srgbClr val="C00000"/>
                  </a:solidFill>
                </a:ln>
                <a:solidFill>
                  <a:srgbClr val="FF0000"/>
                </a:solidFill>
                <a:latin typeface="Matura MT Script Capitals" pitchFamily="66" charset="0"/>
              </a:rPr>
              <a:t>e</a:t>
            </a:r>
            <a:r>
              <a:rPr lang="en-US" sz="3600" spc="300" dirty="0" smtClean="0">
                <a:ln>
                  <a:solidFill>
                    <a:srgbClr val="C00000"/>
                  </a:solidFill>
                </a:ln>
                <a:solidFill>
                  <a:srgbClr val="FF0000"/>
                </a:solidFill>
                <a:latin typeface="Matura MT Script Capitals" pitchFamily="66" charset="0"/>
              </a:rPr>
              <a:t> Yearly Sanctuary Sacrifices</a:t>
            </a:r>
            <a:br>
              <a:rPr lang="en-US" sz="3600" spc="300" dirty="0" smtClean="0">
                <a:ln>
                  <a:solidFill>
                    <a:srgbClr val="C00000"/>
                  </a:solidFill>
                </a:ln>
                <a:solidFill>
                  <a:srgbClr val="FF0000"/>
                </a:solidFill>
                <a:latin typeface="Matura MT Script Capitals" pitchFamily="66" charset="0"/>
              </a:rPr>
            </a:br>
            <a:r>
              <a:rPr lang="en-US" sz="3600" spc="300" dirty="0" smtClean="0">
                <a:ln>
                  <a:solidFill>
                    <a:srgbClr val="C00000"/>
                  </a:solidFill>
                </a:ln>
                <a:solidFill>
                  <a:srgbClr val="FF0000"/>
                </a:solidFill>
                <a:latin typeface="Matura MT Script Capitals" pitchFamily="66" charset="0"/>
              </a:rPr>
              <a:t>Total </a:t>
            </a:r>
            <a:r>
              <a:rPr lang="en-US" sz="3600" spc="300" dirty="0" smtClean="0">
                <a:ln>
                  <a:solidFill>
                    <a:srgbClr val="C00000"/>
                  </a:solidFill>
                </a:ln>
                <a:solidFill>
                  <a:srgbClr val="FF0000"/>
                </a:solidFill>
                <a:effectLst>
                  <a:glow rad="228600">
                    <a:schemeClr val="accent2">
                      <a:satMod val="175000"/>
                      <a:alpha val="40000"/>
                    </a:schemeClr>
                  </a:glow>
                </a:effectLst>
                <a:latin typeface="Matura MT Script Capitals" pitchFamily="66" charset="0"/>
              </a:rPr>
              <a:t>2107</a:t>
            </a:r>
            <a:r>
              <a:rPr lang="en-US" sz="3600" spc="300" dirty="0" smtClean="0">
                <a:ln>
                  <a:solidFill>
                    <a:srgbClr val="C00000"/>
                  </a:solidFill>
                </a:ln>
                <a:solidFill>
                  <a:srgbClr val="FF0000"/>
                </a:solidFill>
                <a:latin typeface="Matura MT Script Capitals" pitchFamily="66" charset="0"/>
              </a:rPr>
              <a:t>.</a:t>
            </a:r>
          </a:p>
        </p:txBody>
      </p:sp>
      <p:sp>
        <p:nvSpPr>
          <p:cNvPr id="19" name="TextBox 18"/>
          <p:cNvSpPr txBox="1"/>
          <p:nvPr/>
        </p:nvSpPr>
        <p:spPr>
          <a:xfrm>
            <a:off x="6861394" y="1946119"/>
            <a:ext cx="4179746" cy="2923877"/>
          </a:xfrm>
          <a:prstGeom prst="rect">
            <a:avLst/>
          </a:prstGeom>
          <a:solidFill>
            <a:schemeClr val="tx2">
              <a:lumMod val="20000"/>
              <a:lumOff val="80000"/>
            </a:schemeClr>
          </a:solidFill>
          <a:ln w="57150">
            <a:solidFill>
              <a:srgbClr val="96004B"/>
            </a:solidFill>
          </a:ln>
          <a:scene3d>
            <a:camera prst="orthographicFront"/>
            <a:lightRig rig="threePt" dir="t"/>
          </a:scene3d>
          <a:sp3d>
            <a:bevelT w="152400" h="50800" prst="softRound"/>
          </a:sp3d>
        </p:spPr>
        <p:txBody>
          <a:bodyPr wrap="square" rtlCol="0">
            <a:spAutoFit/>
            <a:sp3d extrusionH="57150">
              <a:bevelT w="82550" h="38100" prst="coolSlant"/>
            </a:sp3d>
          </a:bodyPr>
          <a:lstStyle/>
          <a:p>
            <a:pPr algn="ctr"/>
            <a:endParaRPr lang="en-US" sz="400" spc="300" dirty="0" smtClean="0">
              <a:ln>
                <a:solidFill>
                  <a:srgbClr val="C00000"/>
                </a:solidFill>
              </a:ln>
              <a:solidFill>
                <a:srgbClr val="96004B"/>
              </a:solidFill>
              <a:latin typeface="Matura MT Script Capitals" pitchFamily="66" charset="0"/>
            </a:endParaRPr>
          </a:p>
          <a:p>
            <a:pPr algn="ctr"/>
            <a:r>
              <a:rPr lang="en-US" sz="3600" spc="300" dirty="0" smtClean="0">
                <a:ln>
                  <a:solidFill>
                    <a:srgbClr val="C00000"/>
                  </a:solidFill>
                </a:ln>
                <a:solidFill>
                  <a:srgbClr val="96004B"/>
                </a:solidFill>
                <a:latin typeface="Matura MT Script Capitals" pitchFamily="66" charset="0"/>
              </a:rPr>
              <a:t>A</a:t>
            </a:r>
            <a:r>
              <a:rPr lang="en-US" sz="3600" u="sng" spc="300" dirty="0" smtClean="0">
                <a:ln>
                  <a:solidFill>
                    <a:srgbClr val="C00000"/>
                  </a:solidFill>
                </a:ln>
                <a:solidFill>
                  <a:srgbClr val="96004B"/>
                </a:solidFill>
                <a:latin typeface="Matura MT Script Capitals" pitchFamily="66" charset="0"/>
              </a:rPr>
              <a:t>vera</a:t>
            </a:r>
            <a:r>
              <a:rPr lang="en-US" sz="3600" spc="300" dirty="0" smtClean="0">
                <a:ln>
                  <a:solidFill>
                    <a:srgbClr val="C00000"/>
                  </a:solidFill>
                </a:ln>
                <a:solidFill>
                  <a:srgbClr val="96004B"/>
                </a:solidFill>
                <a:latin typeface="Matura MT Script Capitals" pitchFamily="66" charset="0"/>
              </a:rPr>
              <a:t>g</a:t>
            </a:r>
            <a:r>
              <a:rPr lang="en-US" sz="3600" u="sng" spc="300" dirty="0" smtClean="0">
                <a:ln>
                  <a:solidFill>
                    <a:srgbClr val="C00000"/>
                  </a:solidFill>
                </a:ln>
                <a:solidFill>
                  <a:srgbClr val="96004B"/>
                </a:solidFill>
                <a:latin typeface="Matura MT Script Capitals" pitchFamily="66" charset="0"/>
              </a:rPr>
              <a:t>e</a:t>
            </a:r>
            <a:r>
              <a:rPr lang="en-US" sz="3600" spc="300" dirty="0" smtClean="0">
                <a:ln>
                  <a:solidFill>
                    <a:srgbClr val="C00000"/>
                  </a:solidFill>
                </a:ln>
                <a:solidFill>
                  <a:srgbClr val="96004B"/>
                </a:solidFill>
                <a:latin typeface="Matura MT Script Capitals" pitchFamily="66" charset="0"/>
              </a:rPr>
              <a:t> Yearly Passover Sacrifices</a:t>
            </a:r>
            <a:br>
              <a:rPr lang="en-US" sz="3600" spc="300" dirty="0" smtClean="0">
                <a:ln>
                  <a:solidFill>
                    <a:srgbClr val="C00000"/>
                  </a:solidFill>
                </a:ln>
                <a:solidFill>
                  <a:srgbClr val="96004B"/>
                </a:solidFill>
                <a:latin typeface="Matura MT Script Capitals" pitchFamily="66" charset="0"/>
              </a:rPr>
            </a:br>
            <a:r>
              <a:rPr lang="en-US" sz="3600" spc="300" dirty="0" smtClean="0">
                <a:ln>
                  <a:solidFill>
                    <a:srgbClr val="C00000"/>
                  </a:solidFill>
                </a:ln>
                <a:solidFill>
                  <a:srgbClr val="96004B"/>
                </a:solidFill>
                <a:latin typeface="Matura MT Script Capitals" pitchFamily="66" charset="0"/>
              </a:rPr>
              <a:t>Total </a:t>
            </a:r>
            <a:r>
              <a:rPr lang="en-US" sz="3600" spc="300" dirty="0" smtClean="0">
                <a:ln>
                  <a:solidFill>
                    <a:srgbClr val="C00000"/>
                  </a:solidFill>
                </a:ln>
                <a:solidFill>
                  <a:srgbClr val="96004B"/>
                </a:solidFill>
                <a:effectLst>
                  <a:glow rad="228600">
                    <a:srgbClr val="00B0F0">
                      <a:alpha val="40000"/>
                    </a:srgbClr>
                  </a:glow>
                </a:effectLst>
                <a:latin typeface="Matura MT Script Capitals" pitchFamily="66" charset="0"/>
              </a:rPr>
              <a:t>256,000 ~ 270,000!</a:t>
            </a:r>
          </a:p>
        </p:txBody>
      </p:sp>
      <p:pic>
        <p:nvPicPr>
          <p:cNvPr id="17" name="Picture Placeholder 5"/>
          <p:cNvPicPr>
            <a:picLocks noChangeAspect="1"/>
          </p:cNvPicPr>
          <p:nvPr/>
        </p:nvPicPr>
        <p:blipFill>
          <a:blip r:embed="rId3">
            <a:extLst>
              <a:ext uri="{28A0092B-C50C-407E-A947-70E740481C1C}">
                <a14:useLocalDpi xmlns:a14="http://schemas.microsoft.com/office/drawing/2010/main" val="0"/>
              </a:ext>
            </a:extLst>
          </a:blip>
          <a:srcRect t="10237" b="10237"/>
          <a:stretch>
            <a:fillRect/>
          </a:stretch>
        </p:blipFill>
        <p:spPr>
          <a:xfrm>
            <a:off x="4659633" y="5091684"/>
            <a:ext cx="2630597" cy="1568917"/>
          </a:xfrm>
          <a:prstGeom prst="rect">
            <a:avLst/>
          </a:prstGeom>
          <a:ln w="57150">
            <a:solidFill>
              <a:schemeClr val="tx2">
                <a:lumMod val="60000"/>
                <a:lumOff val="40000"/>
              </a:schemeClr>
            </a:solidFill>
          </a:ln>
          <a:scene3d>
            <a:camera prst="orthographicFront"/>
            <a:lightRig rig="threePt" dir="t"/>
          </a:scene3d>
          <a:sp3d>
            <a:bevelT w="152400" h="50800" prst="softRound"/>
          </a:sp3d>
        </p:spPr>
      </p:pic>
      <p:sp>
        <p:nvSpPr>
          <p:cNvPr id="5" name="Down Arrow 4"/>
          <p:cNvSpPr/>
          <p:nvPr/>
        </p:nvSpPr>
        <p:spPr>
          <a:xfrm>
            <a:off x="3887988" y="1076961"/>
            <a:ext cx="467360" cy="1036320"/>
          </a:xfrm>
          <a:prstGeom prst="downArrow">
            <a:avLst/>
          </a:prstGeom>
          <a:solidFill>
            <a:srgbClr val="C00000"/>
          </a:solidFill>
          <a:ln>
            <a:solidFill>
              <a:schemeClr val="tx1"/>
            </a:solidFill>
          </a:ln>
          <a:effectLst>
            <a:glow rad="1270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a:off x="8691308" y="1076961"/>
            <a:ext cx="499598" cy="1074383"/>
          </a:xfrm>
          <a:prstGeom prst="downArrow">
            <a:avLst/>
          </a:prstGeom>
          <a:solidFill>
            <a:srgbClr val="96004B"/>
          </a:solidFill>
          <a:ln>
            <a:solidFill>
              <a:schemeClr val="accent3">
                <a:lumMod val="40000"/>
                <a:lumOff val="60000"/>
              </a:schemeClr>
            </a:solidFill>
          </a:ln>
          <a:effectLst>
            <a:glow rad="127000">
              <a:srgbClr val="00B0F0">
                <a:alpha val="40000"/>
              </a:srgb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9"/>
          <p:cNvSpPr txBox="1"/>
          <p:nvPr/>
        </p:nvSpPr>
        <p:spPr>
          <a:xfrm>
            <a:off x="7477760" y="5040074"/>
            <a:ext cx="4470399" cy="1328023"/>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cene3d>
              <a:camera prst="orthographicFront"/>
              <a:lightRig rig="soft" dir="t">
                <a:rot lat="0" lon="0" rev="10800000"/>
              </a:lightRig>
            </a:scene3d>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 the Passover sacrifice is the MOST important sacrifice of all!</a:t>
            </a:r>
            <a:endParaRPr lang="en-US" sz="24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22" name="Rectangle 21"/>
          <p:cNvSpPr/>
          <p:nvPr/>
        </p:nvSpPr>
        <p:spPr>
          <a:xfrm>
            <a:off x="1114924" y="5009594"/>
            <a:ext cx="4036554" cy="1754326"/>
          </a:xfrm>
          <a:prstGeom prst="rect">
            <a:avLst/>
          </a:prstGeom>
          <a:noFill/>
        </p:spPr>
        <p:txBody>
          <a:bodyPr wrap="none" lIns="91440" tIns="45720" rIns="91440" bIns="45720">
            <a:spAutoFit/>
            <a:scene3d>
              <a:camera prst="isometricOffAxis1Righ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300" dirty="0" smtClean="0">
                <a:ln>
                  <a:solidFill>
                    <a:srgbClr val="4D0808"/>
                  </a:solidFill>
                </a:ln>
                <a:solidFill>
                  <a:srgbClr val="B83D68"/>
                </a:solidFill>
                <a:effectLst>
                  <a:outerShdw blurRad="38100" dist="38100" dir="2700000" algn="tl">
                    <a:srgbClr val="000000">
                      <a:alpha val="43137"/>
                    </a:srgbClr>
                  </a:outerShdw>
                </a:effectLst>
                <a:latin typeface="Matura MT Script Capitals" pitchFamily="66" charset="0"/>
              </a:rPr>
              <a:t>Without</a:t>
            </a:r>
            <a:br>
              <a:rPr lang="en-US" sz="5400" b="1" cap="none" spc="300" dirty="0" smtClean="0">
                <a:ln>
                  <a:solidFill>
                    <a:srgbClr val="4D0808"/>
                  </a:solidFill>
                </a:ln>
                <a:solidFill>
                  <a:srgbClr val="B83D68"/>
                </a:solidFill>
                <a:effectLst>
                  <a:outerShdw blurRad="38100" dist="38100" dir="2700000" algn="tl">
                    <a:srgbClr val="000000">
                      <a:alpha val="43137"/>
                    </a:srgbClr>
                  </a:outerShdw>
                </a:effectLst>
                <a:latin typeface="Matura MT Script Capitals" pitchFamily="66" charset="0"/>
              </a:rPr>
            </a:br>
            <a:r>
              <a:rPr lang="en-US" sz="5400" b="1" cap="none" spc="300" dirty="0" smtClean="0">
                <a:ln>
                  <a:solidFill>
                    <a:srgbClr val="4D0808"/>
                  </a:solidFill>
                </a:ln>
                <a:solidFill>
                  <a:srgbClr val="B83D68"/>
                </a:solidFill>
                <a:effectLst>
                  <a:outerShdw blurRad="38100" dist="38100" dir="2700000" algn="tl">
                    <a:srgbClr val="000000">
                      <a:alpha val="43137"/>
                    </a:srgbClr>
                  </a:outerShdw>
                </a:effectLst>
                <a:latin typeface="Matura MT Script Capitals" pitchFamily="66" charset="0"/>
              </a:rPr>
              <a:t>exception… </a:t>
            </a:r>
            <a:endParaRPr lang="en-US" sz="5400" b="1" cap="none" spc="300" dirty="0">
              <a:ln>
                <a:solidFill>
                  <a:srgbClr val="4D0808"/>
                </a:solidFill>
              </a:ln>
              <a:solidFill>
                <a:srgbClr val="B83D68"/>
              </a:solidFill>
              <a:effectLst>
                <a:outerShdw blurRad="38100" dist="38100" dir="2700000" algn="tl">
                  <a:srgbClr val="000000">
                    <a:alpha val="43137"/>
                  </a:srgbClr>
                </a:outerShdw>
              </a:effectLst>
              <a:latin typeface="Matura MT Script Capitals" pitchFamily="66" charset="0"/>
            </a:endParaRPr>
          </a:p>
        </p:txBody>
      </p:sp>
    </p:spTree>
    <p:extLst>
      <p:ext uri="{BB962C8B-B14F-4D97-AF65-F5344CB8AC3E}">
        <p14:creationId xmlns:p14="http://schemas.microsoft.com/office/powerpoint/2010/main" val="1942575450"/>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1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10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1250"/>
                                        <p:tgtEl>
                                          <p:spTgt spid="22"/>
                                        </p:tgtEl>
                                      </p:cBhvr>
                                    </p:animEffect>
                                  </p:childTnLst>
                                </p:cTn>
                              </p:par>
                            </p:childTnLst>
                          </p:cTn>
                        </p:par>
                        <p:par>
                          <p:cTn id="18" fill="hold">
                            <p:stCondLst>
                              <p:cond delay="1250"/>
                            </p:stCondLst>
                            <p:childTnLst>
                              <p:par>
                                <p:cTn id="19" presetID="22" presetClass="entr" presetSubtype="8" fill="hold" nodeType="after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wipe(left)">
                                      <p:cBhvr>
                                        <p:cTn id="21" dur="1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1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497583" y="1308646"/>
            <a:ext cx="10312159" cy="3082602"/>
          </a:xfrm>
        </p:spPr>
        <p:txBody>
          <a:bodyPr>
            <a:normAutofit lnSpcReduction="10000"/>
            <a:scene3d>
              <a:camera prst="orthographicFront"/>
              <a:lightRig rig="threePt" dir="t"/>
            </a:scene3d>
            <a:sp3d extrusionH="57150">
              <a:bevelT w="82550" h="38100" prst="coolSlant"/>
            </a:sp3d>
          </a:bodyPr>
          <a:lstStyle/>
          <a:p>
            <a:pPr lvl="1">
              <a:buFont typeface="Arial" pitchFamily="34" charset="0"/>
              <a:buChar char="•"/>
            </a:pPr>
            <a:r>
              <a:rPr lang="en-US" sz="3300" b="1" dirty="0" smtClean="0">
                <a:solidFill>
                  <a:srgbClr val="0070C0"/>
                </a:solidFill>
                <a:latin typeface="Tw Cen MT" pitchFamily="34" charset="0"/>
              </a:rPr>
              <a:t>Dan </a:t>
            </a:r>
            <a:r>
              <a:rPr lang="en-US" sz="3300" b="1" dirty="0">
                <a:solidFill>
                  <a:srgbClr val="0070C0"/>
                </a:solidFill>
                <a:latin typeface="Tw Cen MT" pitchFamily="34" charset="0"/>
              </a:rPr>
              <a:t>9:27  </a:t>
            </a:r>
            <a:r>
              <a:rPr lang="en-US" dirty="0">
                <a:latin typeface="Tw Cen MT" pitchFamily="34" charset="0"/>
              </a:rPr>
              <a:t>And he shall confirm the covenant with many for one week: and </a:t>
            </a:r>
            <a:r>
              <a:rPr lang="en-US" u="sng" dirty="0">
                <a:solidFill>
                  <a:srgbClr val="96004B"/>
                </a:solidFill>
                <a:latin typeface="Tw Cen MT" pitchFamily="34" charset="0"/>
              </a:rPr>
              <a:t>in the </a:t>
            </a:r>
            <a:r>
              <a:rPr lang="en-US" b="1" u="sng" dirty="0">
                <a:solidFill>
                  <a:srgbClr val="96004B"/>
                </a:solidFill>
                <a:latin typeface="Tw Cen MT" pitchFamily="34" charset="0"/>
              </a:rPr>
              <a:t>midst of the week</a:t>
            </a:r>
            <a:r>
              <a:rPr lang="en-US" dirty="0">
                <a:solidFill>
                  <a:srgbClr val="96004B"/>
                </a:solidFill>
                <a:latin typeface="Tw Cen MT" pitchFamily="34" charset="0"/>
              </a:rPr>
              <a:t> </a:t>
            </a:r>
            <a:r>
              <a:rPr lang="en-US" sz="1600" dirty="0" smtClean="0">
                <a:solidFill>
                  <a:srgbClr val="C00000"/>
                </a:solidFill>
                <a:latin typeface="Tw Cen MT" pitchFamily="34" charset="0"/>
              </a:rPr>
              <a:t>[Passover Day]  </a:t>
            </a:r>
            <a:r>
              <a:rPr lang="en-US" dirty="0" smtClean="0">
                <a:latin typeface="Tw Cen MT" pitchFamily="34" charset="0"/>
              </a:rPr>
              <a:t>He </a:t>
            </a:r>
            <a:r>
              <a:rPr lang="en-US" sz="2000" dirty="0" smtClean="0">
                <a:solidFill>
                  <a:srgbClr val="0070C0"/>
                </a:solidFill>
                <a:latin typeface="Tw Cen MT" pitchFamily="34" charset="0"/>
              </a:rPr>
              <a:t>[Yahusha]</a:t>
            </a:r>
            <a:r>
              <a:rPr lang="en-US" dirty="0" smtClean="0">
                <a:latin typeface="Tw Cen MT" pitchFamily="34" charset="0"/>
              </a:rPr>
              <a:t> </a:t>
            </a:r>
            <a:r>
              <a:rPr lang="en-US" dirty="0">
                <a:latin typeface="Tw Cen MT" pitchFamily="34" charset="0"/>
              </a:rPr>
              <a:t>shall cause </a:t>
            </a:r>
            <a:r>
              <a:rPr lang="en-US" b="1" u="sng" dirty="0">
                <a:solidFill>
                  <a:srgbClr val="96004B"/>
                </a:solidFill>
                <a:latin typeface="Tw Cen MT" pitchFamily="34" charset="0"/>
              </a:rPr>
              <a:t>the sacrifice and the oblation to cease</a:t>
            </a:r>
            <a:r>
              <a:rPr lang="en-US" dirty="0">
                <a:solidFill>
                  <a:srgbClr val="96004B"/>
                </a:solidFill>
                <a:latin typeface="Tw Cen MT" pitchFamily="34" charset="0"/>
              </a:rPr>
              <a:t> </a:t>
            </a:r>
            <a:r>
              <a:rPr lang="en-US" sz="1800" b="1" dirty="0">
                <a:latin typeface="Tw Cen MT" pitchFamily="34" charset="0"/>
              </a:rPr>
              <a:t>…</a:t>
            </a:r>
            <a:r>
              <a:rPr lang="en-US" dirty="0">
                <a:latin typeface="Tw Cen MT" pitchFamily="34" charset="0"/>
              </a:rPr>
              <a:t> </a:t>
            </a:r>
            <a:r>
              <a:rPr lang="en-US" sz="1800" i="1" dirty="0" smtClean="0">
                <a:latin typeface="Tw Cen MT" pitchFamily="34" charset="0"/>
              </a:rPr>
              <a:t>KJV</a:t>
            </a:r>
            <a:endParaRPr lang="en-US" dirty="0">
              <a:latin typeface="Tw Cen MT" pitchFamily="34" charset="0"/>
            </a:endParaRPr>
          </a:p>
          <a:p>
            <a:pPr marL="82296" indent="0">
              <a:buNone/>
            </a:pPr>
            <a:r>
              <a:rPr lang="en-US" sz="2800" b="1" dirty="0" smtClean="0">
                <a:solidFill>
                  <a:srgbClr val="0070C0"/>
                </a:solidFill>
                <a:latin typeface="Tw Cen MT" pitchFamily="34" charset="0"/>
              </a:rPr>
              <a:t>When does this major event happen?  </a:t>
            </a:r>
            <a:r>
              <a:rPr lang="en-US" sz="2800" dirty="0" smtClean="0">
                <a:latin typeface="Tw Cen MT" pitchFamily="34" charset="0"/>
              </a:rPr>
              <a:t>The 4</a:t>
            </a:r>
            <a:r>
              <a:rPr lang="en-US" sz="2800" baseline="30000" dirty="0" smtClean="0">
                <a:latin typeface="Tw Cen MT" pitchFamily="34" charset="0"/>
              </a:rPr>
              <a:t>th</a:t>
            </a:r>
            <a:r>
              <a:rPr lang="en-US" sz="2800" dirty="0" smtClean="0">
                <a:latin typeface="Tw Cen MT" pitchFamily="34" charset="0"/>
              </a:rPr>
              <a:t> cycle </a:t>
            </a:r>
            <a:r>
              <a:rPr lang="en-US" sz="2000" dirty="0" smtClean="0">
                <a:latin typeface="Tw Cen MT" pitchFamily="34" charset="0"/>
              </a:rPr>
              <a:t>[Wed] </a:t>
            </a:r>
            <a:r>
              <a:rPr lang="en-US" sz="2800" dirty="0" smtClean="0">
                <a:latin typeface="Tw Cen MT" pitchFamily="34" charset="0"/>
              </a:rPr>
              <a:t>is the exact middle day of the week.  Because </a:t>
            </a:r>
            <a:r>
              <a:rPr lang="en-US" sz="2800" b="1" dirty="0" smtClean="0">
                <a:solidFill>
                  <a:srgbClr val="0000FF"/>
                </a:solidFill>
                <a:latin typeface="Tw Cen MT" pitchFamily="34" charset="0"/>
              </a:rPr>
              <a:t>Yahuah’s</a:t>
            </a:r>
            <a:r>
              <a:rPr lang="en-US" sz="2800" dirty="0" smtClean="0">
                <a:latin typeface="Tw Cen MT" pitchFamily="34" charset="0"/>
              </a:rPr>
              <a:t> </a:t>
            </a:r>
            <a:r>
              <a:rPr lang="en-US" sz="2800" dirty="0">
                <a:latin typeface="Tw Cen MT" pitchFamily="34" charset="0"/>
              </a:rPr>
              <a:t>day-start begins with dawn twilight, the </a:t>
            </a:r>
            <a:r>
              <a:rPr lang="en-US" sz="2800" dirty="0" smtClean="0">
                <a:latin typeface="Tw Cen MT" pitchFamily="34" charset="0"/>
              </a:rPr>
              <a:t>exact “</a:t>
            </a:r>
            <a:r>
              <a:rPr lang="en-US" sz="2800" dirty="0">
                <a:latin typeface="Tw Cen MT" pitchFamily="34" charset="0"/>
              </a:rPr>
              <a:t>midst of the week” is </a:t>
            </a:r>
            <a:r>
              <a:rPr lang="en-US" sz="2800" dirty="0" smtClean="0">
                <a:latin typeface="Tw Cen MT" pitchFamily="34" charset="0"/>
              </a:rPr>
              <a:t>marked at </a:t>
            </a:r>
            <a:r>
              <a:rPr lang="en-US" sz="2800" dirty="0">
                <a:latin typeface="Tw Cen MT" pitchFamily="34" charset="0"/>
              </a:rPr>
              <a:t>the “evening </a:t>
            </a:r>
            <a:r>
              <a:rPr lang="en-US" sz="2800" dirty="0" smtClean="0">
                <a:latin typeface="Tw Cen MT" pitchFamily="34" charset="0"/>
              </a:rPr>
              <a:t>twilight” of the 4</a:t>
            </a:r>
            <a:r>
              <a:rPr lang="en-US" sz="2800" baseline="30000" dirty="0" smtClean="0">
                <a:latin typeface="Tw Cen MT" pitchFamily="34" charset="0"/>
              </a:rPr>
              <a:t>th</a:t>
            </a:r>
            <a:r>
              <a:rPr lang="en-US" sz="2800" dirty="0" smtClean="0">
                <a:latin typeface="Tw Cen MT" pitchFamily="34" charset="0"/>
              </a:rPr>
              <a:t> cycle, about 6 </a:t>
            </a:r>
            <a:r>
              <a:rPr lang="en-US" sz="2800" dirty="0">
                <a:latin typeface="Tw Cen MT" pitchFamily="34" charset="0"/>
              </a:rPr>
              <a:t>PM Roman time in Jerusalem.  </a:t>
            </a:r>
            <a:endParaRPr lang="en-US" dirty="0">
              <a:latin typeface="Tw Cen MT" pitchFamily="34" charset="0"/>
            </a:endParaRPr>
          </a:p>
        </p:txBody>
      </p:sp>
      <p:pic>
        <p:nvPicPr>
          <p:cNvPr id="1028" name="Picture 4" descr="C:\Users\Rae\Desktop\passover-post banner 1000.jp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46517" y="1"/>
            <a:ext cx="10845483" cy="123952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6" name="Title 2"/>
          <p:cNvSpPr txBox="1">
            <a:spLocks/>
          </p:cNvSpPr>
          <p:nvPr/>
        </p:nvSpPr>
        <p:spPr>
          <a:xfrm>
            <a:off x="1336826" y="-93663"/>
            <a:ext cx="10866044" cy="983298"/>
          </a:xfrm>
          <a:prstGeom prst="rect">
            <a:avLst/>
          </a:prstGeom>
        </p:spPr>
        <p:txBody>
          <a:bodyPr anchor="ctr">
            <a:no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sz="2800" b="1" spc="300" dirty="0" smtClean="0">
                <a:ln>
                  <a:solidFill>
                    <a:srgbClr val="002060"/>
                  </a:solidFill>
                </a:ln>
                <a:solidFill>
                  <a:srgbClr val="00B0F0"/>
                </a:solidFill>
              </a:rPr>
              <a:t>“What” </a:t>
            </a:r>
            <a:r>
              <a:rPr lang="en-US" sz="2800" b="1" spc="300" dirty="0" smtClean="0">
                <a:ln>
                  <a:solidFill>
                    <a:srgbClr val="002060"/>
                  </a:solidFill>
                </a:ln>
                <a:solidFill>
                  <a:schemeClr val="accent2">
                    <a:lumMod val="20000"/>
                    <a:lumOff val="80000"/>
                  </a:schemeClr>
                </a:solidFill>
              </a:rPr>
              <a:t>determines the most important sacrifice for</a:t>
            </a:r>
            <a:endParaRPr lang="en-US" sz="2800" b="1" spc="300" dirty="0">
              <a:ln>
                <a:solidFill>
                  <a:srgbClr val="002060"/>
                </a:solidFill>
              </a:ln>
              <a:solidFill>
                <a:schemeClr val="accent2">
                  <a:lumMod val="20000"/>
                  <a:lumOff val="80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233626074"/>
              </p:ext>
            </p:extLst>
          </p:nvPr>
        </p:nvGraphicFramePr>
        <p:xfrm>
          <a:off x="1558739" y="4516635"/>
          <a:ext cx="10363192" cy="370840"/>
        </p:xfrm>
        <a:graphic>
          <a:graphicData uri="http://schemas.openxmlformats.org/drawingml/2006/table">
            <a:tbl>
              <a:tblPr firstRow="1" bandRow="1">
                <a:tableStyleId>{5C22544A-7EE6-4342-B048-85BDC9FD1C3A}</a:tableStyleId>
              </a:tblPr>
              <a:tblGrid>
                <a:gridCol w="740228"/>
                <a:gridCol w="740228"/>
                <a:gridCol w="740228"/>
                <a:gridCol w="740228"/>
                <a:gridCol w="740228"/>
                <a:gridCol w="740228"/>
                <a:gridCol w="740228"/>
                <a:gridCol w="740228"/>
                <a:gridCol w="740228"/>
                <a:gridCol w="740228"/>
                <a:gridCol w="740228"/>
                <a:gridCol w="740228"/>
                <a:gridCol w="740228"/>
                <a:gridCol w="740228"/>
              </a:tblGrid>
              <a:tr h="370840">
                <a:tc>
                  <a:txBody>
                    <a:bodyPr/>
                    <a:lstStyle/>
                    <a:p>
                      <a:pPr algn="ctr"/>
                      <a:r>
                        <a:rPr lang="en-US" b="1" dirty="0" smtClean="0">
                          <a:solidFill>
                            <a:schemeClr val="accent6">
                              <a:lumMod val="75000"/>
                            </a:schemeClr>
                          </a:solidFill>
                        </a:rPr>
                        <a:t>D 1</a:t>
                      </a:r>
                      <a:endParaRPr lang="en-US" b="1" dirty="0">
                        <a:solidFill>
                          <a:schemeClr val="accent6">
                            <a:lumMod val="75000"/>
                          </a:schemeClr>
                        </a:solidFill>
                      </a:endParaRPr>
                    </a:p>
                  </a:txBody>
                  <a:tcPr>
                    <a:cell3D prstMaterial="dkEdge">
                      <a:bevel w="25400" h="25400" prst="angle"/>
                      <a:lightRig rig="flood" dir="t"/>
                    </a:cell3D>
                    <a:solidFill>
                      <a:schemeClr val="accent2">
                        <a:lumMod val="60000"/>
                        <a:lumOff val="40000"/>
                      </a:schemeClr>
                    </a:solidFill>
                  </a:tcPr>
                </a:tc>
                <a:tc>
                  <a:txBody>
                    <a:bodyPr/>
                    <a:lstStyle/>
                    <a:p>
                      <a:pPr algn="ctr"/>
                      <a:r>
                        <a:rPr lang="en-US" b="1" dirty="0" smtClean="0">
                          <a:solidFill>
                            <a:schemeClr val="bg1"/>
                          </a:solidFill>
                        </a:rPr>
                        <a:t>N</a:t>
                      </a:r>
                      <a:r>
                        <a:rPr lang="en-US" b="1" baseline="0" dirty="0" smtClean="0">
                          <a:solidFill>
                            <a:schemeClr val="bg1"/>
                          </a:solidFill>
                        </a:rPr>
                        <a:t> 1</a:t>
                      </a:r>
                      <a:endParaRPr lang="en-US" b="1" dirty="0">
                        <a:solidFill>
                          <a:schemeClr val="bg1"/>
                        </a:solidFill>
                      </a:endParaRPr>
                    </a:p>
                  </a:txBody>
                  <a:tcPr>
                    <a:cell3D prstMaterial="dkEdge">
                      <a:bevel w="25400" h="25400" prst="angle"/>
                      <a:lightRig rig="flood" dir="t"/>
                    </a:cell3D>
                    <a:solidFill>
                      <a:schemeClr val="accent6"/>
                    </a:solidFill>
                  </a:tcPr>
                </a:tc>
                <a:tc>
                  <a:txBody>
                    <a:bodyPr/>
                    <a:lstStyle/>
                    <a:p>
                      <a:pPr algn="ctr"/>
                      <a:r>
                        <a:rPr lang="en-US" b="1" dirty="0" smtClean="0">
                          <a:solidFill>
                            <a:schemeClr val="accent6">
                              <a:lumMod val="75000"/>
                            </a:schemeClr>
                          </a:solidFill>
                        </a:rPr>
                        <a:t>D 2</a:t>
                      </a:r>
                      <a:endParaRPr lang="en-US" b="1" dirty="0">
                        <a:solidFill>
                          <a:schemeClr val="accent6">
                            <a:lumMod val="75000"/>
                          </a:schemeClr>
                        </a:solidFill>
                      </a:endParaRPr>
                    </a:p>
                  </a:txBody>
                  <a:tcPr>
                    <a:cell3D prstMaterial="dkEdge">
                      <a:bevel w="25400" h="25400" prst="angle"/>
                      <a:lightRig rig="flood" dir="t"/>
                    </a:cell3D>
                    <a:solidFill>
                      <a:schemeClr val="accent2">
                        <a:lumMod val="60000"/>
                        <a:lumOff val="40000"/>
                      </a:schemeClr>
                    </a:solidFill>
                  </a:tcPr>
                </a:tc>
                <a:tc>
                  <a:txBody>
                    <a:bodyPr/>
                    <a:lstStyle/>
                    <a:p>
                      <a:pPr algn="ctr"/>
                      <a:r>
                        <a:rPr lang="en-US" b="1" dirty="0" smtClean="0">
                          <a:solidFill>
                            <a:schemeClr val="bg1"/>
                          </a:solidFill>
                        </a:rPr>
                        <a:t>N 2</a:t>
                      </a:r>
                      <a:endParaRPr lang="en-US" b="1" dirty="0">
                        <a:solidFill>
                          <a:schemeClr val="bg1"/>
                        </a:solidFill>
                      </a:endParaRPr>
                    </a:p>
                  </a:txBody>
                  <a:tcPr>
                    <a:cell3D prstMaterial="dkEdge">
                      <a:bevel w="25400" h="25400" prst="angle"/>
                      <a:lightRig rig="flood" dir="t"/>
                    </a:cell3D>
                    <a:solidFill>
                      <a:schemeClr val="accent6"/>
                    </a:solidFill>
                  </a:tcPr>
                </a:tc>
                <a:tc>
                  <a:txBody>
                    <a:bodyPr/>
                    <a:lstStyle/>
                    <a:p>
                      <a:pPr algn="ctr"/>
                      <a:r>
                        <a:rPr lang="en-US" b="1" dirty="0" smtClean="0">
                          <a:solidFill>
                            <a:schemeClr val="accent6">
                              <a:lumMod val="75000"/>
                            </a:schemeClr>
                          </a:solidFill>
                        </a:rPr>
                        <a:t>D 3</a:t>
                      </a:r>
                      <a:endParaRPr lang="en-US" b="1" dirty="0">
                        <a:solidFill>
                          <a:schemeClr val="accent6">
                            <a:lumMod val="75000"/>
                          </a:schemeClr>
                        </a:solidFill>
                      </a:endParaRPr>
                    </a:p>
                  </a:txBody>
                  <a:tcPr>
                    <a:cell3D prstMaterial="dkEdge">
                      <a:bevel w="25400" h="25400" prst="angle"/>
                      <a:lightRig rig="flood" dir="t"/>
                    </a:cell3D>
                    <a:solidFill>
                      <a:schemeClr val="accent2">
                        <a:lumMod val="60000"/>
                        <a:lumOff val="40000"/>
                      </a:schemeClr>
                    </a:solidFill>
                  </a:tcPr>
                </a:tc>
                <a:tc>
                  <a:txBody>
                    <a:bodyPr/>
                    <a:lstStyle/>
                    <a:p>
                      <a:pPr algn="ctr"/>
                      <a:r>
                        <a:rPr lang="en-US" b="1" dirty="0" smtClean="0">
                          <a:solidFill>
                            <a:schemeClr val="bg1"/>
                          </a:solidFill>
                        </a:rPr>
                        <a:t>N 3</a:t>
                      </a:r>
                      <a:endParaRPr lang="en-US" b="1" dirty="0">
                        <a:solidFill>
                          <a:schemeClr val="bg1"/>
                        </a:solidFill>
                      </a:endParaRPr>
                    </a:p>
                  </a:txBody>
                  <a:tcPr>
                    <a:cell3D prstMaterial="dkEdge">
                      <a:bevel w="25400" h="25400" prst="angle"/>
                      <a:lightRig rig="flood" dir="t"/>
                    </a:cell3D>
                    <a:solidFill>
                      <a:schemeClr val="accent6"/>
                    </a:solidFill>
                  </a:tcPr>
                </a:tc>
                <a:tc>
                  <a:txBody>
                    <a:bodyPr/>
                    <a:lstStyle/>
                    <a:p>
                      <a:pPr algn="ctr"/>
                      <a:r>
                        <a:rPr lang="en-US" b="1" dirty="0" smtClean="0">
                          <a:solidFill>
                            <a:schemeClr val="accent6">
                              <a:lumMod val="75000"/>
                            </a:schemeClr>
                          </a:solidFill>
                        </a:rPr>
                        <a:t>D 4</a:t>
                      </a:r>
                      <a:endParaRPr lang="en-US" b="1" dirty="0">
                        <a:solidFill>
                          <a:schemeClr val="accent6">
                            <a:lumMod val="75000"/>
                          </a:schemeClr>
                        </a:solidFill>
                      </a:endParaRPr>
                    </a:p>
                  </a:txBody>
                  <a:tcPr>
                    <a:cell3D prstMaterial="dkEdge">
                      <a:bevel w="25400" h="25400" prst="angle"/>
                      <a:lightRig rig="flood" dir="t"/>
                    </a:cell3D>
                    <a:solidFill>
                      <a:schemeClr val="accent2">
                        <a:lumMod val="60000"/>
                        <a:lumOff val="40000"/>
                      </a:schemeClr>
                    </a:solidFill>
                  </a:tcPr>
                </a:tc>
                <a:tc>
                  <a:txBody>
                    <a:bodyPr/>
                    <a:lstStyle/>
                    <a:p>
                      <a:pPr algn="ctr"/>
                      <a:r>
                        <a:rPr lang="en-US" b="1" dirty="0" smtClean="0">
                          <a:solidFill>
                            <a:schemeClr val="bg1"/>
                          </a:solidFill>
                        </a:rPr>
                        <a:t>N 4</a:t>
                      </a:r>
                      <a:endParaRPr lang="en-US" b="1" dirty="0">
                        <a:solidFill>
                          <a:schemeClr val="bg1"/>
                        </a:solidFill>
                      </a:endParaRPr>
                    </a:p>
                  </a:txBody>
                  <a:tcPr>
                    <a:cell3D prstMaterial="dkEdge">
                      <a:bevel w="25400" h="25400" prst="angle"/>
                      <a:lightRig rig="flood" dir="t"/>
                    </a:cell3D>
                    <a:solidFill>
                      <a:schemeClr val="accent6"/>
                    </a:solidFill>
                  </a:tcPr>
                </a:tc>
                <a:tc>
                  <a:txBody>
                    <a:bodyPr/>
                    <a:lstStyle/>
                    <a:p>
                      <a:pPr algn="ctr"/>
                      <a:r>
                        <a:rPr lang="en-US" b="1" dirty="0" smtClean="0">
                          <a:solidFill>
                            <a:schemeClr val="accent6">
                              <a:lumMod val="75000"/>
                            </a:schemeClr>
                          </a:solidFill>
                        </a:rPr>
                        <a:t>D 5</a:t>
                      </a:r>
                      <a:endParaRPr lang="en-US" b="1" dirty="0">
                        <a:solidFill>
                          <a:schemeClr val="accent6">
                            <a:lumMod val="75000"/>
                          </a:schemeClr>
                        </a:solidFill>
                      </a:endParaRPr>
                    </a:p>
                  </a:txBody>
                  <a:tcPr>
                    <a:cell3D prstMaterial="dkEdge">
                      <a:bevel w="25400" h="25400" prst="angle"/>
                      <a:lightRig rig="flood" dir="t"/>
                    </a:cell3D>
                    <a:solidFill>
                      <a:schemeClr val="accent2">
                        <a:lumMod val="60000"/>
                        <a:lumOff val="40000"/>
                      </a:schemeClr>
                    </a:solidFill>
                  </a:tcPr>
                </a:tc>
                <a:tc>
                  <a:txBody>
                    <a:bodyPr/>
                    <a:lstStyle/>
                    <a:p>
                      <a:pPr algn="ctr"/>
                      <a:r>
                        <a:rPr lang="en-US" b="1" dirty="0" smtClean="0">
                          <a:solidFill>
                            <a:schemeClr val="bg1"/>
                          </a:solidFill>
                        </a:rPr>
                        <a:t>N 5</a:t>
                      </a:r>
                      <a:endParaRPr lang="en-US" b="1" dirty="0">
                        <a:solidFill>
                          <a:schemeClr val="bg1"/>
                        </a:solidFill>
                      </a:endParaRPr>
                    </a:p>
                  </a:txBody>
                  <a:tcPr>
                    <a:cell3D prstMaterial="dkEdge">
                      <a:bevel w="25400" h="25400" prst="angle"/>
                      <a:lightRig rig="flood" dir="t"/>
                    </a:cell3D>
                    <a:solidFill>
                      <a:schemeClr val="accent6"/>
                    </a:solidFill>
                  </a:tcPr>
                </a:tc>
                <a:tc>
                  <a:txBody>
                    <a:bodyPr/>
                    <a:lstStyle/>
                    <a:p>
                      <a:pPr algn="ctr"/>
                      <a:r>
                        <a:rPr lang="en-US" b="1" dirty="0" smtClean="0">
                          <a:solidFill>
                            <a:schemeClr val="accent6">
                              <a:lumMod val="75000"/>
                            </a:schemeClr>
                          </a:solidFill>
                        </a:rPr>
                        <a:t>D 6</a:t>
                      </a:r>
                      <a:endParaRPr lang="en-US" b="1" dirty="0">
                        <a:solidFill>
                          <a:schemeClr val="accent6">
                            <a:lumMod val="75000"/>
                          </a:schemeClr>
                        </a:solidFill>
                      </a:endParaRPr>
                    </a:p>
                  </a:txBody>
                  <a:tcPr>
                    <a:cell3D prstMaterial="dkEdge">
                      <a:bevel w="25400" h="25400" prst="angle"/>
                      <a:lightRig rig="flood" dir="t"/>
                    </a:cell3D>
                    <a:solidFill>
                      <a:schemeClr val="accent2">
                        <a:lumMod val="60000"/>
                        <a:lumOff val="40000"/>
                      </a:schemeClr>
                    </a:solidFill>
                  </a:tcPr>
                </a:tc>
                <a:tc>
                  <a:txBody>
                    <a:bodyPr/>
                    <a:lstStyle/>
                    <a:p>
                      <a:pPr algn="ctr"/>
                      <a:r>
                        <a:rPr lang="en-US" b="1" dirty="0" smtClean="0">
                          <a:solidFill>
                            <a:schemeClr val="bg1"/>
                          </a:solidFill>
                        </a:rPr>
                        <a:t>N 6</a:t>
                      </a:r>
                      <a:endParaRPr lang="en-US" b="1" dirty="0">
                        <a:solidFill>
                          <a:schemeClr val="bg1"/>
                        </a:solidFill>
                      </a:endParaRPr>
                    </a:p>
                  </a:txBody>
                  <a:tcPr>
                    <a:cell3D prstMaterial="dkEdge">
                      <a:bevel w="25400" h="25400" prst="angle"/>
                      <a:lightRig rig="flood" dir="t"/>
                    </a:cell3D>
                    <a:solidFill>
                      <a:schemeClr val="accent6"/>
                    </a:solidFill>
                  </a:tcPr>
                </a:tc>
                <a:tc>
                  <a:txBody>
                    <a:bodyPr/>
                    <a:lstStyle/>
                    <a:p>
                      <a:pPr algn="ctr"/>
                      <a:r>
                        <a:rPr lang="en-US" b="1" dirty="0" smtClean="0">
                          <a:solidFill>
                            <a:schemeClr val="accent6">
                              <a:lumMod val="75000"/>
                            </a:schemeClr>
                          </a:solidFill>
                        </a:rPr>
                        <a:t>D 7</a:t>
                      </a:r>
                      <a:endParaRPr lang="en-US" b="1" dirty="0">
                        <a:solidFill>
                          <a:schemeClr val="accent6">
                            <a:lumMod val="75000"/>
                          </a:schemeClr>
                        </a:solidFill>
                      </a:endParaRPr>
                    </a:p>
                  </a:txBody>
                  <a:tcPr>
                    <a:cell3D prstMaterial="dkEdge">
                      <a:bevel w="25400" h="25400" prst="angle"/>
                      <a:lightRig rig="flood" dir="t"/>
                    </a:cell3D>
                    <a:solidFill>
                      <a:schemeClr val="accent2">
                        <a:lumMod val="60000"/>
                        <a:lumOff val="40000"/>
                      </a:schemeClr>
                    </a:solidFill>
                  </a:tcPr>
                </a:tc>
                <a:tc>
                  <a:txBody>
                    <a:bodyPr/>
                    <a:lstStyle/>
                    <a:p>
                      <a:pPr algn="ctr"/>
                      <a:r>
                        <a:rPr lang="en-US" b="1" dirty="0" smtClean="0">
                          <a:solidFill>
                            <a:schemeClr val="bg1"/>
                          </a:solidFill>
                        </a:rPr>
                        <a:t>N 7</a:t>
                      </a:r>
                      <a:endParaRPr lang="en-US" b="1" dirty="0">
                        <a:solidFill>
                          <a:schemeClr val="bg1"/>
                        </a:solidFill>
                      </a:endParaRPr>
                    </a:p>
                  </a:txBody>
                  <a:tcPr>
                    <a:cell3D prstMaterial="dkEdge">
                      <a:bevel w="25400" h="25400" prst="angle"/>
                      <a:lightRig rig="flood" dir="t"/>
                    </a:cell3D>
                    <a:solidFill>
                      <a:schemeClr val="accent6"/>
                    </a:solidFill>
                  </a:tcPr>
                </a:tc>
              </a:tr>
            </a:tbl>
          </a:graphicData>
        </a:graphic>
      </p:graphicFrame>
      <p:sp>
        <p:nvSpPr>
          <p:cNvPr id="8" name="Left Brace 7"/>
          <p:cNvSpPr/>
          <p:nvPr/>
        </p:nvSpPr>
        <p:spPr>
          <a:xfrm rot="16200000">
            <a:off x="3991090" y="2492001"/>
            <a:ext cx="360680" cy="5171440"/>
          </a:xfrm>
          <a:prstGeom prst="leftBrace">
            <a:avLst>
              <a:gd name="adj1" fmla="val 53431"/>
              <a:gd name="adj2" fmla="val 50000"/>
            </a:avLst>
          </a:prstGeom>
          <a:solidFill>
            <a:schemeClr val="accent4">
              <a:lumMod val="60000"/>
              <a:lumOff val="40000"/>
            </a:schemeClr>
          </a:solidFill>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e 12"/>
          <p:cNvSpPr/>
          <p:nvPr/>
        </p:nvSpPr>
        <p:spPr>
          <a:xfrm rot="5400000">
            <a:off x="9139380" y="1780160"/>
            <a:ext cx="360680" cy="5171440"/>
          </a:xfrm>
          <a:prstGeom prst="leftBrace">
            <a:avLst>
              <a:gd name="adj1" fmla="val 53431"/>
              <a:gd name="adj2" fmla="val 50000"/>
            </a:avLst>
          </a:prstGeom>
          <a:solidFill>
            <a:schemeClr val="tx2">
              <a:lumMod val="60000"/>
              <a:lumOff val="40000"/>
            </a:schemeClr>
          </a:solidFill>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Arrow Connector 6"/>
          <p:cNvCxnSpPr/>
          <p:nvPr/>
        </p:nvCxnSpPr>
        <p:spPr>
          <a:xfrm>
            <a:off x="6730177" y="4308005"/>
            <a:ext cx="0" cy="914400"/>
          </a:xfrm>
          <a:prstGeom prst="straightConnector1">
            <a:avLst/>
          </a:prstGeom>
          <a:ln w="76200">
            <a:solidFill>
              <a:schemeClr val="accent3"/>
            </a:solidFill>
            <a:headEnd type="diamond" w="med" len="med"/>
            <a:tailEnd type="diamond"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074" name="Picture 2" descr="C:\Users\Rae\Desktop\Daniel praying 800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03200" y="548989"/>
            <a:ext cx="1720343" cy="191323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1" name="Title 2"/>
          <p:cNvSpPr txBox="1">
            <a:spLocks/>
          </p:cNvSpPr>
          <p:nvPr/>
        </p:nvSpPr>
        <p:spPr>
          <a:xfrm>
            <a:off x="9686259" y="410368"/>
            <a:ext cx="563527" cy="983298"/>
          </a:xfrm>
          <a:prstGeom prst="rect">
            <a:avLst/>
          </a:prstGeom>
        </p:spPr>
        <p:txBody>
          <a:bodyPr anchor="ctr">
            <a:no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sz="4400" b="1" spc="300" dirty="0" smtClean="0">
                <a:ln>
                  <a:solidFill>
                    <a:srgbClr val="002060"/>
                  </a:solidFill>
                </a:ln>
                <a:solidFill>
                  <a:srgbClr val="C00000"/>
                </a:solidFill>
                <a:effectLst>
                  <a:glow rad="127000">
                    <a:schemeClr val="accent2">
                      <a:lumMod val="20000"/>
                      <a:lumOff val="80000"/>
                    </a:schemeClr>
                  </a:glow>
                  <a:outerShdw blurRad="50000" dist="30000" dir="5400000" algn="tl" rotWithShape="0">
                    <a:srgbClr val="000000">
                      <a:alpha val="30000"/>
                    </a:srgbClr>
                  </a:outerShdw>
                </a:effectLst>
              </a:rPr>
              <a:t>?</a:t>
            </a:r>
            <a:endParaRPr lang="en-US" sz="4400" b="1" spc="300" dirty="0">
              <a:ln>
                <a:solidFill>
                  <a:srgbClr val="002060"/>
                </a:solidFill>
              </a:ln>
              <a:solidFill>
                <a:srgbClr val="C00000"/>
              </a:solidFill>
              <a:effectLst>
                <a:glow rad="127000">
                  <a:schemeClr val="accent2">
                    <a:lumMod val="20000"/>
                    <a:lumOff val="80000"/>
                  </a:schemeClr>
                </a:glow>
                <a:outerShdw blurRad="50000" dist="30000" dir="5400000" algn="tl" rotWithShape="0">
                  <a:srgbClr val="000000">
                    <a:alpha val="30000"/>
                  </a:srgbClr>
                </a:outerShdw>
              </a:effectLst>
            </a:endParaRPr>
          </a:p>
        </p:txBody>
      </p:sp>
      <p:sp>
        <p:nvSpPr>
          <p:cNvPr id="14" name="Content Placeholder 3"/>
          <p:cNvSpPr txBox="1">
            <a:spLocks/>
          </p:cNvSpPr>
          <p:nvPr/>
        </p:nvSpPr>
        <p:spPr>
          <a:xfrm>
            <a:off x="1357146" y="5189480"/>
            <a:ext cx="10465998" cy="1673600"/>
          </a:xfrm>
          <a:prstGeom prst="rect">
            <a:avLst/>
          </a:prstGeom>
        </p:spPr>
        <p:txBody>
          <a:bodyPr>
            <a:normAutofit lnSpcReduction="1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128016" indent="0">
              <a:buNone/>
            </a:pPr>
            <a:r>
              <a:rPr lang="en-US" sz="2800" dirty="0" smtClean="0">
                <a:solidFill>
                  <a:schemeClr val="accent3">
                    <a:lumMod val="75000"/>
                  </a:schemeClr>
                </a:solidFill>
                <a:latin typeface="Tw Cen MT" pitchFamily="34" charset="0"/>
              </a:rPr>
              <a:t>Indeed, </a:t>
            </a:r>
            <a:r>
              <a:rPr lang="en-US" sz="2800" b="1" dirty="0" smtClean="0">
                <a:solidFill>
                  <a:srgbClr val="0000FF"/>
                </a:solidFill>
                <a:latin typeface="Tw Cen MT" pitchFamily="34" charset="0"/>
              </a:rPr>
              <a:t>Yahusha’s</a:t>
            </a:r>
            <a:r>
              <a:rPr lang="en-US" sz="2800" dirty="0" smtClean="0">
                <a:latin typeface="Tw Cen MT" pitchFamily="34" charset="0"/>
              </a:rPr>
              <a:t> </a:t>
            </a:r>
            <a:r>
              <a:rPr lang="en-US" sz="2800" dirty="0" smtClean="0">
                <a:solidFill>
                  <a:schemeClr val="accent3">
                    <a:lumMod val="75000"/>
                  </a:schemeClr>
                </a:solidFill>
                <a:latin typeface="Tw Cen MT" pitchFamily="34" charset="0"/>
              </a:rPr>
              <a:t>sacrifice was completely finished.  </a:t>
            </a:r>
            <a:r>
              <a:rPr lang="en-US" sz="2800" dirty="0" smtClean="0">
                <a:solidFill>
                  <a:schemeClr val="tx1">
                    <a:lumMod val="85000"/>
                    <a:lumOff val="15000"/>
                  </a:schemeClr>
                </a:solidFill>
                <a:latin typeface="Tw Cen MT" pitchFamily="34" charset="0"/>
              </a:rPr>
              <a:t>All the thousands of (“type”) Passover sacrifices that had been offered in the previous 1500 years were also fulfilled, by His “anti-type” sacrifice no matter “when” or “what time” they were offered in the 24 hours of the day! </a:t>
            </a:r>
            <a:endParaRPr lang="en-US" sz="2800" dirty="0">
              <a:solidFill>
                <a:schemeClr val="tx1">
                  <a:lumMod val="85000"/>
                  <a:lumOff val="15000"/>
                </a:schemeClr>
              </a:solidFill>
              <a:latin typeface="Tw Cen MT" pitchFamily="34" charset="0"/>
            </a:endParaRPr>
          </a:p>
        </p:txBody>
      </p:sp>
      <p:sp>
        <p:nvSpPr>
          <p:cNvPr id="16" name="TextBox 29"/>
          <p:cNvSpPr txBox="1"/>
          <p:nvPr/>
        </p:nvSpPr>
        <p:spPr>
          <a:xfrm>
            <a:off x="225846" y="2453150"/>
            <a:ext cx="419508" cy="2579251"/>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000" b="1" spc="150" dirty="0" smtClean="0">
                <a:ln w="11430"/>
                <a:solidFill>
                  <a:srgbClr val="F8F8F8"/>
                </a:solidFill>
                <a:effectLst>
                  <a:outerShdw blurRad="25400" algn="tl" rotWithShape="0">
                    <a:srgbClr val="000000">
                      <a:alpha val="43000"/>
                    </a:srgbClr>
                  </a:outerShdw>
                </a:effectLst>
                <a:latin typeface="Cooper Black" pitchFamily="18" charset="0"/>
              </a:rPr>
              <a:t>PROPHECY</a:t>
            </a:r>
            <a:endParaRPr lang="en-US" sz="2000" b="1" spc="150" dirty="0">
              <a:ln w="11430"/>
              <a:solidFill>
                <a:srgbClr val="F8F8F8"/>
              </a:solidFill>
              <a:effectLst>
                <a:outerShdw blurRad="25400" algn="tl" rotWithShape="0">
                  <a:srgbClr val="000000">
                    <a:alpha val="43000"/>
                  </a:srgbClr>
                </a:outerShdw>
              </a:effectLst>
              <a:latin typeface="Cooper Black" pitchFamily="18" charset="0"/>
            </a:endParaRPr>
          </a:p>
        </p:txBody>
      </p:sp>
      <p:sp>
        <p:nvSpPr>
          <p:cNvPr id="17" name="TextBox 29"/>
          <p:cNvSpPr txBox="1"/>
          <p:nvPr/>
        </p:nvSpPr>
        <p:spPr>
          <a:xfrm>
            <a:off x="768524" y="2695902"/>
            <a:ext cx="419508" cy="2890004"/>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000" b="1" spc="150" dirty="0" smtClean="0">
                <a:ln w="11430"/>
                <a:solidFill>
                  <a:srgbClr val="F8F8F8"/>
                </a:solidFill>
                <a:effectLst>
                  <a:outerShdw blurRad="25400" algn="tl" rotWithShape="0">
                    <a:srgbClr val="000000">
                      <a:alpha val="43000"/>
                    </a:srgbClr>
                  </a:outerShdw>
                </a:effectLst>
                <a:latin typeface="Cooper Black" pitchFamily="18" charset="0"/>
              </a:rPr>
              <a:t>OF</a:t>
            </a:r>
          </a:p>
          <a:p>
            <a:pPr algn="ctr"/>
            <a:r>
              <a:rPr lang="en-US" sz="2000" b="1" spc="150" dirty="0" smtClean="0">
                <a:ln w="11430"/>
                <a:solidFill>
                  <a:srgbClr val="F8F8F8"/>
                </a:solidFill>
                <a:effectLst>
                  <a:outerShdw blurRad="25400" algn="tl" rotWithShape="0">
                    <a:srgbClr val="000000">
                      <a:alpha val="43000"/>
                    </a:srgbClr>
                  </a:outerShdw>
                </a:effectLst>
                <a:latin typeface="Cooper Black" pitchFamily="18" charset="0"/>
              </a:rPr>
              <a:t> </a:t>
            </a:r>
            <a:br>
              <a:rPr lang="en-US" sz="2000" b="1" spc="150" dirty="0" smtClean="0">
                <a:ln w="11430"/>
                <a:solidFill>
                  <a:srgbClr val="F8F8F8"/>
                </a:solidFill>
                <a:effectLst>
                  <a:outerShdw blurRad="25400" algn="tl" rotWithShape="0">
                    <a:srgbClr val="000000">
                      <a:alpha val="43000"/>
                    </a:srgbClr>
                  </a:outerShdw>
                </a:effectLst>
                <a:latin typeface="Cooper Black" pitchFamily="18" charset="0"/>
              </a:rPr>
            </a:br>
            <a:r>
              <a:rPr lang="en-US" sz="2000" b="1" spc="150" dirty="0" smtClean="0">
                <a:ln w="11430"/>
                <a:solidFill>
                  <a:srgbClr val="F8F8F8"/>
                </a:solidFill>
                <a:effectLst>
                  <a:outerShdw blurRad="25400" algn="tl" rotWithShape="0">
                    <a:srgbClr val="000000">
                      <a:alpha val="43000"/>
                    </a:srgbClr>
                  </a:outerShdw>
                </a:effectLst>
                <a:latin typeface="Cooper Black" pitchFamily="18" charset="0"/>
              </a:rPr>
              <a:t>DANI</a:t>
            </a:r>
            <a:br>
              <a:rPr lang="en-US" sz="2000" b="1" spc="150" dirty="0" smtClean="0">
                <a:ln w="11430"/>
                <a:solidFill>
                  <a:srgbClr val="F8F8F8"/>
                </a:solidFill>
                <a:effectLst>
                  <a:outerShdw blurRad="25400" algn="tl" rotWithShape="0">
                    <a:srgbClr val="000000">
                      <a:alpha val="43000"/>
                    </a:srgbClr>
                  </a:outerShdw>
                </a:effectLst>
                <a:latin typeface="Cooper Black" pitchFamily="18" charset="0"/>
              </a:rPr>
            </a:br>
            <a:r>
              <a:rPr lang="en-US" sz="2000" b="1" spc="150" dirty="0" smtClean="0">
                <a:ln w="11430"/>
                <a:solidFill>
                  <a:srgbClr val="F8F8F8"/>
                </a:solidFill>
                <a:effectLst>
                  <a:outerShdw blurRad="25400" algn="tl" rotWithShape="0">
                    <a:srgbClr val="000000">
                      <a:alpha val="43000"/>
                    </a:srgbClr>
                  </a:outerShdw>
                </a:effectLst>
                <a:latin typeface="Cooper Black" pitchFamily="18" charset="0"/>
              </a:rPr>
              <a:t>EL</a:t>
            </a:r>
            <a:endParaRPr lang="en-US" sz="2000" b="1" spc="150" dirty="0">
              <a:ln w="11430"/>
              <a:solidFill>
                <a:srgbClr val="F8F8F8"/>
              </a:solidFill>
              <a:effectLst>
                <a:outerShdw blurRad="25400" algn="tl" rotWithShape="0">
                  <a:srgbClr val="000000">
                    <a:alpha val="43000"/>
                  </a:srgbClr>
                </a:outerShdw>
              </a:effectLst>
              <a:latin typeface="Cooper Black" pitchFamily="18" charset="0"/>
            </a:endParaRPr>
          </a:p>
        </p:txBody>
      </p:sp>
    </p:spTree>
    <p:extLst>
      <p:ext uri="{BB962C8B-B14F-4D97-AF65-F5344CB8AC3E}">
        <p14:creationId xmlns:p14="http://schemas.microsoft.com/office/powerpoint/2010/main" val="1240761380"/>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750"/>
                                        <p:tgtEl>
                                          <p:spTgt spid="16"/>
                                        </p:tgtEl>
                                      </p:cBhvr>
                                    </p:animEffect>
                                  </p:childTnLst>
                                </p:cTn>
                              </p:par>
                            </p:childTnLst>
                          </p:cTn>
                        </p:par>
                        <p:par>
                          <p:cTn id="8" fill="hold">
                            <p:stCondLst>
                              <p:cond delay="175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175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up)">
                                      <p:cBhvr>
                                        <p:cTn id="16" dur="2000"/>
                                        <p:tgtEl>
                                          <p:spTgt spid="4">
                                            <p:txEl>
                                              <p:pRg st="1" end="1"/>
                                            </p:txEl>
                                          </p:spTgt>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1500"/>
                                        <p:tgtEl>
                                          <p:spTgt spid="8"/>
                                        </p:tgtEl>
                                      </p:cBhvr>
                                    </p:animEffect>
                                  </p:childTnLst>
                                </p:cTn>
                              </p:par>
                            </p:childTnLst>
                          </p:cTn>
                        </p:par>
                        <p:par>
                          <p:cTn id="21" fill="hold">
                            <p:stCondLst>
                              <p:cond delay="35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2000"/>
                                        <p:tgtEl>
                                          <p:spTgt spid="7"/>
                                        </p:tgtEl>
                                      </p:cBhvr>
                                    </p:animEffect>
                                  </p:childTnLst>
                                </p:cTn>
                              </p:par>
                            </p:childTnLst>
                          </p:cTn>
                        </p:par>
                        <p:par>
                          <p:cTn id="25" fill="hold">
                            <p:stCondLst>
                              <p:cond delay="5500"/>
                            </p:stCondLst>
                            <p:childTnLst>
                              <p:par>
                                <p:cTn id="26" presetID="8" presetClass="emph" presetSubtype="0" fill="hold" nodeType="afterEffect">
                                  <p:stCondLst>
                                    <p:cond delay="0"/>
                                  </p:stCondLst>
                                  <p:childTnLst>
                                    <p:animRot by="21600000">
                                      <p:cBhvr>
                                        <p:cTn id="27" dur="2000" fill="hold"/>
                                        <p:tgtEl>
                                          <p:spTgt spid="7"/>
                                        </p:tgtEl>
                                        <p:attrNameLst>
                                          <p:attrName>r</p:attrName>
                                        </p:attrNameLst>
                                      </p:cBhvr>
                                    </p:animRot>
                                  </p:childTnLst>
                                </p:cTn>
                              </p:par>
                            </p:childTnLst>
                          </p:cTn>
                        </p:par>
                        <p:par>
                          <p:cTn id="28" fill="hold">
                            <p:stCondLst>
                              <p:cond delay="7500"/>
                            </p:stCondLst>
                            <p:childTnLst>
                              <p:par>
                                <p:cTn id="29" presetID="22" presetClass="entr" presetSubtype="8"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2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p:bldP spid="16"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77000"/>
            <a:lum/>
          </a:blip>
          <a:srcRect/>
          <a:stretch>
            <a:fillRect t="-9000" b="-9000"/>
          </a:stretch>
        </a:blipFill>
        <a:effectLst/>
      </p:bgPr>
    </p:bg>
    <p:spTree>
      <p:nvGrpSpPr>
        <p:cNvPr id="1" name=""/>
        <p:cNvGrpSpPr/>
        <p:nvPr/>
      </p:nvGrpSpPr>
      <p:grpSpPr>
        <a:xfrm>
          <a:off x="0" y="0"/>
          <a:ext cx="0" cy="0"/>
          <a:chOff x="0" y="0"/>
          <a:chExt cx="0" cy="0"/>
        </a:xfrm>
      </p:grpSpPr>
      <p:pic>
        <p:nvPicPr>
          <p:cNvPr id="3076" name="Picture 4" descr="C:\Users\Rae\Desktop\Passover lamb with title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5975" y="2627455"/>
            <a:ext cx="2692400" cy="2501900"/>
          </a:xfrm>
          <a:prstGeom prst="rect">
            <a:avLst/>
          </a:prstGeom>
          <a:noFill/>
          <a:effectLst>
            <a:glow rad="12700">
              <a:schemeClr val="accent2">
                <a:lumMod val="40000"/>
                <a:lumOff val="60000"/>
                <a:alpha val="28000"/>
              </a:schemeClr>
            </a:glow>
            <a:softEdge rad="2794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32078" y="1705080"/>
            <a:ext cx="11968481" cy="5015884"/>
          </a:xfrm>
          <a:noFill/>
          <a:ln w="57150">
            <a:noFill/>
          </a:ln>
          <a:scene3d>
            <a:camera prst="orthographicFront"/>
            <a:lightRig rig="threePt" dir="t"/>
          </a:scene3d>
          <a:sp3d>
            <a:bevelT prst="relaxedInset"/>
          </a:sp3d>
        </p:spPr>
        <p:txBody>
          <a:bodyPr>
            <a:normAutofit/>
            <a:sp3d extrusionH="57150">
              <a:bevelT w="82550" h="38100" prst="coolSlant"/>
            </a:sp3d>
          </a:bodyPr>
          <a:lstStyle/>
          <a:p>
            <a:pPr>
              <a:lnSpc>
                <a:spcPct val="150000"/>
              </a:lnSpc>
            </a:pPr>
            <a:r>
              <a:rPr lang="en-US" sz="2800" b="1" u="sng" dirty="0" smtClean="0">
                <a:solidFill>
                  <a:srgbClr val="96004B"/>
                </a:solidFill>
              </a:rPr>
              <a:t>This</a:t>
            </a:r>
            <a:r>
              <a:rPr lang="en-US" sz="2800" b="1" dirty="0" smtClean="0">
                <a:solidFill>
                  <a:srgbClr val="96004B"/>
                </a:solidFill>
              </a:rPr>
              <a:t> Passover </a:t>
            </a:r>
            <a:r>
              <a:rPr lang="en-US" sz="2800" b="1" dirty="0" smtClean="0">
                <a:solidFill>
                  <a:srgbClr val="96004B"/>
                </a:solidFill>
                <a:latin typeface="Comic Sans MS" pitchFamily="66" charset="0"/>
              </a:rPr>
              <a:t>Sacrifice is the </a:t>
            </a:r>
            <a:r>
              <a:rPr lang="en-US" sz="2800" b="1" u="sng" dirty="0" smtClean="0">
                <a:solidFill>
                  <a:srgbClr val="96004B"/>
                </a:solidFill>
                <a:latin typeface="Comic Sans MS" pitchFamily="66" charset="0"/>
              </a:rPr>
              <a:t>most</a:t>
            </a:r>
            <a:r>
              <a:rPr lang="en-US" sz="2800" b="1" dirty="0" smtClean="0">
                <a:solidFill>
                  <a:srgbClr val="96004B"/>
                </a:solidFill>
                <a:latin typeface="Comic Sans MS" pitchFamily="66" charset="0"/>
              </a:rPr>
              <a:t> </a:t>
            </a:r>
            <a:r>
              <a:rPr lang="en-US" sz="2800" b="1" u="sng" dirty="0" smtClean="0">
                <a:solidFill>
                  <a:srgbClr val="96004B"/>
                </a:solidFill>
                <a:latin typeface="Comic Sans MS" pitchFamily="66" charset="0"/>
              </a:rPr>
              <a:t>important</a:t>
            </a:r>
            <a:r>
              <a:rPr lang="en-US" sz="2800" b="1" dirty="0" smtClean="0">
                <a:solidFill>
                  <a:srgbClr val="96004B"/>
                </a:solidFill>
                <a:latin typeface="Comic Sans MS" pitchFamily="66" charset="0"/>
              </a:rPr>
              <a:t> of </a:t>
            </a:r>
            <a:r>
              <a:rPr lang="en-US" sz="2800" b="1" u="sng" dirty="0" smtClean="0">
                <a:solidFill>
                  <a:srgbClr val="96004B"/>
                </a:solidFill>
                <a:latin typeface="Comic Sans MS" pitchFamily="66" charset="0"/>
              </a:rPr>
              <a:t>all</a:t>
            </a:r>
            <a:r>
              <a:rPr lang="en-US" sz="2800" b="1" dirty="0" smtClean="0">
                <a:solidFill>
                  <a:srgbClr val="96004B"/>
                </a:solidFill>
                <a:latin typeface="Comic Sans MS" pitchFamily="66" charset="0"/>
              </a:rPr>
              <a:t> </a:t>
            </a:r>
            <a:r>
              <a:rPr lang="en-US" sz="2800" b="1" u="sng" dirty="0" smtClean="0">
                <a:solidFill>
                  <a:srgbClr val="96004B"/>
                </a:solidFill>
                <a:latin typeface="Comic Sans MS" pitchFamily="66" charset="0"/>
              </a:rPr>
              <a:t>sacrifices</a:t>
            </a:r>
            <a:r>
              <a:rPr lang="en-US" sz="2800" b="1" dirty="0" smtClean="0">
                <a:solidFill>
                  <a:srgbClr val="96004B"/>
                </a:solidFill>
                <a:latin typeface="Comic Sans MS" pitchFamily="66" charset="0"/>
              </a:rPr>
              <a:t>. </a:t>
            </a:r>
          </a:p>
          <a:p>
            <a:pPr>
              <a:lnSpc>
                <a:spcPct val="150000"/>
              </a:lnSpc>
            </a:pPr>
            <a:r>
              <a:rPr lang="en-US" sz="2800" b="1" dirty="0" smtClean="0">
                <a:solidFill>
                  <a:srgbClr val="0070C0"/>
                </a:solidFill>
                <a:effectLst>
                  <a:glow rad="127000">
                    <a:schemeClr val="accent2">
                      <a:lumMod val="40000"/>
                      <a:lumOff val="60000"/>
                    </a:schemeClr>
                  </a:glow>
                </a:effectLst>
                <a:latin typeface="Comic Sans MS" pitchFamily="66" charset="0"/>
              </a:rPr>
              <a:t>Yahusha as “the” Ultimate Passover Lamb Sacrifice </a:t>
            </a:r>
            <a:br>
              <a:rPr lang="en-US" sz="2800" b="1" dirty="0" smtClean="0">
                <a:solidFill>
                  <a:srgbClr val="0070C0"/>
                </a:solidFill>
                <a:effectLst>
                  <a:glow rad="127000">
                    <a:schemeClr val="accent2">
                      <a:lumMod val="40000"/>
                      <a:lumOff val="60000"/>
                    </a:schemeClr>
                  </a:glow>
                </a:effectLst>
                <a:latin typeface="Comic Sans MS" pitchFamily="66" charset="0"/>
              </a:rPr>
            </a:br>
            <a:r>
              <a:rPr lang="en-US" sz="2800" b="1" dirty="0" smtClean="0">
                <a:solidFill>
                  <a:srgbClr val="0070C0"/>
                </a:solidFill>
                <a:effectLst>
                  <a:glow rad="127000">
                    <a:schemeClr val="accent2">
                      <a:lumMod val="40000"/>
                      <a:lumOff val="60000"/>
                    </a:schemeClr>
                  </a:glow>
                </a:effectLst>
                <a:latin typeface="Comic Sans MS" pitchFamily="66" charset="0"/>
              </a:rPr>
              <a:t>must fulfill every sacrifice and their timeframes.</a:t>
            </a:r>
          </a:p>
          <a:p>
            <a:pPr>
              <a:lnSpc>
                <a:spcPct val="150000"/>
              </a:lnSpc>
            </a:pPr>
            <a:r>
              <a:rPr lang="en-US" sz="2800" b="1" dirty="0" smtClean="0">
                <a:solidFill>
                  <a:srgbClr val="7030A0"/>
                </a:solidFill>
                <a:latin typeface="Comic Sans MS" pitchFamily="66" charset="0"/>
              </a:rPr>
              <a:t>How is the “anti-type” found in these many </a:t>
            </a:r>
            <a:br>
              <a:rPr lang="en-US" sz="2800" b="1" dirty="0" smtClean="0">
                <a:solidFill>
                  <a:srgbClr val="7030A0"/>
                </a:solidFill>
                <a:latin typeface="Comic Sans MS" pitchFamily="66" charset="0"/>
              </a:rPr>
            </a:br>
            <a:r>
              <a:rPr lang="en-US" sz="2800" b="1" dirty="0" smtClean="0">
                <a:solidFill>
                  <a:srgbClr val="7030A0"/>
                </a:solidFill>
                <a:latin typeface="Comic Sans MS" pitchFamily="66" charset="0"/>
              </a:rPr>
              <a:t>sacrifices and timeframes according to the Torah? </a:t>
            </a:r>
          </a:p>
          <a:p>
            <a:pPr>
              <a:lnSpc>
                <a:spcPct val="150000"/>
              </a:lnSpc>
            </a:pPr>
            <a:r>
              <a:rPr lang="en-US" sz="2800" b="1" dirty="0" smtClean="0">
                <a:ln>
                  <a:solidFill>
                    <a:srgbClr val="002060"/>
                  </a:solidFill>
                </a:ln>
                <a:solidFill>
                  <a:schemeClr val="accent2">
                    <a:lumMod val="75000"/>
                  </a:schemeClr>
                </a:solidFill>
                <a:effectLst>
                  <a:glow rad="127000">
                    <a:schemeClr val="accent2">
                      <a:lumMod val="20000"/>
                      <a:lumOff val="80000"/>
                    </a:schemeClr>
                  </a:glow>
                </a:effectLst>
                <a:latin typeface="Comic Sans MS" pitchFamily="66" charset="0"/>
              </a:rPr>
              <a:t>Next: a very brief outline of Yahusha’s Passover Day and </a:t>
            </a:r>
            <a:br>
              <a:rPr lang="en-US" sz="2800" b="1" dirty="0" smtClean="0">
                <a:ln>
                  <a:solidFill>
                    <a:srgbClr val="002060"/>
                  </a:solidFill>
                </a:ln>
                <a:solidFill>
                  <a:schemeClr val="accent2">
                    <a:lumMod val="75000"/>
                  </a:schemeClr>
                </a:solidFill>
                <a:effectLst>
                  <a:glow rad="127000">
                    <a:schemeClr val="accent2">
                      <a:lumMod val="20000"/>
                      <a:lumOff val="80000"/>
                    </a:schemeClr>
                  </a:glow>
                </a:effectLst>
                <a:latin typeface="Comic Sans MS" pitchFamily="66" charset="0"/>
              </a:rPr>
            </a:br>
            <a:r>
              <a:rPr lang="en-US" sz="2800" b="1" dirty="0" smtClean="0">
                <a:ln>
                  <a:solidFill>
                    <a:srgbClr val="002060"/>
                  </a:solidFill>
                </a:ln>
                <a:solidFill>
                  <a:schemeClr val="accent2">
                    <a:lumMod val="75000"/>
                  </a:schemeClr>
                </a:solidFill>
                <a:effectLst>
                  <a:glow rad="127000">
                    <a:schemeClr val="accent2">
                      <a:lumMod val="20000"/>
                      <a:lumOff val="80000"/>
                    </a:schemeClr>
                  </a:glow>
                </a:effectLst>
                <a:latin typeface="Comic Sans MS" pitchFamily="66" charset="0"/>
              </a:rPr>
              <a:t>how He fulfilled </a:t>
            </a:r>
            <a:r>
              <a:rPr lang="en-US" sz="2800" b="1" dirty="0">
                <a:ln>
                  <a:solidFill>
                    <a:srgbClr val="002060"/>
                  </a:solidFill>
                </a:ln>
                <a:solidFill>
                  <a:schemeClr val="accent2">
                    <a:lumMod val="75000"/>
                  </a:schemeClr>
                </a:solidFill>
                <a:effectLst>
                  <a:glow rad="127000">
                    <a:schemeClr val="accent2">
                      <a:lumMod val="20000"/>
                      <a:lumOff val="80000"/>
                    </a:schemeClr>
                  </a:glow>
                </a:effectLst>
                <a:latin typeface="Comic Sans MS" pitchFamily="66" charset="0"/>
              </a:rPr>
              <a:t>all “types</a:t>
            </a:r>
            <a:r>
              <a:rPr lang="en-US" sz="2800" b="1" dirty="0" smtClean="0">
                <a:ln>
                  <a:solidFill>
                    <a:srgbClr val="002060"/>
                  </a:solidFill>
                </a:ln>
                <a:solidFill>
                  <a:schemeClr val="accent2">
                    <a:lumMod val="75000"/>
                  </a:schemeClr>
                </a:solidFill>
                <a:effectLst>
                  <a:glow rad="127000">
                    <a:schemeClr val="accent2">
                      <a:lumMod val="20000"/>
                      <a:lumOff val="80000"/>
                    </a:schemeClr>
                  </a:glow>
                </a:effectLst>
                <a:latin typeface="Comic Sans MS" pitchFamily="66" charset="0"/>
              </a:rPr>
              <a:t>” for sacrifices</a:t>
            </a:r>
            <a:r>
              <a:rPr lang="en-US" sz="2800" b="1" dirty="0">
                <a:ln>
                  <a:solidFill>
                    <a:srgbClr val="002060"/>
                  </a:solidFill>
                </a:ln>
                <a:solidFill>
                  <a:schemeClr val="accent2">
                    <a:lumMod val="75000"/>
                  </a:schemeClr>
                </a:solidFill>
                <a:effectLst>
                  <a:glow rad="127000">
                    <a:schemeClr val="accent2">
                      <a:lumMod val="20000"/>
                      <a:lumOff val="80000"/>
                    </a:schemeClr>
                  </a:glow>
                </a:effectLst>
                <a:latin typeface="Comic Sans MS" pitchFamily="66" charset="0"/>
              </a:rPr>
              <a:t> </a:t>
            </a:r>
            <a:r>
              <a:rPr lang="en-US" sz="2800" b="1" dirty="0" smtClean="0">
                <a:ln>
                  <a:solidFill>
                    <a:srgbClr val="002060"/>
                  </a:solidFill>
                </a:ln>
                <a:solidFill>
                  <a:schemeClr val="accent2">
                    <a:lumMod val="75000"/>
                  </a:schemeClr>
                </a:solidFill>
                <a:effectLst>
                  <a:glow rad="127000">
                    <a:schemeClr val="accent2">
                      <a:lumMod val="20000"/>
                      <a:lumOff val="80000"/>
                    </a:schemeClr>
                  </a:glow>
                </a:effectLst>
                <a:latin typeface="Comic Sans MS" pitchFamily="66" charset="0"/>
              </a:rPr>
              <a:t>and timeframes. </a:t>
            </a:r>
            <a:endParaRPr lang="en-US" sz="2800" dirty="0">
              <a:ln>
                <a:solidFill>
                  <a:srgbClr val="002060"/>
                </a:solidFill>
              </a:ln>
              <a:solidFill>
                <a:schemeClr val="accent2">
                  <a:lumMod val="75000"/>
                </a:schemeClr>
              </a:solidFill>
              <a:effectLst>
                <a:glow rad="127000">
                  <a:schemeClr val="accent2">
                    <a:lumMod val="20000"/>
                    <a:lumOff val="80000"/>
                  </a:schemeClr>
                </a:glow>
              </a:effectLst>
              <a:latin typeface="Comic Sans MS" pitchFamily="66" charset="0"/>
            </a:endParaRPr>
          </a:p>
        </p:txBody>
      </p:sp>
      <p:sp>
        <p:nvSpPr>
          <p:cNvPr id="2" name="Title 1"/>
          <p:cNvSpPr>
            <a:spLocks noGrp="1"/>
          </p:cNvSpPr>
          <p:nvPr>
            <p:ph type="title"/>
          </p:nvPr>
        </p:nvSpPr>
        <p:spPr>
          <a:xfrm>
            <a:off x="731521" y="203518"/>
            <a:ext cx="10669542" cy="1523682"/>
          </a:xfrm>
        </p:spPr>
        <p:txBody>
          <a:bodyPr>
            <a:normAutofit fontScale="90000"/>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smtClean="0">
                <a:ln>
                  <a:solidFill>
                    <a:schemeClr val="accent3">
                      <a:lumMod val="20000"/>
                      <a:lumOff val="80000"/>
                    </a:schemeClr>
                  </a:solidFill>
                </a:ln>
                <a:solidFill>
                  <a:schemeClr val="accent3">
                    <a:lumMod val="50000"/>
                  </a:schemeClr>
                </a:solidFill>
                <a:effectLst/>
              </a:rPr>
              <a:t>Final Moments Around </a:t>
            </a:r>
            <a:br>
              <a:rPr lang="en-US" sz="5400" b="1" dirty="0" smtClean="0">
                <a:ln>
                  <a:solidFill>
                    <a:schemeClr val="accent3">
                      <a:lumMod val="20000"/>
                      <a:lumOff val="80000"/>
                    </a:schemeClr>
                  </a:solidFill>
                </a:ln>
                <a:solidFill>
                  <a:schemeClr val="accent3">
                    <a:lumMod val="50000"/>
                  </a:schemeClr>
                </a:solidFill>
                <a:effectLst/>
              </a:rPr>
            </a:br>
            <a:r>
              <a:rPr lang="en-US" sz="5400" b="1" dirty="0" smtClean="0">
                <a:ln>
                  <a:solidFill>
                    <a:schemeClr val="accent3">
                      <a:lumMod val="20000"/>
                      <a:lumOff val="80000"/>
                    </a:schemeClr>
                  </a:solidFill>
                </a:ln>
                <a:solidFill>
                  <a:schemeClr val="accent3">
                    <a:lumMod val="50000"/>
                  </a:schemeClr>
                </a:solidFill>
                <a:effectLst/>
              </a:rPr>
              <a:t>Yahusha’s Passover</a:t>
            </a:r>
            <a:endParaRPr lang="en-US" sz="5400" b="1" dirty="0">
              <a:ln>
                <a:solidFill>
                  <a:schemeClr val="accent3">
                    <a:lumMod val="20000"/>
                    <a:lumOff val="80000"/>
                  </a:schemeClr>
                </a:solidFill>
              </a:ln>
              <a:solidFill>
                <a:schemeClr val="accent3">
                  <a:lumMod val="50000"/>
                </a:schemeClr>
              </a:solidFill>
              <a:effectLst/>
            </a:endParaRPr>
          </a:p>
        </p:txBody>
      </p:sp>
      <p:sp>
        <p:nvSpPr>
          <p:cNvPr id="4" name="Slide Number Placeholder 1"/>
          <p:cNvSpPr txBox="1">
            <a:spLocks/>
          </p:cNvSpPr>
          <p:nvPr/>
        </p:nvSpPr>
        <p:spPr>
          <a:xfrm>
            <a:off x="11490959" y="6482839"/>
            <a:ext cx="6096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400" smtClean="0"/>
              <a:pPr algn="r"/>
              <a:t>42</a:t>
            </a:fld>
            <a:endParaRPr lang="en-US" dirty="0"/>
          </a:p>
        </p:txBody>
      </p:sp>
    </p:spTree>
    <p:extLst>
      <p:ext uri="{BB962C8B-B14F-4D97-AF65-F5344CB8AC3E}">
        <p14:creationId xmlns:p14="http://schemas.microsoft.com/office/powerpoint/2010/main" val="999611243"/>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1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grpSp>
        <p:nvGrpSpPr>
          <p:cNvPr id="45" name="Group 44"/>
          <p:cNvGrpSpPr/>
          <p:nvPr/>
        </p:nvGrpSpPr>
        <p:grpSpPr>
          <a:xfrm>
            <a:off x="4311219" y="2272763"/>
            <a:ext cx="5007389" cy="4365488"/>
            <a:chOff x="4311219" y="2272763"/>
            <a:chExt cx="5007389" cy="4365488"/>
          </a:xfrm>
        </p:grpSpPr>
        <p:sp>
          <p:nvSpPr>
            <p:cNvPr id="20" name="Teardrop 19"/>
            <p:cNvSpPr/>
            <p:nvPr/>
          </p:nvSpPr>
          <p:spPr>
            <a:xfrm rot="18638747">
              <a:off x="4280695" y="2496973"/>
              <a:ext cx="4171802" cy="4110754"/>
            </a:xfrm>
            <a:prstGeom prst="teardrop">
              <a:avLst>
                <a:gd name="adj" fmla="val 48434"/>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447158" y="2272763"/>
              <a:ext cx="4871450" cy="2677006"/>
              <a:chOff x="3060071" y="2538880"/>
              <a:chExt cx="4871450" cy="2677006"/>
            </a:xfrm>
          </p:grpSpPr>
          <p:sp>
            <p:nvSpPr>
              <p:cNvPr id="17" name="Isosceles Triangle 16"/>
              <p:cNvSpPr/>
              <p:nvPr/>
            </p:nvSpPr>
            <p:spPr>
              <a:xfrm rot="15017441">
                <a:off x="4996737" y="2281103"/>
                <a:ext cx="2657635" cy="3211932"/>
              </a:xfrm>
              <a:prstGeom prst="triangle">
                <a:avLst>
                  <a:gd name="adj" fmla="val 52254"/>
                </a:avLst>
              </a:prstGeom>
              <a:blipFill dpi="0"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2123464">
                <a:off x="4499358" y="2538880"/>
                <a:ext cx="1683945" cy="1955549"/>
              </a:xfrm>
              <a:prstGeom prst="triangl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9337758">
                <a:off x="3716651" y="2562116"/>
                <a:ext cx="1683945" cy="1955549"/>
              </a:xfrm>
              <a:prstGeom prst="triangle">
                <a:avLst/>
              </a:prstGeom>
              <a:blipFill dpi="0" rotWithShape="1">
                <a:blip r:embed="rId6">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6526267">
                <a:off x="3195873" y="3141552"/>
                <a:ext cx="1683945" cy="1955549"/>
              </a:xfrm>
              <a:prstGeom prst="triangle">
                <a:avLst/>
              </a:prstGeom>
              <a:blipFill dpi="0" rotWithShape="1">
                <a:blip r:embed="rId7">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Isosceles Triangle 18"/>
          <p:cNvSpPr/>
          <p:nvPr/>
        </p:nvSpPr>
        <p:spPr>
          <a:xfrm rot="5400000">
            <a:off x="4948502" y="2972129"/>
            <a:ext cx="483833" cy="2351979"/>
          </a:xfrm>
          <a:prstGeom prst="triangle">
            <a:avLst/>
          </a:prstGeom>
          <a:gradFill flip="none" rotWithShape="1">
            <a:gsLst>
              <a:gs pos="21000">
                <a:srgbClr val="000040"/>
              </a:gs>
              <a:gs pos="41000">
                <a:srgbClr val="400040"/>
              </a:gs>
              <a:gs pos="59000">
                <a:srgbClr val="8F0040"/>
              </a:gs>
              <a:gs pos="77000">
                <a:srgbClr val="F27300"/>
              </a:gs>
              <a:gs pos="91000">
                <a:schemeClr val="accent3">
                  <a:lumMod val="20000"/>
                  <a:lumOff val="80000"/>
                </a:schemeClr>
              </a:gs>
            </a:gsLst>
            <a:lin ang="9600000" scaled="0"/>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20259437">
            <a:off x="8118531" y="2213816"/>
            <a:ext cx="905530" cy="1954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rot="5400000" flipV="1">
            <a:off x="7310732" y="2923691"/>
            <a:ext cx="483833" cy="2441929"/>
          </a:xfrm>
          <a:prstGeom prst="triangle">
            <a:avLst/>
          </a:prstGeom>
          <a:gradFill>
            <a:gsLst>
              <a:gs pos="29000">
                <a:srgbClr val="000000"/>
              </a:gs>
              <a:gs pos="70000">
                <a:schemeClr val="accent5">
                  <a:lumMod val="20000"/>
                  <a:lumOff val="80000"/>
                </a:schemeClr>
              </a:gs>
              <a:gs pos="49000">
                <a:srgbClr val="0A128C"/>
              </a:gs>
              <a:gs pos="91000">
                <a:schemeClr val="accent6">
                  <a:lumMod val="40000"/>
                  <a:lumOff val="60000"/>
                </a:schemeClr>
              </a:gs>
            </a:gsLst>
            <a:lin ang="1020000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014429" y="3894393"/>
            <a:ext cx="1078432" cy="461665"/>
          </a:xfrm>
          <a:prstGeom prst="rect">
            <a:avLst/>
          </a:prstGeom>
        </p:spPr>
        <p:txBody>
          <a:bodyPr wrap="square">
            <a:spAutoFit/>
            <a:scene3d>
              <a:camera prst="orthographicFront"/>
              <a:lightRig rig="threePt" dir="t"/>
            </a:scene3d>
            <a:sp3d extrusionH="57150">
              <a:bevelT h="25400" prst="softRound"/>
            </a:sp3d>
          </a:bodyPr>
          <a:lstStyle/>
          <a:p>
            <a:pPr lvl="0" algn="ctr"/>
            <a:r>
              <a:rPr lang="en-US" sz="2400" b="1" dirty="0" smtClean="0">
                <a:ln w="1905"/>
                <a:solidFill>
                  <a:schemeClr val="accent2">
                    <a:lumMod val="20000"/>
                    <a:lumOff val="80000"/>
                  </a:schemeClr>
                </a:solidFill>
                <a:effectLst>
                  <a:innerShdw blurRad="69850" dist="43180" dir="5400000">
                    <a:srgbClr val="000000">
                      <a:alpha val="65000"/>
                    </a:srgbClr>
                  </a:innerShdw>
                </a:effectLst>
              </a:rPr>
              <a:t>boqer</a:t>
            </a:r>
            <a:endParaRPr lang="en-US" sz="2400" b="1" dirty="0">
              <a:ln w="1905"/>
              <a:solidFill>
                <a:schemeClr val="accent2">
                  <a:lumMod val="20000"/>
                  <a:lumOff val="80000"/>
                </a:schemeClr>
              </a:solidFill>
              <a:effectLst>
                <a:innerShdw blurRad="69850" dist="43180" dir="5400000">
                  <a:srgbClr val="000000">
                    <a:alpha val="65000"/>
                  </a:srgbClr>
                </a:innerShdw>
              </a:effectLst>
            </a:endParaRPr>
          </a:p>
        </p:txBody>
      </p:sp>
      <p:cxnSp>
        <p:nvCxnSpPr>
          <p:cNvPr id="27" name="Straight Connector 26"/>
          <p:cNvCxnSpPr>
            <a:endCxn id="14" idx="0"/>
          </p:cNvCxnSpPr>
          <p:nvPr/>
        </p:nvCxnSpPr>
        <p:spPr>
          <a:xfrm>
            <a:off x="4386805" y="2384385"/>
            <a:ext cx="1974418" cy="1772360"/>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339998" y="1481559"/>
            <a:ext cx="0" cy="2665536"/>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6389747" y="2222340"/>
            <a:ext cx="1897727" cy="1957555"/>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07452" y="5897768"/>
            <a:ext cx="5043922" cy="715089"/>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dirty="0" smtClean="0">
                <a:solidFill>
                  <a:schemeClr val="accent2">
                    <a:lumMod val="20000"/>
                    <a:lumOff val="80000"/>
                  </a:schemeClr>
                </a:solidFill>
              </a:rPr>
              <a:t>Mark 14:63 (Abib 13) High priest tore his robe </a:t>
            </a:r>
            <a:br>
              <a:rPr lang="en-US" dirty="0" smtClean="0">
                <a:solidFill>
                  <a:schemeClr val="accent2">
                    <a:lumMod val="20000"/>
                    <a:lumOff val="80000"/>
                  </a:schemeClr>
                </a:solidFill>
              </a:rPr>
            </a:br>
            <a:r>
              <a:rPr lang="en-US" dirty="0" smtClean="0">
                <a:solidFill>
                  <a:schemeClr val="accent2">
                    <a:lumMod val="20000"/>
                    <a:lumOff val="80000"/>
                  </a:schemeClr>
                </a:solidFill>
              </a:rPr>
              <a:t>&amp; condemned Yahusha “the” Sacrifice to die!</a:t>
            </a:r>
            <a:endParaRPr lang="en-US" dirty="0">
              <a:solidFill>
                <a:schemeClr val="accent2">
                  <a:lumMod val="20000"/>
                  <a:lumOff val="80000"/>
                </a:schemeClr>
              </a:solidFill>
            </a:endParaRPr>
          </a:p>
        </p:txBody>
      </p:sp>
      <p:sp>
        <p:nvSpPr>
          <p:cNvPr id="51" name="TextBox 50"/>
          <p:cNvSpPr txBox="1"/>
          <p:nvPr/>
        </p:nvSpPr>
        <p:spPr>
          <a:xfrm>
            <a:off x="1490570" y="4589172"/>
            <a:ext cx="3355750" cy="715089"/>
          </a:xfrm>
          <a:prstGeom prst="roundRect">
            <a:avLst/>
          </a:prstGeom>
          <a:blipFill dpi="0" rotWithShape="1">
            <a:blip r:embed="rId9">
              <a:extLst>
                <a:ext uri="{28A0092B-C50C-407E-A947-70E740481C1C}">
                  <a14:useLocalDpi xmlns:a14="http://schemas.microsoft.com/office/drawing/2010/main" val="0"/>
                </a:ext>
              </a:extLst>
            </a:blip>
            <a:srcRect/>
            <a:stretch>
              <a:fillRect/>
            </a:stretch>
          </a:blipFill>
          <a:effectLst>
            <a:glow rad="228600">
              <a:schemeClr val="accent1">
                <a:satMod val="175000"/>
                <a:alpha val="40000"/>
              </a:schemeClr>
            </a:glow>
          </a:effectLst>
          <a:scene3d>
            <a:camera prst="orthographicFront"/>
            <a:lightRig rig="threePt" dir="t"/>
          </a:scene3d>
          <a:sp3d>
            <a:bevelT w="152400" h="50800" prst="softRound"/>
          </a:sp3d>
        </p:spPr>
        <p:txBody>
          <a:bodyPr wrap="square" rtlCol="0">
            <a:spAutoFit/>
          </a:bodyPr>
          <a:lstStyle/>
          <a:p>
            <a:pPr algn="ctr"/>
            <a:r>
              <a:rPr lang="en-US" dirty="0" smtClean="0">
                <a:solidFill>
                  <a:schemeClr val="accent2">
                    <a:lumMod val="20000"/>
                    <a:lumOff val="80000"/>
                  </a:schemeClr>
                </a:solidFill>
                <a:effectLst>
                  <a:glow rad="127000">
                    <a:srgbClr val="002060"/>
                  </a:glow>
                </a:effectLst>
              </a:rPr>
              <a:t>Mark 14:72 (Abib 14) </a:t>
            </a:r>
            <a:br>
              <a:rPr lang="en-US" dirty="0" smtClean="0">
                <a:solidFill>
                  <a:schemeClr val="accent2">
                    <a:lumMod val="20000"/>
                    <a:lumOff val="80000"/>
                  </a:schemeClr>
                </a:solidFill>
                <a:effectLst>
                  <a:glow rad="127000">
                    <a:srgbClr val="002060"/>
                  </a:glow>
                </a:effectLst>
              </a:rPr>
            </a:br>
            <a:r>
              <a:rPr lang="en-US" dirty="0" smtClean="0">
                <a:solidFill>
                  <a:schemeClr val="accent2">
                    <a:lumMod val="20000"/>
                    <a:lumOff val="80000"/>
                  </a:schemeClr>
                </a:solidFill>
                <a:effectLst>
                  <a:glow rad="127000">
                    <a:srgbClr val="002060"/>
                  </a:glow>
                </a:effectLst>
              </a:rPr>
              <a:t>Rooster crowed the 2</a:t>
            </a:r>
            <a:r>
              <a:rPr lang="en-US" baseline="30000" dirty="0" smtClean="0">
                <a:solidFill>
                  <a:schemeClr val="accent2">
                    <a:lumMod val="20000"/>
                    <a:lumOff val="80000"/>
                  </a:schemeClr>
                </a:solidFill>
                <a:effectLst>
                  <a:glow rad="127000">
                    <a:srgbClr val="002060"/>
                  </a:glow>
                </a:effectLst>
              </a:rPr>
              <a:t>nd</a:t>
            </a:r>
            <a:r>
              <a:rPr lang="en-US" dirty="0" smtClean="0">
                <a:solidFill>
                  <a:schemeClr val="accent2">
                    <a:lumMod val="20000"/>
                    <a:lumOff val="80000"/>
                  </a:schemeClr>
                </a:solidFill>
                <a:effectLst>
                  <a:glow rad="127000">
                    <a:srgbClr val="002060"/>
                  </a:glow>
                </a:effectLst>
              </a:rPr>
              <a:t> time.</a:t>
            </a:r>
            <a:endParaRPr lang="en-US" dirty="0">
              <a:solidFill>
                <a:schemeClr val="accent2">
                  <a:lumMod val="20000"/>
                  <a:lumOff val="80000"/>
                </a:schemeClr>
              </a:solidFill>
              <a:effectLst>
                <a:glow rad="127000">
                  <a:srgbClr val="002060"/>
                </a:glow>
              </a:effectLst>
            </a:endParaRPr>
          </a:p>
        </p:txBody>
      </p:sp>
      <p:sp>
        <p:nvSpPr>
          <p:cNvPr id="40" name="Oval 39"/>
          <p:cNvSpPr/>
          <p:nvPr/>
        </p:nvSpPr>
        <p:spPr>
          <a:xfrm>
            <a:off x="5035509" y="4965036"/>
            <a:ext cx="1354238" cy="1803890"/>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960564" y="1976845"/>
            <a:ext cx="1125629" cy="461665"/>
          </a:xfrm>
          <a:prstGeom prst="rect">
            <a:avLst/>
          </a:prstGeom>
          <a:noFill/>
        </p:spPr>
        <p:txBody>
          <a:bodyPr wrap="non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a:t>
            </a:r>
            <a:r>
              <a:rPr lang="en-US" sz="24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RD</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8" name="Rectangle 57"/>
          <p:cNvSpPr/>
          <p:nvPr/>
        </p:nvSpPr>
        <p:spPr>
          <a:xfrm>
            <a:off x="5927365" y="1054619"/>
            <a:ext cx="1103187" cy="461665"/>
          </a:xfrm>
          <a:prstGeom prst="rect">
            <a:avLst/>
          </a:prstGeom>
          <a:noFill/>
        </p:spPr>
        <p:txBody>
          <a:bodyPr wrap="non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6</a:t>
            </a:r>
            <a:r>
              <a:rPr lang="en-US" sz="24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H</a:t>
            </a: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0" name="Rectangle 59"/>
          <p:cNvSpPr/>
          <p:nvPr/>
        </p:nvSpPr>
        <p:spPr>
          <a:xfrm>
            <a:off x="7847244" y="1820479"/>
            <a:ext cx="1103187" cy="461665"/>
          </a:xfrm>
          <a:prstGeom prst="rect">
            <a:avLst/>
          </a:prstGeom>
          <a:noFill/>
        </p:spPr>
        <p:txBody>
          <a:bodyPr wrap="non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9</a:t>
            </a:r>
            <a:r>
              <a:rPr lang="en-US" sz="24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H</a:t>
            </a: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1" name="Rectangle 60"/>
          <p:cNvSpPr/>
          <p:nvPr/>
        </p:nvSpPr>
        <p:spPr>
          <a:xfrm>
            <a:off x="6488588" y="4378252"/>
            <a:ext cx="1369286" cy="1200329"/>
          </a:xfrm>
          <a:prstGeom prst="rect">
            <a:avLst/>
          </a:prstGeom>
          <a:noFill/>
        </p:spPr>
        <p:txBody>
          <a:bodyPr wrap="none" lIns="91440" tIns="45720" rIns="91440" bIns="45720">
            <a:spAutoFit/>
          </a:bodyPr>
          <a:lstStyle/>
          <a:p>
            <a:pPr algn="ctr"/>
            <a: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t>Abib 13</a:t>
            </a:r>
            <a:b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br>
            <a: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t>Night </a:t>
            </a:r>
            <a:b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br>
            <a: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t>Season</a:t>
            </a:r>
            <a:endParaRPr lang="en-US" sz="2400" b="1" cap="none" spc="0" dirty="0">
              <a:ln w="1905"/>
              <a:solidFill>
                <a:schemeClr val="bg1">
                  <a:lumMod val="65000"/>
                </a:schemeClr>
              </a:solidFill>
              <a:effectLst>
                <a:innerShdw blurRad="69850" dist="43180" dir="5400000">
                  <a:srgbClr val="000000">
                    <a:alpha val="65000"/>
                  </a:srgbClr>
                </a:innerShdw>
              </a:effectLst>
              <a:latin typeface="Comic Sans MS" pitchFamily="66" charset="0"/>
            </a:endParaRPr>
          </a:p>
        </p:txBody>
      </p:sp>
      <p:sp>
        <p:nvSpPr>
          <p:cNvPr id="49" name="Oval 48"/>
          <p:cNvSpPr/>
          <p:nvPr/>
        </p:nvSpPr>
        <p:spPr>
          <a:xfrm>
            <a:off x="207452" y="4066215"/>
            <a:ext cx="1354238" cy="1803890"/>
          </a:xfrm>
          <a:prstGeom prst="ellipse">
            <a:avLst/>
          </a:prstGeom>
          <a:blipFill dpi="0" rotWithShape="1">
            <a:blip r:embed="rId11">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p:cNvCxnSpPr/>
          <p:nvPr/>
        </p:nvCxnSpPr>
        <p:spPr>
          <a:xfrm flipV="1">
            <a:off x="1496061" y="4152848"/>
            <a:ext cx="4853117" cy="571458"/>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8934218" y="468462"/>
            <a:ext cx="3227302" cy="6093976"/>
          </a:xfrm>
          <a:prstGeom prst="rect">
            <a:avLst/>
          </a:prstGeom>
          <a:noFill/>
          <a:ln w="3175">
            <a:solidFill>
              <a:schemeClr val="bg1"/>
            </a:solidFill>
          </a:ln>
          <a:effectLst>
            <a:glow rad="139700">
              <a:schemeClr val="accent1">
                <a:satMod val="175000"/>
                <a:alpha val="40000"/>
              </a:schemeClr>
            </a:glow>
          </a:effectLst>
          <a:scene3d>
            <a:camera prst="orthographicFront"/>
            <a:lightRig rig="threePt" dir="t"/>
          </a:scene3d>
          <a:sp3d>
            <a:bevelT/>
          </a:sp3d>
        </p:spPr>
        <p:txBody>
          <a:bodyPr wrap="square" rtlCol="0">
            <a:spAutoFit/>
            <a:sp3d extrusionH="57150">
              <a:bevelT w="38100" h="38100" prst="angle"/>
            </a:sp3d>
          </a:bodyPr>
          <a:lstStyle/>
          <a:p>
            <a:pPr algn="ctr"/>
            <a:r>
              <a:rPr lang="en-US" dirty="0" smtClean="0">
                <a:gradFill flip="none" rotWithShape="1">
                  <a:gsLst>
                    <a:gs pos="5000">
                      <a:srgbClr val="000040"/>
                    </a:gs>
                    <a:gs pos="25000">
                      <a:srgbClr val="400040"/>
                    </a:gs>
                    <a:gs pos="51000">
                      <a:srgbClr val="8F0040"/>
                    </a:gs>
                    <a:gs pos="71000">
                      <a:srgbClr val="F27300"/>
                    </a:gs>
                    <a:gs pos="100000">
                      <a:srgbClr val="FFBF00"/>
                    </a:gs>
                  </a:gsLst>
                  <a:path path="rect">
                    <a:fillToRect r="100000" b="100000"/>
                  </a:path>
                  <a:tileRect l="-100000" t="-100000"/>
                </a:gradFill>
                <a:latin typeface="+mj-lt"/>
              </a:rPr>
              <a:t>Although roosters may crow all through the night, this Gospel rooster fulfills Yahusha’s prophecy.</a:t>
            </a:r>
          </a:p>
          <a:p>
            <a:pPr marL="285750" indent="-285750">
              <a:buFont typeface="Arial" pitchFamily="34" charset="0"/>
              <a:buChar char="•"/>
            </a:pPr>
            <a:r>
              <a:rPr lang="en-US" dirty="0" smtClean="0">
                <a:solidFill>
                  <a:srgbClr val="006600"/>
                </a:solidFill>
              </a:rPr>
              <a:t>Peter’s 1</a:t>
            </a:r>
            <a:r>
              <a:rPr lang="en-US" baseline="30000" dirty="0" smtClean="0">
                <a:solidFill>
                  <a:srgbClr val="006600"/>
                </a:solidFill>
              </a:rPr>
              <a:t>st</a:t>
            </a:r>
            <a:r>
              <a:rPr lang="en-US" dirty="0" smtClean="0">
                <a:solidFill>
                  <a:srgbClr val="006600"/>
                </a:solidFill>
              </a:rPr>
              <a:t> denial </a:t>
            </a:r>
            <a:r>
              <a:rPr lang="en-US" sz="1400" dirty="0" smtClean="0"/>
              <a:t>[Mk 14:68].</a:t>
            </a:r>
          </a:p>
          <a:p>
            <a:pPr marL="285750" indent="-285750">
              <a:buFont typeface="Arial" pitchFamily="34" charset="0"/>
              <a:buChar char="•"/>
            </a:pPr>
            <a:r>
              <a:rPr lang="en-US" dirty="0" smtClean="0">
                <a:solidFill>
                  <a:srgbClr val="FF0000"/>
                </a:solidFill>
              </a:rPr>
              <a:t>Rooster crows the 1</a:t>
            </a:r>
            <a:r>
              <a:rPr lang="en-US" baseline="30000" dirty="0" smtClean="0">
                <a:solidFill>
                  <a:srgbClr val="FF0000"/>
                </a:solidFill>
              </a:rPr>
              <a:t>st</a:t>
            </a:r>
            <a:r>
              <a:rPr lang="en-US" dirty="0" smtClean="0">
                <a:solidFill>
                  <a:srgbClr val="FF0000"/>
                </a:solidFill>
              </a:rPr>
              <a:t> time  </a:t>
            </a:r>
            <a:r>
              <a:rPr lang="en-US" sz="1400" dirty="0" smtClean="0"/>
              <a:t>[Mk 14:68</a:t>
            </a:r>
            <a:r>
              <a:rPr lang="en-US" sz="1400" dirty="0"/>
              <a:t>]</a:t>
            </a:r>
            <a:r>
              <a:rPr lang="en-US" sz="1400" dirty="0" smtClean="0"/>
              <a:t>.</a:t>
            </a:r>
          </a:p>
          <a:p>
            <a:pPr marL="285750" indent="-285750">
              <a:buFont typeface="Arial" pitchFamily="34" charset="0"/>
              <a:buChar char="•"/>
            </a:pPr>
            <a:r>
              <a:rPr lang="en-US" dirty="0" smtClean="0">
                <a:solidFill>
                  <a:srgbClr val="006600"/>
                </a:solidFill>
              </a:rPr>
              <a:t>Peter’s 2</a:t>
            </a:r>
            <a:r>
              <a:rPr lang="en-US" baseline="30000" dirty="0" smtClean="0">
                <a:solidFill>
                  <a:srgbClr val="006600"/>
                </a:solidFill>
              </a:rPr>
              <a:t>nd</a:t>
            </a:r>
            <a:r>
              <a:rPr lang="en-US" dirty="0" smtClean="0">
                <a:solidFill>
                  <a:srgbClr val="006600"/>
                </a:solidFill>
              </a:rPr>
              <a:t> denial a little later </a:t>
            </a:r>
            <a:r>
              <a:rPr lang="en-US" sz="1400" dirty="0" smtClean="0"/>
              <a:t>[</a:t>
            </a:r>
            <a:r>
              <a:rPr lang="en-US" sz="1400" dirty="0" err="1" smtClean="0"/>
              <a:t>vs</a:t>
            </a:r>
            <a:r>
              <a:rPr lang="en-US" sz="1400" dirty="0" smtClean="0"/>
              <a:t> 70].</a:t>
            </a:r>
          </a:p>
          <a:p>
            <a:pPr marL="285750" indent="-285750">
              <a:buFont typeface="Arial" pitchFamily="34" charset="0"/>
              <a:buChar char="•"/>
            </a:pPr>
            <a:r>
              <a:rPr lang="en-US" dirty="0" smtClean="0">
                <a:solidFill>
                  <a:srgbClr val="006600"/>
                </a:solidFill>
              </a:rPr>
              <a:t>Peter’s 3</a:t>
            </a:r>
            <a:r>
              <a:rPr lang="en-US" baseline="30000" dirty="0" smtClean="0">
                <a:solidFill>
                  <a:srgbClr val="006600"/>
                </a:solidFill>
              </a:rPr>
              <a:t>rd</a:t>
            </a:r>
            <a:r>
              <a:rPr lang="en-US" dirty="0" smtClean="0">
                <a:solidFill>
                  <a:srgbClr val="006600"/>
                </a:solidFill>
              </a:rPr>
              <a:t> denial about</a:t>
            </a:r>
            <a:br>
              <a:rPr lang="en-US" dirty="0" smtClean="0">
                <a:solidFill>
                  <a:srgbClr val="006600"/>
                </a:solidFill>
              </a:rPr>
            </a:br>
            <a:r>
              <a:rPr lang="en-US" b="1" u="sng" dirty="0" smtClean="0">
                <a:solidFill>
                  <a:srgbClr val="006600"/>
                </a:solidFill>
              </a:rPr>
              <a:t>an hour later</a:t>
            </a:r>
            <a:r>
              <a:rPr lang="en-US" dirty="0" smtClean="0">
                <a:solidFill>
                  <a:srgbClr val="006600"/>
                </a:solidFill>
              </a:rPr>
              <a:t>  </a:t>
            </a:r>
            <a:r>
              <a:rPr lang="en-US" sz="1400" dirty="0" smtClean="0">
                <a:solidFill>
                  <a:srgbClr val="700000"/>
                </a:solidFill>
              </a:rPr>
              <a:t>[twilight time]</a:t>
            </a:r>
            <a:r>
              <a:rPr lang="en-US" dirty="0" smtClean="0">
                <a:solidFill>
                  <a:srgbClr val="700000"/>
                </a:solidFill>
              </a:rPr>
              <a:t> </a:t>
            </a:r>
            <a:r>
              <a:rPr lang="en-US" dirty="0" smtClean="0">
                <a:solidFill>
                  <a:srgbClr val="006600"/>
                </a:solidFill>
              </a:rPr>
              <a:t/>
            </a:r>
            <a:br>
              <a:rPr lang="en-US" dirty="0" smtClean="0">
                <a:solidFill>
                  <a:srgbClr val="006600"/>
                </a:solidFill>
              </a:rPr>
            </a:br>
            <a:r>
              <a:rPr lang="en-US" sz="1400" dirty="0" smtClean="0"/>
              <a:t>[Mk 14:71; Luke 22:59].</a:t>
            </a:r>
          </a:p>
          <a:p>
            <a:pPr marL="285750" indent="-285750">
              <a:buFont typeface="Arial" pitchFamily="34" charset="0"/>
              <a:buChar char="•"/>
            </a:pPr>
            <a:r>
              <a:rPr lang="en-US" dirty="0" smtClean="0">
                <a:solidFill>
                  <a:srgbClr val="FF0000"/>
                </a:solidFill>
              </a:rPr>
              <a:t>Rooster crows the 2</a:t>
            </a:r>
            <a:r>
              <a:rPr lang="en-US" baseline="30000" dirty="0" smtClean="0">
                <a:solidFill>
                  <a:srgbClr val="FF0000"/>
                </a:solidFill>
              </a:rPr>
              <a:t>nd</a:t>
            </a:r>
            <a:r>
              <a:rPr lang="en-US" dirty="0" smtClean="0">
                <a:solidFill>
                  <a:srgbClr val="FF0000"/>
                </a:solidFill>
              </a:rPr>
              <a:t> time </a:t>
            </a:r>
            <a:r>
              <a:rPr lang="en-US" dirty="0" smtClean="0">
                <a:solidFill>
                  <a:srgbClr val="006600"/>
                </a:solidFill>
              </a:rPr>
              <a:t>while Peter is speaking </a:t>
            </a:r>
            <a:r>
              <a:rPr lang="en-US" sz="1400" dirty="0" smtClean="0"/>
              <a:t>[Mark 14:72; Luke 22:60].</a:t>
            </a:r>
          </a:p>
          <a:p>
            <a:pPr marL="285750" indent="-285750">
              <a:buFont typeface="Arial" pitchFamily="34" charset="0"/>
              <a:buChar char="•"/>
            </a:pPr>
            <a:endParaRPr lang="en-US" sz="1000" dirty="0"/>
          </a:p>
          <a:p>
            <a:r>
              <a:rPr lang="en-US" b="1" dirty="0" smtClean="0">
                <a:solidFill>
                  <a:schemeClr val="tx1">
                    <a:lumMod val="75000"/>
                    <a:lumOff val="25000"/>
                  </a:schemeClr>
                </a:solidFill>
              </a:rPr>
              <a:t>THEN </a:t>
            </a:r>
            <a:r>
              <a:rPr lang="en-US" b="1" dirty="0" smtClean="0">
                <a:solidFill>
                  <a:srgbClr val="7030A0"/>
                </a:solidFill>
              </a:rPr>
              <a:t>Mark 15:1 </a:t>
            </a:r>
            <a:r>
              <a:rPr lang="en-US" b="1" dirty="0" smtClean="0">
                <a:solidFill>
                  <a:schemeClr val="tx1">
                    <a:lumMod val="75000"/>
                    <a:lumOff val="25000"/>
                  </a:schemeClr>
                </a:solidFill>
              </a:rPr>
              <a:t>records:</a:t>
            </a:r>
          </a:p>
          <a:p>
            <a:pPr marL="285750" indent="-285750">
              <a:buFont typeface="Arial" pitchFamily="34" charset="0"/>
              <a:buChar char="•"/>
            </a:pPr>
            <a:r>
              <a:rPr lang="en-US" b="1" dirty="0" smtClean="0">
                <a:solidFill>
                  <a:srgbClr val="0070C0"/>
                </a:solidFill>
              </a:rPr>
              <a:t>“Immediately, in the morning” </a:t>
            </a:r>
            <a:r>
              <a:rPr lang="en-US" sz="1400" dirty="0" smtClean="0"/>
              <a:t>[G4404; </a:t>
            </a:r>
            <a:r>
              <a:rPr lang="en-US" sz="1400" dirty="0" err="1" smtClean="0"/>
              <a:t>proi</a:t>
            </a:r>
            <a:r>
              <a:rPr lang="en-US" sz="1400" dirty="0" smtClean="0"/>
              <a:t>;</a:t>
            </a:r>
            <a:br>
              <a:rPr lang="en-US" sz="1400" dirty="0" smtClean="0"/>
            </a:br>
            <a:r>
              <a:rPr lang="en-US" sz="1400" dirty="0" smtClean="0"/>
              <a:t> </a:t>
            </a:r>
            <a:r>
              <a:rPr lang="en-US" sz="1400" b="1" dirty="0" smtClean="0">
                <a:solidFill>
                  <a:srgbClr val="0070C0"/>
                </a:solidFill>
              </a:rPr>
              <a:t>the </a:t>
            </a:r>
            <a:r>
              <a:rPr lang="en-US" sz="1400" b="1" u="sng" dirty="0" smtClean="0">
                <a:solidFill>
                  <a:srgbClr val="0070C0"/>
                </a:solidFill>
              </a:rPr>
              <a:t>da</a:t>
            </a:r>
            <a:r>
              <a:rPr lang="en-US" sz="1400" b="1" dirty="0" smtClean="0">
                <a:solidFill>
                  <a:srgbClr val="0070C0"/>
                </a:solidFill>
              </a:rPr>
              <a:t>y</a:t>
            </a:r>
            <a:r>
              <a:rPr lang="en-US" sz="1400" b="1" u="sng" dirty="0" smtClean="0">
                <a:solidFill>
                  <a:srgbClr val="0070C0"/>
                </a:solidFill>
              </a:rPr>
              <a:t>break</a:t>
            </a:r>
            <a:r>
              <a:rPr lang="en-US" sz="1400" b="1" dirty="0" smtClean="0">
                <a:solidFill>
                  <a:srgbClr val="0070C0"/>
                </a:solidFill>
              </a:rPr>
              <a:t> watch</a:t>
            </a:r>
            <a:r>
              <a:rPr lang="en-US" sz="1400" dirty="0" smtClean="0"/>
              <a:t>], </a:t>
            </a:r>
            <a:r>
              <a:rPr lang="en-US" b="1" dirty="0" smtClean="0">
                <a:solidFill>
                  <a:srgbClr val="C00000"/>
                </a:solidFill>
              </a:rPr>
              <a:t>the Jewish leaders deliver </a:t>
            </a:r>
            <a:r>
              <a:rPr lang="en-US" b="1" dirty="0" smtClean="0">
                <a:solidFill>
                  <a:srgbClr val="0070C0"/>
                </a:solidFill>
              </a:rPr>
              <a:t>Yahusha</a:t>
            </a:r>
            <a:r>
              <a:rPr lang="en-US" dirty="0" smtClean="0"/>
              <a:t> </a:t>
            </a:r>
            <a:r>
              <a:rPr lang="en-US" b="1" dirty="0" smtClean="0">
                <a:solidFill>
                  <a:srgbClr val="C00000"/>
                </a:solidFill>
              </a:rPr>
              <a:t>to Pilate.</a:t>
            </a:r>
            <a:endParaRPr lang="en-US" b="1" dirty="0">
              <a:solidFill>
                <a:srgbClr val="C00000"/>
              </a:solidFill>
            </a:endParaRPr>
          </a:p>
        </p:txBody>
      </p:sp>
      <p:pic>
        <p:nvPicPr>
          <p:cNvPr id="69" name="Picture 3" descr="C:\Users\Rae\Desktop\Passover banner orig edi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5741" y="133182"/>
            <a:ext cx="4653374" cy="668337"/>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28" name="Rectangle 27"/>
          <p:cNvSpPr/>
          <p:nvPr/>
        </p:nvSpPr>
        <p:spPr>
          <a:xfrm>
            <a:off x="7886266" y="3859938"/>
            <a:ext cx="1078432" cy="461665"/>
          </a:xfrm>
          <a:prstGeom prst="rect">
            <a:avLst/>
          </a:prstGeom>
        </p:spPr>
        <p:txBody>
          <a:bodyPr wrap="square">
            <a:spAutoFit/>
            <a:scene3d>
              <a:camera prst="orthographicFront"/>
              <a:lightRig rig="threePt" dir="t"/>
            </a:scene3d>
            <a:sp3d extrusionH="57150">
              <a:bevelT w="82550" h="38100" prst="coolSlant"/>
            </a:sp3d>
          </a:bodyPr>
          <a:lstStyle/>
          <a:p>
            <a:pPr lvl="0" algn="ctr"/>
            <a:r>
              <a:rPr lang="en-US" sz="2400" b="1" dirty="0" smtClean="0">
                <a:ln w="1905"/>
                <a:solidFill>
                  <a:schemeClr val="accent5">
                    <a:lumMod val="75000"/>
                  </a:schemeClr>
                </a:solidFill>
                <a:effectLst>
                  <a:innerShdw blurRad="69850" dist="43180" dir="5400000">
                    <a:srgbClr val="000000">
                      <a:alpha val="65000"/>
                    </a:srgbClr>
                  </a:innerShdw>
                </a:effectLst>
              </a:rPr>
              <a:t>ereb</a:t>
            </a:r>
            <a:endParaRPr lang="en-US" sz="2400" b="1" dirty="0">
              <a:ln w="1905"/>
              <a:solidFill>
                <a:schemeClr val="accent5">
                  <a:lumMod val="75000"/>
                </a:schemeClr>
              </a:solidFill>
              <a:effectLst>
                <a:innerShdw blurRad="69850" dist="43180" dir="5400000">
                  <a:srgbClr val="000000">
                    <a:alpha val="65000"/>
                  </a:srgbClr>
                </a:innerShdw>
              </a:effectLst>
            </a:endParaRPr>
          </a:p>
        </p:txBody>
      </p:sp>
      <p:sp>
        <p:nvSpPr>
          <p:cNvPr id="29" name="Oval 28"/>
          <p:cNvSpPr/>
          <p:nvPr/>
        </p:nvSpPr>
        <p:spPr>
          <a:xfrm>
            <a:off x="156023" y="201783"/>
            <a:ext cx="1104695" cy="1076960"/>
          </a:xfrm>
          <a:prstGeom prst="ellipse">
            <a:avLst/>
          </a:prstGeom>
          <a:blipFill dpi="0" rotWithShape="1">
            <a:blip r:embed="rId13">
              <a:extLst>
                <a:ext uri="{28A0092B-C50C-407E-A947-70E740481C1C}">
                  <a14:useLocalDpi xmlns:a14="http://schemas.microsoft.com/office/drawing/2010/main" val="0"/>
                </a:ext>
              </a:extLst>
            </a:blip>
            <a:srcRect/>
            <a:stretch>
              <a:fillRect/>
            </a:stretch>
          </a:blipFill>
          <a:ln>
            <a:solidFill>
              <a:schemeClr val="bg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9844513"/>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wipe(left)">
                                      <p:cBhvr>
                                        <p:cTn id="7" dur="1500"/>
                                        <p:tgtEl>
                                          <p:spTgt spid="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1">
                                            <p:txEl>
                                              <p:pRg st="0" end="0"/>
                                            </p:txEl>
                                          </p:spTgt>
                                        </p:tgtEl>
                                        <p:attrNameLst>
                                          <p:attrName>style.visibility</p:attrName>
                                        </p:attrNameLst>
                                      </p:cBhvr>
                                      <p:to>
                                        <p:strVal val="visible"/>
                                      </p:to>
                                    </p:set>
                                    <p:animEffect transition="in" filter="wipe(left)">
                                      <p:cBhvr>
                                        <p:cTn id="12" dur="1500"/>
                                        <p:tgtEl>
                                          <p:spTgt spid="51">
                                            <p:txEl>
                                              <p:pRg st="0" end="0"/>
                                            </p:txEl>
                                          </p:spTgt>
                                        </p:tgtEl>
                                      </p:cBhvr>
                                    </p:animEffect>
                                  </p:childTnLst>
                                </p:cTn>
                              </p:par>
                            </p:childTnLst>
                          </p:cTn>
                        </p:par>
                        <p:par>
                          <p:cTn id="13" fill="hold">
                            <p:stCondLst>
                              <p:cond delay="1500"/>
                            </p:stCondLst>
                            <p:childTnLst>
                              <p:par>
                                <p:cTn id="14" presetID="22" presetClass="entr" presetSubtype="2" fill="hold" nodeType="after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right)">
                                      <p:cBhvr>
                                        <p:cTn id="16" dur="2000"/>
                                        <p:tgtEl>
                                          <p:spTgt spid="62"/>
                                        </p:tgtEl>
                                      </p:cBhvr>
                                    </p:animEffect>
                                  </p:childTnLst>
                                </p:cTn>
                              </p:par>
                            </p:childTnLst>
                          </p:cTn>
                        </p:par>
                        <p:par>
                          <p:cTn id="17" fill="hold">
                            <p:stCondLst>
                              <p:cond delay="3500"/>
                            </p:stCondLst>
                            <p:childTnLst>
                              <p:par>
                                <p:cTn id="18" presetID="6" presetClass="entr" presetSubtype="16" fill="hold" grpId="0"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circle(in)">
                                      <p:cBhvr>
                                        <p:cTn id="20" dur="20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4">
                                            <p:txEl>
                                              <p:pRg st="0" end="0"/>
                                            </p:txEl>
                                          </p:spTgt>
                                        </p:tgtEl>
                                        <p:attrNameLst>
                                          <p:attrName>style.visibility</p:attrName>
                                        </p:attrNameLst>
                                      </p:cBhvr>
                                      <p:to>
                                        <p:strVal val="visible"/>
                                      </p:to>
                                    </p:set>
                                    <p:animEffect transition="in" filter="fade">
                                      <p:cBhvr>
                                        <p:cTn id="25" dur="1000"/>
                                        <p:tgtEl>
                                          <p:spTgt spid="54">
                                            <p:txEl>
                                              <p:pRg st="0" end="0"/>
                                            </p:txEl>
                                          </p:spTgt>
                                        </p:tgtEl>
                                      </p:cBhvr>
                                    </p:animEffect>
                                    <p:anim calcmode="lin" valueType="num">
                                      <p:cBhvr>
                                        <p:cTn id="26" dur="100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4">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4">
                                            <p:txEl>
                                              <p:pRg st="1" end="1"/>
                                            </p:txEl>
                                          </p:spTgt>
                                        </p:tgtEl>
                                        <p:attrNameLst>
                                          <p:attrName>style.visibility</p:attrName>
                                        </p:attrNameLst>
                                      </p:cBhvr>
                                      <p:to>
                                        <p:strVal val="visible"/>
                                      </p:to>
                                    </p:set>
                                    <p:animEffect transition="in" filter="fade">
                                      <p:cBhvr>
                                        <p:cTn id="30" dur="1000"/>
                                        <p:tgtEl>
                                          <p:spTgt spid="54">
                                            <p:txEl>
                                              <p:pRg st="1" end="1"/>
                                            </p:txEl>
                                          </p:spTgt>
                                        </p:tgtEl>
                                      </p:cBhvr>
                                    </p:animEffect>
                                    <p:anim calcmode="lin" valueType="num">
                                      <p:cBhvr>
                                        <p:cTn id="31" dur="1000" fill="hold"/>
                                        <p:tgtEl>
                                          <p:spTgt spid="54">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54">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4">
                                            <p:txEl>
                                              <p:pRg st="2" end="2"/>
                                            </p:txEl>
                                          </p:spTgt>
                                        </p:tgtEl>
                                        <p:attrNameLst>
                                          <p:attrName>style.visibility</p:attrName>
                                        </p:attrNameLst>
                                      </p:cBhvr>
                                      <p:to>
                                        <p:strVal val="visible"/>
                                      </p:to>
                                    </p:set>
                                    <p:animEffect transition="in" filter="fade">
                                      <p:cBhvr>
                                        <p:cTn id="35" dur="1000"/>
                                        <p:tgtEl>
                                          <p:spTgt spid="54">
                                            <p:txEl>
                                              <p:pRg st="2" end="2"/>
                                            </p:txEl>
                                          </p:spTgt>
                                        </p:tgtEl>
                                      </p:cBhvr>
                                    </p:animEffect>
                                    <p:anim calcmode="lin" valueType="num">
                                      <p:cBhvr>
                                        <p:cTn id="36" dur="1000" fill="hold"/>
                                        <p:tgtEl>
                                          <p:spTgt spid="54">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4">
                                            <p:txEl>
                                              <p:pRg st="2" end="2"/>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54">
                                            <p:txEl>
                                              <p:pRg st="3" end="3"/>
                                            </p:txEl>
                                          </p:spTgt>
                                        </p:tgtEl>
                                        <p:attrNameLst>
                                          <p:attrName>style.visibility</p:attrName>
                                        </p:attrNameLst>
                                      </p:cBhvr>
                                      <p:to>
                                        <p:strVal val="visible"/>
                                      </p:to>
                                    </p:set>
                                    <p:animEffect transition="in" filter="fade">
                                      <p:cBhvr>
                                        <p:cTn id="40" dur="1000"/>
                                        <p:tgtEl>
                                          <p:spTgt spid="54">
                                            <p:txEl>
                                              <p:pRg st="3" end="3"/>
                                            </p:txEl>
                                          </p:spTgt>
                                        </p:tgtEl>
                                      </p:cBhvr>
                                    </p:animEffect>
                                    <p:anim calcmode="lin" valueType="num">
                                      <p:cBhvr>
                                        <p:cTn id="41" dur="1000" fill="hold"/>
                                        <p:tgtEl>
                                          <p:spTgt spid="5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54">
                                            <p:txEl>
                                              <p:pRg st="3" end="3"/>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54">
                                            <p:txEl>
                                              <p:pRg st="4" end="4"/>
                                            </p:txEl>
                                          </p:spTgt>
                                        </p:tgtEl>
                                        <p:attrNameLst>
                                          <p:attrName>style.visibility</p:attrName>
                                        </p:attrNameLst>
                                      </p:cBhvr>
                                      <p:to>
                                        <p:strVal val="visible"/>
                                      </p:to>
                                    </p:set>
                                    <p:animEffect transition="in" filter="fade">
                                      <p:cBhvr>
                                        <p:cTn id="45" dur="1000"/>
                                        <p:tgtEl>
                                          <p:spTgt spid="54">
                                            <p:txEl>
                                              <p:pRg st="4" end="4"/>
                                            </p:txEl>
                                          </p:spTgt>
                                        </p:tgtEl>
                                      </p:cBhvr>
                                    </p:animEffect>
                                    <p:anim calcmode="lin" valueType="num">
                                      <p:cBhvr>
                                        <p:cTn id="46" dur="1000" fill="hold"/>
                                        <p:tgtEl>
                                          <p:spTgt spid="54">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54">
                                            <p:txEl>
                                              <p:pRg st="4" end="4"/>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54">
                                            <p:txEl>
                                              <p:pRg st="5" end="5"/>
                                            </p:txEl>
                                          </p:spTgt>
                                        </p:tgtEl>
                                        <p:attrNameLst>
                                          <p:attrName>style.visibility</p:attrName>
                                        </p:attrNameLst>
                                      </p:cBhvr>
                                      <p:to>
                                        <p:strVal val="visible"/>
                                      </p:to>
                                    </p:set>
                                    <p:animEffect transition="in" filter="fade">
                                      <p:cBhvr>
                                        <p:cTn id="50" dur="1000"/>
                                        <p:tgtEl>
                                          <p:spTgt spid="54">
                                            <p:txEl>
                                              <p:pRg st="5" end="5"/>
                                            </p:txEl>
                                          </p:spTgt>
                                        </p:tgtEl>
                                      </p:cBhvr>
                                    </p:animEffect>
                                    <p:anim calcmode="lin" valueType="num">
                                      <p:cBhvr>
                                        <p:cTn id="51" dur="1000" fill="hold"/>
                                        <p:tgtEl>
                                          <p:spTgt spid="54">
                                            <p:txEl>
                                              <p:pRg st="5" end="5"/>
                                            </p:txEl>
                                          </p:spTgt>
                                        </p:tgtEl>
                                        <p:attrNameLst>
                                          <p:attrName>ppt_x</p:attrName>
                                        </p:attrNameLst>
                                      </p:cBhvr>
                                      <p:tavLst>
                                        <p:tav tm="0">
                                          <p:val>
                                            <p:strVal val="#ppt_x"/>
                                          </p:val>
                                        </p:tav>
                                        <p:tav tm="100000">
                                          <p:val>
                                            <p:strVal val="#ppt_x"/>
                                          </p:val>
                                        </p:tav>
                                      </p:tavLst>
                                    </p:anim>
                                    <p:anim calcmode="lin" valueType="num">
                                      <p:cBhvr>
                                        <p:cTn id="52" dur="1000" fill="hold"/>
                                        <p:tgtEl>
                                          <p:spTgt spid="5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4">
                                            <p:txEl>
                                              <p:pRg st="7" end="7"/>
                                            </p:txEl>
                                          </p:spTgt>
                                        </p:tgtEl>
                                        <p:attrNameLst>
                                          <p:attrName>style.visibility</p:attrName>
                                        </p:attrNameLst>
                                      </p:cBhvr>
                                      <p:to>
                                        <p:strVal val="visible"/>
                                      </p:to>
                                    </p:set>
                                    <p:animEffect transition="in" filter="barn(inVertical)">
                                      <p:cBhvr>
                                        <p:cTn id="57" dur="1250"/>
                                        <p:tgtEl>
                                          <p:spTgt spid="54">
                                            <p:txEl>
                                              <p:pRg st="7" end="7"/>
                                            </p:txEl>
                                          </p:spTgt>
                                        </p:tgtEl>
                                      </p:cBhvr>
                                    </p:animEffect>
                                  </p:childTnLst>
                                </p:cTn>
                              </p:par>
                              <p:par>
                                <p:cTn id="58" presetID="16" presetClass="entr" presetSubtype="21" fill="hold" nodeType="withEffect">
                                  <p:stCondLst>
                                    <p:cond delay="0"/>
                                  </p:stCondLst>
                                  <p:childTnLst>
                                    <p:set>
                                      <p:cBhvr>
                                        <p:cTn id="59" dur="1" fill="hold">
                                          <p:stCondLst>
                                            <p:cond delay="0"/>
                                          </p:stCondLst>
                                        </p:cTn>
                                        <p:tgtEl>
                                          <p:spTgt spid="54">
                                            <p:txEl>
                                              <p:pRg st="8" end="8"/>
                                            </p:txEl>
                                          </p:spTgt>
                                        </p:tgtEl>
                                        <p:attrNameLst>
                                          <p:attrName>style.visibility</p:attrName>
                                        </p:attrNameLst>
                                      </p:cBhvr>
                                      <p:to>
                                        <p:strVal val="visible"/>
                                      </p:to>
                                    </p:set>
                                    <p:animEffect transition="in" filter="barn(inVertical)">
                                      <p:cBhvr>
                                        <p:cTn id="60" dur="1250"/>
                                        <p:tgtEl>
                                          <p:spTgt spid="5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1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pic>
        <p:nvPicPr>
          <p:cNvPr id="1028" name="Picture 4" descr="C:\Users\Rae\Desktop\passover-post banner 1000.jp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98896" y="-2500123"/>
            <a:ext cx="10845483" cy="123952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6" name="Title 2"/>
          <p:cNvSpPr txBox="1">
            <a:spLocks/>
          </p:cNvSpPr>
          <p:nvPr/>
        </p:nvSpPr>
        <p:spPr>
          <a:xfrm>
            <a:off x="-1821854" y="-2484883"/>
            <a:ext cx="13469904" cy="983298"/>
          </a:xfrm>
          <a:prstGeom prst="rect">
            <a:avLst/>
          </a:prstGeom>
        </p:spPr>
        <p:txBody>
          <a:bodyPr anchor="ctr">
            <a:normAutofit fontScale="77500" lnSpcReduction="20000"/>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spc="300" dirty="0" smtClean="0">
                <a:ln>
                  <a:solidFill>
                    <a:srgbClr val="002060"/>
                  </a:solidFill>
                </a:ln>
                <a:solidFill>
                  <a:schemeClr val="accent2">
                    <a:lumMod val="20000"/>
                    <a:lumOff val="80000"/>
                  </a:schemeClr>
                </a:solidFill>
              </a:rPr>
              <a:t>2 hrs. for chart 815-1015   boxes:  </a:t>
            </a:r>
          </a:p>
          <a:p>
            <a:pPr algn="ctr"/>
            <a:r>
              <a:rPr lang="en-US" b="1" spc="300" dirty="0" smtClean="0">
                <a:ln>
                  <a:solidFill>
                    <a:srgbClr val="002060"/>
                  </a:solidFill>
                </a:ln>
                <a:solidFill>
                  <a:schemeClr val="accent2">
                    <a:lumMod val="20000"/>
                    <a:lumOff val="80000"/>
                  </a:schemeClr>
                </a:solidFill>
              </a:rPr>
              <a:t> YAHUSHA’S  New Testament</a:t>
            </a:r>
            <a:endParaRPr lang="en-US" b="1" spc="300" dirty="0">
              <a:ln>
                <a:solidFill>
                  <a:srgbClr val="002060"/>
                </a:solidFill>
              </a:ln>
              <a:solidFill>
                <a:schemeClr val="accent2">
                  <a:lumMod val="20000"/>
                  <a:lumOff val="80000"/>
                </a:schemeClr>
              </a:solidFill>
            </a:endParaRPr>
          </a:p>
        </p:txBody>
      </p:sp>
      <p:grpSp>
        <p:nvGrpSpPr>
          <p:cNvPr id="45" name="Group 44"/>
          <p:cNvGrpSpPr/>
          <p:nvPr/>
        </p:nvGrpSpPr>
        <p:grpSpPr>
          <a:xfrm>
            <a:off x="4311219" y="2272763"/>
            <a:ext cx="5007389" cy="4365488"/>
            <a:chOff x="4311219" y="2272763"/>
            <a:chExt cx="5007389" cy="4365488"/>
          </a:xfrm>
        </p:grpSpPr>
        <p:sp>
          <p:nvSpPr>
            <p:cNvPr id="20" name="Teardrop 19"/>
            <p:cNvSpPr/>
            <p:nvPr/>
          </p:nvSpPr>
          <p:spPr>
            <a:xfrm rot="18638747">
              <a:off x="4280695" y="2496973"/>
              <a:ext cx="4171802" cy="4110754"/>
            </a:xfrm>
            <a:prstGeom prst="teardrop">
              <a:avLst>
                <a:gd name="adj" fmla="val 48434"/>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447158" y="2272763"/>
              <a:ext cx="4871450" cy="2677006"/>
              <a:chOff x="3060071" y="2538880"/>
              <a:chExt cx="4871450" cy="2677006"/>
            </a:xfrm>
          </p:grpSpPr>
          <p:sp>
            <p:nvSpPr>
              <p:cNvPr id="17" name="Isosceles Triangle 16"/>
              <p:cNvSpPr/>
              <p:nvPr/>
            </p:nvSpPr>
            <p:spPr>
              <a:xfrm rot="15017441">
                <a:off x="4996737" y="2281103"/>
                <a:ext cx="2657635" cy="3211932"/>
              </a:xfrm>
              <a:prstGeom prst="triangle">
                <a:avLst>
                  <a:gd name="adj" fmla="val 52254"/>
                </a:avLst>
              </a:prstGeom>
              <a:blipFill dpi="0"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2123464">
                <a:off x="4499358" y="2538880"/>
                <a:ext cx="1683945" cy="1955549"/>
              </a:xfrm>
              <a:prstGeom prst="triangle">
                <a:avLst/>
              </a:prstGeom>
              <a:blipFill dpi="0" rotWithShape="1">
                <a:blip r:embed="rId7">
                  <a:extLst>
                    <a:ext uri="{28A0092B-C50C-407E-A947-70E740481C1C}">
                      <a14:useLocalDpi xmlns:a14="http://schemas.microsoft.com/office/drawing/2010/main" val="0"/>
                    </a:ext>
                  </a:extLst>
                </a:blip>
                <a:srcRect/>
                <a:stretch>
                  <a:fillRect/>
                </a:stretch>
              </a:blip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9337758">
                <a:off x="3716651" y="2562116"/>
                <a:ext cx="1683945" cy="1955549"/>
              </a:xfrm>
              <a:prstGeom prst="triangle">
                <a:avLst/>
              </a:prstGeom>
              <a:blipFill dpi="0" rotWithShape="1">
                <a:blip r:embed="rId8">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6526267">
                <a:off x="3195873" y="3141552"/>
                <a:ext cx="1683945" cy="1955549"/>
              </a:xfrm>
              <a:prstGeom prst="triangle">
                <a:avLst/>
              </a:prstGeom>
              <a:blipFill dpi="0" rotWithShape="1">
                <a:blip r:embed="rId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Isosceles Triangle 18"/>
          <p:cNvSpPr/>
          <p:nvPr/>
        </p:nvSpPr>
        <p:spPr>
          <a:xfrm rot="5400000">
            <a:off x="4948502" y="2972129"/>
            <a:ext cx="483833" cy="2351979"/>
          </a:xfrm>
          <a:prstGeom prst="triangle">
            <a:avLst/>
          </a:prstGeom>
          <a:gradFill flip="none" rotWithShape="1">
            <a:gsLst>
              <a:gs pos="21000">
                <a:srgbClr val="000040"/>
              </a:gs>
              <a:gs pos="41000">
                <a:srgbClr val="400040"/>
              </a:gs>
              <a:gs pos="59000">
                <a:srgbClr val="8F0040"/>
              </a:gs>
              <a:gs pos="77000">
                <a:srgbClr val="F27300"/>
              </a:gs>
              <a:gs pos="91000">
                <a:schemeClr val="accent3">
                  <a:lumMod val="20000"/>
                  <a:lumOff val="80000"/>
                </a:schemeClr>
              </a:gs>
            </a:gsLst>
            <a:lin ang="9600000" scaled="0"/>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20259437">
            <a:off x="8118531" y="2213816"/>
            <a:ext cx="905530" cy="1954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rot="5400000" flipV="1">
            <a:off x="7310732" y="2923691"/>
            <a:ext cx="483833" cy="2441929"/>
          </a:xfrm>
          <a:prstGeom prst="triangle">
            <a:avLst/>
          </a:prstGeom>
          <a:gradFill>
            <a:gsLst>
              <a:gs pos="29000">
                <a:srgbClr val="000000"/>
              </a:gs>
              <a:gs pos="70000">
                <a:schemeClr val="accent5">
                  <a:lumMod val="20000"/>
                  <a:lumOff val="80000"/>
                </a:schemeClr>
              </a:gs>
              <a:gs pos="49000">
                <a:srgbClr val="0A128C"/>
              </a:gs>
              <a:gs pos="91000">
                <a:schemeClr val="accent6">
                  <a:lumMod val="40000"/>
                  <a:lumOff val="60000"/>
                </a:schemeClr>
              </a:gs>
            </a:gsLst>
            <a:lin ang="1020000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014429" y="3894393"/>
            <a:ext cx="1078432" cy="461665"/>
          </a:xfrm>
          <a:prstGeom prst="rect">
            <a:avLst/>
          </a:prstGeom>
        </p:spPr>
        <p:txBody>
          <a:bodyPr wrap="square">
            <a:spAutoFit/>
            <a:scene3d>
              <a:camera prst="orthographicFront"/>
              <a:lightRig rig="threePt" dir="t"/>
            </a:scene3d>
            <a:sp3d extrusionH="57150">
              <a:bevelT h="25400" prst="softRound"/>
            </a:sp3d>
          </a:bodyPr>
          <a:lstStyle/>
          <a:p>
            <a:pPr lvl="0" algn="ctr"/>
            <a:r>
              <a:rPr lang="en-US" sz="2400" b="1" dirty="0" smtClean="0">
                <a:ln w="1905"/>
                <a:solidFill>
                  <a:schemeClr val="accent2">
                    <a:lumMod val="20000"/>
                    <a:lumOff val="80000"/>
                  </a:schemeClr>
                </a:solidFill>
                <a:effectLst>
                  <a:innerShdw blurRad="69850" dist="43180" dir="5400000">
                    <a:srgbClr val="000000">
                      <a:alpha val="65000"/>
                    </a:srgbClr>
                  </a:innerShdw>
                </a:effectLst>
              </a:rPr>
              <a:t>boqer</a:t>
            </a:r>
            <a:endParaRPr lang="en-US" sz="2400" b="1" dirty="0">
              <a:ln w="1905"/>
              <a:solidFill>
                <a:schemeClr val="accent2">
                  <a:lumMod val="20000"/>
                  <a:lumOff val="80000"/>
                </a:schemeClr>
              </a:solidFill>
              <a:effectLst>
                <a:innerShdw blurRad="69850" dist="43180" dir="5400000">
                  <a:srgbClr val="000000">
                    <a:alpha val="65000"/>
                  </a:srgbClr>
                </a:innerShdw>
              </a:effectLst>
            </a:endParaRPr>
          </a:p>
        </p:txBody>
      </p:sp>
      <p:sp>
        <p:nvSpPr>
          <p:cNvPr id="35" name="Rectangle 34"/>
          <p:cNvSpPr/>
          <p:nvPr/>
        </p:nvSpPr>
        <p:spPr>
          <a:xfrm>
            <a:off x="7886266" y="3859938"/>
            <a:ext cx="1078432" cy="461665"/>
          </a:xfrm>
          <a:prstGeom prst="rect">
            <a:avLst/>
          </a:prstGeom>
        </p:spPr>
        <p:txBody>
          <a:bodyPr wrap="square">
            <a:spAutoFit/>
            <a:scene3d>
              <a:camera prst="orthographicFront"/>
              <a:lightRig rig="threePt" dir="t"/>
            </a:scene3d>
            <a:sp3d extrusionH="57150">
              <a:bevelT w="82550" h="38100" prst="coolSlant"/>
            </a:sp3d>
          </a:bodyPr>
          <a:lstStyle/>
          <a:p>
            <a:pPr lvl="0" algn="ctr"/>
            <a:r>
              <a:rPr lang="en-US" sz="2400" b="1" dirty="0" smtClean="0">
                <a:ln w="1905"/>
                <a:solidFill>
                  <a:schemeClr val="accent5">
                    <a:lumMod val="75000"/>
                  </a:schemeClr>
                </a:solidFill>
                <a:effectLst>
                  <a:innerShdw blurRad="69850" dist="43180" dir="5400000">
                    <a:srgbClr val="000000">
                      <a:alpha val="65000"/>
                    </a:srgbClr>
                  </a:innerShdw>
                </a:effectLst>
              </a:rPr>
              <a:t>ereb</a:t>
            </a:r>
            <a:endParaRPr lang="en-US" sz="2400" b="1" dirty="0">
              <a:ln w="1905"/>
              <a:solidFill>
                <a:schemeClr val="accent5">
                  <a:lumMod val="75000"/>
                </a:schemeClr>
              </a:solidFill>
              <a:effectLst>
                <a:innerShdw blurRad="69850" dist="43180" dir="5400000">
                  <a:srgbClr val="000000">
                    <a:alpha val="65000"/>
                  </a:srgbClr>
                </a:innerShdw>
              </a:effectLst>
            </a:endParaRPr>
          </a:p>
        </p:txBody>
      </p:sp>
      <p:cxnSp>
        <p:nvCxnSpPr>
          <p:cNvPr id="27" name="Straight Connector 26"/>
          <p:cNvCxnSpPr>
            <a:endCxn id="14" idx="0"/>
          </p:cNvCxnSpPr>
          <p:nvPr/>
        </p:nvCxnSpPr>
        <p:spPr>
          <a:xfrm>
            <a:off x="4386805" y="2384385"/>
            <a:ext cx="1974418" cy="1772360"/>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339998" y="1481559"/>
            <a:ext cx="0" cy="2665536"/>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6389747" y="2222340"/>
            <a:ext cx="1897727" cy="1957555"/>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3960564" y="1976845"/>
            <a:ext cx="1125629" cy="461665"/>
          </a:xfrm>
          <a:prstGeom prst="rect">
            <a:avLst/>
          </a:prstGeom>
          <a:noFill/>
        </p:spPr>
        <p:txBody>
          <a:bodyPr wrap="non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a:t>
            </a:r>
            <a:r>
              <a:rPr lang="en-US" sz="24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RD</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8" name="Rectangle 57"/>
          <p:cNvSpPr/>
          <p:nvPr/>
        </p:nvSpPr>
        <p:spPr>
          <a:xfrm>
            <a:off x="5927365" y="1054619"/>
            <a:ext cx="1103187" cy="461665"/>
          </a:xfrm>
          <a:prstGeom prst="rect">
            <a:avLst/>
          </a:prstGeom>
          <a:noFill/>
        </p:spPr>
        <p:txBody>
          <a:bodyPr wrap="non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6</a:t>
            </a:r>
            <a:r>
              <a:rPr lang="en-US" sz="24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H</a:t>
            </a: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0" name="Rectangle 59"/>
          <p:cNvSpPr/>
          <p:nvPr/>
        </p:nvSpPr>
        <p:spPr>
          <a:xfrm>
            <a:off x="7887884" y="1820479"/>
            <a:ext cx="1103187" cy="461665"/>
          </a:xfrm>
          <a:prstGeom prst="rect">
            <a:avLst/>
          </a:prstGeom>
          <a:noFill/>
        </p:spPr>
        <p:txBody>
          <a:bodyPr wrap="non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9</a:t>
            </a:r>
            <a:r>
              <a:rPr lang="en-US" sz="24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H</a:t>
            </a: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074" name="Picture 2" descr="C:\Users\Rae\Desktop\Yah before pilat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8718" y="2105631"/>
            <a:ext cx="1495069" cy="2047934"/>
          </a:xfrm>
          <a:prstGeom prst="roundRect">
            <a:avLst>
              <a:gd name="adj" fmla="val 16667"/>
            </a:avLst>
          </a:prstGeom>
          <a:ln>
            <a:noFill/>
          </a:ln>
          <a:effectLst>
            <a:glow rad="1397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665429" y="5242963"/>
            <a:ext cx="2562798" cy="578882"/>
          </a:xfrm>
          <a:prstGeom prst="roundRect">
            <a:avLst/>
          </a:prstGeom>
          <a:blipFill dpi="0" rotWithShape="1">
            <a:blip r:embed="rId11">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Mark 14:72 (Abib 14) Rooster crowed the 2</a:t>
            </a:r>
            <a:r>
              <a:rPr lang="en-US" sz="1400" baseline="30000" dirty="0" smtClean="0">
                <a:solidFill>
                  <a:schemeClr val="accent2">
                    <a:lumMod val="20000"/>
                    <a:lumOff val="80000"/>
                  </a:schemeClr>
                </a:solidFill>
                <a:effectLst>
                  <a:glow rad="127000">
                    <a:srgbClr val="002060"/>
                  </a:glow>
                </a:effectLst>
              </a:rPr>
              <a:t>nd</a:t>
            </a:r>
            <a:r>
              <a:rPr lang="en-US" sz="1400" dirty="0" smtClean="0">
                <a:solidFill>
                  <a:schemeClr val="accent2">
                    <a:lumMod val="20000"/>
                    <a:lumOff val="80000"/>
                  </a:schemeClr>
                </a:solidFill>
                <a:effectLst>
                  <a:glow rad="127000">
                    <a:srgbClr val="002060"/>
                  </a:glow>
                </a:effectLst>
              </a:rPr>
              <a:t> time.</a:t>
            </a:r>
            <a:endParaRPr lang="en-US" sz="1400" dirty="0">
              <a:solidFill>
                <a:schemeClr val="accent2">
                  <a:lumMod val="20000"/>
                  <a:lumOff val="80000"/>
                </a:schemeClr>
              </a:solidFill>
              <a:effectLst>
                <a:glow rad="127000">
                  <a:srgbClr val="002060"/>
                </a:glow>
              </a:effectLst>
            </a:endParaRPr>
          </a:p>
        </p:txBody>
      </p:sp>
      <p:sp>
        <p:nvSpPr>
          <p:cNvPr id="37" name="Oval 36"/>
          <p:cNvSpPr/>
          <p:nvPr/>
        </p:nvSpPr>
        <p:spPr>
          <a:xfrm>
            <a:off x="862359" y="4608443"/>
            <a:ext cx="962109" cy="1335045"/>
          </a:xfrm>
          <a:prstGeom prst="ellipse">
            <a:avLst/>
          </a:prstGeom>
          <a:blipFill dpi="0" rotWithShape="1">
            <a:blip r:embed="rId12">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850493" y="6080648"/>
            <a:ext cx="4235700" cy="578882"/>
          </a:xfrm>
          <a:prstGeom prst="roundRect">
            <a:avLst/>
          </a:prstGeom>
          <a:blipFill dpi="0" rotWithShape="1">
            <a:blip r:embed="rId13">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rPr>
              <a:t>Mark 14:63 (Abib 13) High priest tore his robe &amp; condemned Yahusha “the” Sacrifice to die!</a:t>
            </a:r>
            <a:endParaRPr lang="en-US" sz="1400" dirty="0">
              <a:solidFill>
                <a:schemeClr val="accent2">
                  <a:lumMod val="20000"/>
                  <a:lumOff val="80000"/>
                </a:schemeClr>
              </a:solidFill>
            </a:endParaRPr>
          </a:p>
        </p:txBody>
      </p:sp>
      <p:sp>
        <p:nvSpPr>
          <p:cNvPr id="43" name="Oval 42"/>
          <p:cNvSpPr/>
          <p:nvPr/>
        </p:nvSpPr>
        <p:spPr>
          <a:xfrm>
            <a:off x="66548" y="5532404"/>
            <a:ext cx="910202" cy="1236522"/>
          </a:xfrm>
          <a:prstGeom prst="ellipse">
            <a:avLst/>
          </a:prstGeom>
          <a:blipFill dpi="0" rotWithShape="1">
            <a:blip r:embed="rId14">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flipV="1">
            <a:off x="1496061" y="4152848"/>
            <a:ext cx="4853117" cy="571458"/>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9042400" y="512372"/>
            <a:ext cx="2957232" cy="5009064"/>
          </a:xfrm>
          <a:prstGeom prst="rect">
            <a:avLst/>
          </a:prstGeom>
          <a:solidFill>
            <a:schemeClr val="bg1"/>
          </a:solidFill>
          <a:ln w="3175">
            <a:solidFill>
              <a:schemeClr val="bg1"/>
            </a:solidFill>
          </a:ln>
          <a:effectLst>
            <a:glow rad="139700">
              <a:schemeClr val="accent1">
                <a:satMod val="175000"/>
                <a:alpha val="40000"/>
              </a:schemeClr>
            </a:glow>
          </a:effectLst>
          <a:scene3d>
            <a:camera prst="orthographicFront"/>
            <a:lightRig rig="threePt" dir="t"/>
          </a:scene3d>
          <a:sp3d>
            <a:bevelT/>
          </a:sp3d>
        </p:spPr>
        <p:txBody>
          <a:bodyPr wrap="square" rtlCol="0">
            <a:spAutoFit/>
            <a:sp3d extrusionH="57150">
              <a:bevelT w="82550" h="38100" prst="coolSlant"/>
            </a:sp3d>
          </a:bodyPr>
          <a:lstStyle/>
          <a:p>
            <a:pPr algn="ctr"/>
            <a:r>
              <a:rPr lang="en-US" b="1" dirty="0" err="1" smtClean="0">
                <a:solidFill>
                  <a:srgbClr val="0070C0"/>
                </a:solidFill>
              </a:rPr>
              <a:t>Exo</a:t>
            </a:r>
            <a:r>
              <a:rPr lang="en-US" b="1" dirty="0" smtClean="0">
                <a:solidFill>
                  <a:srgbClr val="0070C0"/>
                </a:solidFill>
              </a:rPr>
              <a:t> 29 </a:t>
            </a:r>
            <a:r>
              <a:rPr lang="en-US" dirty="0" smtClean="0">
                <a:gradFill flip="none" rotWithShape="1">
                  <a:gsLst>
                    <a:gs pos="0">
                      <a:srgbClr val="000082"/>
                    </a:gs>
                    <a:gs pos="30000">
                      <a:srgbClr val="66008F"/>
                    </a:gs>
                    <a:gs pos="64999">
                      <a:srgbClr val="BA0066"/>
                    </a:gs>
                    <a:gs pos="89999">
                      <a:srgbClr val="FF0000"/>
                    </a:gs>
                    <a:gs pos="100000">
                      <a:srgbClr val="FF8200"/>
                    </a:gs>
                  </a:gsLst>
                  <a:lin ang="2700000" scaled="1"/>
                  <a:tileRect/>
                </a:gradFill>
              </a:rPr>
              <a:t>commands the </a:t>
            </a:r>
            <a:br>
              <a:rPr lang="en-US" dirty="0" smtClean="0">
                <a:gradFill flip="none" rotWithShape="1">
                  <a:gsLst>
                    <a:gs pos="0">
                      <a:srgbClr val="000082"/>
                    </a:gs>
                    <a:gs pos="30000">
                      <a:srgbClr val="66008F"/>
                    </a:gs>
                    <a:gs pos="64999">
                      <a:srgbClr val="BA0066"/>
                    </a:gs>
                    <a:gs pos="89999">
                      <a:srgbClr val="FF0000"/>
                    </a:gs>
                    <a:gs pos="100000">
                      <a:srgbClr val="FF8200"/>
                    </a:gs>
                  </a:gsLst>
                  <a:lin ang="2700000" scaled="1"/>
                  <a:tileRect/>
                </a:gradFill>
              </a:rPr>
            </a:br>
            <a:r>
              <a:rPr lang="en-US" dirty="0" smtClean="0">
                <a:gradFill flip="none" rotWithShape="1">
                  <a:gsLst>
                    <a:gs pos="0">
                      <a:srgbClr val="000082"/>
                    </a:gs>
                    <a:gs pos="30000">
                      <a:srgbClr val="66008F"/>
                    </a:gs>
                    <a:gs pos="64999">
                      <a:srgbClr val="BA0066"/>
                    </a:gs>
                    <a:gs pos="89999">
                      <a:srgbClr val="FF0000"/>
                    </a:gs>
                    <a:gs pos="100000">
                      <a:srgbClr val="FF8200"/>
                    </a:gs>
                  </a:gsLst>
                  <a:lin ang="2700000" scaled="1"/>
                  <a:tileRect/>
                </a:gradFill>
              </a:rPr>
              <a:t>1</a:t>
            </a:r>
            <a:r>
              <a:rPr lang="en-US" baseline="30000" dirty="0" smtClean="0">
                <a:gradFill flip="none" rotWithShape="1">
                  <a:gsLst>
                    <a:gs pos="0">
                      <a:srgbClr val="000082"/>
                    </a:gs>
                    <a:gs pos="30000">
                      <a:srgbClr val="66008F"/>
                    </a:gs>
                    <a:gs pos="64999">
                      <a:srgbClr val="BA0066"/>
                    </a:gs>
                    <a:gs pos="89999">
                      <a:srgbClr val="FF0000"/>
                    </a:gs>
                    <a:gs pos="100000">
                      <a:srgbClr val="FF8200"/>
                    </a:gs>
                  </a:gsLst>
                  <a:lin ang="2700000" scaled="1"/>
                  <a:tileRect/>
                </a:gradFill>
              </a:rPr>
              <a:t>st</a:t>
            </a:r>
            <a:r>
              <a:rPr lang="en-US" dirty="0" smtClean="0">
                <a:gradFill flip="none" rotWithShape="1">
                  <a:gsLst>
                    <a:gs pos="0">
                      <a:srgbClr val="000082"/>
                    </a:gs>
                    <a:gs pos="30000">
                      <a:srgbClr val="66008F"/>
                    </a:gs>
                    <a:gs pos="64999">
                      <a:srgbClr val="BA0066"/>
                    </a:gs>
                    <a:gs pos="89999">
                      <a:srgbClr val="FF0000"/>
                    </a:gs>
                    <a:gs pos="100000">
                      <a:srgbClr val="FF8200"/>
                    </a:gs>
                  </a:gsLst>
                  <a:lin ang="2700000" scaled="1"/>
                  <a:tileRect/>
                </a:gradFill>
              </a:rPr>
              <a:t> Daily Sacrifice to be “in the morning” </a:t>
            </a:r>
            <a:r>
              <a:rPr lang="en-US" sz="1600" dirty="0" smtClean="0">
                <a:gradFill flip="none" rotWithShape="1">
                  <a:gsLst>
                    <a:gs pos="0">
                      <a:srgbClr val="000082"/>
                    </a:gs>
                    <a:gs pos="30000">
                      <a:srgbClr val="66008F"/>
                    </a:gs>
                    <a:gs pos="64999">
                      <a:srgbClr val="BA0066"/>
                    </a:gs>
                    <a:gs pos="89999">
                      <a:srgbClr val="FF0000"/>
                    </a:gs>
                    <a:gs pos="100000">
                      <a:srgbClr val="FF8200"/>
                    </a:gs>
                  </a:gsLst>
                  <a:lin ang="2700000" scaled="1"/>
                  <a:tileRect/>
                </a:gradFill>
              </a:rPr>
              <a:t>(boqer H1242) </a:t>
            </a:r>
            <a:r>
              <a:rPr lang="en-US" dirty="0" smtClean="0">
                <a:gradFill flip="none" rotWithShape="1">
                  <a:gsLst>
                    <a:gs pos="0">
                      <a:srgbClr val="000082"/>
                    </a:gs>
                    <a:gs pos="30000">
                      <a:srgbClr val="66008F"/>
                    </a:gs>
                    <a:gs pos="64999">
                      <a:srgbClr val="BA0066"/>
                    </a:gs>
                    <a:gs pos="89999">
                      <a:srgbClr val="FF0000"/>
                    </a:gs>
                    <a:gs pos="100000">
                      <a:srgbClr val="FF8200"/>
                    </a:gs>
                  </a:gsLst>
                  <a:lin ang="2700000" scaled="1"/>
                  <a:tileRect/>
                </a:gradFill>
              </a:rPr>
              <a:t>– or the “dawn twilight.”  </a:t>
            </a:r>
          </a:p>
          <a:p>
            <a:pPr algn="ctr"/>
            <a:endParaRPr lang="en-US" sz="1050" dirty="0"/>
          </a:p>
          <a:p>
            <a:pPr algn="ctr"/>
            <a:r>
              <a:rPr lang="en-US" dirty="0" smtClean="0">
                <a:solidFill>
                  <a:schemeClr val="accent1">
                    <a:lumMod val="75000"/>
                  </a:schemeClr>
                </a:solidFill>
              </a:rPr>
              <a:t>Remember, the Passover sacrifice had components</a:t>
            </a:r>
            <a:br>
              <a:rPr lang="en-US" dirty="0" smtClean="0">
                <a:solidFill>
                  <a:schemeClr val="accent1">
                    <a:lumMod val="75000"/>
                  </a:schemeClr>
                </a:solidFill>
              </a:rPr>
            </a:br>
            <a:r>
              <a:rPr lang="en-US" dirty="0" smtClean="0">
                <a:solidFill>
                  <a:schemeClr val="accent1">
                    <a:lumMod val="75000"/>
                  </a:schemeClr>
                </a:solidFill>
              </a:rPr>
              <a:t>of </a:t>
            </a:r>
            <a:r>
              <a:rPr lang="en-US" u="sng" dirty="0" smtClean="0">
                <a:solidFill>
                  <a:schemeClr val="accent1">
                    <a:lumMod val="75000"/>
                  </a:schemeClr>
                </a:solidFill>
              </a:rPr>
              <a:t>both Dail</a:t>
            </a:r>
            <a:r>
              <a:rPr lang="en-US" dirty="0" smtClean="0">
                <a:solidFill>
                  <a:schemeClr val="accent1">
                    <a:lumMod val="75000"/>
                  </a:schemeClr>
                </a:solidFill>
              </a:rPr>
              <a:t>y</a:t>
            </a:r>
            <a:r>
              <a:rPr lang="en-US" u="sng" dirty="0" smtClean="0">
                <a:solidFill>
                  <a:schemeClr val="accent1">
                    <a:lumMod val="75000"/>
                  </a:schemeClr>
                </a:solidFill>
              </a:rPr>
              <a:t> Sacrifices</a:t>
            </a:r>
            <a:r>
              <a:rPr lang="en-US" dirty="0" smtClean="0">
                <a:solidFill>
                  <a:schemeClr val="accent1">
                    <a:lumMod val="75000"/>
                  </a:schemeClr>
                </a:solidFill>
              </a:rPr>
              <a:t>.</a:t>
            </a:r>
          </a:p>
          <a:p>
            <a:pPr algn="ctr"/>
            <a:endParaRPr lang="en-US" sz="1050" dirty="0"/>
          </a:p>
          <a:p>
            <a:pPr algn="ctr"/>
            <a:r>
              <a:rPr lang="en-US" dirty="0" smtClean="0">
                <a:gradFill>
                  <a:gsLst>
                    <a:gs pos="0">
                      <a:srgbClr val="000082"/>
                    </a:gs>
                    <a:gs pos="30000">
                      <a:srgbClr val="66008F"/>
                    </a:gs>
                    <a:gs pos="64999">
                      <a:srgbClr val="BA0066"/>
                    </a:gs>
                    <a:gs pos="89999">
                      <a:srgbClr val="FF0000"/>
                    </a:gs>
                    <a:gs pos="100000">
                      <a:srgbClr val="FF8200"/>
                    </a:gs>
                  </a:gsLst>
                  <a:lin ang="2700000" scaled="1"/>
                </a:gradFill>
              </a:rPr>
              <a:t>Therefore, according to </a:t>
            </a:r>
            <a:br>
              <a:rPr lang="en-US" dirty="0" smtClean="0">
                <a:gradFill>
                  <a:gsLst>
                    <a:gs pos="0">
                      <a:srgbClr val="000082"/>
                    </a:gs>
                    <a:gs pos="30000">
                      <a:srgbClr val="66008F"/>
                    </a:gs>
                    <a:gs pos="64999">
                      <a:srgbClr val="BA0066"/>
                    </a:gs>
                    <a:gs pos="89999">
                      <a:srgbClr val="FF0000"/>
                    </a:gs>
                    <a:gs pos="100000">
                      <a:srgbClr val="FF8200"/>
                    </a:gs>
                  </a:gsLst>
                  <a:lin ang="2700000" scaled="1"/>
                </a:gradFill>
              </a:rPr>
            </a:br>
            <a:r>
              <a:rPr lang="en-US" dirty="0" smtClean="0">
                <a:gradFill>
                  <a:gsLst>
                    <a:gs pos="0">
                      <a:srgbClr val="000082"/>
                    </a:gs>
                    <a:gs pos="30000">
                      <a:srgbClr val="66008F"/>
                    </a:gs>
                    <a:gs pos="64999">
                      <a:srgbClr val="BA0066"/>
                    </a:gs>
                    <a:gs pos="89999">
                      <a:srgbClr val="FF0000"/>
                    </a:gs>
                    <a:gs pos="100000">
                      <a:srgbClr val="FF8200"/>
                    </a:gs>
                  </a:gsLst>
                  <a:lin ang="2700000" scaled="1"/>
                </a:gradFill>
              </a:rPr>
              <a:t>the definition of “boqer” </a:t>
            </a:r>
            <a:r>
              <a:rPr lang="en-US" dirty="0" smtClean="0"/>
              <a:t/>
            </a:r>
            <a:br>
              <a:rPr lang="en-US" dirty="0" smtClean="0"/>
            </a:br>
            <a:r>
              <a:rPr lang="en-US" b="1" dirty="0" smtClean="0">
                <a:solidFill>
                  <a:srgbClr val="6F3350"/>
                </a:solidFill>
              </a:rPr>
              <a:t>the Passover sacrifice </a:t>
            </a:r>
            <a:br>
              <a:rPr lang="en-US" b="1" dirty="0" smtClean="0">
                <a:solidFill>
                  <a:srgbClr val="6F3350"/>
                </a:solidFill>
              </a:rPr>
            </a:br>
            <a:r>
              <a:rPr lang="en-US" b="1" dirty="0" smtClean="0">
                <a:solidFill>
                  <a:srgbClr val="6F3350"/>
                </a:solidFill>
              </a:rPr>
              <a:t>does qualify. </a:t>
            </a:r>
          </a:p>
          <a:p>
            <a:pPr algn="ctr"/>
            <a:endParaRPr lang="en-US" sz="1050" dirty="0"/>
          </a:p>
          <a:p>
            <a:pPr algn="ctr"/>
            <a:r>
              <a:rPr lang="en-US" dirty="0" smtClean="0">
                <a:gradFill>
                  <a:gsLst>
                    <a:gs pos="0">
                      <a:srgbClr val="000082"/>
                    </a:gs>
                    <a:gs pos="30000">
                      <a:srgbClr val="66008F"/>
                    </a:gs>
                    <a:gs pos="64999">
                      <a:srgbClr val="BA0066"/>
                    </a:gs>
                    <a:gs pos="89999">
                      <a:srgbClr val="FF0000"/>
                    </a:gs>
                    <a:gs pos="100000">
                      <a:srgbClr val="FF8200"/>
                    </a:gs>
                  </a:gsLst>
                  <a:lin ang="2700000" scaled="1"/>
                </a:gradFill>
              </a:rPr>
              <a:t>During “boqer” </a:t>
            </a:r>
            <a:r>
              <a:rPr lang="en-US" dirty="0" smtClean="0">
                <a:gradFill>
                  <a:gsLst>
                    <a:gs pos="0">
                      <a:srgbClr val="006600"/>
                    </a:gs>
                    <a:gs pos="50000">
                      <a:srgbClr val="002060"/>
                    </a:gs>
                    <a:gs pos="100000">
                      <a:srgbClr val="156B13"/>
                    </a:gs>
                  </a:gsLst>
                  <a:lin ang="2700000" scaled="0"/>
                </a:gradFill>
              </a:rPr>
              <a:t>the Jewish leaders delivered </a:t>
            </a:r>
            <a:r>
              <a:rPr lang="en-US" b="1" dirty="0" smtClean="0">
                <a:solidFill>
                  <a:srgbClr val="0070C0"/>
                </a:solidFill>
              </a:rPr>
              <a:t>Yahusha</a:t>
            </a:r>
            <a:r>
              <a:rPr lang="en-US" dirty="0" smtClean="0">
                <a:gradFill>
                  <a:gsLst>
                    <a:gs pos="0">
                      <a:srgbClr val="006600"/>
                    </a:gs>
                    <a:gs pos="50000">
                      <a:srgbClr val="002060"/>
                    </a:gs>
                    <a:gs pos="100000">
                      <a:srgbClr val="156B13"/>
                    </a:gs>
                  </a:gsLst>
                  <a:lin ang="2700000" scaled="0"/>
                </a:gradFill>
              </a:rPr>
              <a:t> to Pilate for permission </a:t>
            </a:r>
            <a:br>
              <a:rPr lang="en-US" dirty="0" smtClean="0">
                <a:gradFill>
                  <a:gsLst>
                    <a:gs pos="0">
                      <a:srgbClr val="006600"/>
                    </a:gs>
                    <a:gs pos="50000">
                      <a:srgbClr val="002060"/>
                    </a:gs>
                    <a:gs pos="100000">
                      <a:srgbClr val="156B13"/>
                    </a:gs>
                  </a:gsLst>
                  <a:lin ang="2700000" scaled="0"/>
                </a:gradFill>
              </a:rPr>
            </a:br>
            <a:r>
              <a:rPr lang="en-US" dirty="0" smtClean="0">
                <a:gradFill>
                  <a:gsLst>
                    <a:gs pos="0">
                      <a:srgbClr val="006600"/>
                    </a:gs>
                    <a:gs pos="50000">
                      <a:srgbClr val="002060"/>
                    </a:gs>
                    <a:gs pos="100000">
                      <a:srgbClr val="156B13"/>
                    </a:gs>
                  </a:gsLst>
                  <a:lin ang="2700000" scaled="0"/>
                </a:gradFill>
              </a:rPr>
              <a:t>to have Him </a:t>
            </a:r>
            <a:r>
              <a:rPr lang="en-US" b="1" i="1" dirty="0" smtClean="0">
                <a:solidFill>
                  <a:srgbClr val="FF0000"/>
                </a:solidFill>
              </a:rPr>
              <a:t>sacrificed</a:t>
            </a:r>
            <a:r>
              <a:rPr lang="en-US" dirty="0" smtClean="0">
                <a:gradFill>
                  <a:gsLst>
                    <a:gs pos="0">
                      <a:srgbClr val="006600"/>
                    </a:gs>
                    <a:gs pos="50000">
                      <a:srgbClr val="002060"/>
                    </a:gs>
                    <a:gs pos="100000">
                      <a:srgbClr val="156B13"/>
                    </a:gs>
                  </a:gsLst>
                  <a:lin ang="2700000" scaled="0"/>
                </a:gradFill>
              </a:rPr>
              <a:t> quickly by the Romans.</a:t>
            </a:r>
            <a:endParaRPr lang="en-US" dirty="0">
              <a:gradFill>
                <a:gsLst>
                  <a:gs pos="0">
                    <a:srgbClr val="006600"/>
                  </a:gs>
                  <a:gs pos="50000">
                    <a:srgbClr val="002060"/>
                  </a:gs>
                  <a:gs pos="100000">
                    <a:srgbClr val="156B13"/>
                  </a:gs>
                </a:gsLst>
                <a:lin ang="2700000" scaled="0"/>
              </a:gradFill>
            </a:endParaRPr>
          </a:p>
        </p:txBody>
      </p:sp>
      <p:pic>
        <p:nvPicPr>
          <p:cNvPr id="47" name="Picture 3" descr="C:\Users\Rae\Desktop\Passover banner orig edit.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55538" y="147723"/>
            <a:ext cx="4653374" cy="668337"/>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1665429" y="3028035"/>
            <a:ext cx="2349000" cy="1328023"/>
          </a:xfrm>
          <a:prstGeom prst="roundRect">
            <a:avLst/>
          </a:prstGeom>
          <a:blipFill dpi="0" rotWithShape="1">
            <a:blip r:embed="rId16">
              <a:extLst>
                <a:ext uri="{28A0092B-C50C-407E-A947-70E740481C1C}">
                  <a14:useLocalDpi xmlns:a14="http://schemas.microsoft.com/office/drawing/2010/main" val="0"/>
                </a:ext>
              </a:extLst>
            </a:blip>
            <a:srcRect/>
            <a:stretch>
              <a:fillRect/>
            </a:stretch>
          </a:blipFill>
          <a:effectLst>
            <a:glow rad="139700">
              <a:schemeClr val="accent1">
                <a:satMod val="175000"/>
                <a:alpha val="40000"/>
              </a:schemeClr>
            </a:glow>
          </a:effectLst>
          <a:scene3d>
            <a:camera prst="orthographicFront"/>
            <a:lightRig rig="threePt" dir="t"/>
          </a:scene3d>
          <a:sp3d>
            <a:bevelT w="152400" h="50800" prst="softRound"/>
          </a:sp3d>
        </p:spPr>
        <p:txBody>
          <a:bodyPr wrap="square" rtlCol="0">
            <a:spAutoFit/>
          </a:bodyPr>
          <a:lstStyle/>
          <a:p>
            <a:pPr algn="ctr"/>
            <a:r>
              <a:rPr lang="en-US" dirty="0" smtClean="0">
                <a:solidFill>
                  <a:schemeClr val="accent2">
                    <a:lumMod val="20000"/>
                    <a:lumOff val="80000"/>
                  </a:schemeClr>
                </a:solidFill>
                <a:effectLst>
                  <a:glow rad="127000">
                    <a:srgbClr val="002060"/>
                  </a:glow>
                </a:effectLst>
              </a:rPr>
              <a:t>Mark 15:1 (Abib 14) Immediately in the morning Yahusha is delivered to Pilate.</a:t>
            </a:r>
            <a:endParaRPr lang="en-US" dirty="0">
              <a:solidFill>
                <a:schemeClr val="accent2">
                  <a:lumMod val="20000"/>
                  <a:lumOff val="80000"/>
                </a:schemeClr>
              </a:solidFill>
              <a:effectLst>
                <a:glow rad="127000">
                  <a:srgbClr val="002060"/>
                </a:glow>
              </a:effectLst>
            </a:endParaRPr>
          </a:p>
        </p:txBody>
      </p:sp>
      <p:sp>
        <p:nvSpPr>
          <p:cNvPr id="2" name="Oval 1"/>
          <p:cNvSpPr/>
          <p:nvPr/>
        </p:nvSpPr>
        <p:spPr>
          <a:xfrm>
            <a:off x="156023" y="201783"/>
            <a:ext cx="1104695" cy="1076960"/>
          </a:xfrm>
          <a:prstGeom prst="ellipse">
            <a:avLst/>
          </a:prstGeom>
          <a:blipFill dpi="0" rotWithShape="1">
            <a:blip r:embed="rId17">
              <a:extLst>
                <a:ext uri="{28A0092B-C50C-407E-A947-70E740481C1C}">
                  <a14:useLocalDpi xmlns:a14="http://schemas.microsoft.com/office/drawing/2010/main" val="0"/>
                </a:ext>
              </a:extLst>
            </a:blip>
            <a:srcRect/>
            <a:stretch>
              <a:fillRect/>
            </a:stretch>
          </a:blipFill>
          <a:ln>
            <a:solidFill>
              <a:schemeClr val="bg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983067" y="4552350"/>
            <a:ext cx="2690733" cy="830997"/>
          </a:xfrm>
          <a:prstGeom prst="rect">
            <a:avLst/>
          </a:prstGeom>
          <a:noFill/>
        </p:spPr>
        <p:txBody>
          <a:bodyPr wrap="square" lIns="91440" tIns="45720" rIns="91440" bIns="45720">
            <a:spAutoFit/>
          </a:bodyPr>
          <a:lstStyle/>
          <a:p>
            <a:pPr algn="ctr"/>
            <a: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t>Night </a:t>
            </a:r>
            <a:b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br>
            <a: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t>Season</a:t>
            </a:r>
            <a:endParaRPr lang="en-US" sz="2400" b="1" cap="none" spc="0" dirty="0">
              <a:ln w="1905"/>
              <a:solidFill>
                <a:schemeClr val="bg1">
                  <a:lumMod val="65000"/>
                </a:schemeClr>
              </a:solidFill>
              <a:effectLst>
                <a:innerShdw blurRad="69850" dist="43180" dir="5400000">
                  <a:srgbClr val="000000">
                    <a:alpha val="65000"/>
                  </a:srgbClr>
                </a:innerShdw>
              </a:effectLst>
              <a:latin typeface="Comic Sans MS" pitchFamily="66" charset="0"/>
            </a:endParaRPr>
          </a:p>
        </p:txBody>
      </p:sp>
    </p:spTree>
    <p:extLst>
      <p:ext uri="{BB962C8B-B14F-4D97-AF65-F5344CB8AC3E}">
        <p14:creationId xmlns:p14="http://schemas.microsoft.com/office/powerpoint/2010/main" val="423520843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up)">
                                      <p:cBhvr>
                                        <p:cTn id="7" dur="1500"/>
                                        <p:tgtEl>
                                          <p:spTgt spid="3074"/>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wipe(up)">
                                      <p:cBhvr>
                                        <p:cTn id="11" dur="1500"/>
                                        <p:tgtEl>
                                          <p:spTgt spid="67"/>
                                        </p:tgtEl>
                                      </p:cBhvr>
                                    </p:animEffect>
                                  </p:childTnLst>
                                </p:cTn>
                              </p:par>
                            </p:childTnLst>
                          </p:cTn>
                        </p:par>
                        <p:par>
                          <p:cTn id="12" fill="hold">
                            <p:stCondLst>
                              <p:cond delay="3000"/>
                            </p:stCondLst>
                            <p:childTnLst>
                              <p:par>
                                <p:cTn id="13" presetID="42" presetClass="entr" presetSubtype="0" fill="hold" grpId="0" nodeType="afterEffect">
                                  <p:stCondLst>
                                    <p:cond delay="200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750"/>
                                        <p:tgtEl>
                                          <p:spTgt spid="44"/>
                                        </p:tgtEl>
                                      </p:cBhvr>
                                    </p:animEffect>
                                    <p:anim calcmode="lin" valueType="num">
                                      <p:cBhvr>
                                        <p:cTn id="16" dur="1750" fill="hold"/>
                                        <p:tgtEl>
                                          <p:spTgt spid="44"/>
                                        </p:tgtEl>
                                        <p:attrNameLst>
                                          <p:attrName>ppt_x</p:attrName>
                                        </p:attrNameLst>
                                      </p:cBhvr>
                                      <p:tavLst>
                                        <p:tav tm="0">
                                          <p:val>
                                            <p:strVal val="#ppt_x"/>
                                          </p:val>
                                        </p:tav>
                                        <p:tav tm="100000">
                                          <p:val>
                                            <p:strVal val="#ppt_x"/>
                                          </p:val>
                                        </p:tav>
                                      </p:tavLst>
                                    </p:anim>
                                    <p:anim calcmode="lin" valueType="num">
                                      <p:cBhvr>
                                        <p:cTn id="17" dur="175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6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1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37" name="Oval 36"/>
          <p:cNvSpPr/>
          <p:nvPr/>
        </p:nvSpPr>
        <p:spPr>
          <a:xfrm>
            <a:off x="156023" y="201783"/>
            <a:ext cx="1104695" cy="107696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bg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4311219" y="2272763"/>
            <a:ext cx="5007389" cy="4365488"/>
            <a:chOff x="4311219" y="2272763"/>
            <a:chExt cx="5007389" cy="4365488"/>
          </a:xfrm>
        </p:grpSpPr>
        <p:sp>
          <p:nvSpPr>
            <p:cNvPr id="20" name="Teardrop 19"/>
            <p:cNvSpPr/>
            <p:nvPr/>
          </p:nvSpPr>
          <p:spPr>
            <a:xfrm rot="18638747">
              <a:off x="4280695" y="2496973"/>
              <a:ext cx="4171802" cy="4110754"/>
            </a:xfrm>
            <a:prstGeom prst="teardrop">
              <a:avLst>
                <a:gd name="adj" fmla="val 48434"/>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447158" y="2272763"/>
              <a:ext cx="4871450" cy="2677006"/>
              <a:chOff x="3060071" y="2538880"/>
              <a:chExt cx="4871450" cy="2677006"/>
            </a:xfrm>
          </p:grpSpPr>
          <p:sp>
            <p:nvSpPr>
              <p:cNvPr id="17" name="Isosceles Triangle 16"/>
              <p:cNvSpPr/>
              <p:nvPr/>
            </p:nvSpPr>
            <p:spPr>
              <a:xfrm rot="15017441">
                <a:off x="4996737" y="2281103"/>
                <a:ext cx="2657635" cy="3211932"/>
              </a:xfrm>
              <a:prstGeom prst="triangle">
                <a:avLst>
                  <a:gd name="adj" fmla="val 52254"/>
                </a:avLst>
              </a:prstGeom>
              <a:blipFill dpi="0"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2123464">
                <a:off x="4499358" y="2538880"/>
                <a:ext cx="1683945" cy="1955549"/>
              </a:xfrm>
              <a:prstGeom prst="triangl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9337758">
                <a:off x="3716651" y="2562116"/>
                <a:ext cx="1683945" cy="1955549"/>
              </a:xfrm>
              <a:prstGeom prst="triangle">
                <a:avLst/>
              </a:prstGeom>
              <a:blipFill dpi="0" rotWithShape="1">
                <a:blip r:embed="rId7">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6526267">
                <a:off x="3195873" y="3141552"/>
                <a:ext cx="1683945" cy="1955549"/>
              </a:xfrm>
              <a:prstGeom prst="triangle">
                <a:avLst/>
              </a:prstGeom>
              <a:blipFill dpi="0" rotWithShape="1">
                <a:blip r:embed="rId8">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Isosceles Triangle 18"/>
          <p:cNvSpPr/>
          <p:nvPr/>
        </p:nvSpPr>
        <p:spPr>
          <a:xfrm rot="5400000">
            <a:off x="4948502" y="2972129"/>
            <a:ext cx="483833" cy="2351979"/>
          </a:xfrm>
          <a:prstGeom prst="triangle">
            <a:avLst/>
          </a:prstGeom>
          <a:gradFill flip="none" rotWithShape="1">
            <a:gsLst>
              <a:gs pos="21000">
                <a:srgbClr val="000040"/>
              </a:gs>
              <a:gs pos="41000">
                <a:srgbClr val="400040"/>
              </a:gs>
              <a:gs pos="59000">
                <a:srgbClr val="8F0040"/>
              </a:gs>
              <a:gs pos="77000">
                <a:srgbClr val="F27300"/>
              </a:gs>
              <a:gs pos="91000">
                <a:schemeClr val="accent3">
                  <a:lumMod val="20000"/>
                  <a:lumOff val="80000"/>
                </a:schemeClr>
              </a:gs>
            </a:gsLst>
            <a:lin ang="9600000" scaled="0"/>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20259437">
            <a:off x="8118531" y="2213816"/>
            <a:ext cx="905530" cy="1954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rot="5400000" flipV="1">
            <a:off x="7310732" y="2923691"/>
            <a:ext cx="483833" cy="2441929"/>
          </a:xfrm>
          <a:prstGeom prst="triangle">
            <a:avLst/>
          </a:prstGeom>
          <a:gradFill>
            <a:gsLst>
              <a:gs pos="29000">
                <a:srgbClr val="000000"/>
              </a:gs>
              <a:gs pos="70000">
                <a:schemeClr val="accent5">
                  <a:lumMod val="20000"/>
                  <a:lumOff val="80000"/>
                </a:schemeClr>
              </a:gs>
              <a:gs pos="49000">
                <a:srgbClr val="0A128C"/>
              </a:gs>
              <a:gs pos="91000">
                <a:schemeClr val="accent6">
                  <a:lumMod val="40000"/>
                  <a:lumOff val="60000"/>
                </a:schemeClr>
              </a:gs>
            </a:gsLst>
            <a:lin ang="1020000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014429" y="3894393"/>
            <a:ext cx="1078432" cy="461665"/>
          </a:xfrm>
          <a:prstGeom prst="rect">
            <a:avLst/>
          </a:prstGeom>
        </p:spPr>
        <p:txBody>
          <a:bodyPr wrap="square">
            <a:spAutoFit/>
            <a:scene3d>
              <a:camera prst="orthographicFront"/>
              <a:lightRig rig="threePt" dir="t"/>
            </a:scene3d>
            <a:sp3d extrusionH="57150">
              <a:bevelT h="25400" prst="softRound"/>
            </a:sp3d>
          </a:bodyPr>
          <a:lstStyle/>
          <a:p>
            <a:pPr lvl="0" algn="ctr"/>
            <a:r>
              <a:rPr lang="en-US" sz="2400" b="1" dirty="0" smtClean="0">
                <a:ln w="1905"/>
                <a:solidFill>
                  <a:schemeClr val="accent2">
                    <a:lumMod val="20000"/>
                    <a:lumOff val="80000"/>
                  </a:schemeClr>
                </a:solidFill>
                <a:effectLst>
                  <a:innerShdw blurRad="69850" dist="43180" dir="5400000">
                    <a:srgbClr val="000000">
                      <a:alpha val="65000"/>
                    </a:srgbClr>
                  </a:innerShdw>
                </a:effectLst>
              </a:rPr>
              <a:t>boqer</a:t>
            </a:r>
            <a:endParaRPr lang="en-US" sz="2400" b="1" dirty="0">
              <a:ln w="1905"/>
              <a:solidFill>
                <a:schemeClr val="accent2">
                  <a:lumMod val="20000"/>
                  <a:lumOff val="80000"/>
                </a:schemeClr>
              </a:solidFill>
              <a:effectLst>
                <a:innerShdw blurRad="69850" dist="43180" dir="5400000">
                  <a:srgbClr val="000000">
                    <a:alpha val="65000"/>
                  </a:srgbClr>
                </a:innerShdw>
              </a:effectLst>
            </a:endParaRPr>
          </a:p>
        </p:txBody>
      </p:sp>
      <p:sp>
        <p:nvSpPr>
          <p:cNvPr id="35" name="Rectangle 34"/>
          <p:cNvSpPr/>
          <p:nvPr/>
        </p:nvSpPr>
        <p:spPr>
          <a:xfrm>
            <a:off x="7886266" y="3859938"/>
            <a:ext cx="1078432" cy="461665"/>
          </a:xfrm>
          <a:prstGeom prst="rect">
            <a:avLst/>
          </a:prstGeom>
        </p:spPr>
        <p:txBody>
          <a:bodyPr wrap="square">
            <a:spAutoFit/>
            <a:scene3d>
              <a:camera prst="orthographicFront"/>
              <a:lightRig rig="threePt" dir="t"/>
            </a:scene3d>
            <a:sp3d extrusionH="57150">
              <a:bevelT w="82550" h="38100" prst="coolSlant"/>
            </a:sp3d>
          </a:bodyPr>
          <a:lstStyle/>
          <a:p>
            <a:pPr lvl="0" algn="ctr"/>
            <a:r>
              <a:rPr lang="en-US" sz="2400" b="1" dirty="0" smtClean="0">
                <a:ln w="1905"/>
                <a:solidFill>
                  <a:schemeClr val="accent5">
                    <a:lumMod val="75000"/>
                  </a:schemeClr>
                </a:solidFill>
                <a:effectLst>
                  <a:innerShdw blurRad="69850" dist="43180" dir="5400000">
                    <a:srgbClr val="000000">
                      <a:alpha val="65000"/>
                    </a:srgbClr>
                  </a:innerShdw>
                </a:effectLst>
              </a:rPr>
              <a:t>ereb</a:t>
            </a:r>
            <a:endParaRPr lang="en-US" sz="2400" b="1" dirty="0">
              <a:ln w="1905"/>
              <a:solidFill>
                <a:schemeClr val="accent5">
                  <a:lumMod val="75000"/>
                </a:schemeClr>
              </a:solidFill>
              <a:effectLst>
                <a:innerShdw blurRad="69850" dist="43180" dir="5400000">
                  <a:srgbClr val="000000">
                    <a:alpha val="65000"/>
                  </a:srgbClr>
                </a:innerShdw>
              </a:effectLst>
            </a:endParaRPr>
          </a:p>
        </p:txBody>
      </p:sp>
      <p:cxnSp>
        <p:nvCxnSpPr>
          <p:cNvPr id="27" name="Straight Connector 26"/>
          <p:cNvCxnSpPr>
            <a:endCxn id="14" idx="0"/>
          </p:cNvCxnSpPr>
          <p:nvPr/>
        </p:nvCxnSpPr>
        <p:spPr>
          <a:xfrm>
            <a:off x="4386805" y="2384385"/>
            <a:ext cx="1974418" cy="1772360"/>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339998" y="1481559"/>
            <a:ext cx="0" cy="2665536"/>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6389747" y="2222340"/>
            <a:ext cx="1897727" cy="1957555"/>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3960564" y="1976845"/>
            <a:ext cx="1125629" cy="461665"/>
          </a:xfrm>
          <a:prstGeom prst="rect">
            <a:avLst/>
          </a:prstGeom>
          <a:noFill/>
        </p:spPr>
        <p:txBody>
          <a:bodyPr wrap="non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a:t>
            </a:r>
            <a:r>
              <a:rPr lang="en-US" sz="24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RD</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8" name="Rectangle 57"/>
          <p:cNvSpPr/>
          <p:nvPr/>
        </p:nvSpPr>
        <p:spPr>
          <a:xfrm>
            <a:off x="5927365" y="1054619"/>
            <a:ext cx="1103187" cy="461665"/>
          </a:xfrm>
          <a:prstGeom prst="rect">
            <a:avLst/>
          </a:prstGeom>
          <a:noFill/>
        </p:spPr>
        <p:txBody>
          <a:bodyPr wrap="non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6</a:t>
            </a:r>
            <a:r>
              <a:rPr lang="en-US" sz="24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H</a:t>
            </a: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0" name="Rectangle 59"/>
          <p:cNvSpPr/>
          <p:nvPr/>
        </p:nvSpPr>
        <p:spPr>
          <a:xfrm>
            <a:off x="7887884" y="1820479"/>
            <a:ext cx="1103187" cy="461665"/>
          </a:xfrm>
          <a:prstGeom prst="rect">
            <a:avLst/>
          </a:prstGeom>
          <a:noFill/>
        </p:spPr>
        <p:txBody>
          <a:bodyPr wrap="non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9</a:t>
            </a:r>
            <a:r>
              <a:rPr lang="en-US" sz="24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H</a:t>
            </a: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074" name="Picture 2" descr="C:\Users\Rae\Desktop\Yah before pilat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512" y="2853203"/>
            <a:ext cx="977694" cy="13392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1226730" y="3840127"/>
            <a:ext cx="2787699" cy="578882"/>
          </a:xfrm>
          <a:prstGeom prst="roundRect">
            <a:avLst/>
          </a:prstGeom>
          <a:blipFill dpi="0" rotWithShape="1">
            <a:blip r:embed="rId10">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Mark 15:1 (Abib 14) Immediately in the morning …</a:t>
            </a:r>
            <a:endParaRPr lang="en-US" sz="1400" dirty="0">
              <a:solidFill>
                <a:schemeClr val="accent2">
                  <a:lumMod val="20000"/>
                  <a:lumOff val="80000"/>
                </a:schemeClr>
              </a:solidFill>
              <a:effectLst>
                <a:glow rad="127000">
                  <a:srgbClr val="002060"/>
                </a:glow>
              </a:effectLst>
            </a:endParaRPr>
          </a:p>
        </p:txBody>
      </p:sp>
      <p:pic>
        <p:nvPicPr>
          <p:cNvPr id="4098" name="Picture 2" descr="C:\Users\Rae\Desktop\cross edit.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2486" y="522940"/>
            <a:ext cx="751075" cy="2155281"/>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665429" y="1884733"/>
            <a:ext cx="2349000" cy="1328023"/>
          </a:xfrm>
          <a:prstGeom prst="roundRect">
            <a:avLst/>
          </a:prstGeom>
          <a:blipFill dpi="0" rotWithShape="1">
            <a:blip r:embed="rId12">
              <a:extLst>
                <a:ext uri="{28A0092B-C50C-407E-A947-70E740481C1C}">
                  <a14:useLocalDpi xmlns:a14="http://schemas.microsoft.com/office/drawing/2010/main" val="0"/>
                </a:ext>
              </a:extLst>
            </a:blip>
            <a:srcRect/>
            <a:stretch>
              <a:fillRect/>
            </a:stretch>
          </a:blipFill>
          <a:effectLst>
            <a:glow rad="228600">
              <a:schemeClr val="accent1">
                <a:satMod val="175000"/>
                <a:alpha val="40000"/>
              </a:schemeClr>
            </a:glow>
          </a:effectLst>
          <a:scene3d>
            <a:camera prst="orthographicFront"/>
            <a:lightRig rig="threePt" dir="t"/>
          </a:scene3d>
          <a:sp3d>
            <a:bevelT w="152400" h="50800" prst="softRound"/>
          </a:sp3d>
        </p:spPr>
        <p:txBody>
          <a:bodyPr wrap="square" rtlCol="0">
            <a:spAutoFit/>
          </a:bodyPr>
          <a:lstStyle/>
          <a:p>
            <a:pPr algn="ctr"/>
            <a:r>
              <a:rPr lang="en-US" dirty="0" smtClean="0">
                <a:solidFill>
                  <a:schemeClr val="accent2">
                    <a:lumMod val="20000"/>
                    <a:lumOff val="80000"/>
                  </a:schemeClr>
                </a:solidFill>
                <a:effectLst>
                  <a:glow rad="127000">
                    <a:srgbClr val="002060"/>
                  </a:glow>
                </a:effectLst>
              </a:rPr>
              <a:t>Mark 15:25  </a:t>
            </a:r>
            <a:br>
              <a:rPr lang="en-US" dirty="0" smtClean="0">
                <a:solidFill>
                  <a:schemeClr val="accent2">
                    <a:lumMod val="20000"/>
                    <a:lumOff val="80000"/>
                  </a:schemeClr>
                </a:solidFill>
                <a:effectLst>
                  <a:glow rad="127000">
                    <a:srgbClr val="002060"/>
                  </a:glow>
                </a:effectLst>
              </a:rPr>
            </a:br>
            <a:r>
              <a:rPr lang="en-US" dirty="0" smtClean="0">
                <a:solidFill>
                  <a:schemeClr val="accent2">
                    <a:lumMod val="20000"/>
                    <a:lumOff val="80000"/>
                  </a:schemeClr>
                </a:solidFill>
                <a:effectLst>
                  <a:glow rad="127000">
                    <a:srgbClr val="002060"/>
                  </a:glow>
                </a:effectLst>
              </a:rPr>
              <a:t>Yahusha  sacrificed </a:t>
            </a:r>
            <a:br>
              <a:rPr lang="en-US" dirty="0" smtClean="0">
                <a:solidFill>
                  <a:schemeClr val="accent2">
                    <a:lumMod val="20000"/>
                    <a:lumOff val="80000"/>
                  </a:schemeClr>
                </a:solidFill>
                <a:effectLst>
                  <a:glow rad="127000">
                    <a:srgbClr val="002060"/>
                  </a:glow>
                </a:effectLst>
              </a:rPr>
            </a:br>
            <a:r>
              <a:rPr lang="en-US" dirty="0" smtClean="0">
                <a:solidFill>
                  <a:schemeClr val="accent2">
                    <a:lumMod val="20000"/>
                    <a:lumOff val="80000"/>
                  </a:schemeClr>
                </a:solidFill>
                <a:effectLst>
                  <a:glow rad="127000">
                    <a:srgbClr val="002060"/>
                  </a:glow>
                </a:effectLst>
              </a:rPr>
              <a:t>at the 3</a:t>
            </a:r>
            <a:r>
              <a:rPr lang="en-US" baseline="30000" dirty="0" smtClean="0">
                <a:solidFill>
                  <a:schemeClr val="accent2">
                    <a:lumMod val="20000"/>
                    <a:lumOff val="80000"/>
                  </a:schemeClr>
                </a:solidFill>
                <a:effectLst>
                  <a:glow rad="127000">
                    <a:srgbClr val="002060"/>
                  </a:glow>
                </a:effectLst>
              </a:rPr>
              <a:t>rd</a:t>
            </a:r>
            <a:r>
              <a:rPr lang="en-US" dirty="0" smtClean="0">
                <a:solidFill>
                  <a:schemeClr val="accent2">
                    <a:lumMod val="20000"/>
                    <a:lumOff val="80000"/>
                  </a:schemeClr>
                </a:solidFill>
                <a:effectLst>
                  <a:glow rad="127000">
                    <a:srgbClr val="002060"/>
                  </a:glow>
                </a:effectLst>
              </a:rPr>
              <a:t> hour as a “Living Sacrifice.”</a:t>
            </a:r>
            <a:endParaRPr lang="en-US" dirty="0">
              <a:solidFill>
                <a:schemeClr val="accent2">
                  <a:lumMod val="20000"/>
                  <a:lumOff val="80000"/>
                </a:schemeClr>
              </a:solidFill>
              <a:effectLst>
                <a:glow rad="127000">
                  <a:srgbClr val="002060"/>
                </a:glow>
              </a:effectLst>
            </a:endParaRPr>
          </a:p>
        </p:txBody>
      </p:sp>
      <p:sp>
        <p:nvSpPr>
          <p:cNvPr id="42" name="TextBox 41"/>
          <p:cNvSpPr txBox="1"/>
          <p:nvPr/>
        </p:nvSpPr>
        <p:spPr>
          <a:xfrm>
            <a:off x="1665429" y="5242963"/>
            <a:ext cx="2562798" cy="578882"/>
          </a:xfrm>
          <a:prstGeom prst="roundRect">
            <a:avLst/>
          </a:prstGeom>
          <a:blipFill dpi="0" rotWithShape="1">
            <a:blip r:embed="rId13">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Mark 14:72 (Abib 14) Rooster crowed the 2</a:t>
            </a:r>
            <a:r>
              <a:rPr lang="en-US" sz="1400" baseline="30000" dirty="0" smtClean="0">
                <a:solidFill>
                  <a:schemeClr val="accent2">
                    <a:lumMod val="20000"/>
                    <a:lumOff val="80000"/>
                  </a:schemeClr>
                </a:solidFill>
                <a:effectLst>
                  <a:glow rad="127000">
                    <a:srgbClr val="002060"/>
                  </a:glow>
                </a:effectLst>
              </a:rPr>
              <a:t>nd</a:t>
            </a:r>
            <a:r>
              <a:rPr lang="en-US" sz="1400" dirty="0" smtClean="0">
                <a:solidFill>
                  <a:schemeClr val="accent2">
                    <a:lumMod val="20000"/>
                    <a:lumOff val="80000"/>
                  </a:schemeClr>
                </a:solidFill>
                <a:effectLst>
                  <a:glow rad="127000">
                    <a:srgbClr val="002060"/>
                  </a:glow>
                </a:effectLst>
              </a:rPr>
              <a:t> time.</a:t>
            </a:r>
            <a:endParaRPr lang="en-US" sz="1400" dirty="0">
              <a:solidFill>
                <a:schemeClr val="accent2">
                  <a:lumMod val="20000"/>
                  <a:lumOff val="80000"/>
                </a:schemeClr>
              </a:solidFill>
              <a:effectLst>
                <a:glow rad="127000">
                  <a:srgbClr val="002060"/>
                </a:glow>
              </a:effectLst>
            </a:endParaRPr>
          </a:p>
        </p:txBody>
      </p:sp>
      <p:sp>
        <p:nvSpPr>
          <p:cNvPr id="43" name="Oval 42"/>
          <p:cNvSpPr/>
          <p:nvPr/>
        </p:nvSpPr>
        <p:spPr>
          <a:xfrm>
            <a:off x="862359" y="4608443"/>
            <a:ext cx="962109" cy="1335045"/>
          </a:xfrm>
          <a:prstGeom prst="ellipse">
            <a:avLst/>
          </a:prstGeom>
          <a:blipFill dpi="0" rotWithShape="1">
            <a:blip r:embed="rId14">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850493" y="6080648"/>
            <a:ext cx="3900168" cy="578882"/>
          </a:xfrm>
          <a:prstGeom prst="roundRect">
            <a:avLst/>
          </a:prstGeom>
          <a:blipFill dpi="0" rotWithShape="1">
            <a:blip r:embed="rId15">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rPr>
              <a:t>Mark 14:63 (Abib 13) High priest tore his robe </a:t>
            </a:r>
            <a:br>
              <a:rPr lang="en-US" sz="1400" dirty="0" smtClean="0">
                <a:solidFill>
                  <a:schemeClr val="accent2">
                    <a:lumMod val="20000"/>
                    <a:lumOff val="80000"/>
                  </a:schemeClr>
                </a:solidFill>
              </a:rPr>
            </a:br>
            <a:r>
              <a:rPr lang="en-US" sz="1400" dirty="0" smtClean="0">
                <a:solidFill>
                  <a:schemeClr val="accent2">
                    <a:lumMod val="20000"/>
                    <a:lumOff val="80000"/>
                  </a:schemeClr>
                </a:solidFill>
              </a:rPr>
              <a:t>&amp; condemned Yahusha “the” Sacrifice to die!</a:t>
            </a:r>
            <a:endParaRPr lang="en-US" sz="1400" dirty="0">
              <a:solidFill>
                <a:schemeClr val="accent2">
                  <a:lumMod val="20000"/>
                  <a:lumOff val="80000"/>
                </a:schemeClr>
              </a:solidFill>
            </a:endParaRPr>
          </a:p>
        </p:txBody>
      </p:sp>
      <p:sp>
        <p:nvSpPr>
          <p:cNvPr id="47" name="Oval 46"/>
          <p:cNvSpPr/>
          <p:nvPr/>
        </p:nvSpPr>
        <p:spPr>
          <a:xfrm>
            <a:off x="66548" y="5532404"/>
            <a:ext cx="910202" cy="1236522"/>
          </a:xfrm>
          <a:prstGeom prst="ellipse">
            <a:avLst/>
          </a:prstGeom>
          <a:blipFill dpi="0" rotWithShape="1">
            <a:blip r:embed="rId16">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p:cNvCxnSpPr/>
          <p:nvPr/>
        </p:nvCxnSpPr>
        <p:spPr>
          <a:xfrm flipV="1">
            <a:off x="1496061" y="4152848"/>
            <a:ext cx="4853117" cy="571458"/>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9022080" y="855043"/>
            <a:ext cx="2997200" cy="5740033"/>
          </a:xfrm>
          <a:prstGeom prst="rect">
            <a:avLst/>
          </a:prstGeom>
          <a:solidFill>
            <a:schemeClr val="bg1"/>
          </a:solidFill>
          <a:ln w="3175">
            <a:solidFill>
              <a:schemeClr val="bg1"/>
            </a:solidFill>
          </a:ln>
          <a:effectLst>
            <a:glow rad="139700">
              <a:schemeClr val="accent1">
                <a:satMod val="175000"/>
                <a:alpha val="40000"/>
              </a:schemeClr>
            </a:glow>
          </a:effectLst>
          <a:scene3d>
            <a:camera prst="orthographicFront"/>
            <a:lightRig rig="threePt" dir="t"/>
          </a:scene3d>
          <a:sp3d>
            <a:bevelT/>
          </a:sp3d>
        </p:spPr>
        <p:txBody>
          <a:bodyPr wrap="square" rtlCol="0">
            <a:spAutoFit/>
            <a:sp3d extrusionH="57150">
              <a:bevelT w="82550" h="38100" prst="coolSlant"/>
            </a:sp3d>
          </a:bodyPr>
          <a:lstStyle/>
          <a:p>
            <a:endParaRPr lang="en-US" sz="900" dirty="0" smtClean="0"/>
          </a:p>
          <a:p>
            <a:pPr algn="ctr"/>
            <a:r>
              <a:rPr lang="en-US" dirty="0">
                <a:gradFill>
                  <a:gsLst>
                    <a:gs pos="0">
                      <a:srgbClr val="000000"/>
                    </a:gs>
                    <a:gs pos="39999">
                      <a:srgbClr val="0A128C"/>
                    </a:gs>
                    <a:gs pos="70000">
                      <a:srgbClr val="181CC7"/>
                    </a:gs>
                    <a:gs pos="88000">
                      <a:srgbClr val="7005D4"/>
                    </a:gs>
                    <a:gs pos="100000">
                      <a:srgbClr val="8C3D91"/>
                    </a:gs>
                  </a:gsLst>
                  <a:lin ang="2700000" scaled="0"/>
                </a:gradFill>
              </a:rPr>
              <a:t>In </a:t>
            </a:r>
            <a:r>
              <a:rPr lang="en-US" dirty="0" smtClean="0">
                <a:gradFill>
                  <a:gsLst>
                    <a:gs pos="0">
                      <a:srgbClr val="000000"/>
                    </a:gs>
                    <a:gs pos="39999">
                      <a:srgbClr val="0A128C"/>
                    </a:gs>
                    <a:gs pos="70000">
                      <a:srgbClr val="181CC7"/>
                    </a:gs>
                    <a:gs pos="88000">
                      <a:srgbClr val="7005D4"/>
                    </a:gs>
                    <a:gs pos="100000">
                      <a:srgbClr val="8C3D91"/>
                    </a:gs>
                  </a:gsLst>
                  <a:lin ang="2700000" scaled="0"/>
                </a:gradFill>
              </a:rPr>
              <a:t>Torah, </a:t>
            </a:r>
            <a:r>
              <a:rPr lang="en-US" dirty="0">
                <a:gradFill>
                  <a:gsLst>
                    <a:gs pos="0">
                      <a:srgbClr val="000000"/>
                    </a:gs>
                    <a:gs pos="39999">
                      <a:srgbClr val="0A128C"/>
                    </a:gs>
                    <a:gs pos="70000">
                      <a:srgbClr val="181CC7"/>
                    </a:gs>
                    <a:gs pos="88000">
                      <a:srgbClr val="7005D4"/>
                    </a:gs>
                    <a:gs pos="100000">
                      <a:srgbClr val="8C3D91"/>
                    </a:gs>
                  </a:gsLst>
                  <a:lin ang="2700000" scaled="0"/>
                </a:gradFill>
              </a:rPr>
              <a:t>the Passover sacrifice is definitely </a:t>
            </a:r>
            <a:r>
              <a:rPr lang="en-US" dirty="0" smtClean="0">
                <a:gradFill>
                  <a:gsLst>
                    <a:gs pos="0">
                      <a:srgbClr val="000000"/>
                    </a:gs>
                    <a:gs pos="39999">
                      <a:srgbClr val="0A128C"/>
                    </a:gs>
                    <a:gs pos="70000">
                      <a:srgbClr val="181CC7"/>
                    </a:gs>
                    <a:gs pos="88000">
                      <a:srgbClr val="7005D4"/>
                    </a:gs>
                    <a:gs pos="100000">
                      <a:srgbClr val="8C3D91"/>
                    </a:gs>
                  </a:gsLst>
                  <a:lin ang="2700000" scaled="0"/>
                </a:gradFill>
              </a:rPr>
              <a:t/>
            </a:r>
            <a:br>
              <a:rPr lang="en-US" dirty="0" smtClean="0">
                <a:gradFill>
                  <a:gsLst>
                    <a:gs pos="0">
                      <a:srgbClr val="000000"/>
                    </a:gs>
                    <a:gs pos="39999">
                      <a:srgbClr val="0A128C"/>
                    </a:gs>
                    <a:gs pos="70000">
                      <a:srgbClr val="181CC7"/>
                    </a:gs>
                    <a:gs pos="88000">
                      <a:srgbClr val="7005D4"/>
                    </a:gs>
                    <a:gs pos="100000">
                      <a:srgbClr val="8C3D91"/>
                    </a:gs>
                  </a:gsLst>
                  <a:lin ang="2700000" scaled="0"/>
                </a:gradFill>
              </a:rPr>
            </a:br>
            <a:r>
              <a:rPr lang="en-US" dirty="0" smtClean="0">
                <a:gradFill>
                  <a:gsLst>
                    <a:gs pos="0">
                      <a:srgbClr val="000000"/>
                    </a:gs>
                    <a:gs pos="39999">
                      <a:srgbClr val="0A128C"/>
                    </a:gs>
                    <a:gs pos="70000">
                      <a:srgbClr val="181CC7"/>
                    </a:gs>
                    <a:gs pos="88000">
                      <a:srgbClr val="7005D4"/>
                    </a:gs>
                    <a:gs pos="100000">
                      <a:srgbClr val="8C3D91"/>
                    </a:gs>
                  </a:gsLst>
                  <a:lin ang="2700000" scaled="0"/>
                </a:gradFill>
              </a:rPr>
              <a:t>linked to </a:t>
            </a:r>
            <a:r>
              <a:rPr lang="en-US" dirty="0">
                <a:gradFill>
                  <a:gsLst>
                    <a:gs pos="0">
                      <a:srgbClr val="000000"/>
                    </a:gs>
                    <a:gs pos="39999">
                      <a:srgbClr val="0A128C"/>
                    </a:gs>
                    <a:gs pos="70000">
                      <a:srgbClr val="181CC7"/>
                    </a:gs>
                    <a:gs pos="88000">
                      <a:srgbClr val="7005D4"/>
                    </a:gs>
                    <a:gs pos="100000">
                      <a:srgbClr val="8C3D91"/>
                    </a:gs>
                  </a:gsLst>
                  <a:lin ang="2700000" scaled="0"/>
                </a:gradFill>
              </a:rPr>
              <a:t>the phrase </a:t>
            </a:r>
            <a:r>
              <a:rPr lang="en-US" dirty="0" smtClean="0">
                <a:gradFill>
                  <a:gsLst>
                    <a:gs pos="0">
                      <a:srgbClr val="000000"/>
                    </a:gs>
                    <a:gs pos="39999">
                      <a:srgbClr val="0A128C"/>
                    </a:gs>
                    <a:gs pos="70000">
                      <a:srgbClr val="181CC7"/>
                    </a:gs>
                    <a:gs pos="88000">
                      <a:srgbClr val="7005D4"/>
                    </a:gs>
                    <a:gs pos="100000">
                      <a:srgbClr val="8C3D91"/>
                    </a:gs>
                  </a:gsLst>
                  <a:lin ang="2700000" scaled="0"/>
                </a:gradFill>
              </a:rPr>
              <a:t/>
            </a:r>
            <a:br>
              <a:rPr lang="en-US" dirty="0" smtClean="0">
                <a:gradFill>
                  <a:gsLst>
                    <a:gs pos="0">
                      <a:srgbClr val="000000"/>
                    </a:gs>
                    <a:gs pos="39999">
                      <a:srgbClr val="0A128C"/>
                    </a:gs>
                    <a:gs pos="70000">
                      <a:srgbClr val="181CC7"/>
                    </a:gs>
                    <a:gs pos="88000">
                      <a:srgbClr val="7005D4"/>
                    </a:gs>
                    <a:gs pos="100000">
                      <a:srgbClr val="8C3D91"/>
                    </a:gs>
                  </a:gsLst>
                  <a:lin ang="2700000" scaled="0"/>
                </a:gradFill>
              </a:rPr>
            </a:br>
            <a:r>
              <a:rPr lang="en-US" dirty="0" smtClean="0">
                <a:effectLst>
                  <a:glow rad="127000">
                    <a:schemeClr val="accent5">
                      <a:lumMod val="20000"/>
                      <a:lumOff val="80000"/>
                    </a:schemeClr>
                  </a:glow>
                </a:effectLst>
              </a:rPr>
              <a:t>&lt;</a:t>
            </a:r>
            <a:r>
              <a:rPr lang="en-US" dirty="0" err="1">
                <a:effectLst>
                  <a:glow rad="127000">
                    <a:schemeClr val="accent5">
                      <a:lumMod val="20000"/>
                      <a:lumOff val="80000"/>
                    </a:schemeClr>
                  </a:glow>
                </a:effectLst>
              </a:rPr>
              <a:t>beyn</a:t>
            </a:r>
            <a:r>
              <a:rPr lang="en-US" dirty="0">
                <a:effectLst>
                  <a:glow rad="127000">
                    <a:schemeClr val="accent5">
                      <a:lumMod val="20000"/>
                      <a:lumOff val="80000"/>
                    </a:schemeClr>
                  </a:glow>
                </a:effectLst>
              </a:rPr>
              <a:t> ha </a:t>
            </a:r>
            <a:r>
              <a:rPr lang="en-US" dirty="0" err="1">
                <a:effectLst>
                  <a:glow rad="127000">
                    <a:schemeClr val="accent5">
                      <a:lumMod val="20000"/>
                      <a:lumOff val="80000"/>
                    </a:schemeClr>
                  </a:glow>
                </a:effectLst>
              </a:rPr>
              <a:t>arbayim</a:t>
            </a:r>
            <a:r>
              <a:rPr lang="en-US" dirty="0">
                <a:gradFill>
                  <a:gsLst>
                    <a:gs pos="0">
                      <a:srgbClr val="000000"/>
                    </a:gs>
                    <a:gs pos="39999">
                      <a:srgbClr val="0A128C"/>
                    </a:gs>
                    <a:gs pos="70000">
                      <a:srgbClr val="181CC7"/>
                    </a:gs>
                    <a:gs pos="88000">
                      <a:srgbClr val="7005D4"/>
                    </a:gs>
                    <a:gs pos="100000">
                      <a:srgbClr val="8C3D91"/>
                    </a:gs>
                  </a:gsLst>
                  <a:lin ang="2700000" scaled="0"/>
                </a:gradFill>
                <a:effectLst>
                  <a:glow rad="127000">
                    <a:schemeClr val="accent5">
                      <a:lumMod val="20000"/>
                      <a:lumOff val="80000"/>
                    </a:schemeClr>
                  </a:glow>
                </a:effectLst>
              </a:rPr>
              <a:t>&gt;</a:t>
            </a:r>
            <a:r>
              <a:rPr lang="en-US" dirty="0">
                <a:gradFill>
                  <a:gsLst>
                    <a:gs pos="0">
                      <a:srgbClr val="000000"/>
                    </a:gs>
                    <a:gs pos="39999">
                      <a:srgbClr val="0A128C"/>
                    </a:gs>
                    <a:gs pos="70000">
                      <a:srgbClr val="181CC7"/>
                    </a:gs>
                    <a:gs pos="88000">
                      <a:srgbClr val="7005D4"/>
                    </a:gs>
                    <a:gs pos="100000">
                      <a:srgbClr val="8C3D91"/>
                    </a:gs>
                  </a:gsLst>
                  <a:lin ang="2700000" scaled="0"/>
                </a:gradFill>
              </a:rPr>
              <a:t> </a:t>
            </a:r>
            <a:r>
              <a:rPr lang="en-US" dirty="0" smtClean="0">
                <a:gradFill>
                  <a:gsLst>
                    <a:gs pos="0">
                      <a:srgbClr val="000000"/>
                    </a:gs>
                    <a:gs pos="39999">
                      <a:srgbClr val="0A128C"/>
                    </a:gs>
                    <a:gs pos="70000">
                      <a:srgbClr val="181CC7"/>
                    </a:gs>
                    <a:gs pos="88000">
                      <a:srgbClr val="7005D4"/>
                    </a:gs>
                    <a:gs pos="100000">
                      <a:srgbClr val="8C3D91"/>
                    </a:gs>
                  </a:gsLst>
                  <a:lin ang="2700000" scaled="0"/>
                </a:gradFill>
              </a:rPr>
              <a:t/>
            </a:r>
            <a:br>
              <a:rPr lang="en-US" dirty="0" smtClean="0">
                <a:gradFill>
                  <a:gsLst>
                    <a:gs pos="0">
                      <a:srgbClr val="000000"/>
                    </a:gs>
                    <a:gs pos="39999">
                      <a:srgbClr val="0A128C"/>
                    </a:gs>
                    <a:gs pos="70000">
                      <a:srgbClr val="181CC7"/>
                    </a:gs>
                    <a:gs pos="88000">
                      <a:srgbClr val="7005D4"/>
                    </a:gs>
                    <a:gs pos="100000">
                      <a:srgbClr val="8C3D91"/>
                    </a:gs>
                  </a:gsLst>
                  <a:lin ang="2700000" scaled="0"/>
                </a:gradFill>
              </a:rPr>
            </a:br>
            <a:r>
              <a:rPr lang="en-US" dirty="0" smtClean="0">
                <a:gradFill>
                  <a:gsLst>
                    <a:gs pos="0">
                      <a:srgbClr val="000000"/>
                    </a:gs>
                    <a:gs pos="39999">
                      <a:srgbClr val="0A128C"/>
                    </a:gs>
                    <a:gs pos="70000">
                      <a:srgbClr val="181CC7"/>
                    </a:gs>
                    <a:gs pos="88000">
                      <a:srgbClr val="7005D4"/>
                    </a:gs>
                    <a:gs pos="100000">
                      <a:srgbClr val="8C3D91"/>
                    </a:gs>
                  </a:gsLst>
                  <a:lin ang="2700000" scaled="0"/>
                </a:gradFill>
              </a:rPr>
              <a:t>for </a:t>
            </a:r>
            <a:r>
              <a:rPr lang="en-US" dirty="0">
                <a:gradFill>
                  <a:gsLst>
                    <a:gs pos="0">
                      <a:srgbClr val="000000"/>
                    </a:gs>
                    <a:gs pos="39999">
                      <a:srgbClr val="0A128C"/>
                    </a:gs>
                    <a:gs pos="70000">
                      <a:srgbClr val="181CC7"/>
                    </a:gs>
                    <a:gs pos="88000">
                      <a:srgbClr val="7005D4"/>
                    </a:gs>
                    <a:gs pos="100000">
                      <a:srgbClr val="8C3D91"/>
                    </a:gs>
                  </a:gsLst>
                  <a:lin ang="2700000" scaled="0"/>
                </a:gradFill>
              </a:rPr>
              <a:t>either the </a:t>
            </a:r>
            <a:r>
              <a:rPr lang="en-US" dirty="0" smtClean="0">
                <a:gradFill>
                  <a:gsLst>
                    <a:gs pos="0">
                      <a:srgbClr val="000000"/>
                    </a:gs>
                    <a:gs pos="39999">
                      <a:srgbClr val="0A128C"/>
                    </a:gs>
                    <a:gs pos="70000">
                      <a:srgbClr val="181CC7"/>
                    </a:gs>
                    <a:gs pos="88000">
                      <a:srgbClr val="7005D4"/>
                    </a:gs>
                    <a:gs pos="100000">
                      <a:srgbClr val="8C3D91"/>
                    </a:gs>
                  </a:gsLst>
                  <a:lin ang="2700000" scaled="0"/>
                </a:gradFill>
              </a:rPr>
              <a:t>Day </a:t>
            </a:r>
            <a:r>
              <a:rPr lang="en-US" dirty="0">
                <a:gradFill>
                  <a:gsLst>
                    <a:gs pos="0">
                      <a:srgbClr val="000000"/>
                    </a:gs>
                    <a:gs pos="39999">
                      <a:srgbClr val="0A128C"/>
                    </a:gs>
                    <a:gs pos="70000">
                      <a:srgbClr val="181CC7"/>
                    </a:gs>
                    <a:gs pos="88000">
                      <a:srgbClr val="7005D4"/>
                    </a:gs>
                    <a:gs pos="100000">
                      <a:srgbClr val="8C3D91"/>
                    </a:gs>
                  </a:gsLst>
                  <a:lin ang="2700000" scaled="0"/>
                </a:gradFill>
              </a:rPr>
              <a:t>Season, or the </a:t>
            </a:r>
            <a:r>
              <a:rPr lang="en-US" dirty="0" smtClean="0">
                <a:gradFill>
                  <a:gsLst>
                    <a:gs pos="0">
                      <a:srgbClr val="000000"/>
                    </a:gs>
                    <a:gs pos="39999">
                      <a:srgbClr val="0A128C"/>
                    </a:gs>
                    <a:gs pos="70000">
                      <a:srgbClr val="181CC7"/>
                    </a:gs>
                    <a:gs pos="88000">
                      <a:srgbClr val="7005D4"/>
                    </a:gs>
                    <a:gs pos="100000">
                      <a:srgbClr val="8C3D91"/>
                    </a:gs>
                  </a:gsLst>
                  <a:lin ang="2700000" scaled="0"/>
                </a:gradFill>
              </a:rPr>
              <a:t>Night </a:t>
            </a:r>
            <a:r>
              <a:rPr lang="en-US" dirty="0">
                <a:gradFill>
                  <a:gsLst>
                    <a:gs pos="0">
                      <a:srgbClr val="000000"/>
                    </a:gs>
                    <a:gs pos="39999">
                      <a:srgbClr val="0A128C"/>
                    </a:gs>
                    <a:gs pos="70000">
                      <a:srgbClr val="181CC7"/>
                    </a:gs>
                    <a:gs pos="88000">
                      <a:srgbClr val="7005D4"/>
                    </a:gs>
                    <a:gs pos="100000">
                      <a:srgbClr val="8C3D91"/>
                    </a:gs>
                  </a:gsLst>
                  <a:lin ang="2700000" scaled="0"/>
                </a:gradFill>
              </a:rPr>
              <a:t>Season</a:t>
            </a:r>
            <a:r>
              <a:rPr lang="en-US" dirty="0"/>
              <a:t>.</a:t>
            </a:r>
          </a:p>
          <a:p>
            <a:pPr algn="ctr"/>
            <a:r>
              <a:rPr lang="en-US" sz="1300" dirty="0" smtClean="0">
                <a:solidFill>
                  <a:srgbClr val="0070C0"/>
                </a:solidFill>
              </a:rPr>
              <a:t>(</a:t>
            </a:r>
            <a:r>
              <a:rPr lang="en-US" sz="1300" dirty="0" err="1" smtClean="0">
                <a:solidFill>
                  <a:srgbClr val="0070C0"/>
                </a:solidFill>
              </a:rPr>
              <a:t>Exo</a:t>
            </a:r>
            <a:r>
              <a:rPr lang="en-US" sz="1300" dirty="0" smtClean="0">
                <a:solidFill>
                  <a:srgbClr val="0070C0"/>
                </a:solidFill>
              </a:rPr>
              <a:t> 12:6; Lev 23:5; Num 9:3, 5, 10)</a:t>
            </a:r>
          </a:p>
          <a:p>
            <a:pPr algn="ctr"/>
            <a:endParaRPr lang="en-US" sz="1050" dirty="0"/>
          </a:p>
          <a:p>
            <a:pPr algn="ctr"/>
            <a:r>
              <a:rPr lang="en-US" b="1" dirty="0" smtClean="0">
                <a:ln>
                  <a:solidFill>
                    <a:srgbClr val="002060"/>
                  </a:solidFill>
                </a:ln>
                <a:solidFill>
                  <a:srgbClr val="0070C0"/>
                </a:solidFill>
              </a:rPr>
              <a:t>Mark 15:25 </a:t>
            </a:r>
            <a:r>
              <a:rPr lang="en-US" dirty="0" smtClean="0">
                <a:gradFill flip="none" rotWithShape="1">
                  <a:gsLst>
                    <a:gs pos="0">
                      <a:srgbClr val="000082"/>
                    </a:gs>
                    <a:gs pos="30000">
                      <a:srgbClr val="66008F"/>
                    </a:gs>
                    <a:gs pos="64999">
                      <a:srgbClr val="BA0066"/>
                    </a:gs>
                    <a:gs pos="89999">
                      <a:srgbClr val="FF0000"/>
                    </a:gs>
                    <a:gs pos="100000">
                      <a:srgbClr val="FF8200"/>
                    </a:gs>
                  </a:gsLst>
                  <a:path path="shape">
                    <a:fillToRect l="50000" t="50000" r="50000" b="50000"/>
                  </a:path>
                  <a:tileRect/>
                </a:gradFill>
              </a:rPr>
              <a:t>records </a:t>
            </a:r>
            <a:r>
              <a:rPr lang="en-US" b="1" dirty="0" smtClean="0">
                <a:solidFill>
                  <a:srgbClr val="0070C0"/>
                </a:solidFill>
              </a:rPr>
              <a:t>Yahusha</a:t>
            </a:r>
            <a:r>
              <a:rPr lang="en-US" dirty="0" smtClean="0">
                <a:gradFill flip="none" rotWithShape="1">
                  <a:gsLst>
                    <a:gs pos="0">
                      <a:srgbClr val="000082"/>
                    </a:gs>
                    <a:gs pos="30000">
                      <a:srgbClr val="66008F"/>
                    </a:gs>
                    <a:gs pos="64999">
                      <a:srgbClr val="BA0066"/>
                    </a:gs>
                    <a:gs pos="89999">
                      <a:srgbClr val="FF0000"/>
                    </a:gs>
                    <a:gs pos="100000">
                      <a:srgbClr val="FF8200"/>
                    </a:gs>
                  </a:gsLst>
                  <a:path path="shape">
                    <a:fillToRect l="50000" t="50000" r="50000" b="50000"/>
                  </a:path>
                  <a:tileRect/>
                </a:gradFill>
              </a:rPr>
              <a:t> was placed </a:t>
            </a:r>
            <a:br>
              <a:rPr lang="en-US" dirty="0" smtClean="0">
                <a:gradFill flip="none" rotWithShape="1">
                  <a:gsLst>
                    <a:gs pos="0">
                      <a:srgbClr val="000082"/>
                    </a:gs>
                    <a:gs pos="30000">
                      <a:srgbClr val="66008F"/>
                    </a:gs>
                    <a:gs pos="64999">
                      <a:srgbClr val="BA0066"/>
                    </a:gs>
                    <a:gs pos="89999">
                      <a:srgbClr val="FF0000"/>
                    </a:gs>
                    <a:gs pos="100000">
                      <a:srgbClr val="FF8200"/>
                    </a:gs>
                  </a:gsLst>
                  <a:path path="shape">
                    <a:fillToRect l="50000" t="50000" r="50000" b="50000"/>
                  </a:path>
                  <a:tileRect/>
                </a:gradFill>
              </a:rPr>
            </a:br>
            <a:r>
              <a:rPr lang="en-US" dirty="0" smtClean="0">
                <a:gradFill flip="none" rotWithShape="1">
                  <a:gsLst>
                    <a:gs pos="0">
                      <a:srgbClr val="000082"/>
                    </a:gs>
                    <a:gs pos="30000">
                      <a:srgbClr val="66008F"/>
                    </a:gs>
                    <a:gs pos="64999">
                      <a:srgbClr val="BA0066"/>
                    </a:gs>
                    <a:gs pos="89999">
                      <a:srgbClr val="FF0000"/>
                    </a:gs>
                    <a:gs pos="100000">
                      <a:srgbClr val="FF8200"/>
                    </a:gs>
                  </a:gsLst>
                  <a:path path="shape">
                    <a:fillToRect l="50000" t="50000" r="50000" b="50000"/>
                  </a:path>
                  <a:tileRect/>
                </a:gradFill>
              </a:rPr>
              <a:t>on the crucifixion stake </a:t>
            </a:r>
            <a:br>
              <a:rPr lang="en-US" dirty="0" smtClean="0">
                <a:gradFill flip="none" rotWithShape="1">
                  <a:gsLst>
                    <a:gs pos="0">
                      <a:srgbClr val="000082"/>
                    </a:gs>
                    <a:gs pos="30000">
                      <a:srgbClr val="66008F"/>
                    </a:gs>
                    <a:gs pos="64999">
                      <a:srgbClr val="BA0066"/>
                    </a:gs>
                    <a:gs pos="89999">
                      <a:srgbClr val="FF0000"/>
                    </a:gs>
                    <a:gs pos="100000">
                      <a:srgbClr val="FF8200"/>
                    </a:gs>
                  </a:gsLst>
                  <a:path path="shape">
                    <a:fillToRect l="50000" t="50000" r="50000" b="50000"/>
                  </a:path>
                  <a:tileRect/>
                </a:gradFill>
              </a:rPr>
            </a:br>
            <a:r>
              <a:rPr lang="en-US" dirty="0" smtClean="0">
                <a:gradFill flip="none" rotWithShape="1">
                  <a:gsLst>
                    <a:gs pos="0">
                      <a:srgbClr val="000082"/>
                    </a:gs>
                    <a:gs pos="30000">
                      <a:srgbClr val="66008F"/>
                    </a:gs>
                    <a:gs pos="64999">
                      <a:srgbClr val="BA0066"/>
                    </a:gs>
                    <a:gs pos="89999">
                      <a:srgbClr val="FF0000"/>
                    </a:gs>
                    <a:gs pos="100000">
                      <a:srgbClr val="FF8200"/>
                    </a:gs>
                  </a:gsLst>
                  <a:path path="shape">
                    <a:fillToRect l="50000" t="50000" r="50000" b="50000"/>
                  </a:path>
                  <a:tileRect/>
                </a:gradFill>
              </a:rPr>
              <a:t>at the 3</a:t>
            </a:r>
            <a:r>
              <a:rPr lang="en-US" baseline="30000" dirty="0" smtClean="0">
                <a:gradFill flip="none" rotWithShape="1">
                  <a:gsLst>
                    <a:gs pos="0">
                      <a:srgbClr val="000082"/>
                    </a:gs>
                    <a:gs pos="30000">
                      <a:srgbClr val="66008F"/>
                    </a:gs>
                    <a:gs pos="64999">
                      <a:srgbClr val="BA0066"/>
                    </a:gs>
                    <a:gs pos="89999">
                      <a:srgbClr val="FF0000"/>
                    </a:gs>
                    <a:gs pos="100000">
                      <a:srgbClr val="FF8200"/>
                    </a:gs>
                  </a:gsLst>
                  <a:path path="shape">
                    <a:fillToRect l="50000" t="50000" r="50000" b="50000"/>
                  </a:path>
                  <a:tileRect/>
                </a:gradFill>
              </a:rPr>
              <a:t>rd</a:t>
            </a:r>
            <a:r>
              <a:rPr lang="en-US" dirty="0" smtClean="0">
                <a:gradFill flip="none" rotWithShape="1">
                  <a:gsLst>
                    <a:gs pos="0">
                      <a:srgbClr val="000082"/>
                    </a:gs>
                    <a:gs pos="30000">
                      <a:srgbClr val="66008F"/>
                    </a:gs>
                    <a:gs pos="64999">
                      <a:srgbClr val="BA0066"/>
                    </a:gs>
                    <a:gs pos="89999">
                      <a:srgbClr val="FF0000"/>
                    </a:gs>
                    <a:gs pos="100000">
                      <a:srgbClr val="FF8200"/>
                    </a:gs>
                  </a:gsLst>
                  <a:path path="shape">
                    <a:fillToRect l="50000" t="50000" r="50000" b="50000"/>
                  </a:path>
                  <a:tileRect/>
                </a:gradFill>
              </a:rPr>
              <a:t> hour.  This is where </a:t>
            </a:r>
            <a:r>
              <a:rPr lang="en-US" b="1" dirty="0" smtClean="0">
                <a:solidFill>
                  <a:srgbClr val="0070C0"/>
                </a:solidFill>
              </a:rPr>
              <a:t>Yahusha</a:t>
            </a:r>
            <a:r>
              <a:rPr lang="en-US" dirty="0" smtClean="0">
                <a:gradFill flip="none" rotWithShape="1">
                  <a:gsLst>
                    <a:gs pos="0">
                      <a:srgbClr val="000082"/>
                    </a:gs>
                    <a:gs pos="30000">
                      <a:srgbClr val="66008F"/>
                    </a:gs>
                    <a:gs pos="64999">
                      <a:srgbClr val="BA0066"/>
                    </a:gs>
                    <a:gs pos="89999">
                      <a:srgbClr val="FF0000"/>
                    </a:gs>
                    <a:gs pos="100000">
                      <a:srgbClr val="FF8200"/>
                    </a:gs>
                  </a:gsLst>
                  <a:path path="shape">
                    <a:fillToRect l="50000" t="50000" r="50000" b="50000"/>
                  </a:path>
                  <a:tileRect/>
                </a:gradFill>
              </a:rPr>
              <a:t> gave His Body representing the Grain Offering with His Passover sacrifice.</a:t>
            </a:r>
          </a:p>
          <a:p>
            <a:pPr algn="ctr"/>
            <a:endParaRPr lang="en-US" sz="1050" dirty="0"/>
          </a:p>
          <a:p>
            <a:pPr algn="ctr"/>
            <a:r>
              <a:rPr lang="en-US" b="1" dirty="0" smtClean="0">
                <a:ln>
                  <a:solidFill>
                    <a:srgbClr val="002060"/>
                  </a:solidFill>
                </a:ln>
                <a:gradFill flip="none" rotWithShape="1">
                  <a:gsLst>
                    <a:gs pos="16000">
                      <a:srgbClr val="002060"/>
                    </a:gs>
                    <a:gs pos="42000">
                      <a:srgbClr val="21D6E0"/>
                    </a:gs>
                    <a:gs pos="64000">
                      <a:srgbClr val="0087E6"/>
                    </a:gs>
                    <a:gs pos="84000">
                      <a:srgbClr val="002060"/>
                    </a:gs>
                  </a:gsLst>
                  <a:lin ang="0" scaled="1"/>
                  <a:tileRect/>
                </a:gradFill>
              </a:rPr>
              <a:t>This timeframe qualifies </a:t>
            </a:r>
            <a:br>
              <a:rPr lang="en-US" b="1" dirty="0" smtClean="0">
                <a:ln>
                  <a:solidFill>
                    <a:srgbClr val="002060"/>
                  </a:solidFill>
                </a:ln>
                <a:gradFill flip="none" rotWithShape="1">
                  <a:gsLst>
                    <a:gs pos="16000">
                      <a:srgbClr val="002060"/>
                    </a:gs>
                    <a:gs pos="42000">
                      <a:srgbClr val="21D6E0"/>
                    </a:gs>
                    <a:gs pos="64000">
                      <a:srgbClr val="0087E6"/>
                    </a:gs>
                    <a:gs pos="84000">
                      <a:srgbClr val="002060"/>
                    </a:gs>
                  </a:gsLst>
                  <a:lin ang="0" scaled="1"/>
                  <a:tileRect/>
                </a:gradFill>
              </a:rPr>
            </a:br>
            <a:r>
              <a:rPr lang="en-US" b="1" dirty="0" smtClean="0">
                <a:ln>
                  <a:solidFill>
                    <a:srgbClr val="002060"/>
                  </a:solidFill>
                </a:ln>
                <a:gradFill flip="none" rotWithShape="1">
                  <a:gsLst>
                    <a:gs pos="16000">
                      <a:srgbClr val="002060"/>
                    </a:gs>
                    <a:gs pos="42000">
                      <a:srgbClr val="21D6E0"/>
                    </a:gs>
                    <a:gs pos="64000">
                      <a:srgbClr val="0087E6"/>
                    </a:gs>
                    <a:gs pos="84000">
                      <a:srgbClr val="002060"/>
                    </a:gs>
                  </a:gsLst>
                  <a:lin ang="0" scaled="1"/>
                  <a:tileRect/>
                </a:gradFill>
              </a:rPr>
              <a:t>for “between the mixing</a:t>
            </a:r>
            <a:r>
              <a:rPr lang="en-US" b="1" dirty="0" smtClean="0">
                <a:ln>
                  <a:solidFill>
                    <a:srgbClr val="C00000"/>
                  </a:solidFill>
                </a:ln>
                <a:solidFill>
                  <a:srgbClr val="FF0000"/>
                </a:solidFill>
              </a:rPr>
              <a:t>S</a:t>
            </a:r>
            <a:r>
              <a:rPr lang="en-US" b="1" dirty="0" smtClean="0">
                <a:ln>
                  <a:solidFill>
                    <a:srgbClr val="002060"/>
                  </a:solidFill>
                </a:ln>
                <a:gradFill flip="none" rotWithShape="1">
                  <a:gsLst>
                    <a:gs pos="16000">
                      <a:srgbClr val="002060"/>
                    </a:gs>
                    <a:gs pos="42000">
                      <a:srgbClr val="21D6E0"/>
                    </a:gs>
                    <a:gs pos="64000">
                      <a:srgbClr val="0087E6"/>
                    </a:gs>
                    <a:gs pos="84000">
                      <a:srgbClr val="002060"/>
                    </a:gs>
                  </a:gsLst>
                  <a:lin ang="0" scaled="1"/>
                  <a:tileRect/>
                </a:gradFill>
              </a:rPr>
              <a:t>” during the </a:t>
            </a:r>
            <a:br>
              <a:rPr lang="en-US" b="1" dirty="0" smtClean="0">
                <a:ln>
                  <a:solidFill>
                    <a:srgbClr val="002060"/>
                  </a:solidFill>
                </a:ln>
                <a:gradFill flip="none" rotWithShape="1">
                  <a:gsLst>
                    <a:gs pos="16000">
                      <a:srgbClr val="002060"/>
                    </a:gs>
                    <a:gs pos="42000">
                      <a:srgbClr val="21D6E0"/>
                    </a:gs>
                    <a:gs pos="64000">
                      <a:srgbClr val="0087E6"/>
                    </a:gs>
                    <a:gs pos="84000">
                      <a:srgbClr val="002060"/>
                    </a:gs>
                  </a:gsLst>
                  <a:lin ang="0" scaled="1"/>
                  <a:tileRect/>
                </a:gradFill>
              </a:rPr>
            </a:br>
            <a:r>
              <a:rPr lang="en-US" b="1" dirty="0" smtClean="0">
                <a:ln>
                  <a:solidFill>
                    <a:srgbClr val="002060"/>
                  </a:solidFill>
                </a:ln>
                <a:gradFill flip="none" rotWithShape="1">
                  <a:gsLst>
                    <a:gs pos="16000">
                      <a:srgbClr val="002060"/>
                    </a:gs>
                    <a:gs pos="42000">
                      <a:srgbClr val="21D6E0"/>
                    </a:gs>
                    <a:gs pos="64000">
                      <a:srgbClr val="0087E6"/>
                    </a:gs>
                    <a:gs pos="84000">
                      <a:srgbClr val="002060"/>
                    </a:gs>
                  </a:gsLst>
                  <a:lin ang="0" scaled="1"/>
                  <a:tileRect/>
                </a:gradFill>
              </a:rPr>
              <a:t>Day Season.</a:t>
            </a:r>
          </a:p>
        </p:txBody>
      </p:sp>
      <p:pic>
        <p:nvPicPr>
          <p:cNvPr id="50" name="Picture 3" descr="C:\Users\Rae\Desktop\Passover banner orig edit.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63618" y="0"/>
            <a:ext cx="4878811" cy="668337"/>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2034714" y="88005"/>
            <a:ext cx="4803532" cy="1600438"/>
          </a:xfrm>
          <a:prstGeom prst="rect">
            <a:avLst/>
          </a:prstGeom>
          <a:gradFill>
            <a:gsLst>
              <a:gs pos="19000">
                <a:schemeClr val="accent2">
                  <a:lumMod val="20000"/>
                  <a:lumOff val="80000"/>
                </a:schemeClr>
              </a:gs>
              <a:gs pos="65000">
                <a:srgbClr val="FEE7F2"/>
              </a:gs>
            </a:gsLst>
            <a:lin ang="5400000" scaled="0"/>
          </a:gradFill>
          <a:ln>
            <a:solidFill>
              <a:schemeClr val="bg1"/>
            </a:solidFill>
          </a:ln>
          <a:effectLst>
            <a:glow rad="228600">
              <a:schemeClr val="accent1">
                <a:satMod val="175000"/>
                <a:alpha val="40000"/>
              </a:schemeClr>
            </a:glow>
          </a:effectLst>
          <a:scene3d>
            <a:camera prst="orthographicFront"/>
            <a:lightRig rig="threePt" dir="t"/>
          </a:scene3d>
          <a:sp3d>
            <a:bevelT/>
          </a:sp3d>
        </p:spPr>
        <p:txBody>
          <a:bodyPr wrap="square">
            <a:spAutoFit/>
            <a:sp3d extrusionH="57150">
              <a:bevelT w="82550" h="38100" prst="coolSlant"/>
            </a:sp3d>
          </a:bodyPr>
          <a:lstStyle/>
          <a:p>
            <a:r>
              <a:rPr lang="en-US" sz="1400" dirty="0" smtClean="0">
                <a:solidFill>
                  <a:srgbClr val="700000"/>
                </a:solidFill>
              </a:rPr>
              <a:t>Just as the Passover lamb was placed on a spit of wood, so </a:t>
            </a:r>
            <a:r>
              <a:rPr lang="en-US" sz="1400" b="1" dirty="0" smtClean="0">
                <a:solidFill>
                  <a:srgbClr val="0070C0"/>
                </a:solidFill>
              </a:rPr>
              <a:t>Yahusha</a:t>
            </a:r>
            <a:r>
              <a:rPr lang="en-US" sz="1400" dirty="0" smtClean="0">
                <a:solidFill>
                  <a:srgbClr val="700000"/>
                </a:solidFill>
              </a:rPr>
              <a:t> was “lifted up” on a wood stake.  This 3</a:t>
            </a:r>
            <a:r>
              <a:rPr lang="en-US" sz="1400" baseline="30000" dirty="0" smtClean="0">
                <a:solidFill>
                  <a:srgbClr val="700000"/>
                </a:solidFill>
              </a:rPr>
              <a:t>rd</a:t>
            </a:r>
            <a:r>
              <a:rPr lang="en-US" sz="1400" dirty="0" smtClean="0">
                <a:solidFill>
                  <a:srgbClr val="700000"/>
                </a:solidFill>
              </a:rPr>
              <a:t> hour event was the fulfillment of </a:t>
            </a:r>
            <a:r>
              <a:rPr lang="en-US" sz="1400" b="1" dirty="0" smtClean="0">
                <a:solidFill>
                  <a:srgbClr val="0070C0"/>
                </a:solidFill>
              </a:rPr>
              <a:t>Yahusha’s</a:t>
            </a:r>
            <a:r>
              <a:rPr lang="en-US" sz="1400" dirty="0" smtClean="0">
                <a:solidFill>
                  <a:srgbClr val="700000"/>
                </a:solidFill>
              </a:rPr>
              <a:t> prophetic sign: </a:t>
            </a:r>
          </a:p>
          <a:p>
            <a:r>
              <a:rPr lang="en-US" sz="1400" b="1" dirty="0" smtClean="0">
                <a:solidFill>
                  <a:srgbClr val="0070C0"/>
                </a:solidFill>
              </a:rPr>
              <a:t>John 8:28  </a:t>
            </a:r>
            <a:r>
              <a:rPr lang="en-US" sz="1400" dirty="0" smtClean="0"/>
              <a:t>Then </a:t>
            </a:r>
            <a:r>
              <a:rPr lang="en-US" sz="1400" dirty="0"/>
              <a:t>said </a:t>
            </a:r>
            <a:r>
              <a:rPr lang="en-US" sz="1400" b="1" dirty="0" smtClean="0">
                <a:solidFill>
                  <a:srgbClr val="0070C0"/>
                </a:solidFill>
              </a:rPr>
              <a:t>Yahusha</a:t>
            </a:r>
            <a:r>
              <a:rPr lang="en-US" sz="1400" dirty="0" smtClean="0"/>
              <a:t> </a:t>
            </a:r>
            <a:r>
              <a:rPr lang="en-US" sz="1400" dirty="0"/>
              <a:t>unto them, </a:t>
            </a:r>
            <a:r>
              <a:rPr lang="en-US" sz="1400" dirty="0">
                <a:solidFill>
                  <a:srgbClr val="FF0000"/>
                </a:solidFill>
              </a:rPr>
              <a:t>When ye have lifted up the Son of man, then shall ye know that I am </a:t>
            </a:r>
            <a:r>
              <a:rPr lang="en-US" sz="1400" dirty="0" smtClean="0">
                <a:solidFill>
                  <a:srgbClr val="FF0000"/>
                </a:solidFill>
              </a:rPr>
              <a:t>he…</a:t>
            </a:r>
            <a:endParaRPr lang="en-US" sz="1400" dirty="0"/>
          </a:p>
          <a:p>
            <a:r>
              <a:rPr lang="en-US" sz="1400" b="1" dirty="0">
                <a:solidFill>
                  <a:srgbClr val="0070C0"/>
                </a:solidFill>
              </a:rPr>
              <a:t>John </a:t>
            </a:r>
            <a:r>
              <a:rPr lang="en-US" sz="1400" b="1" dirty="0" smtClean="0">
                <a:solidFill>
                  <a:srgbClr val="0070C0"/>
                </a:solidFill>
              </a:rPr>
              <a:t>12:32  </a:t>
            </a:r>
            <a:r>
              <a:rPr lang="en-US" sz="1400" dirty="0" smtClean="0">
                <a:solidFill>
                  <a:srgbClr val="FF0000"/>
                </a:solidFill>
              </a:rPr>
              <a:t>And </a:t>
            </a:r>
            <a:r>
              <a:rPr lang="en-US" sz="1400" dirty="0">
                <a:solidFill>
                  <a:srgbClr val="FF0000"/>
                </a:solidFill>
              </a:rPr>
              <a:t>I, if I be lifted up from the earth, will draw all men unto me</a:t>
            </a:r>
            <a:r>
              <a:rPr lang="en-US" sz="1400" dirty="0" smtClean="0">
                <a:solidFill>
                  <a:srgbClr val="FF0000"/>
                </a:solidFill>
              </a:rPr>
              <a:t>.</a:t>
            </a:r>
            <a:endParaRPr lang="en-US" dirty="0"/>
          </a:p>
        </p:txBody>
      </p:sp>
      <p:sp>
        <p:nvSpPr>
          <p:cNvPr id="3" name="Rectangle 2"/>
          <p:cNvSpPr/>
          <p:nvPr/>
        </p:nvSpPr>
        <p:spPr>
          <a:xfrm>
            <a:off x="6867992" y="727198"/>
            <a:ext cx="1991527" cy="954107"/>
          </a:xfrm>
          <a:prstGeom prst="rect">
            <a:avLst/>
          </a:prstGeom>
          <a:solidFill>
            <a:schemeClr val="accent2">
              <a:lumMod val="20000"/>
              <a:lumOff val="80000"/>
            </a:schemeClr>
          </a:solidFill>
          <a:ln>
            <a:solidFill>
              <a:schemeClr val="bg1"/>
            </a:solidFill>
          </a:ln>
          <a:effectLst>
            <a:glow rad="101600">
              <a:schemeClr val="accent3">
                <a:satMod val="175000"/>
                <a:alpha val="40000"/>
              </a:schemeClr>
            </a:glow>
          </a:effectLst>
          <a:scene3d>
            <a:camera prst="orthographicFront"/>
            <a:lightRig rig="threePt" dir="t"/>
          </a:scene3d>
          <a:sp3d>
            <a:bevelT/>
          </a:sp3d>
        </p:spPr>
        <p:txBody>
          <a:bodyPr wrap="square" lIns="91440" tIns="45720" rIns="91440" bIns="45720">
            <a:spAutoFit/>
            <a:sp3d extrusionH="57150">
              <a:bevelT w="82550" h="38100" prst="coolSlant"/>
            </a:sp3d>
          </a:bodyPr>
          <a:lstStyle/>
          <a:p>
            <a:pPr algn="ctr"/>
            <a:r>
              <a:rPr lang="en-US" sz="1400" b="1" dirty="0" smtClean="0">
                <a:ln w="1905"/>
                <a:solidFill>
                  <a:srgbClr val="96004B"/>
                </a:solidFill>
                <a:effectLst>
                  <a:innerShdw blurRad="69850" dist="43180" dir="5400000">
                    <a:srgbClr val="000000">
                      <a:alpha val="65000"/>
                    </a:srgbClr>
                  </a:innerShdw>
                </a:effectLst>
              </a:rPr>
              <a:t>These are Yahusha’s prophetic statements that He is the true Messiah!</a:t>
            </a:r>
            <a:endParaRPr lang="en-US" sz="1400" b="1" dirty="0">
              <a:ln w="1905"/>
              <a:solidFill>
                <a:srgbClr val="96004B"/>
              </a:solidFill>
              <a:effectLst>
                <a:innerShdw blurRad="69850" dist="43180" dir="5400000">
                  <a:srgbClr val="000000">
                    <a:alpha val="65000"/>
                  </a:srgbClr>
                </a:innerShdw>
              </a:effectLst>
            </a:endParaRPr>
          </a:p>
        </p:txBody>
      </p:sp>
      <p:sp>
        <p:nvSpPr>
          <p:cNvPr id="4" name="Left-Right Arrow 3"/>
          <p:cNvSpPr/>
          <p:nvPr/>
        </p:nvSpPr>
        <p:spPr>
          <a:xfrm>
            <a:off x="6523212" y="1421508"/>
            <a:ext cx="733087" cy="206884"/>
          </a:xfrm>
          <a:prstGeom prst="lef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5" name="Rectangle 4"/>
          <p:cNvSpPr/>
          <p:nvPr/>
        </p:nvSpPr>
        <p:spPr>
          <a:xfrm>
            <a:off x="-3216998" y="38956"/>
            <a:ext cx="3216998" cy="1477328"/>
          </a:xfrm>
          <a:prstGeom prst="rect">
            <a:avLst/>
          </a:prstGeom>
          <a:solidFill>
            <a:schemeClr val="accent4">
              <a:lumMod val="20000"/>
              <a:lumOff val="80000"/>
            </a:schemeClr>
          </a:solidFill>
        </p:spPr>
        <p:txBody>
          <a:bodyPr wrap="square">
            <a:spAutoFit/>
          </a:bodyPr>
          <a:lstStyle/>
          <a:p>
            <a:r>
              <a:rPr lang="en-US" dirty="0" smtClean="0"/>
              <a:t>TA:  At </a:t>
            </a:r>
            <a:r>
              <a:rPr lang="en-US" dirty="0"/>
              <a:t>this point, this is not important but I do believe it was a tree upon which the cross member was secured to which Yahusha was nailed.</a:t>
            </a:r>
          </a:p>
        </p:txBody>
      </p:sp>
      <p:sp>
        <p:nvSpPr>
          <p:cNvPr id="36" name="Slide Number Placeholder 1"/>
          <p:cNvSpPr txBox="1">
            <a:spLocks/>
          </p:cNvSpPr>
          <p:nvPr/>
        </p:nvSpPr>
        <p:spPr>
          <a:xfrm>
            <a:off x="11097420" y="6583501"/>
            <a:ext cx="6096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400" smtClean="0"/>
              <a:pPr algn="r"/>
              <a:t>45</a:t>
            </a:fld>
            <a:endParaRPr lang="en-US" dirty="0"/>
          </a:p>
        </p:txBody>
      </p:sp>
      <p:sp>
        <p:nvSpPr>
          <p:cNvPr id="38" name="Rectangle 37"/>
          <p:cNvSpPr/>
          <p:nvPr/>
        </p:nvSpPr>
        <p:spPr>
          <a:xfrm>
            <a:off x="4983068" y="4378369"/>
            <a:ext cx="2690733" cy="1200329"/>
          </a:xfrm>
          <a:prstGeom prst="rect">
            <a:avLst/>
          </a:prstGeom>
          <a:noFill/>
        </p:spPr>
        <p:txBody>
          <a:bodyPr wrap="square" lIns="91440" tIns="45720" rIns="91440" bIns="45720">
            <a:spAutoFit/>
          </a:bodyPr>
          <a:lstStyle/>
          <a:p>
            <a:pPr algn="ctr"/>
            <a: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t>Abib 14 </a:t>
            </a:r>
            <a:b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br>
            <a: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t>Night </a:t>
            </a:r>
            <a:b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br>
            <a: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t>Season</a:t>
            </a:r>
            <a:endParaRPr lang="en-US" sz="2400" b="1" cap="none" spc="0" dirty="0">
              <a:ln w="1905"/>
              <a:solidFill>
                <a:schemeClr val="bg1">
                  <a:lumMod val="65000"/>
                </a:schemeClr>
              </a:solidFill>
              <a:effectLst>
                <a:innerShdw blurRad="69850" dist="43180" dir="5400000">
                  <a:srgbClr val="000000">
                    <a:alpha val="65000"/>
                  </a:srgbClr>
                </a:innerShdw>
              </a:effectLst>
              <a:latin typeface="Comic Sans MS" pitchFamily="66" charset="0"/>
            </a:endParaRPr>
          </a:p>
        </p:txBody>
      </p:sp>
    </p:spTree>
    <p:extLst>
      <p:ext uri="{BB962C8B-B14F-4D97-AF65-F5344CB8AC3E}">
        <p14:creationId xmlns:p14="http://schemas.microsoft.com/office/powerpoint/2010/main" val="3174420322"/>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4098"/>
                                        </p:tgtEl>
                                        <p:attrNameLst>
                                          <p:attrName>style.visibility</p:attrName>
                                        </p:attrNameLst>
                                      </p:cBhvr>
                                      <p:to>
                                        <p:strVal val="visible"/>
                                      </p:to>
                                    </p:set>
                                    <p:animEffect transition="in" filter="wipe(up)">
                                      <p:cBhvr>
                                        <p:cTn id="7" dur="1500"/>
                                        <p:tgtEl>
                                          <p:spTgt spid="4098"/>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1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8">
                                            <p:txEl>
                                              <p:pRg st="1" end="1"/>
                                            </p:txEl>
                                          </p:spTgt>
                                        </p:tgtEl>
                                        <p:attrNameLst>
                                          <p:attrName>style.visibility</p:attrName>
                                        </p:attrNameLst>
                                      </p:cBhvr>
                                      <p:to>
                                        <p:strVal val="visible"/>
                                      </p:to>
                                    </p:set>
                                    <p:animEffect transition="in" filter="fade">
                                      <p:cBhvr>
                                        <p:cTn id="15" dur="1000"/>
                                        <p:tgtEl>
                                          <p:spTgt spid="48">
                                            <p:txEl>
                                              <p:pRg st="1" end="1"/>
                                            </p:txEl>
                                          </p:spTgt>
                                        </p:tgtEl>
                                      </p:cBhvr>
                                    </p:animEffect>
                                    <p:anim calcmode="lin" valueType="num">
                                      <p:cBhvr>
                                        <p:cTn id="16" dur="1000" fill="hold"/>
                                        <p:tgtEl>
                                          <p:spTgt spid="48">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48">
                                            <p:txEl>
                                              <p:pRg st="1" end="1"/>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8">
                                            <p:txEl>
                                              <p:pRg st="2" end="2"/>
                                            </p:txEl>
                                          </p:spTgt>
                                        </p:tgtEl>
                                        <p:attrNameLst>
                                          <p:attrName>style.visibility</p:attrName>
                                        </p:attrNameLst>
                                      </p:cBhvr>
                                      <p:to>
                                        <p:strVal val="visible"/>
                                      </p:to>
                                    </p:set>
                                    <p:animEffect transition="in" filter="fade">
                                      <p:cBhvr>
                                        <p:cTn id="20" dur="1000"/>
                                        <p:tgtEl>
                                          <p:spTgt spid="48">
                                            <p:txEl>
                                              <p:pRg st="2" end="2"/>
                                            </p:txEl>
                                          </p:spTgt>
                                        </p:tgtEl>
                                      </p:cBhvr>
                                    </p:animEffect>
                                    <p:anim calcmode="lin" valueType="num">
                                      <p:cBhvr>
                                        <p:cTn id="21" dur="1000" fill="hold"/>
                                        <p:tgtEl>
                                          <p:spTgt spid="48">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4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1500"/>
                                        <p:tgtEl>
                                          <p:spTgt spid="2">
                                            <p:txEl>
                                              <p:pRg st="0" end="0"/>
                                            </p:txEl>
                                          </p:spTgt>
                                        </p:tgtEl>
                                      </p:cBhvr>
                                    </p:animEffect>
                                  </p:childTnLst>
                                </p:cTn>
                              </p:par>
                            </p:childTnLst>
                          </p:cTn>
                        </p:par>
                        <p:par>
                          <p:cTn id="28" fill="hold">
                            <p:stCondLst>
                              <p:cond delay="1500"/>
                            </p:stCondLst>
                            <p:childTnLst>
                              <p:par>
                                <p:cTn id="29" presetID="16" presetClass="entr" presetSubtype="21" fill="hold" nodeType="afterEffect">
                                  <p:stCondLst>
                                    <p:cond delay="150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barn(inVertical)">
                                      <p:cBhvr>
                                        <p:cTn id="31" dur="1500"/>
                                        <p:tgtEl>
                                          <p:spTgt spid="2">
                                            <p:txEl>
                                              <p:pRg st="1" end="1"/>
                                            </p:txEl>
                                          </p:spTgt>
                                        </p:tgtEl>
                                      </p:cBhvr>
                                    </p:animEffect>
                                  </p:childTnLst>
                                </p:cTn>
                              </p:par>
                            </p:childTnLst>
                          </p:cTn>
                        </p:par>
                        <p:par>
                          <p:cTn id="32" fill="hold">
                            <p:stCondLst>
                              <p:cond delay="4500"/>
                            </p:stCondLst>
                            <p:childTnLst>
                              <p:par>
                                <p:cTn id="33" presetID="16" presetClass="entr" presetSubtype="21" fill="hold" nodeType="afterEffect">
                                  <p:stCondLst>
                                    <p:cond delay="150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barn(inVertical)">
                                      <p:cBhvr>
                                        <p:cTn id="35" dur="1500"/>
                                        <p:tgtEl>
                                          <p:spTgt spid="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1500"/>
                                        <p:tgtEl>
                                          <p:spTgt spid="4"/>
                                        </p:tgtEl>
                                      </p:cBhvr>
                                    </p:animEffect>
                                  </p:childTnLst>
                                </p:cTn>
                              </p:par>
                              <p:par>
                                <p:cTn id="41" presetID="22" presetClass="entr" presetSubtype="1" fill="hold" nodeType="with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Effect transition="in" filter="wipe(up)">
                                      <p:cBhvr>
                                        <p:cTn id="43" dur="1500"/>
                                        <p:tgtEl>
                                          <p:spTgt spid="3">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8">
                                            <p:txEl>
                                              <p:pRg st="4" end="4"/>
                                            </p:txEl>
                                          </p:spTgt>
                                        </p:tgtEl>
                                        <p:attrNameLst>
                                          <p:attrName>style.visibility</p:attrName>
                                        </p:attrNameLst>
                                      </p:cBhvr>
                                      <p:to>
                                        <p:strVal val="visible"/>
                                      </p:to>
                                    </p:set>
                                    <p:animEffect transition="in" filter="fade">
                                      <p:cBhvr>
                                        <p:cTn id="48" dur="1000"/>
                                        <p:tgtEl>
                                          <p:spTgt spid="48">
                                            <p:txEl>
                                              <p:pRg st="4" end="4"/>
                                            </p:txEl>
                                          </p:spTgt>
                                        </p:tgtEl>
                                      </p:cBhvr>
                                    </p:animEffect>
                                    <p:anim calcmode="lin" valueType="num">
                                      <p:cBhvr>
                                        <p:cTn id="49" dur="1000" fill="hold"/>
                                        <p:tgtEl>
                                          <p:spTgt spid="48">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4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48">
                                            <p:txEl>
                                              <p:pRg st="6" end="6"/>
                                            </p:txEl>
                                          </p:spTgt>
                                        </p:tgtEl>
                                        <p:attrNameLst>
                                          <p:attrName>style.visibility</p:attrName>
                                        </p:attrNameLst>
                                      </p:cBhvr>
                                      <p:to>
                                        <p:strVal val="visible"/>
                                      </p:to>
                                    </p:set>
                                    <p:animEffect transition="in" filter="barn(inVertical)">
                                      <p:cBhvr>
                                        <p:cTn id="55" dur="1000"/>
                                        <p:tgtEl>
                                          <p:spTgt spid="4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1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grpSp>
        <p:nvGrpSpPr>
          <p:cNvPr id="45" name="Group 44"/>
          <p:cNvGrpSpPr/>
          <p:nvPr/>
        </p:nvGrpSpPr>
        <p:grpSpPr>
          <a:xfrm>
            <a:off x="4311219" y="2272763"/>
            <a:ext cx="5007389" cy="4365488"/>
            <a:chOff x="4311219" y="2272763"/>
            <a:chExt cx="5007389" cy="4365488"/>
          </a:xfrm>
        </p:grpSpPr>
        <p:sp>
          <p:nvSpPr>
            <p:cNvPr id="20" name="Teardrop 19"/>
            <p:cNvSpPr/>
            <p:nvPr/>
          </p:nvSpPr>
          <p:spPr>
            <a:xfrm rot="18638747">
              <a:off x="4280695" y="2496973"/>
              <a:ext cx="4171802" cy="4110754"/>
            </a:xfrm>
            <a:prstGeom prst="teardrop">
              <a:avLst>
                <a:gd name="adj" fmla="val 48434"/>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447158" y="2272763"/>
              <a:ext cx="4871450" cy="2677006"/>
              <a:chOff x="3060071" y="2538880"/>
              <a:chExt cx="4871450" cy="2677006"/>
            </a:xfrm>
          </p:grpSpPr>
          <p:sp>
            <p:nvSpPr>
              <p:cNvPr id="17" name="Isosceles Triangle 16"/>
              <p:cNvSpPr/>
              <p:nvPr/>
            </p:nvSpPr>
            <p:spPr>
              <a:xfrm rot="15017441">
                <a:off x="4996737" y="2281103"/>
                <a:ext cx="2657635" cy="3211932"/>
              </a:xfrm>
              <a:prstGeom prst="triangle">
                <a:avLst>
                  <a:gd name="adj" fmla="val 52254"/>
                </a:avLst>
              </a:prstGeom>
              <a:blipFill dpi="0"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2123464">
                <a:off x="4499358" y="2538880"/>
                <a:ext cx="1683945" cy="1955549"/>
              </a:xfrm>
              <a:prstGeom prst="triangl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9337758">
                <a:off x="3716651" y="2562116"/>
                <a:ext cx="1683945" cy="1955549"/>
              </a:xfrm>
              <a:prstGeom prst="triangle">
                <a:avLst/>
              </a:prstGeom>
              <a:blipFill dpi="0" rotWithShape="1">
                <a:blip r:embed="rId6">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6526267">
                <a:off x="3195873" y="3141552"/>
                <a:ext cx="1683945" cy="1955549"/>
              </a:xfrm>
              <a:prstGeom prst="triangle">
                <a:avLst/>
              </a:prstGeom>
              <a:blipFill dpi="0" rotWithShape="1">
                <a:blip r:embed="rId7">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Isosceles Triangle 18"/>
          <p:cNvSpPr/>
          <p:nvPr/>
        </p:nvSpPr>
        <p:spPr>
          <a:xfrm rot="5400000">
            <a:off x="4948502" y="2972129"/>
            <a:ext cx="483833" cy="2351979"/>
          </a:xfrm>
          <a:prstGeom prst="triangle">
            <a:avLst/>
          </a:prstGeom>
          <a:gradFill flip="none" rotWithShape="1">
            <a:gsLst>
              <a:gs pos="21000">
                <a:srgbClr val="000040"/>
              </a:gs>
              <a:gs pos="41000">
                <a:srgbClr val="400040"/>
              </a:gs>
              <a:gs pos="59000">
                <a:srgbClr val="8F0040"/>
              </a:gs>
              <a:gs pos="77000">
                <a:srgbClr val="F27300"/>
              </a:gs>
              <a:gs pos="91000">
                <a:schemeClr val="accent3">
                  <a:lumMod val="20000"/>
                  <a:lumOff val="80000"/>
                </a:schemeClr>
              </a:gs>
            </a:gsLst>
            <a:lin ang="9600000" scaled="0"/>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20259437">
            <a:off x="8118531" y="2213816"/>
            <a:ext cx="905530" cy="1954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rot="5400000" flipV="1">
            <a:off x="7310732" y="2923691"/>
            <a:ext cx="483833" cy="2441929"/>
          </a:xfrm>
          <a:prstGeom prst="triangle">
            <a:avLst/>
          </a:prstGeom>
          <a:gradFill>
            <a:gsLst>
              <a:gs pos="29000">
                <a:srgbClr val="000000"/>
              </a:gs>
              <a:gs pos="70000">
                <a:schemeClr val="accent5">
                  <a:lumMod val="20000"/>
                  <a:lumOff val="80000"/>
                </a:schemeClr>
              </a:gs>
              <a:gs pos="49000">
                <a:srgbClr val="0A128C"/>
              </a:gs>
              <a:gs pos="91000">
                <a:schemeClr val="accent6">
                  <a:lumMod val="40000"/>
                  <a:lumOff val="60000"/>
                </a:schemeClr>
              </a:gs>
            </a:gsLst>
            <a:lin ang="1020000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014429" y="3894393"/>
            <a:ext cx="1078432" cy="461665"/>
          </a:xfrm>
          <a:prstGeom prst="rect">
            <a:avLst/>
          </a:prstGeom>
        </p:spPr>
        <p:txBody>
          <a:bodyPr wrap="square">
            <a:spAutoFit/>
            <a:scene3d>
              <a:camera prst="orthographicFront"/>
              <a:lightRig rig="threePt" dir="t"/>
            </a:scene3d>
            <a:sp3d extrusionH="57150">
              <a:bevelT h="25400" prst="softRound"/>
            </a:sp3d>
          </a:bodyPr>
          <a:lstStyle/>
          <a:p>
            <a:pPr lvl="0" algn="ctr"/>
            <a:r>
              <a:rPr lang="en-US" sz="2400" b="1" dirty="0" smtClean="0">
                <a:ln w="1905"/>
                <a:solidFill>
                  <a:schemeClr val="accent2">
                    <a:lumMod val="20000"/>
                    <a:lumOff val="80000"/>
                  </a:schemeClr>
                </a:solidFill>
                <a:effectLst>
                  <a:innerShdw blurRad="69850" dist="43180" dir="5400000">
                    <a:srgbClr val="000000">
                      <a:alpha val="65000"/>
                    </a:srgbClr>
                  </a:innerShdw>
                </a:effectLst>
              </a:rPr>
              <a:t>boqer</a:t>
            </a:r>
            <a:endParaRPr lang="en-US" sz="2400" b="1" dirty="0">
              <a:ln w="1905"/>
              <a:solidFill>
                <a:schemeClr val="accent2">
                  <a:lumMod val="20000"/>
                  <a:lumOff val="80000"/>
                </a:schemeClr>
              </a:solidFill>
              <a:effectLst>
                <a:innerShdw blurRad="69850" dist="43180" dir="5400000">
                  <a:srgbClr val="000000">
                    <a:alpha val="65000"/>
                  </a:srgbClr>
                </a:innerShdw>
              </a:effectLst>
            </a:endParaRPr>
          </a:p>
        </p:txBody>
      </p:sp>
      <p:sp>
        <p:nvSpPr>
          <p:cNvPr id="35" name="Rectangle 34"/>
          <p:cNvSpPr/>
          <p:nvPr/>
        </p:nvSpPr>
        <p:spPr>
          <a:xfrm>
            <a:off x="7886266" y="3859938"/>
            <a:ext cx="1078432" cy="461665"/>
          </a:xfrm>
          <a:prstGeom prst="rect">
            <a:avLst/>
          </a:prstGeom>
        </p:spPr>
        <p:txBody>
          <a:bodyPr wrap="square">
            <a:spAutoFit/>
            <a:scene3d>
              <a:camera prst="orthographicFront"/>
              <a:lightRig rig="threePt" dir="t"/>
            </a:scene3d>
            <a:sp3d extrusionH="57150">
              <a:bevelT w="82550" h="38100" prst="coolSlant"/>
            </a:sp3d>
          </a:bodyPr>
          <a:lstStyle/>
          <a:p>
            <a:pPr lvl="0" algn="ctr"/>
            <a:r>
              <a:rPr lang="en-US" sz="2400" b="1" dirty="0" smtClean="0">
                <a:ln w="1905"/>
                <a:solidFill>
                  <a:schemeClr val="accent5">
                    <a:lumMod val="75000"/>
                  </a:schemeClr>
                </a:solidFill>
                <a:effectLst>
                  <a:innerShdw blurRad="69850" dist="43180" dir="5400000">
                    <a:srgbClr val="000000">
                      <a:alpha val="65000"/>
                    </a:srgbClr>
                  </a:innerShdw>
                </a:effectLst>
              </a:rPr>
              <a:t>ereb</a:t>
            </a:r>
            <a:endParaRPr lang="en-US" sz="2400" b="1" dirty="0">
              <a:ln w="1905"/>
              <a:solidFill>
                <a:schemeClr val="accent5">
                  <a:lumMod val="75000"/>
                </a:schemeClr>
              </a:solidFill>
              <a:effectLst>
                <a:innerShdw blurRad="69850" dist="43180" dir="5400000">
                  <a:srgbClr val="000000">
                    <a:alpha val="65000"/>
                  </a:srgbClr>
                </a:innerShdw>
              </a:effectLst>
            </a:endParaRPr>
          </a:p>
        </p:txBody>
      </p:sp>
      <p:cxnSp>
        <p:nvCxnSpPr>
          <p:cNvPr id="27" name="Straight Connector 26"/>
          <p:cNvCxnSpPr>
            <a:endCxn id="14" idx="0"/>
          </p:cNvCxnSpPr>
          <p:nvPr/>
        </p:nvCxnSpPr>
        <p:spPr>
          <a:xfrm>
            <a:off x="4386805" y="2384385"/>
            <a:ext cx="1974418" cy="1772360"/>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339998" y="1481559"/>
            <a:ext cx="0" cy="2665536"/>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6389747" y="2222340"/>
            <a:ext cx="1897727" cy="1957555"/>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3960564" y="1976845"/>
            <a:ext cx="1125629" cy="461665"/>
          </a:xfrm>
          <a:prstGeom prst="rect">
            <a:avLst/>
          </a:prstGeom>
          <a:noFill/>
        </p:spPr>
        <p:txBody>
          <a:bodyPr wrap="non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a:t>
            </a:r>
            <a:r>
              <a:rPr lang="en-US" sz="24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RD</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8" name="Rectangle 57"/>
          <p:cNvSpPr/>
          <p:nvPr/>
        </p:nvSpPr>
        <p:spPr>
          <a:xfrm>
            <a:off x="5927365" y="1054619"/>
            <a:ext cx="1103187" cy="461665"/>
          </a:xfrm>
          <a:prstGeom prst="rect">
            <a:avLst/>
          </a:prstGeom>
          <a:noFill/>
        </p:spPr>
        <p:txBody>
          <a:bodyPr wrap="non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6</a:t>
            </a:r>
            <a:r>
              <a:rPr lang="en-US" sz="24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H</a:t>
            </a: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0" name="Rectangle 59"/>
          <p:cNvSpPr/>
          <p:nvPr/>
        </p:nvSpPr>
        <p:spPr>
          <a:xfrm>
            <a:off x="7887884" y="1820479"/>
            <a:ext cx="1103187" cy="461665"/>
          </a:xfrm>
          <a:prstGeom prst="rect">
            <a:avLst/>
          </a:prstGeom>
          <a:noFill/>
        </p:spPr>
        <p:txBody>
          <a:bodyPr wrap="non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9</a:t>
            </a:r>
            <a:r>
              <a:rPr lang="en-US" sz="24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H</a:t>
            </a: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074" name="Picture 2" descr="C:\Users\Rae\Desktop\Yah before pilat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512" y="2853203"/>
            <a:ext cx="977694" cy="13392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098" name="Picture 2" descr="C:\Users\Rae\Desktop\cross edi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507" y="1073533"/>
            <a:ext cx="565795" cy="16236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769605" y="1884733"/>
            <a:ext cx="2244824" cy="578882"/>
          </a:xfrm>
          <a:prstGeom prst="roundRect">
            <a:avLst/>
          </a:prstGeom>
          <a:blipFill dpi="0" rotWithShape="1">
            <a:blip r:embed="rId10">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Mark 15:25  Yahusha  </a:t>
            </a:r>
            <a:br>
              <a:rPr lang="en-US" sz="1400" dirty="0" smtClean="0">
                <a:solidFill>
                  <a:schemeClr val="accent2">
                    <a:lumMod val="20000"/>
                    <a:lumOff val="80000"/>
                  </a:schemeClr>
                </a:solidFill>
                <a:effectLst>
                  <a:glow rad="127000">
                    <a:srgbClr val="002060"/>
                  </a:glow>
                </a:effectLst>
              </a:rPr>
            </a:br>
            <a:r>
              <a:rPr lang="en-US" sz="1400" dirty="0" smtClean="0">
                <a:solidFill>
                  <a:schemeClr val="accent2">
                    <a:lumMod val="20000"/>
                    <a:lumOff val="80000"/>
                  </a:schemeClr>
                </a:solidFill>
                <a:effectLst>
                  <a:glow rad="127000">
                    <a:srgbClr val="002060"/>
                  </a:glow>
                </a:effectLst>
              </a:rPr>
              <a:t>sacrificed at the 3</a:t>
            </a:r>
            <a:r>
              <a:rPr lang="en-US" sz="1400" baseline="30000" dirty="0" smtClean="0">
                <a:solidFill>
                  <a:schemeClr val="accent2">
                    <a:lumMod val="20000"/>
                    <a:lumOff val="80000"/>
                  </a:schemeClr>
                </a:solidFill>
                <a:effectLst>
                  <a:glow rad="127000">
                    <a:srgbClr val="002060"/>
                  </a:glow>
                </a:effectLst>
              </a:rPr>
              <a:t>rd</a:t>
            </a:r>
            <a:r>
              <a:rPr lang="en-US" sz="1400" dirty="0" smtClean="0">
                <a:solidFill>
                  <a:schemeClr val="accent2">
                    <a:lumMod val="20000"/>
                    <a:lumOff val="80000"/>
                  </a:schemeClr>
                </a:solidFill>
                <a:effectLst>
                  <a:glow rad="127000">
                    <a:srgbClr val="002060"/>
                  </a:glow>
                </a:effectLst>
              </a:rPr>
              <a:t> hour.</a:t>
            </a:r>
            <a:endParaRPr lang="en-US" sz="1400" dirty="0">
              <a:solidFill>
                <a:schemeClr val="accent2">
                  <a:lumMod val="20000"/>
                  <a:lumOff val="80000"/>
                </a:schemeClr>
              </a:solidFill>
              <a:effectLst>
                <a:glow rad="127000">
                  <a:srgbClr val="002060"/>
                </a:glow>
              </a:effectLst>
            </a:endParaRPr>
          </a:p>
        </p:txBody>
      </p:sp>
      <p:pic>
        <p:nvPicPr>
          <p:cNvPr id="5122" name="Picture 2" descr="C:\Users\Rae\Desktop\cross at noon cropped.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14053" y="91440"/>
            <a:ext cx="956041" cy="2363839"/>
          </a:xfrm>
          <a:prstGeom prst="roundRect">
            <a:avLst>
              <a:gd name="adj" fmla="val 16667"/>
            </a:avLst>
          </a:prstGeom>
          <a:ln>
            <a:noFill/>
          </a:ln>
          <a:effectLst>
            <a:glow rad="1397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5925053" y="91440"/>
            <a:ext cx="2736834" cy="715089"/>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effectLst>
            <a:glow rad="139700">
              <a:schemeClr val="accent1">
                <a:satMod val="175000"/>
                <a:alpha val="40000"/>
              </a:schemeClr>
            </a:glow>
          </a:effectLst>
          <a:scene3d>
            <a:camera prst="orthographicFront"/>
            <a:lightRig rig="threePt" dir="t"/>
          </a:scene3d>
          <a:sp3d>
            <a:bevelT w="152400" h="50800" prst="softRound"/>
          </a:sp3d>
        </p:spPr>
        <p:txBody>
          <a:bodyPr wrap="square" rtlCol="0">
            <a:spAutoFit/>
          </a:bodyPr>
          <a:lstStyle/>
          <a:p>
            <a:pPr algn="ctr"/>
            <a:r>
              <a:rPr lang="en-US" dirty="0" smtClean="0">
                <a:solidFill>
                  <a:schemeClr val="accent2">
                    <a:lumMod val="20000"/>
                    <a:lumOff val="80000"/>
                  </a:schemeClr>
                </a:solidFill>
                <a:effectLst>
                  <a:glow rad="127000">
                    <a:srgbClr val="002060"/>
                  </a:glow>
                </a:effectLst>
              </a:rPr>
              <a:t>Mark 15:33  Darkness over the whole land.</a:t>
            </a:r>
            <a:endParaRPr lang="en-US" dirty="0">
              <a:solidFill>
                <a:schemeClr val="accent2">
                  <a:lumMod val="20000"/>
                  <a:lumOff val="80000"/>
                </a:schemeClr>
              </a:solidFill>
              <a:effectLst>
                <a:glow rad="127000">
                  <a:srgbClr val="002060"/>
                </a:glow>
              </a:effectLst>
            </a:endParaRPr>
          </a:p>
        </p:txBody>
      </p:sp>
      <p:pic>
        <p:nvPicPr>
          <p:cNvPr id="5126" name="Picture 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77793" y="2694432"/>
            <a:ext cx="1111482" cy="15224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1226730" y="3840127"/>
            <a:ext cx="2787699" cy="578882"/>
          </a:xfrm>
          <a:prstGeom prst="roundRect">
            <a:avLst/>
          </a:prstGeom>
          <a:blipFill dpi="0" rotWithShape="1">
            <a:blip r:embed="rId12">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Mark 15:1 (Abib 14) Immediately in the morning …</a:t>
            </a:r>
            <a:endParaRPr lang="en-US" sz="1400" dirty="0">
              <a:solidFill>
                <a:schemeClr val="accent2">
                  <a:lumMod val="20000"/>
                  <a:lumOff val="80000"/>
                </a:schemeClr>
              </a:solidFill>
              <a:effectLst>
                <a:glow rad="127000">
                  <a:srgbClr val="002060"/>
                </a:glow>
              </a:effectLst>
            </a:endParaRPr>
          </a:p>
        </p:txBody>
      </p:sp>
      <p:pic>
        <p:nvPicPr>
          <p:cNvPr id="43" name="Picture 3" descr="C:\Users\Rae\Desktop\Passover banner orig edit.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1920" y="116359"/>
            <a:ext cx="4653374" cy="668337"/>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1665429" y="5242963"/>
            <a:ext cx="2562798" cy="578882"/>
          </a:xfrm>
          <a:prstGeom prst="roundRect">
            <a:avLst/>
          </a:prstGeom>
          <a:blipFill dpi="0" rotWithShape="1">
            <a:blip r:embed="rId14">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Mark 14:72 (Abib 14) Rooster crowed the 2</a:t>
            </a:r>
            <a:r>
              <a:rPr lang="en-US" sz="1400" baseline="30000" dirty="0" smtClean="0">
                <a:solidFill>
                  <a:schemeClr val="accent2">
                    <a:lumMod val="20000"/>
                    <a:lumOff val="80000"/>
                  </a:schemeClr>
                </a:solidFill>
                <a:effectLst>
                  <a:glow rad="127000">
                    <a:srgbClr val="002060"/>
                  </a:glow>
                </a:effectLst>
              </a:rPr>
              <a:t>nd</a:t>
            </a:r>
            <a:r>
              <a:rPr lang="en-US" sz="1400" dirty="0" smtClean="0">
                <a:solidFill>
                  <a:schemeClr val="accent2">
                    <a:lumMod val="20000"/>
                    <a:lumOff val="80000"/>
                  </a:schemeClr>
                </a:solidFill>
                <a:effectLst>
                  <a:glow rad="127000">
                    <a:srgbClr val="002060"/>
                  </a:glow>
                </a:effectLst>
              </a:rPr>
              <a:t> time.</a:t>
            </a:r>
            <a:endParaRPr lang="en-US" sz="1400" dirty="0">
              <a:solidFill>
                <a:schemeClr val="accent2">
                  <a:lumMod val="20000"/>
                  <a:lumOff val="80000"/>
                </a:schemeClr>
              </a:solidFill>
              <a:effectLst>
                <a:glow rad="127000">
                  <a:srgbClr val="002060"/>
                </a:glow>
              </a:effectLst>
            </a:endParaRPr>
          </a:p>
        </p:txBody>
      </p:sp>
      <p:sp>
        <p:nvSpPr>
          <p:cNvPr id="47" name="Oval 46"/>
          <p:cNvSpPr/>
          <p:nvPr/>
        </p:nvSpPr>
        <p:spPr>
          <a:xfrm>
            <a:off x="862359" y="4608443"/>
            <a:ext cx="962109" cy="1335045"/>
          </a:xfrm>
          <a:prstGeom prst="ellipse">
            <a:avLst/>
          </a:prstGeom>
          <a:blipFill dpi="0" rotWithShape="1">
            <a:blip r:embed="rId15">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850493" y="6080648"/>
            <a:ext cx="3900168" cy="578882"/>
          </a:xfrm>
          <a:prstGeom prst="roundRect">
            <a:avLst/>
          </a:prstGeom>
          <a:blipFill dpi="0" rotWithShape="1">
            <a:blip r:embed="rId16">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rPr>
              <a:t>Mark 14:63 (Abib 13) High priest tore his robe </a:t>
            </a:r>
            <a:br>
              <a:rPr lang="en-US" sz="1400" dirty="0" smtClean="0">
                <a:solidFill>
                  <a:schemeClr val="accent2">
                    <a:lumMod val="20000"/>
                    <a:lumOff val="80000"/>
                  </a:schemeClr>
                </a:solidFill>
              </a:rPr>
            </a:br>
            <a:r>
              <a:rPr lang="en-US" sz="1400" dirty="0" smtClean="0">
                <a:solidFill>
                  <a:schemeClr val="accent2">
                    <a:lumMod val="20000"/>
                    <a:lumOff val="80000"/>
                  </a:schemeClr>
                </a:solidFill>
              </a:rPr>
              <a:t>&amp; condemned Yahusha “the” Sacrifice to die!</a:t>
            </a:r>
            <a:endParaRPr lang="en-US" sz="1400" dirty="0">
              <a:solidFill>
                <a:schemeClr val="accent2">
                  <a:lumMod val="20000"/>
                  <a:lumOff val="80000"/>
                </a:schemeClr>
              </a:solidFill>
            </a:endParaRPr>
          </a:p>
        </p:txBody>
      </p:sp>
      <p:sp>
        <p:nvSpPr>
          <p:cNvPr id="50" name="Oval 49"/>
          <p:cNvSpPr/>
          <p:nvPr/>
        </p:nvSpPr>
        <p:spPr>
          <a:xfrm>
            <a:off x="66548" y="5532404"/>
            <a:ext cx="910202" cy="1236522"/>
          </a:xfrm>
          <a:prstGeom prst="ellipse">
            <a:avLst/>
          </a:prstGeom>
          <a:blipFill dpi="0" rotWithShape="1">
            <a:blip r:embed="rId17">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p:cNvCxnSpPr/>
          <p:nvPr/>
        </p:nvCxnSpPr>
        <p:spPr>
          <a:xfrm flipV="1">
            <a:off x="1496061" y="4152848"/>
            <a:ext cx="4853117" cy="571458"/>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9022080" y="371942"/>
            <a:ext cx="2997200" cy="5355312"/>
          </a:xfrm>
          <a:prstGeom prst="rect">
            <a:avLst/>
          </a:prstGeom>
          <a:solidFill>
            <a:schemeClr val="bg1"/>
          </a:solidFill>
          <a:ln w="3175">
            <a:solidFill>
              <a:schemeClr val="bg1"/>
            </a:solidFill>
          </a:ln>
          <a:effectLst>
            <a:glow rad="139700">
              <a:schemeClr val="accent1">
                <a:satMod val="175000"/>
                <a:alpha val="40000"/>
              </a:schemeClr>
            </a:glow>
          </a:effectLst>
          <a:scene3d>
            <a:camera prst="orthographicFront"/>
            <a:lightRig rig="threePt" dir="t"/>
          </a:scene3d>
          <a:sp3d>
            <a:bevelT/>
          </a:sp3d>
        </p:spPr>
        <p:txBody>
          <a:bodyPr wrap="square" rtlCol="0">
            <a:spAutoFit/>
            <a:sp3d extrusionH="57150">
              <a:bevelT w="82550" h="38100" prst="coolSlant"/>
            </a:sp3d>
          </a:bodyPr>
          <a:lstStyle/>
          <a:p>
            <a:endParaRPr lang="en-US" sz="900" dirty="0" smtClean="0"/>
          </a:p>
          <a:p>
            <a:pPr algn="ctr"/>
            <a:r>
              <a:rPr lang="en-US" b="1" dirty="0" smtClean="0">
                <a:solidFill>
                  <a:srgbClr val="7030A0"/>
                </a:solidFill>
              </a:rPr>
              <a:t>In</a:t>
            </a:r>
            <a:r>
              <a:rPr lang="en-US" dirty="0" smtClean="0"/>
              <a:t> </a:t>
            </a:r>
            <a:r>
              <a:rPr lang="en-US" b="1" dirty="0" smtClean="0">
                <a:solidFill>
                  <a:srgbClr val="0070C0"/>
                </a:solidFill>
              </a:rPr>
              <a:t>Deut 16:6 </a:t>
            </a:r>
            <a:r>
              <a:rPr lang="en-US" b="1" dirty="0" smtClean="0">
                <a:solidFill>
                  <a:srgbClr val="7030A0"/>
                </a:solidFill>
              </a:rPr>
              <a:t>Moses gives special attention to the timeframe of the </a:t>
            </a:r>
            <a:br>
              <a:rPr lang="en-US" b="1" dirty="0" smtClean="0">
                <a:solidFill>
                  <a:srgbClr val="7030A0"/>
                </a:solidFill>
              </a:rPr>
            </a:br>
            <a:r>
              <a:rPr lang="en-US" b="1" dirty="0" smtClean="0">
                <a:solidFill>
                  <a:srgbClr val="C00000"/>
                </a:solidFill>
              </a:rPr>
              <a:t>Passover sacrifice </a:t>
            </a:r>
            <a:r>
              <a:rPr lang="en-US" dirty="0" smtClean="0"/>
              <a:t>“at </a:t>
            </a:r>
            <a:br>
              <a:rPr lang="en-US" dirty="0" smtClean="0"/>
            </a:br>
            <a:r>
              <a:rPr lang="en-US" dirty="0" smtClean="0"/>
              <a:t>the going down of the sun.”</a:t>
            </a:r>
          </a:p>
          <a:p>
            <a:pPr algn="ctr"/>
            <a:endParaRPr lang="en-US" sz="900" dirty="0"/>
          </a:p>
          <a:p>
            <a:pPr algn="ctr"/>
            <a:r>
              <a:rPr lang="en-US" b="1" dirty="0" smtClean="0">
                <a:solidFill>
                  <a:schemeClr val="accent5">
                    <a:lumMod val="75000"/>
                  </a:schemeClr>
                </a:solidFill>
              </a:rPr>
              <a:t>The 6</a:t>
            </a:r>
            <a:r>
              <a:rPr lang="en-US" b="1" baseline="30000" dirty="0" smtClean="0">
                <a:solidFill>
                  <a:schemeClr val="accent5">
                    <a:lumMod val="75000"/>
                  </a:schemeClr>
                </a:solidFill>
              </a:rPr>
              <a:t>th</a:t>
            </a:r>
            <a:r>
              <a:rPr lang="en-US" b="1" dirty="0" smtClean="0">
                <a:solidFill>
                  <a:schemeClr val="accent5">
                    <a:lumMod val="75000"/>
                  </a:schemeClr>
                </a:solidFill>
              </a:rPr>
              <a:t> hour [high noon] marks the first instance where the sun begins its downward descent.</a:t>
            </a:r>
          </a:p>
          <a:p>
            <a:pPr algn="ctr"/>
            <a:endParaRPr lang="en-US" sz="900" dirty="0"/>
          </a:p>
          <a:p>
            <a:pPr algn="ctr"/>
            <a:r>
              <a:rPr lang="en-US" b="1" dirty="0" smtClean="0">
                <a:solidFill>
                  <a:srgbClr val="0070C0"/>
                </a:solidFill>
              </a:rPr>
              <a:t>All synoptic Gospels </a:t>
            </a:r>
            <a:br>
              <a:rPr lang="en-US" b="1" dirty="0" smtClean="0">
                <a:solidFill>
                  <a:srgbClr val="0070C0"/>
                </a:solidFill>
              </a:rPr>
            </a:br>
            <a:r>
              <a:rPr lang="en-US" b="1" dirty="0" smtClean="0">
                <a:solidFill>
                  <a:srgbClr val="0070C0"/>
                </a:solidFill>
              </a:rPr>
              <a:t>record there was </a:t>
            </a:r>
            <a:br>
              <a:rPr lang="en-US" b="1" dirty="0" smtClean="0">
                <a:solidFill>
                  <a:srgbClr val="0070C0"/>
                </a:solidFill>
              </a:rPr>
            </a:br>
            <a:r>
              <a:rPr lang="en-US" dirty="0" smtClean="0"/>
              <a:t>“</a:t>
            </a:r>
            <a:r>
              <a:rPr lang="en-US" dirty="0" smtClean="0">
                <a:solidFill>
                  <a:schemeClr val="accent2">
                    <a:lumMod val="20000"/>
                    <a:lumOff val="80000"/>
                  </a:schemeClr>
                </a:solidFill>
                <a:effectLst>
                  <a:glow rad="127000">
                    <a:srgbClr val="002060"/>
                  </a:glow>
                </a:effectLst>
              </a:rPr>
              <a:t>darkness at </a:t>
            </a:r>
            <a:br>
              <a:rPr lang="en-US" dirty="0" smtClean="0">
                <a:solidFill>
                  <a:schemeClr val="accent2">
                    <a:lumMod val="20000"/>
                    <a:lumOff val="80000"/>
                  </a:schemeClr>
                </a:solidFill>
                <a:effectLst>
                  <a:glow rad="127000">
                    <a:srgbClr val="002060"/>
                  </a:glow>
                </a:effectLst>
              </a:rPr>
            </a:br>
            <a:r>
              <a:rPr lang="en-US" dirty="0" smtClean="0">
                <a:solidFill>
                  <a:schemeClr val="accent2">
                    <a:lumMod val="20000"/>
                    <a:lumOff val="80000"/>
                  </a:schemeClr>
                </a:solidFill>
                <a:effectLst>
                  <a:glow rad="127000">
                    <a:srgbClr val="002060"/>
                  </a:glow>
                </a:effectLst>
              </a:rPr>
              <a:t>the sixth hour</a:t>
            </a:r>
            <a:r>
              <a:rPr lang="en-US" dirty="0" smtClean="0"/>
              <a:t>.”</a:t>
            </a:r>
          </a:p>
          <a:p>
            <a:endParaRPr lang="en-US" sz="900" dirty="0"/>
          </a:p>
          <a:p>
            <a:pPr algn="ctr"/>
            <a:r>
              <a:rPr lang="en-US" dirty="0" smtClean="0">
                <a:solidFill>
                  <a:schemeClr val="accent2">
                    <a:lumMod val="20000"/>
                    <a:lumOff val="80000"/>
                  </a:schemeClr>
                </a:solidFill>
                <a:effectLst>
                  <a:glow rad="127000">
                    <a:srgbClr val="002060"/>
                  </a:glow>
                </a:effectLst>
              </a:rPr>
              <a:t>This timeframe also qualifies for</a:t>
            </a:r>
            <a:br>
              <a:rPr lang="en-US" dirty="0" smtClean="0">
                <a:solidFill>
                  <a:schemeClr val="accent2">
                    <a:lumMod val="20000"/>
                    <a:lumOff val="80000"/>
                  </a:schemeClr>
                </a:solidFill>
                <a:effectLst>
                  <a:glow rad="127000">
                    <a:srgbClr val="002060"/>
                  </a:glow>
                </a:effectLst>
              </a:rPr>
            </a:br>
            <a:r>
              <a:rPr lang="en-US" dirty="0" smtClean="0"/>
              <a:t> “between the mixing</a:t>
            </a:r>
            <a:r>
              <a:rPr lang="en-US" dirty="0" smtClean="0">
                <a:solidFill>
                  <a:srgbClr val="C00000"/>
                </a:solidFill>
              </a:rPr>
              <a:t>S</a:t>
            </a:r>
            <a:r>
              <a:rPr lang="en-US" dirty="0" smtClean="0"/>
              <a:t>” </a:t>
            </a:r>
            <a:r>
              <a:rPr lang="en-US" dirty="0" smtClean="0">
                <a:solidFill>
                  <a:schemeClr val="accent2">
                    <a:lumMod val="20000"/>
                    <a:lumOff val="80000"/>
                  </a:schemeClr>
                </a:solidFill>
                <a:effectLst>
                  <a:glow rad="127000">
                    <a:srgbClr val="002060"/>
                  </a:glow>
                </a:effectLst>
              </a:rPr>
              <a:t>during the Day Season.</a:t>
            </a:r>
            <a:endParaRPr lang="en-US" dirty="0">
              <a:solidFill>
                <a:schemeClr val="accent2">
                  <a:lumMod val="20000"/>
                  <a:lumOff val="80000"/>
                </a:schemeClr>
              </a:solidFill>
              <a:effectLst>
                <a:glow rad="127000">
                  <a:srgbClr val="002060"/>
                </a:glow>
              </a:effectLst>
            </a:endParaRPr>
          </a:p>
        </p:txBody>
      </p:sp>
      <p:sp>
        <p:nvSpPr>
          <p:cNvPr id="34" name="Oval 33"/>
          <p:cNvSpPr/>
          <p:nvPr/>
        </p:nvSpPr>
        <p:spPr>
          <a:xfrm>
            <a:off x="172852" y="869334"/>
            <a:ext cx="1104695" cy="1076960"/>
          </a:xfrm>
          <a:prstGeom prst="ellipse">
            <a:avLst/>
          </a:prstGeom>
          <a:blipFill dpi="0" rotWithShape="1">
            <a:blip r:embed="rId18">
              <a:extLst>
                <a:ext uri="{28A0092B-C50C-407E-A947-70E740481C1C}">
                  <a14:useLocalDpi xmlns:a14="http://schemas.microsoft.com/office/drawing/2010/main" val="0"/>
                </a:ext>
              </a:extLst>
            </a:blip>
            <a:srcRect/>
            <a:stretch>
              <a:fillRect/>
            </a:stretch>
          </a:blipFill>
          <a:ln>
            <a:solidFill>
              <a:schemeClr val="bg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983068" y="4378369"/>
            <a:ext cx="2690733" cy="1200329"/>
          </a:xfrm>
          <a:prstGeom prst="rect">
            <a:avLst/>
          </a:prstGeom>
          <a:noFill/>
        </p:spPr>
        <p:txBody>
          <a:bodyPr wrap="square" lIns="91440" tIns="45720" rIns="91440" bIns="45720">
            <a:spAutoFit/>
          </a:bodyPr>
          <a:lstStyle/>
          <a:p>
            <a:pPr algn="ctr"/>
            <a: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t>Abib 14 </a:t>
            </a:r>
            <a:b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br>
            <a: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t>Night </a:t>
            </a:r>
            <a:b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br>
            <a: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t>Season</a:t>
            </a:r>
            <a:endParaRPr lang="en-US" sz="2400" b="1" cap="none" spc="0" dirty="0">
              <a:ln w="1905"/>
              <a:solidFill>
                <a:schemeClr val="bg1">
                  <a:lumMod val="65000"/>
                </a:schemeClr>
              </a:solidFill>
              <a:effectLst>
                <a:innerShdw blurRad="69850" dist="43180" dir="5400000">
                  <a:srgbClr val="000000">
                    <a:alpha val="65000"/>
                  </a:srgbClr>
                </a:innerShdw>
              </a:effectLst>
              <a:latin typeface="Comic Sans MS" pitchFamily="66" charset="0"/>
            </a:endParaRPr>
          </a:p>
        </p:txBody>
      </p:sp>
    </p:spTree>
    <p:extLst>
      <p:ext uri="{BB962C8B-B14F-4D97-AF65-F5344CB8AC3E}">
        <p14:creationId xmlns:p14="http://schemas.microsoft.com/office/powerpoint/2010/main" val="3623215752"/>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up)">
                                      <p:cBhvr>
                                        <p:cTn id="7" dur="1500"/>
                                        <p:tgtEl>
                                          <p:spTgt spid="512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up)">
                                      <p:cBhvr>
                                        <p:cTn id="10" dur="1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2">
                                            <p:txEl>
                                              <p:pRg st="1" end="1"/>
                                            </p:txEl>
                                          </p:spTgt>
                                        </p:tgtEl>
                                        <p:attrNameLst>
                                          <p:attrName>style.visibility</p:attrName>
                                        </p:attrNameLst>
                                      </p:cBhvr>
                                      <p:to>
                                        <p:strVal val="visible"/>
                                      </p:to>
                                    </p:set>
                                    <p:animEffect transition="in" filter="fade">
                                      <p:cBhvr>
                                        <p:cTn id="15" dur="1500"/>
                                        <p:tgtEl>
                                          <p:spTgt spid="52">
                                            <p:txEl>
                                              <p:pRg st="1" end="1"/>
                                            </p:txEl>
                                          </p:spTgt>
                                        </p:tgtEl>
                                      </p:cBhvr>
                                    </p:animEffect>
                                    <p:anim calcmode="lin" valueType="num">
                                      <p:cBhvr>
                                        <p:cTn id="16" dur="1500" fill="hold"/>
                                        <p:tgtEl>
                                          <p:spTgt spid="52">
                                            <p:txEl>
                                              <p:pRg st="1" end="1"/>
                                            </p:txEl>
                                          </p:spTgt>
                                        </p:tgtEl>
                                        <p:attrNameLst>
                                          <p:attrName>ppt_x</p:attrName>
                                        </p:attrNameLst>
                                      </p:cBhvr>
                                      <p:tavLst>
                                        <p:tav tm="0">
                                          <p:val>
                                            <p:strVal val="#ppt_x"/>
                                          </p:val>
                                        </p:tav>
                                        <p:tav tm="100000">
                                          <p:val>
                                            <p:strVal val="#ppt_x"/>
                                          </p:val>
                                        </p:tav>
                                      </p:tavLst>
                                    </p:anim>
                                    <p:anim calcmode="lin" valueType="num">
                                      <p:cBhvr>
                                        <p:cTn id="17" dur="1500" fill="hold"/>
                                        <p:tgtEl>
                                          <p:spTgt spid="52">
                                            <p:txEl>
                                              <p:pRg st="1" end="1"/>
                                            </p:txEl>
                                          </p:spTgt>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52">
                                            <p:txEl>
                                              <p:pRg st="3" end="3"/>
                                            </p:txEl>
                                          </p:spTgt>
                                        </p:tgtEl>
                                        <p:attrNameLst>
                                          <p:attrName>style.visibility</p:attrName>
                                        </p:attrNameLst>
                                      </p:cBhvr>
                                      <p:to>
                                        <p:strVal val="visible"/>
                                      </p:to>
                                    </p:set>
                                    <p:animEffect transition="in" filter="fade">
                                      <p:cBhvr>
                                        <p:cTn id="21" dur="1500"/>
                                        <p:tgtEl>
                                          <p:spTgt spid="52">
                                            <p:txEl>
                                              <p:pRg st="3" end="3"/>
                                            </p:txEl>
                                          </p:spTgt>
                                        </p:tgtEl>
                                      </p:cBhvr>
                                    </p:animEffect>
                                    <p:anim calcmode="lin" valueType="num">
                                      <p:cBhvr>
                                        <p:cTn id="22" dur="1500" fill="hold"/>
                                        <p:tgtEl>
                                          <p:spTgt spid="52">
                                            <p:txEl>
                                              <p:pRg st="3" end="3"/>
                                            </p:txEl>
                                          </p:spTgt>
                                        </p:tgtEl>
                                        <p:attrNameLst>
                                          <p:attrName>ppt_x</p:attrName>
                                        </p:attrNameLst>
                                      </p:cBhvr>
                                      <p:tavLst>
                                        <p:tav tm="0">
                                          <p:val>
                                            <p:strVal val="#ppt_x"/>
                                          </p:val>
                                        </p:tav>
                                        <p:tav tm="100000">
                                          <p:val>
                                            <p:strVal val="#ppt_x"/>
                                          </p:val>
                                        </p:tav>
                                      </p:tavLst>
                                    </p:anim>
                                    <p:anim calcmode="lin" valueType="num">
                                      <p:cBhvr>
                                        <p:cTn id="23" dur="1500" fill="hold"/>
                                        <p:tgtEl>
                                          <p:spTgt spid="5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2">
                                            <p:txEl>
                                              <p:pRg st="5" end="5"/>
                                            </p:txEl>
                                          </p:spTgt>
                                        </p:tgtEl>
                                        <p:attrNameLst>
                                          <p:attrName>style.visibility</p:attrName>
                                        </p:attrNameLst>
                                      </p:cBhvr>
                                      <p:to>
                                        <p:strVal val="visible"/>
                                      </p:to>
                                    </p:set>
                                    <p:animEffect transition="in" filter="fade">
                                      <p:cBhvr>
                                        <p:cTn id="28" dur="1500"/>
                                        <p:tgtEl>
                                          <p:spTgt spid="52">
                                            <p:txEl>
                                              <p:pRg st="5" end="5"/>
                                            </p:txEl>
                                          </p:spTgt>
                                        </p:tgtEl>
                                      </p:cBhvr>
                                    </p:animEffect>
                                    <p:anim calcmode="lin" valueType="num">
                                      <p:cBhvr>
                                        <p:cTn id="29" dur="1500" fill="hold"/>
                                        <p:tgtEl>
                                          <p:spTgt spid="52">
                                            <p:txEl>
                                              <p:pRg st="5" end="5"/>
                                            </p:txEl>
                                          </p:spTgt>
                                        </p:tgtEl>
                                        <p:attrNameLst>
                                          <p:attrName>ppt_x</p:attrName>
                                        </p:attrNameLst>
                                      </p:cBhvr>
                                      <p:tavLst>
                                        <p:tav tm="0">
                                          <p:val>
                                            <p:strVal val="#ppt_x"/>
                                          </p:val>
                                        </p:tav>
                                        <p:tav tm="100000">
                                          <p:val>
                                            <p:strVal val="#ppt_x"/>
                                          </p:val>
                                        </p:tav>
                                      </p:tavLst>
                                    </p:anim>
                                    <p:anim calcmode="lin" valueType="num">
                                      <p:cBhvr>
                                        <p:cTn id="30" dur="1500" fill="hold"/>
                                        <p:tgtEl>
                                          <p:spTgt spid="52">
                                            <p:txEl>
                                              <p:pRg st="5" end="5"/>
                                            </p:txEl>
                                          </p:spTgt>
                                        </p:tgtEl>
                                        <p:attrNameLst>
                                          <p:attrName>ppt_y</p:attrName>
                                        </p:attrNameLst>
                                      </p:cBhvr>
                                      <p:tavLst>
                                        <p:tav tm="0">
                                          <p:val>
                                            <p:strVal val="#ppt_y+.1"/>
                                          </p:val>
                                        </p:tav>
                                        <p:tav tm="100000">
                                          <p:val>
                                            <p:strVal val="#ppt_y"/>
                                          </p:val>
                                        </p:tav>
                                      </p:tavLst>
                                    </p:anim>
                                  </p:childTnLst>
                                </p:cTn>
                              </p:par>
                            </p:childTnLst>
                          </p:cTn>
                        </p:par>
                        <p:par>
                          <p:cTn id="31" fill="hold">
                            <p:stCondLst>
                              <p:cond delay="1500"/>
                            </p:stCondLst>
                            <p:childTnLst>
                              <p:par>
                                <p:cTn id="32" presetID="16" presetClass="entr" presetSubtype="21" fill="hold" nodeType="afterEffect">
                                  <p:stCondLst>
                                    <p:cond delay="0"/>
                                  </p:stCondLst>
                                  <p:childTnLst>
                                    <p:set>
                                      <p:cBhvr>
                                        <p:cTn id="33" dur="1" fill="hold">
                                          <p:stCondLst>
                                            <p:cond delay="0"/>
                                          </p:stCondLst>
                                        </p:cTn>
                                        <p:tgtEl>
                                          <p:spTgt spid="52">
                                            <p:txEl>
                                              <p:pRg st="7" end="7"/>
                                            </p:txEl>
                                          </p:spTgt>
                                        </p:tgtEl>
                                        <p:attrNameLst>
                                          <p:attrName>style.visibility</p:attrName>
                                        </p:attrNameLst>
                                      </p:cBhvr>
                                      <p:to>
                                        <p:strVal val="visible"/>
                                      </p:to>
                                    </p:set>
                                    <p:animEffect transition="in" filter="barn(inVertical)">
                                      <p:cBhvr>
                                        <p:cTn id="34" dur="1500"/>
                                        <p:tgtEl>
                                          <p:spTgt spid="5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1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51" name="TextBox 50"/>
          <p:cNvSpPr txBox="1"/>
          <p:nvPr/>
        </p:nvSpPr>
        <p:spPr>
          <a:xfrm>
            <a:off x="1665429" y="5242963"/>
            <a:ext cx="2562798" cy="578882"/>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Mark 14:72 (Abib 14) Rooster crowed the 2</a:t>
            </a:r>
            <a:r>
              <a:rPr lang="en-US" sz="1400" baseline="30000" dirty="0" smtClean="0">
                <a:solidFill>
                  <a:schemeClr val="accent2">
                    <a:lumMod val="20000"/>
                    <a:lumOff val="80000"/>
                  </a:schemeClr>
                </a:solidFill>
                <a:effectLst>
                  <a:glow rad="127000">
                    <a:srgbClr val="002060"/>
                  </a:glow>
                </a:effectLst>
              </a:rPr>
              <a:t>nd</a:t>
            </a:r>
            <a:r>
              <a:rPr lang="en-US" sz="1400" dirty="0" smtClean="0">
                <a:solidFill>
                  <a:schemeClr val="accent2">
                    <a:lumMod val="20000"/>
                    <a:lumOff val="80000"/>
                  </a:schemeClr>
                </a:solidFill>
                <a:effectLst>
                  <a:glow rad="127000">
                    <a:srgbClr val="002060"/>
                  </a:glow>
                </a:effectLst>
              </a:rPr>
              <a:t> time.</a:t>
            </a:r>
            <a:endParaRPr lang="en-US" sz="1400" dirty="0">
              <a:solidFill>
                <a:schemeClr val="accent2">
                  <a:lumMod val="20000"/>
                  <a:lumOff val="80000"/>
                </a:schemeClr>
              </a:solidFill>
              <a:effectLst>
                <a:glow rad="127000">
                  <a:srgbClr val="002060"/>
                </a:glow>
              </a:effectLst>
            </a:endParaRPr>
          </a:p>
        </p:txBody>
      </p:sp>
      <p:sp>
        <p:nvSpPr>
          <p:cNvPr id="48" name="Oval 47"/>
          <p:cNvSpPr/>
          <p:nvPr/>
        </p:nvSpPr>
        <p:spPr>
          <a:xfrm>
            <a:off x="862359" y="4608443"/>
            <a:ext cx="962109" cy="133504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4311219" y="2272763"/>
            <a:ext cx="5007389" cy="4365488"/>
            <a:chOff x="4311219" y="2272763"/>
            <a:chExt cx="5007389" cy="4365488"/>
          </a:xfrm>
        </p:grpSpPr>
        <p:sp>
          <p:nvSpPr>
            <p:cNvPr id="20" name="Teardrop 19"/>
            <p:cNvSpPr/>
            <p:nvPr/>
          </p:nvSpPr>
          <p:spPr>
            <a:xfrm rot="18638747">
              <a:off x="4280695" y="2496973"/>
              <a:ext cx="4171802" cy="4110754"/>
            </a:xfrm>
            <a:prstGeom prst="teardrop">
              <a:avLst>
                <a:gd name="adj" fmla="val 48434"/>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447158" y="2272763"/>
              <a:ext cx="4871450" cy="2677006"/>
              <a:chOff x="3060071" y="2538880"/>
              <a:chExt cx="4871450" cy="2677006"/>
            </a:xfrm>
          </p:grpSpPr>
          <p:sp>
            <p:nvSpPr>
              <p:cNvPr id="17" name="Isosceles Triangle 16"/>
              <p:cNvSpPr/>
              <p:nvPr/>
            </p:nvSpPr>
            <p:spPr>
              <a:xfrm rot="15017441">
                <a:off x="4996737" y="2281103"/>
                <a:ext cx="2657635" cy="3211932"/>
              </a:xfrm>
              <a:prstGeom prst="triangle">
                <a:avLst>
                  <a:gd name="adj" fmla="val 52254"/>
                </a:avLst>
              </a:prstGeom>
              <a:blipFill dpi="0"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2123464">
                <a:off x="4499358" y="2538880"/>
                <a:ext cx="1683945" cy="1955549"/>
              </a:xfrm>
              <a:prstGeom prst="triangle">
                <a:avLst/>
              </a:prstGeom>
              <a:blipFill dpi="0" rotWithShape="1">
                <a:blip r:embed="rId7">
                  <a:extLst>
                    <a:ext uri="{28A0092B-C50C-407E-A947-70E740481C1C}">
                      <a14:useLocalDpi xmlns:a14="http://schemas.microsoft.com/office/drawing/2010/main" val="0"/>
                    </a:ext>
                  </a:extLst>
                </a:blip>
                <a:srcRect/>
                <a:stretch>
                  <a:fillRect/>
                </a:stretch>
              </a:blip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9337758">
                <a:off x="3716651" y="2562116"/>
                <a:ext cx="1683945" cy="1955549"/>
              </a:xfrm>
              <a:prstGeom prst="triangle">
                <a:avLst/>
              </a:prstGeom>
              <a:blipFill dpi="0" rotWithShape="1">
                <a:blip r:embed="rId8">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6526267">
                <a:off x="3195873" y="3141552"/>
                <a:ext cx="1683945" cy="1955549"/>
              </a:xfrm>
              <a:prstGeom prst="triangle">
                <a:avLst/>
              </a:prstGeom>
              <a:blipFill dpi="0" rotWithShape="1">
                <a:blip r:embed="rId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Isosceles Triangle 18"/>
          <p:cNvSpPr/>
          <p:nvPr/>
        </p:nvSpPr>
        <p:spPr>
          <a:xfrm rot="5400000">
            <a:off x="4948502" y="2972129"/>
            <a:ext cx="483833" cy="2351979"/>
          </a:xfrm>
          <a:prstGeom prst="triangle">
            <a:avLst/>
          </a:prstGeom>
          <a:gradFill flip="none" rotWithShape="1">
            <a:gsLst>
              <a:gs pos="21000">
                <a:srgbClr val="000040"/>
              </a:gs>
              <a:gs pos="41000">
                <a:srgbClr val="400040"/>
              </a:gs>
              <a:gs pos="59000">
                <a:srgbClr val="8F0040"/>
              </a:gs>
              <a:gs pos="77000">
                <a:srgbClr val="F27300"/>
              </a:gs>
              <a:gs pos="91000">
                <a:schemeClr val="accent3">
                  <a:lumMod val="20000"/>
                  <a:lumOff val="80000"/>
                </a:schemeClr>
              </a:gs>
            </a:gsLst>
            <a:lin ang="9600000" scaled="0"/>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20259437">
            <a:off x="8118531" y="2213816"/>
            <a:ext cx="905530" cy="1954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rot="5400000" flipV="1">
            <a:off x="7310732" y="2923691"/>
            <a:ext cx="483833" cy="2441929"/>
          </a:xfrm>
          <a:prstGeom prst="triangle">
            <a:avLst/>
          </a:prstGeom>
          <a:gradFill>
            <a:gsLst>
              <a:gs pos="29000">
                <a:srgbClr val="000000"/>
              </a:gs>
              <a:gs pos="70000">
                <a:schemeClr val="accent5">
                  <a:lumMod val="20000"/>
                  <a:lumOff val="80000"/>
                </a:schemeClr>
              </a:gs>
              <a:gs pos="49000">
                <a:srgbClr val="0A128C"/>
              </a:gs>
              <a:gs pos="91000">
                <a:schemeClr val="accent6">
                  <a:lumMod val="40000"/>
                  <a:lumOff val="60000"/>
                </a:schemeClr>
              </a:gs>
            </a:gsLst>
            <a:lin ang="1020000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014429" y="3894393"/>
            <a:ext cx="1078432" cy="461665"/>
          </a:xfrm>
          <a:prstGeom prst="rect">
            <a:avLst/>
          </a:prstGeom>
        </p:spPr>
        <p:txBody>
          <a:bodyPr wrap="square">
            <a:spAutoFit/>
            <a:scene3d>
              <a:camera prst="orthographicFront"/>
              <a:lightRig rig="threePt" dir="t"/>
            </a:scene3d>
            <a:sp3d extrusionH="57150">
              <a:bevelT h="25400" prst="softRound"/>
            </a:sp3d>
          </a:bodyPr>
          <a:lstStyle/>
          <a:p>
            <a:pPr lvl="0" algn="ctr"/>
            <a:r>
              <a:rPr lang="en-US" sz="2400" b="1" dirty="0" smtClean="0">
                <a:ln w="1905"/>
                <a:solidFill>
                  <a:schemeClr val="accent2">
                    <a:lumMod val="20000"/>
                    <a:lumOff val="80000"/>
                  </a:schemeClr>
                </a:solidFill>
                <a:effectLst>
                  <a:innerShdw blurRad="69850" dist="43180" dir="5400000">
                    <a:srgbClr val="000000">
                      <a:alpha val="65000"/>
                    </a:srgbClr>
                  </a:innerShdw>
                </a:effectLst>
              </a:rPr>
              <a:t>boqer</a:t>
            </a:r>
            <a:endParaRPr lang="en-US" sz="2400" b="1" dirty="0">
              <a:ln w="1905"/>
              <a:solidFill>
                <a:schemeClr val="accent2">
                  <a:lumMod val="20000"/>
                  <a:lumOff val="80000"/>
                </a:schemeClr>
              </a:solidFill>
              <a:effectLst>
                <a:innerShdw blurRad="69850" dist="43180" dir="5400000">
                  <a:srgbClr val="000000">
                    <a:alpha val="65000"/>
                  </a:srgbClr>
                </a:innerShdw>
              </a:effectLst>
            </a:endParaRPr>
          </a:p>
        </p:txBody>
      </p:sp>
      <p:sp>
        <p:nvSpPr>
          <p:cNvPr id="35" name="Rectangle 34"/>
          <p:cNvSpPr/>
          <p:nvPr/>
        </p:nvSpPr>
        <p:spPr>
          <a:xfrm>
            <a:off x="7886266" y="3859938"/>
            <a:ext cx="1078432" cy="461665"/>
          </a:xfrm>
          <a:prstGeom prst="rect">
            <a:avLst/>
          </a:prstGeom>
        </p:spPr>
        <p:txBody>
          <a:bodyPr wrap="square">
            <a:spAutoFit/>
            <a:scene3d>
              <a:camera prst="orthographicFront"/>
              <a:lightRig rig="threePt" dir="t"/>
            </a:scene3d>
            <a:sp3d extrusionH="57150">
              <a:bevelT w="82550" h="38100" prst="coolSlant"/>
            </a:sp3d>
          </a:bodyPr>
          <a:lstStyle/>
          <a:p>
            <a:pPr lvl="0" algn="ctr"/>
            <a:r>
              <a:rPr lang="en-US" sz="2400" b="1" dirty="0" smtClean="0">
                <a:ln w="1905"/>
                <a:solidFill>
                  <a:schemeClr val="accent5">
                    <a:lumMod val="75000"/>
                  </a:schemeClr>
                </a:solidFill>
                <a:effectLst>
                  <a:innerShdw blurRad="69850" dist="43180" dir="5400000">
                    <a:srgbClr val="000000">
                      <a:alpha val="65000"/>
                    </a:srgbClr>
                  </a:innerShdw>
                </a:effectLst>
              </a:rPr>
              <a:t>ereb</a:t>
            </a:r>
            <a:endParaRPr lang="en-US" sz="2400" b="1" dirty="0">
              <a:ln w="1905"/>
              <a:solidFill>
                <a:schemeClr val="accent5">
                  <a:lumMod val="75000"/>
                </a:schemeClr>
              </a:solidFill>
              <a:effectLst>
                <a:innerShdw blurRad="69850" dist="43180" dir="5400000">
                  <a:srgbClr val="000000">
                    <a:alpha val="65000"/>
                  </a:srgbClr>
                </a:innerShdw>
              </a:effectLst>
            </a:endParaRPr>
          </a:p>
        </p:txBody>
      </p:sp>
      <p:cxnSp>
        <p:nvCxnSpPr>
          <p:cNvPr id="27" name="Straight Connector 26"/>
          <p:cNvCxnSpPr>
            <a:endCxn id="14" idx="0"/>
          </p:cNvCxnSpPr>
          <p:nvPr/>
        </p:nvCxnSpPr>
        <p:spPr>
          <a:xfrm>
            <a:off x="4386805" y="2384385"/>
            <a:ext cx="1974418" cy="1772360"/>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339998" y="1481559"/>
            <a:ext cx="0" cy="2665536"/>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3960564" y="1976845"/>
            <a:ext cx="1125629" cy="461665"/>
          </a:xfrm>
          <a:prstGeom prst="rect">
            <a:avLst/>
          </a:prstGeom>
          <a:noFill/>
        </p:spPr>
        <p:txBody>
          <a:bodyPr wrap="non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a:t>
            </a:r>
            <a:r>
              <a:rPr lang="en-US" sz="24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RD</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8" name="Rectangle 57"/>
          <p:cNvSpPr/>
          <p:nvPr/>
        </p:nvSpPr>
        <p:spPr>
          <a:xfrm>
            <a:off x="5927365" y="1054619"/>
            <a:ext cx="1103187" cy="461665"/>
          </a:xfrm>
          <a:prstGeom prst="rect">
            <a:avLst/>
          </a:prstGeom>
          <a:noFill/>
        </p:spPr>
        <p:txBody>
          <a:bodyPr wrap="non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6</a:t>
            </a:r>
            <a:r>
              <a:rPr lang="en-US" sz="24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H</a:t>
            </a: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62" name="Straight Connector 61"/>
          <p:cNvCxnSpPr/>
          <p:nvPr/>
        </p:nvCxnSpPr>
        <p:spPr>
          <a:xfrm flipV="1">
            <a:off x="1496061" y="4152848"/>
            <a:ext cx="4853117" cy="571458"/>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3074" name="Picture 2" descr="C:\Users\Rae\Desktop\Yah before pilat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218" y="2775682"/>
            <a:ext cx="1084988" cy="14862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098" name="Picture 2" descr="C:\Users\Rae\Desktop\cross edit.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8507" y="1073533"/>
            <a:ext cx="565795" cy="16236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769605" y="1884733"/>
            <a:ext cx="2244824" cy="578882"/>
          </a:xfrm>
          <a:prstGeom prst="roundRect">
            <a:avLst/>
          </a:prstGeom>
          <a:blipFill dpi="0" rotWithShape="1">
            <a:blip r:embed="rId12">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Mark 15:25  Yahusha  </a:t>
            </a:r>
            <a:br>
              <a:rPr lang="en-US" sz="1400" dirty="0" smtClean="0">
                <a:solidFill>
                  <a:schemeClr val="accent2">
                    <a:lumMod val="20000"/>
                    <a:lumOff val="80000"/>
                  </a:schemeClr>
                </a:solidFill>
                <a:effectLst>
                  <a:glow rad="127000">
                    <a:srgbClr val="002060"/>
                  </a:glow>
                </a:effectLst>
              </a:rPr>
            </a:br>
            <a:r>
              <a:rPr lang="en-US" sz="1400" dirty="0" smtClean="0">
                <a:solidFill>
                  <a:schemeClr val="accent2">
                    <a:lumMod val="20000"/>
                    <a:lumOff val="80000"/>
                  </a:schemeClr>
                </a:solidFill>
                <a:effectLst>
                  <a:glow rad="127000">
                    <a:srgbClr val="002060"/>
                  </a:glow>
                </a:effectLst>
              </a:rPr>
              <a:t>sacrificed at the 3</a:t>
            </a:r>
            <a:r>
              <a:rPr lang="en-US" sz="1400" baseline="30000" dirty="0" smtClean="0">
                <a:solidFill>
                  <a:schemeClr val="accent2">
                    <a:lumMod val="20000"/>
                    <a:lumOff val="80000"/>
                  </a:schemeClr>
                </a:solidFill>
                <a:effectLst>
                  <a:glow rad="127000">
                    <a:srgbClr val="002060"/>
                  </a:glow>
                </a:effectLst>
              </a:rPr>
              <a:t>rd</a:t>
            </a:r>
            <a:r>
              <a:rPr lang="en-US" sz="1400" dirty="0" smtClean="0">
                <a:solidFill>
                  <a:schemeClr val="accent2">
                    <a:lumMod val="20000"/>
                    <a:lumOff val="80000"/>
                  </a:schemeClr>
                </a:solidFill>
                <a:effectLst>
                  <a:glow rad="127000">
                    <a:srgbClr val="002060"/>
                  </a:glow>
                </a:effectLst>
              </a:rPr>
              <a:t> hour.</a:t>
            </a:r>
            <a:endParaRPr lang="en-US" sz="1400" dirty="0">
              <a:solidFill>
                <a:schemeClr val="accent2">
                  <a:lumMod val="20000"/>
                  <a:lumOff val="80000"/>
                </a:schemeClr>
              </a:solidFill>
              <a:effectLst>
                <a:glow rad="127000">
                  <a:srgbClr val="002060"/>
                </a:glow>
              </a:effectLst>
            </a:endParaRPr>
          </a:p>
        </p:txBody>
      </p:sp>
      <p:pic>
        <p:nvPicPr>
          <p:cNvPr id="5122" name="Picture 2" descr="C:\Users\Rae\Desktop\cross at noon cropped.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67602" y="91441"/>
            <a:ext cx="702492" cy="17369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5750133" y="101375"/>
            <a:ext cx="2112523" cy="578882"/>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Mark 15:33  Darkness </a:t>
            </a:r>
            <a:br>
              <a:rPr lang="en-US" sz="1400" dirty="0" smtClean="0">
                <a:solidFill>
                  <a:schemeClr val="accent2">
                    <a:lumMod val="20000"/>
                    <a:lumOff val="80000"/>
                  </a:schemeClr>
                </a:solidFill>
                <a:effectLst>
                  <a:glow rad="127000">
                    <a:srgbClr val="002060"/>
                  </a:glow>
                </a:effectLst>
              </a:rPr>
            </a:br>
            <a:r>
              <a:rPr lang="en-US" sz="1400" dirty="0" smtClean="0">
                <a:solidFill>
                  <a:schemeClr val="accent2">
                    <a:lumMod val="20000"/>
                    <a:lumOff val="80000"/>
                  </a:schemeClr>
                </a:solidFill>
                <a:effectLst>
                  <a:glow rad="127000">
                    <a:srgbClr val="002060"/>
                  </a:glow>
                </a:effectLst>
              </a:rPr>
              <a:t>over the whole land.</a:t>
            </a:r>
            <a:endParaRPr lang="en-US" sz="1400" dirty="0">
              <a:solidFill>
                <a:schemeClr val="accent2">
                  <a:lumMod val="20000"/>
                  <a:lumOff val="80000"/>
                </a:schemeClr>
              </a:solidFill>
              <a:effectLst>
                <a:glow rad="127000">
                  <a:srgbClr val="002060"/>
                </a:glow>
              </a:effectLst>
            </a:endParaRPr>
          </a:p>
        </p:txBody>
      </p:sp>
      <p:sp>
        <p:nvSpPr>
          <p:cNvPr id="67" name="TextBox 66"/>
          <p:cNvSpPr txBox="1"/>
          <p:nvPr/>
        </p:nvSpPr>
        <p:spPr>
          <a:xfrm>
            <a:off x="1226730" y="3840127"/>
            <a:ext cx="2787699" cy="578882"/>
          </a:xfrm>
          <a:prstGeom prst="roundRect">
            <a:avLst/>
          </a:prstGeom>
          <a:blipFill dpi="0" rotWithShape="1">
            <a:blip r:embed="rId14">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Mark 15:1 (Abib 14) Immediately in the morning …</a:t>
            </a:r>
            <a:endParaRPr lang="en-US" sz="1400" dirty="0">
              <a:solidFill>
                <a:schemeClr val="accent2">
                  <a:lumMod val="20000"/>
                  <a:lumOff val="80000"/>
                </a:schemeClr>
              </a:solidFill>
              <a:effectLst>
                <a:glow rad="127000">
                  <a:srgbClr val="002060"/>
                </a:glow>
              </a:effectLst>
            </a:endParaRPr>
          </a:p>
        </p:txBody>
      </p:sp>
      <p:pic>
        <p:nvPicPr>
          <p:cNvPr id="43" name="Picture 3" descr="C:\Users\Rae\Desktop\Passover banner orig edit.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7160" y="116359"/>
            <a:ext cx="4653374" cy="668337"/>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6147" name="Picture 3" descr="C:\Users\Rae\Desktop\Veil ripped.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71250" y="637999"/>
            <a:ext cx="1730572" cy="2332811"/>
          </a:xfrm>
          <a:prstGeom prst="roundRect">
            <a:avLst>
              <a:gd name="adj" fmla="val 16667"/>
            </a:avLst>
          </a:prstGeom>
          <a:ln>
            <a:noFill/>
          </a:ln>
          <a:effectLst>
            <a:glow rad="139700">
              <a:schemeClr val="accent1">
                <a:satMod val="175000"/>
                <a:alpha val="40000"/>
              </a:scheme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6146" name="Picture 2" descr="C:\Users\Rae\Desktop\It is finished.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97016" y="1082677"/>
            <a:ext cx="2393209" cy="1692275"/>
          </a:xfrm>
          <a:prstGeom prst="roundRect">
            <a:avLst>
              <a:gd name="adj" fmla="val 16667"/>
            </a:avLst>
          </a:prstGeom>
          <a:ln>
            <a:noFill/>
          </a:ln>
          <a:effectLst>
            <a:glow rad="139700">
              <a:schemeClr val="accent1">
                <a:satMod val="175000"/>
                <a:alpha val="40000"/>
              </a:scheme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7858064" y="2296189"/>
            <a:ext cx="2758120" cy="715089"/>
          </a:xfrm>
          <a:prstGeom prst="roundRect">
            <a:avLst/>
          </a:prstGeom>
          <a:blipFill dpi="0" rotWithShape="1">
            <a:blip r:embed="rId18">
              <a:extLst>
                <a:ext uri="{28A0092B-C50C-407E-A947-70E740481C1C}">
                  <a14:useLocalDpi xmlns:a14="http://schemas.microsoft.com/office/drawing/2010/main" val="0"/>
                </a:ext>
              </a:extLst>
            </a:blip>
            <a:srcRect/>
            <a:stretch>
              <a:fillRect/>
            </a:stretch>
          </a:blipFill>
          <a:effectLst>
            <a:glow rad="139700">
              <a:schemeClr val="accent1">
                <a:satMod val="175000"/>
                <a:alpha val="40000"/>
              </a:schemeClr>
            </a:glow>
          </a:effectLst>
          <a:scene3d>
            <a:camera prst="orthographicFront"/>
            <a:lightRig rig="threePt" dir="t"/>
          </a:scene3d>
          <a:sp3d>
            <a:bevelT w="152400" h="50800" prst="softRound"/>
          </a:sp3d>
        </p:spPr>
        <p:txBody>
          <a:bodyPr wrap="square" rtlCol="0">
            <a:spAutoFit/>
          </a:bodyPr>
          <a:lstStyle/>
          <a:p>
            <a:pPr algn="ctr"/>
            <a:r>
              <a:rPr lang="en-US" dirty="0" smtClean="0">
                <a:solidFill>
                  <a:schemeClr val="accent2">
                    <a:lumMod val="20000"/>
                    <a:lumOff val="80000"/>
                  </a:schemeClr>
                </a:solidFill>
                <a:effectLst>
                  <a:glow rad="127000">
                    <a:srgbClr val="002060"/>
                  </a:glow>
                </a:effectLst>
              </a:rPr>
              <a:t>Mark 15:34  “… why </a:t>
            </a:r>
            <a:br>
              <a:rPr lang="en-US" dirty="0" smtClean="0">
                <a:solidFill>
                  <a:schemeClr val="accent2">
                    <a:lumMod val="20000"/>
                    <a:lumOff val="80000"/>
                  </a:schemeClr>
                </a:solidFill>
                <a:effectLst>
                  <a:glow rad="127000">
                    <a:srgbClr val="002060"/>
                  </a:glow>
                </a:effectLst>
              </a:rPr>
            </a:br>
            <a:r>
              <a:rPr lang="en-US" dirty="0" smtClean="0">
                <a:solidFill>
                  <a:schemeClr val="accent2">
                    <a:lumMod val="20000"/>
                    <a:lumOff val="80000"/>
                  </a:schemeClr>
                </a:solidFill>
                <a:effectLst>
                  <a:glow rad="127000">
                    <a:srgbClr val="002060"/>
                  </a:glow>
                </a:effectLst>
              </a:rPr>
              <a:t>have You forsaken Me?”</a:t>
            </a:r>
            <a:endParaRPr lang="en-US" dirty="0">
              <a:solidFill>
                <a:schemeClr val="accent2">
                  <a:lumMod val="20000"/>
                  <a:lumOff val="80000"/>
                </a:schemeClr>
              </a:solidFill>
              <a:effectLst>
                <a:glow rad="127000">
                  <a:srgbClr val="002060"/>
                </a:glow>
              </a:effectLst>
            </a:endParaRPr>
          </a:p>
        </p:txBody>
      </p:sp>
      <p:sp>
        <p:nvSpPr>
          <p:cNvPr id="60" name="Rectangle 59"/>
          <p:cNvSpPr/>
          <p:nvPr/>
        </p:nvSpPr>
        <p:spPr>
          <a:xfrm>
            <a:off x="7904174" y="1820479"/>
            <a:ext cx="1178917" cy="461665"/>
          </a:xfrm>
          <a:prstGeom prst="rect">
            <a:avLst/>
          </a:prstGeom>
          <a:noFill/>
        </p:spPr>
        <p:txBody>
          <a:bodyPr wrap="square" lIns="91440" tIns="45720" rIns="91440" bIns="45720">
            <a:spAutoFit/>
          </a:bodyPr>
          <a:lstStyle/>
          <a:p>
            <a:pPr algn="ctr"/>
            <a:r>
              <a:rPr lang="en-US" sz="2400" b="1" cap="none" spc="0" dirty="0" smtClean="0">
                <a:ln w="1905">
                  <a:solidFill>
                    <a:schemeClr val="tx2">
                      <a:lumMod val="75000"/>
                    </a:schemeClr>
                  </a:solidFill>
                </a:ln>
                <a:solidFill>
                  <a:schemeClr val="accent2">
                    <a:lumMod val="20000"/>
                    <a:lumOff val="80000"/>
                  </a:schemeClr>
                </a:solidFill>
                <a:effectLst>
                  <a:innerShdw blurRad="69850" dist="43180" dir="5400000">
                    <a:srgbClr val="000000">
                      <a:alpha val="65000"/>
                    </a:srgbClr>
                  </a:innerShdw>
                </a:effectLst>
              </a:rPr>
              <a:t>9</a:t>
            </a:r>
            <a:r>
              <a:rPr lang="en-US" sz="2400" b="1" cap="none" spc="0" baseline="30000" dirty="0" smtClean="0">
                <a:ln w="1905">
                  <a:solidFill>
                    <a:schemeClr val="tx2">
                      <a:lumMod val="75000"/>
                    </a:schemeClr>
                  </a:solidFill>
                </a:ln>
                <a:solidFill>
                  <a:schemeClr val="accent2">
                    <a:lumMod val="20000"/>
                    <a:lumOff val="80000"/>
                  </a:schemeClr>
                </a:solidFill>
                <a:effectLst>
                  <a:innerShdw blurRad="69850" dist="43180" dir="5400000">
                    <a:srgbClr val="000000">
                      <a:alpha val="65000"/>
                    </a:srgbClr>
                  </a:innerShdw>
                </a:effectLst>
              </a:rPr>
              <a:t>TH</a:t>
            </a:r>
            <a:r>
              <a:rPr lang="en-US" sz="2400" b="1" cap="none" spc="0" dirty="0" smtClean="0">
                <a:ln w="1905">
                  <a:solidFill>
                    <a:schemeClr val="tx2">
                      <a:lumMod val="75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cap="none" spc="0" dirty="0" smtClean="0">
                <a:ln w="1905">
                  <a:solidFill>
                    <a:schemeClr val="tx2">
                      <a:lumMod val="75000"/>
                    </a:schemeClr>
                  </a:solidFill>
                </a:ln>
                <a:solidFill>
                  <a:schemeClr val="accent2">
                    <a:lumMod val="20000"/>
                    <a:lumOff val="80000"/>
                  </a:schemeClr>
                </a:solidFill>
                <a:effectLst>
                  <a:innerShdw blurRad="69850" dist="43180" dir="5400000">
                    <a:srgbClr val="000000">
                      <a:alpha val="65000"/>
                    </a:srgbClr>
                  </a:innerShdw>
                </a:effectLst>
              </a:rPr>
              <a:t>H</a:t>
            </a:r>
            <a:r>
              <a:rPr lang="en-US" b="1" cap="none" spc="0" dirty="0" smtClean="0">
                <a:ln w="1905">
                  <a:solidFill>
                    <a:schemeClr val="tx2">
                      <a:lumMod val="75000"/>
                    </a:schemeClr>
                  </a:solidFill>
                </a:ln>
                <a:solidFill>
                  <a:schemeClr val="accent2">
                    <a:lumMod val="20000"/>
                    <a:lumOff val="80000"/>
                  </a:schemeClr>
                </a:solidFill>
                <a:effectLst>
                  <a:innerShdw blurRad="69850" dist="43180" dir="5400000">
                    <a:srgbClr val="000000">
                      <a:alpha val="65000"/>
                    </a:srgbClr>
                  </a:innerShdw>
                </a:effectLst>
              </a:rPr>
              <a:t>R</a:t>
            </a:r>
            <a:endParaRPr lang="en-US" sz="2400" b="1" cap="none" spc="0" dirty="0">
              <a:ln w="1905">
                <a:solidFill>
                  <a:schemeClr val="tx2">
                    <a:lumMod val="75000"/>
                  </a:schemeClr>
                </a:solidFill>
              </a:ln>
              <a:solidFill>
                <a:schemeClr val="accent2">
                  <a:lumMod val="20000"/>
                  <a:lumOff val="80000"/>
                </a:schemeClr>
              </a:solidFill>
              <a:effectLst>
                <a:innerShdw blurRad="69850" dist="43180" dir="5400000">
                  <a:srgbClr val="000000">
                    <a:alpha val="65000"/>
                  </a:srgbClr>
                </a:innerShdw>
              </a:effectLst>
            </a:endParaRPr>
          </a:p>
        </p:txBody>
      </p:sp>
      <p:cxnSp>
        <p:nvCxnSpPr>
          <p:cNvPr id="41" name="Straight Connector 40"/>
          <p:cNvCxnSpPr/>
          <p:nvPr/>
        </p:nvCxnSpPr>
        <p:spPr>
          <a:xfrm flipH="1">
            <a:off x="6389747" y="2222340"/>
            <a:ext cx="1897727" cy="1957555"/>
          </a:xfrm>
          <a:prstGeom prst="line">
            <a:avLst/>
          </a:prstGeom>
          <a:ln w="76200">
            <a:solidFill>
              <a:schemeClr val="accent5">
                <a:lumMod val="40000"/>
                <a:lumOff val="60000"/>
              </a:schemeClr>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8893620" y="3162013"/>
            <a:ext cx="3145980" cy="3400931"/>
          </a:xfrm>
          <a:prstGeom prst="rect">
            <a:avLst/>
          </a:prstGeom>
          <a:solidFill>
            <a:schemeClr val="bg1"/>
          </a:solidFill>
          <a:ln w="3175">
            <a:solidFill>
              <a:schemeClr val="bg1"/>
            </a:solidFill>
          </a:ln>
          <a:effectLst>
            <a:glow rad="139700">
              <a:schemeClr val="accent1">
                <a:satMod val="175000"/>
                <a:alpha val="40000"/>
              </a:schemeClr>
            </a:glow>
          </a:effectLst>
          <a:scene3d>
            <a:camera prst="orthographicFront"/>
            <a:lightRig rig="threePt" dir="t"/>
          </a:scene3d>
          <a:sp3d>
            <a:bevelT/>
          </a:sp3d>
        </p:spPr>
        <p:txBody>
          <a:bodyPr wrap="square" rtlCol="0">
            <a:spAutoFit/>
            <a:sp3d extrusionH="57150">
              <a:bevelT w="82550" h="38100" prst="coolSlant"/>
            </a:sp3d>
          </a:bodyPr>
          <a:lstStyle/>
          <a:p>
            <a:pPr algn="ctr"/>
            <a:r>
              <a:rPr lang="en-US" sz="1600" b="1" dirty="0" err="1" smtClean="0">
                <a:solidFill>
                  <a:srgbClr val="0070C0"/>
                </a:solidFill>
              </a:rPr>
              <a:t>Exo</a:t>
            </a:r>
            <a:r>
              <a:rPr lang="en-US" sz="1600" b="1" dirty="0" smtClean="0">
                <a:solidFill>
                  <a:srgbClr val="0070C0"/>
                </a:solidFill>
              </a:rPr>
              <a:t> 29 </a:t>
            </a:r>
            <a:r>
              <a:rPr lang="en-US" sz="1600" dirty="0" smtClean="0"/>
              <a:t>specifies the evening Daily sacrifices could be offered &lt;</a:t>
            </a:r>
            <a:r>
              <a:rPr lang="en-US" sz="1600" dirty="0" err="1" smtClean="0"/>
              <a:t>beyn</a:t>
            </a:r>
            <a:r>
              <a:rPr lang="en-US" sz="1600" dirty="0" smtClean="0"/>
              <a:t> ha </a:t>
            </a:r>
            <a:r>
              <a:rPr lang="en-US" sz="1600" dirty="0" err="1" smtClean="0"/>
              <a:t>arbayim</a:t>
            </a:r>
            <a:r>
              <a:rPr lang="en-US" sz="1600" dirty="0" smtClean="0"/>
              <a:t>&gt; [</a:t>
            </a:r>
            <a:r>
              <a:rPr lang="en-US" sz="1600" b="1" dirty="0">
                <a:ln>
                  <a:solidFill>
                    <a:srgbClr val="0070C0"/>
                  </a:solidFill>
                </a:ln>
                <a:solidFill>
                  <a:srgbClr val="00B0F0"/>
                </a:solidFill>
              </a:rPr>
              <a:t>during the Day Season</a:t>
            </a:r>
            <a:r>
              <a:rPr lang="en-US" sz="1600" dirty="0" smtClean="0"/>
              <a:t>].  </a:t>
            </a:r>
            <a:r>
              <a:rPr lang="en-US" sz="1600" b="1" dirty="0" smtClean="0">
                <a:solidFill>
                  <a:srgbClr val="FF0000"/>
                </a:solidFill>
              </a:rPr>
              <a:t>Jerusalem was offering their evening sacrifice </a:t>
            </a:r>
            <a:br>
              <a:rPr lang="en-US" sz="1600" b="1" dirty="0" smtClean="0">
                <a:solidFill>
                  <a:srgbClr val="FF0000"/>
                </a:solidFill>
              </a:rPr>
            </a:br>
            <a:r>
              <a:rPr lang="en-US" sz="1600" b="1" dirty="0" smtClean="0">
                <a:solidFill>
                  <a:srgbClr val="FF0000"/>
                </a:solidFill>
              </a:rPr>
              <a:t>at the 9</a:t>
            </a:r>
            <a:r>
              <a:rPr lang="en-US" sz="1600" b="1" baseline="30000" dirty="0" smtClean="0">
                <a:solidFill>
                  <a:srgbClr val="FF0000"/>
                </a:solidFill>
              </a:rPr>
              <a:t>th</a:t>
            </a:r>
            <a:r>
              <a:rPr lang="en-US" sz="1600" b="1" dirty="0" smtClean="0">
                <a:solidFill>
                  <a:srgbClr val="FF0000"/>
                </a:solidFill>
              </a:rPr>
              <a:t> hour – especially the Passover sacrifice.  </a:t>
            </a:r>
            <a:r>
              <a:rPr lang="en-US" sz="1600" b="1" dirty="0" smtClean="0">
                <a:solidFill>
                  <a:srgbClr val="0070C0"/>
                </a:solidFill>
              </a:rPr>
              <a:t>Yahusha</a:t>
            </a:r>
            <a:r>
              <a:rPr lang="en-US" sz="1600" dirty="0" smtClean="0"/>
              <a:t> </a:t>
            </a:r>
            <a:r>
              <a:rPr lang="en-US" sz="1600" dirty="0" smtClean="0">
                <a:solidFill>
                  <a:srgbClr val="0070C0"/>
                </a:solidFill>
              </a:rPr>
              <a:t>fulfills this with His death.</a:t>
            </a:r>
          </a:p>
          <a:p>
            <a:pPr algn="ctr"/>
            <a:endParaRPr lang="en-US" sz="700" dirty="0"/>
          </a:p>
          <a:p>
            <a:pPr algn="ctr"/>
            <a:r>
              <a:rPr lang="en-US" sz="1600" b="1" dirty="0" smtClean="0">
                <a:solidFill>
                  <a:srgbClr val="C00000"/>
                </a:solidFill>
              </a:rPr>
              <a:t>All synoptic Gospels record </a:t>
            </a:r>
            <a:r>
              <a:rPr lang="en-US" sz="1600" b="1" dirty="0" smtClean="0">
                <a:solidFill>
                  <a:srgbClr val="0070C0"/>
                </a:solidFill>
              </a:rPr>
              <a:t>Yahusha’s</a:t>
            </a:r>
            <a:r>
              <a:rPr lang="en-US" sz="1600" b="1" dirty="0" smtClean="0">
                <a:solidFill>
                  <a:srgbClr val="C00000"/>
                </a:solidFill>
              </a:rPr>
              <a:t> death was at the </a:t>
            </a:r>
            <a:br>
              <a:rPr lang="en-US" sz="1600" b="1" dirty="0" smtClean="0">
                <a:solidFill>
                  <a:srgbClr val="C00000"/>
                </a:solidFill>
              </a:rPr>
            </a:br>
            <a:r>
              <a:rPr lang="en-US" sz="1600" b="1" dirty="0" smtClean="0">
                <a:solidFill>
                  <a:srgbClr val="C00000"/>
                </a:solidFill>
              </a:rPr>
              <a:t>“9</a:t>
            </a:r>
            <a:r>
              <a:rPr lang="en-US" sz="1600" b="1" baseline="30000" dirty="0" smtClean="0">
                <a:solidFill>
                  <a:srgbClr val="C00000"/>
                </a:solidFill>
              </a:rPr>
              <a:t>th</a:t>
            </a:r>
            <a:r>
              <a:rPr lang="en-US" sz="1600" b="1" dirty="0" smtClean="0">
                <a:solidFill>
                  <a:srgbClr val="C00000"/>
                </a:solidFill>
              </a:rPr>
              <a:t> hour.”  </a:t>
            </a:r>
            <a:r>
              <a:rPr lang="en-US" sz="1600" b="1" dirty="0" smtClean="0">
                <a:ln>
                  <a:solidFill>
                    <a:srgbClr val="0070C0"/>
                  </a:solidFill>
                </a:ln>
                <a:solidFill>
                  <a:srgbClr val="00B0F0"/>
                </a:solidFill>
              </a:rPr>
              <a:t>This also qualifies </a:t>
            </a:r>
            <a:br>
              <a:rPr lang="en-US" sz="1600" b="1" dirty="0" smtClean="0">
                <a:ln>
                  <a:solidFill>
                    <a:srgbClr val="0070C0"/>
                  </a:solidFill>
                </a:ln>
                <a:solidFill>
                  <a:srgbClr val="00B0F0"/>
                </a:solidFill>
              </a:rPr>
            </a:br>
            <a:r>
              <a:rPr lang="en-US" sz="1600" b="1" dirty="0" smtClean="0">
                <a:ln>
                  <a:solidFill>
                    <a:srgbClr val="0070C0"/>
                  </a:solidFill>
                </a:ln>
                <a:solidFill>
                  <a:srgbClr val="00B0F0"/>
                </a:solidFill>
              </a:rPr>
              <a:t>for</a:t>
            </a:r>
            <a:r>
              <a:rPr lang="en-US" sz="1600" dirty="0" smtClean="0"/>
              <a:t> “between the mixing</a:t>
            </a:r>
            <a:r>
              <a:rPr lang="en-US" sz="1600" dirty="0" smtClean="0">
                <a:solidFill>
                  <a:srgbClr val="C00000"/>
                </a:solidFill>
              </a:rPr>
              <a:t>S</a:t>
            </a:r>
            <a:r>
              <a:rPr lang="en-US" sz="1600" dirty="0" smtClean="0"/>
              <a:t>” </a:t>
            </a:r>
            <a:br>
              <a:rPr lang="en-US" sz="1600" dirty="0" smtClean="0"/>
            </a:br>
            <a:r>
              <a:rPr lang="en-US" sz="1600" b="1" dirty="0" smtClean="0">
                <a:ln>
                  <a:solidFill>
                    <a:srgbClr val="0070C0"/>
                  </a:solidFill>
                </a:ln>
                <a:solidFill>
                  <a:srgbClr val="00B0F0"/>
                </a:solidFill>
              </a:rPr>
              <a:t>during the Day Season</a:t>
            </a:r>
            <a:r>
              <a:rPr lang="en-US" sz="1600" dirty="0" smtClean="0">
                <a:ln>
                  <a:solidFill>
                    <a:srgbClr val="0070C0"/>
                  </a:solidFill>
                </a:ln>
              </a:rPr>
              <a:t>.</a:t>
            </a:r>
            <a:endParaRPr lang="en-US" dirty="0">
              <a:ln>
                <a:solidFill>
                  <a:srgbClr val="0070C0"/>
                </a:solidFill>
              </a:ln>
            </a:endParaRPr>
          </a:p>
        </p:txBody>
      </p:sp>
      <p:sp>
        <p:nvSpPr>
          <p:cNvPr id="2" name="Rectangle 1"/>
          <p:cNvSpPr/>
          <p:nvPr/>
        </p:nvSpPr>
        <p:spPr>
          <a:xfrm>
            <a:off x="12203575" y="1018826"/>
            <a:ext cx="3188208" cy="4524315"/>
          </a:xfrm>
          <a:prstGeom prst="rect">
            <a:avLst/>
          </a:prstGeom>
          <a:solidFill>
            <a:schemeClr val="accent4">
              <a:lumMod val="20000"/>
              <a:lumOff val="80000"/>
            </a:schemeClr>
          </a:solidFill>
        </p:spPr>
        <p:txBody>
          <a:bodyPr wrap="square">
            <a:spAutoFit/>
          </a:bodyPr>
          <a:lstStyle/>
          <a:p>
            <a:r>
              <a:rPr lang="en-US" dirty="0" smtClean="0"/>
              <a:t>TA:  Aug 22</a:t>
            </a:r>
            <a:r>
              <a:rPr lang="en-US" baseline="30000" dirty="0" smtClean="0"/>
              <a:t>nd</a:t>
            </a:r>
            <a:r>
              <a:rPr lang="en-US" dirty="0" smtClean="0"/>
              <a:t> …Yes </a:t>
            </a:r>
            <a:r>
              <a:rPr lang="en-US" dirty="0"/>
              <a:t>we focus on the death of Yahusha and FORGET that Jerusalem was presently trying to offer </a:t>
            </a:r>
            <a:r>
              <a:rPr lang="en-US" dirty="0" err="1"/>
              <a:t>thier</a:t>
            </a:r>
            <a:r>
              <a:rPr lang="en-US" dirty="0"/>
              <a:t> sacrifice which was messed up by the darkness !  The question is - was Yahuah, by causing the darkness, preventing them from offering their sacrifice on </a:t>
            </a:r>
            <a:r>
              <a:rPr lang="en-US" dirty="0" err="1"/>
              <a:t>thier</a:t>
            </a:r>
            <a:r>
              <a:rPr lang="en-US" dirty="0"/>
              <a:t> time? </a:t>
            </a:r>
            <a:r>
              <a:rPr lang="en-US" dirty="0" err="1"/>
              <a:t>Thier</a:t>
            </a:r>
            <a:r>
              <a:rPr lang="en-US" dirty="0"/>
              <a:t> preparations could not have been made in the darkness! Was He saying - THIS IS THE REAL SACRIFICE, and your timing and sacrifice are nothing?</a:t>
            </a:r>
          </a:p>
        </p:txBody>
      </p:sp>
      <p:sp>
        <p:nvSpPr>
          <p:cNvPr id="38" name="Slide Number Placeholder 1"/>
          <p:cNvSpPr txBox="1">
            <a:spLocks/>
          </p:cNvSpPr>
          <p:nvPr/>
        </p:nvSpPr>
        <p:spPr>
          <a:xfrm>
            <a:off x="11097420" y="6583501"/>
            <a:ext cx="6096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400" smtClean="0"/>
              <a:pPr algn="r"/>
              <a:t>47</a:t>
            </a:fld>
            <a:endParaRPr lang="en-US" dirty="0"/>
          </a:p>
        </p:txBody>
      </p:sp>
      <p:sp>
        <p:nvSpPr>
          <p:cNvPr id="36" name="Oval 35"/>
          <p:cNvSpPr/>
          <p:nvPr/>
        </p:nvSpPr>
        <p:spPr>
          <a:xfrm>
            <a:off x="156023" y="862183"/>
            <a:ext cx="1104695" cy="1076960"/>
          </a:xfrm>
          <a:prstGeom prst="ellipse">
            <a:avLst/>
          </a:prstGeom>
          <a:blipFill dpi="0" rotWithShape="1">
            <a:blip r:embed="rId19">
              <a:extLst>
                <a:ext uri="{28A0092B-C50C-407E-A947-70E740481C1C}">
                  <a14:useLocalDpi xmlns:a14="http://schemas.microsoft.com/office/drawing/2010/main" val="0"/>
                </a:ext>
              </a:extLst>
            </a:blip>
            <a:srcRect/>
            <a:stretch>
              <a:fillRect/>
            </a:stretch>
          </a:blipFill>
          <a:ln>
            <a:solidFill>
              <a:schemeClr val="bg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983068" y="4378369"/>
            <a:ext cx="2690733" cy="1200329"/>
          </a:xfrm>
          <a:prstGeom prst="rect">
            <a:avLst/>
          </a:prstGeom>
          <a:noFill/>
        </p:spPr>
        <p:txBody>
          <a:bodyPr wrap="square" lIns="91440" tIns="45720" rIns="91440" bIns="45720">
            <a:spAutoFit/>
          </a:bodyPr>
          <a:lstStyle/>
          <a:p>
            <a:pPr algn="ctr"/>
            <a: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t>Abib 14 </a:t>
            </a:r>
            <a:b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br>
            <a: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t>Night </a:t>
            </a:r>
            <a:b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br>
            <a: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t>Season</a:t>
            </a:r>
            <a:endParaRPr lang="en-US" sz="2400" b="1" cap="none" spc="0" dirty="0">
              <a:ln w="1905"/>
              <a:solidFill>
                <a:schemeClr val="bg1">
                  <a:lumMod val="65000"/>
                </a:schemeClr>
              </a:solidFill>
              <a:effectLst>
                <a:innerShdw blurRad="69850" dist="43180" dir="5400000">
                  <a:srgbClr val="000000">
                    <a:alpha val="65000"/>
                  </a:srgbClr>
                </a:innerShdw>
              </a:effectLst>
              <a:latin typeface="Comic Sans MS" pitchFamily="66" charset="0"/>
            </a:endParaRPr>
          </a:p>
        </p:txBody>
      </p:sp>
    </p:spTree>
    <p:extLst>
      <p:ext uri="{BB962C8B-B14F-4D97-AF65-F5344CB8AC3E}">
        <p14:creationId xmlns:p14="http://schemas.microsoft.com/office/powerpoint/2010/main" val="3237709235"/>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left)">
                                      <p:cBhvr>
                                        <p:cTn id="7" dur="1750"/>
                                        <p:tgtEl>
                                          <p:spTgt spid="6146"/>
                                        </p:tgtEl>
                                      </p:cBhvr>
                                    </p:animEffect>
                                  </p:childTnLst>
                                </p:cTn>
                              </p:par>
                            </p:childTnLst>
                          </p:cTn>
                        </p:par>
                        <p:par>
                          <p:cTn id="8" fill="hold">
                            <p:stCondLst>
                              <p:cond delay="1750"/>
                            </p:stCondLst>
                            <p:childTnLst>
                              <p:par>
                                <p:cTn id="9" presetID="22" presetClass="entr" presetSubtype="8" fill="hold" nodeType="afterEffect">
                                  <p:stCondLst>
                                    <p:cond delay="750"/>
                                  </p:stCondLst>
                                  <p:childTnLst>
                                    <p:set>
                                      <p:cBhvr>
                                        <p:cTn id="10" dur="1" fill="hold">
                                          <p:stCondLst>
                                            <p:cond delay="0"/>
                                          </p:stCondLst>
                                        </p:cTn>
                                        <p:tgtEl>
                                          <p:spTgt spid="40">
                                            <p:txEl>
                                              <p:pRg st="0" end="0"/>
                                            </p:txEl>
                                          </p:spTgt>
                                        </p:tgtEl>
                                        <p:attrNameLst>
                                          <p:attrName>style.visibility</p:attrName>
                                        </p:attrNameLst>
                                      </p:cBhvr>
                                      <p:to>
                                        <p:strVal val="visible"/>
                                      </p:to>
                                    </p:set>
                                    <p:animEffect transition="in" filter="wipe(left)">
                                      <p:cBhvr>
                                        <p:cTn id="11" dur="1250"/>
                                        <p:tgtEl>
                                          <p:spTgt spid="40">
                                            <p:txEl>
                                              <p:pRg st="0" end="0"/>
                                            </p:txEl>
                                          </p:spTgt>
                                        </p:tgtEl>
                                      </p:cBhvr>
                                    </p:animEffect>
                                  </p:childTnLst>
                                </p:cTn>
                              </p:par>
                            </p:childTnLst>
                          </p:cTn>
                        </p:par>
                        <p:par>
                          <p:cTn id="12" fill="hold">
                            <p:stCondLst>
                              <p:cond delay="3750"/>
                            </p:stCondLst>
                            <p:childTnLst>
                              <p:par>
                                <p:cTn id="13" presetID="42" presetClass="entr" presetSubtype="0" fill="hold" nodeType="afterEffect">
                                  <p:stCondLst>
                                    <p:cond delay="75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1000"/>
                                        <p:tgtEl>
                                          <p:spTgt spid="52">
                                            <p:txEl>
                                              <p:pRg st="0" end="0"/>
                                            </p:txEl>
                                          </p:spTgt>
                                        </p:tgtEl>
                                      </p:cBhvr>
                                    </p:animEffect>
                                    <p:anim calcmode="lin" valueType="num">
                                      <p:cBhvr>
                                        <p:cTn id="16" dur="1000" fill="hold"/>
                                        <p:tgtEl>
                                          <p:spTgt spid="5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52">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5500"/>
                            </p:stCondLst>
                            <p:childTnLst>
                              <p:par>
                                <p:cTn id="19" presetID="22" presetClass="entr" presetSubtype="1" fill="hold" nodeType="afterEffect">
                                  <p:stCondLst>
                                    <p:cond delay="2000"/>
                                  </p:stCondLst>
                                  <p:childTnLst>
                                    <p:set>
                                      <p:cBhvr>
                                        <p:cTn id="20" dur="1" fill="hold">
                                          <p:stCondLst>
                                            <p:cond delay="0"/>
                                          </p:stCondLst>
                                        </p:cTn>
                                        <p:tgtEl>
                                          <p:spTgt spid="6147"/>
                                        </p:tgtEl>
                                        <p:attrNameLst>
                                          <p:attrName>style.visibility</p:attrName>
                                        </p:attrNameLst>
                                      </p:cBhvr>
                                      <p:to>
                                        <p:strVal val="visible"/>
                                      </p:to>
                                    </p:set>
                                    <p:animEffect transition="in" filter="wipe(up)">
                                      <p:cBhvr>
                                        <p:cTn id="21" dur="1500"/>
                                        <p:tgtEl>
                                          <p:spTgt spid="614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2">
                                            <p:txEl>
                                              <p:pRg st="2" end="2"/>
                                            </p:txEl>
                                          </p:spTgt>
                                        </p:tgtEl>
                                        <p:attrNameLst>
                                          <p:attrName>style.visibility</p:attrName>
                                        </p:attrNameLst>
                                      </p:cBhvr>
                                      <p:to>
                                        <p:strVal val="visible"/>
                                      </p:to>
                                    </p:set>
                                    <p:animEffect transition="in" filter="barn(inVertical)">
                                      <p:cBhvr>
                                        <p:cTn id="26" dur="1250"/>
                                        <p:tgtEl>
                                          <p:spTgt spid="5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1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pic>
        <p:nvPicPr>
          <p:cNvPr id="1028" name="Picture 4" descr="C:\Users\Rae\Desktop\passover-post banner 1000.jp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31729" y="-2761992"/>
            <a:ext cx="9204960" cy="1496579"/>
          </a:xfrm>
          <a:prstGeom prst="rect">
            <a:avLst/>
          </a:prstGeom>
          <a:noFill/>
          <a:scene3d>
            <a:camera prst="isometricOffAxis1Righ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a:off x="4311219" y="2272763"/>
            <a:ext cx="5007389" cy="4365488"/>
            <a:chOff x="4311219" y="2272763"/>
            <a:chExt cx="5007389" cy="4365488"/>
          </a:xfrm>
        </p:grpSpPr>
        <p:sp>
          <p:nvSpPr>
            <p:cNvPr id="20" name="Teardrop 19"/>
            <p:cNvSpPr/>
            <p:nvPr/>
          </p:nvSpPr>
          <p:spPr>
            <a:xfrm rot="18638747">
              <a:off x="4280695" y="2496973"/>
              <a:ext cx="4171802" cy="4110754"/>
            </a:xfrm>
            <a:prstGeom prst="teardrop">
              <a:avLst>
                <a:gd name="adj" fmla="val 48434"/>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447158" y="2272763"/>
              <a:ext cx="4871450" cy="2677006"/>
              <a:chOff x="3060071" y="2538880"/>
              <a:chExt cx="4871450" cy="2677006"/>
            </a:xfrm>
          </p:grpSpPr>
          <p:sp>
            <p:nvSpPr>
              <p:cNvPr id="17" name="Isosceles Triangle 16"/>
              <p:cNvSpPr/>
              <p:nvPr/>
            </p:nvSpPr>
            <p:spPr>
              <a:xfrm rot="15017441">
                <a:off x="4996737" y="2281103"/>
                <a:ext cx="2657635" cy="3211932"/>
              </a:xfrm>
              <a:prstGeom prst="triangle">
                <a:avLst>
                  <a:gd name="adj" fmla="val 52254"/>
                </a:avLst>
              </a:prstGeom>
              <a:blipFill dpi="0"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2123464">
                <a:off x="4499358" y="2538880"/>
                <a:ext cx="1683945" cy="1955549"/>
              </a:xfrm>
              <a:prstGeom prst="triangle">
                <a:avLst/>
              </a:prstGeom>
              <a:blipFill dpi="0" rotWithShape="1">
                <a:blip r:embed="rId7">
                  <a:extLst>
                    <a:ext uri="{28A0092B-C50C-407E-A947-70E740481C1C}">
                      <a14:useLocalDpi xmlns:a14="http://schemas.microsoft.com/office/drawing/2010/main" val="0"/>
                    </a:ext>
                  </a:extLst>
                </a:blip>
                <a:srcRect/>
                <a:stretch>
                  <a:fillRect/>
                </a:stretch>
              </a:blip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9337758">
                <a:off x="3716651" y="2562116"/>
                <a:ext cx="1683945" cy="1955549"/>
              </a:xfrm>
              <a:prstGeom prst="triangle">
                <a:avLst/>
              </a:prstGeom>
              <a:blipFill dpi="0" rotWithShape="1">
                <a:blip r:embed="rId8">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6526267">
                <a:off x="3195873" y="3141552"/>
                <a:ext cx="1683945" cy="1955549"/>
              </a:xfrm>
              <a:prstGeom prst="triangle">
                <a:avLst/>
              </a:prstGeom>
              <a:blipFill dpi="0" rotWithShape="1">
                <a:blip r:embed="rId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Isosceles Triangle 18"/>
          <p:cNvSpPr/>
          <p:nvPr/>
        </p:nvSpPr>
        <p:spPr>
          <a:xfrm rot="5400000">
            <a:off x="4948502" y="2972129"/>
            <a:ext cx="483833" cy="2351979"/>
          </a:xfrm>
          <a:prstGeom prst="triangle">
            <a:avLst/>
          </a:prstGeom>
          <a:gradFill flip="none" rotWithShape="1">
            <a:gsLst>
              <a:gs pos="21000">
                <a:srgbClr val="000040"/>
              </a:gs>
              <a:gs pos="41000">
                <a:srgbClr val="400040"/>
              </a:gs>
              <a:gs pos="59000">
                <a:srgbClr val="8F0040"/>
              </a:gs>
              <a:gs pos="77000">
                <a:srgbClr val="F27300"/>
              </a:gs>
              <a:gs pos="91000">
                <a:schemeClr val="accent3">
                  <a:lumMod val="20000"/>
                  <a:lumOff val="80000"/>
                </a:schemeClr>
              </a:gs>
            </a:gsLst>
            <a:lin ang="9600000" scaled="0"/>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20259437">
            <a:off x="8118531" y="2213816"/>
            <a:ext cx="905530" cy="1954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rot="5400000" flipV="1">
            <a:off x="7310732" y="2923691"/>
            <a:ext cx="483833" cy="2441929"/>
          </a:xfrm>
          <a:prstGeom prst="triangle">
            <a:avLst/>
          </a:prstGeom>
          <a:gradFill>
            <a:gsLst>
              <a:gs pos="29000">
                <a:srgbClr val="000000"/>
              </a:gs>
              <a:gs pos="70000">
                <a:schemeClr val="accent5">
                  <a:lumMod val="20000"/>
                  <a:lumOff val="80000"/>
                </a:schemeClr>
              </a:gs>
              <a:gs pos="49000">
                <a:srgbClr val="0A128C"/>
              </a:gs>
              <a:gs pos="91000">
                <a:schemeClr val="accent6">
                  <a:lumMod val="40000"/>
                  <a:lumOff val="60000"/>
                </a:schemeClr>
              </a:gs>
            </a:gsLst>
            <a:lin ang="1020000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014429" y="3894393"/>
            <a:ext cx="1078432" cy="461665"/>
          </a:xfrm>
          <a:prstGeom prst="rect">
            <a:avLst/>
          </a:prstGeom>
        </p:spPr>
        <p:txBody>
          <a:bodyPr wrap="square">
            <a:spAutoFit/>
            <a:scene3d>
              <a:camera prst="orthographicFront"/>
              <a:lightRig rig="threePt" dir="t"/>
            </a:scene3d>
            <a:sp3d extrusionH="57150">
              <a:bevelT h="25400" prst="softRound"/>
            </a:sp3d>
          </a:bodyPr>
          <a:lstStyle/>
          <a:p>
            <a:pPr lvl="0" algn="ctr"/>
            <a:r>
              <a:rPr lang="en-US" sz="2400" b="1" dirty="0" smtClean="0">
                <a:ln w="1905"/>
                <a:solidFill>
                  <a:schemeClr val="accent2">
                    <a:lumMod val="20000"/>
                    <a:lumOff val="80000"/>
                  </a:schemeClr>
                </a:solidFill>
                <a:effectLst>
                  <a:innerShdw blurRad="69850" dist="43180" dir="5400000">
                    <a:srgbClr val="000000">
                      <a:alpha val="65000"/>
                    </a:srgbClr>
                  </a:innerShdw>
                </a:effectLst>
              </a:rPr>
              <a:t>boqer</a:t>
            </a:r>
            <a:endParaRPr lang="en-US" sz="2400" b="1" dirty="0">
              <a:ln w="1905"/>
              <a:solidFill>
                <a:schemeClr val="accent2">
                  <a:lumMod val="20000"/>
                  <a:lumOff val="80000"/>
                </a:schemeClr>
              </a:solidFill>
              <a:effectLst>
                <a:innerShdw blurRad="69850" dist="43180" dir="5400000">
                  <a:srgbClr val="000000">
                    <a:alpha val="65000"/>
                  </a:srgbClr>
                </a:innerShdw>
              </a:effectLst>
            </a:endParaRPr>
          </a:p>
        </p:txBody>
      </p:sp>
      <p:sp>
        <p:nvSpPr>
          <p:cNvPr id="35" name="Rectangle 34"/>
          <p:cNvSpPr/>
          <p:nvPr/>
        </p:nvSpPr>
        <p:spPr>
          <a:xfrm>
            <a:off x="7886266" y="3859938"/>
            <a:ext cx="1078432" cy="461665"/>
          </a:xfrm>
          <a:prstGeom prst="rect">
            <a:avLst/>
          </a:prstGeom>
        </p:spPr>
        <p:txBody>
          <a:bodyPr wrap="square">
            <a:spAutoFit/>
            <a:scene3d>
              <a:camera prst="orthographicFront"/>
              <a:lightRig rig="threePt" dir="t"/>
            </a:scene3d>
            <a:sp3d extrusionH="57150">
              <a:bevelT w="82550" h="38100" prst="coolSlant"/>
            </a:sp3d>
          </a:bodyPr>
          <a:lstStyle/>
          <a:p>
            <a:pPr lvl="0" algn="ctr"/>
            <a:r>
              <a:rPr lang="en-US" sz="2400" b="1" dirty="0" smtClean="0">
                <a:ln w="1905"/>
                <a:solidFill>
                  <a:schemeClr val="accent5">
                    <a:lumMod val="75000"/>
                  </a:schemeClr>
                </a:solidFill>
                <a:effectLst>
                  <a:innerShdw blurRad="69850" dist="43180" dir="5400000">
                    <a:srgbClr val="000000">
                      <a:alpha val="65000"/>
                    </a:srgbClr>
                  </a:innerShdw>
                </a:effectLst>
              </a:rPr>
              <a:t>ereb</a:t>
            </a:r>
            <a:endParaRPr lang="en-US" sz="2400" b="1" dirty="0">
              <a:ln w="1905"/>
              <a:solidFill>
                <a:schemeClr val="accent5">
                  <a:lumMod val="75000"/>
                </a:schemeClr>
              </a:solidFill>
              <a:effectLst>
                <a:innerShdw blurRad="69850" dist="43180" dir="5400000">
                  <a:srgbClr val="000000">
                    <a:alpha val="65000"/>
                  </a:srgbClr>
                </a:innerShdw>
              </a:effectLst>
            </a:endParaRPr>
          </a:p>
        </p:txBody>
      </p:sp>
      <p:cxnSp>
        <p:nvCxnSpPr>
          <p:cNvPr id="27" name="Straight Connector 26"/>
          <p:cNvCxnSpPr>
            <a:endCxn id="14" idx="0"/>
          </p:cNvCxnSpPr>
          <p:nvPr/>
        </p:nvCxnSpPr>
        <p:spPr>
          <a:xfrm>
            <a:off x="4386805" y="2384385"/>
            <a:ext cx="1974418" cy="1772360"/>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339998" y="1481559"/>
            <a:ext cx="0" cy="2665536"/>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862359" y="4608443"/>
            <a:ext cx="962109" cy="1335045"/>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960564" y="1976845"/>
            <a:ext cx="1125629" cy="461665"/>
          </a:xfrm>
          <a:prstGeom prst="rect">
            <a:avLst/>
          </a:prstGeom>
          <a:noFill/>
        </p:spPr>
        <p:txBody>
          <a:bodyPr wrap="non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a:t>
            </a:r>
            <a:r>
              <a:rPr lang="en-US" sz="24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RD</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8" name="Rectangle 57"/>
          <p:cNvSpPr/>
          <p:nvPr/>
        </p:nvSpPr>
        <p:spPr>
          <a:xfrm>
            <a:off x="5927365" y="1054619"/>
            <a:ext cx="1103187" cy="461665"/>
          </a:xfrm>
          <a:prstGeom prst="rect">
            <a:avLst/>
          </a:prstGeom>
          <a:noFill/>
        </p:spPr>
        <p:txBody>
          <a:bodyPr wrap="non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6</a:t>
            </a:r>
            <a:r>
              <a:rPr lang="en-US" sz="24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H</a:t>
            </a: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62" name="Straight Connector 61"/>
          <p:cNvCxnSpPr/>
          <p:nvPr/>
        </p:nvCxnSpPr>
        <p:spPr>
          <a:xfrm flipV="1">
            <a:off x="1389124" y="4187573"/>
            <a:ext cx="4960054" cy="521454"/>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3074" name="Picture 2" descr="C:\Users\Rae\Desktop\Yah before pilat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512" y="2853203"/>
            <a:ext cx="977694" cy="13392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098" name="Picture 2" descr="C:\Users\Rae\Desktop\cross edi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8507" y="1073533"/>
            <a:ext cx="565795" cy="16236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769605" y="1884733"/>
            <a:ext cx="2244824" cy="578882"/>
          </a:xfrm>
          <a:prstGeom prst="roundRect">
            <a:avLst/>
          </a:prstGeom>
          <a:blipFill dpi="0" rotWithShape="1">
            <a:blip r:embed="rId13">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Mark 15:25  Yahusha  </a:t>
            </a:r>
            <a:br>
              <a:rPr lang="en-US" sz="1400" dirty="0" smtClean="0">
                <a:solidFill>
                  <a:schemeClr val="accent2">
                    <a:lumMod val="20000"/>
                    <a:lumOff val="80000"/>
                  </a:schemeClr>
                </a:solidFill>
                <a:effectLst>
                  <a:glow rad="127000">
                    <a:srgbClr val="002060"/>
                  </a:glow>
                </a:effectLst>
              </a:rPr>
            </a:br>
            <a:r>
              <a:rPr lang="en-US" sz="1400" dirty="0" smtClean="0">
                <a:solidFill>
                  <a:schemeClr val="accent2">
                    <a:lumMod val="20000"/>
                    <a:lumOff val="80000"/>
                  </a:schemeClr>
                </a:solidFill>
                <a:effectLst>
                  <a:glow rad="127000">
                    <a:srgbClr val="002060"/>
                  </a:glow>
                </a:effectLst>
              </a:rPr>
              <a:t>sacrificed at the 3</a:t>
            </a:r>
            <a:r>
              <a:rPr lang="en-US" sz="1400" baseline="30000" dirty="0" smtClean="0">
                <a:solidFill>
                  <a:schemeClr val="accent2">
                    <a:lumMod val="20000"/>
                    <a:lumOff val="80000"/>
                  </a:schemeClr>
                </a:solidFill>
                <a:effectLst>
                  <a:glow rad="127000">
                    <a:srgbClr val="002060"/>
                  </a:glow>
                </a:effectLst>
              </a:rPr>
              <a:t>rd</a:t>
            </a:r>
            <a:r>
              <a:rPr lang="en-US" sz="1400" dirty="0" smtClean="0">
                <a:solidFill>
                  <a:schemeClr val="accent2">
                    <a:lumMod val="20000"/>
                    <a:lumOff val="80000"/>
                  </a:schemeClr>
                </a:solidFill>
                <a:effectLst>
                  <a:glow rad="127000">
                    <a:srgbClr val="002060"/>
                  </a:glow>
                </a:effectLst>
              </a:rPr>
              <a:t> hour.</a:t>
            </a:r>
            <a:endParaRPr lang="en-US" sz="1400" dirty="0">
              <a:solidFill>
                <a:schemeClr val="accent2">
                  <a:lumMod val="20000"/>
                  <a:lumOff val="80000"/>
                </a:schemeClr>
              </a:solidFill>
              <a:effectLst>
                <a:glow rad="127000">
                  <a:srgbClr val="002060"/>
                </a:glow>
              </a:effectLst>
            </a:endParaRPr>
          </a:p>
        </p:txBody>
      </p:sp>
      <p:pic>
        <p:nvPicPr>
          <p:cNvPr id="5122" name="Picture 2" descr="C:\Users\Rae\Desktop\cross at noon cropped.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67602" y="91441"/>
            <a:ext cx="702492" cy="17369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5750133" y="101375"/>
            <a:ext cx="2112523" cy="578882"/>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Mark 15:33  Darkness </a:t>
            </a:r>
            <a:br>
              <a:rPr lang="en-US" sz="1400" dirty="0" smtClean="0">
                <a:solidFill>
                  <a:schemeClr val="accent2">
                    <a:lumMod val="20000"/>
                    <a:lumOff val="80000"/>
                  </a:schemeClr>
                </a:solidFill>
                <a:effectLst>
                  <a:glow rad="127000">
                    <a:srgbClr val="002060"/>
                  </a:glow>
                </a:effectLst>
              </a:rPr>
            </a:br>
            <a:r>
              <a:rPr lang="en-US" sz="1400" dirty="0" smtClean="0">
                <a:solidFill>
                  <a:schemeClr val="accent2">
                    <a:lumMod val="20000"/>
                    <a:lumOff val="80000"/>
                  </a:schemeClr>
                </a:solidFill>
                <a:effectLst>
                  <a:glow rad="127000">
                    <a:srgbClr val="002060"/>
                  </a:glow>
                </a:effectLst>
              </a:rPr>
              <a:t>over the whole land.</a:t>
            </a:r>
            <a:endParaRPr lang="en-US" sz="1400" dirty="0">
              <a:solidFill>
                <a:schemeClr val="accent2">
                  <a:lumMod val="20000"/>
                  <a:lumOff val="80000"/>
                </a:schemeClr>
              </a:solidFill>
              <a:effectLst>
                <a:glow rad="127000">
                  <a:srgbClr val="002060"/>
                </a:glow>
              </a:effectLst>
            </a:endParaRPr>
          </a:p>
        </p:txBody>
      </p:sp>
      <p:sp>
        <p:nvSpPr>
          <p:cNvPr id="67" name="TextBox 66"/>
          <p:cNvSpPr txBox="1"/>
          <p:nvPr/>
        </p:nvSpPr>
        <p:spPr>
          <a:xfrm>
            <a:off x="1226730" y="3840127"/>
            <a:ext cx="2787699" cy="578882"/>
          </a:xfrm>
          <a:prstGeom prst="roundRect">
            <a:avLst/>
          </a:prstGeom>
          <a:blipFill dpi="0" rotWithShape="1">
            <a:blip r:embed="rId15">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Mark 15:1 (Abib 14) Immediately in the morning …</a:t>
            </a:r>
            <a:endParaRPr lang="en-US" sz="1400" dirty="0">
              <a:solidFill>
                <a:schemeClr val="accent2">
                  <a:lumMod val="20000"/>
                  <a:lumOff val="80000"/>
                </a:schemeClr>
              </a:solidFill>
              <a:effectLst>
                <a:glow rad="127000">
                  <a:srgbClr val="002060"/>
                </a:glow>
              </a:effectLst>
            </a:endParaRPr>
          </a:p>
        </p:txBody>
      </p:sp>
      <p:pic>
        <p:nvPicPr>
          <p:cNvPr id="43" name="Picture 3" descr="C:\Users\Rae\Desktop\Passover banner orig edit.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7160" y="116359"/>
            <a:ext cx="4653374" cy="668337"/>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6147" name="Picture 3" descr="C:\Users\Rae\Desktop\Veil ripped.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642007" y="855732"/>
            <a:ext cx="985259" cy="132812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6146" name="Picture 2" descr="C:\Users\Rae\Desktop\It is finished.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882217" y="1303498"/>
            <a:ext cx="1655323" cy="11705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7858064" y="2203589"/>
            <a:ext cx="2276572" cy="578882"/>
          </a:xfrm>
          <a:prstGeom prst="roundRect">
            <a:avLst/>
          </a:prstGeom>
          <a:blipFill dpi="0" rotWithShape="1">
            <a:blip r:embed="rId19">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      Mark 15:34  “… why </a:t>
            </a:r>
            <a:br>
              <a:rPr lang="en-US" sz="1400" dirty="0" smtClean="0">
                <a:solidFill>
                  <a:schemeClr val="accent2">
                    <a:lumMod val="20000"/>
                    <a:lumOff val="80000"/>
                  </a:schemeClr>
                </a:solidFill>
                <a:effectLst>
                  <a:glow rad="127000">
                    <a:srgbClr val="002060"/>
                  </a:glow>
                </a:effectLst>
              </a:rPr>
            </a:br>
            <a:r>
              <a:rPr lang="en-US" sz="1400" dirty="0" smtClean="0">
                <a:solidFill>
                  <a:schemeClr val="accent2">
                    <a:lumMod val="20000"/>
                    <a:lumOff val="80000"/>
                  </a:schemeClr>
                </a:solidFill>
                <a:effectLst>
                  <a:glow rad="127000">
                    <a:srgbClr val="002060"/>
                  </a:glow>
                </a:effectLst>
              </a:rPr>
              <a:t> have You forsaken Me?”</a:t>
            </a:r>
            <a:endParaRPr lang="en-US" sz="1400" dirty="0">
              <a:solidFill>
                <a:schemeClr val="accent2">
                  <a:lumMod val="20000"/>
                  <a:lumOff val="80000"/>
                </a:schemeClr>
              </a:solidFill>
              <a:effectLst>
                <a:glow rad="127000">
                  <a:srgbClr val="002060"/>
                </a:glow>
              </a:effectLst>
            </a:endParaRPr>
          </a:p>
        </p:txBody>
      </p:sp>
      <p:sp>
        <p:nvSpPr>
          <p:cNvPr id="60" name="Rectangle 59"/>
          <p:cNvSpPr/>
          <p:nvPr/>
        </p:nvSpPr>
        <p:spPr>
          <a:xfrm>
            <a:off x="7892599" y="1797329"/>
            <a:ext cx="1178917" cy="461665"/>
          </a:xfrm>
          <a:prstGeom prst="rect">
            <a:avLst/>
          </a:prstGeom>
          <a:noFill/>
        </p:spPr>
        <p:txBody>
          <a:bodyPr wrap="square" lIns="91440" tIns="45720" rIns="91440" bIns="45720">
            <a:spAutoFit/>
          </a:bodyPr>
          <a:lstStyle/>
          <a:p>
            <a:pPr algn="ctr"/>
            <a:r>
              <a:rPr lang="en-US" sz="2400" b="1" cap="none" spc="0" dirty="0" smtClean="0">
                <a:ln w="1905"/>
                <a:solidFill>
                  <a:schemeClr val="accent2">
                    <a:lumMod val="20000"/>
                    <a:lumOff val="80000"/>
                  </a:schemeClr>
                </a:solidFill>
                <a:effectLst>
                  <a:innerShdw blurRad="69850" dist="43180" dir="5400000">
                    <a:srgbClr val="000000">
                      <a:alpha val="65000"/>
                    </a:srgbClr>
                  </a:innerShdw>
                </a:effectLst>
              </a:rPr>
              <a:t>9</a:t>
            </a:r>
            <a:r>
              <a:rPr lang="en-US" sz="2400" b="1" cap="none" spc="0" baseline="30000" dirty="0" smtClean="0">
                <a:ln w="1905"/>
                <a:solidFill>
                  <a:schemeClr val="accent2">
                    <a:lumMod val="20000"/>
                    <a:lumOff val="80000"/>
                  </a:schemeClr>
                </a:solidFill>
                <a:effectLst>
                  <a:innerShdw blurRad="69850" dist="43180" dir="5400000">
                    <a:srgbClr val="000000">
                      <a:alpha val="65000"/>
                    </a:srgbClr>
                  </a:innerShdw>
                </a:effectLst>
              </a:rPr>
              <a:t>TH</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cap="none" spc="0" dirty="0" smtClean="0">
                <a:ln w="1905"/>
                <a:solidFill>
                  <a:schemeClr val="accent2">
                    <a:lumMod val="20000"/>
                    <a:lumOff val="80000"/>
                  </a:schemeClr>
                </a:solidFill>
                <a:effectLst>
                  <a:innerShdw blurRad="69850" dist="43180" dir="5400000">
                    <a:srgbClr val="000000">
                      <a:alpha val="65000"/>
                    </a:srgbClr>
                  </a:innerShdw>
                </a:effectLst>
              </a:rPr>
              <a:t>H</a:t>
            </a:r>
            <a:r>
              <a:rPr lang="en-US" b="1" cap="none" spc="0" dirty="0" smtClean="0">
                <a:ln w="1905"/>
                <a:solidFill>
                  <a:schemeClr val="accent2">
                    <a:lumMod val="20000"/>
                    <a:lumOff val="80000"/>
                  </a:schemeClr>
                </a:solidFill>
                <a:effectLst>
                  <a:innerShdw blurRad="69850" dist="43180" dir="5400000">
                    <a:srgbClr val="000000">
                      <a:alpha val="65000"/>
                    </a:srgbClr>
                  </a:innerShdw>
                </a:effectLst>
              </a:rPr>
              <a:t>R</a:t>
            </a:r>
            <a:endParaRPr lang="en-US" sz="2400" b="1" cap="none" spc="0" dirty="0">
              <a:ln w="1905"/>
              <a:solidFill>
                <a:schemeClr val="accent2">
                  <a:lumMod val="20000"/>
                  <a:lumOff val="80000"/>
                </a:schemeClr>
              </a:solidFill>
              <a:effectLst>
                <a:innerShdw blurRad="69850" dist="43180" dir="5400000">
                  <a:srgbClr val="000000">
                    <a:alpha val="65000"/>
                  </a:srgbClr>
                </a:innerShdw>
              </a:effectLst>
            </a:endParaRPr>
          </a:p>
        </p:txBody>
      </p:sp>
      <p:cxnSp>
        <p:nvCxnSpPr>
          <p:cNvPr id="41" name="Straight Connector 40"/>
          <p:cNvCxnSpPr/>
          <p:nvPr/>
        </p:nvCxnSpPr>
        <p:spPr>
          <a:xfrm flipH="1">
            <a:off x="6389747" y="2222340"/>
            <a:ext cx="1897727" cy="1957555"/>
          </a:xfrm>
          <a:prstGeom prst="line">
            <a:avLst/>
          </a:prstGeom>
          <a:ln w="76200">
            <a:solidFill>
              <a:schemeClr val="accent5">
                <a:lumMod val="40000"/>
                <a:lumOff val="60000"/>
              </a:schemeClr>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6389747" y="3191254"/>
            <a:ext cx="2320131" cy="988641"/>
          </a:xfrm>
          <a:prstGeom prst="line">
            <a:avLst/>
          </a:prstGeom>
          <a:ln w="76200">
            <a:solidFill>
              <a:srgbClr val="99FF33"/>
            </a:solidFill>
            <a:headEnd type="oval"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709878" y="2857007"/>
            <a:ext cx="3104373" cy="1021556"/>
          </a:xfrm>
          <a:prstGeom prst="roundRect">
            <a:avLst/>
          </a:prstGeom>
          <a:blipFill dpi="0" rotWithShape="1">
            <a:blip r:embed="rId19">
              <a:extLst>
                <a:ext uri="{28A0092B-C50C-407E-A947-70E740481C1C}">
                  <a14:useLocalDpi xmlns:a14="http://schemas.microsoft.com/office/drawing/2010/main" val="0"/>
                </a:ext>
              </a:extLst>
            </a:blip>
            <a:srcRect/>
            <a:stretch>
              <a:fillRect/>
            </a:stretch>
          </a:blipFill>
          <a:ln w="57150">
            <a:solidFill>
              <a:srgbClr val="99FF33"/>
            </a:solidFill>
          </a:ln>
          <a:effectLst>
            <a:glow rad="228600">
              <a:schemeClr val="accent1">
                <a:satMod val="175000"/>
                <a:alpha val="40000"/>
              </a:schemeClr>
            </a:glow>
          </a:effectLst>
          <a:scene3d>
            <a:camera prst="orthographicFront"/>
            <a:lightRig rig="threePt" dir="t"/>
          </a:scene3d>
          <a:sp3d>
            <a:bevelT w="152400" h="50800" prst="softRound"/>
          </a:sp3d>
        </p:spPr>
        <p:txBody>
          <a:bodyPr wrap="square" rtlCol="0">
            <a:spAutoFit/>
          </a:bodyPr>
          <a:lstStyle/>
          <a:p>
            <a:r>
              <a:rPr lang="en-US" dirty="0" smtClean="0">
                <a:solidFill>
                  <a:schemeClr val="accent2">
                    <a:lumMod val="60000"/>
                    <a:lumOff val="40000"/>
                  </a:schemeClr>
                </a:solidFill>
                <a:effectLst>
                  <a:glow rad="127000">
                    <a:srgbClr val="002060"/>
                  </a:glow>
                </a:effectLst>
              </a:rPr>
              <a:t>John 19:34  Upon return from Pilate, the spear drew forth His blood and water.</a:t>
            </a:r>
            <a:endParaRPr lang="en-US" dirty="0">
              <a:solidFill>
                <a:schemeClr val="accent2">
                  <a:lumMod val="60000"/>
                  <a:lumOff val="40000"/>
                </a:schemeClr>
              </a:solidFill>
              <a:effectLst>
                <a:glow rad="127000">
                  <a:srgbClr val="002060"/>
                </a:glow>
              </a:effectLst>
            </a:endParaRPr>
          </a:p>
        </p:txBody>
      </p:sp>
      <p:pic>
        <p:nvPicPr>
          <p:cNvPr id="42" name="Picture 5" descr="C:\Users\Rae\Desktop\teardrop.jpg"/>
          <p:cNvPicPr>
            <a:picLocks noChangeAspect="1" noChangeArrowheads="1"/>
          </p:cNvPicPr>
          <p:nvPr/>
        </p:nvPicPr>
        <p:blipFill>
          <a:blip r:embed="rId20">
            <a:duotone>
              <a:prstClr val="black"/>
              <a:srgbClr val="FF0000">
                <a:tint val="45000"/>
                <a:satMod val="400000"/>
              </a:srgbClr>
            </a:duotone>
            <a:extLst>
              <a:ext uri="{BEBA8EAE-BF5A-486C-A8C5-ECC9F3942E4B}">
                <a14:imgProps xmlns:a14="http://schemas.microsoft.com/office/drawing/2010/main">
                  <a14:imgLayer r:embed="rId21">
                    <a14:imgEffect>
                      <a14:backgroundRemoval t="110" b="98350" l="3916" r="95482">
                        <a14:backgroundMark x1="20783" y1="14411" x2="20783" y2="14411"/>
                      </a14:backgroundRemoval>
                    </a14:imgEffect>
                  </a14:imgLayer>
                </a14:imgProps>
              </a:ext>
              <a:ext uri="{28A0092B-C50C-407E-A947-70E740481C1C}">
                <a14:useLocalDpi xmlns:a14="http://schemas.microsoft.com/office/drawing/2010/main" val="0"/>
              </a:ext>
            </a:extLst>
          </a:blip>
          <a:srcRect/>
          <a:stretch>
            <a:fillRect/>
          </a:stretch>
        </p:blipFill>
        <p:spPr bwMode="auto">
          <a:xfrm>
            <a:off x="11397230" y="2329521"/>
            <a:ext cx="769905" cy="1053981"/>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5125" name="Picture 5" descr="C:\Users\Rae\Desktop\teardrop.jp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10" b="98350" l="3916" r="95482">
                        <a14:backgroundMark x1="20783" y1="14411" x2="20783" y2="14411"/>
                      </a14:backgroundRemoval>
                    </a14:imgEffect>
                  </a14:imgLayer>
                </a14:imgProps>
              </a:ext>
              <a:ext uri="{28A0092B-C50C-407E-A947-70E740481C1C}">
                <a14:useLocalDpi xmlns:a14="http://schemas.microsoft.com/office/drawing/2010/main" val="0"/>
              </a:ext>
            </a:extLst>
          </a:blip>
          <a:srcRect/>
          <a:stretch>
            <a:fillRect/>
          </a:stretch>
        </p:blipFill>
        <p:spPr bwMode="auto">
          <a:xfrm>
            <a:off x="11436502" y="3094114"/>
            <a:ext cx="755498" cy="1034259"/>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192024" y="4536948"/>
            <a:ext cx="905322" cy="817245"/>
          </a:xfrm>
          <a:prstGeom prst="roundRect">
            <a:avLst/>
          </a:prstGeom>
          <a:blipFill dpi="0" rotWithShape="1">
            <a:blip r:embed="rId22">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Rooster crowing time.</a:t>
            </a:r>
            <a:endParaRPr lang="en-US" sz="1400" dirty="0">
              <a:solidFill>
                <a:schemeClr val="accent2">
                  <a:lumMod val="20000"/>
                  <a:lumOff val="80000"/>
                </a:schemeClr>
              </a:solidFill>
              <a:effectLst>
                <a:glow rad="127000">
                  <a:srgbClr val="002060"/>
                </a:glow>
              </a:effectLst>
            </a:endParaRPr>
          </a:p>
        </p:txBody>
      </p:sp>
      <p:pic>
        <p:nvPicPr>
          <p:cNvPr id="63" name="Picture 2" descr="C:\Users\Rae\Desktop\blood water teardrop.jpg"/>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0000" l="10000" r="90000">
                        <a14:backgroundMark x1="16000" y1="21644" x2="16000" y2="21644"/>
                      </a14:backgroundRemoval>
                    </a14:imgEffect>
                  </a14:imgLayer>
                </a14:imgProps>
              </a:ext>
              <a:ext uri="{28A0092B-C50C-407E-A947-70E740481C1C}">
                <a14:useLocalDpi xmlns:a14="http://schemas.microsoft.com/office/drawing/2010/main" val="0"/>
              </a:ext>
            </a:extLst>
          </a:blip>
          <a:srcRect/>
          <a:stretch>
            <a:fillRect/>
          </a:stretch>
        </p:blipFill>
        <p:spPr bwMode="auto">
          <a:xfrm>
            <a:off x="11782182" y="-348867"/>
            <a:ext cx="1956158" cy="1943118"/>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8954538" y="4140893"/>
            <a:ext cx="2878444" cy="2308324"/>
          </a:xfrm>
          <a:prstGeom prst="rect">
            <a:avLst/>
          </a:prstGeom>
          <a:solidFill>
            <a:schemeClr val="bg1"/>
          </a:solidFill>
          <a:ln w="3175">
            <a:solidFill>
              <a:schemeClr val="bg1"/>
            </a:solidFill>
          </a:ln>
          <a:effectLst>
            <a:glow rad="139700">
              <a:schemeClr val="accent1">
                <a:satMod val="175000"/>
                <a:alpha val="40000"/>
              </a:schemeClr>
            </a:glow>
          </a:effectLst>
          <a:scene3d>
            <a:camera prst="orthographicFront"/>
            <a:lightRig rig="threePt" dir="t"/>
          </a:scene3d>
          <a:sp3d>
            <a:bevelT/>
          </a:sp3d>
        </p:spPr>
        <p:txBody>
          <a:bodyPr wrap="square" rtlCol="0">
            <a:spAutoFit/>
            <a:sp3d extrusionH="57150">
              <a:bevelT w="82550" h="38100" prst="coolSlant"/>
            </a:sp3d>
          </a:bodyPr>
          <a:lstStyle/>
          <a:p>
            <a:pPr algn="ctr"/>
            <a:r>
              <a:rPr lang="en-US" dirty="0" smtClean="0">
                <a:solidFill>
                  <a:srgbClr val="006600"/>
                </a:solidFill>
              </a:rPr>
              <a:t>Some time later Pilate questions whether or not </a:t>
            </a:r>
            <a:r>
              <a:rPr lang="en-US" b="1" dirty="0" smtClean="0">
                <a:solidFill>
                  <a:srgbClr val="0070C0"/>
                </a:solidFill>
              </a:rPr>
              <a:t>Yahusha</a:t>
            </a:r>
            <a:r>
              <a:rPr lang="en-US" dirty="0" smtClean="0">
                <a:solidFill>
                  <a:srgbClr val="006600"/>
                </a:solidFill>
              </a:rPr>
              <a:t> has died.  </a:t>
            </a:r>
            <a:br>
              <a:rPr lang="en-US" dirty="0" smtClean="0">
                <a:solidFill>
                  <a:srgbClr val="006600"/>
                </a:solidFill>
              </a:rPr>
            </a:br>
            <a:r>
              <a:rPr lang="en-US" dirty="0" smtClean="0">
                <a:solidFill>
                  <a:srgbClr val="006600"/>
                </a:solidFill>
              </a:rPr>
              <a:t>The Roman spear </a:t>
            </a:r>
            <a:r>
              <a:rPr lang="en-US" dirty="0" smtClean="0">
                <a:solidFill>
                  <a:srgbClr val="C00000"/>
                </a:solidFill>
              </a:rPr>
              <a:t>“</a:t>
            </a:r>
            <a:r>
              <a:rPr lang="en-US" u="sng" dirty="0" smtClean="0">
                <a:solidFill>
                  <a:srgbClr val="C00000"/>
                </a:solidFill>
              </a:rPr>
              <a:t>pours out</a:t>
            </a:r>
            <a:r>
              <a:rPr lang="en-US" dirty="0" smtClean="0">
                <a:solidFill>
                  <a:srgbClr val="C00000"/>
                </a:solidFill>
              </a:rPr>
              <a:t>”</a:t>
            </a:r>
            <a:r>
              <a:rPr lang="en-US" dirty="0" smtClean="0"/>
              <a:t> </a:t>
            </a:r>
            <a:r>
              <a:rPr lang="en-US" b="1" dirty="0" smtClean="0">
                <a:solidFill>
                  <a:srgbClr val="0070C0"/>
                </a:solidFill>
              </a:rPr>
              <a:t>Yahusha’s</a:t>
            </a:r>
            <a:r>
              <a:rPr lang="en-US" dirty="0" smtClean="0"/>
              <a:t> </a:t>
            </a:r>
            <a:r>
              <a:rPr lang="en-US" b="1" dirty="0" smtClean="0">
                <a:solidFill>
                  <a:srgbClr val="C00000"/>
                </a:solidFill>
              </a:rPr>
              <a:t>“</a:t>
            </a:r>
            <a:r>
              <a:rPr lang="en-US" b="1" u="sng" dirty="0" smtClean="0">
                <a:solidFill>
                  <a:srgbClr val="C00000"/>
                </a:solidFill>
              </a:rPr>
              <a:t>blood and water</a:t>
            </a:r>
            <a:r>
              <a:rPr lang="en-US" b="1" dirty="0" smtClean="0">
                <a:solidFill>
                  <a:srgbClr val="C00000"/>
                </a:solidFill>
              </a:rPr>
              <a:t>”</a:t>
            </a:r>
            <a:r>
              <a:rPr lang="en-US" dirty="0" smtClean="0"/>
              <a:t> as His </a:t>
            </a:r>
            <a:r>
              <a:rPr lang="en-US" b="1" dirty="0" smtClean="0">
                <a:solidFill>
                  <a:srgbClr val="C00000"/>
                </a:solidFill>
              </a:rPr>
              <a:t>Drink </a:t>
            </a:r>
            <a:r>
              <a:rPr lang="en-US" b="1" dirty="0">
                <a:solidFill>
                  <a:srgbClr val="C00000"/>
                </a:solidFill>
              </a:rPr>
              <a:t>O</a:t>
            </a:r>
            <a:r>
              <a:rPr lang="en-US" b="1" dirty="0" smtClean="0">
                <a:solidFill>
                  <a:srgbClr val="C00000"/>
                </a:solidFill>
              </a:rPr>
              <a:t>ffering</a:t>
            </a:r>
            <a:r>
              <a:rPr lang="en-US" dirty="0" smtClean="0"/>
              <a:t> that was always </a:t>
            </a:r>
            <a:r>
              <a:rPr lang="en-US" dirty="0" smtClean="0">
                <a:solidFill>
                  <a:srgbClr val="C00000"/>
                </a:solidFill>
              </a:rPr>
              <a:t>poured out at the altar.</a:t>
            </a:r>
            <a:endParaRPr lang="en-US" dirty="0">
              <a:solidFill>
                <a:srgbClr val="C00000"/>
              </a:solidFill>
            </a:endParaRPr>
          </a:p>
        </p:txBody>
      </p:sp>
      <p:sp>
        <p:nvSpPr>
          <p:cNvPr id="47" name="Oval 46"/>
          <p:cNvSpPr/>
          <p:nvPr/>
        </p:nvSpPr>
        <p:spPr>
          <a:xfrm>
            <a:off x="156023" y="862183"/>
            <a:ext cx="1104695" cy="1076960"/>
          </a:xfrm>
          <a:prstGeom prst="ellipse">
            <a:avLst/>
          </a:prstGeom>
          <a:blipFill dpi="0" rotWithShape="1">
            <a:blip r:embed="rId25">
              <a:extLst>
                <a:ext uri="{28A0092B-C50C-407E-A947-70E740481C1C}">
                  <a14:useLocalDpi xmlns:a14="http://schemas.microsoft.com/office/drawing/2010/main" val="0"/>
                </a:ext>
              </a:extLst>
            </a:blip>
            <a:srcRect/>
            <a:stretch>
              <a:fillRect/>
            </a:stretch>
          </a:blipFill>
          <a:ln>
            <a:solidFill>
              <a:schemeClr val="bg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983068" y="4378369"/>
            <a:ext cx="2690733" cy="1200329"/>
          </a:xfrm>
          <a:prstGeom prst="rect">
            <a:avLst/>
          </a:prstGeom>
          <a:noFill/>
        </p:spPr>
        <p:txBody>
          <a:bodyPr wrap="square" lIns="91440" tIns="45720" rIns="91440" bIns="45720">
            <a:spAutoFit/>
          </a:bodyPr>
          <a:lstStyle/>
          <a:p>
            <a:pPr algn="ctr"/>
            <a: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t>Abib 14 </a:t>
            </a:r>
            <a:b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br>
            <a: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t>Night </a:t>
            </a:r>
            <a:b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br>
            <a: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t>Season</a:t>
            </a:r>
            <a:endParaRPr lang="en-US" sz="2400" b="1" cap="none" spc="0" dirty="0">
              <a:ln w="1905"/>
              <a:solidFill>
                <a:schemeClr val="bg1">
                  <a:lumMod val="65000"/>
                </a:schemeClr>
              </a:solidFill>
              <a:effectLst>
                <a:innerShdw blurRad="69850" dist="43180" dir="5400000">
                  <a:srgbClr val="000000">
                    <a:alpha val="65000"/>
                  </a:srgbClr>
                </a:innerShdw>
              </a:effectLst>
              <a:latin typeface="Comic Sans MS" pitchFamily="66" charset="0"/>
            </a:endParaRPr>
          </a:p>
        </p:txBody>
      </p:sp>
    </p:spTree>
    <p:extLst>
      <p:ext uri="{BB962C8B-B14F-4D97-AF65-F5344CB8AC3E}">
        <p14:creationId xmlns:p14="http://schemas.microsoft.com/office/powerpoint/2010/main" val="227091882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Effect transition="in" filter="wipe(left)">
                                      <p:cBhvr>
                                        <p:cTn id="7" dur="1750"/>
                                        <p:tgtEl>
                                          <p:spTgt spid="50">
                                            <p:txEl>
                                              <p:pRg st="0" end="0"/>
                                            </p:txEl>
                                          </p:spTgt>
                                        </p:tgtEl>
                                      </p:cBhvr>
                                    </p:animEffect>
                                  </p:childTnLst>
                                </p:cTn>
                              </p:par>
                            </p:childTnLst>
                          </p:cTn>
                        </p:par>
                        <p:par>
                          <p:cTn id="8" fill="hold">
                            <p:stCondLst>
                              <p:cond delay="1750"/>
                            </p:stCondLst>
                            <p:childTnLst>
                              <p:par>
                                <p:cTn id="9" presetID="47" presetClass="entr" presetSubtype="0" fill="hold" nodeType="afterEffect">
                                  <p:stCondLst>
                                    <p:cond delay="50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1250"/>
                                        <p:tgtEl>
                                          <p:spTgt spid="42"/>
                                        </p:tgtEl>
                                      </p:cBhvr>
                                    </p:animEffect>
                                    <p:anim calcmode="lin" valueType="num">
                                      <p:cBhvr>
                                        <p:cTn id="12" dur="1250" fill="hold"/>
                                        <p:tgtEl>
                                          <p:spTgt spid="42"/>
                                        </p:tgtEl>
                                        <p:attrNameLst>
                                          <p:attrName>ppt_x</p:attrName>
                                        </p:attrNameLst>
                                      </p:cBhvr>
                                      <p:tavLst>
                                        <p:tav tm="0">
                                          <p:val>
                                            <p:strVal val="#ppt_x"/>
                                          </p:val>
                                        </p:tav>
                                        <p:tav tm="100000">
                                          <p:val>
                                            <p:strVal val="#ppt_x"/>
                                          </p:val>
                                        </p:tav>
                                      </p:tavLst>
                                    </p:anim>
                                    <p:anim calcmode="lin" valueType="num">
                                      <p:cBhvr>
                                        <p:cTn id="13" dur="1250" fill="hold"/>
                                        <p:tgtEl>
                                          <p:spTgt spid="42"/>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47" presetClass="entr" presetSubtype="0" fill="hold" nodeType="afterEffect">
                                  <p:stCondLst>
                                    <p:cond delay="500"/>
                                  </p:stCondLst>
                                  <p:childTnLst>
                                    <p:set>
                                      <p:cBhvr>
                                        <p:cTn id="16" dur="1" fill="hold">
                                          <p:stCondLst>
                                            <p:cond delay="0"/>
                                          </p:stCondLst>
                                        </p:cTn>
                                        <p:tgtEl>
                                          <p:spTgt spid="5125"/>
                                        </p:tgtEl>
                                        <p:attrNameLst>
                                          <p:attrName>style.visibility</p:attrName>
                                        </p:attrNameLst>
                                      </p:cBhvr>
                                      <p:to>
                                        <p:strVal val="visible"/>
                                      </p:to>
                                    </p:set>
                                    <p:animEffect transition="in" filter="fade">
                                      <p:cBhvr>
                                        <p:cTn id="17" dur="1250"/>
                                        <p:tgtEl>
                                          <p:spTgt spid="5125"/>
                                        </p:tgtEl>
                                      </p:cBhvr>
                                    </p:animEffect>
                                    <p:anim calcmode="lin" valueType="num">
                                      <p:cBhvr>
                                        <p:cTn id="18" dur="1250" fill="hold"/>
                                        <p:tgtEl>
                                          <p:spTgt spid="5125"/>
                                        </p:tgtEl>
                                        <p:attrNameLst>
                                          <p:attrName>ppt_x</p:attrName>
                                        </p:attrNameLst>
                                      </p:cBhvr>
                                      <p:tavLst>
                                        <p:tav tm="0">
                                          <p:val>
                                            <p:strVal val="#ppt_x"/>
                                          </p:val>
                                        </p:tav>
                                        <p:tav tm="100000">
                                          <p:val>
                                            <p:strVal val="#ppt_x"/>
                                          </p:val>
                                        </p:tav>
                                      </p:tavLst>
                                    </p:anim>
                                    <p:anim calcmode="lin" valueType="num">
                                      <p:cBhvr>
                                        <p:cTn id="19" dur="1250" fill="hold"/>
                                        <p:tgtEl>
                                          <p:spTgt spid="5125"/>
                                        </p:tgtEl>
                                        <p:attrNameLst>
                                          <p:attrName>ppt_y</p:attrName>
                                        </p:attrNameLst>
                                      </p:cBhvr>
                                      <p:tavLst>
                                        <p:tav tm="0">
                                          <p:val>
                                            <p:strVal val="#ppt_y-.1"/>
                                          </p:val>
                                        </p:tav>
                                        <p:tav tm="100000">
                                          <p:val>
                                            <p:strVal val="#ppt_y"/>
                                          </p:val>
                                        </p:tav>
                                      </p:tavLst>
                                    </p:anim>
                                  </p:childTnLst>
                                </p:cTn>
                              </p:par>
                            </p:childTnLst>
                          </p:cTn>
                        </p:par>
                        <p:par>
                          <p:cTn id="20" fill="hold">
                            <p:stCondLst>
                              <p:cond delay="5250"/>
                            </p:stCondLst>
                            <p:childTnLst>
                              <p:par>
                                <p:cTn id="21" presetID="16" presetClass="entr" presetSubtype="21" fill="hold" nodeType="afterEffect">
                                  <p:stCondLst>
                                    <p:cond delay="1000"/>
                                  </p:stCondLst>
                                  <p:childTnLst>
                                    <p:set>
                                      <p:cBhvr>
                                        <p:cTn id="22" dur="1" fill="hold">
                                          <p:stCondLst>
                                            <p:cond delay="0"/>
                                          </p:stCondLst>
                                        </p:cTn>
                                        <p:tgtEl>
                                          <p:spTgt spid="64">
                                            <p:txEl>
                                              <p:pRg st="0" end="0"/>
                                            </p:txEl>
                                          </p:spTgt>
                                        </p:tgtEl>
                                        <p:attrNameLst>
                                          <p:attrName>style.visibility</p:attrName>
                                        </p:attrNameLst>
                                      </p:cBhvr>
                                      <p:to>
                                        <p:strVal val="visible"/>
                                      </p:to>
                                    </p:set>
                                    <p:animEffect transition="in" filter="barn(inVertical)">
                                      <p:cBhvr>
                                        <p:cTn id="23" dur="125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1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48" name="Freeform 47"/>
          <p:cNvSpPr/>
          <p:nvPr/>
        </p:nvSpPr>
        <p:spPr>
          <a:xfrm>
            <a:off x="8571290" y="4135352"/>
            <a:ext cx="571302" cy="1016442"/>
          </a:xfrm>
          <a:custGeom>
            <a:avLst/>
            <a:gdLst>
              <a:gd name="connsiteX0" fmla="*/ 40210 w 571302"/>
              <a:gd name="connsiteY0" fmla="*/ 0 h 814137"/>
              <a:gd name="connsiteX1" fmla="*/ 50370 w 571302"/>
              <a:gd name="connsiteY1" fmla="*/ 711200 h 814137"/>
              <a:gd name="connsiteX2" fmla="*/ 538050 w 571302"/>
              <a:gd name="connsiteY2" fmla="*/ 802640 h 814137"/>
              <a:gd name="connsiteX3" fmla="*/ 527890 w 571302"/>
              <a:gd name="connsiteY3" fmla="*/ 812800 h 814137"/>
              <a:gd name="connsiteX4" fmla="*/ 527890 w 571302"/>
              <a:gd name="connsiteY4" fmla="*/ 802640 h 814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302" h="814137">
                <a:moveTo>
                  <a:pt x="40210" y="0"/>
                </a:moveTo>
                <a:cubicBezTo>
                  <a:pt x="3803" y="288713"/>
                  <a:pt x="-32603" y="577427"/>
                  <a:pt x="50370" y="711200"/>
                </a:cubicBezTo>
                <a:cubicBezTo>
                  <a:pt x="133343" y="844973"/>
                  <a:pt x="458463" y="785707"/>
                  <a:pt x="538050" y="802640"/>
                </a:cubicBezTo>
                <a:cubicBezTo>
                  <a:pt x="617637" y="819573"/>
                  <a:pt x="529583" y="812800"/>
                  <a:pt x="527890" y="812800"/>
                </a:cubicBezTo>
                <a:cubicBezTo>
                  <a:pt x="526197" y="812800"/>
                  <a:pt x="527043" y="807720"/>
                  <a:pt x="527890" y="802640"/>
                </a:cubicBezTo>
              </a:path>
            </a:pathLst>
          </a:custGeom>
          <a:ln w="57150">
            <a:headEnd type="none" w="med" len="med"/>
            <a:tailEnd type="arrow"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Oval 54"/>
          <p:cNvSpPr/>
          <p:nvPr/>
        </p:nvSpPr>
        <p:spPr>
          <a:xfrm>
            <a:off x="862359" y="4608443"/>
            <a:ext cx="962109" cy="133504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Users\Rae\Desktop\passover-post banner 1000.jpg"/>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31729" y="-2761992"/>
            <a:ext cx="9204960" cy="1496579"/>
          </a:xfrm>
          <a:prstGeom prst="rect">
            <a:avLst/>
          </a:prstGeom>
          <a:noFill/>
          <a:scene3d>
            <a:camera prst="isometricOffAxis1Righ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a:off x="4311219" y="2272763"/>
            <a:ext cx="5007389" cy="4365488"/>
            <a:chOff x="4311219" y="2272763"/>
            <a:chExt cx="5007389" cy="4365488"/>
          </a:xfrm>
        </p:grpSpPr>
        <p:sp>
          <p:nvSpPr>
            <p:cNvPr id="20" name="Teardrop 19"/>
            <p:cNvSpPr/>
            <p:nvPr/>
          </p:nvSpPr>
          <p:spPr>
            <a:xfrm rot="18638747">
              <a:off x="4280695" y="2496973"/>
              <a:ext cx="4171802" cy="4110754"/>
            </a:xfrm>
            <a:prstGeom prst="teardrop">
              <a:avLst>
                <a:gd name="adj" fmla="val 48434"/>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447158" y="2272763"/>
              <a:ext cx="4871450" cy="2677006"/>
              <a:chOff x="3060071" y="2538880"/>
              <a:chExt cx="4871450" cy="2677006"/>
            </a:xfrm>
          </p:grpSpPr>
          <p:sp>
            <p:nvSpPr>
              <p:cNvPr id="17" name="Isosceles Triangle 16"/>
              <p:cNvSpPr/>
              <p:nvPr/>
            </p:nvSpPr>
            <p:spPr>
              <a:xfrm rot="15017441">
                <a:off x="4996737" y="2281103"/>
                <a:ext cx="2657635" cy="3211932"/>
              </a:xfrm>
              <a:prstGeom prst="triangle">
                <a:avLst>
                  <a:gd name="adj" fmla="val 52254"/>
                </a:avLst>
              </a:prstGeom>
              <a:blipFill dpi="0"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2123464">
                <a:off x="4499358" y="2538880"/>
                <a:ext cx="1683945" cy="1955549"/>
              </a:xfrm>
              <a:prstGeom prst="triangle">
                <a:avLst/>
              </a:prstGeom>
              <a:blipFill dpi="0" rotWithShape="1">
                <a:blip r:embed="rId8">
                  <a:extLst>
                    <a:ext uri="{28A0092B-C50C-407E-A947-70E740481C1C}">
                      <a14:useLocalDpi xmlns:a14="http://schemas.microsoft.com/office/drawing/2010/main" val="0"/>
                    </a:ext>
                  </a:extLst>
                </a:blip>
                <a:srcRect/>
                <a:stretch>
                  <a:fillRect/>
                </a:stretch>
              </a:blip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9337758">
                <a:off x="3716651" y="2562116"/>
                <a:ext cx="1683945" cy="1955549"/>
              </a:xfrm>
              <a:prstGeom prst="triangle">
                <a:avLst/>
              </a:prstGeom>
              <a:blipFill dpi="0" rotWithShape="1">
                <a:blip r:embed="rId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6526267">
                <a:off x="3195873" y="3141552"/>
                <a:ext cx="1683945" cy="1955549"/>
              </a:xfrm>
              <a:prstGeom prst="triangle">
                <a:avLst/>
              </a:prstGeom>
              <a:blipFill dpi="0" rotWithShape="1">
                <a:blip r:embed="rId10">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Isosceles Triangle 18"/>
          <p:cNvSpPr/>
          <p:nvPr/>
        </p:nvSpPr>
        <p:spPr>
          <a:xfrm rot="5400000">
            <a:off x="4948502" y="2972129"/>
            <a:ext cx="483833" cy="2351979"/>
          </a:xfrm>
          <a:prstGeom prst="triangle">
            <a:avLst/>
          </a:prstGeom>
          <a:gradFill flip="none" rotWithShape="1">
            <a:gsLst>
              <a:gs pos="21000">
                <a:srgbClr val="000040"/>
              </a:gs>
              <a:gs pos="41000">
                <a:srgbClr val="400040"/>
              </a:gs>
              <a:gs pos="59000">
                <a:srgbClr val="8F0040"/>
              </a:gs>
              <a:gs pos="77000">
                <a:srgbClr val="F27300"/>
              </a:gs>
              <a:gs pos="91000">
                <a:schemeClr val="accent3">
                  <a:lumMod val="20000"/>
                  <a:lumOff val="80000"/>
                </a:schemeClr>
              </a:gs>
            </a:gsLst>
            <a:lin ang="9600000" scaled="0"/>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20259437">
            <a:off x="8118531" y="2213816"/>
            <a:ext cx="905530" cy="1954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rot="5400000" flipV="1">
            <a:off x="7310732" y="2923691"/>
            <a:ext cx="483833" cy="2441929"/>
          </a:xfrm>
          <a:prstGeom prst="triangle">
            <a:avLst/>
          </a:prstGeom>
          <a:gradFill>
            <a:gsLst>
              <a:gs pos="29000">
                <a:srgbClr val="000000"/>
              </a:gs>
              <a:gs pos="70000">
                <a:schemeClr val="accent5">
                  <a:lumMod val="20000"/>
                  <a:lumOff val="80000"/>
                </a:schemeClr>
              </a:gs>
              <a:gs pos="49000">
                <a:srgbClr val="0A128C"/>
              </a:gs>
              <a:gs pos="91000">
                <a:schemeClr val="accent6">
                  <a:lumMod val="40000"/>
                  <a:lumOff val="60000"/>
                </a:schemeClr>
              </a:gs>
            </a:gsLst>
            <a:lin ang="1020000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014429" y="3894393"/>
            <a:ext cx="1078432" cy="461665"/>
          </a:xfrm>
          <a:prstGeom prst="rect">
            <a:avLst/>
          </a:prstGeom>
        </p:spPr>
        <p:txBody>
          <a:bodyPr wrap="square">
            <a:spAutoFit/>
            <a:scene3d>
              <a:camera prst="orthographicFront"/>
              <a:lightRig rig="threePt" dir="t"/>
            </a:scene3d>
            <a:sp3d extrusionH="57150">
              <a:bevelT h="25400" prst="softRound"/>
            </a:sp3d>
          </a:bodyPr>
          <a:lstStyle/>
          <a:p>
            <a:pPr lvl="0" algn="ctr"/>
            <a:r>
              <a:rPr lang="en-US" sz="2400" b="1" dirty="0" smtClean="0">
                <a:ln w="1905"/>
                <a:solidFill>
                  <a:schemeClr val="accent2">
                    <a:lumMod val="20000"/>
                    <a:lumOff val="80000"/>
                  </a:schemeClr>
                </a:solidFill>
                <a:effectLst>
                  <a:innerShdw blurRad="69850" dist="43180" dir="5400000">
                    <a:srgbClr val="000000">
                      <a:alpha val="65000"/>
                    </a:srgbClr>
                  </a:innerShdw>
                </a:effectLst>
              </a:rPr>
              <a:t>boqer</a:t>
            </a:r>
            <a:endParaRPr lang="en-US" sz="2400" b="1" dirty="0">
              <a:ln w="1905"/>
              <a:solidFill>
                <a:schemeClr val="accent2">
                  <a:lumMod val="20000"/>
                  <a:lumOff val="80000"/>
                </a:schemeClr>
              </a:solidFill>
              <a:effectLst>
                <a:innerShdw blurRad="69850" dist="43180" dir="5400000">
                  <a:srgbClr val="000000">
                    <a:alpha val="65000"/>
                  </a:srgbClr>
                </a:innerShdw>
              </a:effectLst>
            </a:endParaRPr>
          </a:p>
        </p:txBody>
      </p:sp>
      <p:sp>
        <p:nvSpPr>
          <p:cNvPr id="35" name="Rectangle 34"/>
          <p:cNvSpPr/>
          <p:nvPr/>
        </p:nvSpPr>
        <p:spPr>
          <a:xfrm>
            <a:off x="7886266" y="3859938"/>
            <a:ext cx="1078432" cy="461665"/>
          </a:xfrm>
          <a:prstGeom prst="rect">
            <a:avLst/>
          </a:prstGeom>
        </p:spPr>
        <p:txBody>
          <a:bodyPr wrap="square">
            <a:spAutoFit/>
            <a:scene3d>
              <a:camera prst="orthographicFront"/>
              <a:lightRig rig="threePt" dir="t"/>
            </a:scene3d>
            <a:sp3d extrusionH="57150">
              <a:bevelT w="82550" h="38100" prst="coolSlant"/>
            </a:sp3d>
          </a:bodyPr>
          <a:lstStyle/>
          <a:p>
            <a:pPr lvl="0" algn="ctr"/>
            <a:r>
              <a:rPr lang="en-US" sz="2400" b="1" dirty="0" smtClean="0">
                <a:ln w="1905"/>
                <a:solidFill>
                  <a:schemeClr val="accent5">
                    <a:lumMod val="75000"/>
                  </a:schemeClr>
                </a:solidFill>
                <a:effectLst>
                  <a:innerShdw blurRad="69850" dist="43180" dir="5400000">
                    <a:srgbClr val="000000">
                      <a:alpha val="65000"/>
                    </a:srgbClr>
                  </a:innerShdw>
                </a:effectLst>
              </a:rPr>
              <a:t>ereb</a:t>
            </a:r>
            <a:endParaRPr lang="en-US" sz="2400" b="1" dirty="0">
              <a:ln w="1905"/>
              <a:solidFill>
                <a:schemeClr val="accent5">
                  <a:lumMod val="75000"/>
                </a:schemeClr>
              </a:solidFill>
              <a:effectLst>
                <a:innerShdw blurRad="69850" dist="43180" dir="5400000">
                  <a:srgbClr val="000000">
                    <a:alpha val="65000"/>
                  </a:srgbClr>
                </a:innerShdw>
              </a:effectLst>
            </a:endParaRPr>
          </a:p>
        </p:txBody>
      </p:sp>
      <p:cxnSp>
        <p:nvCxnSpPr>
          <p:cNvPr id="27" name="Straight Connector 26"/>
          <p:cNvCxnSpPr>
            <a:endCxn id="14" idx="0"/>
          </p:cNvCxnSpPr>
          <p:nvPr/>
        </p:nvCxnSpPr>
        <p:spPr>
          <a:xfrm>
            <a:off x="4386805" y="2384385"/>
            <a:ext cx="1974418" cy="1772360"/>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339998" y="1481559"/>
            <a:ext cx="0" cy="2665536"/>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3960564" y="1976845"/>
            <a:ext cx="1125629" cy="461665"/>
          </a:xfrm>
          <a:prstGeom prst="rect">
            <a:avLst/>
          </a:prstGeom>
          <a:noFill/>
        </p:spPr>
        <p:txBody>
          <a:bodyPr wrap="non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a:t>
            </a:r>
            <a:r>
              <a:rPr lang="en-US" sz="24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RD</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8" name="Rectangle 57"/>
          <p:cNvSpPr/>
          <p:nvPr/>
        </p:nvSpPr>
        <p:spPr>
          <a:xfrm>
            <a:off x="5927365" y="1054619"/>
            <a:ext cx="1103187" cy="461665"/>
          </a:xfrm>
          <a:prstGeom prst="rect">
            <a:avLst/>
          </a:prstGeom>
          <a:noFill/>
        </p:spPr>
        <p:txBody>
          <a:bodyPr wrap="non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6</a:t>
            </a:r>
            <a:r>
              <a:rPr lang="en-US" sz="24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H</a:t>
            </a: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62" name="Straight Connector 61"/>
          <p:cNvCxnSpPr/>
          <p:nvPr/>
        </p:nvCxnSpPr>
        <p:spPr>
          <a:xfrm flipV="1">
            <a:off x="1389124" y="4187573"/>
            <a:ext cx="4960054" cy="521454"/>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3074" name="Picture 2" descr="C:\Users\Rae\Desktop\Yah before pilat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512" y="2853203"/>
            <a:ext cx="977694" cy="13392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098" name="Picture 2" descr="C:\Users\Rae\Desktop\cross edi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8507" y="1073533"/>
            <a:ext cx="565795" cy="16236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769605" y="1884733"/>
            <a:ext cx="2244824" cy="578882"/>
          </a:xfrm>
          <a:prstGeom prst="roundRect">
            <a:avLst/>
          </a:prstGeom>
          <a:blipFill dpi="0" rotWithShape="1">
            <a:blip r:embed="rId13">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Mark 15:25  Yahusha  </a:t>
            </a:r>
            <a:br>
              <a:rPr lang="en-US" sz="1400" dirty="0" smtClean="0">
                <a:solidFill>
                  <a:schemeClr val="accent2">
                    <a:lumMod val="20000"/>
                    <a:lumOff val="80000"/>
                  </a:schemeClr>
                </a:solidFill>
                <a:effectLst>
                  <a:glow rad="127000">
                    <a:srgbClr val="002060"/>
                  </a:glow>
                </a:effectLst>
              </a:rPr>
            </a:br>
            <a:r>
              <a:rPr lang="en-US" sz="1400" dirty="0" smtClean="0">
                <a:solidFill>
                  <a:schemeClr val="accent2">
                    <a:lumMod val="20000"/>
                    <a:lumOff val="80000"/>
                  </a:schemeClr>
                </a:solidFill>
                <a:effectLst>
                  <a:glow rad="127000">
                    <a:srgbClr val="002060"/>
                  </a:glow>
                </a:effectLst>
              </a:rPr>
              <a:t>sacrificed at the 3</a:t>
            </a:r>
            <a:r>
              <a:rPr lang="en-US" sz="1400" baseline="30000" dirty="0" smtClean="0">
                <a:solidFill>
                  <a:schemeClr val="accent2">
                    <a:lumMod val="20000"/>
                    <a:lumOff val="80000"/>
                  </a:schemeClr>
                </a:solidFill>
                <a:effectLst>
                  <a:glow rad="127000">
                    <a:srgbClr val="002060"/>
                  </a:glow>
                </a:effectLst>
              </a:rPr>
              <a:t>rd</a:t>
            </a:r>
            <a:r>
              <a:rPr lang="en-US" sz="1400" dirty="0" smtClean="0">
                <a:solidFill>
                  <a:schemeClr val="accent2">
                    <a:lumMod val="20000"/>
                    <a:lumOff val="80000"/>
                  </a:schemeClr>
                </a:solidFill>
                <a:effectLst>
                  <a:glow rad="127000">
                    <a:srgbClr val="002060"/>
                  </a:glow>
                </a:effectLst>
              </a:rPr>
              <a:t> hour.</a:t>
            </a:r>
            <a:endParaRPr lang="en-US" sz="1400" dirty="0">
              <a:solidFill>
                <a:schemeClr val="accent2">
                  <a:lumMod val="20000"/>
                  <a:lumOff val="80000"/>
                </a:schemeClr>
              </a:solidFill>
              <a:effectLst>
                <a:glow rad="127000">
                  <a:srgbClr val="002060"/>
                </a:glow>
              </a:effectLst>
            </a:endParaRPr>
          </a:p>
        </p:txBody>
      </p:sp>
      <p:pic>
        <p:nvPicPr>
          <p:cNvPr id="5122" name="Picture 2" descr="C:\Users\Rae\Desktop\cross at noon cropped.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67602" y="91441"/>
            <a:ext cx="702492" cy="17369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5750133" y="101375"/>
            <a:ext cx="2112523" cy="578882"/>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Mark 15:33  Darkness </a:t>
            </a:r>
            <a:br>
              <a:rPr lang="en-US" sz="1400" dirty="0" smtClean="0">
                <a:solidFill>
                  <a:schemeClr val="accent2">
                    <a:lumMod val="20000"/>
                    <a:lumOff val="80000"/>
                  </a:schemeClr>
                </a:solidFill>
                <a:effectLst>
                  <a:glow rad="127000">
                    <a:srgbClr val="002060"/>
                  </a:glow>
                </a:effectLst>
              </a:rPr>
            </a:br>
            <a:r>
              <a:rPr lang="en-US" sz="1400" dirty="0" smtClean="0">
                <a:solidFill>
                  <a:schemeClr val="accent2">
                    <a:lumMod val="20000"/>
                    <a:lumOff val="80000"/>
                  </a:schemeClr>
                </a:solidFill>
                <a:effectLst>
                  <a:glow rad="127000">
                    <a:srgbClr val="002060"/>
                  </a:glow>
                </a:effectLst>
              </a:rPr>
              <a:t>over the whole land.</a:t>
            </a:r>
            <a:endParaRPr lang="en-US" sz="1400" dirty="0">
              <a:solidFill>
                <a:schemeClr val="accent2">
                  <a:lumMod val="20000"/>
                  <a:lumOff val="80000"/>
                </a:schemeClr>
              </a:solidFill>
              <a:effectLst>
                <a:glow rad="127000">
                  <a:srgbClr val="002060"/>
                </a:glow>
              </a:effectLst>
            </a:endParaRPr>
          </a:p>
        </p:txBody>
      </p:sp>
      <p:sp>
        <p:nvSpPr>
          <p:cNvPr id="67" name="TextBox 66"/>
          <p:cNvSpPr txBox="1"/>
          <p:nvPr/>
        </p:nvSpPr>
        <p:spPr>
          <a:xfrm>
            <a:off x="1226730" y="3840127"/>
            <a:ext cx="2787699" cy="578882"/>
          </a:xfrm>
          <a:prstGeom prst="roundRect">
            <a:avLst/>
          </a:prstGeom>
          <a:blipFill dpi="0" rotWithShape="1">
            <a:blip r:embed="rId15">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Mark 15:1 (Abib 14) Immediately in the morning …</a:t>
            </a:r>
            <a:endParaRPr lang="en-US" sz="1400" dirty="0">
              <a:solidFill>
                <a:schemeClr val="accent2">
                  <a:lumMod val="20000"/>
                  <a:lumOff val="80000"/>
                </a:schemeClr>
              </a:solidFill>
              <a:effectLst>
                <a:glow rad="127000">
                  <a:srgbClr val="002060"/>
                </a:glow>
              </a:effectLst>
            </a:endParaRPr>
          </a:p>
        </p:txBody>
      </p:sp>
      <p:pic>
        <p:nvPicPr>
          <p:cNvPr id="43" name="Picture 3" descr="C:\Users\Rae\Desktop\Passover banner orig edit.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7160" y="116359"/>
            <a:ext cx="4653374" cy="668337"/>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6147" name="Picture 3" descr="C:\Users\Rae\Desktop\Veil ripped.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642007" y="855732"/>
            <a:ext cx="985259" cy="132812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6146" name="Picture 2" descr="C:\Users\Rae\Desktop\It is finished.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882217" y="1303498"/>
            <a:ext cx="1655323" cy="11705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7858064" y="2203589"/>
            <a:ext cx="2276572" cy="578882"/>
          </a:xfrm>
          <a:prstGeom prst="roundRect">
            <a:avLst/>
          </a:prstGeom>
          <a:blipFill dpi="0" rotWithShape="1">
            <a:blip r:embed="rId19">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      Mark 15:34  “… why </a:t>
            </a:r>
            <a:br>
              <a:rPr lang="en-US" sz="1400" dirty="0" smtClean="0">
                <a:solidFill>
                  <a:schemeClr val="accent2">
                    <a:lumMod val="20000"/>
                    <a:lumOff val="80000"/>
                  </a:schemeClr>
                </a:solidFill>
                <a:effectLst>
                  <a:glow rad="127000">
                    <a:srgbClr val="002060"/>
                  </a:glow>
                </a:effectLst>
              </a:rPr>
            </a:br>
            <a:r>
              <a:rPr lang="en-US" sz="1400" dirty="0" smtClean="0">
                <a:solidFill>
                  <a:schemeClr val="accent2">
                    <a:lumMod val="20000"/>
                    <a:lumOff val="80000"/>
                  </a:schemeClr>
                </a:solidFill>
                <a:effectLst>
                  <a:glow rad="127000">
                    <a:srgbClr val="002060"/>
                  </a:glow>
                </a:effectLst>
              </a:rPr>
              <a:t> have You forsaken Me?”</a:t>
            </a:r>
            <a:endParaRPr lang="en-US" sz="1400" dirty="0">
              <a:solidFill>
                <a:schemeClr val="accent2">
                  <a:lumMod val="20000"/>
                  <a:lumOff val="80000"/>
                </a:schemeClr>
              </a:solidFill>
              <a:effectLst>
                <a:glow rad="127000">
                  <a:srgbClr val="002060"/>
                </a:glow>
              </a:effectLst>
            </a:endParaRPr>
          </a:p>
        </p:txBody>
      </p:sp>
      <p:sp>
        <p:nvSpPr>
          <p:cNvPr id="60" name="Rectangle 59"/>
          <p:cNvSpPr/>
          <p:nvPr/>
        </p:nvSpPr>
        <p:spPr>
          <a:xfrm>
            <a:off x="7892599" y="1797329"/>
            <a:ext cx="1178917" cy="461665"/>
          </a:xfrm>
          <a:prstGeom prst="rect">
            <a:avLst/>
          </a:prstGeom>
          <a:noFill/>
        </p:spPr>
        <p:txBody>
          <a:bodyPr wrap="square" lIns="91440" tIns="45720" rIns="91440" bIns="45720">
            <a:spAutoFit/>
          </a:bodyPr>
          <a:lstStyle/>
          <a:p>
            <a:pPr algn="ctr"/>
            <a:r>
              <a:rPr lang="en-US" sz="2400" b="1" cap="none" spc="0" dirty="0" smtClean="0">
                <a:ln w="1905"/>
                <a:solidFill>
                  <a:schemeClr val="accent2">
                    <a:lumMod val="20000"/>
                    <a:lumOff val="80000"/>
                  </a:schemeClr>
                </a:solidFill>
                <a:effectLst>
                  <a:innerShdw blurRad="69850" dist="43180" dir="5400000">
                    <a:srgbClr val="000000">
                      <a:alpha val="65000"/>
                    </a:srgbClr>
                  </a:innerShdw>
                </a:effectLst>
              </a:rPr>
              <a:t>9</a:t>
            </a:r>
            <a:r>
              <a:rPr lang="en-US" sz="2400" b="1" cap="none" spc="0" baseline="30000" dirty="0" smtClean="0">
                <a:ln w="1905"/>
                <a:solidFill>
                  <a:schemeClr val="accent2">
                    <a:lumMod val="20000"/>
                    <a:lumOff val="80000"/>
                  </a:schemeClr>
                </a:solidFill>
                <a:effectLst>
                  <a:innerShdw blurRad="69850" dist="43180" dir="5400000">
                    <a:srgbClr val="000000">
                      <a:alpha val="65000"/>
                    </a:srgbClr>
                  </a:innerShdw>
                </a:effectLst>
              </a:rPr>
              <a:t>TH</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cap="none" spc="0" dirty="0" smtClean="0">
                <a:ln w="1905"/>
                <a:solidFill>
                  <a:schemeClr val="accent2">
                    <a:lumMod val="20000"/>
                    <a:lumOff val="80000"/>
                  </a:schemeClr>
                </a:solidFill>
                <a:effectLst>
                  <a:innerShdw blurRad="69850" dist="43180" dir="5400000">
                    <a:srgbClr val="000000">
                      <a:alpha val="65000"/>
                    </a:srgbClr>
                  </a:innerShdw>
                </a:effectLst>
              </a:rPr>
              <a:t>H</a:t>
            </a:r>
            <a:r>
              <a:rPr lang="en-US" b="1" cap="none" spc="0" dirty="0" smtClean="0">
                <a:ln w="1905"/>
                <a:solidFill>
                  <a:schemeClr val="accent2">
                    <a:lumMod val="20000"/>
                    <a:lumOff val="80000"/>
                  </a:schemeClr>
                </a:solidFill>
                <a:effectLst>
                  <a:innerShdw blurRad="69850" dist="43180" dir="5400000">
                    <a:srgbClr val="000000">
                      <a:alpha val="65000"/>
                    </a:srgbClr>
                  </a:innerShdw>
                </a:effectLst>
              </a:rPr>
              <a:t>R</a:t>
            </a:r>
            <a:endParaRPr lang="en-US" sz="2400" b="1" cap="none" spc="0" dirty="0">
              <a:ln w="1905"/>
              <a:solidFill>
                <a:schemeClr val="accent2">
                  <a:lumMod val="20000"/>
                  <a:lumOff val="80000"/>
                </a:schemeClr>
              </a:solidFill>
              <a:effectLst>
                <a:innerShdw blurRad="69850" dist="43180" dir="5400000">
                  <a:srgbClr val="000000">
                    <a:alpha val="65000"/>
                  </a:srgbClr>
                </a:innerShdw>
              </a:effectLst>
            </a:endParaRPr>
          </a:p>
        </p:txBody>
      </p:sp>
      <p:cxnSp>
        <p:nvCxnSpPr>
          <p:cNvPr id="41" name="Straight Connector 40"/>
          <p:cNvCxnSpPr/>
          <p:nvPr/>
        </p:nvCxnSpPr>
        <p:spPr>
          <a:xfrm flipH="1">
            <a:off x="6389747" y="2222340"/>
            <a:ext cx="1897727" cy="1957555"/>
          </a:xfrm>
          <a:prstGeom prst="line">
            <a:avLst/>
          </a:prstGeom>
          <a:ln w="76200">
            <a:solidFill>
              <a:schemeClr val="accent5">
                <a:lumMod val="40000"/>
                <a:lumOff val="60000"/>
              </a:schemeClr>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6389747" y="3191254"/>
            <a:ext cx="2320131" cy="988641"/>
          </a:xfrm>
          <a:prstGeom prst="line">
            <a:avLst/>
          </a:prstGeom>
          <a:ln w="76200">
            <a:solidFill>
              <a:srgbClr val="99FF33"/>
            </a:solidFill>
            <a:headEnd type="oval"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709879" y="2857007"/>
            <a:ext cx="2418369" cy="578882"/>
          </a:xfrm>
          <a:prstGeom prst="roundRect">
            <a:avLst/>
          </a:prstGeom>
          <a:blipFill dpi="0" rotWithShape="1">
            <a:blip r:embed="rId19">
              <a:extLst>
                <a:ext uri="{28A0092B-C50C-407E-A947-70E740481C1C}">
                  <a14:useLocalDpi xmlns:a14="http://schemas.microsoft.com/office/drawing/2010/main" val="0"/>
                </a:ext>
              </a:extLst>
            </a:blip>
            <a:srcRect/>
            <a:stretch>
              <a:fillRect/>
            </a:stretch>
          </a:blipFill>
          <a:ln w="57150">
            <a:solidFill>
              <a:srgbClr val="99FF33"/>
            </a:solidFill>
          </a:ln>
          <a:scene3d>
            <a:camera prst="orthographicFront"/>
            <a:lightRig rig="threePt" dir="t"/>
          </a:scene3d>
          <a:sp3d>
            <a:bevelT w="152400" h="50800" prst="softRound"/>
          </a:sp3d>
        </p:spPr>
        <p:txBody>
          <a:bodyPr wrap="square" rtlCol="0">
            <a:spAutoFit/>
          </a:bodyPr>
          <a:lstStyle/>
          <a:p>
            <a:r>
              <a:rPr lang="en-US" sz="1400" dirty="0" smtClean="0">
                <a:solidFill>
                  <a:schemeClr val="accent2">
                    <a:lumMod val="60000"/>
                    <a:lumOff val="40000"/>
                  </a:schemeClr>
                </a:solidFill>
                <a:effectLst>
                  <a:glow rad="127000">
                    <a:srgbClr val="002060"/>
                  </a:glow>
                </a:effectLst>
              </a:rPr>
              <a:t>John 19:34  The spear drew forth blood and water.</a:t>
            </a:r>
            <a:endParaRPr lang="en-US" sz="1400" dirty="0">
              <a:solidFill>
                <a:schemeClr val="accent2">
                  <a:lumMod val="60000"/>
                  <a:lumOff val="40000"/>
                </a:schemeClr>
              </a:solidFill>
              <a:effectLst>
                <a:glow rad="127000">
                  <a:srgbClr val="002060"/>
                </a:glow>
              </a:effectLst>
            </a:endParaRPr>
          </a:p>
        </p:txBody>
      </p:sp>
      <p:pic>
        <p:nvPicPr>
          <p:cNvPr id="42" name="Picture 5" descr="C:\Users\Rae\Desktop\teardrop.jpg"/>
          <p:cNvPicPr>
            <a:picLocks noChangeAspect="1" noChangeArrowheads="1"/>
          </p:cNvPicPr>
          <p:nvPr/>
        </p:nvPicPr>
        <p:blipFill>
          <a:blip r:embed="rId20">
            <a:duotone>
              <a:prstClr val="black"/>
              <a:srgbClr val="FF0000">
                <a:tint val="45000"/>
                <a:satMod val="400000"/>
              </a:srgbClr>
            </a:duotone>
            <a:extLst>
              <a:ext uri="{BEBA8EAE-BF5A-486C-A8C5-ECC9F3942E4B}">
                <a14:imgProps xmlns:a14="http://schemas.microsoft.com/office/drawing/2010/main">
                  <a14:imgLayer r:embed="rId21">
                    <a14:imgEffect>
                      <a14:backgroundRemoval t="110" b="98350" l="3916" r="95482">
                        <a14:backgroundMark x1="20783" y1="14411" x2="20783" y2="14411"/>
                      </a14:backgroundRemoval>
                    </a14:imgEffect>
                  </a14:imgLayer>
                </a14:imgProps>
              </a:ext>
              <a:ext uri="{28A0092B-C50C-407E-A947-70E740481C1C}">
                <a14:useLocalDpi xmlns:a14="http://schemas.microsoft.com/office/drawing/2010/main" val="0"/>
              </a:ext>
            </a:extLst>
          </a:blip>
          <a:srcRect/>
          <a:stretch>
            <a:fillRect/>
          </a:stretch>
        </p:blipFill>
        <p:spPr bwMode="auto">
          <a:xfrm>
            <a:off x="10981067" y="2651415"/>
            <a:ext cx="435506" cy="596197"/>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a:off x="4228227" y="4442260"/>
            <a:ext cx="4343069" cy="461665"/>
          </a:xfrm>
          <a:prstGeom prst="rect">
            <a:avLst/>
          </a:prstGeom>
          <a:noFill/>
        </p:spPr>
        <p:txBody>
          <a:bodyPr wrap="square" lIns="91440" tIns="45720" rIns="91440" bIns="45720">
            <a:spAutoFit/>
          </a:bodyPr>
          <a:lstStyle/>
          <a:p>
            <a:pPr algn="ctr"/>
            <a: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t>Abib 14 Night Season</a:t>
            </a:r>
            <a:endParaRPr lang="en-US" sz="2400" b="1" cap="none" spc="0" dirty="0">
              <a:ln w="1905"/>
              <a:solidFill>
                <a:schemeClr val="bg1">
                  <a:lumMod val="65000"/>
                </a:schemeClr>
              </a:solidFill>
              <a:effectLst>
                <a:innerShdw blurRad="69850" dist="43180" dir="5400000">
                  <a:srgbClr val="000000">
                    <a:alpha val="65000"/>
                  </a:srgbClr>
                </a:innerShdw>
              </a:effectLst>
              <a:latin typeface="Comic Sans MS" pitchFamily="66" charset="0"/>
            </a:endParaRPr>
          </a:p>
        </p:txBody>
      </p:sp>
      <p:sp>
        <p:nvSpPr>
          <p:cNvPr id="52" name="TextBox 51"/>
          <p:cNvSpPr txBox="1"/>
          <p:nvPr/>
        </p:nvSpPr>
        <p:spPr>
          <a:xfrm>
            <a:off x="8915400" y="3595902"/>
            <a:ext cx="2717362" cy="1328023"/>
          </a:xfrm>
          <a:prstGeom prst="roundRect">
            <a:avLst/>
          </a:prstGeom>
          <a:gradFill flip="none" rotWithShape="1">
            <a:gsLst>
              <a:gs pos="11000">
                <a:srgbClr val="000000"/>
              </a:gs>
              <a:gs pos="69000">
                <a:schemeClr val="accent5">
                  <a:lumMod val="20000"/>
                  <a:lumOff val="80000"/>
                </a:schemeClr>
              </a:gs>
              <a:gs pos="40000">
                <a:srgbClr val="0A128C"/>
              </a:gs>
              <a:gs pos="94000">
                <a:schemeClr val="accent6">
                  <a:lumMod val="40000"/>
                  <a:lumOff val="60000"/>
                </a:schemeClr>
              </a:gs>
            </a:gsLst>
            <a:lin ang="13500000" scaled="1"/>
            <a:tileRect/>
          </a:gradFill>
          <a:ln w="57150">
            <a:solidFill>
              <a:schemeClr val="accent5"/>
            </a:solidFill>
          </a:ln>
          <a:effectLst>
            <a:glow rad="139700">
              <a:schemeClr val="accent1">
                <a:satMod val="175000"/>
                <a:alpha val="40000"/>
              </a:schemeClr>
            </a:glow>
          </a:effectLst>
          <a:scene3d>
            <a:camera prst="orthographicFront"/>
            <a:lightRig rig="threePt" dir="t"/>
          </a:scene3d>
          <a:sp3d>
            <a:bevelT w="152400" h="50800" prst="softRound"/>
          </a:sp3d>
        </p:spPr>
        <p:txBody>
          <a:bodyPr wrap="square" rtlCol="0">
            <a:spAutoFit/>
          </a:bodyPr>
          <a:lstStyle/>
          <a:p>
            <a:r>
              <a:rPr lang="en-US" dirty="0" smtClean="0">
                <a:solidFill>
                  <a:schemeClr val="accent2">
                    <a:lumMod val="60000"/>
                    <a:lumOff val="40000"/>
                  </a:schemeClr>
                </a:solidFill>
                <a:effectLst>
                  <a:glow rad="127000">
                    <a:srgbClr val="002060"/>
                  </a:glow>
                </a:effectLst>
              </a:rPr>
              <a:t>  Mark 15:42</a:t>
            </a:r>
            <a:r>
              <a:rPr lang="en-US" dirty="0" smtClean="0">
                <a:ln>
                  <a:solidFill>
                    <a:sysClr val="windowText" lastClr="000000"/>
                  </a:solidFill>
                </a:ln>
                <a:solidFill>
                  <a:schemeClr val="accent2">
                    <a:lumMod val="60000"/>
                    <a:lumOff val="40000"/>
                  </a:schemeClr>
                </a:solidFill>
                <a:effectLst>
                  <a:glow rad="101600">
                    <a:srgbClr val="99FF33"/>
                  </a:glow>
                </a:effectLst>
              </a:rPr>
              <a:t>   </a:t>
            </a:r>
            <a:r>
              <a:rPr lang="en-US" u="sng" dirty="0" smtClean="0">
                <a:ln>
                  <a:solidFill>
                    <a:sysClr val="windowText" lastClr="000000"/>
                  </a:solidFill>
                </a:ln>
                <a:solidFill>
                  <a:schemeClr val="accent2">
                    <a:lumMod val="60000"/>
                    <a:lumOff val="40000"/>
                  </a:schemeClr>
                </a:solidFill>
                <a:effectLst>
                  <a:glow rad="101600">
                    <a:srgbClr val="99FF33"/>
                  </a:glow>
                </a:effectLst>
              </a:rPr>
              <a:t>When evenin</a:t>
            </a:r>
            <a:r>
              <a:rPr lang="en-US" dirty="0" smtClean="0">
                <a:ln>
                  <a:solidFill>
                    <a:sysClr val="windowText" lastClr="000000"/>
                  </a:solidFill>
                </a:ln>
                <a:solidFill>
                  <a:schemeClr val="accent2">
                    <a:lumMod val="60000"/>
                    <a:lumOff val="40000"/>
                  </a:schemeClr>
                </a:solidFill>
                <a:effectLst>
                  <a:glow rad="101600">
                    <a:srgbClr val="99FF33"/>
                  </a:glow>
                </a:effectLst>
              </a:rPr>
              <a:t>g</a:t>
            </a:r>
            <a:r>
              <a:rPr lang="en-US" u="sng" dirty="0" smtClean="0">
                <a:ln>
                  <a:solidFill>
                    <a:sysClr val="windowText" lastClr="000000"/>
                  </a:solidFill>
                </a:ln>
                <a:solidFill>
                  <a:schemeClr val="accent2">
                    <a:lumMod val="60000"/>
                    <a:lumOff val="40000"/>
                  </a:schemeClr>
                </a:solidFill>
                <a:effectLst>
                  <a:glow rad="101600">
                    <a:srgbClr val="99FF33"/>
                  </a:glow>
                </a:effectLst>
              </a:rPr>
              <a:t> came</a:t>
            </a:r>
            <a:r>
              <a:rPr lang="en-US" dirty="0" smtClean="0">
                <a:ln>
                  <a:solidFill>
                    <a:sysClr val="windowText" lastClr="000000"/>
                  </a:solidFill>
                </a:ln>
                <a:solidFill>
                  <a:schemeClr val="accent2">
                    <a:lumMod val="60000"/>
                    <a:lumOff val="40000"/>
                  </a:schemeClr>
                </a:solidFill>
                <a:effectLst>
                  <a:glow rad="101600">
                    <a:srgbClr val="99FF33"/>
                  </a:glow>
                </a:effectLst>
              </a:rPr>
              <a:t> </a:t>
            </a:r>
            <a:r>
              <a:rPr lang="en-US" dirty="0" smtClean="0">
                <a:solidFill>
                  <a:schemeClr val="accent2">
                    <a:lumMod val="60000"/>
                    <a:lumOff val="40000"/>
                  </a:schemeClr>
                </a:solidFill>
                <a:effectLst>
                  <a:glow rad="127000">
                    <a:srgbClr val="002060"/>
                  </a:glow>
                </a:effectLst>
              </a:rPr>
              <a:t>Joseph went to Pilate for  Yahusha’s Body. </a:t>
            </a:r>
            <a:endParaRPr lang="en-US" dirty="0">
              <a:solidFill>
                <a:schemeClr val="accent2">
                  <a:lumMod val="60000"/>
                  <a:lumOff val="40000"/>
                </a:schemeClr>
              </a:solidFill>
              <a:effectLst>
                <a:glow rad="127000">
                  <a:srgbClr val="002060"/>
                </a:glow>
              </a:effectLst>
            </a:endParaRPr>
          </a:p>
        </p:txBody>
      </p:sp>
      <p:cxnSp>
        <p:nvCxnSpPr>
          <p:cNvPr id="47" name="Straight Connector 46"/>
          <p:cNvCxnSpPr/>
          <p:nvPr/>
        </p:nvCxnSpPr>
        <p:spPr>
          <a:xfrm flipV="1">
            <a:off x="6385683" y="3840127"/>
            <a:ext cx="2812165" cy="336722"/>
          </a:xfrm>
          <a:prstGeom prst="line">
            <a:avLst/>
          </a:prstGeom>
          <a:ln w="76200">
            <a:solidFill>
              <a:schemeClr val="accent5"/>
            </a:solidFill>
            <a:headEnd type="oval"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5125" name="Picture 5" descr="C:\Users\Rae\Desktop\teardrop.jp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10" b="98350" l="3916" r="95482">
                        <a14:backgroundMark x1="20783" y1="14411" x2="20783" y2="14411"/>
                      </a14:backgroundRemoval>
                    </a14:imgEffect>
                  </a14:imgLayer>
                </a14:imgProps>
              </a:ext>
              <a:ext uri="{28A0092B-C50C-407E-A947-70E740481C1C}">
                <a14:useLocalDpi xmlns:a14="http://schemas.microsoft.com/office/drawing/2010/main" val="0"/>
              </a:ext>
            </a:extLst>
          </a:blip>
          <a:srcRect/>
          <a:stretch>
            <a:fillRect/>
          </a:stretch>
        </p:blipFill>
        <p:spPr bwMode="auto">
          <a:xfrm>
            <a:off x="10981066" y="3026128"/>
            <a:ext cx="491991" cy="673524"/>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8999182" y="5010258"/>
            <a:ext cx="2070332" cy="523220"/>
          </a:xfrm>
          <a:prstGeom prst="rect">
            <a:avLst/>
          </a:prstGeom>
          <a:solidFill>
            <a:schemeClr val="accent5">
              <a:lumMod val="20000"/>
              <a:lumOff val="80000"/>
            </a:schemeClr>
          </a:solidFill>
          <a:effectLst>
            <a:softEdge rad="127000"/>
          </a:effectLst>
        </p:spPr>
        <p:txBody>
          <a:bodyPr wrap="square" rtlCol="0">
            <a:spAutoFit/>
          </a:bodyPr>
          <a:lstStyle/>
          <a:p>
            <a:r>
              <a:rPr lang="en-US" sz="1400" b="1" dirty="0" smtClean="0">
                <a:solidFill>
                  <a:schemeClr val="accent1">
                    <a:lumMod val="75000"/>
                  </a:schemeClr>
                </a:solidFill>
              </a:rPr>
              <a:t> </a:t>
            </a:r>
            <a:r>
              <a:rPr lang="en-US" sz="1400" b="1" u="sng" dirty="0" smtClean="0">
                <a:solidFill>
                  <a:srgbClr val="6F3350"/>
                </a:solidFill>
              </a:rPr>
              <a:t>THEN</a:t>
            </a:r>
            <a:r>
              <a:rPr lang="en-US" sz="1400" b="1" dirty="0" smtClean="0">
                <a:solidFill>
                  <a:schemeClr val="accent1">
                    <a:lumMod val="75000"/>
                  </a:schemeClr>
                </a:solidFill>
              </a:rPr>
              <a:t> he bought fine </a:t>
            </a:r>
            <a:br>
              <a:rPr lang="en-US" sz="1400" b="1" dirty="0" smtClean="0">
                <a:solidFill>
                  <a:schemeClr val="accent1">
                    <a:lumMod val="75000"/>
                  </a:schemeClr>
                </a:solidFill>
              </a:rPr>
            </a:br>
            <a:r>
              <a:rPr lang="en-US" sz="1400" b="1" dirty="0" smtClean="0">
                <a:solidFill>
                  <a:schemeClr val="accent1">
                    <a:lumMod val="75000"/>
                  </a:schemeClr>
                </a:solidFill>
              </a:rPr>
              <a:t>  linen.  [Mark 15:46]</a:t>
            </a:r>
            <a:endParaRPr lang="en-US" sz="1400" b="1" dirty="0">
              <a:solidFill>
                <a:schemeClr val="accent1">
                  <a:lumMod val="75000"/>
                </a:schemeClr>
              </a:solidFill>
            </a:endParaRPr>
          </a:p>
        </p:txBody>
      </p:sp>
      <p:pic>
        <p:nvPicPr>
          <p:cNvPr id="4100" name="Picture 4" descr="C:\Users\Rae\Desktop\joseph pilate Yahusha body edit.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988233" y="4321603"/>
            <a:ext cx="1010287" cy="1560190"/>
          </a:xfrm>
          <a:prstGeom prst="roundRect">
            <a:avLst>
              <a:gd name="adj" fmla="val 16667"/>
            </a:avLst>
          </a:prstGeom>
          <a:ln w="38100">
            <a:solidFill>
              <a:srgbClr val="7030A0"/>
            </a:solidFill>
          </a:ln>
          <a:effectLst>
            <a:glow rad="1397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4" name="TextBox 73"/>
          <p:cNvSpPr txBox="1"/>
          <p:nvPr/>
        </p:nvSpPr>
        <p:spPr>
          <a:xfrm>
            <a:off x="192024" y="4536948"/>
            <a:ext cx="905322" cy="817245"/>
          </a:xfrm>
          <a:prstGeom prst="roundRect">
            <a:avLst/>
          </a:prstGeom>
          <a:blipFill dpi="0" rotWithShape="1">
            <a:blip r:embed="rId23">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Rooster crowing time.</a:t>
            </a:r>
            <a:endParaRPr lang="en-US" sz="1400" dirty="0">
              <a:solidFill>
                <a:schemeClr val="accent2">
                  <a:lumMod val="20000"/>
                  <a:lumOff val="80000"/>
                </a:schemeClr>
              </a:solidFill>
              <a:effectLst>
                <a:glow rad="127000">
                  <a:srgbClr val="002060"/>
                </a:glow>
              </a:effectLst>
            </a:endParaRPr>
          </a:p>
        </p:txBody>
      </p:sp>
      <p:sp>
        <p:nvSpPr>
          <p:cNvPr id="75" name="TextBox 74"/>
          <p:cNvSpPr txBox="1"/>
          <p:nvPr/>
        </p:nvSpPr>
        <p:spPr>
          <a:xfrm>
            <a:off x="5086193" y="5593963"/>
            <a:ext cx="5663087" cy="1077218"/>
          </a:xfrm>
          <a:prstGeom prst="rect">
            <a:avLst/>
          </a:prstGeom>
          <a:solidFill>
            <a:schemeClr val="bg1"/>
          </a:solidFill>
          <a:ln w="3175">
            <a:solidFill>
              <a:schemeClr val="bg1"/>
            </a:solidFill>
          </a:ln>
          <a:effectLst>
            <a:glow rad="228600">
              <a:schemeClr val="accent1">
                <a:satMod val="175000"/>
                <a:alpha val="40000"/>
              </a:schemeClr>
            </a:glow>
          </a:effectLst>
          <a:scene3d>
            <a:camera prst="orthographicFront"/>
            <a:lightRig rig="threePt" dir="t"/>
          </a:scene3d>
          <a:sp3d>
            <a:bevelT/>
          </a:sp3d>
        </p:spPr>
        <p:txBody>
          <a:bodyPr wrap="square" rtlCol="0">
            <a:spAutoFit/>
            <a:sp3d extrusionH="57150">
              <a:bevelT w="82550" h="38100" prst="coolSlant"/>
            </a:sp3d>
          </a:bodyPr>
          <a:lstStyle/>
          <a:p>
            <a:pPr algn="ctr"/>
            <a:r>
              <a:rPr lang="en-US" sz="1600" b="1" dirty="0" smtClean="0">
                <a:solidFill>
                  <a:srgbClr val="0070C0"/>
                </a:solidFill>
              </a:rPr>
              <a:t>Deut 16:6 </a:t>
            </a:r>
            <a:r>
              <a:rPr lang="en-US" sz="1600" dirty="0" smtClean="0">
                <a:solidFill>
                  <a:schemeClr val="accent5">
                    <a:lumMod val="75000"/>
                  </a:schemeClr>
                </a:solidFill>
              </a:rPr>
              <a:t>records the Passover can be offered at “ereb/even.”   </a:t>
            </a:r>
            <a:r>
              <a:rPr lang="en-US" sz="1600" dirty="0" smtClean="0"/>
              <a:t>(</a:t>
            </a:r>
            <a:r>
              <a:rPr lang="en-US" sz="1600" b="1" dirty="0" smtClean="0">
                <a:solidFill>
                  <a:srgbClr val="0070C0"/>
                </a:solidFill>
              </a:rPr>
              <a:t>Lev 6:20 </a:t>
            </a:r>
            <a:r>
              <a:rPr lang="en-US" sz="1600" dirty="0" smtClean="0">
                <a:solidFill>
                  <a:schemeClr val="accent5">
                    <a:lumMod val="75000"/>
                  </a:schemeClr>
                </a:solidFill>
              </a:rPr>
              <a:t>also has the Grain Offering at “ereb/night.”</a:t>
            </a:r>
            <a:r>
              <a:rPr lang="en-US" sz="1600" dirty="0" smtClean="0"/>
              <a:t>)  It was during this </a:t>
            </a:r>
            <a:r>
              <a:rPr lang="en-US" sz="1600" dirty="0" smtClean="0">
                <a:solidFill>
                  <a:schemeClr val="accent5">
                    <a:lumMod val="75000"/>
                  </a:schemeClr>
                </a:solidFill>
              </a:rPr>
              <a:t>dusk timeframe </a:t>
            </a:r>
            <a:r>
              <a:rPr lang="en-US" sz="1600" dirty="0" smtClean="0"/>
              <a:t>that Joseph was making arrangements to secure </a:t>
            </a:r>
            <a:r>
              <a:rPr lang="en-US" sz="1600" b="1" dirty="0" smtClean="0">
                <a:solidFill>
                  <a:srgbClr val="0070C0"/>
                </a:solidFill>
              </a:rPr>
              <a:t>Yahusha’s</a:t>
            </a:r>
            <a:r>
              <a:rPr lang="en-US" sz="1600" dirty="0" smtClean="0"/>
              <a:t> Body.</a:t>
            </a:r>
            <a:endParaRPr lang="en-US" sz="1600" dirty="0"/>
          </a:p>
        </p:txBody>
      </p:sp>
      <p:sp>
        <p:nvSpPr>
          <p:cNvPr id="49" name="Rectangle 48"/>
          <p:cNvSpPr/>
          <p:nvPr/>
        </p:nvSpPr>
        <p:spPr>
          <a:xfrm rot="21126930">
            <a:off x="7163071" y="3762772"/>
            <a:ext cx="1167307" cy="369332"/>
          </a:xfrm>
          <a:prstGeom prst="rect">
            <a:avLst/>
          </a:prstGeom>
        </p:spPr>
        <p:txBody>
          <a:bodyPr wrap="none">
            <a:spAutoFit/>
            <a:scene3d>
              <a:camera prst="orthographicFront"/>
              <a:lightRig rig="threePt" dir="t"/>
            </a:scene3d>
            <a:sp3d extrusionH="57150">
              <a:bevelT h="25400" prst="softRound"/>
            </a:sp3d>
          </a:bodyPr>
          <a:lstStyle/>
          <a:p>
            <a:r>
              <a:rPr lang="en-US" b="1" i="1" dirty="0">
                <a:solidFill>
                  <a:srgbClr val="FFFF00"/>
                </a:solidFill>
                <a:effectLst>
                  <a:glow rad="127000">
                    <a:srgbClr val="002060"/>
                  </a:glow>
                </a:effectLst>
                <a:latin typeface="Comic Sans MS" panose="030F0702030302020204" pitchFamily="66" charset="0"/>
              </a:rPr>
              <a:t>SUNSET</a:t>
            </a:r>
            <a:endParaRPr lang="en-US" dirty="0"/>
          </a:p>
        </p:txBody>
      </p:sp>
      <p:sp>
        <p:nvSpPr>
          <p:cNvPr id="51" name="Oval 50"/>
          <p:cNvSpPr/>
          <p:nvPr/>
        </p:nvSpPr>
        <p:spPr>
          <a:xfrm>
            <a:off x="156023" y="862183"/>
            <a:ext cx="1104695" cy="1076960"/>
          </a:xfrm>
          <a:prstGeom prst="ellipse">
            <a:avLst/>
          </a:prstGeom>
          <a:blipFill dpi="0" rotWithShape="1">
            <a:blip r:embed="rId24">
              <a:extLst>
                <a:ext uri="{28A0092B-C50C-407E-A947-70E740481C1C}">
                  <a14:useLocalDpi xmlns:a14="http://schemas.microsoft.com/office/drawing/2010/main" val="0"/>
                </a:ext>
              </a:extLst>
            </a:blip>
            <a:srcRect/>
            <a:stretch>
              <a:fillRect/>
            </a:stretch>
          </a:blipFill>
          <a:ln>
            <a:solidFill>
              <a:schemeClr val="bg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346763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2">
                                            <p:txEl>
                                              <p:pRg st="0" end="0"/>
                                            </p:txEl>
                                          </p:spTgt>
                                        </p:tgtEl>
                                        <p:attrNameLst>
                                          <p:attrName>style.visibility</p:attrName>
                                        </p:attrNameLst>
                                      </p:cBhvr>
                                      <p:to>
                                        <p:strVal val="visible"/>
                                      </p:to>
                                    </p:set>
                                    <p:animEffect transition="in" filter="wipe(up)">
                                      <p:cBhvr>
                                        <p:cTn id="7" dur="2000"/>
                                        <p:tgtEl>
                                          <p:spTgt spid="52">
                                            <p:txEl>
                                              <p:pRg st="0" end="0"/>
                                            </p:txEl>
                                          </p:spTgt>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100"/>
                                        </p:tgtEl>
                                        <p:attrNameLst>
                                          <p:attrName>style.visibility</p:attrName>
                                        </p:attrNameLst>
                                      </p:cBhvr>
                                      <p:to>
                                        <p:strVal val="visible"/>
                                      </p:to>
                                    </p:set>
                                    <p:animEffect transition="in" filter="wipe(up)">
                                      <p:cBhvr>
                                        <p:cTn id="11" dur="1500"/>
                                        <p:tgtEl>
                                          <p:spTgt spid="410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up)">
                                      <p:cBhvr>
                                        <p:cTn id="16" dur="1000"/>
                                        <p:tgtEl>
                                          <p:spTgt spid="48"/>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59">
                                            <p:txEl>
                                              <p:pRg st="0" end="0"/>
                                            </p:txEl>
                                          </p:spTgt>
                                        </p:tgtEl>
                                        <p:attrNameLst>
                                          <p:attrName>style.visibility</p:attrName>
                                        </p:attrNameLst>
                                      </p:cBhvr>
                                      <p:to>
                                        <p:strVal val="visible"/>
                                      </p:to>
                                    </p:set>
                                    <p:animEffect transition="in" filter="wipe(left)">
                                      <p:cBhvr>
                                        <p:cTn id="20" dur="1000"/>
                                        <p:tgtEl>
                                          <p:spTgt spid="59">
                                            <p:txEl>
                                              <p:pRg st="0" end="0"/>
                                            </p:txEl>
                                          </p:spTgt>
                                        </p:tgtEl>
                                      </p:cBhvr>
                                    </p:animEffect>
                                  </p:childTnLst>
                                </p:cTn>
                              </p:par>
                            </p:childTnLst>
                          </p:cTn>
                        </p:par>
                        <p:par>
                          <p:cTn id="21" fill="hold">
                            <p:stCondLst>
                              <p:cond delay="2000"/>
                            </p:stCondLst>
                            <p:childTnLst>
                              <p:par>
                                <p:cTn id="22" presetID="16" presetClass="entr" presetSubtype="21" fill="hold" nodeType="afterEffect">
                                  <p:stCondLst>
                                    <p:cond delay="1500"/>
                                  </p:stCondLst>
                                  <p:childTnLst>
                                    <p:set>
                                      <p:cBhvr>
                                        <p:cTn id="23" dur="1" fill="hold">
                                          <p:stCondLst>
                                            <p:cond delay="0"/>
                                          </p:stCondLst>
                                        </p:cTn>
                                        <p:tgtEl>
                                          <p:spTgt spid="75">
                                            <p:txEl>
                                              <p:pRg st="0" end="0"/>
                                            </p:txEl>
                                          </p:spTgt>
                                        </p:tgtEl>
                                        <p:attrNameLst>
                                          <p:attrName>style.visibility</p:attrName>
                                        </p:attrNameLst>
                                      </p:cBhvr>
                                      <p:to>
                                        <p:strVal val="visible"/>
                                      </p:to>
                                    </p:set>
                                    <p:animEffect transition="in" filter="barn(inVertical)">
                                      <p:cBhvr>
                                        <p:cTn id="24" dur="1250"/>
                                        <p:tgtEl>
                                          <p:spTgt spid="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0" name="Rectangle 29"/>
          <p:cNvSpPr/>
          <p:nvPr/>
        </p:nvSpPr>
        <p:spPr>
          <a:xfrm>
            <a:off x="7261714" y="3631496"/>
            <a:ext cx="2924198" cy="1692771"/>
          </a:xfrm>
          <a:prstGeom prst="rect">
            <a:avLst/>
          </a:prstGeom>
          <a:gradFill>
            <a:gsLst>
              <a:gs pos="15000">
                <a:schemeClr val="tx1">
                  <a:lumMod val="85000"/>
                  <a:lumOff val="15000"/>
                </a:schemeClr>
              </a:gs>
              <a:gs pos="1000">
                <a:schemeClr val="bg1"/>
              </a:gs>
              <a:gs pos="65000">
                <a:schemeClr val="tx1">
                  <a:lumMod val="65000"/>
                  <a:lumOff val="35000"/>
                </a:schemeClr>
              </a:gs>
              <a:gs pos="89000">
                <a:schemeClr val="bg1"/>
              </a:gs>
            </a:gsLst>
            <a:path path="circle">
              <a:fillToRect l="50000" t="50000" r="50000" b="50000"/>
            </a:path>
          </a:gradFill>
          <a:effectLst>
            <a:glow rad="127000">
              <a:schemeClr val="bg1"/>
            </a:glow>
          </a:effectLst>
        </p:spPr>
        <p:txBody>
          <a:bodyPr wrap="none" lIns="91440" tIns="45720" rIns="91440" bIns="45720">
            <a:spAutoFit/>
            <a:scene3d>
              <a:camera prst="orthographicFront"/>
              <a:lightRig rig="threePt" dir="t"/>
            </a:scene3d>
            <a:sp3d extrusionH="57150">
              <a:bevelT w="38100" h="38100"/>
            </a:sp3d>
          </a:bodyPr>
          <a:lstStyle/>
          <a:p>
            <a:pPr algn="ctr"/>
            <a:r>
              <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#2 </a:t>
            </a:r>
            <a:r>
              <a:rPr lang="en-US" sz="2000" b="1"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beyn</a:t>
            </a:r>
            <a:r>
              <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 ha </a:t>
            </a:r>
            <a:r>
              <a:rPr lang="en-US" sz="2000" b="1"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arbayim</a:t>
            </a:r>
            <a:endPar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endParaRPr lang="en-US" sz="2000" b="1" cap="none" spc="0" dirty="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endParaRPr lang="en-US" sz="24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Night Season</a:t>
            </a:r>
            <a:b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b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(between </a:t>
            </a:r>
            <a:r>
              <a:rPr lang="en-US" sz="2000" b="1" u="sng" cap="none" spc="0" dirty="0" smtClean="0">
                <a:ln w="1905"/>
                <a:solidFill>
                  <a:srgbClr val="C00000"/>
                </a:solidFill>
                <a:effectLst>
                  <a:glow rad="88900">
                    <a:schemeClr val="bg1">
                      <a:alpha val="71000"/>
                    </a:schemeClr>
                  </a:glow>
                  <a:innerShdw blurRad="69850" dist="43180" dir="5400000">
                    <a:srgbClr val="000000">
                      <a:alpha val="65000"/>
                    </a:srgbClr>
                  </a:innerShdw>
                </a:effectLst>
                <a:latin typeface="Comic Sans MS" pitchFamily="66" charset="0"/>
              </a:rPr>
              <a:t>two</a:t>
            </a: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 mixing</a:t>
            </a:r>
            <a:r>
              <a:rPr lang="en-US" sz="2000" b="1" cap="none" spc="0" dirty="0" smtClean="0">
                <a:ln w="1905"/>
                <a:solidFill>
                  <a:srgbClr val="C00000"/>
                </a:solidFill>
                <a:effectLst>
                  <a:glow rad="88900">
                    <a:schemeClr val="bg1">
                      <a:alpha val="71000"/>
                    </a:schemeClr>
                  </a:glow>
                  <a:innerShdw blurRad="69850" dist="43180" dir="5400000">
                    <a:srgbClr val="000000">
                      <a:alpha val="65000"/>
                    </a:srgbClr>
                  </a:innerShdw>
                </a:effectLst>
                <a:latin typeface="Comic Sans MS" pitchFamily="66" charset="0"/>
              </a:rPr>
              <a:t>s</a:t>
            </a: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a:t>
            </a:r>
            <a:endParaRPr lang="en-US" sz="2000" b="1" cap="none" spc="0" dirty="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p:txBody>
      </p:sp>
      <p:sp>
        <p:nvSpPr>
          <p:cNvPr id="27" name="Rectangle 26"/>
          <p:cNvSpPr/>
          <p:nvPr/>
        </p:nvSpPr>
        <p:spPr>
          <a:xfrm>
            <a:off x="3369667" y="3639869"/>
            <a:ext cx="2924198" cy="1692771"/>
          </a:xfrm>
          <a:prstGeom prst="rect">
            <a:avLst/>
          </a:prstGeom>
          <a:gradFill flip="none" rotWithShape="1">
            <a:gsLst>
              <a:gs pos="25000">
                <a:srgbClr val="ACD0DE"/>
              </a:gs>
              <a:gs pos="9000">
                <a:schemeClr val="bg1"/>
              </a:gs>
              <a:gs pos="75000">
                <a:srgbClr val="D1E3EB"/>
              </a:gs>
              <a:gs pos="87000">
                <a:schemeClr val="bg1"/>
              </a:gs>
            </a:gsLst>
            <a:path path="circle">
              <a:fillToRect l="50000" t="50000" r="50000" b="50000"/>
            </a:path>
            <a:tileRect/>
          </a:gradFill>
        </p:spPr>
        <p:txBody>
          <a:bodyPr wrap="none" lIns="91440" tIns="45720" rIns="91440" bIns="45720">
            <a:spAutoFit/>
            <a:scene3d>
              <a:camera prst="orthographicFront"/>
              <a:lightRig rig="threePt" dir="t"/>
            </a:scene3d>
            <a:sp3d extrusionH="57150">
              <a:bevelT w="38100" h="38100"/>
            </a:sp3d>
          </a:bodyPr>
          <a:lstStyle/>
          <a:p>
            <a:pPr algn="ctr"/>
            <a:r>
              <a:rPr lang="en-US" sz="2000" b="1" dirty="0" smtClean="0">
                <a:ln w="1905"/>
                <a:solidFill>
                  <a:srgbClr val="0070C0"/>
                </a:solidFill>
                <a:effectLst>
                  <a:innerShdw blurRad="69850" dist="43180" dir="5400000">
                    <a:srgbClr val="000000">
                      <a:alpha val="65000"/>
                    </a:srgbClr>
                  </a:innerShdw>
                </a:effectLst>
                <a:latin typeface="Comic Sans MS" pitchFamily="66" charset="0"/>
              </a:rPr>
              <a:t>#1 </a:t>
            </a:r>
            <a:r>
              <a:rPr lang="en-US" sz="2000" b="1" dirty="0" err="1" smtClean="0">
                <a:ln w="1905"/>
                <a:solidFill>
                  <a:srgbClr val="0070C0"/>
                </a:solidFill>
                <a:effectLst>
                  <a:innerShdw blurRad="69850" dist="43180" dir="5400000">
                    <a:srgbClr val="000000">
                      <a:alpha val="65000"/>
                    </a:srgbClr>
                  </a:innerShdw>
                </a:effectLst>
                <a:latin typeface="Comic Sans MS" pitchFamily="66" charset="0"/>
              </a:rPr>
              <a:t>beyn</a:t>
            </a:r>
            <a:r>
              <a:rPr lang="en-US" sz="2000" b="1" dirty="0" smtClean="0">
                <a:ln w="1905"/>
                <a:solidFill>
                  <a:srgbClr val="0070C0"/>
                </a:solidFill>
                <a:effectLst>
                  <a:innerShdw blurRad="69850" dist="43180" dir="5400000">
                    <a:srgbClr val="000000">
                      <a:alpha val="65000"/>
                    </a:srgbClr>
                  </a:innerShdw>
                </a:effectLst>
                <a:latin typeface="Comic Sans MS" pitchFamily="66" charset="0"/>
              </a:rPr>
              <a:t> ha </a:t>
            </a:r>
            <a:r>
              <a:rPr lang="en-US" sz="2000" b="1" dirty="0" err="1" smtClean="0">
                <a:ln w="1905"/>
                <a:solidFill>
                  <a:srgbClr val="0070C0"/>
                </a:solidFill>
                <a:effectLst>
                  <a:innerShdw blurRad="69850" dist="43180" dir="5400000">
                    <a:srgbClr val="000000">
                      <a:alpha val="65000"/>
                    </a:srgbClr>
                  </a:innerShdw>
                </a:effectLst>
                <a:latin typeface="Comic Sans MS" pitchFamily="66" charset="0"/>
              </a:rPr>
              <a:t>arbayim</a:t>
            </a:r>
            <a:endParaRPr lang="en-US" sz="2000" b="1" dirty="0" smtClean="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000" b="1" cap="none" spc="0" dirty="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400" b="1" dirty="0" smtClean="0">
              <a:ln w="1905"/>
              <a:solidFill>
                <a:srgbClr val="0070C0"/>
              </a:solidFill>
              <a:effectLst>
                <a:innerShdw blurRad="69850" dist="43180" dir="5400000">
                  <a:srgbClr val="000000">
                    <a:alpha val="65000"/>
                  </a:srgbClr>
                </a:innerShdw>
              </a:effectLst>
              <a:latin typeface="Comic Sans MS" pitchFamily="66" charset="0"/>
            </a:endParaRPr>
          </a:p>
          <a:p>
            <a:pPr algn="ct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Day Season</a:t>
            </a:r>
            <a:b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b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(between </a:t>
            </a:r>
            <a:r>
              <a:rPr lang="en-US" sz="2000" b="1" u="sng" cap="none" spc="0" dirty="0" smtClean="0">
                <a:ln w="1905"/>
                <a:solidFill>
                  <a:srgbClr val="C00000"/>
                </a:solidFill>
                <a:effectLst>
                  <a:innerShdw blurRad="69850" dist="43180" dir="5400000">
                    <a:srgbClr val="000000">
                      <a:alpha val="65000"/>
                    </a:srgbClr>
                  </a:innerShdw>
                </a:effectLst>
                <a:latin typeface="Comic Sans MS" pitchFamily="66" charset="0"/>
              </a:rPr>
              <a:t>two</a:t>
            </a: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 mixing</a:t>
            </a:r>
            <a:r>
              <a:rPr lang="en-US" sz="2000" b="1" cap="none" spc="0" dirty="0" smtClean="0">
                <a:ln w="1905"/>
                <a:solidFill>
                  <a:srgbClr val="C00000"/>
                </a:solidFill>
                <a:effectLst>
                  <a:innerShdw blurRad="69850" dist="43180" dir="5400000">
                    <a:srgbClr val="000000">
                      <a:alpha val="65000"/>
                    </a:srgbClr>
                  </a:innerShdw>
                </a:effectLst>
                <a:latin typeface="Comic Sans MS" pitchFamily="66" charset="0"/>
              </a:rPr>
              <a:t>s</a:t>
            </a: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a:t>
            </a:r>
            <a:endParaRPr lang="en-US" sz="2000" b="1" cap="none" spc="0" dirty="0">
              <a:ln w="1905"/>
              <a:solidFill>
                <a:srgbClr val="0070C0"/>
              </a:solidFill>
              <a:effectLst>
                <a:innerShdw blurRad="69850" dist="43180" dir="5400000">
                  <a:srgbClr val="000000">
                    <a:alpha val="65000"/>
                  </a:srgbClr>
                </a:innerShdw>
              </a:effectLst>
              <a:latin typeface="Comic Sans MS" pitchFamily="66" charset="0"/>
            </a:endParaRPr>
          </a:p>
        </p:txBody>
      </p:sp>
      <p:sp>
        <p:nvSpPr>
          <p:cNvPr id="34" name="Rectangle 33"/>
          <p:cNvSpPr/>
          <p:nvPr/>
        </p:nvSpPr>
        <p:spPr>
          <a:xfrm>
            <a:off x="10527259" y="3834337"/>
            <a:ext cx="325120" cy="1624904"/>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5" name="Straight Arrow Connector 4"/>
          <p:cNvCxnSpPr/>
          <p:nvPr/>
        </p:nvCxnSpPr>
        <p:spPr>
          <a:xfrm flipH="1">
            <a:off x="3141457" y="3000057"/>
            <a:ext cx="192108" cy="605554"/>
          </a:xfrm>
          <a:prstGeom prst="straightConnector1">
            <a:avLst/>
          </a:prstGeom>
          <a:ln w="38100">
            <a:solidFill>
              <a:srgbClr val="B83D68"/>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187177" y="4013517"/>
            <a:ext cx="3345304" cy="650240"/>
          </a:xfrm>
          <a:prstGeom prst="rect">
            <a:avLst/>
          </a:prstGeom>
          <a:gradFill flip="none" rotWithShape="1">
            <a:gsLst>
              <a:gs pos="1000">
                <a:srgbClr val="F1E441"/>
              </a:gs>
              <a:gs pos="85000">
                <a:srgbClr val="C1D2D8"/>
              </a:gs>
              <a:gs pos="16000">
                <a:srgbClr val="85C2FF"/>
              </a:gs>
              <a:gs pos="93000">
                <a:schemeClr val="accent4">
                  <a:lumMod val="40000"/>
                  <a:lumOff val="60000"/>
                </a:schemeClr>
              </a:gs>
              <a:gs pos="100000">
                <a:srgbClr val="FFFF8F"/>
              </a:gs>
            </a:gsLst>
            <a:lin ang="10800000" scaled="1"/>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CA" sz="2800" b="1" dirty="0" smtClean="0">
                <a:ln w="11430"/>
                <a:solidFill>
                  <a:schemeClr val="accent4">
                    <a:lumMod val="75000"/>
                  </a:schemeClr>
                </a:solidFill>
                <a:effectLst>
                  <a:outerShdw blurRad="50800" dist="39000" dir="5460000" algn="tl">
                    <a:srgbClr val="000000">
                      <a:alpha val="38000"/>
                    </a:srgbClr>
                  </a:outerShdw>
                </a:effectLst>
              </a:rPr>
              <a:t>Direct Sunlight</a:t>
            </a:r>
            <a:endParaRPr lang="en-CA" sz="2800" b="1" dirty="0">
              <a:ln w="11430"/>
              <a:solidFill>
                <a:schemeClr val="accent4">
                  <a:lumMod val="75000"/>
                </a:schemeClr>
              </a:solidFill>
              <a:effectLst>
                <a:outerShdw blurRad="50800" dist="39000" dir="5460000" algn="tl">
                  <a:srgbClr val="000000">
                    <a:alpha val="38000"/>
                  </a:srgbClr>
                </a:outerShdw>
              </a:effectLst>
            </a:endParaRPr>
          </a:p>
        </p:txBody>
      </p:sp>
      <p:sp>
        <p:nvSpPr>
          <p:cNvPr id="9" name="Rectangle 8"/>
          <p:cNvSpPr/>
          <p:nvPr/>
        </p:nvSpPr>
        <p:spPr>
          <a:xfrm>
            <a:off x="6941631" y="4013517"/>
            <a:ext cx="3564362" cy="650240"/>
          </a:xfrm>
          <a:prstGeom prst="rect">
            <a:avLst/>
          </a:prstGeom>
          <a:solidFill>
            <a:schemeClr val="tx1"/>
          </a:solidFill>
          <a:ln>
            <a:solidFill>
              <a:schemeClr val="bg1"/>
            </a:solid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a:bevelT w="27940" h="12700"/>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rPr>
              <a:t>Darkness</a:t>
            </a:r>
            <a:endParaRPr lang="en-CA" sz="3200" b="1" spc="150" dirty="0">
              <a:ln w="11430"/>
              <a:solidFill>
                <a:srgbClr val="F8F8F8"/>
              </a:solidFill>
              <a:effectLst>
                <a:outerShdw blurRad="25400" algn="tl" rotWithShape="0">
                  <a:srgbClr val="000000">
                    <a:alpha val="43000"/>
                  </a:srgbClr>
                </a:outerShdw>
              </a:effectLst>
            </a:endParaRPr>
          </a:p>
        </p:txBody>
      </p:sp>
      <p:sp>
        <p:nvSpPr>
          <p:cNvPr id="10" name="Rectangle 9"/>
          <p:cNvSpPr/>
          <p:nvPr/>
        </p:nvSpPr>
        <p:spPr>
          <a:xfrm>
            <a:off x="6633117" y="2649538"/>
            <a:ext cx="322122" cy="2674729"/>
          </a:xfrm>
          <a:prstGeom prst="rect">
            <a:avLst/>
          </a:prstGeom>
          <a:gradFill>
            <a:gsLst>
              <a:gs pos="0">
                <a:srgbClr val="000000"/>
              </a:gs>
              <a:gs pos="32000">
                <a:srgbClr val="400040"/>
              </a:gs>
              <a:gs pos="88000">
                <a:srgbClr val="F27300"/>
              </a:gs>
              <a:gs pos="100000">
                <a:srgbClr val="FFBF00"/>
              </a:gs>
            </a:gsLst>
            <a:lin ang="10800000" scaled="0"/>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12" name="Straight Connector 11"/>
          <p:cNvCxnSpPr/>
          <p:nvPr/>
        </p:nvCxnSpPr>
        <p:spPr>
          <a:xfrm>
            <a:off x="3146537" y="3607117"/>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81591" y="3596957"/>
            <a:ext cx="0" cy="1862284"/>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765537" y="2639378"/>
            <a:ext cx="1230208"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rgbClr val="B83D68"/>
                </a:solidFill>
              </a:rPr>
              <a:t>Sunrise</a:t>
            </a:r>
            <a:endParaRPr lang="en-CA" b="1" dirty="0">
              <a:solidFill>
                <a:srgbClr val="B83D68"/>
              </a:solidFill>
            </a:endParaRPr>
          </a:p>
        </p:txBody>
      </p:sp>
      <p:sp>
        <p:nvSpPr>
          <p:cNvPr id="17" name="Curved Down Arrow 16"/>
          <p:cNvSpPr/>
          <p:nvPr/>
        </p:nvSpPr>
        <p:spPr>
          <a:xfrm>
            <a:off x="3187177" y="3464876"/>
            <a:ext cx="3561328" cy="548906"/>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sp>
        <p:nvSpPr>
          <p:cNvPr id="18" name="Rectangle 17"/>
          <p:cNvSpPr/>
          <p:nvPr/>
        </p:nvSpPr>
        <p:spPr>
          <a:xfrm>
            <a:off x="5632406" y="2649538"/>
            <a:ext cx="1201232"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chemeClr val="accent5"/>
                </a:solidFill>
              </a:rPr>
              <a:t>Sunset</a:t>
            </a:r>
            <a:endParaRPr lang="en-CA" b="1" dirty="0">
              <a:solidFill>
                <a:schemeClr val="accent5"/>
              </a:solidFill>
            </a:endParaRPr>
          </a:p>
        </p:txBody>
      </p:sp>
      <p:cxnSp>
        <p:nvCxnSpPr>
          <p:cNvPr id="20" name="Straight Arrow Connector 19"/>
          <p:cNvCxnSpPr/>
          <p:nvPr/>
        </p:nvCxnSpPr>
        <p:spPr>
          <a:xfrm>
            <a:off x="10497191" y="2183003"/>
            <a:ext cx="8802" cy="1138364"/>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0297963" y="1112837"/>
            <a:ext cx="398457" cy="1143001"/>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chemeClr val="bg2">
                  <a:lumMod val="50000"/>
                </a:schemeClr>
              </a:solidFill>
            </a:endParaRPr>
          </a:p>
        </p:txBody>
      </p:sp>
      <p:cxnSp>
        <p:nvCxnSpPr>
          <p:cNvPr id="25" name="Straight Connector 24"/>
          <p:cNvCxnSpPr/>
          <p:nvPr/>
        </p:nvCxnSpPr>
        <p:spPr>
          <a:xfrm>
            <a:off x="10505993" y="3321367"/>
            <a:ext cx="0" cy="1352550"/>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889473" y="3605611"/>
            <a:ext cx="0" cy="185363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8" name="Curved Down Arrow 27"/>
          <p:cNvSpPr/>
          <p:nvPr/>
        </p:nvSpPr>
        <p:spPr>
          <a:xfrm>
            <a:off x="6941630" y="3464875"/>
            <a:ext cx="3754789" cy="513429"/>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cxnSp>
        <p:nvCxnSpPr>
          <p:cNvPr id="31" name="Straight Arrow Connector 30"/>
          <p:cNvCxnSpPr/>
          <p:nvPr/>
        </p:nvCxnSpPr>
        <p:spPr>
          <a:xfrm flipH="1">
            <a:off x="2733715" y="2183003"/>
            <a:ext cx="7148" cy="1051823"/>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507578" y="1122264"/>
            <a:ext cx="417288" cy="1143000"/>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rgbClr val="00B0F0"/>
              </a:solidFill>
            </a:endParaRPr>
          </a:p>
        </p:txBody>
      </p:sp>
      <p:sp>
        <p:nvSpPr>
          <p:cNvPr id="33" name="Title 2"/>
          <p:cNvSpPr txBox="1">
            <a:spLocks/>
          </p:cNvSpPr>
          <p:nvPr/>
        </p:nvSpPr>
        <p:spPr>
          <a:xfrm>
            <a:off x="1265817" y="704584"/>
            <a:ext cx="10820400" cy="1897086"/>
          </a:xfrm>
          <a:prstGeom prst="rect">
            <a:avLst/>
          </a:prstGeom>
          <a:effectLst/>
        </p:spPr>
        <p:txBody>
          <a:bodyPr vert="horz" lIns="91440" tIns="45720" rIns="91440" bIns="45720" rtlCol="0" anchor="t" anchorCtr="0">
            <a:noAutofit/>
            <a:scene3d>
              <a:camera prst="orthographicFront"/>
              <a:lightRig rig="soft" dir="t">
                <a:rot lat="0" lon="0" rev="10800000"/>
              </a:lightRig>
            </a:scene3d>
            <a:sp3d>
              <a:bevelT w="27940" h="12700"/>
              <a:contourClr>
                <a:srgbClr val="DDDDDD"/>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cap="none" spc="150">
                <a:ln w="11430"/>
                <a:solidFill>
                  <a:schemeClr val="accent2">
                    <a:lumMod val="75000"/>
                  </a:schemeClr>
                </a:solidFill>
                <a:effectLst>
                  <a:outerShdw blurRad="25400" algn="tl" rotWithShape="0">
                    <a:srgbClr val="000000">
                      <a:alpha val="43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The Hebrew phrase </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&lt;</a:t>
            </a:r>
            <a:r>
              <a:rPr lang="en-US" sz="2400" dirty="0" err="1"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beyn</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 ha </a:t>
            </a:r>
            <a:r>
              <a:rPr lang="en-US" sz="2400" dirty="0" err="1"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arbayim</a:t>
            </a:r>
            <a:r>
              <a:rPr lang="en-US" sz="2400" dirty="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&gt; </a:t>
            </a:r>
            <a:br>
              <a:rPr lang="en-US" sz="2400" dirty="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br>
            <a:r>
              <a:rPr lang="en-US" sz="20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a:t>
            </a:r>
            <a:r>
              <a:rPr lang="en-US" sz="2000" dirty="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between the </a:t>
            </a:r>
            <a:r>
              <a:rPr lang="en-US" sz="2000" dirty="0" err="1">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evening</a:t>
            </a:r>
            <a:r>
              <a:rPr lang="en-US" sz="2000" dirty="0" err="1">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S</a:t>
            </a:r>
            <a:r>
              <a:rPr lang="en-US" sz="20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a:t>
            </a:r>
            <a:r>
              <a:rPr lang="en-US" sz="2000" dirty="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
            </a:r>
            <a:br>
              <a:rPr lang="en-US" sz="2000" dirty="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b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is better understood in English as </a:t>
            </a:r>
            <a:b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b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“between the </a:t>
            </a:r>
            <a:r>
              <a:rPr lang="en-US" sz="2400" dirty="0" err="1"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mixing</a:t>
            </a:r>
            <a:r>
              <a:rPr lang="en-US" sz="2400" dirty="0" err="1" smtClean="0">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S</a:t>
            </a:r>
            <a:r>
              <a:rPr lang="en-US" sz="2400" dirty="0" smtClean="0">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a:t>
            </a:r>
            <a:b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b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“What </a:t>
            </a:r>
            <a:r>
              <a:rPr lang="en-US" sz="2400" dirty="0" err="1"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mixing</a:t>
            </a:r>
            <a:r>
              <a:rPr lang="en-US" sz="2400" dirty="0" err="1" smtClean="0">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S</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 </a:t>
            </a:r>
            <a:endParaRPr lang="en-US" sz="1600" dirty="0">
              <a:ln>
                <a:noFill/>
                <a:prstDash val="solid"/>
              </a:ln>
              <a:solidFill>
                <a:srgbClr val="00B050"/>
              </a:solidFill>
            </a:endParaRPr>
          </a:p>
        </p:txBody>
      </p:sp>
      <p:sp>
        <p:nvSpPr>
          <p:cNvPr id="35" name="Rectangle 34"/>
          <p:cNvSpPr/>
          <p:nvPr/>
        </p:nvSpPr>
        <p:spPr>
          <a:xfrm>
            <a:off x="2770981" y="3858141"/>
            <a:ext cx="325120" cy="1619206"/>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11" name="Straight Connector 10"/>
          <p:cNvCxnSpPr/>
          <p:nvPr/>
        </p:nvCxnSpPr>
        <p:spPr>
          <a:xfrm>
            <a:off x="2740863" y="3234826"/>
            <a:ext cx="0" cy="2242521"/>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7" name="Title 2"/>
          <p:cNvSpPr txBox="1">
            <a:spLocks/>
          </p:cNvSpPr>
          <p:nvPr/>
        </p:nvSpPr>
        <p:spPr>
          <a:xfrm>
            <a:off x="1377790" y="-106073"/>
            <a:ext cx="10708428"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smtClean="0">
                <a:ln>
                  <a:solidFill>
                    <a:srgbClr val="002060"/>
                  </a:solidFill>
                </a:ln>
                <a:solidFill>
                  <a:srgbClr val="57FBFB"/>
                </a:solidFill>
              </a:rPr>
              <a:t>#2  </a:t>
            </a:r>
            <a:r>
              <a:rPr lang="en-US" b="1" dirty="0" smtClean="0">
                <a:ln>
                  <a:solidFill>
                    <a:srgbClr val="002060"/>
                  </a:solidFill>
                </a:ln>
                <a:solidFill>
                  <a:schemeClr val="accent2">
                    <a:lumMod val="75000"/>
                  </a:schemeClr>
                </a:solidFill>
              </a:rPr>
              <a:t>Understanding </a:t>
            </a:r>
            <a:r>
              <a:rPr lang="en-US" b="1" dirty="0" smtClean="0">
                <a:ln>
                  <a:solidFill>
                    <a:srgbClr val="002060"/>
                  </a:solidFill>
                </a:ln>
                <a:solidFill>
                  <a:srgbClr val="0070C0"/>
                </a:solidFill>
              </a:rPr>
              <a:t>&lt;</a:t>
            </a:r>
            <a:r>
              <a:rPr lang="en-US" b="1" dirty="0" err="1" smtClean="0">
                <a:ln>
                  <a:solidFill>
                    <a:srgbClr val="002060"/>
                  </a:solidFill>
                </a:ln>
                <a:solidFill>
                  <a:srgbClr val="0070C0"/>
                </a:solidFill>
              </a:rPr>
              <a:t>beyn</a:t>
            </a:r>
            <a:r>
              <a:rPr lang="en-US" b="1" dirty="0" smtClean="0">
                <a:ln>
                  <a:solidFill>
                    <a:srgbClr val="002060"/>
                  </a:solidFill>
                </a:ln>
                <a:solidFill>
                  <a:srgbClr val="0070C0"/>
                </a:solidFill>
              </a:rPr>
              <a:t> ha </a:t>
            </a:r>
            <a:r>
              <a:rPr lang="en-US" b="1" dirty="0" err="1" smtClean="0">
                <a:ln>
                  <a:solidFill>
                    <a:srgbClr val="002060"/>
                  </a:solidFill>
                </a:ln>
                <a:solidFill>
                  <a:srgbClr val="0070C0"/>
                </a:solidFill>
              </a:rPr>
              <a:t>arbayim</a:t>
            </a:r>
            <a:r>
              <a:rPr lang="en-US" b="1" dirty="0" smtClean="0">
                <a:ln>
                  <a:solidFill>
                    <a:srgbClr val="002060"/>
                  </a:solidFill>
                </a:ln>
                <a:solidFill>
                  <a:srgbClr val="0070C0"/>
                </a:solidFill>
              </a:rPr>
              <a:t>&gt;</a:t>
            </a:r>
            <a:endParaRPr lang="en-US" b="1" dirty="0">
              <a:ln>
                <a:solidFill>
                  <a:srgbClr val="002060"/>
                </a:solidFill>
              </a:ln>
              <a:solidFill>
                <a:srgbClr val="0070C0"/>
              </a:solidFill>
            </a:endParaRPr>
          </a:p>
        </p:txBody>
      </p:sp>
      <p:sp>
        <p:nvSpPr>
          <p:cNvPr id="40" name="Rectangle 39"/>
          <p:cNvSpPr/>
          <p:nvPr/>
        </p:nvSpPr>
        <p:spPr>
          <a:xfrm>
            <a:off x="6558107" y="2646937"/>
            <a:ext cx="472142" cy="1311793"/>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wordArtVert" rtlCol="0" anchor="ctr">
            <a:sp3d extrusionH="57150">
              <a:bevelT w="38100" h="38100"/>
            </a:sp3d>
          </a:bodyPr>
          <a:lstStyle/>
          <a:p>
            <a:pPr algn="ctr"/>
            <a:r>
              <a:rPr lang="en-CA" sz="1600" b="1" dirty="0" smtClean="0">
                <a:ln w="1905"/>
                <a:solidFill>
                  <a:schemeClr val="accent2">
                    <a:lumMod val="20000"/>
                    <a:lumOff val="80000"/>
                  </a:schemeClr>
                </a:solidFill>
                <a:effectLst>
                  <a:innerShdw blurRad="69850" dist="43180" dir="5400000">
                    <a:srgbClr val="000000">
                      <a:alpha val="65000"/>
                    </a:srgbClr>
                  </a:innerShdw>
                </a:effectLst>
              </a:rPr>
              <a:t>DUSK</a:t>
            </a:r>
            <a:endParaRPr lang="en-CA" b="1" dirty="0">
              <a:solidFill>
                <a:schemeClr val="accent2">
                  <a:lumMod val="20000"/>
                  <a:lumOff val="80000"/>
                </a:schemeClr>
              </a:solidFill>
            </a:endParaRPr>
          </a:p>
        </p:txBody>
      </p:sp>
      <p:sp>
        <p:nvSpPr>
          <p:cNvPr id="41" name="Rectangle 40"/>
          <p:cNvSpPr/>
          <p:nvPr/>
        </p:nvSpPr>
        <p:spPr>
          <a:xfrm>
            <a:off x="-15368" y="2375115"/>
            <a:ext cx="1390124" cy="2308324"/>
          </a:xfrm>
          <a:prstGeom prst="rect">
            <a:avLst/>
          </a:prstGeom>
          <a:noFill/>
        </p:spPr>
        <p:txBody>
          <a:bodyPr wrap="none" lIns="91440" tIns="45720" rIns="91440" bIns="45720">
            <a:spAutoFit/>
          </a:bodyPr>
          <a:lstStyle/>
          <a:p>
            <a:pPr algn="ct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11</a:t>
            </a:r>
            <a:b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Torah</a:t>
            </a:r>
            <a:b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Scriptures</a:t>
            </a:r>
            <a:b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for</a:t>
            </a:r>
            <a:b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&lt;</a:t>
            </a:r>
            <a:r>
              <a:rPr lang="en-US" b="1" cap="none" spc="50" dirty="0" err="1"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beyn</a:t>
            </a: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 ha</a:t>
            </a:r>
            <a:b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br>
            <a:r>
              <a:rPr lang="en-US" b="1" cap="none" spc="50" dirty="0" err="1"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arbayim</a:t>
            </a: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&gt;</a:t>
            </a:r>
            <a:b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br>
            <a:endPar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endParaRPr>
          </a:p>
          <a:p>
            <a:pPr algn="ctr"/>
            <a:endParaRPr lang="en-US" b="1" spc="50" dirty="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endParaRPr>
          </a:p>
        </p:txBody>
      </p:sp>
      <p:pic>
        <p:nvPicPr>
          <p:cNvPr id="38" name="Picture 2" descr="C:\Users\Rae\Desktop\banner 6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1473" y="5332640"/>
            <a:ext cx="8857109" cy="1401601"/>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2870169" y="5381569"/>
            <a:ext cx="7846219" cy="1077218"/>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200" b="1" cap="none" spc="0" dirty="0" smtClean="0">
                <a:ln w="50800"/>
                <a:solidFill>
                  <a:srgbClr val="002060"/>
                </a:solidFill>
                <a:effectLst>
                  <a:glow rad="127000">
                    <a:schemeClr val="accent2">
                      <a:lumMod val="20000"/>
                      <a:lumOff val="80000"/>
                      <a:alpha val="93000"/>
                    </a:schemeClr>
                  </a:glow>
                </a:effectLst>
                <a:latin typeface="MV Boli" pitchFamily="2" charset="0"/>
                <a:cs typeface="MV Boli" pitchFamily="2" charset="0"/>
              </a:rPr>
              <a:t>The mixing of boqer </a:t>
            </a:r>
            <a:r>
              <a:rPr lang="en-US" sz="2400" b="1" cap="none" spc="0" dirty="0" smtClean="0">
                <a:ln w="50800"/>
                <a:solidFill>
                  <a:srgbClr val="002060"/>
                </a:solidFill>
                <a:effectLst>
                  <a:glow rad="127000">
                    <a:schemeClr val="accent2">
                      <a:lumMod val="20000"/>
                      <a:lumOff val="80000"/>
                      <a:alpha val="93000"/>
                    </a:schemeClr>
                  </a:glow>
                </a:effectLst>
                <a:latin typeface="MV Boli" pitchFamily="2" charset="0"/>
                <a:cs typeface="MV Boli" pitchFamily="2" charset="0"/>
              </a:rPr>
              <a:t>[dawn] </a:t>
            </a:r>
            <a:r>
              <a:rPr lang="en-US" sz="3200" b="1" cap="none" spc="0" dirty="0" smtClean="0">
                <a:ln w="50800"/>
                <a:solidFill>
                  <a:srgbClr val="002060"/>
                </a:solidFill>
                <a:effectLst>
                  <a:glow rad="127000">
                    <a:schemeClr val="accent2">
                      <a:lumMod val="20000"/>
                      <a:lumOff val="80000"/>
                      <a:alpha val="93000"/>
                    </a:schemeClr>
                  </a:glow>
                </a:effectLst>
                <a:latin typeface="MV Boli" pitchFamily="2" charset="0"/>
                <a:cs typeface="MV Boli" pitchFamily="2" charset="0"/>
              </a:rPr>
              <a:t>twilight &amp;</a:t>
            </a:r>
            <a:br>
              <a:rPr lang="en-US" sz="3200" b="1" cap="none" spc="0" dirty="0" smtClean="0">
                <a:ln w="50800"/>
                <a:solidFill>
                  <a:srgbClr val="002060"/>
                </a:solidFill>
                <a:effectLst>
                  <a:glow rad="127000">
                    <a:schemeClr val="accent2">
                      <a:lumMod val="20000"/>
                      <a:lumOff val="80000"/>
                      <a:alpha val="93000"/>
                    </a:schemeClr>
                  </a:glow>
                </a:effectLst>
                <a:latin typeface="MV Boli" pitchFamily="2" charset="0"/>
                <a:cs typeface="MV Boli" pitchFamily="2" charset="0"/>
              </a:rPr>
            </a:br>
            <a:r>
              <a:rPr lang="en-US" sz="3200" b="1" cap="none" spc="0" dirty="0" smtClean="0">
                <a:ln w="50800"/>
                <a:solidFill>
                  <a:srgbClr val="002060"/>
                </a:solidFill>
                <a:effectLst>
                  <a:glow rad="127000">
                    <a:schemeClr val="accent2">
                      <a:lumMod val="20000"/>
                      <a:lumOff val="80000"/>
                      <a:alpha val="93000"/>
                    </a:schemeClr>
                  </a:glow>
                </a:effectLst>
                <a:latin typeface="MV Boli" pitchFamily="2" charset="0"/>
                <a:cs typeface="MV Boli" pitchFamily="2" charset="0"/>
              </a:rPr>
              <a:t>the mixing of ereb </a:t>
            </a:r>
            <a:r>
              <a:rPr lang="en-US" sz="2400" b="1" cap="none" spc="0" dirty="0" smtClean="0">
                <a:ln w="50800"/>
                <a:solidFill>
                  <a:srgbClr val="002060"/>
                </a:solidFill>
                <a:effectLst>
                  <a:glow rad="127000">
                    <a:schemeClr val="accent2">
                      <a:lumMod val="20000"/>
                      <a:lumOff val="80000"/>
                      <a:alpha val="93000"/>
                    </a:schemeClr>
                  </a:glow>
                </a:effectLst>
                <a:latin typeface="MV Boli" pitchFamily="2" charset="0"/>
                <a:cs typeface="MV Boli" pitchFamily="2" charset="0"/>
              </a:rPr>
              <a:t>[dusk] </a:t>
            </a:r>
            <a:r>
              <a:rPr lang="en-US" sz="3200" b="1" cap="none" spc="0" dirty="0" smtClean="0">
                <a:ln w="50800"/>
                <a:solidFill>
                  <a:srgbClr val="002060"/>
                </a:solidFill>
                <a:effectLst>
                  <a:glow rad="127000">
                    <a:schemeClr val="accent2">
                      <a:lumMod val="20000"/>
                      <a:lumOff val="80000"/>
                      <a:alpha val="93000"/>
                    </a:schemeClr>
                  </a:glow>
                </a:effectLst>
                <a:latin typeface="MV Boli" pitchFamily="2" charset="0"/>
                <a:cs typeface="MV Boli" pitchFamily="2" charset="0"/>
              </a:rPr>
              <a:t>twilight.</a:t>
            </a:r>
            <a:endParaRPr lang="en-US" sz="3200" b="1" cap="none" spc="0" dirty="0">
              <a:ln w="50800"/>
              <a:solidFill>
                <a:srgbClr val="002060"/>
              </a:solidFill>
              <a:effectLst>
                <a:glow rad="127000">
                  <a:schemeClr val="accent2">
                    <a:lumMod val="20000"/>
                    <a:lumOff val="80000"/>
                    <a:alpha val="93000"/>
                  </a:schemeClr>
                </a:glow>
              </a:effectLst>
              <a:latin typeface="MV Boli" pitchFamily="2" charset="0"/>
              <a:cs typeface="MV Boli" pitchFamily="2" charset="0"/>
            </a:endParaRPr>
          </a:p>
        </p:txBody>
      </p:sp>
      <p:cxnSp>
        <p:nvCxnSpPr>
          <p:cNvPr id="4" name="Straight Arrow Connector 3"/>
          <p:cNvCxnSpPr/>
          <p:nvPr/>
        </p:nvCxnSpPr>
        <p:spPr>
          <a:xfrm>
            <a:off x="6485028" y="3000057"/>
            <a:ext cx="96563" cy="596900"/>
          </a:xfrm>
          <a:prstGeom prst="straightConnector1">
            <a:avLst/>
          </a:prstGeom>
          <a:ln w="38100">
            <a:solidFill>
              <a:schemeClr val="accent5"/>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368077" y="4706088"/>
            <a:ext cx="1244428" cy="1350962"/>
            <a:chOff x="714375" y="3810351"/>
            <a:chExt cx="1244428" cy="1350962"/>
          </a:xfrm>
        </p:grpSpPr>
        <p:sp>
          <p:nvSpPr>
            <p:cNvPr id="44" name="Oval 43"/>
            <p:cNvSpPr/>
            <p:nvPr/>
          </p:nvSpPr>
          <p:spPr>
            <a:xfrm>
              <a:off x="727065" y="3810351"/>
              <a:ext cx="1231738" cy="1231919"/>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14375" y="4699648"/>
              <a:ext cx="11682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rPr>
                <a:t>No context </a:t>
              </a:r>
              <a:br>
                <a:rPr lang="en-US" sz="1200" b="1" dirty="0" smtClean="0">
                  <a:ln>
                    <a:solidFill>
                      <a:srgbClr val="006600"/>
                    </a:solidFill>
                  </a:ln>
                  <a:solidFill>
                    <a:srgbClr val="99FF33"/>
                  </a:solidFill>
                </a:rPr>
              </a:br>
              <a:r>
                <a:rPr lang="en-US" sz="1200" b="1" dirty="0" smtClean="0">
                  <a:ln>
                    <a:solidFill>
                      <a:srgbClr val="006600"/>
                    </a:solidFill>
                  </a:ln>
                  <a:solidFill>
                    <a:srgbClr val="99FF33"/>
                  </a:solidFill>
                </a:rPr>
                <a:t> for day-start. </a:t>
              </a:r>
              <a:endParaRPr lang="en-US" sz="1200" b="1" dirty="0">
                <a:ln>
                  <a:solidFill>
                    <a:srgbClr val="006600"/>
                  </a:solidFill>
                </a:ln>
                <a:solidFill>
                  <a:srgbClr val="99FF33"/>
                </a:solidFill>
              </a:endParaRPr>
            </a:p>
          </p:txBody>
        </p:sp>
      </p:grpSp>
      <p:sp>
        <p:nvSpPr>
          <p:cNvPr id="15" name="Rectangle 14"/>
          <p:cNvSpPr/>
          <p:nvPr/>
        </p:nvSpPr>
        <p:spPr>
          <a:xfrm>
            <a:off x="11389360" y="6380480"/>
            <a:ext cx="304800" cy="355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lide Number Placeholder 1"/>
          <p:cNvSpPr txBox="1">
            <a:spLocks/>
          </p:cNvSpPr>
          <p:nvPr/>
        </p:nvSpPr>
        <p:spPr>
          <a:xfrm>
            <a:off x="11061665" y="6433936"/>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200" smtClean="0"/>
              <a:pPr algn="r"/>
              <a:t>5</a:t>
            </a:fld>
            <a:endParaRPr lang="en-US" dirty="0"/>
          </a:p>
        </p:txBody>
      </p:sp>
      <p:sp>
        <p:nvSpPr>
          <p:cNvPr id="45" name="TextBox 29"/>
          <p:cNvSpPr txBox="1"/>
          <p:nvPr/>
        </p:nvSpPr>
        <p:spPr>
          <a:xfrm>
            <a:off x="1563995" y="2148842"/>
            <a:ext cx="648072" cy="1995249"/>
          </a:xfrm>
          <a:prstGeom prst="roundRect">
            <a:avLst/>
          </a:prstGeom>
          <a:solidFill>
            <a:schemeClr val="accent6"/>
          </a:solidFill>
          <a:ln w="57150">
            <a:solidFill>
              <a:schemeClr val="accent6">
                <a:lumMod val="75000"/>
              </a:schemeClr>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000" b="1" spc="150" dirty="0" smtClean="0">
                <a:ln w="11430"/>
                <a:solidFill>
                  <a:srgbClr val="F8F8F8"/>
                </a:solidFill>
                <a:effectLst>
                  <a:outerShdw blurRad="25400" algn="tl" rotWithShape="0">
                    <a:srgbClr val="000000">
                      <a:alpha val="43000"/>
                    </a:srgbClr>
                  </a:outerShdw>
                </a:effectLst>
              </a:rPr>
              <a:t>R</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V</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I</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W</a:t>
            </a:r>
            <a:endParaRPr lang="en-US" sz="20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3776306345"/>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1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1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48" name="Freeform 47"/>
          <p:cNvSpPr/>
          <p:nvPr/>
        </p:nvSpPr>
        <p:spPr>
          <a:xfrm>
            <a:off x="8571290" y="4135352"/>
            <a:ext cx="571302" cy="402185"/>
          </a:xfrm>
          <a:custGeom>
            <a:avLst/>
            <a:gdLst>
              <a:gd name="connsiteX0" fmla="*/ 40210 w 571302"/>
              <a:gd name="connsiteY0" fmla="*/ 0 h 814137"/>
              <a:gd name="connsiteX1" fmla="*/ 50370 w 571302"/>
              <a:gd name="connsiteY1" fmla="*/ 711200 h 814137"/>
              <a:gd name="connsiteX2" fmla="*/ 538050 w 571302"/>
              <a:gd name="connsiteY2" fmla="*/ 802640 h 814137"/>
              <a:gd name="connsiteX3" fmla="*/ 527890 w 571302"/>
              <a:gd name="connsiteY3" fmla="*/ 812800 h 814137"/>
              <a:gd name="connsiteX4" fmla="*/ 527890 w 571302"/>
              <a:gd name="connsiteY4" fmla="*/ 802640 h 814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302" h="814137">
                <a:moveTo>
                  <a:pt x="40210" y="0"/>
                </a:moveTo>
                <a:cubicBezTo>
                  <a:pt x="3803" y="288713"/>
                  <a:pt x="-32603" y="577427"/>
                  <a:pt x="50370" y="711200"/>
                </a:cubicBezTo>
                <a:cubicBezTo>
                  <a:pt x="133343" y="844973"/>
                  <a:pt x="458463" y="785707"/>
                  <a:pt x="538050" y="802640"/>
                </a:cubicBezTo>
                <a:cubicBezTo>
                  <a:pt x="617637" y="819573"/>
                  <a:pt x="529583" y="812800"/>
                  <a:pt x="527890" y="812800"/>
                </a:cubicBezTo>
                <a:cubicBezTo>
                  <a:pt x="526197" y="812800"/>
                  <a:pt x="527043" y="807720"/>
                  <a:pt x="527890" y="802640"/>
                </a:cubicBezTo>
              </a:path>
            </a:pathLst>
          </a:custGeom>
          <a:ln w="57150">
            <a:headEnd type="none" w="med" len="med"/>
            <a:tailEnd type="arrow"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Oval 54"/>
          <p:cNvSpPr/>
          <p:nvPr/>
        </p:nvSpPr>
        <p:spPr>
          <a:xfrm>
            <a:off x="862359" y="4608443"/>
            <a:ext cx="962109" cy="133504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Users\Rae\Desktop\passover-post banner 1000.jpg"/>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31729" y="-2761992"/>
            <a:ext cx="9204960" cy="1496579"/>
          </a:xfrm>
          <a:prstGeom prst="rect">
            <a:avLst/>
          </a:prstGeom>
          <a:noFill/>
          <a:scene3d>
            <a:camera prst="isometricOffAxis1Righ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a:off x="4311219" y="2272763"/>
            <a:ext cx="5007389" cy="4365488"/>
            <a:chOff x="4311219" y="2272763"/>
            <a:chExt cx="5007389" cy="4365488"/>
          </a:xfrm>
        </p:grpSpPr>
        <p:sp>
          <p:nvSpPr>
            <p:cNvPr id="20" name="Teardrop 19"/>
            <p:cNvSpPr/>
            <p:nvPr/>
          </p:nvSpPr>
          <p:spPr>
            <a:xfrm rot="18638747">
              <a:off x="4280695" y="2496973"/>
              <a:ext cx="4171802" cy="4110754"/>
            </a:xfrm>
            <a:prstGeom prst="teardrop">
              <a:avLst>
                <a:gd name="adj" fmla="val 48434"/>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447158" y="2272763"/>
              <a:ext cx="4871450" cy="2677006"/>
              <a:chOff x="3060071" y="2538880"/>
              <a:chExt cx="4871450" cy="2677006"/>
            </a:xfrm>
          </p:grpSpPr>
          <p:sp>
            <p:nvSpPr>
              <p:cNvPr id="17" name="Isosceles Triangle 16"/>
              <p:cNvSpPr/>
              <p:nvPr/>
            </p:nvSpPr>
            <p:spPr>
              <a:xfrm rot="15017441">
                <a:off x="4996737" y="2281103"/>
                <a:ext cx="2657635" cy="3211932"/>
              </a:xfrm>
              <a:prstGeom prst="triangle">
                <a:avLst>
                  <a:gd name="adj" fmla="val 52254"/>
                </a:avLst>
              </a:prstGeom>
              <a:blipFill dpi="0"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2123464">
                <a:off x="4499358" y="2538880"/>
                <a:ext cx="1683945" cy="1955549"/>
              </a:xfrm>
              <a:prstGeom prst="triangle">
                <a:avLst/>
              </a:prstGeom>
              <a:blipFill dpi="0" rotWithShape="1">
                <a:blip r:embed="rId8">
                  <a:extLst>
                    <a:ext uri="{28A0092B-C50C-407E-A947-70E740481C1C}">
                      <a14:useLocalDpi xmlns:a14="http://schemas.microsoft.com/office/drawing/2010/main" val="0"/>
                    </a:ext>
                  </a:extLst>
                </a:blip>
                <a:srcRect/>
                <a:stretch>
                  <a:fillRect/>
                </a:stretch>
              </a:blip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9337758">
                <a:off x="3716651" y="2562116"/>
                <a:ext cx="1683945" cy="1955549"/>
              </a:xfrm>
              <a:prstGeom prst="triangle">
                <a:avLst/>
              </a:prstGeom>
              <a:blipFill dpi="0" rotWithShape="1">
                <a:blip r:embed="rId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6526267">
                <a:off x="3195873" y="3141552"/>
                <a:ext cx="1683945" cy="1955549"/>
              </a:xfrm>
              <a:prstGeom prst="triangle">
                <a:avLst/>
              </a:prstGeom>
              <a:blipFill dpi="0" rotWithShape="1">
                <a:blip r:embed="rId10">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Isosceles Triangle 18"/>
          <p:cNvSpPr/>
          <p:nvPr/>
        </p:nvSpPr>
        <p:spPr>
          <a:xfrm rot="5400000">
            <a:off x="4948502" y="2972129"/>
            <a:ext cx="483833" cy="2351979"/>
          </a:xfrm>
          <a:prstGeom prst="triangle">
            <a:avLst/>
          </a:prstGeom>
          <a:gradFill flip="none" rotWithShape="1">
            <a:gsLst>
              <a:gs pos="21000">
                <a:srgbClr val="000040"/>
              </a:gs>
              <a:gs pos="41000">
                <a:srgbClr val="400040"/>
              </a:gs>
              <a:gs pos="59000">
                <a:srgbClr val="8F0040"/>
              </a:gs>
              <a:gs pos="77000">
                <a:srgbClr val="F27300"/>
              </a:gs>
              <a:gs pos="91000">
                <a:schemeClr val="accent3">
                  <a:lumMod val="20000"/>
                  <a:lumOff val="80000"/>
                </a:schemeClr>
              </a:gs>
            </a:gsLst>
            <a:lin ang="9600000" scaled="0"/>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20259437">
            <a:off x="8118531" y="2213816"/>
            <a:ext cx="905530" cy="1954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rot="5400000" flipV="1">
            <a:off x="7310732" y="2923691"/>
            <a:ext cx="483833" cy="2441929"/>
          </a:xfrm>
          <a:prstGeom prst="triangle">
            <a:avLst/>
          </a:prstGeom>
          <a:gradFill>
            <a:gsLst>
              <a:gs pos="29000">
                <a:srgbClr val="000000"/>
              </a:gs>
              <a:gs pos="70000">
                <a:schemeClr val="accent5">
                  <a:lumMod val="20000"/>
                  <a:lumOff val="80000"/>
                </a:schemeClr>
              </a:gs>
              <a:gs pos="49000">
                <a:srgbClr val="0A128C"/>
              </a:gs>
              <a:gs pos="91000">
                <a:schemeClr val="accent6">
                  <a:lumMod val="40000"/>
                  <a:lumOff val="60000"/>
                </a:schemeClr>
              </a:gs>
            </a:gsLst>
            <a:lin ang="1020000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014429" y="3894393"/>
            <a:ext cx="1078432" cy="461665"/>
          </a:xfrm>
          <a:prstGeom prst="rect">
            <a:avLst/>
          </a:prstGeom>
        </p:spPr>
        <p:txBody>
          <a:bodyPr wrap="square">
            <a:spAutoFit/>
            <a:scene3d>
              <a:camera prst="orthographicFront"/>
              <a:lightRig rig="threePt" dir="t"/>
            </a:scene3d>
            <a:sp3d extrusionH="57150">
              <a:bevelT h="25400" prst="softRound"/>
            </a:sp3d>
          </a:bodyPr>
          <a:lstStyle/>
          <a:p>
            <a:pPr lvl="0" algn="ctr"/>
            <a:r>
              <a:rPr lang="en-US" sz="2400" b="1" dirty="0" smtClean="0">
                <a:ln w="1905"/>
                <a:solidFill>
                  <a:schemeClr val="accent2">
                    <a:lumMod val="20000"/>
                    <a:lumOff val="80000"/>
                  </a:schemeClr>
                </a:solidFill>
                <a:effectLst>
                  <a:innerShdw blurRad="69850" dist="43180" dir="5400000">
                    <a:srgbClr val="000000">
                      <a:alpha val="65000"/>
                    </a:srgbClr>
                  </a:innerShdw>
                </a:effectLst>
              </a:rPr>
              <a:t>boqer</a:t>
            </a:r>
            <a:endParaRPr lang="en-US" sz="2400" b="1" dirty="0">
              <a:ln w="1905"/>
              <a:solidFill>
                <a:schemeClr val="accent2">
                  <a:lumMod val="20000"/>
                  <a:lumOff val="80000"/>
                </a:schemeClr>
              </a:solidFill>
              <a:effectLst>
                <a:innerShdw blurRad="69850" dist="43180" dir="5400000">
                  <a:srgbClr val="000000">
                    <a:alpha val="65000"/>
                  </a:srgbClr>
                </a:innerShdw>
              </a:effectLst>
            </a:endParaRPr>
          </a:p>
        </p:txBody>
      </p:sp>
      <p:sp>
        <p:nvSpPr>
          <p:cNvPr id="35" name="Rectangle 34"/>
          <p:cNvSpPr/>
          <p:nvPr/>
        </p:nvSpPr>
        <p:spPr>
          <a:xfrm>
            <a:off x="7886266" y="3859938"/>
            <a:ext cx="1078432" cy="461665"/>
          </a:xfrm>
          <a:prstGeom prst="rect">
            <a:avLst/>
          </a:prstGeom>
        </p:spPr>
        <p:txBody>
          <a:bodyPr wrap="square">
            <a:spAutoFit/>
            <a:scene3d>
              <a:camera prst="orthographicFront"/>
              <a:lightRig rig="threePt" dir="t"/>
            </a:scene3d>
            <a:sp3d extrusionH="57150">
              <a:bevelT w="82550" h="38100" prst="coolSlant"/>
            </a:sp3d>
          </a:bodyPr>
          <a:lstStyle/>
          <a:p>
            <a:pPr lvl="0" algn="ctr"/>
            <a:r>
              <a:rPr lang="en-US" sz="2400" b="1" dirty="0" smtClean="0">
                <a:ln w="1905"/>
                <a:solidFill>
                  <a:schemeClr val="accent5">
                    <a:lumMod val="75000"/>
                  </a:schemeClr>
                </a:solidFill>
                <a:effectLst>
                  <a:innerShdw blurRad="69850" dist="43180" dir="5400000">
                    <a:srgbClr val="000000">
                      <a:alpha val="65000"/>
                    </a:srgbClr>
                  </a:innerShdw>
                </a:effectLst>
              </a:rPr>
              <a:t>ereb</a:t>
            </a:r>
            <a:endParaRPr lang="en-US" sz="2400" b="1" dirty="0">
              <a:ln w="1905"/>
              <a:solidFill>
                <a:schemeClr val="accent5">
                  <a:lumMod val="75000"/>
                </a:schemeClr>
              </a:solidFill>
              <a:effectLst>
                <a:innerShdw blurRad="69850" dist="43180" dir="5400000">
                  <a:srgbClr val="000000">
                    <a:alpha val="65000"/>
                  </a:srgbClr>
                </a:innerShdw>
              </a:effectLst>
            </a:endParaRPr>
          </a:p>
        </p:txBody>
      </p:sp>
      <p:cxnSp>
        <p:nvCxnSpPr>
          <p:cNvPr id="27" name="Straight Connector 26"/>
          <p:cNvCxnSpPr/>
          <p:nvPr/>
        </p:nvCxnSpPr>
        <p:spPr>
          <a:xfrm>
            <a:off x="4343400" y="2359152"/>
            <a:ext cx="2063543" cy="1843313"/>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339998" y="1481559"/>
            <a:ext cx="0" cy="2665536"/>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3960564" y="1976845"/>
            <a:ext cx="1125629" cy="461665"/>
          </a:xfrm>
          <a:prstGeom prst="rect">
            <a:avLst/>
          </a:prstGeom>
          <a:noFill/>
        </p:spPr>
        <p:txBody>
          <a:bodyPr wrap="non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a:t>
            </a:r>
            <a:r>
              <a:rPr lang="en-US" sz="24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RD</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8" name="Rectangle 57"/>
          <p:cNvSpPr/>
          <p:nvPr/>
        </p:nvSpPr>
        <p:spPr>
          <a:xfrm>
            <a:off x="5927365" y="1054619"/>
            <a:ext cx="1103187" cy="461665"/>
          </a:xfrm>
          <a:prstGeom prst="rect">
            <a:avLst/>
          </a:prstGeom>
          <a:noFill/>
        </p:spPr>
        <p:txBody>
          <a:bodyPr wrap="non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6</a:t>
            </a:r>
            <a:r>
              <a:rPr lang="en-US" sz="24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H</a:t>
            </a: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62" name="Straight Connector 61"/>
          <p:cNvCxnSpPr/>
          <p:nvPr/>
        </p:nvCxnSpPr>
        <p:spPr>
          <a:xfrm flipV="1">
            <a:off x="1416556" y="4187573"/>
            <a:ext cx="4960054" cy="521454"/>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3074" name="Picture 2" descr="C:\Users\Rae\Desktop\Yah before pilat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512" y="2853203"/>
            <a:ext cx="977694" cy="13392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098" name="Picture 2" descr="C:\Users\Rae\Desktop\cross edi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8507" y="1073533"/>
            <a:ext cx="565795" cy="16236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099" name="Picture 3" descr="C:\Users\Rae\Desktop\remove body.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56111" y="4995516"/>
            <a:ext cx="865319" cy="1740152"/>
          </a:xfrm>
          <a:prstGeom prst="roundRect">
            <a:avLst>
              <a:gd name="adj" fmla="val 16667"/>
            </a:avLst>
          </a:prstGeom>
          <a:ln w="38100">
            <a:solidFill>
              <a:schemeClr val="accent3"/>
            </a:solidFill>
          </a:ln>
          <a:effectLst>
            <a:glow rad="1397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769605" y="1884733"/>
            <a:ext cx="2244824" cy="578882"/>
          </a:xfrm>
          <a:prstGeom prst="roundRect">
            <a:avLst/>
          </a:prstGeom>
          <a:blipFill dpi="0" rotWithShape="1">
            <a:blip r:embed="rId14">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Mark 15:25  Yahusha  </a:t>
            </a:r>
            <a:br>
              <a:rPr lang="en-US" sz="1400" dirty="0" smtClean="0">
                <a:solidFill>
                  <a:schemeClr val="accent2">
                    <a:lumMod val="20000"/>
                    <a:lumOff val="80000"/>
                  </a:schemeClr>
                </a:solidFill>
                <a:effectLst>
                  <a:glow rad="127000">
                    <a:srgbClr val="002060"/>
                  </a:glow>
                </a:effectLst>
              </a:rPr>
            </a:br>
            <a:r>
              <a:rPr lang="en-US" sz="1400" dirty="0" smtClean="0">
                <a:solidFill>
                  <a:schemeClr val="accent2">
                    <a:lumMod val="20000"/>
                    <a:lumOff val="80000"/>
                  </a:schemeClr>
                </a:solidFill>
                <a:effectLst>
                  <a:glow rad="127000">
                    <a:srgbClr val="002060"/>
                  </a:glow>
                </a:effectLst>
              </a:rPr>
              <a:t>sacrificed at the 3</a:t>
            </a:r>
            <a:r>
              <a:rPr lang="en-US" sz="1400" baseline="30000" dirty="0" smtClean="0">
                <a:solidFill>
                  <a:schemeClr val="accent2">
                    <a:lumMod val="20000"/>
                    <a:lumOff val="80000"/>
                  </a:schemeClr>
                </a:solidFill>
                <a:effectLst>
                  <a:glow rad="127000">
                    <a:srgbClr val="002060"/>
                  </a:glow>
                </a:effectLst>
              </a:rPr>
              <a:t>rd</a:t>
            </a:r>
            <a:r>
              <a:rPr lang="en-US" sz="1400" dirty="0" smtClean="0">
                <a:solidFill>
                  <a:schemeClr val="accent2">
                    <a:lumMod val="20000"/>
                    <a:lumOff val="80000"/>
                  </a:schemeClr>
                </a:solidFill>
                <a:effectLst>
                  <a:glow rad="127000">
                    <a:srgbClr val="002060"/>
                  </a:glow>
                </a:effectLst>
              </a:rPr>
              <a:t> hour.</a:t>
            </a:r>
            <a:endParaRPr lang="en-US" sz="1400" dirty="0">
              <a:solidFill>
                <a:schemeClr val="accent2">
                  <a:lumMod val="20000"/>
                  <a:lumOff val="80000"/>
                </a:schemeClr>
              </a:solidFill>
              <a:effectLst>
                <a:glow rad="127000">
                  <a:srgbClr val="002060"/>
                </a:glow>
              </a:effectLst>
            </a:endParaRPr>
          </a:p>
        </p:txBody>
      </p:sp>
      <p:pic>
        <p:nvPicPr>
          <p:cNvPr id="5122" name="Picture 2" descr="C:\Users\Rae\Desktop\cross at noon cropped.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67602" y="91441"/>
            <a:ext cx="702492" cy="17369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5750133" y="101375"/>
            <a:ext cx="2112523" cy="578882"/>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Mark 15:33  Darkness </a:t>
            </a:r>
            <a:br>
              <a:rPr lang="en-US" sz="1400" dirty="0" smtClean="0">
                <a:solidFill>
                  <a:schemeClr val="accent2">
                    <a:lumMod val="20000"/>
                    <a:lumOff val="80000"/>
                  </a:schemeClr>
                </a:solidFill>
                <a:effectLst>
                  <a:glow rad="127000">
                    <a:srgbClr val="002060"/>
                  </a:glow>
                </a:effectLst>
              </a:rPr>
            </a:br>
            <a:r>
              <a:rPr lang="en-US" sz="1400" dirty="0" smtClean="0">
                <a:solidFill>
                  <a:schemeClr val="accent2">
                    <a:lumMod val="20000"/>
                    <a:lumOff val="80000"/>
                  </a:schemeClr>
                </a:solidFill>
                <a:effectLst>
                  <a:glow rad="127000">
                    <a:srgbClr val="002060"/>
                  </a:glow>
                </a:effectLst>
              </a:rPr>
              <a:t>over the whole land.</a:t>
            </a:r>
            <a:endParaRPr lang="en-US" sz="1400" dirty="0">
              <a:solidFill>
                <a:schemeClr val="accent2">
                  <a:lumMod val="20000"/>
                  <a:lumOff val="80000"/>
                </a:schemeClr>
              </a:solidFill>
              <a:effectLst>
                <a:glow rad="127000">
                  <a:srgbClr val="002060"/>
                </a:glow>
              </a:effectLst>
            </a:endParaRPr>
          </a:p>
        </p:txBody>
      </p:sp>
      <p:sp>
        <p:nvSpPr>
          <p:cNvPr id="67" name="TextBox 66"/>
          <p:cNvSpPr txBox="1"/>
          <p:nvPr/>
        </p:nvSpPr>
        <p:spPr>
          <a:xfrm>
            <a:off x="1226730" y="3840127"/>
            <a:ext cx="2787699" cy="578882"/>
          </a:xfrm>
          <a:prstGeom prst="roundRect">
            <a:avLst/>
          </a:prstGeom>
          <a:blipFill dpi="0" rotWithShape="1">
            <a:blip r:embed="rId16">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Mark 15:1 (Abib 14) Immediately in the morning …</a:t>
            </a:r>
            <a:endParaRPr lang="en-US" sz="1400" dirty="0">
              <a:solidFill>
                <a:schemeClr val="accent2">
                  <a:lumMod val="20000"/>
                  <a:lumOff val="80000"/>
                </a:schemeClr>
              </a:solidFill>
              <a:effectLst>
                <a:glow rad="127000">
                  <a:srgbClr val="002060"/>
                </a:glow>
              </a:effectLst>
            </a:endParaRPr>
          </a:p>
        </p:txBody>
      </p:sp>
      <p:pic>
        <p:nvPicPr>
          <p:cNvPr id="43" name="Picture 3" descr="C:\Users\Rae\Desktop\Passover banner orig edit.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7160" y="116359"/>
            <a:ext cx="4653374" cy="668337"/>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6147" name="Picture 3" descr="C:\Users\Rae\Desktop\Veil ripped.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642007" y="855732"/>
            <a:ext cx="985259" cy="132812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6146" name="Picture 2" descr="C:\Users\Rae\Desktop\It is finished.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882217" y="1303498"/>
            <a:ext cx="1655323" cy="11705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7858064" y="2203589"/>
            <a:ext cx="2276572" cy="578882"/>
          </a:xfrm>
          <a:prstGeom prst="roundRect">
            <a:avLst/>
          </a:prstGeom>
          <a:blipFill dpi="0" rotWithShape="1">
            <a:blip r:embed="rId20">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      Mark 15:34  “… why </a:t>
            </a:r>
            <a:br>
              <a:rPr lang="en-US" sz="1400" dirty="0" smtClean="0">
                <a:solidFill>
                  <a:schemeClr val="accent2">
                    <a:lumMod val="20000"/>
                    <a:lumOff val="80000"/>
                  </a:schemeClr>
                </a:solidFill>
                <a:effectLst>
                  <a:glow rad="127000">
                    <a:srgbClr val="002060"/>
                  </a:glow>
                </a:effectLst>
              </a:rPr>
            </a:br>
            <a:r>
              <a:rPr lang="en-US" sz="1400" dirty="0" smtClean="0">
                <a:solidFill>
                  <a:schemeClr val="accent2">
                    <a:lumMod val="20000"/>
                    <a:lumOff val="80000"/>
                  </a:schemeClr>
                </a:solidFill>
                <a:effectLst>
                  <a:glow rad="127000">
                    <a:srgbClr val="002060"/>
                  </a:glow>
                </a:effectLst>
              </a:rPr>
              <a:t> have You forsaken Me?”</a:t>
            </a:r>
            <a:endParaRPr lang="en-US" sz="1400" dirty="0">
              <a:solidFill>
                <a:schemeClr val="accent2">
                  <a:lumMod val="20000"/>
                  <a:lumOff val="80000"/>
                </a:schemeClr>
              </a:solidFill>
              <a:effectLst>
                <a:glow rad="127000">
                  <a:srgbClr val="002060"/>
                </a:glow>
              </a:effectLst>
            </a:endParaRPr>
          </a:p>
        </p:txBody>
      </p:sp>
      <p:sp>
        <p:nvSpPr>
          <p:cNvPr id="60" name="Rectangle 59"/>
          <p:cNvSpPr/>
          <p:nvPr/>
        </p:nvSpPr>
        <p:spPr>
          <a:xfrm>
            <a:off x="7892599" y="1797329"/>
            <a:ext cx="1178917" cy="461665"/>
          </a:xfrm>
          <a:prstGeom prst="rect">
            <a:avLst/>
          </a:prstGeom>
          <a:noFill/>
        </p:spPr>
        <p:txBody>
          <a:bodyPr wrap="square" lIns="91440" tIns="45720" rIns="91440" bIns="45720">
            <a:spAutoFit/>
          </a:bodyPr>
          <a:lstStyle/>
          <a:p>
            <a:pPr algn="ctr"/>
            <a:r>
              <a:rPr lang="en-US" sz="2400" b="1" cap="none" spc="0" dirty="0" smtClean="0">
                <a:ln w="1905"/>
                <a:solidFill>
                  <a:schemeClr val="accent2">
                    <a:lumMod val="20000"/>
                    <a:lumOff val="80000"/>
                  </a:schemeClr>
                </a:solidFill>
                <a:effectLst>
                  <a:innerShdw blurRad="69850" dist="43180" dir="5400000">
                    <a:srgbClr val="000000">
                      <a:alpha val="65000"/>
                    </a:srgbClr>
                  </a:innerShdw>
                </a:effectLst>
              </a:rPr>
              <a:t>9</a:t>
            </a:r>
            <a:r>
              <a:rPr lang="en-US" sz="2400" b="1" cap="none" spc="0" baseline="30000" dirty="0" smtClean="0">
                <a:ln w="1905"/>
                <a:solidFill>
                  <a:schemeClr val="accent2">
                    <a:lumMod val="20000"/>
                    <a:lumOff val="80000"/>
                  </a:schemeClr>
                </a:solidFill>
                <a:effectLst>
                  <a:innerShdw blurRad="69850" dist="43180" dir="5400000">
                    <a:srgbClr val="000000">
                      <a:alpha val="65000"/>
                    </a:srgbClr>
                  </a:innerShdw>
                </a:effectLst>
              </a:rPr>
              <a:t>TH</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cap="none" spc="0" dirty="0" smtClean="0">
                <a:ln w="1905"/>
                <a:solidFill>
                  <a:schemeClr val="accent2">
                    <a:lumMod val="20000"/>
                    <a:lumOff val="80000"/>
                  </a:schemeClr>
                </a:solidFill>
                <a:effectLst>
                  <a:innerShdw blurRad="69850" dist="43180" dir="5400000">
                    <a:srgbClr val="000000">
                      <a:alpha val="65000"/>
                    </a:srgbClr>
                  </a:innerShdw>
                </a:effectLst>
              </a:rPr>
              <a:t>H</a:t>
            </a:r>
            <a:r>
              <a:rPr lang="en-US" b="1" cap="none" spc="0" dirty="0" smtClean="0">
                <a:ln w="1905"/>
                <a:solidFill>
                  <a:schemeClr val="accent2">
                    <a:lumMod val="20000"/>
                    <a:lumOff val="80000"/>
                  </a:schemeClr>
                </a:solidFill>
                <a:effectLst>
                  <a:innerShdw blurRad="69850" dist="43180" dir="5400000">
                    <a:srgbClr val="000000">
                      <a:alpha val="65000"/>
                    </a:srgbClr>
                  </a:innerShdw>
                </a:effectLst>
              </a:rPr>
              <a:t>R</a:t>
            </a:r>
            <a:endParaRPr lang="en-US" sz="2400" b="1" cap="none" spc="0" dirty="0">
              <a:ln w="1905"/>
              <a:solidFill>
                <a:schemeClr val="accent2">
                  <a:lumMod val="20000"/>
                  <a:lumOff val="80000"/>
                </a:schemeClr>
              </a:solidFill>
              <a:effectLst>
                <a:innerShdw blurRad="69850" dist="43180" dir="5400000">
                  <a:srgbClr val="000000">
                    <a:alpha val="65000"/>
                  </a:srgbClr>
                </a:innerShdw>
              </a:effectLst>
            </a:endParaRPr>
          </a:p>
        </p:txBody>
      </p:sp>
      <p:cxnSp>
        <p:nvCxnSpPr>
          <p:cNvPr id="41" name="Straight Connector 40"/>
          <p:cNvCxnSpPr/>
          <p:nvPr/>
        </p:nvCxnSpPr>
        <p:spPr>
          <a:xfrm flipH="1">
            <a:off x="6389747" y="2222340"/>
            <a:ext cx="1897727" cy="1957555"/>
          </a:xfrm>
          <a:prstGeom prst="line">
            <a:avLst/>
          </a:prstGeom>
          <a:ln w="76200">
            <a:solidFill>
              <a:schemeClr val="accent5">
                <a:lumMod val="40000"/>
                <a:lumOff val="60000"/>
              </a:schemeClr>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6389747" y="3191254"/>
            <a:ext cx="2320131" cy="988641"/>
          </a:xfrm>
          <a:prstGeom prst="line">
            <a:avLst/>
          </a:prstGeom>
          <a:ln w="76200">
            <a:solidFill>
              <a:srgbClr val="99FF33"/>
            </a:solidFill>
            <a:headEnd type="oval"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709879" y="2857007"/>
            <a:ext cx="2418369" cy="578882"/>
          </a:xfrm>
          <a:prstGeom prst="roundRect">
            <a:avLst/>
          </a:prstGeom>
          <a:blipFill dpi="0" rotWithShape="1">
            <a:blip r:embed="rId20">
              <a:extLst>
                <a:ext uri="{28A0092B-C50C-407E-A947-70E740481C1C}">
                  <a14:useLocalDpi xmlns:a14="http://schemas.microsoft.com/office/drawing/2010/main" val="0"/>
                </a:ext>
              </a:extLst>
            </a:blip>
            <a:srcRect/>
            <a:stretch>
              <a:fillRect/>
            </a:stretch>
          </a:blipFill>
          <a:ln w="57150">
            <a:solidFill>
              <a:srgbClr val="99FF33"/>
            </a:solidFill>
          </a:ln>
          <a:scene3d>
            <a:camera prst="orthographicFront"/>
            <a:lightRig rig="threePt" dir="t"/>
          </a:scene3d>
          <a:sp3d>
            <a:bevelT w="152400" h="50800" prst="softRound"/>
          </a:sp3d>
        </p:spPr>
        <p:txBody>
          <a:bodyPr wrap="square" rtlCol="0">
            <a:spAutoFit/>
          </a:bodyPr>
          <a:lstStyle/>
          <a:p>
            <a:r>
              <a:rPr lang="en-US" sz="1400" dirty="0" smtClean="0">
                <a:solidFill>
                  <a:schemeClr val="accent2">
                    <a:lumMod val="60000"/>
                    <a:lumOff val="40000"/>
                  </a:schemeClr>
                </a:solidFill>
                <a:effectLst>
                  <a:glow rad="127000">
                    <a:srgbClr val="002060"/>
                  </a:glow>
                </a:effectLst>
              </a:rPr>
              <a:t>John 19:34  The spear drew forth blood and water.</a:t>
            </a:r>
            <a:endParaRPr lang="en-US" sz="1400" dirty="0">
              <a:solidFill>
                <a:schemeClr val="accent2">
                  <a:lumMod val="60000"/>
                  <a:lumOff val="40000"/>
                </a:schemeClr>
              </a:solidFill>
              <a:effectLst>
                <a:glow rad="127000">
                  <a:srgbClr val="002060"/>
                </a:glow>
              </a:effectLst>
            </a:endParaRPr>
          </a:p>
        </p:txBody>
      </p:sp>
      <p:pic>
        <p:nvPicPr>
          <p:cNvPr id="42" name="Picture 5" descr="C:\Users\Rae\Desktop\teardrop.jpg"/>
          <p:cNvPicPr>
            <a:picLocks noChangeAspect="1" noChangeArrowheads="1"/>
          </p:cNvPicPr>
          <p:nvPr/>
        </p:nvPicPr>
        <p:blipFill>
          <a:blip r:embed="rId21">
            <a:duotone>
              <a:prstClr val="black"/>
              <a:srgbClr val="FF0000">
                <a:tint val="45000"/>
                <a:satMod val="400000"/>
              </a:srgbClr>
            </a:duotone>
            <a:extLst>
              <a:ext uri="{BEBA8EAE-BF5A-486C-A8C5-ECC9F3942E4B}">
                <a14:imgProps xmlns:a14="http://schemas.microsoft.com/office/drawing/2010/main">
                  <a14:imgLayer r:embed="rId22">
                    <a14:imgEffect>
                      <a14:backgroundRemoval t="110" b="98350" l="3916" r="95482">
                        <a14:backgroundMark x1="20783" y1="14411" x2="20783" y2="14411"/>
                      </a14:backgroundRemoval>
                    </a14:imgEffect>
                  </a14:imgLayer>
                </a14:imgProps>
              </a:ext>
              <a:ext uri="{28A0092B-C50C-407E-A947-70E740481C1C}">
                <a14:useLocalDpi xmlns:a14="http://schemas.microsoft.com/office/drawing/2010/main" val="0"/>
              </a:ext>
            </a:extLst>
          </a:blip>
          <a:srcRect/>
          <a:stretch>
            <a:fillRect/>
          </a:stretch>
        </p:blipFill>
        <p:spPr bwMode="auto">
          <a:xfrm>
            <a:off x="10981067" y="2651415"/>
            <a:ext cx="435506" cy="596197"/>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a:off x="4228227" y="4442260"/>
            <a:ext cx="2690733" cy="830997"/>
          </a:xfrm>
          <a:prstGeom prst="rect">
            <a:avLst/>
          </a:prstGeom>
          <a:noFill/>
        </p:spPr>
        <p:txBody>
          <a:bodyPr wrap="square" lIns="91440" tIns="45720" rIns="91440" bIns="45720">
            <a:spAutoFit/>
          </a:bodyPr>
          <a:lstStyle/>
          <a:p>
            <a:pPr algn="ctr"/>
            <a: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t>Abib 14 </a:t>
            </a:r>
            <a:b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br>
            <a: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t>Night Season</a:t>
            </a:r>
            <a:endParaRPr lang="en-US" sz="2400" b="1" cap="none" spc="0" dirty="0">
              <a:ln w="1905"/>
              <a:solidFill>
                <a:schemeClr val="bg1">
                  <a:lumMod val="65000"/>
                </a:schemeClr>
              </a:solidFill>
              <a:effectLst>
                <a:innerShdw blurRad="69850" dist="43180" dir="5400000">
                  <a:srgbClr val="000000">
                    <a:alpha val="65000"/>
                  </a:srgbClr>
                </a:innerShdw>
              </a:effectLst>
              <a:latin typeface="Comic Sans MS" pitchFamily="66" charset="0"/>
            </a:endParaRPr>
          </a:p>
        </p:txBody>
      </p:sp>
      <p:sp>
        <p:nvSpPr>
          <p:cNvPr id="52" name="TextBox 51"/>
          <p:cNvSpPr txBox="1"/>
          <p:nvPr/>
        </p:nvSpPr>
        <p:spPr>
          <a:xfrm>
            <a:off x="8834120" y="3595902"/>
            <a:ext cx="2717362" cy="646986"/>
          </a:xfrm>
          <a:prstGeom prst="roundRect">
            <a:avLst/>
          </a:prstGeom>
          <a:gradFill flip="none" rotWithShape="1">
            <a:gsLst>
              <a:gs pos="11000">
                <a:srgbClr val="000000"/>
              </a:gs>
              <a:gs pos="69000">
                <a:schemeClr val="accent5">
                  <a:lumMod val="20000"/>
                  <a:lumOff val="80000"/>
                </a:schemeClr>
              </a:gs>
              <a:gs pos="40000">
                <a:srgbClr val="0A128C"/>
              </a:gs>
              <a:gs pos="94000">
                <a:schemeClr val="accent6">
                  <a:lumMod val="40000"/>
                  <a:lumOff val="60000"/>
                </a:schemeClr>
              </a:gs>
            </a:gsLst>
            <a:lin ang="13500000" scaled="1"/>
            <a:tileRect/>
          </a:gradFill>
          <a:ln w="57150">
            <a:solidFill>
              <a:schemeClr val="accent5"/>
            </a:solidFill>
          </a:ln>
          <a:scene3d>
            <a:camera prst="orthographicFront"/>
            <a:lightRig rig="threePt" dir="t"/>
          </a:scene3d>
          <a:sp3d>
            <a:bevelT w="152400" h="50800" prst="softRound"/>
          </a:sp3d>
        </p:spPr>
        <p:txBody>
          <a:bodyPr wrap="square" rtlCol="0">
            <a:spAutoFit/>
          </a:bodyPr>
          <a:lstStyle/>
          <a:p>
            <a:r>
              <a:rPr lang="en-US" sz="1400" dirty="0" smtClean="0">
                <a:solidFill>
                  <a:schemeClr val="accent2">
                    <a:lumMod val="60000"/>
                    <a:lumOff val="40000"/>
                  </a:schemeClr>
                </a:solidFill>
                <a:effectLst>
                  <a:glow rad="127000">
                    <a:srgbClr val="002060"/>
                  </a:glow>
                </a:effectLst>
              </a:rPr>
              <a:t>       Mark 15:42   Joseph asks </a:t>
            </a:r>
            <a:br>
              <a:rPr lang="en-US" sz="1400" dirty="0" smtClean="0">
                <a:solidFill>
                  <a:schemeClr val="accent2">
                    <a:lumMod val="60000"/>
                    <a:lumOff val="40000"/>
                  </a:schemeClr>
                </a:solidFill>
                <a:effectLst>
                  <a:glow rad="127000">
                    <a:srgbClr val="002060"/>
                  </a:glow>
                </a:effectLst>
              </a:rPr>
            </a:br>
            <a:r>
              <a:rPr lang="en-US" sz="1400" dirty="0" smtClean="0">
                <a:solidFill>
                  <a:schemeClr val="accent2">
                    <a:lumMod val="60000"/>
                    <a:lumOff val="40000"/>
                  </a:schemeClr>
                </a:solidFill>
                <a:effectLst>
                  <a:glow rad="127000">
                    <a:srgbClr val="002060"/>
                  </a:glow>
                </a:effectLst>
              </a:rPr>
              <a:t>  Pilate for Yahusha’s Body</a:t>
            </a:r>
            <a:r>
              <a:rPr lang="en-US" dirty="0" smtClean="0">
                <a:solidFill>
                  <a:schemeClr val="accent2">
                    <a:lumMod val="60000"/>
                    <a:lumOff val="40000"/>
                  </a:schemeClr>
                </a:solidFill>
                <a:effectLst>
                  <a:glow rad="127000">
                    <a:srgbClr val="002060"/>
                  </a:glow>
                </a:effectLst>
              </a:rPr>
              <a:t>. </a:t>
            </a:r>
            <a:endParaRPr lang="en-US" dirty="0">
              <a:solidFill>
                <a:schemeClr val="accent2">
                  <a:lumMod val="60000"/>
                  <a:lumOff val="40000"/>
                </a:schemeClr>
              </a:solidFill>
              <a:effectLst>
                <a:glow rad="127000">
                  <a:srgbClr val="002060"/>
                </a:glow>
              </a:effectLst>
            </a:endParaRPr>
          </a:p>
        </p:txBody>
      </p:sp>
      <p:cxnSp>
        <p:nvCxnSpPr>
          <p:cNvPr id="47" name="Straight Connector 46"/>
          <p:cNvCxnSpPr/>
          <p:nvPr/>
        </p:nvCxnSpPr>
        <p:spPr>
          <a:xfrm flipV="1">
            <a:off x="6385683" y="3840127"/>
            <a:ext cx="2812165" cy="336722"/>
          </a:xfrm>
          <a:prstGeom prst="line">
            <a:avLst/>
          </a:prstGeom>
          <a:ln w="76200">
            <a:solidFill>
              <a:schemeClr val="accent5"/>
            </a:solidFill>
            <a:headEnd type="oval"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5125" name="Picture 5" descr="C:\Users\Rae\Desktop\teardrop.jpg"/>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110" b="98350" l="3916" r="95482">
                        <a14:backgroundMark x1="20783" y1="14411" x2="20783" y2="14411"/>
                      </a14:backgroundRemoval>
                    </a14:imgEffect>
                  </a14:imgLayer>
                </a14:imgProps>
              </a:ext>
              <a:ext uri="{28A0092B-C50C-407E-A947-70E740481C1C}">
                <a14:useLocalDpi xmlns:a14="http://schemas.microsoft.com/office/drawing/2010/main" val="0"/>
              </a:ext>
            </a:extLst>
          </a:blip>
          <a:srcRect/>
          <a:stretch>
            <a:fillRect/>
          </a:stretch>
        </p:blipFill>
        <p:spPr bwMode="auto">
          <a:xfrm>
            <a:off x="10981066" y="3026128"/>
            <a:ext cx="491991" cy="673524"/>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9010098" y="4287166"/>
            <a:ext cx="2070332" cy="523220"/>
          </a:xfrm>
          <a:prstGeom prst="rect">
            <a:avLst/>
          </a:prstGeom>
          <a:solidFill>
            <a:schemeClr val="accent5">
              <a:lumMod val="20000"/>
              <a:lumOff val="80000"/>
            </a:schemeClr>
          </a:solidFill>
          <a:effectLst>
            <a:softEdge rad="127000"/>
          </a:effectLst>
        </p:spPr>
        <p:txBody>
          <a:bodyPr wrap="square" rtlCol="0">
            <a:spAutoFit/>
          </a:bodyPr>
          <a:lstStyle/>
          <a:p>
            <a:r>
              <a:rPr lang="en-US" sz="1400" b="1" dirty="0" smtClean="0">
                <a:solidFill>
                  <a:schemeClr val="accent1">
                    <a:lumMod val="75000"/>
                  </a:schemeClr>
                </a:solidFill>
              </a:rPr>
              <a:t> </a:t>
            </a:r>
            <a:r>
              <a:rPr lang="en-US" sz="1400" b="1" u="sng" dirty="0" smtClean="0">
                <a:solidFill>
                  <a:srgbClr val="6F3350"/>
                </a:solidFill>
              </a:rPr>
              <a:t>THEN</a:t>
            </a:r>
            <a:r>
              <a:rPr lang="en-US" sz="1400" b="1" dirty="0" smtClean="0">
                <a:solidFill>
                  <a:schemeClr val="accent1">
                    <a:lumMod val="75000"/>
                  </a:schemeClr>
                </a:solidFill>
              </a:rPr>
              <a:t> he bought fine </a:t>
            </a:r>
            <a:br>
              <a:rPr lang="en-US" sz="1400" b="1" dirty="0" smtClean="0">
                <a:solidFill>
                  <a:schemeClr val="accent1">
                    <a:lumMod val="75000"/>
                  </a:schemeClr>
                </a:solidFill>
              </a:rPr>
            </a:br>
            <a:r>
              <a:rPr lang="en-US" sz="1400" b="1" dirty="0" smtClean="0">
                <a:solidFill>
                  <a:schemeClr val="accent1">
                    <a:lumMod val="75000"/>
                  </a:schemeClr>
                </a:solidFill>
              </a:rPr>
              <a:t>  linen.  [Mark 15:46a]</a:t>
            </a:r>
            <a:endParaRPr lang="en-US" sz="1400" b="1" dirty="0">
              <a:solidFill>
                <a:schemeClr val="accent1">
                  <a:lumMod val="75000"/>
                </a:schemeClr>
              </a:solidFill>
            </a:endParaRPr>
          </a:p>
        </p:txBody>
      </p:sp>
      <p:pic>
        <p:nvPicPr>
          <p:cNvPr id="4100" name="Picture 4" descr="C:\Users\Rae\Desktop\joseph pilate Yahusha body edit.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229478" y="3900656"/>
            <a:ext cx="824814" cy="1273763"/>
          </a:xfrm>
          <a:prstGeom prst="roundRect">
            <a:avLst>
              <a:gd name="adj" fmla="val 16667"/>
            </a:avLst>
          </a:prstGeom>
          <a:ln w="38100">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8268696" y="4847826"/>
            <a:ext cx="2811734" cy="1906905"/>
          </a:xfrm>
          <a:prstGeom prst="roundRect">
            <a:avLst/>
          </a:prstGeom>
          <a:blipFill>
            <a:blip r:embed="rId24"/>
            <a:stretch>
              <a:fillRect/>
            </a:stretch>
          </a:blipFill>
          <a:ln w="57150">
            <a:solidFill>
              <a:schemeClr val="bg1">
                <a:lumMod val="85000"/>
              </a:schemeClr>
            </a:solidFill>
          </a:ln>
          <a:effectLst>
            <a:glow rad="139700">
              <a:schemeClr val="accent1">
                <a:satMod val="175000"/>
                <a:alpha val="40000"/>
              </a:schemeClr>
            </a:glow>
          </a:effectLst>
          <a:scene3d>
            <a:camera prst="orthographicFront"/>
            <a:lightRig rig="threePt" dir="t"/>
          </a:scene3d>
          <a:sp3d>
            <a:bevelT w="152400" h="50800" prst="softRound"/>
          </a:sp3d>
        </p:spPr>
        <p:txBody>
          <a:bodyPr wrap="square" rtlCol="0">
            <a:spAutoFit/>
          </a:bodyPr>
          <a:lstStyle/>
          <a:p>
            <a:pPr algn="ctr"/>
            <a:r>
              <a:rPr lang="en-US" dirty="0" smtClean="0">
                <a:solidFill>
                  <a:schemeClr val="accent2">
                    <a:lumMod val="60000"/>
                    <a:lumOff val="40000"/>
                  </a:schemeClr>
                </a:solidFill>
                <a:effectLst>
                  <a:glow rad="127000">
                    <a:srgbClr val="002060"/>
                  </a:glow>
                </a:effectLst>
              </a:rPr>
              <a:t>Mark 15:46</a:t>
            </a:r>
            <a:r>
              <a:rPr lang="en-US" sz="1600" dirty="0" smtClean="0">
                <a:solidFill>
                  <a:schemeClr val="accent2">
                    <a:lumMod val="60000"/>
                    <a:lumOff val="40000"/>
                  </a:schemeClr>
                </a:solidFill>
                <a:effectLst>
                  <a:glow rad="127000">
                    <a:srgbClr val="002060"/>
                  </a:glow>
                </a:effectLst>
              </a:rPr>
              <a:t>b</a:t>
            </a:r>
            <a:r>
              <a:rPr lang="en-US" dirty="0" smtClean="0">
                <a:solidFill>
                  <a:schemeClr val="accent2">
                    <a:lumMod val="60000"/>
                    <a:lumOff val="40000"/>
                  </a:schemeClr>
                </a:solidFill>
                <a:effectLst>
                  <a:glow rad="127000">
                    <a:srgbClr val="002060"/>
                  </a:glow>
                </a:effectLst>
              </a:rPr>
              <a:t>  </a:t>
            </a:r>
            <a:r>
              <a:rPr lang="en-US" b="1" u="sng" dirty="0" smtClean="0">
                <a:solidFill>
                  <a:schemeClr val="accent2">
                    <a:lumMod val="60000"/>
                    <a:lumOff val="40000"/>
                  </a:schemeClr>
                </a:solidFill>
                <a:effectLst>
                  <a:glow rad="127000">
                    <a:srgbClr val="002060"/>
                  </a:glow>
                </a:effectLst>
              </a:rPr>
              <a:t>THEN</a:t>
            </a:r>
            <a:r>
              <a:rPr lang="en-US" b="1" dirty="0" smtClean="0">
                <a:solidFill>
                  <a:schemeClr val="accent2">
                    <a:lumMod val="60000"/>
                    <a:lumOff val="40000"/>
                  </a:schemeClr>
                </a:solidFill>
                <a:effectLst>
                  <a:glow rad="127000">
                    <a:srgbClr val="002060"/>
                  </a:glow>
                </a:effectLst>
              </a:rPr>
              <a:t>,</a:t>
            </a:r>
            <a:r>
              <a:rPr lang="en-US" dirty="0" smtClean="0">
                <a:solidFill>
                  <a:schemeClr val="accent2">
                    <a:lumMod val="60000"/>
                    <a:lumOff val="40000"/>
                  </a:schemeClr>
                </a:solidFill>
                <a:effectLst>
                  <a:glow rad="127000">
                    <a:srgbClr val="002060"/>
                  </a:glow>
                </a:effectLst>
              </a:rPr>
              <a:t> </a:t>
            </a:r>
            <a:br>
              <a:rPr lang="en-US" dirty="0" smtClean="0">
                <a:solidFill>
                  <a:schemeClr val="accent2">
                    <a:lumMod val="60000"/>
                    <a:lumOff val="40000"/>
                  </a:schemeClr>
                </a:solidFill>
                <a:effectLst>
                  <a:glow rad="127000">
                    <a:srgbClr val="002060"/>
                  </a:glow>
                </a:effectLst>
              </a:rPr>
            </a:br>
            <a:r>
              <a:rPr lang="en-US" sz="1600" b="1" i="1" dirty="0" smtClean="0">
                <a:solidFill>
                  <a:srgbClr val="FFFF00"/>
                </a:solidFill>
                <a:effectLst>
                  <a:glow rad="127000">
                    <a:srgbClr val="002060"/>
                  </a:glow>
                </a:effectLst>
                <a:latin typeface="Comic Sans MS" panose="030F0702030302020204" pitchFamily="66" charset="0"/>
              </a:rPr>
              <a:t>(AFTER THE SUNSET) </a:t>
            </a:r>
            <a:r>
              <a:rPr lang="en-US" dirty="0" smtClean="0">
                <a:solidFill>
                  <a:schemeClr val="accent2">
                    <a:lumMod val="60000"/>
                    <a:lumOff val="40000"/>
                  </a:schemeClr>
                </a:solidFill>
                <a:effectLst>
                  <a:glow rad="127000">
                    <a:srgbClr val="002060"/>
                  </a:glow>
                </a:effectLst>
              </a:rPr>
              <a:t>Yahusha is removed from the stake for burial – as the custom was of the Jews [John 19:40].</a:t>
            </a:r>
            <a:endParaRPr lang="en-US" sz="2400" dirty="0">
              <a:solidFill>
                <a:schemeClr val="accent2">
                  <a:lumMod val="60000"/>
                  <a:lumOff val="40000"/>
                </a:schemeClr>
              </a:solidFill>
              <a:effectLst>
                <a:glow rad="127000">
                  <a:srgbClr val="002060"/>
                </a:glow>
              </a:effectLst>
            </a:endParaRPr>
          </a:p>
        </p:txBody>
      </p:sp>
      <p:cxnSp>
        <p:nvCxnSpPr>
          <p:cNvPr id="49" name="Straight Connector 48"/>
          <p:cNvCxnSpPr/>
          <p:nvPr/>
        </p:nvCxnSpPr>
        <p:spPr>
          <a:xfrm>
            <a:off x="6383651" y="4175833"/>
            <a:ext cx="2175453" cy="1066114"/>
          </a:xfrm>
          <a:prstGeom prst="line">
            <a:avLst/>
          </a:prstGeom>
          <a:ln w="76200">
            <a:solidFill>
              <a:schemeClr val="bg1">
                <a:lumMod val="85000"/>
              </a:schemeClr>
            </a:solidFill>
            <a:headEnd type="oval"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92024" y="4536948"/>
            <a:ext cx="905322" cy="817245"/>
          </a:xfrm>
          <a:prstGeom prst="roundRect">
            <a:avLst/>
          </a:prstGeom>
          <a:blipFill dpi="0" rotWithShape="1">
            <a:blip r:embed="rId25">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Rooster crowing time.</a:t>
            </a:r>
            <a:endParaRPr lang="en-US" sz="1400" dirty="0">
              <a:solidFill>
                <a:schemeClr val="accent2">
                  <a:lumMod val="20000"/>
                  <a:lumOff val="80000"/>
                </a:schemeClr>
              </a:solidFill>
              <a:effectLst>
                <a:glow rad="127000">
                  <a:srgbClr val="002060"/>
                </a:glow>
              </a:effectLst>
            </a:endParaRPr>
          </a:p>
        </p:txBody>
      </p:sp>
      <p:sp>
        <p:nvSpPr>
          <p:cNvPr id="63" name="TextBox 62"/>
          <p:cNvSpPr txBox="1"/>
          <p:nvPr/>
        </p:nvSpPr>
        <p:spPr>
          <a:xfrm>
            <a:off x="3054096" y="5354193"/>
            <a:ext cx="4062031" cy="1323439"/>
          </a:xfrm>
          <a:prstGeom prst="rect">
            <a:avLst/>
          </a:prstGeom>
          <a:solidFill>
            <a:schemeClr val="bg1"/>
          </a:solidFill>
          <a:ln w="3175">
            <a:solidFill>
              <a:schemeClr val="bg1"/>
            </a:solidFill>
          </a:ln>
          <a:effectLst>
            <a:glow rad="228600">
              <a:schemeClr val="accent1">
                <a:satMod val="175000"/>
                <a:alpha val="40000"/>
              </a:schemeClr>
            </a:glow>
          </a:effectLst>
          <a:scene3d>
            <a:camera prst="orthographicFront"/>
            <a:lightRig rig="threePt" dir="t"/>
          </a:scene3d>
          <a:sp3d>
            <a:bevelT/>
          </a:sp3d>
        </p:spPr>
        <p:txBody>
          <a:bodyPr wrap="square" rtlCol="0">
            <a:spAutoFit/>
          </a:bodyPr>
          <a:lstStyle/>
          <a:p>
            <a:pPr algn="ctr"/>
            <a:r>
              <a:rPr lang="en-US" sz="1600" b="1" dirty="0" smtClean="0">
                <a:solidFill>
                  <a:srgbClr val="0070C0"/>
                </a:solidFill>
              </a:rPr>
              <a:t>Deut 16:6 </a:t>
            </a:r>
            <a:r>
              <a:rPr lang="en-US" sz="1600" dirty="0" smtClean="0"/>
              <a:t>also records </a:t>
            </a:r>
            <a:r>
              <a:rPr lang="en-US" sz="1600" dirty="0" smtClean="0">
                <a:solidFill>
                  <a:schemeClr val="accent2">
                    <a:lumMod val="20000"/>
                    <a:lumOff val="80000"/>
                  </a:schemeClr>
                </a:solidFill>
                <a:effectLst>
                  <a:glow rad="127000">
                    <a:srgbClr val="002060"/>
                  </a:glow>
                </a:effectLst>
              </a:rPr>
              <a:t>the Passover can be offered at “the [night] season of Egypt.” </a:t>
            </a:r>
            <a:r>
              <a:rPr lang="en-US" sz="1600" dirty="0" smtClean="0"/>
              <a:t/>
            </a:r>
            <a:br>
              <a:rPr lang="en-US" sz="1600" dirty="0" smtClean="0"/>
            </a:br>
            <a:r>
              <a:rPr lang="en-US" sz="1600" b="1" dirty="0" err="1" smtClean="0">
                <a:solidFill>
                  <a:srgbClr val="0070C0"/>
                </a:solidFill>
              </a:rPr>
              <a:t>Exo</a:t>
            </a:r>
            <a:r>
              <a:rPr lang="en-US" sz="1600" b="1" dirty="0" smtClean="0">
                <a:solidFill>
                  <a:srgbClr val="0070C0"/>
                </a:solidFill>
              </a:rPr>
              <a:t> 12:8 &amp; 10 </a:t>
            </a:r>
            <a:r>
              <a:rPr lang="en-US" sz="1600" dirty="0" smtClean="0"/>
              <a:t>type allows for the </a:t>
            </a:r>
            <a:r>
              <a:rPr lang="en-US" sz="1600" dirty="0" smtClean="0">
                <a:solidFill>
                  <a:schemeClr val="accent2">
                    <a:lumMod val="20000"/>
                    <a:lumOff val="80000"/>
                  </a:schemeClr>
                </a:solidFill>
                <a:effectLst>
                  <a:glow rad="127000">
                    <a:srgbClr val="002060"/>
                  </a:glow>
                </a:effectLst>
              </a:rPr>
              <a:t>handling </a:t>
            </a:r>
            <a:br>
              <a:rPr lang="en-US" sz="1600" dirty="0" smtClean="0">
                <a:solidFill>
                  <a:schemeClr val="accent2">
                    <a:lumMod val="20000"/>
                    <a:lumOff val="80000"/>
                  </a:schemeClr>
                </a:solidFill>
                <a:effectLst>
                  <a:glow rad="127000">
                    <a:srgbClr val="002060"/>
                  </a:glow>
                </a:effectLst>
              </a:rPr>
            </a:br>
            <a:r>
              <a:rPr lang="en-US" sz="1600" dirty="0" smtClean="0">
                <a:solidFill>
                  <a:schemeClr val="accent2">
                    <a:lumMod val="20000"/>
                    <a:lumOff val="80000"/>
                  </a:schemeClr>
                </a:solidFill>
                <a:effectLst>
                  <a:glow rad="127000">
                    <a:srgbClr val="002060"/>
                  </a:glow>
                </a:effectLst>
              </a:rPr>
              <a:t>of the Passover Lamb </a:t>
            </a:r>
            <a:r>
              <a:rPr lang="en-US" sz="1600" b="1" u="sng" dirty="0" smtClean="0">
                <a:solidFill>
                  <a:schemeClr val="accent2">
                    <a:lumMod val="20000"/>
                    <a:lumOff val="80000"/>
                  </a:schemeClr>
                </a:solidFill>
                <a:effectLst>
                  <a:glow rad="127000">
                    <a:srgbClr val="002060"/>
                  </a:glow>
                </a:effectLst>
              </a:rPr>
              <a:t>all ni</a:t>
            </a:r>
            <a:r>
              <a:rPr lang="en-US" sz="1600" b="1" dirty="0" smtClean="0">
                <a:solidFill>
                  <a:schemeClr val="accent2">
                    <a:lumMod val="20000"/>
                    <a:lumOff val="80000"/>
                  </a:schemeClr>
                </a:solidFill>
                <a:effectLst>
                  <a:glow rad="127000">
                    <a:srgbClr val="002060"/>
                  </a:glow>
                </a:effectLst>
              </a:rPr>
              <a:t>g</a:t>
            </a:r>
            <a:r>
              <a:rPr lang="en-US" sz="1600" b="1" u="sng" dirty="0" smtClean="0">
                <a:solidFill>
                  <a:schemeClr val="accent2">
                    <a:lumMod val="20000"/>
                    <a:lumOff val="80000"/>
                  </a:schemeClr>
                </a:solidFill>
                <a:effectLst>
                  <a:glow rad="127000">
                    <a:srgbClr val="002060"/>
                  </a:glow>
                </a:effectLst>
              </a:rPr>
              <a:t>ht lon</a:t>
            </a:r>
            <a:r>
              <a:rPr lang="en-US" sz="1600" b="1" dirty="0" smtClean="0">
                <a:solidFill>
                  <a:schemeClr val="accent2">
                    <a:lumMod val="20000"/>
                    <a:lumOff val="80000"/>
                  </a:schemeClr>
                </a:solidFill>
                <a:effectLst>
                  <a:glow rad="127000">
                    <a:srgbClr val="002060"/>
                  </a:glow>
                </a:effectLst>
              </a:rPr>
              <a:t>g. </a:t>
            </a:r>
            <a:r>
              <a:rPr lang="en-US" sz="1600" dirty="0" smtClean="0">
                <a:solidFill>
                  <a:schemeClr val="accent2">
                    <a:lumMod val="20000"/>
                    <a:lumOff val="80000"/>
                  </a:schemeClr>
                </a:solidFill>
                <a:effectLst>
                  <a:glow rad="127000">
                    <a:srgbClr val="002060"/>
                  </a:glow>
                </a:effectLst>
              </a:rPr>
              <a:t/>
            </a:r>
            <a:br>
              <a:rPr lang="en-US" sz="1600" dirty="0" smtClean="0">
                <a:solidFill>
                  <a:schemeClr val="accent2">
                    <a:lumMod val="20000"/>
                    <a:lumOff val="80000"/>
                  </a:schemeClr>
                </a:solidFill>
                <a:effectLst>
                  <a:glow rad="127000">
                    <a:srgbClr val="002060"/>
                  </a:glow>
                </a:effectLst>
              </a:rPr>
            </a:br>
            <a:r>
              <a:rPr lang="en-US" sz="1600" dirty="0" smtClean="0">
                <a:solidFill>
                  <a:schemeClr val="accent2">
                    <a:lumMod val="20000"/>
                    <a:lumOff val="80000"/>
                  </a:schemeClr>
                </a:solidFill>
                <a:effectLst>
                  <a:glow rad="127000">
                    <a:srgbClr val="002060"/>
                  </a:glow>
                </a:effectLst>
              </a:rPr>
              <a:t>This was done for Yahusha’s burial.  </a:t>
            </a:r>
            <a:endParaRPr lang="en-US" sz="1600" dirty="0">
              <a:solidFill>
                <a:schemeClr val="accent2">
                  <a:lumMod val="20000"/>
                  <a:lumOff val="80000"/>
                </a:schemeClr>
              </a:solidFill>
              <a:effectLst>
                <a:glow rad="127000">
                  <a:srgbClr val="002060"/>
                </a:glow>
              </a:effectLst>
            </a:endParaRPr>
          </a:p>
        </p:txBody>
      </p:sp>
      <p:sp>
        <p:nvSpPr>
          <p:cNvPr id="2" name="Rectangle 1"/>
          <p:cNvSpPr/>
          <p:nvPr/>
        </p:nvSpPr>
        <p:spPr>
          <a:xfrm rot="21126930">
            <a:off x="7163071" y="3762772"/>
            <a:ext cx="1167307" cy="369332"/>
          </a:xfrm>
          <a:prstGeom prst="rect">
            <a:avLst/>
          </a:prstGeom>
        </p:spPr>
        <p:txBody>
          <a:bodyPr wrap="none">
            <a:spAutoFit/>
            <a:scene3d>
              <a:camera prst="orthographicFront"/>
              <a:lightRig rig="threePt" dir="t"/>
            </a:scene3d>
            <a:sp3d extrusionH="57150">
              <a:bevelT h="25400" prst="softRound"/>
            </a:sp3d>
          </a:bodyPr>
          <a:lstStyle/>
          <a:p>
            <a:r>
              <a:rPr lang="en-US" b="1" i="1" dirty="0">
                <a:solidFill>
                  <a:srgbClr val="FFFF00"/>
                </a:solidFill>
                <a:effectLst>
                  <a:glow rad="127000">
                    <a:srgbClr val="002060"/>
                  </a:glow>
                </a:effectLst>
                <a:latin typeface="Comic Sans MS" panose="030F0702030302020204" pitchFamily="66" charset="0"/>
              </a:rPr>
              <a:t>SUNSET</a:t>
            </a:r>
            <a:endParaRPr lang="en-US" dirty="0"/>
          </a:p>
        </p:txBody>
      </p:sp>
      <p:sp>
        <p:nvSpPr>
          <p:cNvPr id="54" name="Oval 53"/>
          <p:cNvSpPr/>
          <p:nvPr/>
        </p:nvSpPr>
        <p:spPr>
          <a:xfrm>
            <a:off x="156023" y="862183"/>
            <a:ext cx="1104695" cy="1076960"/>
          </a:xfrm>
          <a:prstGeom prst="ellipse">
            <a:avLst/>
          </a:prstGeom>
          <a:blipFill dpi="0" rotWithShape="1">
            <a:blip r:embed="rId26">
              <a:extLst>
                <a:ext uri="{28A0092B-C50C-407E-A947-70E740481C1C}">
                  <a14:useLocalDpi xmlns:a14="http://schemas.microsoft.com/office/drawing/2010/main" val="0"/>
                </a:ext>
              </a:extLst>
            </a:blip>
            <a:srcRect/>
            <a:stretch>
              <a:fillRect/>
            </a:stretch>
          </a:blipFill>
          <a:ln>
            <a:solidFill>
              <a:schemeClr val="bg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69074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animEffect transition="in" filter="wipe(up)">
                                      <p:cBhvr>
                                        <p:cTn id="7" dur="1750"/>
                                        <p:tgtEl>
                                          <p:spTgt spid="51">
                                            <p:txEl>
                                              <p:pRg st="0" end="0"/>
                                            </p:txEl>
                                          </p:spTgt>
                                        </p:tgtEl>
                                      </p:cBhvr>
                                    </p:animEffect>
                                  </p:childTnLst>
                                </p:cTn>
                              </p:par>
                            </p:childTnLst>
                          </p:cTn>
                        </p:par>
                        <p:par>
                          <p:cTn id="8" fill="hold">
                            <p:stCondLst>
                              <p:cond delay="1750"/>
                            </p:stCondLst>
                            <p:childTnLst>
                              <p:par>
                                <p:cTn id="9" presetID="22" presetClass="entr" presetSubtype="1" fill="hold" nodeType="afterEffect">
                                  <p:stCondLst>
                                    <p:cond delay="0"/>
                                  </p:stCondLst>
                                  <p:childTnLst>
                                    <p:set>
                                      <p:cBhvr>
                                        <p:cTn id="10" dur="1" fill="hold">
                                          <p:stCondLst>
                                            <p:cond delay="0"/>
                                          </p:stCondLst>
                                        </p:cTn>
                                        <p:tgtEl>
                                          <p:spTgt spid="4099"/>
                                        </p:tgtEl>
                                        <p:attrNameLst>
                                          <p:attrName>style.visibility</p:attrName>
                                        </p:attrNameLst>
                                      </p:cBhvr>
                                      <p:to>
                                        <p:strVal val="visible"/>
                                      </p:to>
                                    </p:set>
                                    <p:animEffect transition="in" filter="wipe(up)">
                                      <p:cBhvr>
                                        <p:cTn id="11" dur="1500"/>
                                        <p:tgtEl>
                                          <p:spTgt spid="4099"/>
                                        </p:tgtEl>
                                      </p:cBhvr>
                                    </p:animEffect>
                                  </p:childTnLst>
                                </p:cTn>
                              </p:par>
                            </p:childTnLst>
                          </p:cTn>
                        </p:par>
                        <p:par>
                          <p:cTn id="12" fill="hold">
                            <p:stCondLst>
                              <p:cond delay="3250"/>
                            </p:stCondLst>
                            <p:childTnLst>
                              <p:par>
                                <p:cTn id="13" presetID="16" presetClass="entr" presetSubtype="21" fill="hold" nodeType="afterEffect">
                                  <p:stCondLst>
                                    <p:cond delay="0"/>
                                  </p:stCondLst>
                                  <p:childTnLst>
                                    <p:set>
                                      <p:cBhvr>
                                        <p:cTn id="14" dur="1" fill="hold">
                                          <p:stCondLst>
                                            <p:cond delay="0"/>
                                          </p:stCondLst>
                                        </p:cTn>
                                        <p:tgtEl>
                                          <p:spTgt spid="63">
                                            <p:txEl>
                                              <p:pRg st="0" end="0"/>
                                            </p:txEl>
                                          </p:spTgt>
                                        </p:tgtEl>
                                        <p:attrNameLst>
                                          <p:attrName>style.visibility</p:attrName>
                                        </p:attrNameLst>
                                      </p:cBhvr>
                                      <p:to>
                                        <p:strVal val="visible"/>
                                      </p:to>
                                    </p:set>
                                    <p:animEffect transition="in" filter="barn(inVertical)">
                                      <p:cBhvr>
                                        <p:cTn id="15" dur="1500"/>
                                        <p:tgtEl>
                                          <p:spTgt spid="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1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48" name="Freeform 47"/>
          <p:cNvSpPr/>
          <p:nvPr/>
        </p:nvSpPr>
        <p:spPr>
          <a:xfrm>
            <a:off x="8571290" y="4135352"/>
            <a:ext cx="571302" cy="402185"/>
          </a:xfrm>
          <a:custGeom>
            <a:avLst/>
            <a:gdLst>
              <a:gd name="connsiteX0" fmla="*/ 40210 w 571302"/>
              <a:gd name="connsiteY0" fmla="*/ 0 h 814137"/>
              <a:gd name="connsiteX1" fmla="*/ 50370 w 571302"/>
              <a:gd name="connsiteY1" fmla="*/ 711200 h 814137"/>
              <a:gd name="connsiteX2" fmla="*/ 538050 w 571302"/>
              <a:gd name="connsiteY2" fmla="*/ 802640 h 814137"/>
              <a:gd name="connsiteX3" fmla="*/ 527890 w 571302"/>
              <a:gd name="connsiteY3" fmla="*/ 812800 h 814137"/>
              <a:gd name="connsiteX4" fmla="*/ 527890 w 571302"/>
              <a:gd name="connsiteY4" fmla="*/ 802640 h 814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302" h="814137">
                <a:moveTo>
                  <a:pt x="40210" y="0"/>
                </a:moveTo>
                <a:cubicBezTo>
                  <a:pt x="3803" y="288713"/>
                  <a:pt x="-32603" y="577427"/>
                  <a:pt x="50370" y="711200"/>
                </a:cubicBezTo>
                <a:cubicBezTo>
                  <a:pt x="133343" y="844973"/>
                  <a:pt x="458463" y="785707"/>
                  <a:pt x="538050" y="802640"/>
                </a:cubicBezTo>
                <a:cubicBezTo>
                  <a:pt x="617637" y="819573"/>
                  <a:pt x="529583" y="812800"/>
                  <a:pt x="527890" y="812800"/>
                </a:cubicBezTo>
                <a:cubicBezTo>
                  <a:pt x="526197" y="812800"/>
                  <a:pt x="527043" y="807720"/>
                  <a:pt x="527890" y="802640"/>
                </a:cubicBezTo>
              </a:path>
            </a:pathLst>
          </a:custGeom>
          <a:ln w="57150">
            <a:headEnd type="none" w="med" len="med"/>
            <a:tailEnd type="arrow"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Oval 54"/>
          <p:cNvSpPr/>
          <p:nvPr/>
        </p:nvSpPr>
        <p:spPr>
          <a:xfrm>
            <a:off x="1027550" y="4576810"/>
            <a:ext cx="894456" cy="995426"/>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4311219" y="2272763"/>
            <a:ext cx="5007389" cy="4365488"/>
            <a:chOff x="4311219" y="2272763"/>
            <a:chExt cx="5007389" cy="4365488"/>
          </a:xfrm>
        </p:grpSpPr>
        <p:sp>
          <p:nvSpPr>
            <p:cNvPr id="20" name="Teardrop 19"/>
            <p:cNvSpPr/>
            <p:nvPr/>
          </p:nvSpPr>
          <p:spPr>
            <a:xfrm rot="18638747">
              <a:off x="4280695" y="2496973"/>
              <a:ext cx="4171802" cy="4110754"/>
            </a:xfrm>
            <a:prstGeom prst="teardrop">
              <a:avLst>
                <a:gd name="adj" fmla="val 48434"/>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447158" y="2272763"/>
              <a:ext cx="4871450" cy="2677006"/>
              <a:chOff x="3060071" y="2538880"/>
              <a:chExt cx="4871450" cy="2677006"/>
            </a:xfrm>
          </p:grpSpPr>
          <p:sp>
            <p:nvSpPr>
              <p:cNvPr id="17" name="Isosceles Triangle 16"/>
              <p:cNvSpPr/>
              <p:nvPr/>
            </p:nvSpPr>
            <p:spPr>
              <a:xfrm rot="15017441">
                <a:off x="4996737" y="2281103"/>
                <a:ext cx="2657635" cy="3211932"/>
              </a:xfrm>
              <a:prstGeom prst="triangle">
                <a:avLst>
                  <a:gd name="adj" fmla="val 52254"/>
                </a:avLst>
              </a:prstGeom>
              <a:blipFill dpi="0"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2123464">
                <a:off x="4499358" y="2538880"/>
                <a:ext cx="1683945" cy="1955549"/>
              </a:xfrm>
              <a:prstGeom prst="triangl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9337758">
                <a:off x="3716651" y="2562116"/>
                <a:ext cx="1683945" cy="1955549"/>
              </a:xfrm>
              <a:prstGeom prst="triangle">
                <a:avLst/>
              </a:prstGeom>
              <a:blipFill dpi="0" rotWithShape="1">
                <a:blip r:embed="rId7">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6526267">
                <a:off x="3195873" y="3141552"/>
                <a:ext cx="1683945" cy="1955549"/>
              </a:xfrm>
              <a:prstGeom prst="triangle">
                <a:avLst/>
              </a:prstGeom>
              <a:blipFill dpi="0" rotWithShape="1">
                <a:blip r:embed="rId8">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Isosceles Triangle 18"/>
          <p:cNvSpPr/>
          <p:nvPr/>
        </p:nvSpPr>
        <p:spPr>
          <a:xfrm rot="5400000">
            <a:off x="4948502" y="2972129"/>
            <a:ext cx="483833" cy="2351979"/>
          </a:xfrm>
          <a:prstGeom prst="triangle">
            <a:avLst/>
          </a:prstGeom>
          <a:gradFill flip="none" rotWithShape="1">
            <a:gsLst>
              <a:gs pos="21000">
                <a:srgbClr val="000040"/>
              </a:gs>
              <a:gs pos="41000">
                <a:srgbClr val="400040"/>
              </a:gs>
              <a:gs pos="59000">
                <a:srgbClr val="8F0040"/>
              </a:gs>
              <a:gs pos="77000">
                <a:srgbClr val="F27300"/>
              </a:gs>
              <a:gs pos="91000">
                <a:schemeClr val="accent3">
                  <a:lumMod val="20000"/>
                  <a:lumOff val="80000"/>
                </a:schemeClr>
              </a:gs>
            </a:gsLst>
            <a:lin ang="9600000" scaled="0"/>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20259437">
            <a:off x="8118531" y="2213816"/>
            <a:ext cx="905530" cy="1954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rot="5400000" flipV="1">
            <a:off x="7310732" y="2923691"/>
            <a:ext cx="483833" cy="2441929"/>
          </a:xfrm>
          <a:prstGeom prst="triangle">
            <a:avLst/>
          </a:prstGeom>
          <a:gradFill>
            <a:gsLst>
              <a:gs pos="29000">
                <a:srgbClr val="000000"/>
              </a:gs>
              <a:gs pos="70000">
                <a:schemeClr val="accent5">
                  <a:lumMod val="20000"/>
                  <a:lumOff val="80000"/>
                </a:schemeClr>
              </a:gs>
              <a:gs pos="49000">
                <a:srgbClr val="0A128C"/>
              </a:gs>
              <a:gs pos="91000">
                <a:schemeClr val="accent6">
                  <a:lumMod val="40000"/>
                  <a:lumOff val="60000"/>
                </a:schemeClr>
              </a:gs>
            </a:gsLst>
            <a:lin ang="1020000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014429" y="3894393"/>
            <a:ext cx="1078432" cy="461665"/>
          </a:xfrm>
          <a:prstGeom prst="rect">
            <a:avLst/>
          </a:prstGeom>
        </p:spPr>
        <p:txBody>
          <a:bodyPr wrap="square">
            <a:spAutoFit/>
            <a:scene3d>
              <a:camera prst="orthographicFront"/>
              <a:lightRig rig="threePt" dir="t"/>
            </a:scene3d>
            <a:sp3d extrusionH="57150">
              <a:bevelT h="25400" prst="softRound"/>
            </a:sp3d>
          </a:bodyPr>
          <a:lstStyle/>
          <a:p>
            <a:pPr lvl="0" algn="ctr"/>
            <a:r>
              <a:rPr lang="en-US" sz="2400" b="1" dirty="0" smtClean="0">
                <a:ln w="1905"/>
                <a:solidFill>
                  <a:schemeClr val="accent2">
                    <a:lumMod val="20000"/>
                    <a:lumOff val="80000"/>
                  </a:schemeClr>
                </a:solidFill>
                <a:effectLst>
                  <a:innerShdw blurRad="69850" dist="43180" dir="5400000">
                    <a:srgbClr val="000000">
                      <a:alpha val="65000"/>
                    </a:srgbClr>
                  </a:innerShdw>
                </a:effectLst>
              </a:rPr>
              <a:t>boqer</a:t>
            </a:r>
            <a:endParaRPr lang="en-US" sz="2400" b="1" dirty="0">
              <a:ln w="1905"/>
              <a:solidFill>
                <a:schemeClr val="accent2">
                  <a:lumMod val="20000"/>
                  <a:lumOff val="80000"/>
                </a:schemeClr>
              </a:solidFill>
              <a:effectLst>
                <a:innerShdw blurRad="69850" dist="43180" dir="5400000">
                  <a:srgbClr val="000000">
                    <a:alpha val="65000"/>
                  </a:srgbClr>
                </a:innerShdw>
              </a:effectLst>
            </a:endParaRPr>
          </a:p>
        </p:txBody>
      </p:sp>
      <p:sp>
        <p:nvSpPr>
          <p:cNvPr id="35" name="Rectangle 34"/>
          <p:cNvSpPr/>
          <p:nvPr/>
        </p:nvSpPr>
        <p:spPr>
          <a:xfrm>
            <a:off x="7886266" y="3859938"/>
            <a:ext cx="1078432" cy="461665"/>
          </a:xfrm>
          <a:prstGeom prst="rect">
            <a:avLst/>
          </a:prstGeom>
        </p:spPr>
        <p:txBody>
          <a:bodyPr wrap="square">
            <a:spAutoFit/>
            <a:scene3d>
              <a:camera prst="orthographicFront"/>
              <a:lightRig rig="threePt" dir="t"/>
            </a:scene3d>
            <a:sp3d extrusionH="57150">
              <a:bevelT w="82550" h="38100" prst="coolSlant"/>
            </a:sp3d>
          </a:bodyPr>
          <a:lstStyle/>
          <a:p>
            <a:pPr lvl="0" algn="ctr"/>
            <a:r>
              <a:rPr lang="en-US" sz="2400" b="1" dirty="0" smtClean="0">
                <a:ln w="1905"/>
                <a:solidFill>
                  <a:schemeClr val="accent5">
                    <a:lumMod val="75000"/>
                  </a:schemeClr>
                </a:solidFill>
                <a:effectLst>
                  <a:innerShdw blurRad="69850" dist="43180" dir="5400000">
                    <a:srgbClr val="000000">
                      <a:alpha val="65000"/>
                    </a:srgbClr>
                  </a:innerShdw>
                </a:effectLst>
              </a:rPr>
              <a:t>ereb</a:t>
            </a:r>
            <a:endParaRPr lang="en-US" sz="2400" b="1" dirty="0">
              <a:ln w="1905"/>
              <a:solidFill>
                <a:schemeClr val="accent5">
                  <a:lumMod val="75000"/>
                </a:schemeClr>
              </a:solidFill>
              <a:effectLst>
                <a:innerShdw blurRad="69850" dist="43180" dir="5400000">
                  <a:srgbClr val="000000">
                    <a:alpha val="65000"/>
                  </a:srgbClr>
                </a:innerShdw>
              </a:effectLst>
            </a:endParaRPr>
          </a:p>
        </p:txBody>
      </p:sp>
      <p:cxnSp>
        <p:nvCxnSpPr>
          <p:cNvPr id="27" name="Straight Connector 26"/>
          <p:cNvCxnSpPr/>
          <p:nvPr/>
        </p:nvCxnSpPr>
        <p:spPr>
          <a:xfrm>
            <a:off x="4343400" y="2359152"/>
            <a:ext cx="2063543" cy="1843313"/>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339998" y="1481559"/>
            <a:ext cx="0" cy="2665536"/>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3960564" y="1976845"/>
            <a:ext cx="1125629" cy="461665"/>
          </a:xfrm>
          <a:prstGeom prst="rect">
            <a:avLst/>
          </a:prstGeom>
          <a:noFill/>
        </p:spPr>
        <p:txBody>
          <a:bodyPr wrap="non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a:t>
            </a:r>
            <a:r>
              <a:rPr lang="en-US" sz="24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RD</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8" name="Rectangle 57"/>
          <p:cNvSpPr/>
          <p:nvPr/>
        </p:nvSpPr>
        <p:spPr>
          <a:xfrm>
            <a:off x="5927365" y="1054619"/>
            <a:ext cx="1103187" cy="461665"/>
          </a:xfrm>
          <a:prstGeom prst="rect">
            <a:avLst/>
          </a:prstGeom>
          <a:noFill/>
        </p:spPr>
        <p:txBody>
          <a:bodyPr wrap="non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6</a:t>
            </a:r>
            <a:r>
              <a:rPr lang="en-US" sz="24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H</a:t>
            </a: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62" name="Straight Connector 61"/>
          <p:cNvCxnSpPr/>
          <p:nvPr/>
        </p:nvCxnSpPr>
        <p:spPr>
          <a:xfrm flipV="1">
            <a:off x="1416556" y="4187573"/>
            <a:ext cx="4960054" cy="521454"/>
          </a:xfrm>
          <a:prstGeom prst="line">
            <a:avLst/>
          </a:prstGeom>
          <a:ln w="76200">
            <a:solidFill>
              <a:srgbClr val="96004B"/>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3074" name="Picture 2" descr="C:\Users\Rae\Desktop\Yah before pilat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512" y="2853203"/>
            <a:ext cx="977694" cy="13392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098" name="Picture 2" descr="C:\Users\Rae\Desktop\cross edi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38507" y="1073533"/>
            <a:ext cx="565795" cy="16236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099" name="Picture 3" descr="C:\Users\Rae\Desktop\remove body.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09298" y="5174419"/>
            <a:ext cx="669750" cy="1346864"/>
          </a:xfrm>
          <a:prstGeom prst="roundRect">
            <a:avLst>
              <a:gd name="adj" fmla="val 16667"/>
            </a:avLst>
          </a:prstGeom>
          <a:ln w="38100">
            <a:solidFill>
              <a:schemeClr val="accent3"/>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769605" y="1884733"/>
            <a:ext cx="2244824" cy="578882"/>
          </a:xfrm>
          <a:prstGeom prst="roundRect">
            <a:avLst/>
          </a:prstGeom>
          <a:blipFill dpi="0" rotWithShape="1">
            <a:blip r:embed="rId12">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Mark 15:25  Yahusha  </a:t>
            </a:r>
            <a:br>
              <a:rPr lang="en-US" sz="1400" dirty="0" smtClean="0">
                <a:solidFill>
                  <a:schemeClr val="accent2">
                    <a:lumMod val="20000"/>
                    <a:lumOff val="80000"/>
                  </a:schemeClr>
                </a:solidFill>
                <a:effectLst>
                  <a:glow rad="127000">
                    <a:srgbClr val="002060"/>
                  </a:glow>
                </a:effectLst>
              </a:rPr>
            </a:br>
            <a:r>
              <a:rPr lang="en-US" sz="1400" dirty="0" smtClean="0">
                <a:solidFill>
                  <a:schemeClr val="accent2">
                    <a:lumMod val="20000"/>
                    <a:lumOff val="80000"/>
                  </a:schemeClr>
                </a:solidFill>
                <a:effectLst>
                  <a:glow rad="127000">
                    <a:srgbClr val="002060"/>
                  </a:glow>
                </a:effectLst>
              </a:rPr>
              <a:t>sacrificed at the 3</a:t>
            </a:r>
            <a:r>
              <a:rPr lang="en-US" sz="1400" baseline="30000" dirty="0" smtClean="0">
                <a:solidFill>
                  <a:schemeClr val="accent2">
                    <a:lumMod val="20000"/>
                    <a:lumOff val="80000"/>
                  </a:schemeClr>
                </a:solidFill>
                <a:effectLst>
                  <a:glow rad="127000">
                    <a:srgbClr val="002060"/>
                  </a:glow>
                </a:effectLst>
              </a:rPr>
              <a:t>rd</a:t>
            </a:r>
            <a:r>
              <a:rPr lang="en-US" sz="1400" dirty="0" smtClean="0">
                <a:solidFill>
                  <a:schemeClr val="accent2">
                    <a:lumMod val="20000"/>
                    <a:lumOff val="80000"/>
                  </a:schemeClr>
                </a:solidFill>
                <a:effectLst>
                  <a:glow rad="127000">
                    <a:srgbClr val="002060"/>
                  </a:glow>
                </a:effectLst>
              </a:rPr>
              <a:t> hour.</a:t>
            </a:r>
            <a:endParaRPr lang="en-US" sz="1400" dirty="0">
              <a:solidFill>
                <a:schemeClr val="accent2">
                  <a:lumMod val="20000"/>
                  <a:lumOff val="80000"/>
                </a:schemeClr>
              </a:solidFill>
              <a:effectLst>
                <a:glow rad="127000">
                  <a:srgbClr val="002060"/>
                </a:glow>
              </a:effectLst>
            </a:endParaRPr>
          </a:p>
        </p:txBody>
      </p:sp>
      <p:pic>
        <p:nvPicPr>
          <p:cNvPr id="5122" name="Picture 2" descr="C:\Users\Rae\Desktop\cross at noon cropped.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67602" y="91441"/>
            <a:ext cx="702492" cy="17369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5750133" y="101375"/>
            <a:ext cx="2112523" cy="578882"/>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Mark 15:33  Darkness </a:t>
            </a:r>
            <a:br>
              <a:rPr lang="en-US" sz="1400" dirty="0" smtClean="0">
                <a:solidFill>
                  <a:schemeClr val="accent2">
                    <a:lumMod val="20000"/>
                    <a:lumOff val="80000"/>
                  </a:schemeClr>
                </a:solidFill>
                <a:effectLst>
                  <a:glow rad="127000">
                    <a:srgbClr val="002060"/>
                  </a:glow>
                </a:effectLst>
              </a:rPr>
            </a:br>
            <a:r>
              <a:rPr lang="en-US" sz="1400" dirty="0" smtClean="0">
                <a:solidFill>
                  <a:schemeClr val="accent2">
                    <a:lumMod val="20000"/>
                    <a:lumOff val="80000"/>
                  </a:schemeClr>
                </a:solidFill>
                <a:effectLst>
                  <a:glow rad="127000">
                    <a:srgbClr val="002060"/>
                  </a:glow>
                </a:effectLst>
              </a:rPr>
              <a:t>over the whole land.</a:t>
            </a:r>
            <a:endParaRPr lang="en-US" sz="1400" dirty="0">
              <a:solidFill>
                <a:schemeClr val="accent2">
                  <a:lumMod val="20000"/>
                  <a:lumOff val="80000"/>
                </a:schemeClr>
              </a:solidFill>
              <a:effectLst>
                <a:glow rad="127000">
                  <a:srgbClr val="002060"/>
                </a:glow>
              </a:effectLst>
            </a:endParaRPr>
          </a:p>
        </p:txBody>
      </p:sp>
      <p:sp>
        <p:nvSpPr>
          <p:cNvPr id="67" name="TextBox 66"/>
          <p:cNvSpPr txBox="1"/>
          <p:nvPr/>
        </p:nvSpPr>
        <p:spPr>
          <a:xfrm>
            <a:off x="1226730" y="3840127"/>
            <a:ext cx="2787699" cy="578882"/>
          </a:xfrm>
          <a:prstGeom prst="roundRect">
            <a:avLst/>
          </a:prstGeom>
          <a:blipFill dpi="0" rotWithShape="1">
            <a:blip r:embed="rId14">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Mark 15:1 (Abib 14) Immediately in the morning …</a:t>
            </a:r>
            <a:endParaRPr lang="en-US" sz="1400" dirty="0">
              <a:solidFill>
                <a:schemeClr val="accent2">
                  <a:lumMod val="20000"/>
                  <a:lumOff val="80000"/>
                </a:schemeClr>
              </a:solidFill>
              <a:effectLst>
                <a:glow rad="127000">
                  <a:srgbClr val="002060"/>
                </a:glow>
              </a:effectLst>
            </a:endParaRPr>
          </a:p>
        </p:txBody>
      </p:sp>
      <p:pic>
        <p:nvPicPr>
          <p:cNvPr id="43" name="Picture 3" descr="C:\Users\Rae\Desktop\Passover banner orig edit.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7160" y="116359"/>
            <a:ext cx="4653374" cy="668337"/>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6147" name="Picture 3" descr="C:\Users\Rae\Desktop\Veil ripped.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42007" y="855732"/>
            <a:ext cx="985259" cy="132812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6146" name="Picture 2" descr="C:\Users\Rae\Desktop\It is finished.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82217" y="1303498"/>
            <a:ext cx="1655323" cy="11705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7858064" y="2203589"/>
            <a:ext cx="2276572" cy="578882"/>
          </a:xfrm>
          <a:prstGeom prst="roundRect">
            <a:avLst/>
          </a:prstGeom>
          <a:blipFill dpi="0" rotWithShape="1">
            <a:blip r:embed="rId18">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      Mark 15:34  “… why </a:t>
            </a:r>
            <a:br>
              <a:rPr lang="en-US" sz="1400" dirty="0" smtClean="0">
                <a:solidFill>
                  <a:schemeClr val="accent2">
                    <a:lumMod val="20000"/>
                    <a:lumOff val="80000"/>
                  </a:schemeClr>
                </a:solidFill>
                <a:effectLst>
                  <a:glow rad="127000">
                    <a:srgbClr val="002060"/>
                  </a:glow>
                </a:effectLst>
              </a:rPr>
            </a:br>
            <a:r>
              <a:rPr lang="en-US" sz="1400" dirty="0" smtClean="0">
                <a:solidFill>
                  <a:schemeClr val="accent2">
                    <a:lumMod val="20000"/>
                    <a:lumOff val="80000"/>
                  </a:schemeClr>
                </a:solidFill>
                <a:effectLst>
                  <a:glow rad="127000">
                    <a:srgbClr val="002060"/>
                  </a:glow>
                </a:effectLst>
              </a:rPr>
              <a:t> have You forsaken Me?”</a:t>
            </a:r>
            <a:endParaRPr lang="en-US" sz="1400" dirty="0">
              <a:solidFill>
                <a:schemeClr val="accent2">
                  <a:lumMod val="20000"/>
                  <a:lumOff val="80000"/>
                </a:schemeClr>
              </a:solidFill>
              <a:effectLst>
                <a:glow rad="127000">
                  <a:srgbClr val="002060"/>
                </a:glow>
              </a:effectLst>
            </a:endParaRPr>
          </a:p>
        </p:txBody>
      </p:sp>
      <p:sp>
        <p:nvSpPr>
          <p:cNvPr id="60" name="Rectangle 59"/>
          <p:cNvSpPr/>
          <p:nvPr/>
        </p:nvSpPr>
        <p:spPr>
          <a:xfrm>
            <a:off x="7892599" y="1797329"/>
            <a:ext cx="1178917" cy="461665"/>
          </a:xfrm>
          <a:prstGeom prst="rect">
            <a:avLst/>
          </a:prstGeom>
          <a:noFill/>
        </p:spPr>
        <p:txBody>
          <a:bodyPr wrap="square" lIns="91440" tIns="45720" rIns="91440" bIns="45720">
            <a:spAutoFit/>
          </a:bodyPr>
          <a:lstStyle/>
          <a:p>
            <a:pPr algn="ctr"/>
            <a:r>
              <a:rPr lang="en-US" sz="2400" b="1" cap="none" spc="0" dirty="0" smtClean="0">
                <a:ln w="1905"/>
                <a:solidFill>
                  <a:schemeClr val="accent2">
                    <a:lumMod val="20000"/>
                    <a:lumOff val="80000"/>
                  </a:schemeClr>
                </a:solidFill>
                <a:effectLst>
                  <a:innerShdw blurRad="69850" dist="43180" dir="5400000">
                    <a:srgbClr val="000000">
                      <a:alpha val="65000"/>
                    </a:srgbClr>
                  </a:innerShdw>
                </a:effectLst>
              </a:rPr>
              <a:t>9</a:t>
            </a:r>
            <a:r>
              <a:rPr lang="en-US" sz="2400" b="1" cap="none" spc="0" baseline="30000" dirty="0" smtClean="0">
                <a:ln w="1905"/>
                <a:solidFill>
                  <a:schemeClr val="accent2">
                    <a:lumMod val="20000"/>
                    <a:lumOff val="80000"/>
                  </a:schemeClr>
                </a:solidFill>
                <a:effectLst>
                  <a:innerShdw blurRad="69850" dist="43180" dir="5400000">
                    <a:srgbClr val="000000">
                      <a:alpha val="65000"/>
                    </a:srgbClr>
                  </a:innerShdw>
                </a:effectLst>
              </a:rPr>
              <a:t>TH</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cap="none" spc="0" dirty="0" smtClean="0">
                <a:ln w="1905"/>
                <a:solidFill>
                  <a:schemeClr val="accent2">
                    <a:lumMod val="20000"/>
                    <a:lumOff val="80000"/>
                  </a:schemeClr>
                </a:solidFill>
                <a:effectLst>
                  <a:innerShdw blurRad="69850" dist="43180" dir="5400000">
                    <a:srgbClr val="000000">
                      <a:alpha val="65000"/>
                    </a:srgbClr>
                  </a:innerShdw>
                </a:effectLst>
              </a:rPr>
              <a:t>H</a:t>
            </a:r>
            <a:r>
              <a:rPr lang="en-US" b="1" cap="none" spc="0" dirty="0" smtClean="0">
                <a:ln w="1905"/>
                <a:solidFill>
                  <a:schemeClr val="accent2">
                    <a:lumMod val="20000"/>
                    <a:lumOff val="80000"/>
                  </a:schemeClr>
                </a:solidFill>
                <a:effectLst>
                  <a:innerShdw blurRad="69850" dist="43180" dir="5400000">
                    <a:srgbClr val="000000">
                      <a:alpha val="65000"/>
                    </a:srgbClr>
                  </a:innerShdw>
                </a:effectLst>
              </a:rPr>
              <a:t>R</a:t>
            </a:r>
            <a:endParaRPr lang="en-US" sz="2400" b="1" cap="none" spc="0" dirty="0">
              <a:ln w="1905"/>
              <a:solidFill>
                <a:schemeClr val="accent2">
                  <a:lumMod val="20000"/>
                  <a:lumOff val="80000"/>
                </a:schemeClr>
              </a:solidFill>
              <a:effectLst>
                <a:innerShdw blurRad="69850" dist="43180" dir="5400000">
                  <a:srgbClr val="000000">
                    <a:alpha val="65000"/>
                  </a:srgbClr>
                </a:innerShdw>
              </a:effectLst>
            </a:endParaRPr>
          </a:p>
        </p:txBody>
      </p:sp>
      <p:cxnSp>
        <p:nvCxnSpPr>
          <p:cNvPr id="41" name="Straight Connector 40"/>
          <p:cNvCxnSpPr/>
          <p:nvPr/>
        </p:nvCxnSpPr>
        <p:spPr>
          <a:xfrm flipH="1">
            <a:off x="6389747" y="2222340"/>
            <a:ext cx="1897727" cy="1957555"/>
          </a:xfrm>
          <a:prstGeom prst="line">
            <a:avLst/>
          </a:prstGeom>
          <a:ln w="76200">
            <a:solidFill>
              <a:schemeClr val="accent5">
                <a:lumMod val="40000"/>
                <a:lumOff val="60000"/>
              </a:schemeClr>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6389747" y="3191254"/>
            <a:ext cx="2320131" cy="988641"/>
          </a:xfrm>
          <a:prstGeom prst="line">
            <a:avLst/>
          </a:prstGeom>
          <a:ln w="76200">
            <a:solidFill>
              <a:srgbClr val="99FF33"/>
            </a:solidFill>
            <a:headEnd type="oval"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709879" y="2857007"/>
            <a:ext cx="2418369" cy="578882"/>
          </a:xfrm>
          <a:prstGeom prst="roundRect">
            <a:avLst/>
          </a:prstGeom>
          <a:blipFill dpi="0" rotWithShape="1">
            <a:blip r:embed="rId18">
              <a:extLst>
                <a:ext uri="{28A0092B-C50C-407E-A947-70E740481C1C}">
                  <a14:useLocalDpi xmlns:a14="http://schemas.microsoft.com/office/drawing/2010/main" val="0"/>
                </a:ext>
              </a:extLst>
            </a:blip>
            <a:srcRect/>
            <a:stretch>
              <a:fillRect/>
            </a:stretch>
          </a:blipFill>
          <a:ln w="57150">
            <a:solidFill>
              <a:srgbClr val="99FF33"/>
            </a:solidFill>
          </a:ln>
          <a:scene3d>
            <a:camera prst="orthographicFront"/>
            <a:lightRig rig="threePt" dir="t"/>
          </a:scene3d>
          <a:sp3d>
            <a:bevelT w="152400" h="50800" prst="softRound"/>
          </a:sp3d>
        </p:spPr>
        <p:txBody>
          <a:bodyPr wrap="square" rtlCol="0">
            <a:spAutoFit/>
          </a:bodyPr>
          <a:lstStyle/>
          <a:p>
            <a:r>
              <a:rPr lang="en-US" sz="1400" dirty="0" smtClean="0">
                <a:solidFill>
                  <a:schemeClr val="accent2">
                    <a:lumMod val="60000"/>
                    <a:lumOff val="40000"/>
                  </a:schemeClr>
                </a:solidFill>
                <a:effectLst>
                  <a:glow rad="127000">
                    <a:srgbClr val="002060"/>
                  </a:glow>
                </a:effectLst>
              </a:rPr>
              <a:t>John 19:34  The spear drew forth blood and water.</a:t>
            </a:r>
            <a:endParaRPr lang="en-US" sz="1400" dirty="0">
              <a:solidFill>
                <a:schemeClr val="accent2">
                  <a:lumMod val="60000"/>
                  <a:lumOff val="40000"/>
                </a:schemeClr>
              </a:solidFill>
              <a:effectLst>
                <a:glow rad="127000">
                  <a:srgbClr val="002060"/>
                </a:glow>
              </a:effectLst>
            </a:endParaRPr>
          </a:p>
        </p:txBody>
      </p:sp>
      <p:pic>
        <p:nvPicPr>
          <p:cNvPr id="42" name="Picture 5" descr="C:\Users\Rae\Desktop\teardrop.jpg"/>
          <p:cNvPicPr>
            <a:picLocks noChangeAspect="1" noChangeArrowheads="1"/>
          </p:cNvPicPr>
          <p:nvPr/>
        </p:nvPicPr>
        <p:blipFill>
          <a:blip r:embed="rId19">
            <a:duotone>
              <a:prstClr val="black"/>
              <a:srgbClr val="FF0000">
                <a:tint val="45000"/>
                <a:satMod val="400000"/>
              </a:srgbClr>
            </a:duotone>
            <a:extLst>
              <a:ext uri="{BEBA8EAE-BF5A-486C-A8C5-ECC9F3942E4B}">
                <a14:imgProps xmlns:a14="http://schemas.microsoft.com/office/drawing/2010/main">
                  <a14:imgLayer r:embed="rId20">
                    <a14:imgEffect>
                      <a14:backgroundRemoval t="110" b="98350" l="3916" r="95482">
                        <a14:backgroundMark x1="20783" y1="14411" x2="20783" y2="14411"/>
                      </a14:backgroundRemoval>
                    </a14:imgEffect>
                  </a14:imgLayer>
                </a14:imgProps>
              </a:ext>
              <a:ext uri="{28A0092B-C50C-407E-A947-70E740481C1C}">
                <a14:useLocalDpi xmlns:a14="http://schemas.microsoft.com/office/drawing/2010/main" val="0"/>
              </a:ext>
            </a:extLst>
          </a:blip>
          <a:srcRect/>
          <a:stretch>
            <a:fillRect/>
          </a:stretch>
        </p:blipFill>
        <p:spPr bwMode="auto">
          <a:xfrm>
            <a:off x="10981067" y="2651415"/>
            <a:ext cx="435506" cy="596197"/>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a:off x="4983068" y="4378369"/>
            <a:ext cx="2690733" cy="1200329"/>
          </a:xfrm>
          <a:prstGeom prst="rect">
            <a:avLst/>
          </a:prstGeom>
          <a:noFill/>
        </p:spPr>
        <p:txBody>
          <a:bodyPr wrap="square" lIns="91440" tIns="45720" rIns="91440" bIns="45720">
            <a:spAutoFit/>
          </a:bodyPr>
          <a:lstStyle/>
          <a:p>
            <a:pPr algn="ctr"/>
            <a: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t>Abib 14 </a:t>
            </a:r>
            <a:b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br>
            <a: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t>Night </a:t>
            </a:r>
            <a:b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br>
            <a:r>
              <a:rPr lang="en-US" sz="2400" b="1" cap="none" spc="0" dirty="0" smtClean="0">
                <a:ln w="1905"/>
                <a:solidFill>
                  <a:schemeClr val="bg1">
                    <a:lumMod val="65000"/>
                  </a:schemeClr>
                </a:solidFill>
                <a:effectLst>
                  <a:innerShdw blurRad="69850" dist="43180" dir="5400000">
                    <a:srgbClr val="000000">
                      <a:alpha val="65000"/>
                    </a:srgbClr>
                  </a:innerShdw>
                </a:effectLst>
                <a:latin typeface="Comic Sans MS" pitchFamily="66" charset="0"/>
              </a:rPr>
              <a:t>Season</a:t>
            </a:r>
            <a:endParaRPr lang="en-US" sz="2400" b="1" cap="none" spc="0" dirty="0">
              <a:ln w="1905"/>
              <a:solidFill>
                <a:schemeClr val="bg1">
                  <a:lumMod val="65000"/>
                </a:schemeClr>
              </a:solidFill>
              <a:effectLst>
                <a:innerShdw blurRad="69850" dist="43180" dir="5400000">
                  <a:srgbClr val="000000">
                    <a:alpha val="65000"/>
                  </a:srgbClr>
                </a:innerShdw>
              </a:effectLst>
              <a:latin typeface="Comic Sans MS" pitchFamily="66" charset="0"/>
            </a:endParaRPr>
          </a:p>
        </p:txBody>
      </p:sp>
      <p:sp>
        <p:nvSpPr>
          <p:cNvPr id="52" name="TextBox 51"/>
          <p:cNvSpPr txBox="1"/>
          <p:nvPr/>
        </p:nvSpPr>
        <p:spPr>
          <a:xfrm>
            <a:off x="8834120" y="3595902"/>
            <a:ext cx="2717362" cy="646986"/>
          </a:xfrm>
          <a:prstGeom prst="roundRect">
            <a:avLst/>
          </a:prstGeom>
          <a:gradFill flip="none" rotWithShape="1">
            <a:gsLst>
              <a:gs pos="11000">
                <a:srgbClr val="000000"/>
              </a:gs>
              <a:gs pos="69000">
                <a:schemeClr val="accent5">
                  <a:lumMod val="20000"/>
                  <a:lumOff val="80000"/>
                </a:schemeClr>
              </a:gs>
              <a:gs pos="40000">
                <a:srgbClr val="0A128C"/>
              </a:gs>
              <a:gs pos="94000">
                <a:schemeClr val="accent6">
                  <a:lumMod val="40000"/>
                  <a:lumOff val="60000"/>
                </a:schemeClr>
              </a:gs>
            </a:gsLst>
            <a:lin ang="13500000" scaled="1"/>
            <a:tileRect/>
          </a:gradFill>
          <a:ln w="57150">
            <a:solidFill>
              <a:schemeClr val="accent5"/>
            </a:solidFill>
          </a:ln>
          <a:scene3d>
            <a:camera prst="orthographicFront"/>
            <a:lightRig rig="threePt" dir="t"/>
          </a:scene3d>
          <a:sp3d>
            <a:bevelT w="152400" h="50800" prst="softRound"/>
          </a:sp3d>
        </p:spPr>
        <p:txBody>
          <a:bodyPr wrap="square" rtlCol="0">
            <a:spAutoFit/>
          </a:bodyPr>
          <a:lstStyle/>
          <a:p>
            <a:r>
              <a:rPr lang="en-US" sz="1400" dirty="0" smtClean="0">
                <a:solidFill>
                  <a:schemeClr val="accent2">
                    <a:lumMod val="60000"/>
                    <a:lumOff val="40000"/>
                  </a:schemeClr>
                </a:solidFill>
                <a:effectLst>
                  <a:glow rad="127000">
                    <a:srgbClr val="002060"/>
                  </a:glow>
                </a:effectLst>
              </a:rPr>
              <a:t>       Mark 15:42   Joseph asks </a:t>
            </a:r>
            <a:br>
              <a:rPr lang="en-US" sz="1400" dirty="0" smtClean="0">
                <a:solidFill>
                  <a:schemeClr val="accent2">
                    <a:lumMod val="60000"/>
                    <a:lumOff val="40000"/>
                  </a:schemeClr>
                </a:solidFill>
                <a:effectLst>
                  <a:glow rad="127000">
                    <a:srgbClr val="002060"/>
                  </a:glow>
                </a:effectLst>
              </a:rPr>
            </a:br>
            <a:r>
              <a:rPr lang="en-US" sz="1400" dirty="0" smtClean="0">
                <a:solidFill>
                  <a:schemeClr val="accent2">
                    <a:lumMod val="60000"/>
                    <a:lumOff val="40000"/>
                  </a:schemeClr>
                </a:solidFill>
                <a:effectLst>
                  <a:glow rad="127000">
                    <a:srgbClr val="002060"/>
                  </a:glow>
                </a:effectLst>
              </a:rPr>
              <a:t>  Pilate for Yahusha’s Body</a:t>
            </a:r>
            <a:r>
              <a:rPr lang="en-US" dirty="0" smtClean="0">
                <a:solidFill>
                  <a:schemeClr val="accent2">
                    <a:lumMod val="60000"/>
                    <a:lumOff val="40000"/>
                  </a:schemeClr>
                </a:solidFill>
                <a:effectLst>
                  <a:glow rad="127000">
                    <a:srgbClr val="002060"/>
                  </a:glow>
                </a:effectLst>
              </a:rPr>
              <a:t>. </a:t>
            </a:r>
            <a:endParaRPr lang="en-US" dirty="0">
              <a:solidFill>
                <a:schemeClr val="accent2">
                  <a:lumMod val="60000"/>
                  <a:lumOff val="40000"/>
                </a:schemeClr>
              </a:solidFill>
              <a:effectLst>
                <a:glow rad="127000">
                  <a:srgbClr val="002060"/>
                </a:glow>
              </a:effectLst>
            </a:endParaRPr>
          </a:p>
        </p:txBody>
      </p:sp>
      <p:cxnSp>
        <p:nvCxnSpPr>
          <p:cNvPr id="47" name="Straight Connector 46"/>
          <p:cNvCxnSpPr/>
          <p:nvPr/>
        </p:nvCxnSpPr>
        <p:spPr>
          <a:xfrm flipV="1">
            <a:off x="6385683" y="3840127"/>
            <a:ext cx="2812165" cy="336722"/>
          </a:xfrm>
          <a:prstGeom prst="line">
            <a:avLst/>
          </a:prstGeom>
          <a:ln w="76200">
            <a:solidFill>
              <a:schemeClr val="accent5"/>
            </a:solidFill>
            <a:headEnd type="oval"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5125" name="Picture 5" descr="C:\Users\Rae\Desktop\teardrop.jpg"/>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10" b="98350" l="3916" r="95482">
                        <a14:backgroundMark x1="20783" y1="14411" x2="20783" y2="14411"/>
                      </a14:backgroundRemoval>
                    </a14:imgEffect>
                  </a14:imgLayer>
                </a14:imgProps>
              </a:ext>
              <a:ext uri="{28A0092B-C50C-407E-A947-70E740481C1C}">
                <a14:useLocalDpi xmlns:a14="http://schemas.microsoft.com/office/drawing/2010/main" val="0"/>
              </a:ext>
            </a:extLst>
          </a:blip>
          <a:srcRect/>
          <a:stretch>
            <a:fillRect/>
          </a:stretch>
        </p:blipFill>
        <p:spPr bwMode="auto">
          <a:xfrm>
            <a:off x="10981066" y="3026128"/>
            <a:ext cx="491991" cy="673524"/>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9010098" y="4287166"/>
            <a:ext cx="2070332" cy="523220"/>
          </a:xfrm>
          <a:prstGeom prst="rect">
            <a:avLst/>
          </a:prstGeom>
          <a:solidFill>
            <a:schemeClr val="accent5">
              <a:lumMod val="20000"/>
              <a:lumOff val="80000"/>
            </a:schemeClr>
          </a:solidFill>
          <a:effectLst>
            <a:softEdge rad="127000"/>
          </a:effectLst>
        </p:spPr>
        <p:txBody>
          <a:bodyPr wrap="square" rtlCol="0">
            <a:spAutoFit/>
          </a:bodyPr>
          <a:lstStyle/>
          <a:p>
            <a:r>
              <a:rPr lang="en-US" sz="1400" b="1" dirty="0" smtClean="0">
                <a:solidFill>
                  <a:schemeClr val="accent1">
                    <a:lumMod val="75000"/>
                  </a:schemeClr>
                </a:solidFill>
              </a:rPr>
              <a:t> </a:t>
            </a:r>
            <a:r>
              <a:rPr lang="en-US" sz="1400" b="1" u="sng" dirty="0" smtClean="0">
                <a:solidFill>
                  <a:srgbClr val="6F3350"/>
                </a:solidFill>
              </a:rPr>
              <a:t>THEN</a:t>
            </a:r>
            <a:r>
              <a:rPr lang="en-US" sz="1400" b="1" dirty="0" smtClean="0">
                <a:solidFill>
                  <a:schemeClr val="accent1">
                    <a:lumMod val="75000"/>
                  </a:schemeClr>
                </a:solidFill>
              </a:rPr>
              <a:t> he bought fine </a:t>
            </a:r>
            <a:br>
              <a:rPr lang="en-US" sz="1400" b="1" dirty="0" smtClean="0">
                <a:solidFill>
                  <a:schemeClr val="accent1">
                    <a:lumMod val="75000"/>
                  </a:schemeClr>
                </a:solidFill>
              </a:rPr>
            </a:br>
            <a:r>
              <a:rPr lang="en-US" sz="1400" b="1" dirty="0" smtClean="0">
                <a:solidFill>
                  <a:schemeClr val="accent1">
                    <a:lumMod val="75000"/>
                  </a:schemeClr>
                </a:solidFill>
              </a:rPr>
              <a:t>  linen.  [Mark 15:46a]</a:t>
            </a:r>
            <a:endParaRPr lang="en-US" sz="1400" b="1" dirty="0">
              <a:solidFill>
                <a:schemeClr val="accent1">
                  <a:lumMod val="75000"/>
                </a:schemeClr>
              </a:solidFill>
            </a:endParaRPr>
          </a:p>
        </p:txBody>
      </p:sp>
      <p:pic>
        <p:nvPicPr>
          <p:cNvPr id="4100" name="Picture 4" descr="C:\Users\Rae\Desktop\joseph pilate Yahusha body edit.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229478" y="3900656"/>
            <a:ext cx="824814" cy="1273763"/>
          </a:xfrm>
          <a:prstGeom prst="roundRect">
            <a:avLst>
              <a:gd name="adj" fmla="val 16667"/>
            </a:avLst>
          </a:prstGeom>
          <a:ln w="38100">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8360136" y="4847826"/>
            <a:ext cx="2074184" cy="1532334"/>
          </a:xfrm>
          <a:prstGeom prst="roundRect">
            <a:avLst/>
          </a:prstGeom>
          <a:blipFill>
            <a:blip r:embed="rId22"/>
            <a:stretch>
              <a:fillRect/>
            </a:stretch>
          </a:blipFill>
          <a:ln w="57150">
            <a:solidFill>
              <a:schemeClr val="bg1">
                <a:lumMod val="85000"/>
              </a:schemeClr>
            </a:solidFill>
          </a:ln>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60000"/>
                    <a:lumOff val="40000"/>
                  </a:schemeClr>
                </a:solidFill>
                <a:effectLst>
                  <a:glow rad="127000">
                    <a:srgbClr val="002060"/>
                  </a:glow>
                </a:effectLst>
              </a:rPr>
              <a:t>Mark 15:46</a:t>
            </a:r>
            <a:r>
              <a:rPr lang="en-US" sz="1200" dirty="0" smtClean="0">
                <a:solidFill>
                  <a:schemeClr val="accent2">
                    <a:lumMod val="60000"/>
                    <a:lumOff val="40000"/>
                  </a:schemeClr>
                </a:solidFill>
                <a:effectLst>
                  <a:glow rad="127000">
                    <a:srgbClr val="002060"/>
                  </a:glow>
                </a:effectLst>
              </a:rPr>
              <a:t>b</a:t>
            </a:r>
            <a:r>
              <a:rPr lang="en-US" sz="1400" dirty="0" smtClean="0">
                <a:solidFill>
                  <a:schemeClr val="accent2">
                    <a:lumMod val="60000"/>
                    <a:lumOff val="40000"/>
                  </a:schemeClr>
                </a:solidFill>
                <a:effectLst>
                  <a:glow rad="127000">
                    <a:srgbClr val="002060"/>
                  </a:glow>
                </a:effectLst>
              </a:rPr>
              <a:t>  </a:t>
            </a:r>
            <a:r>
              <a:rPr lang="en-US" sz="1400" b="1" u="sng" dirty="0" smtClean="0">
                <a:solidFill>
                  <a:schemeClr val="accent2">
                    <a:lumMod val="60000"/>
                    <a:lumOff val="40000"/>
                  </a:schemeClr>
                </a:solidFill>
                <a:effectLst>
                  <a:glow rad="127000">
                    <a:srgbClr val="002060"/>
                  </a:glow>
                </a:effectLst>
              </a:rPr>
              <a:t>THEN</a:t>
            </a:r>
            <a:r>
              <a:rPr lang="en-US" sz="1400" dirty="0" smtClean="0">
                <a:solidFill>
                  <a:schemeClr val="accent2">
                    <a:lumMod val="60000"/>
                    <a:lumOff val="40000"/>
                  </a:schemeClr>
                </a:solidFill>
                <a:effectLst>
                  <a:glow rad="127000">
                    <a:srgbClr val="002060"/>
                  </a:glow>
                </a:effectLst>
              </a:rPr>
              <a:t> Yahusha is removed from the stake for burial – as the custom was of the Jews [John 19:40].</a:t>
            </a:r>
            <a:endParaRPr lang="en-US" dirty="0">
              <a:solidFill>
                <a:schemeClr val="accent2">
                  <a:lumMod val="60000"/>
                  <a:lumOff val="40000"/>
                </a:schemeClr>
              </a:solidFill>
              <a:effectLst>
                <a:glow rad="127000">
                  <a:srgbClr val="002060"/>
                </a:glow>
              </a:effectLst>
            </a:endParaRPr>
          </a:p>
        </p:txBody>
      </p:sp>
      <p:sp>
        <p:nvSpPr>
          <p:cNvPr id="56" name="TextBox 55"/>
          <p:cNvSpPr txBox="1"/>
          <p:nvPr/>
        </p:nvSpPr>
        <p:spPr>
          <a:xfrm>
            <a:off x="192024" y="4425188"/>
            <a:ext cx="905322" cy="1037153"/>
          </a:xfrm>
          <a:prstGeom prst="roundRect">
            <a:avLst/>
          </a:prstGeom>
          <a:blipFill dpi="0" rotWithShape="1">
            <a:blip r:embed="rId23">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bodyPr>
          <a:lstStyle/>
          <a:p>
            <a:pPr algn="ctr"/>
            <a:r>
              <a:rPr lang="en-US" sz="1400" dirty="0" smtClean="0">
                <a:solidFill>
                  <a:schemeClr val="accent2">
                    <a:lumMod val="20000"/>
                    <a:lumOff val="80000"/>
                  </a:schemeClr>
                </a:solidFill>
                <a:effectLst>
                  <a:glow rad="127000">
                    <a:srgbClr val="002060"/>
                  </a:glow>
                </a:effectLst>
              </a:rPr>
              <a:t>Rooster crowing time for 15th.</a:t>
            </a:r>
            <a:endParaRPr lang="en-US" sz="1400" dirty="0">
              <a:solidFill>
                <a:schemeClr val="accent2">
                  <a:lumMod val="20000"/>
                  <a:lumOff val="80000"/>
                </a:schemeClr>
              </a:solidFill>
              <a:effectLst>
                <a:glow rad="127000">
                  <a:srgbClr val="002060"/>
                </a:glow>
              </a:effectLst>
            </a:endParaRPr>
          </a:p>
        </p:txBody>
      </p:sp>
      <p:sp>
        <p:nvSpPr>
          <p:cNvPr id="61" name="TextBox 60"/>
          <p:cNvSpPr txBox="1"/>
          <p:nvPr/>
        </p:nvSpPr>
        <p:spPr>
          <a:xfrm>
            <a:off x="1940837" y="4749520"/>
            <a:ext cx="2809824" cy="1328023"/>
          </a:xfrm>
          <a:prstGeom prst="roundRect">
            <a:avLst/>
          </a:prstGeom>
          <a:blipFill>
            <a:blip r:embed="rId22"/>
            <a:stretch>
              <a:fillRect/>
            </a:stretch>
          </a:blipFill>
          <a:ln w="57150">
            <a:solidFill>
              <a:schemeClr val="accent2"/>
            </a:solidFill>
          </a:ln>
          <a:effectLst>
            <a:glow rad="228600">
              <a:schemeClr val="accent1">
                <a:satMod val="175000"/>
                <a:alpha val="40000"/>
              </a:schemeClr>
            </a:glow>
          </a:effectLst>
          <a:scene3d>
            <a:camera prst="orthographicFront"/>
            <a:lightRig rig="threePt" dir="t"/>
          </a:scene3d>
          <a:sp3d>
            <a:bevelT w="152400" h="50800" prst="softRound"/>
          </a:sp3d>
        </p:spPr>
        <p:txBody>
          <a:bodyPr wrap="square" rtlCol="0">
            <a:spAutoFit/>
          </a:bodyPr>
          <a:lstStyle/>
          <a:p>
            <a:pPr algn="ctr"/>
            <a:r>
              <a:rPr lang="en-US" dirty="0" smtClean="0">
                <a:solidFill>
                  <a:schemeClr val="accent2">
                    <a:lumMod val="60000"/>
                    <a:lumOff val="40000"/>
                  </a:schemeClr>
                </a:solidFill>
                <a:effectLst>
                  <a:glow rad="127000">
                    <a:srgbClr val="002060"/>
                  </a:glow>
                </a:effectLst>
              </a:rPr>
              <a:t>Luke 23:54  Yahusha is laid in the tomb; women inspect; High Sabbath </a:t>
            </a:r>
            <a:r>
              <a:rPr lang="en-US" dirty="0" smtClean="0">
                <a:solidFill>
                  <a:schemeClr val="bg1"/>
                </a:solidFill>
                <a:effectLst>
                  <a:glow rad="127000">
                    <a:srgbClr val="002060"/>
                  </a:glow>
                </a:effectLst>
              </a:rPr>
              <a:t>(5</a:t>
            </a:r>
            <a:r>
              <a:rPr lang="en-US" baseline="30000" dirty="0" smtClean="0">
                <a:solidFill>
                  <a:schemeClr val="bg1"/>
                </a:solidFill>
                <a:effectLst>
                  <a:glow rad="127000">
                    <a:srgbClr val="002060"/>
                  </a:glow>
                </a:effectLst>
              </a:rPr>
              <a:t>th</a:t>
            </a:r>
            <a:r>
              <a:rPr lang="en-US" dirty="0" smtClean="0">
                <a:solidFill>
                  <a:schemeClr val="bg1"/>
                </a:solidFill>
                <a:effectLst>
                  <a:glow rad="127000">
                    <a:srgbClr val="002060"/>
                  </a:glow>
                </a:effectLst>
              </a:rPr>
              <a:t> cycle)  </a:t>
            </a:r>
            <a:r>
              <a:rPr lang="en-US" dirty="0" smtClean="0">
                <a:solidFill>
                  <a:schemeClr val="accent2">
                    <a:lumMod val="60000"/>
                    <a:lumOff val="40000"/>
                  </a:schemeClr>
                </a:solidFill>
                <a:effectLst>
                  <a:glow rad="127000">
                    <a:srgbClr val="002060"/>
                  </a:glow>
                </a:effectLst>
              </a:rPr>
              <a:t>grows light.</a:t>
            </a:r>
            <a:endParaRPr lang="en-US" sz="2400" dirty="0">
              <a:solidFill>
                <a:schemeClr val="accent2">
                  <a:lumMod val="60000"/>
                  <a:lumOff val="40000"/>
                </a:schemeClr>
              </a:solidFill>
              <a:effectLst>
                <a:glow rad="127000">
                  <a:srgbClr val="002060"/>
                </a:glow>
              </a:effectLst>
            </a:endParaRPr>
          </a:p>
        </p:txBody>
      </p:sp>
      <p:sp>
        <p:nvSpPr>
          <p:cNvPr id="2" name="Curved Up Arrow 1"/>
          <p:cNvSpPr/>
          <p:nvPr/>
        </p:nvSpPr>
        <p:spPr>
          <a:xfrm flipH="1">
            <a:off x="4561838" y="4847826"/>
            <a:ext cx="3512781" cy="1532333"/>
          </a:xfrm>
          <a:prstGeom prst="curvedUpArrow">
            <a:avLst/>
          </a:prstGeom>
          <a:gradFill flip="none" rotWithShape="1">
            <a:gsLst>
              <a:gs pos="8000">
                <a:srgbClr val="000000"/>
              </a:gs>
              <a:gs pos="88000">
                <a:schemeClr val="accent5">
                  <a:lumMod val="20000"/>
                  <a:lumOff val="80000"/>
                </a:schemeClr>
              </a:gs>
              <a:gs pos="76000">
                <a:srgbClr val="0000FF"/>
              </a:gs>
              <a:gs pos="32000">
                <a:srgbClr val="0A128C"/>
              </a:gs>
              <a:gs pos="99000">
                <a:schemeClr val="accent6">
                  <a:lumMod val="40000"/>
                  <a:lumOff val="60000"/>
                </a:schemeClr>
              </a:gs>
            </a:gsLst>
            <a:lin ang="0" scaled="1"/>
            <a:tileRect/>
          </a:gra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9" name="Straight Connector 48"/>
          <p:cNvCxnSpPr/>
          <p:nvPr/>
        </p:nvCxnSpPr>
        <p:spPr>
          <a:xfrm>
            <a:off x="6383651" y="4175833"/>
            <a:ext cx="2175453" cy="1066114"/>
          </a:xfrm>
          <a:prstGeom prst="line">
            <a:avLst/>
          </a:prstGeom>
          <a:ln w="76200">
            <a:solidFill>
              <a:schemeClr val="bg1">
                <a:lumMod val="85000"/>
              </a:schemeClr>
            </a:solidFill>
            <a:headEnd type="oval"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561838" y="4165673"/>
            <a:ext cx="1821813" cy="682153"/>
          </a:xfrm>
          <a:prstGeom prst="line">
            <a:avLst/>
          </a:prstGeom>
          <a:ln w="76200">
            <a:solidFill>
              <a:schemeClr val="accent2"/>
            </a:solidFill>
            <a:headEnd type="oval"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7170" name="Picture 2" descr="C:\Users\Rae\Desktop\2.11 BTE  Deut 6 Gospels\burial edit.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84296" y="5613993"/>
            <a:ext cx="1076880" cy="1162152"/>
          </a:xfrm>
          <a:prstGeom prst="roundRect">
            <a:avLst>
              <a:gd name="adj" fmla="val 16667"/>
            </a:avLst>
          </a:prstGeom>
          <a:ln w="38100">
            <a:solidFill>
              <a:schemeClr val="accent2"/>
            </a:solid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2258568" y="6191595"/>
            <a:ext cx="6010128" cy="553998"/>
          </a:xfrm>
          <a:prstGeom prst="rect">
            <a:avLst/>
          </a:prstGeom>
          <a:solidFill>
            <a:schemeClr val="bg1">
              <a:alpha val="70000"/>
            </a:schemeClr>
          </a:solidFill>
          <a:ln w="3175">
            <a:solidFill>
              <a:schemeClr val="bg1"/>
            </a:solidFill>
          </a:ln>
          <a:effectLst>
            <a:glow rad="228600">
              <a:schemeClr val="accent1">
                <a:satMod val="175000"/>
                <a:alpha val="40000"/>
              </a:schemeClr>
            </a:glow>
          </a:effectLst>
          <a:scene3d>
            <a:camera prst="orthographicFront"/>
            <a:lightRig rig="threePt" dir="t"/>
          </a:scene3d>
          <a:sp3d>
            <a:bevelT/>
          </a:sp3d>
        </p:spPr>
        <p:txBody>
          <a:bodyPr wrap="square" rtlCol="0">
            <a:spAutoFit/>
            <a:sp3d extrusionH="57150">
              <a:bevelT w="82550" h="38100" prst="coolSlant"/>
            </a:sp3d>
          </a:bodyPr>
          <a:lstStyle/>
          <a:p>
            <a:pPr algn="ctr"/>
            <a:r>
              <a:rPr lang="en-US" sz="1400" b="1" dirty="0" err="1" smtClean="0">
                <a:solidFill>
                  <a:srgbClr val="0070C0"/>
                </a:solidFill>
              </a:rPr>
              <a:t>Exo</a:t>
            </a:r>
            <a:r>
              <a:rPr lang="en-US" sz="1400" b="1" dirty="0" smtClean="0">
                <a:solidFill>
                  <a:srgbClr val="0070C0"/>
                </a:solidFill>
              </a:rPr>
              <a:t> 12:10 type:  </a:t>
            </a:r>
            <a:r>
              <a:rPr lang="en-US" sz="1400" dirty="0" smtClean="0">
                <a:effectLst>
                  <a:glow rad="127000">
                    <a:schemeClr val="accent3">
                      <a:lumMod val="20000"/>
                      <a:lumOff val="80000"/>
                    </a:schemeClr>
                  </a:glow>
                </a:effectLst>
              </a:rPr>
              <a:t>all uneaten Passover lamb shall not remain until boqer</a:t>
            </a:r>
            <a:r>
              <a:rPr lang="en-US" sz="1400" dirty="0" smtClean="0"/>
              <a:t>.  </a:t>
            </a:r>
            <a:r>
              <a:rPr lang="en-US" sz="1400" b="1" dirty="0" smtClean="0">
                <a:solidFill>
                  <a:srgbClr val="0070C0"/>
                </a:solidFill>
                <a:effectLst>
                  <a:glow rad="139700">
                    <a:schemeClr val="accent2">
                      <a:satMod val="175000"/>
                      <a:alpha val="40000"/>
                    </a:schemeClr>
                  </a:glow>
                </a:effectLst>
              </a:rPr>
              <a:t>Yahusha’s</a:t>
            </a:r>
            <a:r>
              <a:rPr lang="en-US" sz="1400" dirty="0" smtClean="0">
                <a:effectLst>
                  <a:glow rad="139700">
                    <a:schemeClr val="accent2">
                      <a:satMod val="175000"/>
                      <a:alpha val="40000"/>
                    </a:schemeClr>
                  </a:glow>
                </a:effectLst>
              </a:rPr>
              <a:t> burial was completed as the ULB Sabbath daybreak arrived</a:t>
            </a:r>
            <a:r>
              <a:rPr lang="en-US" sz="1600" dirty="0" smtClean="0">
                <a:effectLst>
                  <a:glow rad="139700">
                    <a:schemeClr val="accent2">
                      <a:satMod val="175000"/>
                      <a:alpha val="40000"/>
                    </a:schemeClr>
                  </a:glow>
                </a:effectLst>
              </a:rPr>
              <a:t>.  </a:t>
            </a:r>
            <a:endParaRPr lang="en-US" sz="1600" dirty="0">
              <a:effectLst>
                <a:glow rad="139700">
                  <a:schemeClr val="accent2">
                    <a:satMod val="175000"/>
                    <a:alpha val="40000"/>
                  </a:schemeClr>
                </a:glow>
              </a:effectLst>
            </a:endParaRPr>
          </a:p>
        </p:txBody>
      </p:sp>
      <p:sp>
        <p:nvSpPr>
          <p:cNvPr id="53" name="Rectangle 52"/>
          <p:cNvSpPr/>
          <p:nvPr/>
        </p:nvSpPr>
        <p:spPr>
          <a:xfrm rot="21126930">
            <a:off x="7163071" y="3762772"/>
            <a:ext cx="1167307" cy="369332"/>
          </a:xfrm>
          <a:prstGeom prst="rect">
            <a:avLst/>
          </a:prstGeom>
        </p:spPr>
        <p:txBody>
          <a:bodyPr wrap="none">
            <a:spAutoFit/>
            <a:scene3d>
              <a:camera prst="orthographicFront"/>
              <a:lightRig rig="threePt" dir="t"/>
            </a:scene3d>
            <a:sp3d extrusionH="57150">
              <a:bevelT h="25400" prst="softRound"/>
            </a:sp3d>
          </a:bodyPr>
          <a:lstStyle/>
          <a:p>
            <a:r>
              <a:rPr lang="en-US" b="1" i="1" dirty="0">
                <a:solidFill>
                  <a:srgbClr val="FFFF00"/>
                </a:solidFill>
                <a:effectLst>
                  <a:glow rad="127000">
                    <a:srgbClr val="002060"/>
                  </a:glow>
                </a:effectLst>
                <a:latin typeface="Comic Sans MS" panose="030F0702030302020204" pitchFamily="66" charset="0"/>
              </a:rPr>
              <a:t>SUNSET</a:t>
            </a:r>
            <a:endParaRPr lang="en-US" dirty="0"/>
          </a:p>
        </p:txBody>
      </p:sp>
      <p:sp>
        <p:nvSpPr>
          <p:cNvPr id="54" name="Oval 53"/>
          <p:cNvSpPr/>
          <p:nvPr/>
        </p:nvSpPr>
        <p:spPr>
          <a:xfrm>
            <a:off x="156023" y="862183"/>
            <a:ext cx="1104695" cy="1076960"/>
          </a:xfrm>
          <a:prstGeom prst="ellipse">
            <a:avLst/>
          </a:prstGeom>
          <a:blipFill dpi="0" rotWithShape="1">
            <a:blip r:embed="rId25">
              <a:extLst>
                <a:ext uri="{28A0092B-C50C-407E-A947-70E740481C1C}">
                  <a14:useLocalDpi xmlns:a14="http://schemas.microsoft.com/office/drawing/2010/main" val="0"/>
                </a:ext>
              </a:extLst>
            </a:blip>
            <a:srcRect/>
            <a:stretch>
              <a:fillRect/>
            </a:stretch>
          </a:blipFill>
          <a:ln>
            <a:solidFill>
              <a:schemeClr val="bg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8578275"/>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750"/>
                                        <p:tgtEl>
                                          <p:spTgt spid="2"/>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61">
                                            <p:txEl>
                                              <p:pRg st="0" end="0"/>
                                            </p:txEl>
                                          </p:spTgt>
                                        </p:tgtEl>
                                        <p:attrNameLst>
                                          <p:attrName>style.visibility</p:attrName>
                                        </p:attrNameLst>
                                      </p:cBhvr>
                                      <p:to>
                                        <p:strVal val="visible"/>
                                      </p:to>
                                    </p:set>
                                    <p:animEffect transition="in" filter="wipe(up)">
                                      <p:cBhvr>
                                        <p:cTn id="11" dur="2000"/>
                                        <p:tgtEl>
                                          <p:spTgt spid="61">
                                            <p:txEl>
                                              <p:pRg st="0" end="0"/>
                                            </p:txEl>
                                          </p:spTgt>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wipe(up)">
                                      <p:cBhvr>
                                        <p:cTn id="15" dur="1250"/>
                                        <p:tgtEl>
                                          <p:spTgt spid="7170"/>
                                        </p:tgtEl>
                                      </p:cBhvr>
                                    </p:animEffect>
                                  </p:childTnLst>
                                </p:cTn>
                              </p:par>
                            </p:childTnLst>
                          </p:cTn>
                        </p:par>
                        <p:par>
                          <p:cTn id="16" fill="hold">
                            <p:stCondLst>
                              <p:cond delay="5250"/>
                            </p:stCondLst>
                            <p:childTnLst>
                              <p:par>
                                <p:cTn id="17" presetID="16" presetClass="entr" presetSubtype="21" fill="hold" nodeType="afterEffect">
                                  <p:stCondLst>
                                    <p:cond delay="0"/>
                                  </p:stCondLst>
                                  <p:childTnLst>
                                    <p:set>
                                      <p:cBhvr>
                                        <p:cTn id="18" dur="1" fill="hold">
                                          <p:stCondLst>
                                            <p:cond delay="0"/>
                                          </p:stCondLst>
                                        </p:cTn>
                                        <p:tgtEl>
                                          <p:spTgt spid="66">
                                            <p:txEl>
                                              <p:pRg st="0" end="0"/>
                                            </p:txEl>
                                          </p:spTgt>
                                        </p:tgtEl>
                                        <p:attrNameLst>
                                          <p:attrName>style.visibility</p:attrName>
                                        </p:attrNameLst>
                                      </p:cBhvr>
                                      <p:to>
                                        <p:strVal val="visible"/>
                                      </p:to>
                                    </p:set>
                                    <p:animEffect transition="in" filter="barn(inVertical)">
                                      <p:cBhvr>
                                        <p:cTn id="19" dur="1250"/>
                                        <p:tgtEl>
                                          <p:spTgt spid="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9" name="Rectangle 8"/>
          <p:cNvSpPr/>
          <p:nvPr/>
        </p:nvSpPr>
        <p:spPr>
          <a:xfrm>
            <a:off x="1331088" y="115747"/>
            <a:ext cx="10706582" cy="6620719"/>
          </a:xfrm>
          <a:prstGeom prst="rect">
            <a:avLst/>
          </a:prstGeom>
          <a:gradFill flip="none" rotWithShape="1">
            <a:gsLst>
              <a:gs pos="0">
                <a:srgbClr val="000000"/>
              </a:gs>
              <a:gs pos="39999">
                <a:srgbClr val="0A128C"/>
              </a:gs>
              <a:gs pos="70000">
                <a:srgbClr val="181CC7"/>
              </a:gs>
              <a:gs pos="88000">
                <a:srgbClr val="7005D4"/>
              </a:gs>
              <a:gs pos="100000">
                <a:srgbClr val="8C3D91"/>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
          <p:cNvSpPr txBox="1">
            <a:spLocks/>
          </p:cNvSpPr>
          <p:nvPr/>
        </p:nvSpPr>
        <p:spPr>
          <a:xfrm>
            <a:off x="11678339" y="6413389"/>
            <a:ext cx="6096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BBC35B-A44B-4119-B8DA-DE9E3DFADA20}" type="slidenum">
              <a:rPr lang="en-US" sz="1400" smtClean="0">
                <a:solidFill>
                  <a:schemeClr val="accent2">
                    <a:lumMod val="20000"/>
                    <a:lumOff val="80000"/>
                  </a:schemeClr>
                </a:solidFill>
              </a:rPr>
              <a:pPr/>
              <a:t>52</a:t>
            </a:fld>
            <a:endParaRPr lang="en-US" dirty="0">
              <a:solidFill>
                <a:schemeClr val="accent2">
                  <a:lumMod val="20000"/>
                  <a:lumOff val="80000"/>
                </a:schemeClr>
              </a:solidFill>
            </a:endParaRPr>
          </a:p>
        </p:txBody>
      </p:sp>
      <p:pic>
        <p:nvPicPr>
          <p:cNvPr id="6" name="Picture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0463" y="1196933"/>
            <a:ext cx="6400800" cy="480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Rectangle 10"/>
          <p:cNvSpPr/>
          <p:nvPr/>
        </p:nvSpPr>
        <p:spPr>
          <a:xfrm>
            <a:off x="7546694" y="1267215"/>
            <a:ext cx="4247909" cy="5262979"/>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cap="none" spc="150" dirty="0" smtClean="0">
                <a:ln w="11430"/>
                <a:solidFill>
                  <a:srgbClr val="F8F8F8"/>
                </a:solidFill>
                <a:effectLst>
                  <a:outerShdw blurRad="25400" algn="tl" rotWithShape="0">
                    <a:srgbClr val="000000">
                      <a:alpha val="43000"/>
                    </a:srgbClr>
                  </a:outerShdw>
                </a:effectLst>
              </a:rPr>
              <a:t>For a full explanation of the word “even/evening” in the Gospels, </a:t>
            </a:r>
            <a:br>
              <a:rPr lang="en-US" sz="2400" b="1" cap="none" spc="150" dirty="0" smtClean="0">
                <a:ln w="11430"/>
                <a:solidFill>
                  <a:srgbClr val="F8F8F8"/>
                </a:solidFill>
                <a:effectLst>
                  <a:outerShdw blurRad="25400" algn="tl" rotWithShape="0">
                    <a:srgbClr val="000000">
                      <a:alpha val="43000"/>
                    </a:srgbClr>
                  </a:outerShdw>
                </a:effectLst>
              </a:rPr>
            </a:br>
            <a:r>
              <a:rPr lang="en-US" sz="2400" b="1" cap="none" spc="150" dirty="0" smtClean="0">
                <a:ln w="11430"/>
                <a:solidFill>
                  <a:srgbClr val="F8F8F8"/>
                </a:solidFill>
                <a:effectLst>
                  <a:outerShdw blurRad="25400" algn="tl" rotWithShape="0">
                    <a:srgbClr val="000000">
                      <a:alpha val="43000"/>
                    </a:srgbClr>
                  </a:outerShdw>
                </a:effectLst>
              </a:rPr>
              <a:t>see Study #5 from the 2018 series at Covenant Calendar Club Website.</a:t>
            </a:r>
          </a:p>
          <a:p>
            <a:pPr algn="ctr"/>
            <a:endParaRPr lang="en-US" sz="1200" b="1" cap="none" spc="150" dirty="0" smtClean="0">
              <a:ln w="11430"/>
              <a:solidFill>
                <a:srgbClr val="F8F8F8"/>
              </a:solidFill>
              <a:effectLst>
                <a:outerShdw blurRad="25400" algn="tl" rotWithShape="0">
                  <a:srgbClr val="000000">
                    <a:alpha val="43000"/>
                  </a:srgbClr>
                </a:outerShdw>
              </a:effectLst>
            </a:endParaRPr>
          </a:p>
          <a:p>
            <a:pPr algn="ctr"/>
            <a:r>
              <a:rPr lang="en-US" sz="2400" b="1" spc="150" dirty="0" smtClean="0">
                <a:ln w="11430"/>
                <a:solidFill>
                  <a:srgbClr val="F8F8F8"/>
                </a:solidFill>
                <a:effectLst>
                  <a:outerShdw blurRad="25400" algn="tl" rotWithShape="0">
                    <a:srgbClr val="000000">
                      <a:alpha val="43000"/>
                    </a:srgbClr>
                  </a:outerShdw>
                </a:effectLst>
              </a:rPr>
              <a:t>Slides 31-44 (</a:t>
            </a:r>
            <a:r>
              <a:rPr lang="en-US" sz="2400" b="1" spc="150" dirty="0" err="1" smtClean="0">
                <a:ln w="11430"/>
                <a:solidFill>
                  <a:srgbClr val="F8F8F8"/>
                </a:solidFill>
                <a:effectLst>
                  <a:outerShdw blurRad="25400" algn="tl" rotWithShape="0">
                    <a:srgbClr val="000000">
                      <a:alpha val="43000"/>
                    </a:srgbClr>
                  </a:outerShdw>
                </a:effectLst>
              </a:rPr>
              <a:t>Pt</a:t>
            </a:r>
            <a:r>
              <a:rPr lang="en-US" sz="2400" b="1" spc="150" dirty="0" smtClean="0">
                <a:ln w="11430"/>
                <a:solidFill>
                  <a:srgbClr val="F8F8F8"/>
                </a:solidFill>
                <a:effectLst>
                  <a:outerShdw blurRad="25400" algn="tl" rotWithShape="0">
                    <a:srgbClr val="000000">
                      <a:alpha val="43000"/>
                    </a:srgbClr>
                  </a:outerShdw>
                </a:effectLst>
              </a:rPr>
              <a:t> 2) </a:t>
            </a:r>
            <a:br>
              <a:rPr lang="en-US" sz="2400" b="1" spc="150" dirty="0" smtClean="0">
                <a:ln w="11430"/>
                <a:solidFill>
                  <a:srgbClr val="F8F8F8"/>
                </a:solidFill>
                <a:effectLst>
                  <a:outerShdw blurRad="25400" algn="tl" rotWithShape="0">
                    <a:srgbClr val="000000">
                      <a:alpha val="43000"/>
                    </a:srgbClr>
                  </a:outerShdw>
                </a:effectLst>
              </a:rPr>
            </a:br>
            <a:r>
              <a:rPr lang="en-US" sz="2400" b="1" spc="150" dirty="0" smtClean="0">
                <a:ln w="11430"/>
                <a:solidFill>
                  <a:srgbClr val="F8F8F8"/>
                </a:solidFill>
                <a:effectLst>
                  <a:outerShdw blurRad="25400" algn="tl" rotWithShape="0">
                    <a:srgbClr val="000000">
                      <a:alpha val="43000"/>
                    </a:srgbClr>
                  </a:outerShdw>
                </a:effectLst>
              </a:rPr>
              <a:t>will give extra detail </a:t>
            </a:r>
            <a:br>
              <a:rPr lang="en-US" sz="2400" b="1" spc="150" dirty="0" smtClean="0">
                <a:ln w="11430"/>
                <a:solidFill>
                  <a:srgbClr val="F8F8F8"/>
                </a:solidFill>
                <a:effectLst>
                  <a:outerShdw blurRad="25400" algn="tl" rotWithShape="0">
                    <a:srgbClr val="000000">
                      <a:alpha val="43000"/>
                    </a:srgbClr>
                  </a:outerShdw>
                </a:effectLst>
              </a:rPr>
            </a:br>
            <a:r>
              <a:rPr lang="en-US" sz="2400" b="1" spc="150" dirty="0" smtClean="0">
                <a:ln w="11430"/>
                <a:solidFill>
                  <a:srgbClr val="F8F8F8"/>
                </a:solidFill>
                <a:effectLst>
                  <a:outerShdw blurRad="25400" algn="tl" rotWithShape="0">
                    <a:srgbClr val="000000">
                      <a:alpha val="43000"/>
                    </a:srgbClr>
                  </a:outerShdw>
                </a:effectLst>
              </a:rPr>
              <a:t>of how “even” is to be understood in the Gospel account </a:t>
            </a:r>
            <a:br>
              <a:rPr lang="en-US" sz="2400" b="1" spc="150" dirty="0" smtClean="0">
                <a:ln w="11430"/>
                <a:solidFill>
                  <a:srgbClr val="F8F8F8"/>
                </a:solidFill>
                <a:effectLst>
                  <a:outerShdw blurRad="25400" algn="tl" rotWithShape="0">
                    <a:srgbClr val="000000">
                      <a:alpha val="43000"/>
                    </a:srgbClr>
                  </a:outerShdw>
                </a:effectLst>
              </a:rPr>
            </a:br>
            <a:r>
              <a:rPr lang="en-US" sz="2400" b="1" spc="150" dirty="0" smtClean="0">
                <a:ln w="11430"/>
                <a:solidFill>
                  <a:srgbClr val="F8F8F8"/>
                </a:solidFill>
                <a:effectLst>
                  <a:outerShdw blurRad="25400" algn="tl" rotWithShape="0">
                    <a:srgbClr val="000000">
                      <a:alpha val="43000"/>
                    </a:srgbClr>
                  </a:outerShdw>
                </a:effectLst>
              </a:rPr>
              <a:t>for Yahusha’s final Passover Day. </a:t>
            </a:r>
            <a:endParaRPr lang="en-US" sz="2400" b="1" cap="none" spc="150" dirty="0">
              <a:ln w="11430"/>
              <a:solidFill>
                <a:srgbClr val="F8F8F8"/>
              </a:solidFill>
              <a:effectLst>
                <a:outerShdw blurRad="25400" algn="tl" rotWithShape="0">
                  <a:srgbClr val="000000">
                    <a:alpha val="43000"/>
                  </a:srgbClr>
                </a:outerShdw>
              </a:effectLst>
            </a:endParaRPr>
          </a:p>
        </p:txBody>
      </p:sp>
      <p:sp>
        <p:nvSpPr>
          <p:cNvPr id="8" name="Title 7"/>
          <p:cNvSpPr>
            <a:spLocks noGrp="1"/>
          </p:cNvSpPr>
          <p:nvPr>
            <p:ph type="title"/>
          </p:nvPr>
        </p:nvSpPr>
        <p:spPr>
          <a:xfrm>
            <a:off x="3720310" y="115747"/>
            <a:ext cx="8317360" cy="872442"/>
          </a:xfrm>
        </p:spPr>
        <p:txBody>
          <a:bodyPr>
            <a:scene3d>
              <a:camera prst="orthographicFront"/>
              <a:lightRig rig="threePt" dir="t"/>
            </a:scene3d>
            <a:sp3d extrusionH="57150">
              <a:bevelT w="38100" h="38100" prst="relaxedInset"/>
            </a:sp3d>
          </a:bodyPr>
          <a:lstStyle/>
          <a:p>
            <a:r>
              <a:rPr lang="en-US" b="1" spc="300" dirty="0" smtClean="0">
                <a:ln w="11430" cmpd="sng">
                  <a:solidFill>
                    <a:schemeClr val="accent1">
                      <a:tint val="10000"/>
                    </a:schemeClr>
                  </a:solidFill>
                  <a:prstDash val="solid"/>
                  <a:miter lim="800000"/>
                </a:ln>
                <a:solidFill>
                  <a:schemeClr val="accent1">
                    <a:lumMod val="40000"/>
                    <a:lumOff val="60000"/>
                  </a:schemeClr>
                </a:solidFill>
                <a:effectLst>
                  <a:glow rad="45500">
                    <a:schemeClr val="accent1">
                      <a:satMod val="220000"/>
                      <a:alpha val="35000"/>
                    </a:schemeClr>
                  </a:glow>
                </a:effectLst>
              </a:rPr>
              <a:t>Extra Study Material</a:t>
            </a:r>
            <a:endParaRPr lang="en-US" b="1" spc="300" dirty="0">
              <a:ln w="11430" cmpd="sng">
                <a:solidFill>
                  <a:schemeClr val="accent1">
                    <a:tint val="10000"/>
                  </a:schemeClr>
                </a:solidFill>
                <a:prstDash val="solid"/>
                <a:miter lim="800000"/>
              </a:ln>
              <a:solidFill>
                <a:schemeClr val="accent1">
                  <a:lumMod val="40000"/>
                  <a:lumOff val="60000"/>
                </a:schemeClr>
              </a:solidFill>
              <a:effectLst>
                <a:glow rad="45500">
                  <a:schemeClr val="accent1">
                    <a:satMod val="220000"/>
                    <a:alpha val="35000"/>
                  </a:schemeClr>
                </a:glow>
              </a:effectLst>
            </a:endParaRPr>
          </a:p>
        </p:txBody>
      </p:sp>
    </p:spTree>
    <p:extLst>
      <p:ext uri="{BB962C8B-B14F-4D97-AF65-F5344CB8AC3E}">
        <p14:creationId xmlns:p14="http://schemas.microsoft.com/office/powerpoint/2010/main" val="80416498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1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637548" y="1366520"/>
            <a:ext cx="10483332" cy="1148080"/>
          </a:xfrm>
        </p:spPr>
        <p:txBody>
          <a:bodyPr>
            <a:normAutofit fontScale="55000" lnSpcReduction="20000"/>
            <a:scene3d>
              <a:camera prst="orthographicFront"/>
              <a:lightRig rig="threePt" dir="t"/>
            </a:scene3d>
            <a:sp3d extrusionH="57150">
              <a:bevelT w="82550" h="38100" prst="coolSlant"/>
            </a:sp3d>
          </a:bodyPr>
          <a:lstStyle/>
          <a:p>
            <a:pPr marL="82296" indent="0">
              <a:buNone/>
            </a:pPr>
            <a:r>
              <a:rPr lang="en-US" sz="3800" b="1" dirty="0" smtClean="0">
                <a:solidFill>
                  <a:srgbClr val="C00000"/>
                </a:solidFill>
                <a:latin typeface="Tw Cen MT" pitchFamily="34" charset="0"/>
              </a:rPr>
              <a:t>What can be gleaned from the multitude of Passover Sacrifices (during the days of the Tanach and Josephus) in conjunction with Moses’ command and prophecy for “when” </a:t>
            </a:r>
            <a:br>
              <a:rPr lang="en-US" sz="3800" b="1" dirty="0" smtClean="0">
                <a:solidFill>
                  <a:srgbClr val="C00000"/>
                </a:solidFill>
                <a:latin typeface="Tw Cen MT" pitchFamily="34" charset="0"/>
              </a:rPr>
            </a:br>
            <a:r>
              <a:rPr lang="en-US" sz="3800" b="1" dirty="0" smtClean="0">
                <a:solidFill>
                  <a:srgbClr val="C00000"/>
                </a:solidFill>
                <a:latin typeface="Tw Cen MT" pitchFamily="34" charset="0"/>
              </a:rPr>
              <a:t>the Passover Sacrifices could be offered?  </a:t>
            </a:r>
            <a:r>
              <a:rPr lang="en-US" sz="3800" dirty="0" smtClean="0">
                <a:latin typeface="Tw Cen MT" pitchFamily="34" charset="0"/>
              </a:rPr>
              <a:t>The </a:t>
            </a:r>
            <a:r>
              <a:rPr lang="en-US" sz="3800" dirty="0">
                <a:latin typeface="Tw Cen MT" pitchFamily="34" charset="0"/>
              </a:rPr>
              <a:t>events of </a:t>
            </a:r>
            <a:r>
              <a:rPr lang="en-US" sz="3800" b="1" dirty="0">
                <a:solidFill>
                  <a:srgbClr val="0070C0"/>
                </a:solidFill>
                <a:latin typeface="Tw Cen MT" pitchFamily="34" charset="0"/>
              </a:rPr>
              <a:t>Yahusha’s</a:t>
            </a:r>
            <a:r>
              <a:rPr lang="en-US" sz="3800" dirty="0">
                <a:latin typeface="Tw Cen MT" pitchFamily="34" charset="0"/>
              </a:rPr>
              <a:t> Passover </a:t>
            </a:r>
            <a:r>
              <a:rPr lang="en-US" sz="3800" dirty="0" smtClean="0">
                <a:latin typeface="Tw Cen MT" pitchFamily="34" charset="0"/>
              </a:rPr>
              <a:t>- when </a:t>
            </a:r>
            <a:r>
              <a:rPr lang="en-US" sz="3800" dirty="0">
                <a:latin typeface="Tw Cen MT" pitchFamily="34" charset="0"/>
              </a:rPr>
              <a:t>in full alignment with the Torah </a:t>
            </a:r>
            <a:r>
              <a:rPr lang="en-US" sz="3800" dirty="0" smtClean="0">
                <a:latin typeface="Tw Cen MT" pitchFamily="34" charset="0"/>
              </a:rPr>
              <a:t>requirements - </a:t>
            </a:r>
            <a:r>
              <a:rPr lang="en-US" sz="3800" dirty="0">
                <a:latin typeface="Tw Cen MT" pitchFamily="34" charset="0"/>
              </a:rPr>
              <a:t>brings forth these facts:  </a:t>
            </a:r>
          </a:p>
          <a:p>
            <a:pPr marL="82296" indent="0">
              <a:buNone/>
            </a:pPr>
            <a:endParaRPr lang="en-US" dirty="0" smtClean="0">
              <a:latin typeface="Tw Cen MT" pitchFamily="34" charset="0"/>
            </a:endParaRPr>
          </a:p>
        </p:txBody>
      </p:sp>
      <p:pic>
        <p:nvPicPr>
          <p:cNvPr id="1028" name="Picture 4" descr="C:\Users\Rae\Desktop\passover-post banner 1000.jp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46517" y="1"/>
            <a:ext cx="10845483" cy="123952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6" name="Title 2"/>
          <p:cNvSpPr txBox="1">
            <a:spLocks/>
          </p:cNvSpPr>
          <p:nvPr/>
        </p:nvSpPr>
        <p:spPr>
          <a:xfrm>
            <a:off x="1960880" y="-81280"/>
            <a:ext cx="10235809"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spc="300" dirty="0" smtClean="0">
                <a:ln>
                  <a:solidFill>
                    <a:srgbClr val="002060"/>
                  </a:solidFill>
                </a:ln>
                <a:solidFill>
                  <a:schemeClr val="accent2">
                    <a:lumMod val="20000"/>
                    <a:lumOff val="80000"/>
                  </a:schemeClr>
                </a:solidFill>
              </a:rPr>
              <a:t>Summary for Yahusha’s</a:t>
            </a:r>
            <a:endParaRPr lang="en-US" b="1" spc="300" dirty="0">
              <a:ln>
                <a:solidFill>
                  <a:srgbClr val="002060"/>
                </a:solidFill>
              </a:ln>
              <a:solidFill>
                <a:schemeClr val="accent2">
                  <a:lumMod val="20000"/>
                  <a:lumOff val="80000"/>
                </a:schemeClr>
              </a:solidFill>
            </a:endParaRPr>
          </a:p>
        </p:txBody>
      </p:sp>
      <p:sp>
        <p:nvSpPr>
          <p:cNvPr id="8" name="Content Placeholder 3"/>
          <p:cNvSpPr txBox="1">
            <a:spLocks/>
          </p:cNvSpPr>
          <p:nvPr/>
        </p:nvSpPr>
        <p:spPr>
          <a:xfrm>
            <a:off x="1503680" y="2507196"/>
            <a:ext cx="5265578" cy="4249204"/>
          </a:xfrm>
          <a:prstGeom prst="rect">
            <a:avLst/>
          </a:prstGeom>
        </p:spPr>
        <p:txBody>
          <a:bodyPr>
            <a:normAutofit fontScale="62500" lnSpcReduction="2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596646" indent="-514350">
              <a:buFont typeface="+mj-lt"/>
              <a:buAutoNum type="arabicPeriod"/>
            </a:pPr>
            <a:r>
              <a:rPr lang="en-US" b="1" dirty="0" smtClean="0">
                <a:solidFill>
                  <a:srgbClr val="0070C0"/>
                </a:solidFill>
                <a:latin typeface="Tw Cen MT" pitchFamily="34" charset="0"/>
              </a:rPr>
              <a:t>Yahusha</a:t>
            </a:r>
            <a:r>
              <a:rPr lang="en-US" dirty="0" smtClean="0">
                <a:latin typeface="Tw Cen MT" pitchFamily="34" charset="0"/>
              </a:rPr>
              <a:t> begins to fulfill Abib 14 as </a:t>
            </a:r>
            <a:br>
              <a:rPr lang="en-US" dirty="0" smtClean="0">
                <a:latin typeface="Tw Cen MT" pitchFamily="34" charset="0"/>
              </a:rPr>
            </a:br>
            <a:r>
              <a:rPr lang="en-US" b="1" dirty="0" smtClean="0">
                <a:solidFill>
                  <a:srgbClr val="0070C0"/>
                </a:solidFill>
                <a:latin typeface="Tw Cen MT" pitchFamily="34" charset="0"/>
              </a:rPr>
              <a:t>THE</a:t>
            </a:r>
            <a:r>
              <a:rPr lang="en-US" dirty="0" smtClean="0">
                <a:latin typeface="Tw Cen MT" pitchFamily="34" charset="0"/>
              </a:rPr>
              <a:t> </a:t>
            </a:r>
            <a:r>
              <a:rPr lang="en-US" b="1" dirty="0" smtClean="0">
                <a:solidFill>
                  <a:srgbClr val="0070C0"/>
                </a:solidFill>
                <a:latin typeface="Tw Cen MT" pitchFamily="34" charset="0"/>
              </a:rPr>
              <a:t>Passover</a:t>
            </a:r>
            <a:r>
              <a:rPr lang="en-US" dirty="0" smtClean="0">
                <a:latin typeface="Tw Cen MT" pitchFamily="34" charset="0"/>
              </a:rPr>
              <a:t> </a:t>
            </a:r>
            <a:r>
              <a:rPr lang="en-US" b="1" dirty="0" smtClean="0">
                <a:solidFill>
                  <a:srgbClr val="0070C0"/>
                </a:solidFill>
                <a:latin typeface="Tw Cen MT" pitchFamily="34" charset="0"/>
              </a:rPr>
              <a:t>Sacrifice</a:t>
            </a:r>
            <a:r>
              <a:rPr lang="en-US" dirty="0" smtClean="0">
                <a:latin typeface="Tw Cen MT" pitchFamily="34" charset="0"/>
              </a:rPr>
              <a:t> right from the </a:t>
            </a:r>
            <a:br>
              <a:rPr lang="en-US" dirty="0" smtClean="0">
                <a:latin typeface="Tw Cen MT" pitchFamily="34" charset="0"/>
              </a:rPr>
            </a:br>
            <a:r>
              <a:rPr lang="en-US" dirty="0" smtClean="0">
                <a:latin typeface="Tw Cen MT" pitchFamily="34" charset="0"/>
              </a:rPr>
              <a:t>time when He stands before Pilate at boqer </a:t>
            </a:r>
            <a:r>
              <a:rPr lang="en-US" dirty="0" smtClean="0">
                <a:solidFill>
                  <a:srgbClr val="700000"/>
                </a:solidFill>
                <a:latin typeface="Tw Cen MT" pitchFamily="34" charset="0"/>
              </a:rPr>
              <a:t>(the Torah time for the boqer sacrifice).</a:t>
            </a:r>
          </a:p>
          <a:p>
            <a:pPr marL="596646" indent="-514350">
              <a:buFont typeface="+mj-lt"/>
              <a:buAutoNum type="arabicPeriod"/>
            </a:pPr>
            <a:r>
              <a:rPr lang="en-US" b="1" dirty="0" smtClean="0">
                <a:solidFill>
                  <a:srgbClr val="0070C0"/>
                </a:solidFill>
                <a:latin typeface="Tw Cen MT" pitchFamily="34" charset="0"/>
              </a:rPr>
              <a:t>Yahusha’s</a:t>
            </a:r>
            <a:r>
              <a:rPr lang="en-US" dirty="0" smtClean="0">
                <a:latin typeface="Tw Cen MT" pitchFamily="34" charset="0"/>
              </a:rPr>
              <a:t> </a:t>
            </a:r>
            <a:r>
              <a:rPr lang="en-US" dirty="0" smtClean="0">
                <a:solidFill>
                  <a:srgbClr val="FF0000"/>
                </a:solidFill>
                <a:latin typeface="Tw Cen MT" pitchFamily="34" charset="0"/>
              </a:rPr>
              <a:t>body does not get “lifted up” </a:t>
            </a:r>
            <a:br>
              <a:rPr lang="en-US" dirty="0" smtClean="0">
                <a:solidFill>
                  <a:srgbClr val="FF0000"/>
                </a:solidFill>
                <a:latin typeface="Tw Cen MT" pitchFamily="34" charset="0"/>
              </a:rPr>
            </a:br>
            <a:r>
              <a:rPr lang="en-US" dirty="0" smtClean="0">
                <a:solidFill>
                  <a:srgbClr val="FF0000"/>
                </a:solidFill>
                <a:latin typeface="Tw Cen MT" pitchFamily="34" charset="0"/>
              </a:rPr>
              <a:t>[as the Grain Offering &amp; Living Sacrifice] until the 3</a:t>
            </a:r>
            <a:r>
              <a:rPr lang="en-US" baseline="30000" dirty="0" smtClean="0">
                <a:solidFill>
                  <a:srgbClr val="FF0000"/>
                </a:solidFill>
                <a:latin typeface="Tw Cen MT" pitchFamily="34" charset="0"/>
              </a:rPr>
              <a:t>rd</a:t>
            </a:r>
            <a:r>
              <a:rPr lang="en-US" dirty="0" smtClean="0">
                <a:solidFill>
                  <a:srgbClr val="FF0000"/>
                </a:solidFill>
                <a:latin typeface="Tw Cen MT" pitchFamily="34" charset="0"/>
              </a:rPr>
              <a:t> hour – the beginning of the “sanctuary” morning sacrifice </a:t>
            </a:r>
            <a:r>
              <a:rPr lang="en-US" dirty="0" smtClean="0">
                <a:latin typeface="Tw Cen MT" pitchFamily="34" charset="0"/>
              </a:rPr>
              <a:t>[which now qualifies for “between the </a:t>
            </a:r>
            <a:r>
              <a:rPr lang="en-US" dirty="0" smtClean="0">
                <a:solidFill>
                  <a:srgbClr val="0070C0"/>
                </a:solidFill>
                <a:latin typeface="Tw Cen MT" pitchFamily="34" charset="0"/>
              </a:rPr>
              <a:t>mixing</a:t>
            </a:r>
            <a:r>
              <a:rPr lang="en-US" dirty="0" smtClean="0">
                <a:solidFill>
                  <a:srgbClr val="C00000"/>
                </a:solidFill>
                <a:latin typeface="Tw Cen MT" pitchFamily="34" charset="0"/>
              </a:rPr>
              <a:t>S</a:t>
            </a:r>
            <a:r>
              <a:rPr lang="en-US" dirty="0" smtClean="0">
                <a:latin typeface="Tw Cen MT" pitchFamily="34" charset="0"/>
              </a:rPr>
              <a:t>.”] </a:t>
            </a:r>
          </a:p>
          <a:p>
            <a:pPr marL="596646" indent="-514350">
              <a:buFont typeface="+mj-lt"/>
              <a:buAutoNum type="arabicPeriod"/>
            </a:pPr>
            <a:r>
              <a:rPr lang="en-US" b="1" dirty="0" smtClean="0">
                <a:latin typeface="Tw Cen MT" pitchFamily="34" charset="0"/>
              </a:rPr>
              <a:t>The marker at NOON when it went dark, </a:t>
            </a:r>
            <a:r>
              <a:rPr lang="en-US" dirty="0" smtClean="0">
                <a:latin typeface="Tw Cen MT" pitchFamily="34" charset="0"/>
              </a:rPr>
              <a:t>is the point where the </a:t>
            </a:r>
            <a:r>
              <a:rPr lang="en-US" b="1" dirty="0" smtClean="0">
                <a:solidFill>
                  <a:srgbClr val="0070C0"/>
                </a:solidFill>
                <a:latin typeface="Tw Cen MT" pitchFamily="34" charset="0"/>
              </a:rPr>
              <a:t>Deut 16:6 </a:t>
            </a:r>
            <a:r>
              <a:rPr lang="en-US" dirty="0" smtClean="0">
                <a:latin typeface="Tw Cen MT" pitchFamily="34" charset="0"/>
              </a:rPr>
              <a:t>prophecy </a:t>
            </a:r>
            <a:br>
              <a:rPr lang="en-US" dirty="0" smtClean="0">
                <a:latin typeface="Tw Cen MT" pitchFamily="34" charset="0"/>
              </a:rPr>
            </a:br>
            <a:r>
              <a:rPr lang="en-US" dirty="0" smtClean="0">
                <a:latin typeface="Tw Cen MT" pitchFamily="34" charset="0"/>
              </a:rPr>
              <a:t>is fulfilled and also the 9</a:t>
            </a:r>
            <a:r>
              <a:rPr lang="en-US" baseline="30000" dirty="0" smtClean="0">
                <a:latin typeface="Tw Cen MT" pitchFamily="34" charset="0"/>
              </a:rPr>
              <a:t>th</a:t>
            </a:r>
            <a:r>
              <a:rPr lang="en-US" dirty="0" smtClean="0">
                <a:latin typeface="Tw Cen MT" pitchFamily="34" charset="0"/>
              </a:rPr>
              <a:t> hour timing of when </a:t>
            </a:r>
            <a:r>
              <a:rPr lang="en-US" b="1" dirty="0" smtClean="0">
                <a:solidFill>
                  <a:srgbClr val="0070C0"/>
                </a:solidFill>
                <a:latin typeface="Tw Cen MT" pitchFamily="34" charset="0"/>
              </a:rPr>
              <a:t>Yahusha</a:t>
            </a:r>
            <a:r>
              <a:rPr lang="en-US" dirty="0" smtClean="0">
                <a:latin typeface="Tw Cen MT" pitchFamily="34" charset="0"/>
              </a:rPr>
              <a:t> as “</a:t>
            </a:r>
            <a:r>
              <a:rPr lang="en-US" b="1" u="sng" dirty="0" smtClean="0">
                <a:solidFill>
                  <a:srgbClr val="0070C0"/>
                </a:solidFill>
                <a:latin typeface="Tw Cen MT" pitchFamily="34" charset="0"/>
              </a:rPr>
              <a:t>THE</a:t>
            </a:r>
            <a:r>
              <a:rPr lang="en-US" dirty="0" smtClean="0">
                <a:latin typeface="Tw Cen MT" pitchFamily="34" charset="0"/>
              </a:rPr>
              <a:t>” </a:t>
            </a:r>
            <a:r>
              <a:rPr lang="en-US" b="1" dirty="0" smtClean="0">
                <a:solidFill>
                  <a:srgbClr val="0070C0"/>
                </a:solidFill>
                <a:latin typeface="Tw Cen MT" pitchFamily="34" charset="0"/>
              </a:rPr>
              <a:t>Passover</a:t>
            </a:r>
            <a:r>
              <a:rPr lang="en-US" dirty="0" smtClean="0">
                <a:solidFill>
                  <a:srgbClr val="0070C0"/>
                </a:solidFill>
                <a:latin typeface="Tw Cen MT" pitchFamily="34" charset="0"/>
              </a:rPr>
              <a:t> </a:t>
            </a:r>
            <a:r>
              <a:rPr lang="en-US" b="1" dirty="0" smtClean="0">
                <a:solidFill>
                  <a:srgbClr val="0070C0"/>
                </a:solidFill>
                <a:latin typeface="Tw Cen MT" pitchFamily="34" charset="0"/>
              </a:rPr>
              <a:t>Sacrifice</a:t>
            </a:r>
            <a:r>
              <a:rPr lang="en-US" dirty="0" smtClean="0">
                <a:solidFill>
                  <a:srgbClr val="0070C0"/>
                </a:solidFill>
                <a:latin typeface="Tw Cen MT" pitchFamily="34" charset="0"/>
              </a:rPr>
              <a:t> </a:t>
            </a:r>
            <a:r>
              <a:rPr lang="en-US" dirty="0" smtClean="0">
                <a:latin typeface="Tw Cen MT" pitchFamily="34" charset="0"/>
              </a:rPr>
              <a:t>dies – </a:t>
            </a:r>
            <a:r>
              <a:rPr lang="en-US" b="1" dirty="0" smtClean="0">
                <a:latin typeface="Tw Cen MT" pitchFamily="34" charset="0"/>
              </a:rPr>
              <a:t>both timeframes qualify for</a:t>
            </a:r>
            <a:r>
              <a:rPr lang="en-US" dirty="0" smtClean="0">
                <a:latin typeface="Tw Cen MT" pitchFamily="34" charset="0"/>
              </a:rPr>
              <a:t> “between the </a:t>
            </a:r>
            <a:r>
              <a:rPr lang="en-US" dirty="0">
                <a:solidFill>
                  <a:srgbClr val="0070C0"/>
                </a:solidFill>
                <a:latin typeface="Tw Cen MT" pitchFamily="34" charset="0"/>
              </a:rPr>
              <a:t>mixing</a:t>
            </a:r>
            <a:r>
              <a:rPr lang="en-US" dirty="0">
                <a:solidFill>
                  <a:srgbClr val="C00000"/>
                </a:solidFill>
                <a:latin typeface="Tw Cen MT" pitchFamily="34" charset="0"/>
              </a:rPr>
              <a:t>S</a:t>
            </a:r>
            <a:r>
              <a:rPr lang="en-US" dirty="0" smtClean="0">
                <a:latin typeface="Tw Cen MT" pitchFamily="34" charset="0"/>
              </a:rPr>
              <a:t>.” </a:t>
            </a:r>
          </a:p>
        </p:txBody>
      </p:sp>
      <p:sp>
        <p:nvSpPr>
          <p:cNvPr id="9" name="Content Placeholder 3"/>
          <p:cNvSpPr txBox="1">
            <a:spLocks/>
          </p:cNvSpPr>
          <p:nvPr/>
        </p:nvSpPr>
        <p:spPr>
          <a:xfrm>
            <a:off x="6769258" y="2507196"/>
            <a:ext cx="5162179" cy="4200084"/>
          </a:xfrm>
          <a:prstGeom prst="rect">
            <a:avLst/>
          </a:prstGeom>
        </p:spPr>
        <p:txBody>
          <a:bodyPr>
            <a:normAutofit fontScale="62500" lnSpcReduction="2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596646" indent="-514350">
              <a:buFont typeface="+mj-lt"/>
              <a:buAutoNum type="arabicPeriod" startAt="4"/>
            </a:pPr>
            <a:r>
              <a:rPr lang="en-US" b="1" dirty="0" smtClean="0">
                <a:solidFill>
                  <a:srgbClr val="0070C0"/>
                </a:solidFill>
                <a:latin typeface="Tw Cen MT" pitchFamily="34" charset="0"/>
              </a:rPr>
              <a:t>Yahusha</a:t>
            </a:r>
            <a:r>
              <a:rPr lang="en-US" dirty="0" smtClean="0">
                <a:solidFill>
                  <a:srgbClr val="700000"/>
                </a:solidFill>
                <a:latin typeface="Tw Cen MT" pitchFamily="34" charset="0"/>
              </a:rPr>
              <a:t> fulfills the “pouring out of the Drink Offering on the ground by the altar” when the spear is thrust into His side releasing blood and water, just as the lamb’s blood is spilled on the ground.</a:t>
            </a:r>
          </a:p>
          <a:p>
            <a:pPr marL="596646" indent="-514350">
              <a:buFont typeface="+mj-lt"/>
              <a:buAutoNum type="arabicPeriod" startAt="4"/>
            </a:pPr>
            <a:r>
              <a:rPr lang="en-US" b="1" dirty="0" smtClean="0">
                <a:solidFill>
                  <a:srgbClr val="0070C0"/>
                </a:solidFill>
                <a:latin typeface="Tw Cen MT" pitchFamily="34" charset="0"/>
              </a:rPr>
              <a:t>Deut 16:6 </a:t>
            </a:r>
            <a:r>
              <a:rPr lang="en-US" dirty="0" smtClean="0">
                <a:solidFill>
                  <a:srgbClr val="006600"/>
                </a:solidFill>
                <a:latin typeface="Tw Cen MT" pitchFamily="34" charset="0"/>
              </a:rPr>
              <a:t>has a place for the Passover tasks at </a:t>
            </a:r>
            <a:r>
              <a:rPr lang="en-US" dirty="0" smtClean="0">
                <a:solidFill>
                  <a:schemeClr val="accent5"/>
                </a:solidFill>
                <a:latin typeface="Tw Cen MT" pitchFamily="34" charset="0"/>
              </a:rPr>
              <a:t>“</a:t>
            </a:r>
            <a:r>
              <a:rPr lang="en-US" b="1" u="sng" dirty="0" smtClean="0">
                <a:solidFill>
                  <a:schemeClr val="accent5"/>
                </a:solidFill>
                <a:latin typeface="Tw Cen MT" pitchFamily="34" charset="0"/>
              </a:rPr>
              <a:t>even</a:t>
            </a:r>
            <a:r>
              <a:rPr lang="en-US" dirty="0" smtClean="0">
                <a:solidFill>
                  <a:schemeClr val="accent5"/>
                </a:solidFill>
                <a:latin typeface="Tw Cen MT" pitchFamily="34" charset="0"/>
              </a:rPr>
              <a:t>” </a:t>
            </a:r>
            <a:r>
              <a:rPr lang="en-US" dirty="0" smtClean="0">
                <a:solidFill>
                  <a:srgbClr val="006600"/>
                </a:solidFill>
                <a:latin typeface="Tw Cen MT" pitchFamily="34" charset="0"/>
              </a:rPr>
              <a:t>when Joseph &amp; Nicodemus receive permission to secure His Body.</a:t>
            </a:r>
          </a:p>
          <a:p>
            <a:pPr marL="596646" indent="-514350">
              <a:buFont typeface="+mj-lt"/>
              <a:buAutoNum type="arabicPeriod" startAt="4"/>
            </a:pPr>
            <a:r>
              <a:rPr lang="en-US" b="1" dirty="0" err="1" smtClean="0">
                <a:solidFill>
                  <a:srgbClr val="0070C0"/>
                </a:solidFill>
                <a:latin typeface="Tw Cen MT" pitchFamily="34" charset="0"/>
              </a:rPr>
              <a:t>Exo</a:t>
            </a:r>
            <a:r>
              <a:rPr lang="en-US" b="1" dirty="0" smtClean="0">
                <a:solidFill>
                  <a:srgbClr val="0070C0"/>
                </a:solidFill>
                <a:latin typeface="Tw Cen MT" pitchFamily="34" charset="0"/>
              </a:rPr>
              <a:t> 12:8 &amp; 10 </a:t>
            </a:r>
            <a:r>
              <a:rPr lang="en-US" dirty="0" smtClean="0">
                <a:latin typeface="Tw Cen MT" pitchFamily="34" charset="0"/>
              </a:rPr>
              <a:t>is the type for the handling of </a:t>
            </a:r>
            <a:r>
              <a:rPr lang="en-US" b="1" dirty="0" smtClean="0">
                <a:solidFill>
                  <a:srgbClr val="0070C0"/>
                </a:solidFill>
                <a:latin typeface="Tw Cen MT" pitchFamily="34" charset="0"/>
              </a:rPr>
              <a:t>Yahusha’s Body </a:t>
            </a:r>
            <a:r>
              <a:rPr lang="en-US" dirty="0" smtClean="0">
                <a:latin typeface="Tw Cen MT" pitchFamily="34" charset="0"/>
              </a:rPr>
              <a:t>during the Night Season (or “between the </a:t>
            </a:r>
            <a:r>
              <a:rPr lang="en-US" dirty="0">
                <a:solidFill>
                  <a:srgbClr val="0070C0"/>
                </a:solidFill>
                <a:latin typeface="Tw Cen MT" pitchFamily="34" charset="0"/>
              </a:rPr>
              <a:t>mixing</a:t>
            </a:r>
            <a:r>
              <a:rPr lang="en-US" dirty="0">
                <a:solidFill>
                  <a:srgbClr val="C00000"/>
                </a:solidFill>
                <a:latin typeface="Tw Cen MT" pitchFamily="34" charset="0"/>
              </a:rPr>
              <a:t>S</a:t>
            </a:r>
            <a:r>
              <a:rPr lang="en-US" dirty="0" smtClean="0">
                <a:latin typeface="Tw Cen MT" pitchFamily="34" charset="0"/>
              </a:rPr>
              <a:t>”); </a:t>
            </a:r>
            <a:r>
              <a:rPr lang="en-US" b="1" dirty="0" smtClean="0">
                <a:solidFill>
                  <a:srgbClr val="FF00FF"/>
                </a:solidFill>
                <a:latin typeface="Tw Cen MT" pitchFamily="34" charset="0"/>
              </a:rPr>
              <a:t>for burial to be completed before the boqer daybreak ushers in Abib 15.</a:t>
            </a:r>
            <a:r>
              <a:rPr lang="en-US" dirty="0" smtClean="0">
                <a:latin typeface="Tw Cen MT" pitchFamily="34" charset="0"/>
              </a:rPr>
              <a:t>  </a:t>
            </a:r>
            <a:br>
              <a:rPr lang="en-US" dirty="0" smtClean="0">
                <a:latin typeface="Tw Cen MT" pitchFamily="34" charset="0"/>
              </a:rPr>
            </a:br>
            <a:r>
              <a:rPr lang="en-US" dirty="0" smtClean="0">
                <a:latin typeface="Tw Cen MT" pitchFamily="34" charset="0"/>
              </a:rPr>
              <a:t>This is also the </a:t>
            </a:r>
            <a:r>
              <a:rPr lang="en-US" b="1" dirty="0" smtClean="0">
                <a:solidFill>
                  <a:srgbClr val="0070C0"/>
                </a:solidFill>
                <a:latin typeface="Tw Cen MT" pitchFamily="34" charset="0"/>
              </a:rPr>
              <a:t>Deut 16:6 </a:t>
            </a:r>
            <a:r>
              <a:rPr lang="en-US" dirty="0" smtClean="0">
                <a:latin typeface="Tw Cen MT" pitchFamily="34" charset="0"/>
              </a:rPr>
              <a:t>timeframe that linked to Egypt during the Night Season.</a:t>
            </a:r>
          </a:p>
        </p:txBody>
      </p:sp>
    </p:spTree>
    <p:extLst>
      <p:ext uri="{BB962C8B-B14F-4D97-AF65-F5344CB8AC3E}">
        <p14:creationId xmlns:p14="http://schemas.microsoft.com/office/powerpoint/2010/main" val="403962670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1000"/>
                                        <p:tgtEl>
                                          <p:spTgt spid="9">
                                            <p:txEl>
                                              <p:pRg st="0" end="0"/>
                                            </p:txEl>
                                          </p:spTgt>
                                        </p:tgtEl>
                                      </p:cBhvr>
                                    </p:animEffect>
                                    <p:anim calcmode="lin" valueType="num">
                                      <p:cBhvr>
                                        <p:cTn id="2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fade">
                                      <p:cBhvr>
                                        <p:cTn id="35" dur="1000"/>
                                        <p:tgtEl>
                                          <p:spTgt spid="9">
                                            <p:txEl>
                                              <p:pRg st="1" end="1"/>
                                            </p:txEl>
                                          </p:spTgt>
                                        </p:tgtEl>
                                      </p:cBhvr>
                                    </p:animEffect>
                                    <p:anim calcmode="lin" valueType="num">
                                      <p:cBhvr>
                                        <p:cTn id="3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fade">
                                      <p:cBhvr>
                                        <p:cTn id="42" dur="1000"/>
                                        <p:tgtEl>
                                          <p:spTgt spid="9">
                                            <p:txEl>
                                              <p:pRg st="2" end="2"/>
                                            </p:txEl>
                                          </p:spTgt>
                                        </p:tgtEl>
                                      </p:cBhvr>
                                    </p:animEffect>
                                    <p:anim calcmode="lin" valueType="num">
                                      <p:cBhvr>
                                        <p:cTn id="4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1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637549" y="1366520"/>
            <a:ext cx="9997440" cy="5389880"/>
          </a:xfrm>
        </p:spPr>
        <p:txBody>
          <a:bodyPr>
            <a:normAutofit fontScale="92500" lnSpcReduction="10000"/>
            <a:scene3d>
              <a:camera prst="orthographicFront"/>
              <a:lightRig rig="threePt" dir="t"/>
            </a:scene3d>
            <a:sp3d extrusionH="57150">
              <a:bevelT w="38100" h="38100"/>
            </a:sp3d>
          </a:bodyPr>
          <a:lstStyle/>
          <a:p>
            <a:pPr>
              <a:buFont typeface="Wingdings" pitchFamily="2" charset="2"/>
              <a:buChar char="ü"/>
            </a:pPr>
            <a:r>
              <a:rPr lang="en-US" b="1" u="sng" dirty="0">
                <a:solidFill>
                  <a:srgbClr val="C00000"/>
                </a:solidFill>
                <a:latin typeface="Tw Cen MT" pitchFamily="34" charset="0"/>
              </a:rPr>
              <a:t>Conclusion</a:t>
            </a:r>
            <a:r>
              <a:rPr lang="en-US" dirty="0">
                <a:solidFill>
                  <a:srgbClr val="C00000"/>
                </a:solidFill>
                <a:latin typeface="Tw Cen MT" pitchFamily="34" charset="0"/>
              </a:rPr>
              <a:t>:  </a:t>
            </a:r>
            <a:r>
              <a:rPr lang="en-US" dirty="0">
                <a:solidFill>
                  <a:srgbClr val="0070C0"/>
                </a:solidFill>
                <a:latin typeface="Tw Cen MT" pitchFamily="34" charset="0"/>
              </a:rPr>
              <a:t>Yahusha’s</a:t>
            </a:r>
            <a:r>
              <a:rPr lang="en-US" dirty="0">
                <a:latin typeface="Tw Cen MT" pitchFamily="34" charset="0"/>
              </a:rPr>
              <a:t> “anti-type” sacrifice fulfilled “every” previous </a:t>
            </a:r>
            <a:r>
              <a:rPr lang="en-US" dirty="0" smtClean="0">
                <a:latin typeface="Tw Cen MT" pitchFamily="34" charset="0"/>
              </a:rPr>
              <a:t>sacrifice of the sanctuary, </a:t>
            </a:r>
            <a:r>
              <a:rPr lang="en-US" dirty="0">
                <a:latin typeface="Tw Cen MT" pitchFamily="34" charset="0"/>
              </a:rPr>
              <a:t>including a multitude </a:t>
            </a:r>
            <a:r>
              <a:rPr lang="en-US" dirty="0" smtClean="0">
                <a:latin typeface="Tw Cen MT" pitchFamily="34" charset="0"/>
              </a:rPr>
              <a:t>of sanctuary and individual </a:t>
            </a:r>
            <a:r>
              <a:rPr lang="en-US" dirty="0">
                <a:latin typeface="Tw Cen MT" pitchFamily="34" charset="0"/>
              </a:rPr>
              <a:t>Passover sacrifices in the previous 1500 years. </a:t>
            </a:r>
          </a:p>
          <a:p>
            <a:pPr>
              <a:buFont typeface="Wingdings" pitchFamily="2" charset="2"/>
              <a:buChar char="ü"/>
            </a:pPr>
            <a:r>
              <a:rPr lang="en-US" dirty="0" smtClean="0">
                <a:latin typeface="Tw Cen MT" pitchFamily="34" charset="0"/>
              </a:rPr>
              <a:t>Every year at least </a:t>
            </a:r>
            <a:r>
              <a:rPr lang="en-US" b="1" dirty="0" smtClean="0">
                <a:solidFill>
                  <a:srgbClr val="C00000"/>
                </a:solidFill>
                <a:effectLst>
                  <a:outerShdw blurRad="38100" dist="38100" dir="2700000" algn="tl">
                    <a:srgbClr val="000000">
                      <a:alpha val="43137"/>
                    </a:srgbClr>
                  </a:outerShdw>
                </a:effectLst>
                <a:latin typeface="Tw Cen MT" pitchFamily="34" charset="0"/>
              </a:rPr>
              <a:t>2107</a:t>
            </a:r>
            <a:r>
              <a:rPr lang="en-US" dirty="0" smtClean="0">
                <a:latin typeface="Tw Cen MT" pitchFamily="34" charset="0"/>
              </a:rPr>
              <a:t> </a:t>
            </a:r>
            <a:r>
              <a:rPr lang="en-US" b="1" u="sng" dirty="0" smtClean="0">
                <a:solidFill>
                  <a:srgbClr val="C00000"/>
                </a:solidFill>
                <a:effectLst>
                  <a:outerShdw blurRad="38100" dist="38100" dir="2700000" algn="tl">
                    <a:srgbClr val="000000">
                      <a:alpha val="43137"/>
                    </a:srgbClr>
                  </a:outerShdw>
                </a:effectLst>
                <a:latin typeface="Tw Cen MT" pitchFamily="34" charset="0"/>
              </a:rPr>
              <a:t>Sanctuar</a:t>
            </a:r>
            <a:r>
              <a:rPr lang="en-US" b="1" dirty="0" smtClean="0">
                <a:solidFill>
                  <a:srgbClr val="C00000"/>
                </a:solidFill>
                <a:effectLst>
                  <a:outerShdw blurRad="38100" dist="38100" dir="2700000" algn="tl">
                    <a:srgbClr val="000000">
                      <a:alpha val="43137"/>
                    </a:srgbClr>
                  </a:outerShdw>
                </a:effectLst>
                <a:latin typeface="Tw Cen MT" pitchFamily="34" charset="0"/>
              </a:rPr>
              <a:t>y</a:t>
            </a:r>
            <a:r>
              <a:rPr lang="en-US" b="1" u="sng" dirty="0" smtClean="0">
                <a:solidFill>
                  <a:srgbClr val="C00000"/>
                </a:solidFill>
                <a:effectLst>
                  <a:outerShdw blurRad="38100" dist="38100" dir="2700000" algn="tl">
                    <a:srgbClr val="000000">
                      <a:alpha val="43137"/>
                    </a:srgbClr>
                  </a:outerShdw>
                </a:effectLst>
                <a:latin typeface="Tw Cen MT" pitchFamily="34" charset="0"/>
              </a:rPr>
              <a:t> Sacrifices</a:t>
            </a:r>
            <a:r>
              <a:rPr lang="en-US" b="1" dirty="0" smtClean="0">
                <a:solidFill>
                  <a:srgbClr val="C00000"/>
                </a:solidFill>
                <a:effectLst>
                  <a:outerShdw blurRad="38100" dist="38100" dir="2700000" algn="tl">
                    <a:srgbClr val="000000">
                      <a:alpha val="43137"/>
                    </a:srgbClr>
                  </a:outerShdw>
                </a:effectLst>
                <a:latin typeface="Tw Cen MT" pitchFamily="34" charset="0"/>
              </a:rPr>
              <a:t> </a:t>
            </a:r>
            <a:r>
              <a:rPr lang="en-US" dirty="0">
                <a:latin typeface="Tw Cen MT" pitchFamily="34" charset="0"/>
              </a:rPr>
              <a:t>were offered.</a:t>
            </a:r>
          </a:p>
          <a:p>
            <a:pPr>
              <a:buFont typeface="Wingdings" pitchFamily="2" charset="2"/>
              <a:buChar char="ü"/>
            </a:pPr>
            <a:r>
              <a:rPr lang="en-US" b="1" dirty="0" smtClean="0">
                <a:ln w="1905">
                  <a:solidFill>
                    <a:srgbClr val="006600"/>
                  </a:solidFill>
                </a:ln>
                <a:solidFill>
                  <a:srgbClr val="92D050"/>
                </a:solidFill>
                <a:effectLst>
                  <a:innerShdw blurRad="69850" dist="43180" dir="5400000">
                    <a:srgbClr val="000000">
                      <a:alpha val="65000"/>
                    </a:srgbClr>
                  </a:innerShdw>
                </a:effectLst>
                <a:latin typeface="Tw Cen MT" pitchFamily="34" charset="0"/>
              </a:rPr>
              <a:t>This pales in comparison to the 250,000+ Passover sacrifices at the sanctuary each year on one single day!</a:t>
            </a:r>
          </a:p>
          <a:p>
            <a:pPr>
              <a:buFont typeface="Wingdings" pitchFamily="2" charset="2"/>
              <a:buChar char="ü"/>
            </a:pPr>
            <a:r>
              <a:rPr lang="en-US" dirty="0" smtClean="0">
                <a:latin typeface="Tw Cen MT" pitchFamily="34" charset="0"/>
              </a:rPr>
              <a:t>Because </a:t>
            </a:r>
            <a:r>
              <a:rPr lang="en-US" dirty="0">
                <a:latin typeface="Tw Cen MT" pitchFamily="34" charset="0"/>
              </a:rPr>
              <a:t>the </a:t>
            </a:r>
            <a:r>
              <a:rPr lang="en-US" dirty="0" smtClean="0">
                <a:latin typeface="Tw Cen MT" pitchFamily="34" charset="0"/>
              </a:rPr>
              <a:t>Passover sacrifice had </a:t>
            </a:r>
            <a:r>
              <a:rPr lang="en-US" dirty="0">
                <a:latin typeface="Tw Cen MT" pitchFamily="34" charset="0"/>
              </a:rPr>
              <a:t>components of every sacrifice and </a:t>
            </a:r>
            <a:r>
              <a:rPr lang="en-US" dirty="0" smtClean="0">
                <a:latin typeface="Tw Cen MT" pitchFamily="34" charset="0"/>
              </a:rPr>
              <a:t>offering, </a:t>
            </a:r>
            <a:r>
              <a:rPr lang="en-US" b="1" i="1" u="sng" dirty="0" smtClean="0">
                <a:solidFill>
                  <a:srgbClr val="FF0000"/>
                </a:solidFill>
                <a:latin typeface="Tw Cen MT" pitchFamily="34" charset="0"/>
              </a:rPr>
              <a:t>it was by far the most im</a:t>
            </a:r>
            <a:r>
              <a:rPr lang="en-US" b="1" i="1" dirty="0" smtClean="0">
                <a:solidFill>
                  <a:srgbClr val="FF0000"/>
                </a:solidFill>
                <a:latin typeface="Tw Cen MT" pitchFamily="34" charset="0"/>
              </a:rPr>
              <a:t>p</a:t>
            </a:r>
            <a:r>
              <a:rPr lang="en-US" b="1" i="1" u="sng" dirty="0" smtClean="0">
                <a:solidFill>
                  <a:srgbClr val="FF0000"/>
                </a:solidFill>
                <a:latin typeface="Tw Cen MT" pitchFamily="34" charset="0"/>
              </a:rPr>
              <a:t>ortant sacrifice of all time</a:t>
            </a:r>
            <a:r>
              <a:rPr lang="en-US" i="1" dirty="0" smtClean="0">
                <a:solidFill>
                  <a:srgbClr val="FF0000"/>
                </a:solidFill>
                <a:latin typeface="Tw Cen MT" pitchFamily="34" charset="0"/>
              </a:rPr>
              <a:t>!</a:t>
            </a:r>
            <a:r>
              <a:rPr lang="en-US" b="1" i="1" dirty="0" smtClean="0">
                <a:solidFill>
                  <a:srgbClr val="FF0000"/>
                </a:solidFill>
                <a:latin typeface="Tw Cen MT" pitchFamily="34" charset="0"/>
              </a:rPr>
              <a:t> </a:t>
            </a:r>
            <a:r>
              <a:rPr lang="en-US" b="1" i="1" dirty="0" smtClean="0">
                <a:latin typeface="Tw Cen MT" pitchFamily="34" charset="0"/>
              </a:rPr>
              <a:t> </a:t>
            </a:r>
            <a:r>
              <a:rPr lang="en-US" b="1" i="1" dirty="0" smtClean="0">
                <a:solidFill>
                  <a:srgbClr val="0070C0"/>
                </a:solidFill>
                <a:latin typeface="Tw Cen MT" pitchFamily="34" charset="0"/>
              </a:rPr>
              <a:t>Yahusha, as the supreme Passover Sacrifice is even greater!  </a:t>
            </a:r>
            <a:r>
              <a:rPr lang="en-US" b="1" i="1" dirty="0" smtClean="0">
                <a:solidFill>
                  <a:schemeClr val="tx1">
                    <a:lumMod val="65000"/>
                    <a:lumOff val="35000"/>
                  </a:schemeClr>
                </a:solidFill>
                <a:latin typeface="Tw Cen MT" pitchFamily="34" charset="0"/>
              </a:rPr>
              <a:t>He fulfilled every possible “type” in one 24 hour Passover Day when He offered Himself.</a:t>
            </a:r>
            <a:endParaRPr lang="en-US" dirty="0">
              <a:solidFill>
                <a:schemeClr val="tx1">
                  <a:lumMod val="65000"/>
                  <a:lumOff val="35000"/>
                </a:schemeClr>
              </a:solidFill>
              <a:latin typeface="Tw Cen MT" pitchFamily="34" charset="0"/>
            </a:endParaRPr>
          </a:p>
        </p:txBody>
      </p:sp>
      <p:pic>
        <p:nvPicPr>
          <p:cNvPr id="1028" name="Picture 4" descr="C:\Users\Rae\Desktop\passover-post banner 1000.jp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46517" y="1"/>
            <a:ext cx="10845483" cy="123952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6" name="Title 2"/>
          <p:cNvSpPr txBox="1">
            <a:spLocks/>
          </p:cNvSpPr>
          <p:nvPr/>
        </p:nvSpPr>
        <p:spPr>
          <a:xfrm>
            <a:off x="1960880" y="-81280"/>
            <a:ext cx="10235809"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spc="300" dirty="0" smtClean="0">
                <a:ln>
                  <a:solidFill>
                    <a:srgbClr val="002060"/>
                  </a:solidFill>
                </a:ln>
                <a:solidFill>
                  <a:schemeClr val="accent2">
                    <a:lumMod val="20000"/>
                    <a:lumOff val="80000"/>
                  </a:schemeClr>
                </a:solidFill>
              </a:rPr>
              <a:t>Final Summary for Yahusha’s</a:t>
            </a:r>
            <a:endParaRPr lang="en-US" b="1" spc="300" dirty="0">
              <a:ln>
                <a:solidFill>
                  <a:srgbClr val="002060"/>
                </a:solidFill>
              </a:ln>
              <a:solidFill>
                <a:schemeClr val="accent2">
                  <a:lumMod val="20000"/>
                  <a:lumOff val="80000"/>
                </a:schemeClr>
              </a:solidFill>
            </a:endParaRPr>
          </a:p>
        </p:txBody>
      </p:sp>
      <p:sp>
        <p:nvSpPr>
          <p:cNvPr id="5" name="Explosion 1 4"/>
          <p:cNvSpPr/>
          <p:nvPr/>
        </p:nvSpPr>
        <p:spPr>
          <a:xfrm rot="18748191">
            <a:off x="439267" y="4943853"/>
            <a:ext cx="1313787" cy="1228114"/>
          </a:xfrm>
          <a:prstGeom prst="irregularSeal1">
            <a:avLst/>
          </a:prstGeom>
          <a:gradFill flip="none" rotWithShape="1">
            <a:gsLst>
              <a:gs pos="17000">
                <a:srgbClr val="96004B"/>
              </a:gs>
              <a:gs pos="50000">
                <a:srgbClr val="00B0F0"/>
              </a:gs>
              <a:gs pos="81000">
                <a:srgbClr val="96004B"/>
              </a:gs>
            </a:gsLst>
            <a:path path="shape">
              <a:fillToRect l="50000" t="50000" r="50000" b="50000"/>
            </a:path>
            <a:tileRect/>
          </a:gradFill>
          <a:ln>
            <a:solidFill>
              <a:schemeClr val="accent2">
                <a:lumMod val="40000"/>
                <a:lumOff val="6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6052779"/>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5" presetClass="entr" presetSubtype="0" fill="hold" grpId="1"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anim calcmode="lin" valueType="num">
                                      <p:cBhvr>
                                        <p:cTn id="28" dur="2000" fill="hold"/>
                                        <p:tgtEl>
                                          <p:spTgt spid="5"/>
                                        </p:tgtEl>
                                        <p:attrNameLst>
                                          <p:attrName>ppt_w</p:attrName>
                                        </p:attrNameLst>
                                      </p:cBhvr>
                                      <p:tavLst>
                                        <p:tav tm="0" fmla="#ppt_w*sin(2.5*pi*$)">
                                          <p:val>
                                            <p:fltVal val="0"/>
                                          </p:val>
                                        </p:tav>
                                        <p:tav tm="100000">
                                          <p:val>
                                            <p:fltVal val="1"/>
                                          </p:val>
                                        </p:tav>
                                      </p:tavLst>
                                    </p:anim>
                                    <p:anim calcmode="lin" valueType="num">
                                      <p:cBhvr>
                                        <p:cTn id="29" dur="2000" fill="hold"/>
                                        <p:tgtEl>
                                          <p:spTgt spid="5"/>
                                        </p:tgtEl>
                                        <p:attrNameLst>
                                          <p:attrName>ppt_h</p:attrName>
                                        </p:attrNameLst>
                                      </p:cBhvr>
                                      <p:tavLst>
                                        <p:tav tm="0">
                                          <p:val>
                                            <p:strVal val="#ppt_h"/>
                                          </p:val>
                                        </p:tav>
                                        <p:tav tm="100000">
                                          <p:val>
                                            <p:strVal val="#ppt_h"/>
                                          </p:val>
                                        </p:tav>
                                      </p:tavLst>
                                    </p:anim>
                                  </p:childTnLst>
                                </p:cTn>
                              </p:par>
                            </p:childTnLst>
                          </p:cTn>
                        </p:par>
                        <p:par>
                          <p:cTn id="30" fill="hold">
                            <p:stCondLst>
                              <p:cond delay="3000"/>
                            </p:stCondLst>
                            <p:childTnLst>
                              <p:par>
                                <p:cTn id="31" presetID="6" presetClass="emph" presetSubtype="0" fill="hold" grpId="0" nodeType="afterEffect">
                                  <p:stCondLst>
                                    <p:cond delay="1000"/>
                                  </p:stCondLst>
                                  <p:childTnLst>
                                    <p:animScale>
                                      <p:cBhvr>
                                        <p:cTn id="32"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293278" y="937549"/>
            <a:ext cx="5564722" cy="5920451"/>
          </a:xfrm>
        </p:spPr>
        <p:txBody>
          <a:bodyPr>
            <a:noAutofit/>
            <a:scene3d>
              <a:camera prst="orthographicFront"/>
              <a:lightRig rig="threePt" dir="t"/>
            </a:scene3d>
            <a:sp3d extrusionH="57150">
              <a:bevelT w="82550" h="38100" prst="coolSlant"/>
            </a:sp3d>
          </a:bodyPr>
          <a:lstStyle/>
          <a:p>
            <a:pPr marL="596646" indent="-514350">
              <a:buFont typeface="+mj-lt"/>
              <a:buAutoNum type="arabicParenR"/>
            </a:pPr>
            <a:r>
              <a:rPr lang="en-US" sz="2400" dirty="0" smtClean="0">
                <a:solidFill>
                  <a:srgbClr val="0070C0"/>
                </a:solidFill>
              </a:rPr>
              <a:t>Did </a:t>
            </a:r>
            <a:r>
              <a:rPr lang="en-US" sz="2400" b="1" dirty="0" smtClean="0">
                <a:ln>
                  <a:solidFill>
                    <a:srgbClr val="0070C0"/>
                  </a:solidFill>
                </a:ln>
                <a:solidFill>
                  <a:srgbClr val="00B0F0"/>
                </a:solidFill>
              </a:rPr>
              <a:t>Yahusha</a:t>
            </a:r>
            <a:r>
              <a:rPr lang="en-US" sz="2400" dirty="0" smtClean="0">
                <a:solidFill>
                  <a:srgbClr val="0070C0"/>
                </a:solidFill>
              </a:rPr>
              <a:t> fulfill every detail of the - </a:t>
            </a:r>
            <a:r>
              <a:rPr lang="en-US" sz="2400" b="1" u="sng" dirty="0" smtClean="0">
                <a:solidFill>
                  <a:srgbClr val="0000FF"/>
                </a:solidFill>
              </a:rPr>
              <a:t>what</a:t>
            </a:r>
            <a:r>
              <a:rPr lang="en-US" sz="2400" dirty="0" smtClean="0">
                <a:solidFill>
                  <a:srgbClr val="0000FF"/>
                </a:solidFill>
              </a:rPr>
              <a:t>,</a:t>
            </a:r>
            <a:r>
              <a:rPr lang="en-US" sz="2400" dirty="0" smtClean="0">
                <a:solidFill>
                  <a:srgbClr val="0070C0"/>
                </a:solidFill>
              </a:rPr>
              <a:t> </a:t>
            </a:r>
            <a:r>
              <a:rPr lang="en-US" sz="2400" b="1" u="sng" dirty="0" smtClean="0">
                <a:solidFill>
                  <a:srgbClr val="FF0000"/>
                </a:solidFill>
              </a:rPr>
              <a:t>when</a:t>
            </a:r>
            <a:r>
              <a:rPr lang="en-US" sz="2400" dirty="0" smtClean="0">
                <a:solidFill>
                  <a:srgbClr val="FF0000"/>
                </a:solidFill>
              </a:rPr>
              <a:t>,</a:t>
            </a:r>
            <a:r>
              <a:rPr lang="en-US" sz="2400" dirty="0" smtClean="0">
                <a:solidFill>
                  <a:srgbClr val="0070C0"/>
                </a:solidFill>
              </a:rPr>
              <a:t> </a:t>
            </a:r>
            <a:r>
              <a:rPr lang="en-US" sz="2400" b="1" u="sng" dirty="0" smtClean="0">
                <a:solidFill>
                  <a:srgbClr val="006600"/>
                </a:solidFill>
              </a:rPr>
              <a:t>where</a:t>
            </a:r>
            <a:r>
              <a:rPr lang="en-US" sz="2400" dirty="0" smtClean="0">
                <a:solidFill>
                  <a:srgbClr val="0070C0"/>
                </a:solidFill>
              </a:rPr>
              <a:t> </a:t>
            </a:r>
            <a:r>
              <a:rPr lang="en-US" sz="2400" dirty="0">
                <a:solidFill>
                  <a:srgbClr val="0070C0"/>
                </a:solidFill>
              </a:rPr>
              <a:t>&amp;</a:t>
            </a:r>
            <a:r>
              <a:rPr lang="en-US" sz="2400" dirty="0" smtClean="0">
                <a:solidFill>
                  <a:srgbClr val="0070C0"/>
                </a:solidFill>
              </a:rPr>
              <a:t> </a:t>
            </a:r>
            <a:r>
              <a:rPr lang="en-US" sz="2400" b="1" u="sng" dirty="0" smtClean="0">
                <a:solidFill>
                  <a:srgbClr val="7030A0"/>
                </a:solidFill>
              </a:rPr>
              <a:t>how</a:t>
            </a:r>
            <a:r>
              <a:rPr lang="en-US" sz="2400" dirty="0" smtClean="0">
                <a:solidFill>
                  <a:srgbClr val="0070C0"/>
                </a:solidFill>
              </a:rPr>
              <a:t> - of the Passover sacrifice?</a:t>
            </a:r>
          </a:p>
          <a:p>
            <a:pPr marL="596646" indent="-514350">
              <a:buFont typeface="+mj-lt"/>
              <a:buAutoNum type="arabicParenR"/>
            </a:pPr>
            <a:r>
              <a:rPr lang="en-US" sz="2200" b="1" dirty="0" smtClean="0">
                <a:solidFill>
                  <a:srgbClr val="6F3350"/>
                </a:solidFill>
              </a:rPr>
              <a:t>Was it absolutely essential that </a:t>
            </a:r>
            <a:r>
              <a:rPr lang="en-US" sz="2200" b="1" dirty="0" smtClean="0">
                <a:solidFill>
                  <a:srgbClr val="0070C0"/>
                </a:solidFill>
              </a:rPr>
              <a:t>Yahuah</a:t>
            </a:r>
            <a:r>
              <a:rPr lang="en-US" sz="2200" b="1" dirty="0" smtClean="0">
                <a:solidFill>
                  <a:srgbClr val="6F3350"/>
                </a:solidFill>
              </a:rPr>
              <a:t> provided the Torah phrase </a:t>
            </a:r>
            <a:r>
              <a:rPr lang="en-US" sz="2200" b="1" dirty="0" smtClean="0">
                <a:solidFill>
                  <a:schemeClr val="tx1">
                    <a:lumMod val="75000"/>
                    <a:lumOff val="25000"/>
                  </a:schemeClr>
                </a:solidFill>
              </a:rPr>
              <a:t>&lt;</a:t>
            </a:r>
            <a:r>
              <a:rPr lang="en-US" sz="2200" b="1" dirty="0" err="1" smtClean="0">
                <a:solidFill>
                  <a:schemeClr val="tx1">
                    <a:lumMod val="75000"/>
                    <a:lumOff val="25000"/>
                  </a:schemeClr>
                </a:solidFill>
              </a:rPr>
              <a:t>beyn</a:t>
            </a:r>
            <a:r>
              <a:rPr lang="en-US" sz="2200" b="1" dirty="0" smtClean="0">
                <a:solidFill>
                  <a:schemeClr val="tx1">
                    <a:lumMod val="75000"/>
                    <a:lumOff val="25000"/>
                  </a:schemeClr>
                </a:solidFill>
              </a:rPr>
              <a:t> ha </a:t>
            </a:r>
            <a:r>
              <a:rPr lang="en-US" sz="2200" b="1" dirty="0" err="1" smtClean="0">
                <a:solidFill>
                  <a:schemeClr val="tx1">
                    <a:lumMod val="75000"/>
                    <a:lumOff val="25000"/>
                  </a:schemeClr>
                </a:solidFill>
              </a:rPr>
              <a:t>arbayim</a:t>
            </a:r>
            <a:r>
              <a:rPr lang="en-US" sz="2200" b="1" dirty="0" smtClean="0">
                <a:solidFill>
                  <a:schemeClr val="tx1">
                    <a:lumMod val="75000"/>
                    <a:lumOff val="25000"/>
                  </a:schemeClr>
                </a:solidFill>
              </a:rPr>
              <a:t>&gt;/“between the mixing</a:t>
            </a:r>
            <a:r>
              <a:rPr lang="en-US" sz="2200" b="1" dirty="0" smtClean="0">
                <a:solidFill>
                  <a:srgbClr val="C00000"/>
                </a:solidFill>
              </a:rPr>
              <a:t>S</a:t>
            </a:r>
            <a:r>
              <a:rPr lang="en-US" sz="2200" dirty="0" smtClean="0">
                <a:solidFill>
                  <a:srgbClr val="C00000"/>
                </a:solidFill>
              </a:rPr>
              <a:t>,</a:t>
            </a:r>
            <a:r>
              <a:rPr lang="en-US" sz="2200" b="1" dirty="0" smtClean="0">
                <a:solidFill>
                  <a:schemeClr val="tx1">
                    <a:lumMod val="75000"/>
                    <a:lumOff val="25000"/>
                  </a:schemeClr>
                </a:solidFill>
              </a:rPr>
              <a:t>” </a:t>
            </a:r>
            <a:r>
              <a:rPr lang="en-US" sz="2200" b="1" dirty="0" smtClean="0">
                <a:solidFill>
                  <a:srgbClr val="6F3350"/>
                </a:solidFill>
              </a:rPr>
              <a:t>not only for the Daily evening Offerings, but for the Passover Sacrifices as well? </a:t>
            </a:r>
          </a:p>
          <a:p>
            <a:pPr marL="596646" indent="-514350">
              <a:buFont typeface="+mj-lt"/>
              <a:buAutoNum type="arabicParenR"/>
            </a:pPr>
            <a:r>
              <a:rPr lang="en-US" sz="2400" dirty="0" smtClean="0">
                <a:solidFill>
                  <a:schemeClr val="tx1">
                    <a:lumMod val="75000"/>
                    <a:lumOff val="25000"/>
                  </a:schemeClr>
                </a:solidFill>
              </a:rPr>
              <a:t>Because of Judah’s </a:t>
            </a:r>
            <a:r>
              <a:rPr lang="en-US" sz="2400" b="1" u="sng" dirty="0" smtClean="0">
                <a:solidFill>
                  <a:srgbClr val="FF0000"/>
                </a:solidFill>
                <a:effectLst>
                  <a:outerShdw blurRad="38100" dist="38100" dir="2700000" algn="tl">
                    <a:srgbClr val="000000">
                      <a:alpha val="43137"/>
                    </a:srgbClr>
                  </a:outerShdw>
                </a:effectLst>
              </a:rPr>
              <a:t>sunset da</a:t>
            </a:r>
            <a:r>
              <a:rPr lang="en-US" sz="2400" b="1" dirty="0" smtClean="0">
                <a:solidFill>
                  <a:srgbClr val="FF0000"/>
                </a:solidFill>
                <a:effectLst>
                  <a:outerShdw blurRad="38100" dist="38100" dir="2700000" algn="tl">
                    <a:srgbClr val="000000">
                      <a:alpha val="43137"/>
                    </a:srgbClr>
                  </a:outerShdw>
                </a:effectLst>
              </a:rPr>
              <a:t>y</a:t>
            </a:r>
            <a:r>
              <a:rPr lang="en-US" sz="2400" dirty="0" smtClean="0">
                <a:solidFill>
                  <a:srgbClr val="FF0000"/>
                </a:solidFill>
              </a:rPr>
              <a:t>, </a:t>
            </a:r>
            <a:r>
              <a:rPr lang="en-US" sz="2400" dirty="0" smtClean="0">
                <a:solidFill>
                  <a:schemeClr val="tx1">
                    <a:lumMod val="75000"/>
                    <a:lumOff val="25000"/>
                  </a:schemeClr>
                </a:solidFill>
              </a:rPr>
              <a:t>the evening sacrifices - </a:t>
            </a:r>
            <a:r>
              <a:rPr lang="en-US" sz="2400" b="1" u="sng" dirty="0" smtClean="0">
                <a:solidFill>
                  <a:srgbClr val="FF0000"/>
                </a:solidFill>
              </a:rPr>
              <a:t>b</a:t>
            </a:r>
            <a:r>
              <a:rPr lang="en-US" sz="2400" b="1" dirty="0" smtClean="0">
                <a:solidFill>
                  <a:srgbClr val="FF0000"/>
                </a:solidFill>
              </a:rPr>
              <a:t>y</a:t>
            </a:r>
            <a:r>
              <a:rPr lang="en-US" sz="2400" dirty="0" smtClean="0">
                <a:solidFill>
                  <a:srgbClr val="FF0000"/>
                </a:solidFill>
              </a:rPr>
              <a:t> </a:t>
            </a:r>
            <a:r>
              <a:rPr lang="en-US" sz="2400" b="1" u="sng" dirty="0" smtClean="0">
                <a:solidFill>
                  <a:srgbClr val="FF0000"/>
                </a:solidFill>
              </a:rPr>
              <a:t>necessit</a:t>
            </a:r>
            <a:r>
              <a:rPr lang="en-US" sz="2400" b="1" dirty="0" smtClean="0">
                <a:solidFill>
                  <a:srgbClr val="FF0000"/>
                </a:solidFill>
              </a:rPr>
              <a:t>y</a:t>
            </a:r>
            <a:r>
              <a:rPr lang="en-US" sz="2400" dirty="0" smtClean="0">
                <a:solidFill>
                  <a:srgbClr val="FF0000"/>
                </a:solidFill>
              </a:rPr>
              <a:t> </a:t>
            </a:r>
            <a:r>
              <a:rPr lang="en-US" sz="2400" dirty="0" smtClean="0">
                <a:solidFill>
                  <a:schemeClr val="tx1">
                    <a:lumMod val="75000"/>
                    <a:lumOff val="25000"/>
                  </a:schemeClr>
                </a:solidFill>
              </a:rPr>
              <a:t>- were eventually moved to the 9</a:t>
            </a:r>
            <a:r>
              <a:rPr lang="en-US" sz="2400" baseline="30000" dirty="0" smtClean="0">
                <a:solidFill>
                  <a:schemeClr val="tx1">
                    <a:lumMod val="75000"/>
                    <a:lumOff val="25000"/>
                  </a:schemeClr>
                </a:solidFill>
              </a:rPr>
              <a:t>th</a:t>
            </a:r>
            <a:r>
              <a:rPr lang="en-US" sz="2400" dirty="0" smtClean="0">
                <a:solidFill>
                  <a:schemeClr val="tx1">
                    <a:lumMod val="75000"/>
                    <a:lumOff val="25000"/>
                  </a:schemeClr>
                </a:solidFill>
              </a:rPr>
              <a:t> hour so their “morning and evening” sacrifices could be</a:t>
            </a:r>
            <a:r>
              <a:rPr lang="en-US" sz="2400" dirty="0" smtClean="0"/>
              <a:t> </a:t>
            </a:r>
            <a:r>
              <a:rPr lang="en-US" sz="2400" b="1" u="sng" dirty="0" smtClean="0">
                <a:solidFill>
                  <a:srgbClr val="FF0000"/>
                </a:solidFill>
                <a:effectLst>
                  <a:outerShdw blurRad="38100" dist="38100" dir="2700000" algn="tl">
                    <a:srgbClr val="000000">
                      <a:alpha val="43137"/>
                    </a:srgbClr>
                  </a:outerShdw>
                </a:effectLst>
              </a:rPr>
              <a:t>on the same da</a:t>
            </a:r>
            <a:r>
              <a:rPr lang="en-US" sz="2400" b="1" dirty="0" smtClean="0">
                <a:solidFill>
                  <a:srgbClr val="FF0000"/>
                </a:solidFill>
                <a:effectLst>
                  <a:outerShdw blurRad="38100" dist="38100" dir="2700000" algn="tl">
                    <a:srgbClr val="000000">
                      <a:alpha val="43137"/>
                    </a:srgbClr>
                  </a:outerShdw>
                </a:effectLst>
              </a:rPr>
              <a:t>y</a:t>
            </a:r>
            <a:r>
              <a:rPr lang="en-US" sz="2400" dirty="0" smtClean="0">
                <a:solidFill>
                  <a:srgbClr val="FF0000"/>
                </a:solidFill>
              </a:rPr>
              <a:t>.</a:t>
            </a:r>
            <a:endParaRPr lang="en-US" sz="2400" dirty="0">
              <a:solidFill>
                <a:srgbClr val="FF0000"/>
              </a:solidFill>
            </a:endParaRPr>
          </a:p>
        </p:txBody>
      </p:sp>
      <p:sp>
        <p:nvSpPr>
          <p:cNvPr id="3" name="Title 1"/>
          <p:cNvSpPr txBox="1">
            <a:spLocks/>
          </p:cNvSpPr>
          <p:nvPr/>
        </p:nvSpPr>
        <p:spPr>
          <a:xfrm>
            <a:off x="1643605" y="51118"/>
            <a:ext cx="10267979" cy="886431"/>
          </a:xfrm>
          <a:prstGeom prst="rect">
            <a:avLst/>
          </a:prstGeom>
        </p:spPr>
        <p:txBody>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dirty="0" smtClean="0"/>
              <a:t>Thoughts &amp; Questions to Consider</a:t>
            </a:r>
            <a:endParaRPr lang="en-US" dirty="0"/>
          </a:p>
        </p:txBody>
      </p:sp>
      <p:pic>
        <p:nvPicPr>
          <p:cNvPr id="4" name="Picture 17" descr="C:\Users\Rae\Desktop\Art on Desktop\white man clip art\3d white people\png\ques mark man 2 png.pn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1760" y="3166625"/>
            <a:ext cx="2221045" cy="261018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4"/>
          <p:cNvSpPr txBox="1">
            <a:spLocks/>
          </p:cNvSpPr>
          <p:nvPr/>
        </p:nvSpPr>
        <p:spPr>
          <a:xfrm>
            <a:off x="6645359" y="914399"/>
            <a:ext cx="5427036" cy="5534371"/>
          </a:xfrm>
          <a:prstGeom prst="rect">
            <a:avLst/>
          </a:prstGeom>
        </p:spPr>
        <p:txBody>
          <a:bodyPr>
            <a:noAutofit/>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596646" indent="-514350">
              <a:buFont typeface="+mj-lt"/>
              <a:buAutoNum type="arabicParenR" startAt="4"/>
            </a:pPr>
            <a:r>
              <a:rPr lang="en-US" sz="2400" dirty="0" smtClean="0">
                <a:solidFill>
                  <a:srgbClr val="700000"/>
                </a:solidFill>
              </a:rPr>
              <a:t>Because </a:t>
            </a:r>
            <a:r>
              <a:rPr lang="en-US" sz="2400" dirty="0" smtClean="0">
                <a:solidFill>
                  <a:srgbClr val="0070C0"/>
                </a:solidFill>
              </a:rPr>
              <a:t>Yahuah</a:t>
            </a:r>
            <a:r>
              <a:rPr lang="en-US" sz="2400" dirty="0" smtClean="0">
                <a:solidFill>
                  <a:srgbClr val="700000"/>
                </a:solidFill>
              </a:rPr>
              <a:t> knew </a:t>
            </a:r>
            <a:r>
              <a:rPr lang="en-US" sz="2400" dirty="0" smtClean="0">
                <a:solidFill>
                  <a:srgbClr val="0070C0"/>
                </a:solidFill>
              </a:rPr>
              <a:t>Yahusha’s</a:t>
            </a:r>
            <a:r>
              <a:rPr lang="en-US" sz="2400" dirty="0" smtClean="0">
                <a:solidFill>
                  <a:srgbClr val="700000"/>
                </a:solidFill>
              </a:rPr>
              <a:t> “sacrificial death” would be at the 9</a:t>
            </a:r>
            <a:r>
              <a:rPr lang="en-US" sz="2400" baseline="30000" dirty="0" smtClean="0">
                <a:solidFill>
                  <a:srgbClr val="700000"/>
                </a:solidFill>
              </a:rPr>
              <a:t>th</a:t>
            </a:r>
            <a:r>
              <a:rPr lang="en-US" sz="2400" dirty="0" smtClean="0">
                <a:solidFill>
                  <a:srgbClr val="700000"/>
                </a:solidFill>
              </a:rPr>
              <a:t> hour, </a:t>
            </a:r>
            <a:r>
              <a:rPr lang="en-US" sz="2400" dirty="0" smtClean="0">
                <a:solidFill>
                  <a:srgbClr val="0070C0"/>
                </a:solidFill>
              </a:rPr>
              <a:t>did He build in the &lt;</a:t>
            </a:r>
            <a:r>
              <a:rPr lang="en-US" sz="2400" dirty="0" err="1" smtClean="0">
                <a:solidFill>
                  <a:srgbClr val="0070C0"/>
                </a:solidFill>
              </a:rPr>
              <a:t>beyn</a:t>
            </a:r>
            <a:r>
              <a:rPr lang="en-US" sz="2400" dirty="0" smtClean="0">
                <a:solidFill>
                  <a:srgbClr val="0070C0"/>
                </a:solidFill>
              </a:rPr>
              <a:t> ha </a:t>
            </a:r>
            <a:r>
              <a:rPr lang="en-US" sz="2400" dirty="0" err="1" smtClean="0">
                <a:solidFill>
                  <a:srgbClr val="0070C0"/>
                </a:solidFill>
              </a:rPr>
              <a:t>arbayim</a:t>
            </a:r>
            <a:r>
              <a:rPr lang="en-US" sz="2400" dirty="0" smtClean="0">
                <a:solidFill>
                  <a:srgbClr val="0070C0"/>
                </a:solidFill>
              </a:rPr>
              <a:t>&gt; provision </a:t>
            </a:r>
            <a:r>
              <a:rPr lang="en-US" sz="2400" dirty="0" smtClean="0">
                <a:solidFill>
                  <a:srgbClr val="700000"/>
                </a:solidFill>
              </a:rPr>
              <a:t>to accept the regular Daily Offerings? </a:t>
            </a:r>
          </a:p>
          <a:p>
            <a:pPr marL="596646" indent="-514350">
              <a:buFont typeface="+mj-lt"/>
              <a:buAutoNum type="arabicParenR" startAt="4"/>
            </a:pPr>
            <a:r>
              <a:rPr lang="en-US" sz="2400" b="1" dirty="0" smtClean="0">
                <a:solidFill>
                  <a:srgbClr val="006600"/>
                </a:solidFill>
              </a:rPr>
              <a:t>Could this factor also be known  as grace to the </a:t>
            </a:r>
            <a:r>
              <a:rPr lang="en-US" sz="2400" b="1" dirty="0" err="1" smtClean="0">
                <a:solidFill>
                  <a:srgbClr val="006600"/>
                </a:solidFill>
              </a:rPr>
              <a:t>Levitical</a:t>
            </a:r>
            <a:r>
              <a:rPr lang="en-US" sz="2400" b="1" dirty="0" smtClean="0">
                <a:solidFill>
                  <a:srgbClr val="006600"/>
                </a:solidFill>
              </a:rPr>
              <a:t> priests throughout history?</a:t>
            </a:r>
          </a:p>
          <a:p>
            <a:pPr marL="596646" indent="-514350">
              <a:buFont typeface="+mj-lt"/>
              <a:buAutoNum type="arabicParenR" startAt="4"/>
            </a:pPr>
            <a:r>
              <a:rPr lang="en-US" sz="2400" b="1" u="sng" dirty="0" smtClean="0">
                <a:solidFill>
                  <a:srgbClr val="6F3350"/>
                </a:solidFill>
              </a:rPr>
              <a:t>Remember</a:t>
            </a:r>
            <a:r>
              <a:rPr lang="en-US" sz="2400" b="1" dirty="0" smtClean="0">
                <a:solidFill>
                  <a:srgbClr val="6F3350"/>
                </a:solidFill>
              </a:rPr>
              <a:t>:</a:t>
            </a:r>
            <a:r>
              <a:rPr lang="en-US" sz="2400" dirty="0" smtClean="0">
                <a:solidFill>
                  <a:srgbClr val="6F3350"/>
                </a:solidFill>
              </a:rPr>
              <a:t>  </a:t>
            </a:r>
            <a:r>
              <a:rPr lang="en-US" sz="2200" dirty="0" smtClean="0">
                <a:solidFill>
                  <a:srgbClr val="0070C0"/>
                </a:solidFill>
              </a:rPr>
              <a:t>Yahusha’s Passover sacrifice qualifies as the anti-type no matter when it is given, according to the commands of </a:t>
            </a:r>
            <a:r>
              <a:rPr lang="en-US" sz="2200" b="1" dirty="0" smtClean="0">
                <a:solidFill>
                  <a:srgbClr val="0070C0"/>
                </a:solidFill>
              </a:rPr>
              <a:t>Deut 16:6</a:t>
            </a:r>
            <a:r>
              <a:rPr lang="en-US" sz="2200" dirty="0" smtClean="0">
                <a:solidFill>
                  <a:srgbClr val="0070C0"/>
                </a:solidFill>
              </a:rPr>
              <a:t>.</a:t>
            </a:r>
            <a:r>
              <a:rPr lang="en-US" sz="2200" dirty="0" smtClean="0"/>
              <a:t>  </a:t>
            </a:r>
            <a:br>
              <a:rPr lang="en-US" sz="2200" dirty="0" smtClean="0"/>
            </a:br>
            <a:r>
              <a:rPr lang="en-US" sz="2000" b="1" dirty="0" smtClean="0">
                <a:solidFill>
                  <a:srgbClr val="006600"/>
                </a:solidFill>
              </a:rPr>
              <a:t>(</a:t>
            </a:r>
            <a:r>
              <a:rPr lang="en-US" sz="2000" b="1" u="sng" dirty="0" smtClean="0">
                <a:solidFill>
                  <a:srgbClr val="C00000"/>
                </a:solidFill>
              </a:rPr>
              <a:t>Note</a:t>
            </a:r>
            <a:r>
              <a:rPr lang="en-US" sz="2000" b="1" dirty="0" smtClean="0">
                <a:solidFill>
                  <a:srgbClr val="C00000"/>
                </a:solidFill>
              </a:rPr>
              <a:t>:  </a:t>
            </a:r>
            <a:r>
              <a:rPr lang="en-US" sz="2000" b="1" dirty="0" smtClean="0">
                <a:solidFill>
                  <a:srgbClr val="006600"/>
                </a:solidFill>
              </a:rPr>
              <a:t>The priests could not corrupt that.  </a:t>
            </a:r>
            <a:r>
              <a:rPr lang="en-US" sz="2000" b="1" dirty="0" smtClean="0">
                <a:solidFill>
                  <a:srgbClr val="0070C0"/>
                </a:solidFill>
              </a:rPr>
              <a:t>Yahuah</a:t>
            </a:r>
            <a:r>
              <a:rPr lang="en-US" sz="2000" b="1" dirty="0" smtClean="0">
                <a:solidFill>
                  <a:srgbClr val="006600"/>
                </a:solidFill>
              </a:rPr>
              <a:t> had all the bases well covered!)  </a:t>
            </a:r>
            <a:endParaRPr lang="en-US" sz="2400" b="1" dirty="0" smtClean="0">
              <a:solidFill>
                <a:srgbClr val="006600"/>
              </a:solidFill>
            </a:endParaRPr>
          </a:p>
        </p:txBody>
      </p:sp>
    </p:spTree>
    <p:extLst>
      <p:ext uri="{BB962C8B-B14F-4D97-AF65-F5344CB8AC3E}">
        <p14:creationId xmlns:p14="http://schemas.microsoft.com/office/powerpoint/2010/main" val="29951749"/>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1000"/>
                                        <p:tgtEl>
                                          <p:spTgt spid="6">
                                            <p:txEl>
                                              <p:pRg st="0" end="0"/>
                                            </p:txEl>
                                          </p:spTgt>
                                        </p:tgtEl>
                                      </p:cBhvr>
                                    </p:animEffect>
                                    <p:anim calcmode="lin" valueType="num">
                                      <p:cBhvr>
                                        <p:cTn id="2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fade">
                                      <p:cBhvr>
                                        <p:cTn id="33" dur="1000"/>
                                        <p:tgtEl>
                                          <p:spTgt spid="6">
                                            <p:txEl>
                                              <p:pRg st="1" end="1"/>
                                            </p:txEl>
                                          </p:spTgt>
                                        </p:tgtEl>
                                      </p:cBhvr>
                                    </p:animEffect>
                                    <p:anim calcmode="lin" valueType="num">
                                      <p:cBhvr>
                                        <p:cTn id="3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fade">
                                      <p:cBhvr>
                                        <p:cTn id="40" dur="1000"/>
                                        <p:tgtEl>
                                          <p:spTgt spid="6">
                                            <p:txEl>
                                              <p:pRg st="2" end="2"/>
                                            </p:txEl>
                                          </p:spTgt>
                                        </p:tgtEl>
                                      </p:cBhvr>
                                    </p:animEffect>
                                    <p:anim calcmode="lin" valueType="num">
                                      <p:cBhvr>
                                        <p:cTn id="4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320800" y="3924972"/>
            <a:ext cx="10728960" cy="2983131"/>
          </a:xfrm>
        </p:spPr>
        <p:txBody>
          <a:bodyPr>
            <a:normAutofit fontScale="92500"/>
            <a:scene3d>
              <a:camera prst="orthographicFront"/>
              <a:lightRig rig="threePt" dir="t"/>
            </a:scene3d>
            <a:sp3d extrusionH="57150">
              <a:bevelT w="82550" h="38100" prst="coolSlant"/>
            </a:sp3d>
          </a:bodyPr>
          <a:lstStyle/>
          <a:p>
            <a:r>
              <a:rPr lang="en-US" b="1" dirty="0" smtClean="0">
                <a:solidFill>
                  <a:srgbClr val="014E52"/>
                </a:solidFill>
                <a:latin typeface="Comic Sans MS" pitchFamily="66" charset="0"/>
              </a:rPr>
              <a:t>Is it now easier to see the context of </a:t>
            </a:r>
            <a:r>
              <a:rPr lang="en-US" b="1" dirty="0" smtClean="0">
                <a:ln>
                  <a:solidFill>
                    <a:srgbClr val="002060"/>
                  </a:solidFill>
                </a:ln>
                <a:solidFill>
                  <a:srgbClr val="FF0000"/>
                </a:solidFill>
                <a:latin typeface="Comic Sans MS" pitchFamily="66" charset="0"/>
              </a:rPr>
              <a:t>Deut 16:6 </a:t>
            </a:r>
            <a:r>
              <a:rPr lang="en-US" b="1" u="sng" dirty="0" smtClean="0">
                <a:ln>
                  <a:solidFill>
                    <a:srgbClr val="002060"/>
                  </a:solidFill>
                </a:ln>
                <a:solidFill>
                  <a:srgbClr val="FF0000"/>
                </a:solidFill>
                <a:effectLst>
                  <a:outerShdw blurRad="38100" dist="38100" dir="2700000" algn="tl">
                    <a:srgbClr val="000000">
                      <a:alpha val="43137"/>
                    </a:srgbClr>
                  </a:outerShdw>
                </a:effectLst>
                <a:latin typeface="Comic Sans MS" pitchFamily="66" charset="0"/>
              </a:rPr>
              <a:t>is NOT about when the da</a:t>
            </a:r>
            <a:r>
              <a:rPr lang="en-US" b="1" dirty="0" smtClean="0">
                <a:ln>
                  <a:solidFill>
                    <a:srgbClr val="002060"/>
                  </a:solidFill>
                </a:ln>
                <a:solidFill>
                  <a:srgbClr val="FF0000"/>
                </a:solidFill>
                <a:effectLst>
                  <a:outerShdw blurRad="38100" dist="38100" dir="2700000" algn="tl">
                    <a:srgbClr val="000000">
                      <a:alpha val="43137"/>
                    </a:srgbClr>
                  </a:outerShdw>
                </a:effectLst>
                <a:latin typeface="Comic Sans MS" pitchFamily="66" charset="0"/>
              </a:rPr>
              <a:t>y</a:t>
            </a:r>
            <a:r>
              <a:rPr lang="en-US" b="1" u="sng" dirty="0" smtClean="0">
                <a:ln>
                  <a:solidFill>
                    <a:srgbClr val="002060"/>
                  </a:solidFill>
                </a:ln>
                <a:solidFill>
                  <a:srgbClr val="FF0000"/>
                </a:solidFill>
                <a:effectLst>
                  <a:outerShdw blurRad="38100" dist="38100" dir="2700000" algn="tl">
                    <a:srgbClr val="000000">
                      <a:alpha val="43137"/>
                    </a:srgbClr>
                  </a:outerShdw>
                </a:effectLst>
                <a:latin typeface="Comic Sans MS" pitchFamily="66" charset="0"/>
              </a:rPr>
              <a:t> be</a:t>
            </a:r>
            <a:r>
              <a:rPr lang="en-US" b="1" dirty="0" smtClean="0">
                <a:ln>
                  <a:solidFill>
                    <a:srgbClr val="002060"/>
                  </a:solidFill>
                </a:ln>
                <a:solidFill>
                  <a:srgbClr val="FF0000"/>
                </a:solidFill>
                <a:effectLst>
                  <a:outerShdw blurRad="38100" dist="38100" dir="2700000" algn="tl">
                    <a:srgbClr val="000000">
                      <a:alpha val="43137"/>
                    </a:srgbClr>
                  </a:outerShdw>
                </a:effectLst>
                <a:latin typeface="Comic Sans MS" pitchFamily="66" charset="0"/>
              </a:rPr>
              <a:t>g</a:t>
            </a:r>
            <a:r>
              <a:rPr lang="en-US" b="1" u="sng" dirty="0" smtClean="0">
                <a:ln>
                  <a:solidFill>
                    <a:srgbClr val="002060"/>
                  </a:solidFill>
                </a:ln>
                <a:solidFill>
                  <a:srgbClr val="FF0000"/>
                </a:solidFill>
                <a:effectLst>
                  <a:outerShdw blurRad="38100" dist="38100" dir="2700000" algn="tl">
                    <a:srgbClr val="000000">
                      <a:alpha val="43137"/>
                    </a:srgbClr>
                  </a:outerShdw>
                </a:effectLst>
                <a:latin typeface="Comic Sans MS" pitchFamily="66" charset="0"/>
              </a:rPr>
              <a:t>ins</a:t>
            </a:r>
            <a:r>
              <a:rPr lang="en-US" b="1" dirty="0" smtClean="0">
                <a:ln>
                  <a:solidFill>
                    <a:srgbClr val="002060"/>
                  </a:solidFill>
                </a:ln>
                <a:solidFill>
                  <a:srgbClr val="FF0000"/>
                </a:solidFill>
                <a:latin typeface="Comic Sans MS" pitchFamily="66" charset="0"/>
              </a:rPr>
              <a:t>,</a:t>
            </a:r>
            <a:r>
              <a:rPr lang="en-US" dirty="0" smtClean="0">
                <a:solidFill>
                  <a:srgbClr val="FF0000"/>
                </a:solidFill>
                <a:latin typeface="Comic Sans MS" pitchFamily="66" charset="0"/>
              </a:rPr>
              <a:t> </a:t>
            </a:r>
            <a:r>
              <a:rPr lang="en-US" dirty="0" smtClean="0">
                <a:solidFill>
                  <a:schemeClr val="tx1">
                    <a:lumMod val="75000"/>
                    <a:lumOff val="25000"/>
                  </a:schemeClr>
                </a:solidFill>
                <a:latin typeface="Comic Sans MS" pitchFamily="66" charset="0"/>
              </a:rPr>
              <a:t>but about the </a:t>
            </a:r>
            <a:r>
              <a:rPr lang="en-US" b="1" u="sng" dirty="0" smtClean="0">
                <a:ln>
                  <a:solidFill>
                    <a:srgbClr val="002060"/>
                  </a:solidFill>
                </a:ln>
                <a:solidFill>
                  <a:srgbClr val="0070C0"/>
                </a:solidFill>
                <a:latin typeface="Comic Sans MS" pitchFamily="66" charset="0"/>
              </a:rPr>
              <a:t>man</a:t>
            </a:r>
            <a:r>
              <a:rPr lang="en-US" b="1" dirty="0" smtClean="0">
                <a:ln>
                  <a:solidFill>
                    <a:srgbClr val="002060"/>
                  </a:solidFill>
                </a:ln>
                <a:solidFill>
                  <a:srgbClr val="0070C0"/>
                </a:solidFill>
                <a:latin typeface="Comic Sans MS" pitchFamily="66" charset="0"/>
              </a:rPr>
              <a:t>y</a:t>
            </a:r>
            <a:r>
              <a:rPr lang="en-US" b="1" u="sng" dirty="0" smtClean="0">
                <a:ln>
                  <a:solidFill>
                    <a:srgbClr val="002060"/>
                  </a:solidFill>
                </a:ln>
                <a:solidFill>
                  <a:srgbClr val="0070C0"/>
                </a:solidFill>
                <a:latin typeface="Comic Sans MS" pitchFamily="66" charset="0"/>
              </a:rPr>
              <a:t> o</a:t>
            </a:r>
            <a:r>
              <a:rPr lang="en-US" b="1" dirty="0" smtClean="0">
                <a:ln>
                  <a:solidFill>
                    <a:srgbClr val="002060"/>
                  </a:solidFill>
                </a:ln>
                <a:solidFill>
                  <a:srgbClr val="0070C0"/>
                </a:solidFill>
                <a:latin typeface="Comic Sans MS" pitchFamily="66" charset="0"/>
              </a:rPr>
              <a:t>p</a:t>
            </a:r>
            <a:r>
              <a:rPr lang="en-US" b="1" u="sng" dirty="0" smtClean="0">
                <a:ln>
                  <a:solidFill>
                    <a:srgbClr val="002060"/>
                  </a:solidFill>
                </a:ln>
                <a:solidFill>
                  <a:srgbClr val="0070C0"/>
                </a:solidFill>
                <a:latin typeface="Comic Sans MS" pitchFamily="66" charset="0"/>
              </a:rPr>
              <a:t>tions</a:t>
            </a:r>
            <a:r>
              <a:rPr lang="en-US" dirty="0" smtClean="0">
                <a:solidFill>
                  <a:schemeClr val="tx1">
                    <a:lumMod val="75000"/>
                    <a:lumOff val="25000"/>
                  </a:schemeClr>
                </a:solidFill>
                <a:latin typeface="Comic Sans MS" pitchFamily="66" charset="0"/>
              </a:rPr>
              <a:t> of when the Passover sacrifice could be offered?  </a:t>
            </a:r>
          </a:p>
          <a:p>
            <a:r>
              <a:rPr lang="en-US" dirty="0" smtClean="0">
                <a:solidFill>
                  <a:srgbClr val="0070C0"/>
                </a:solidFill>
                <a:latin typeface="+mj-lt"/>
              </a:rPr>
              <a:t>Yahuah’s provision eliminated any possible violation of </a:t>
            </a:r>
            <a:br>
              <a:rPr lang="en-US" dirty="0" smtClean="0">
                <a:solidFill>
                  <a:srgbClr val="0070C0"/>
                </a:solidFill>
                <a:latin typeface="+mj-lt"/>
              </a:rPr>
            </a:br>
            <a:r>
              <a:rPr lang="en-US" dirty="0" smtClean="0">
                <a:solidFill>
                  <a:srgbClr val="0070C0"/>
                </a:solidFill>
                <a:latin typeface="+mj-lt"/>
              </a:rPr>
              <a:t>the people adding or subtracting to the instructions of </a:t>
            </a:r>
            <a:br>
              <a:rPr lang="en-US" dirty="0" smtClean="0">
                <a:solidFill>
                  <a:srgbClr val="0070C0"/>
                </a:solidFill>
                <a:latin typeface="+mj-lt"/>
              </a:rPr>
            </a:br>
            <a:r>
              <a:rPr lang="en-US" dirty="0" smtClean="0">
                <a:solidFill>
                  <a:srgbClr val="0070C0"/>
                </a:solidFill>
                <a:latin typeface="+mj-lt"/>
              </a:rPr>
              <a:t>carrying out the most important sacrifice! </a:t>
            </a:r>
          </a:p>
        </p:txBody>
      </p:sp>
      <p:sp>
        <p:nvSpPr>
          <p:cNvPr id="3" name="Title 1"/>
          <p:cNvSpPr txBox="1">
            <a:spLocks/>
          </p:cNvSpPr>
          <p:nvPr/>
        </p:nvSpPr>
        <p:spPr>
          <a:xfrm>
            <a:off x="1914144" y="51118"/>
            <a:ext cx="9997440" cy="886431"/>
          </a:xfrm>
          <a:prstGeom prst="rect">
            <a:avLst/>
          </a:prstGeom>
        </p:spPr>
        <p:txBody>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dirty="0" smtClean="0"/>
              <a:t>More Thoughts &amp; Questions </a:t>
            </a:r>
            <a:r>
              <a:rPr lang="en-US" sz="3600" dirty="0" smtClean="0"/>
              <a:t>(</a:t>
            </a:r>
            <a:r>
              <a:rPr lang="en-US" sz="3600" dirty="0" err="1" smtClean="0"/>
              <a:t>con’t</a:t>
            </a:r>
            <a:r>
              <a:rPr lang="en-US" sz="3600" dirty="0" smtClean="0"/>
              <a:t>)</a:t>
            </a:r>
            <a:endParaRPr lang="en-US" dirty="0"/>
          </a:p>
        </p:txBody>
      </p:sp>
      <p:sp>
        <p:nvSpPr>
          <p:cNvPr id="6" name="Content Placeholder 3"/>
          <p:cNvSpPr txBox="1">
            <a:spLocks/>
          </p:cNvSpPr>
          <p:nvPr/>
        </p:nvSpPr>
        <p:spPr>
          <a:xfrm>
            <a:off x="1371601" y="821803"/>
            <a:ext cx="10820400" cy="3183038"/>
          </a:xfrm>
          <a:prstGeom prst="rect">
            <a:avLst/>
          </a:prstGeom>
        </p:spPr>
        <p:txBody>
          <a:bodyPr>
            <a:normAutofit fontScale="92500" lnSpcReduction="1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None/>
            </a:pPr>
            <a:r>
              <a:rPr lang="en-US" sz="3300" b="1" dirty="0" smtClean="0">
                <a:solidFill>
                  <a:srgbClr val="002060"/>
                </a:solidFill>
                <a:latin typeface="Comic Sans MS" pitchFamily="66" charset="0"/>
              </a:rPr>
              <a:t>Deut 16:6  </a:t>
            </a:r>
            <a:r>
              <a:rPr lang="en-US" sz="2800" b="1" dirty="0" smtClean="0">
                <a:solidFill>
                  <a:srgbClr val="0070C0"/>
                </a:solidFill>
                <a:latin typeface="Comic Sans MS" pitchFamily="66" charset="0"/>
              </a:rPr>
              <a:t>But at the place which </a:t>
            </a:r>
            <a:r>
              <a:rPr lang="en-US" sz="2800" b="1" dirty="0" smtClean="0">
                <a:ln>
                  <a:solidFill>
                    <a:srgbClr val="0070C0"/>
                  </a:solidFill>
                </a:ln>
                <a:solidFill>
                  <a:srgbClr val="00B0F0"/>
                </a:solidFill>
                <a:latin typeface="Comic Sans MS" pitchFamily="66" charset="0"/>
              </a:rPr>
              <a:t>Yahuah thy Elohim </a:t>
            </a:r>
            <a:br>
              <a:rPr lang="en-US" sz="2800" b="1" dirty="0" smtClean="0">
                <a:ln>
                  <a:solidFill>
                    <a:srgbClr val="0070C0"/>
                  </a:solidFill>
                </a:ln>
                <a:solidFill>
                  <a:srgbClr val="00B0F0"/>
                </a:solidFill>
                <a:latin typeface="Comic Sans MS" pitchFamily="66" charset="0"/>
              </a:rPr>
            </a:br>
            <a:r>
              <a:rPr lang="en-US" sz="2800" b="1" dirty="0" smtClean="0">
                <a:solidFill>
                  <a:srgbClr val="0070C0"/>
                </a:solidFill>
                <a:latin typeface="Comic Sans MS" pitchFamily="66" charset="0"/>
              </a:rPr>
              <a:t>shall choose to place his name in</a:t>
            </a:r>
            <a:r>
              <a:rPr lang="en-US" sz="2800" dirty="0" smtClean="0">
                <a:solidFill>
                  <a:srgbClr val="0070C0"/>
                </a:solidFill>
                <a:latin typeface="Comic Sans MS" pitchFamily="66" charset="0"/>
              </a:rPr>
              <a:t>, </a:t>
            </a:r>
            <a:r>
              <a:rPr lang="en-US" sz="2000" dirty="0" smtClean="0">
                <a:solidFill>
                  <a:schemeClr val="tx1">
                    <a:lumMod val="65000"/>
                    <a:lumOff val="35000"/>
                  </a:schemeClr>
                </a:solidFill>
                <a:latin typeface="Comic Sans MS" pitchFamily="66" charset="0"/>
              </a:rPr>
              <a:t>[in Jerusalem]</a:t>
            </a:r>
            <a:r>
              <a:rPr lang="en-US" sz="1600" dirty="0" smtClean="0">
                <a:solidFill>
                  <a:srgbClr val="0070C0"/>
                </a:solidFill>
                <a:latin typeface="Comic Sans MS" pitchFamily="66" charset="0"/>
              </a:rPr>
              <a:t>  </a:t>
            </a:r>
            <a:r>
              <a:rPr lang="en-US" sz="2800" b="1" dirty="0" smtClean="0">
                <a:solidFill>
                  <a:srgbClr val="0070C0"/>
                </a:solidFill>
                <a:latin typeface="Comic Sans MS" pitchFamily="66" charset="0"/>
              </a:rPr>
              <a:t>there </a:t>
            </a:r>
            <a:r>
              <a:rPr lang="en-US" sz="2800" b="1" dirty="0">
                <a:solidFill>
                  <a:srgbClr val="0070C0"/>
                </a:solidFill>
                <a:latin typeface="Comic Sans MS" pitchFamily="66" charset="0"/>
              </a:rPr>
              <a:t>thou </a:t>
            </a:r>
            <a:r>
              <a:rPr lang="en-US" sz="2800" b="1" dirty="0" smtClean="0">
                <a:solidFill>
                  <a:srgbClr val="0070C0"/>
                </a:solidFill>
                <a:latin typeface="Comic Sans MS" pitchFamily="66" charset="0"/>
              </a:rPr>
              <a:t/>
            </a:r>
            <a:br>
              <a:rPr lang="en-US" sz="2800" b="1" dirty="0" smtClean="0">
                <a:solidFill>
                  <a:srgbClr val="0070C0"/>
                </a:solidFill>
                <a:latin typeface="Comic Sans MS" pitchFamily="66" charset="0"/>
              </a:rPr>
            </a:br>
            <a:r>
              <a:rPr lang="en-US" sz="2800" b="1" dirty="0" smtClean="0">
                <a:solidFill>
                  <a:srgbClr val="0070C0"/>
                </a:solidFill>
                <a:latin typeface="Comic Sans MS" pitchFamily="66" charset="0"/>
              </a:rPr>
              <a:t>shalt </a:t>
            </a:r>
            <a:r>
              <a:rPr lang="en-US" sz="2800" b="1" dirty="0">
                <a:solidFill>
                  <a:srgbClr val="0070C0"/>
                </a:solidFill>
                <a:latin typeface="Comic Sans MS" pitchFamily="66" charset="0"/>
              </a:rPr>
              <a:t>sacrifice the </a:t>
            </a:r>
            <a:r>
              <a:rPr lang="en-US" sz="2800" b="1" dirty="0" err="1">
                <a:solidFill>
                  <a:srgbClr val="0070C0"/>
                </a:solidFill>
                <a:latin typeface="Comic Sans MS" pitchFamily="66" charset="0"/>
              </a:rPr>
              <a:t>passover</a:t>
            </a:r>
            <a:r>
              <a:rPr lang="en-US" sz="2800" b="1" dirty="0">
                <a:solidFill>
                  <a:srgbClr val="0070C0"/>
                </a:solidFill>
                <a:latin typeface="Comic Sans MS" pitchFamily="66" charset="0"/>
              </a:rPr>
              <a:t> </a:t>
            </a:r>
            <a:r>
              <a:rPr lang="en-US" sz="2600" dirty="0" smtClean="0">
                <a:ln>
                  <a:solidFill>
                    <a:schemeClr val="accent3"/>
                  </a:solidFill>
                </a:ln>
                <a:solidFill>
                  <a:schemeClr val="accent5">
                    <a:lumMod val="60000"/>
                    <a:lumOff val="40000"/>
                  </a:schemeClr>
                </a:solidFill>
                <a:latin typeface="Ravie" pitchFamily="82" charset="0"/>
              </a:rPr>
              <a:t>[a]</a:t>
            </a:r>
            <a:r>
              <a:rPr lang="en-US" sz="2400" b="1" dirty="0" smtClean="0">
                <a:solidFill>
                  <a:srgbClr val="0070C0"/>
                </a:solidFill>
                <a:latin typeface="Comic Sans MS" pitchFamily="66" charset="0"/>
              </a:rPr>
              <a:t> </a:t>
            </a:r>
            <a:r>
              <a:rPr lang="en-US" b="1" u="sng" dirty="0" smtClean="0">
                <a:ln>
                  <a:solidFill>
                    <a:schemeClr val="accent3"/>
                  </a:solidFill>
                </a:ln>
                <a:solidFill>
                  <a:schemeClr val="accent5">
                    <a:lumMod val="60000"/>
                    <a:lumOff val="40000"/>
                  </a:schemeClr>
                </a:solidFill>
                <a:latin typeface="Comic Sans MS" pitchFamily="66" charset="0"/>
              </a:rPr>
              <a:t>at</a:t>
            </a:r>
            <a:r>
              <a:rPr lang="en-US" dirty="0" smtClean="0">
                <a:solidFill>
                  <a:srgbClr val="0070C0"/>
                </a:solidFill>
                <a:latin typeface="Comic Sans MS" pitchFamily="66" charset="0"/>
              </a:rPr>
              <a:t> </a:t>
            </a:r>
            <a:r>
              <a:rPr lang="en-US" b="1" u="sng" dirty="0" smtClean="0">
                <a:ln>
                  <a:solidFill>
                    <a:schemeClr val="accent3"/>
                  </a:solidFill>
                </a:ln>
                <a:solidFill>
                  <a:schemeClr val="accent5">
                    <a:lumMod val="60000"/>
                    <a:lumOff val="40000"/>
                  </a:schemeClr>
                </a:solidFill>
                <a:latin typeface="Comic Sans MS" pitchFamily="66" charset="0"/>
              </a:rPr>
              <a:t>even</a:t>
            </a:r>
            <a:r>
              <a:rPr lang="en-US" b="1" dirty="0" smtClean="0">
                <a:ln>
                  <a:solidFill>
                    <a:schemeClr val="accent3"/>
                  </a:solidFill>
                </a:ln>
                <a:solidFill>
                  <a:schemeClr val="accent5">
                    <a:lumMod val="60000"/>
                    <a:lumOff val="40000"/>
                  </a:schemeClr>
                </a:solidFill>
                <a:latin typeface="Comic Sans MS" pitchFamily="66" charset="0"/>
              </a:rPr>
              <a:t> </a:t>
            </a:r>
            <a:r>
              <a:rPr lang="en-US" sz="2400" b="1" dirty="0" smtClean="0">
                <a:solidFill>
                  <a:srgbClr val="7030A0"/>
                </a:solidFill>
                <a:latin typeface="Comic Sans MS" pitchFamily="66" charset="0"/>
              </a:rPr>
              <a:t>[ereb/dusk], </a:t>
            </a:r>
            <a:br>
              <a:rPr lang="en-US" sz="2400" b="1" dirty="0" smtClean="0">
                <a:solidFill>
                  <a:srgbClr val="7030A0"/>
                </a:solidFill>
                <a:latin typeface="Comic Sans MS" pitchFamily="66" charset="0"/>
              </a:rPr>
            </a:br>
            <a:r>
              <a:rPr lang="en-US" sz="3000" dirty="0" smtClean="0">
                <a:ln>
                  <a:solidFill>
                    <a:srgbClr val="002060"/>
                  </a:solidFill>
                </a:ln>
                <a:solidFill>
                  <a:srgbClr val="00B0F0"/>
                </a:solidFill>
                <a:latin typeface="Ravie" pitchFamily="82" charset="0"/>
              </a:rPr>
              <a:t>[b]</a:t>
            </a:r>
            <a:r>
              <a:rPr lang="en-US" sz="2000" dirty="0" smtClean="0">
                <a:solidFill>
                  <a:schemeClr val="tx1">
                    <a:lumMod val="65000"/>
                    <a:lumOff val="35000"/>
                  </a:schemeClr>
                </a:solidFill>
                <a:latin typeface="Comic Sans MS" pitchFamily="66" charset="0"/>
              </a:rPr>
              <a:t>  </a:t>
            </a:r>
            <a:r>
              <a:rPr lang="en-US" sz="2800" dirty="0" smtClean="0">
                <a:solidFill>
                  <a:srgbClr val="0070C0"/>
                </a:solidFill>
                <a:latin typeface="Comic Sans MS" pitchFamily="66" charset="0"/>
              </a:rPr>
              <a:t>at the </a:t>
            </a:r>
            <a:r>
              <a:rPr lang="en-US" b="1" dirty="0" smtClean="0">
                <a:ln>
                  <a:solidFill>
                    <a:srgbClr val="002060"/>
                  </a:solidFill>
                </a:ln>
                <a:solidFill>
                  <a:srgbClr val="00B0F0"/>
                </a:solidFill>
                <a:latin typeface="Comic Sans MS" pitchFamily="66" charset="0"/>
              </a:rPr>
              <a:t>g</a:t>
            </a:r>
            <a:r>
              <a:rPr lang="en-US" b="1" u="sng" dirty="0" smtClean="0">
                <a:ln>
                  <a:solidFill>
                    <a:srgbClr val="002060"/>
                  </a:solidFill>
                </a:ln>
                <a:solidFill>
                  <a:srgbClr val="00B0F0"/>
                </a:solidFill>
                <a:latin typeface="Comic Sans MS" pitchFamily="66" charset="0"/>
              </a:rPr>
              <a:t>oin</a:t>
            </a:r>
            <a:r>
              <a:rPr lang="en-US" b="1" dirty="0" smtClean="0">
                <a:ln>
                  <a:solidFill>
                    <a:srgbClr val="002060"/>
                  </a:solidFill>
                </a:ln>
                <a:solidFill>
                  <a:srgbClr val="00B0F0"/>
                </a:solidFill>
                <a:latin typeface="Comic Sans MS" pitchFamily="66" charset="0"/>
              </a:rPr>
              <a:t>g </a:t>
            </a:r>
            <a:r>
              <a:rPr lang="en-US" b="1" u="sng" dirty="0" smtClean="0">
                <a:ln>
                  <a:solidFill>
                    <a:srgbClr val="002060"/>
                  </a:solidFill>
                </a:ln>
                <a:solidFill>
                  <a:srgbClr val="00B0F0"/>
                </a:solidFill>
                <a:latin typeface="Comic Sans MS" pitchFamily="66" charset="0"/>
              </a:rPr>
              <a:t>down</a:t>
            </a:r>
            <a:r>
              <a:rPr lang="en-US" b="1" dirty="0" smtClean="0">
                <a:ln>
                  <a:solidFill>
                    <a:srgbClr val="002060"/>
                  </a:solidFill>
                </a:ln>
                <a:solidFill>
                  <a:srgbClr val="00B0F0"/>
                </a:solidFill>
                <a:latin typeface="Comic Sans MS" pitchFamily="66" charset="0"/>
              </a:rPr>
              <a:t> </a:t>
            </a:r>
            <a:r>
              <a:rPr lang="en-US" b="1" u="sng" dirty="0" smtClean="0">
                <a:ln>
                  <a:solidFill>
                    <a:srgbClr val="002060"/>
                  </a:solidFill>
                </a:ln>
                <a:solidFill>
                  <a:srgbClr val="00B0F0"/>
                </a:solidFill>
                <a:latin typeface="Comic Sans MS" pitchFamily="66" charset="0"/>
              </a:rPr>
              <a:t>of</a:t>
            </a:r>
            <a:r>
              <a:rPr lang="en-US" b="1" dirty="0" smtClean="0">
                <a:ln>
                  <a:solidFill>
                    <a:srgbClr val="002060"/>
                  </a:solidFill>
                </a:ln>
                <a:solidFill>
                  <a:srgbClr val="00B0F0"/>
                </a:solidFill>
                <a:latin typeface="Comic Sans MS" pitchFamily="66" charset="0"/>
              </a:rPr>
              <a:t> </a:t>
            </a:r>
            <a:r>
              <a:rPr lang="en-US" b="1" u="sng" dirty="0" smtClean="0">
                <a:ln>
                  <a:solidFill>
                    <a:srgbClr val="002060"/>
                  </a:solidFill>
                </a:ln>
                <a:solidFill>
                  <a:srgbClr val="00B0F0"/>
                </a:solidFill>
                <a:latin typeface="Comic Sans MS" pitchFamily="66" charset="0"/>
              </a:rPr>
              <a:t>the</a:t>
            </a:r>
            <a:r>
              <a:rPr lang="en-US" b="1" dirty="0" smtClean="0">
                <a:ln>
                  <a:solidFill>
                    <a:srgbClr val="002060"/>
                  </a:solidFill>
                </a:ln>
                <a:solidFill>
                  <a:srgbClr val="00B0F0"/>
                </a:solidFill>
                <a:latin typeface="Comic Sans MS" pitchFamily="66" charset="0"/>
              </a:rPr>
              <a:t> </a:t>
            </a:r>
            <a:r>
              <a:rPr lang="en-US" b="1" u="sng" dirty="0" smtClean="0">
                <a:ln>
                  <a:solidFill>
                    <a:srgbClr val="002060"/>
                  </a:solidFill>
                </a:ln>
                <a:solidFill>
                  <a:srgbClr val="00B0F0"/>
                </a:solidFill>
                <a:latin typeface="Comic Sans MS" pitchFamily="66" charset="0"/>
              </a:rPr>
              <a:t>sun</a:t>
            </a:r>
            <a:r>
              <a:rPr lang="en-US" dirty="0" smtClean="0">
                <a:ln>
                  <a:solidFill>
                    <a:srgbClr val="002060"/>
                  </a:solidFill>
                </a:ln>
                <a:solidFill>
                  <a:srgbClr val="00B0F0"/>
                </a:solidFill>
                <a:latin typeface="Comic Sans MS" pitchFamily="66" charset="0"/>
              </a:rPr>
              <a:t> </a:t>
            </a:r>
            <a:r>
              <a:rPr lang="en-US" sz="2400" b="1" dirty="0">
                <a:solidFill>
                  <a:srgbClr val="7030A0"/>
                </a:solidFill>
                <a:latin typeface="Comic Sans MS" pitchFamily="66" charset="0"/>
              </a:rPr>
              <a:t>[</a:t>
            </a:r>
            <a:r>
              <a:rPr lang="en-US" sz="2400" b="1" dirty="0" smtClean="0">
                <a:solidFill>
                  <a:srgbClr val="7030A0"/>
                </a:solidFill>
                <a:latin typeface="Comic Sans MS" pitchFamily="66" charset="0"/>
              </a:rPr>
              <a:t>&lt;</a:t>
            </a:r>
            <a:r>
              <a:rPr lang="en-US" sz="2400" b="1" dirty="0" err="1" smtClean="0">
                <a:solidFill>
                  <a:srgbClr val="7030A0"/>
                </a:solidFill>
                <a:latin typeface="Comic Sans MS" pitchFamily="66" charset="0"/>
              </a:rPr>
              <a:t>beyn</a:t>
            </a:r>
            <a:r>
              <a:rPr lang="en-US" sz="2400" b="1" dirty="0" smtClean="0">
                <a:solidFill>
                  <a:srgbClr val="7030A0"/>
                </a:solidFill>
                <a:latin typeface="Comic Sans MS" pitchFamily="66" charset="0"/>
              </a:rPr>
              <a:t> ha </a:t>
            </a:r>
            <a:r>
              <a:rPr lang="en-US" sz="2400" b="1" dirty="0" err="1" smtClean="0">
                <a:solidFill>
                  <a:srgbClr val="7030A0"/>
                </a:solidFill>
                <a:latin typeface="Comic Sans MS" pitchFamily="66" charset="0"/>
              </a:rPr>
              <a:t>arbayim</a:t>
            </a:r>
            <a:r>
              <a:rPr lang="en-US" sz="2400" b="1" dirty="0" smtClean="0">
                <a:solidFill>
                  <a:srgbClr val="7030A0"/>
                </a:solidFill>
                <a:latin typeface="Comic Sans MS" pitchFamily="66" charset="0"/>
              </a:rPr>
              <a:t>&gt; Day Season], </a:t>
            </a:r>
            <a:r>
              <a:rPr lang="en-US" sz="2600" dirty="0" smtClean="0">
                <a:ln>
                  <a:solidFill>
                    <a:srgbClr val="002060"/>
                  </a:solidFill>
                </a:ln>
                <a:solidFill>
                  <a:schemeClr val="tx1">
                    <a:lumMod val="65000"/>
                    <a:lumOff val="35000"/>
                  </a:schemeClr>
                </a:solidFill>
                <a:latin typeface="Ravie" pitchFamily="82" charset="0"/>
              </a:rPr>
              <a:t>[c]</a:t>
            </a:r>
            <a:r>
              <a:rPr lang="en-US" dirty="0" smtClean="0">
                <a:solidFill>
                  <a:srgbClr val="0070C0"/>
                </a:solidFill>
                <a:latin typeface="Ravie" pitchFamily="82" charset="0"/>
              </a:rPr>
              <a:t> </a:t>
            </a:r>
            <a:r>
              <a:rPr lang="en-US" sz="2800" dirty="0" smtClean="0">
                <a:solidFill>
                  <a:srgbClr val="0070C0"/>
                </a:solidFill>
                <a:latin typeface="Comic Sans MS" pitchFamily="66" charset="0"/>
              </a:rPr>
              <a:t>at the </a:t>
            </a:r>
            <a:r>
              <a:rPr lang="en-US" b="1" u="sng" dirty="0" smtClean="0">
                <a:ln>
                  <a:solidFill>
                    <a:srgbClr val="002060"/>
                  </a:solidFill>
                </a:ln>
                <a:solidFill>
                  <a:schemeClr val="tx1">
                    <a:lumMod val="65000"/>
                    <a:lumOff val="35000"/>
                  </a:schemeClr>
                </a:solidFill>
                <a:latin typeface="Comic Sans MS" pitchFamily="66" charset="0"/>
              </a:rPr>
              <a:t>season</a:t>
            </a:r>
            <a:r>
              <a:rPr lang="en-US" dirty="0" smtClean="0">
                <a:solidFill>
                  <a:srgbClr val="0070C0"/>
                </a:solidFill>
                <a:latin typeface="Comic Sans MS" pitchFamily="66" charset="0"/>
              </a:rPr>
              <a:t> </a:t>
            </a:r>
            <a:r>
              <a:rPr lang="en-US" sz="2800" dirty="0" smtClean="0">
                <a:solidFill>
                  <a:srgbClr val="0070C0"/>
                </a:solidFill>
                <a:latin typeface="Comic Sans MS" pitchFamily="66" charset="0"/>
              </a:rPr>
              <a:t>that thou </a:t>
            </a:r>
            <a:r>
              <a:rPr lang="en-US" sz="2800" dirty="0" err="1" smtClean="0">
                <a:solidFill>
                  <a:srgbClr val="0070C0"/>
                </a:solidFill>
                <a:latin typeface="Comic Sans MS" pitchFamily="66" charset="0"/>
              </a:rPr>
              <a:t>camest</a:t>
            </a:r>
            <a:r>
              <a:rPr lang="en-US" sz="2800" dirty="0" smtClean="0">
                <a:solidFill>
                  <a:srgbClr val="0070C0"/>
                </a:solidFill>
                <a:latin typeface="Comic Sans MS" pitchFamily="66" charset="0"/>
              </a:rPr>
              <a:t> forth out </a:t>
            </a:r>
            <a:r>
              <a:rPr lang="en-US" b="1" u="sng" dirty="0" smtClean="0">
                <a:ln>
                  <a:solidFill>
                    <a:srgbClr val="002060"/>
                  </a:solidFill>
                </a:ln>
                <a:solidFill>
                  <a:schemeClr val="tx1">
                    <a:lumMod val="65000"/>
                    <a:lumOff val="35000"/>
                  </a:schemeClr>
                </a:solidFill>
                <a:latin typeface="Comic Sans MS" pitchFamily="66" charset="0"/>
              </a:rPr>
              <a:t>of</a:t>
            </a:r>
            <a:r>
              <a:rPr lang="en-US" b="1" dirty="0" smtClean="0">
                <a:ln>
                  <a:solidFill>
                    <a:srgbClr val="002060"/>
                  </a:solidFill>
                </a:ln>
                <a:solidFill>
                  <a:schemeClr val="tx1">
                    <a:lumMod val="65000"/>
                    <a:lumOff val="35000"/>
                  </a:schemeClr>
                </a:solidFill>
                <a:latin typeface="Comic Sans MS" pitchFamily="66" charset="0"/>
              </a:rPr>
              <a:t> </a:t>
            </a:r>
            <a:r>
              <a:rPr lang="en-US" b="1" u="sng" dirty="0" smtClean="0">
                <a:ln>
                  <a:solidFill>
                    <a:srgbClr val="002060"/>
                  </a:solidFill>
                </a:ln>
                <a:solidFill>
                  <a:schemeClr val="tx1">
                    <a:lumMod val="65000"/>
                    <a:lumOff val="35000"/>
                  </a:schemeClr>
                </a:solidFill>
                <a:latin typeface="Comic Sans MS" pitchFamily="66" charset="0"/>
              </a:rPr>
              <a:t>E</a:t>
            </a:r>
            <a:r>
              <a:rPr lang="en-US" sz="2600" b="1" u="sng" dirty="0" smtClean="0">
                <a:ln>
                  <a:solidFill>
                    <a:srgbClr val="002060"/>
                  </a:solidFill>
                </a:ln>
                <a:solidFill>
                  <a:schemeClr val="tx1">
                    <a:lumMod val="65000"/>
                    <a:lumOff val="35000"/>
                  </a:schemeClr>
                </a:solidFill>
                <a:latin typeface="Comic Sans MS" pitchFamily="66" charset="0"/>
              </a:rPr>
              <a:t>GYPT</a:t>
            </a:r>
            <a:r>
              <a:rPr lang="en-US" b="1" dirty="0" smtClean="0">
                <a:ln>
                  <a:solidFill>
                    <a:srgbClr val="002060"/>
                  </a:solidFill>
                </a:ln>
                <a:solidFill>
                  <a:schemeClr val="tx1">
                    <a:lumMod val="65000"/>
                    <a:lumOff val="35000"/>
                  </a:schemeClr>
                </a:solidFill>
                <a:latin typeface="Comic Sans MS" pitchFamily="66" charset="0"/>
              </a:rPr>
              <a:t> </a:t>
            </a:r>
            <a:br>
              <a:rPr lang="en-US" b="1" dirty="0" smtClean="0">
                <a:ln>
                  <a:solidFill>
                    <a:srgbClr val="002060"/>
                  </a:solidFill>
                </a:ln>
                <a:solidFill>
                  <a:schemeClr val="tx1">
                    <a:lumMod val="65000"/>
                    <a:lumOff val="35000"/>
                  </a:schemeClr>
                </a:solidFill>
                <a:latin typeface="Comic Sans MS" pitchFamily="66" charset="0"/>
              </a:rPr>
            </a:br>
            <a:r>
              <a:rPr lang="en-US" b="1" dirty="0" smtClean="0">
                <a:ln>
                  <a:solidFill>
                    <a:srgbClr val="002060"/>
                  </a:solidFill>
                </a:ln>
                <a:solidFill>
                  <a:schemeClr val="tx1">
                    <a:lumMod val="65000"/>
                    <a:lumOff val="35000"/>
                  </a:schemeClr>
                </a:solidFill>
                <a:latin typeface="Comic Sans MS" pitchFamily="66" charset="0"/>
              </a:rPr>
              <a:t>                </a:t>
            </a:r>
            <a:r>
              <a:rPr lang="en-US" sz="2400" b="1" dirty="0" smtClean="0">
                <a:solidFill>
                  <a:srgbClr val="7030A0"/>
                </a:solidFill>
                <a:latin typeface="Comic Sans MS" pitchFamily="66" charset="0"/>
              </a:rPr>
              <a:t>[&lt;</a:t>
            </a:r>
            <a:r>
              <a:rPr lang="en-US" sz="2400" b="1" dirty="0" err="1">
                <a:solidFill>
                  <a:srgbClr val="7030A0"/>
                </a:solidFill>
                <a:latin typeface="Comic Sans MS" pitchFamily="66" charset="0"/>
              </a:rPr>
              <a:t>beyn</a:t>
            </a:r>
            <a:r>
              <a:rPr lang="en-US" sz="2400" b="1" dirty="0">
                <a:solidFill>
                  <a:srgbClr val="7030A0"/>
                </a:solidFill>
                <a:latin typeface="Comic Sans MS" pitchFamily="66" charset="0"/>
              </a:rPr>
              <a:t> ha </a:t>
            </a:r>
            <a:r>
              <a:rPr lang="en-US" sz="2400" b="1" dirty="0" err="1">
                <a:solidFill>
                  <a:srgbClr val="7030A0"/>
                </a:solidFill>
                <a:latin typeface="Comic Sans MS" pitchFamily="66" charset="0"/>
              </a:rPr>
              <a:t>arbayim</a:t>
            </a:r>
            <a:r>
              <a:rPr lang="en-US" sz="2400" b="1" dirty="0">
                <a:solidFill>
                  <a:srgbClr val="7030A0"/>
                </a:solidFill>
                <a:latin typeface="Comic Sans MS" pitchFamily="66" charset="0"/>
              </a:rPr>
              <a:t>&gt; </a:t>
            </a:r>
            <a:r>
              <a:rPr lang="en-US" sz="2400" b="1" dirty="0" smtClean="0">
                <a:solidFill>
                  <a:srgbClr val="7030A0"/>
                </a:solidFill>
                <a:latin typeface="Comic Sans MS" pitchFamily="66" charset="0"/>
              </a:rPr>
              <a:t>Night </a:t>
            </a:r>
            <a:r>
              <a:rPr lang="en-US" sz="2400" b="1" dirty="0">
                <a:solidFill>
                  <a:srgbClr val="7030A0"/>
                </a:solidFill>
                <a:latin typeface="Comic Sans MS" pitchFamily="66" charset="0"/>
              </a:rPr>
              <a:t>Season</a:t>
            </a:r>
            <a:r>
              <a:rPr lang="en-US" sz="2400" b="1" dirty="0" smtClean="0">
                <a:solidFill>
                  <a:srgbClr val="7030A0"/>
                </a:solidFill>
                <a:latin typeface="Comic Sans MS" pitchFamily="66" charset="0"/>
              </a:rPr>
              <a:t>].</a:t>
            </a:r>
            <a:r>
              <a:rPr lang="en-US" sz="2400" b="1" dirty="0" smtClean="0">
                <a:ln>
                  <a:solidFill>
                    <a:srgbClr val="002060"/>
                  </a:solidFill>
                </a:ln>
                <a:solidFill>
                  <a:schemeClr val="tx1">
                    <a:lumMod val="65000"/>
                    <a:lumOff val="35000"/>
                  </a:schemeClr>
                </a:solidFill>
                <a:latin typeface="Comic Sans MS" pitchFamily="66" charset="0"/>
              </a:rPr>
              <a:t> </a:t>
            </a:r>
            <a:endParaRPr lang="en-US" sz="2000" dirty="0" smtClean="0">
              <a:solidFill>
                <a:schemeClr val="tx1">
                  <a:lumMod val="65000"/>
                  <a:lumOff val="35000"/>
                </a:schemeClr>
              </a:solidFill>
              <a:latin typeface="Tw Cen MT" pitchFamily="34" charset="0"/>
            </a:endParaRPr>
          </a:p>
        </p:txBody>
      </p:sp>
      <p:sp>
        <p:nvSpPr>
          <p:cNvPr id="2" name="Rectangle 1"/>
          <p:cNvSpPr/>
          <p:nvPr/>
        </p:nvSpPr>
        <p:spPr>
          <a:xfrm>
            <a:off x="12238300" y="2290248"/>
            <a:ext cx="6096000" cy="2862322"/>
          </a:xfrm>
          <a:prstGeom prst="rect">
            <a:avLst/>
          </a:prstGeom>
          <a:solidFill>
            <a:schemeClr val="accent4">
              <a:lumMod val="20000"/>
              <a:lumOff val="80000"/>
            </a:schemeClr>
          </a:solidFill>
        </p:spPr>
        <p:txBody>
          <a:bodyPr>
            <a:spAutoFit/>
          </a:bodyPr>
          <a:lstStyle/>
          <a:p>
            <a:r>
              <a:rPr lang="en-US" dirty="0"/>
              <a:t>CF:  Wow Tim ... I just realized with this comment, that even though the priests "messed with the timing" of the other Offerings, Yahuah did things different for THE Passover Sacrifice.  nobody could mess up these instructions UNLESS they offered the lamb on another day other than the 14th.  The </a:t>
            </a:r>
            <a:r>
              <a:rPr lang="en-US" dirty="0" err="1"/>
              <a:t>passover</a:t>
            </a:r>
            <a:r>
              <a:rPr lang="en-US" dirty="0"/>
              <a:t> instructions are a "built-in no-fail" plan BECAUSE it is the most important sacrifice of the whole universe. I'm adding this thought to the next slide</a:t>
            </a:r>
            <a:r>
              <a:rPr lang="en-US" dirty="0" smtClean="0"/>
              <a:t>.</a:t>
            </a:r>
          </a:p>
          <a:p>
            <a:r>
              <a:rPr lang="en-US" dirty="0"/>
              <a:t>TA:  yes the "bases were covered!"</a:t>
            </a:r>
          </a:p>
        </p:txBody>
      </p:sp>
      <p:pic>
        <p:nvPicPr>
          <p:cNvPr id="7" name="Picture 17" descr="C:\Users\Rae\Desktop\Art on Desktop\white man clip art\3d white people\png\ques mark man 2 png.pn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8259" y="3508662"/>
            <a:ext cx="1897321" cy="2229739"/>
          </a:xfrm>
          <a:prstGeom prst="rect">
            <a:avLst/>
          </a:prstGeom>
          <a:noFill/>
          <a:extLst>
            <a:ext uri="{909E8E84-426E-40DD-AFC4-6F175D3DCCD1}">
              <a14:hiddenFill xmlns:a14="http://schemas.microsoft.com/office/drawing/2010/main">
                <a:solidFill>
                  <a:srgbClr val="FFFFFF"/>
                </a:solidFill>
              </a14:hiddenFill>
            </a:ext>
          </a:extLst>
        </p:spPr>
      </p:pic>
      <p:sp>
        <p:nvSpPr>
          <p:cNvPr id="8" name="Explosion 1 7"/>
          <p:cNvSpPr/>
          <p:nvPr/>
        </p:nvSpPr>
        <p:spPr>
          <a:xfrm rot="18748191">
            <a:off x="462907" y="5587548"/>
            <a:ext cx="1081172" cy="1040708"/>
          </a:xfrm>
          <a:prstGeom prst="irregularSeal1">
            <a:avLst/>
          </a:prstGeom>
          <a:gradFill flip="none" rotWithShape="1">
            <a:gsLst>
              <a:gs pos="17000">
                <a:srgbClr val="96004B"/>
              </a:gs>
              <a:gs pos="50000">
                <a:srgbClr val="00B0F0"/>
              </a:gs>
              <a:gs pos="81000">
                <a:srgbClr val="96004B"/>
              </a:gs>
            </a:gsLst>
            <a:path path="shape">
              <a:fillToRect l="50000" t="50000" r="50000" b="50000"/>
            </a:path>
            <a:tileRect/>
          </a:gradFill>
          <a:ln>
            <a:solidFill>
              <a:schemeClr val="accent2">
                <a:lumMod val="40000"/>
                <a:lumOff val="6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4313214"/>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8" presetClass="emph" presetSubtype="0" fill="hold" grpId="0" nodeType="afterEffect">
                                  <p:stCondLst>
                                    <p:cond delay="0"/>
                                  </p:stCondLst>
                                  <p:childTnLst>
                                    <p:animRot by="21600000">
                                      <p:cBhvr>
                                        <p:cTn id="17"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729522" y="937549"/>
            <a:ext cx="10577717" cy="6099859"/>
          </a:xfrm>
        </p:spPr>
        <p:txBody>
          <a:bodyPr>
            <a:normAutofit fontScale="85000" lnSpcReduction="10000"/>
            <a:scene3d>
              <a:camera prst="orthographicFront"/>
              <a:lightRig rig="threePt" dir="t"/>
            </a:scene3d>
            <a:sp3d extrusionH="57150">
              <a:bevelT w="82550" h="38100" prst="coolSlant"/>
            </a:sp3d>
          </a:bodyPr>
          <a:lstStyle/>
          <a:p>
            <a:pPr marL="596646" indent="-514350">
              <a:buFont typeface="+mj-lt"/>
              <a:buAutoNum type="arabicParenR"/>
            </a:pPr>
            <a:r>
              <a:rPr lang="en-US" dirty="0" smtClean="0">
                <a:solidFill>
                  <a:srgbClr val="C00000"/>
                </a:solidFill>
                <a:latin typeface="+mj-lt"/>
              </a:rPr>
              <a:t>Is the Passover the most important sacrifice of them all?  </a:t>
            </a:r>
          </a:p>
          <a:p>
            <a:pPr marL="596646" indent="-514350">
              <a:buFont typeface="+mj-lt"/>
              <a:buAutoNum type="arabicParenR"/>
            </a:pPr>
            <a:r>
              <a:rPr lang="en-US" dirty="0" smtClean="0">
                <a:solidFill>
                  <a:srgbClr val="006600"/>
                </a:solidFill>
                <a:latin typeface="+mj-lt"/>
              </a:rPr>
              <a:t>Is this why it must have the highest priority?  </a:t>
            </a:r>
          </a:p>
          <a:p>
            <a:pPr marL="596646" indent="-514350">
              <a:buFont typeface="+mj-lt"/>
              <a:buAutoNum type="arabicParenR"/>
            </a:pPr>
            <a:r>
              <a:rPr lang="en-US" dirty="0" smtClean="0">
                <a:solidFill>
                  <a:srgbClr val="0000FF"/>
                </a:solidFill>
                <a:latin typeface="+mj-lt"/>
              </a:rPr>
              <a:t>Has the Torah, the Tanach and the Gospels given the Passover sacrifice its rightful recognition?</a:t>
            </a:r>
          </a:p>
          <a:p>
            <a:pPr marL="82296" indent="0">
              <a:lnSpc>
                <a:spcPct val="110000"/>
              </a:lnSpc>
              <a:buNone/>
            </a:pPr>
            <a:r>
              <a:rPr lang="en-US" sz="3800" b="1" dirty="0" smtClean="0">
                <a:solidFill>
                  <a:srgbClr val="96004B"/>
                </a:solidFill>
                <a:effectLst>
                  <a:outerShdw blurRad="38100" dist="38100" dir="2700000" algn="tl">
                    <a:srgbClr val="000000">
                      <a:alpha val="43137"/>
                    </a:srgbClr>
                  </a:outerShdw>
                </a:effectLst>
                <a:latin typeface="Comic Sans MS" pitchFamily="66" charset="0"/>
              </a:rPr>
              <a:t>One more thing to think about:  </a:t>
            </a:r>
            <a:r>
              <a:rPr lang="en-US" dirty="0" smtClean="0">
                <a:latin typeface="Comic Sans MS" pitchFamily="66" charset="0"/>
              </a:rPr>
              <a:t>Even </a:t>
            </a:r>
            <a:r>
              <a:rPr lang="en-US" dirty="0">
                <a:latin typeface="Comic Sans MS" pitchFamily="66" charset="0"/>
              </a:rPr>
              <a:t>though the priests </a:t>
            </a:r>
            <a:r>
              <a:rPr lang="en-US" b="1" dirty="0" smtClean="0">
                <a:solidFill>
                  <a:srgbClr val="FF0000"/>
                </a:solidFill>
                <a:latin typeface="Comic Sans MS" pitchFamily="66" charset="0"/>
              </a:rPr>
              <a:t>“adjusted </a:t>
            </a:r>
            <a:r>
              <a:rPr lang="en-US" b="1" dirty="0">
                <a:solidFill>
                  <a:srgbClr val="FF0000"/>
                </a:solidFill>
                <a:latin typeface="Comic Sans MS" pitchFamily="66" charset="0"/>
              </a:rPr>
              <a:t>the timing" </a:t>
            </a:r>
            <a:r>
              <a:rPr lang="en-US" dirty="0">
                <a:latin typeface="Comic Sans MS" pitchFamily="66" charset="0"/>
              </a:rPr>
              <a:t>of the other Offerings, </a:t>
            </a:r>
            <a:r>
              <a:rPr lang="en-US" dirty="0" smtClean="0">
                <a:latin typeface="Comic Sans MS" pitchFamily="66" charset="0"/>
              </a:rPr>
              <a:t/>
            </a:r>
            <a:br>
              <a:rPr lang="en-US" dirty="0" smtClean="0">
                <a:latin typeface="Comic Sans MS" pitchFamily="66" charset="0"/>
              </a:rPr>
            </a:br>
            <a:r>
              <a:rPr lang="en-US" b="1" dirty="0" smtClean="0">
                <a:solidFill>
                  <a:srgbClr val="0070C0"/>
                </a:solidFill>
                <a:latin typeface="Comic Sans MS" pitchFamily="66" charset="0"/>
              </a:rPr>
              <a:t>Yahuah </a:t>
            </a:r>
            <a:r>
              <a:rPr lang="en-US" b="1" dirty="0">
                <a:solidFill>
                  <a:srgbClr val="0070C0"/>
                </a:solidFill>
                <a:latin typeface="Comic Sans MS" pitchFamily="66" charset="0"/>
              </a:rPr>
              <a:t>did things different for THE Passover Sacrifice.  </a:t>
            </a:r>
            <a:endParaRPr lang="en-US" b="1" dirty="0" smtClean="0">
              <a:solidFill>
                <a:srgbClr val="0070C0"/>
              </a:solidFill>
              <a:latin typeface="Comic Sans MS" pitchFamily="66" charset="0"/>
            </a:endParaRPr>
          </a:p>
          <a:p>
            <a:pPr marL="596646" indent="-514350">
              <a:lnSpc>
                <a:spcPct val="110000"/>
              </a:lnSpc>
              <a:buFont typeface="+mj-lt"/>
              <a:buAutoNum type="arabicParenR" startAt="4"/>
            </a:pPr>
            <a:r>
              <a:rPr lang="en-US" b="1" dirty="0" smtClean="0">
                <a:solidFill>
                  <a:schemeClr val="accent5">
                    <a:lumMod val="60000"/>
                    <a:lumOff val="40000"/>
                  </a:schemeClr>
                </a:solidFill>
                <a:latin typeface="Comic Sans MS" pitchFamily="66" charset="0"/>
              </a:rPr>
              <a:t>Nobody </a:t>
            </a:r>
            <a:r>
              <a:rPr lang="en-US" b="1" dirty="0">
                <a:solidFill>
                  <a:schemeClr val="accent5">
                    <a:lumMod val="60000"/>
                    <a:lumOff val="40000"/>
                  </a:schemeClr>
                </a:solidFill>
                <a:latin typeface="Comic Sans MS" pitchFamily="66" charset="0"/>
              </a:rPr>
              <a:t>could </a:t>
            </a:r>
            <a:r>
              <a:rPr lang="en-US" b="1" dirty="0" smtClean="0">
                <a:solidFill>
                  <a:schemeClr val="accent5">
                    <a:lumMod val="60000"/>
                    <a:lumOff val="40000"/>
                  </a:schemeClr>
                </a:solidFill>
                <a:latin typeface="Comic Sans MS" pitchFamily="66" charset="0"/>
              </a:rPr>
              <a:t>alter these </a:t>
            </a:r>
            <a:r>
              <a:rPr lang="en-US" b="1" dirty="0">
                <a:solidFill>
                  <a:schemeClr val="accent5">
                    <a:lumMod val="60000"/>
                    <a:lumOff val="40000"/>
                  </a:schemeClr>
                </a:solidFill>
                <a:latin typeface="Comic Sans MS" pitchFamily="66" charset="0"/>
              </a:rPr>
              <a:t>instructions UNLESS they offered the lamb on another day </a:t>
            </a:r>
            <a:r>
              <a:rPr lang="en-US" b="1" dirty="0" smtClean="0">
                <a:solidFill>
                  <a:schemeClr val="accent5">
                    <a:lumMod val="60000"/>
                    <a:lumOff val="40000"/>
                  </a:schemeClr>
                </a:solidFill>
                <a:latin typeface="Comic Sans MS" pitchFamily="66" charset="0"/>
              </a:rPr>
              <a:t>other than </a:t>
            </a:r>
            <a:r>
              <a:rPr lang="en-US" b="1" dirty="0">
                <a:solidFill>
                  <a:schemeClr val="accent5">
                    <a:lumMod val="60000"/>
                    <a:lumOff val="40000"/>
                  </a:schemeClr>
                </a:solidFill>
                <a:latin typeface="Comic Sans MS" pitchFamily="66" charset="0"/>
              </a:rPr>
              <a:t>the </a:t>
            </a:r>
            <a:r>
              <a:rPr lang="en-US" b="1" dirty="0" smtClean="0">
                <a:solidFill>
                  <a:schemeClr val="accent5">
                    <a:lumMod val="60000"/>
                    <a:lumOff val="40000"/>
                  </a:schemeClr>
                </a:solidFill>
                <a:latin typeface="Comic Sans MS" pitchFamily="66" charset="0"/>
              </a:rPr>
              <a:t>14</a:t>
            </a:r>
            <a:r>
              <a:rPr lang="en-US" b="1" baseline="30000" dirty="0" smtClean="0">
                <a:solidFill>
                  <a:schemeClr val="accent5">
                    <a:lumMod val="60000"/>
                    <a:lumOff val="40000"/>
                  </a:schemeClr>
                </a:solidFill>
                <a:latin typeface="Comic Sans MS" pitchFamily="66" charset="0"/>
              </a:rPr>
              <a:t>th</a:t>
            </a:r>
            <a:r>
              <a:rPr lang="en-US" b="1" dirty="0" smtClean="0">
                <a:solidFill>
                  <a:schemeClr val="accent5">
                    <a:lumMod val="60000"/>
                    <a:lumOff val="40000"/>
                  </a:schemeClr>
                </a:solidFill>
                <a:latin typeface="Comic Sans MS" pitchFamily="66" charset="0"/>
              </a:rPr>
              <a:t>.  </a:t>
            </a:r>
          </a:p>
          <a:p>
            <a:pPr marL="596646" indent="-514350">
              <a:lnSpc>
                <a:spcPct val="110000"/>
              </a:lnSpc>
              <a:buFont typeface="+mj-lt"/>
              <a:buAutoNum type="arabicParenR" startAt="4"/>
            </a:pPr>
            <a:r>
              <a:rPr lang="en-US" b="1" dirty="0" smtClean="0">
                <a:solidFill>
                  <a:srgbClr val="FF0000"/>
                </a:solidFill>
                <a:effectLst>
                  <a:outerShdw blurRad="38100" dist="38100" dir="2700000" algn="tl">
                    <a:srgbClr val="000000">
                      <a:alpha val="43137"/>
                    </a:srgbClr>
                  </a:outerShdw>
                </a:effectLst>
                <a:latin typeface="Comic Sans MS" pitchFamily="66" charset="0"/>
              </a:rPr>
              <a:t>The Passover </a:t>
            </a:r>
            <a:r>
              <a:rPr lang="en-US" b="1" dirty="0">
                <a:solidFill>
                  <a:srgbClr val="FF0000"/>
                </a:solidFill>
                <a:effectLst>
                  <a:outerShdw blurRad="38100" dist="38100" dir="2700000" algn="tl">
                    <a:srgbClr val="000000">
                      <a:alpha val="43137"/>
                    </a:srgbClr>
                  </a:outerShdw>
                </a:effectLst>
                <a:latin typeface="Comic Sans MS" pitchFamily="66" charset="0"/>
              </a:rPr>
              <a:t>instructions are a "built-in no-fail" plan BECAUSE it is the most important sacrifice of the </a:t>
            </a:r>
            <a:r>
              <a:rPr lang="en-US" b="1" dirty="0" smtClean="0">
                <a:solidFill>
                  <a:srgbClr val="FF0000"/>
                </a:solidFill>
                <a:effectLst>
                  <a:outerShdw blurRad="38100" dist="38100" dir="2700000" algn="tl">
                    <a:srgbClr val="000000">
                      <a:alpha val="43137"/>
                    </a:srgbClr>
                  </a:outerShdw>
                </a:effectLst>
                <a:latin typeface="Comic Sans MS" pitchFamily="66" charset="0"/>
              </a:rPr>
              <a:t/>
            </a:r>
            <a:br>
              <a:rPr lang="en-US" b="1" dirty="0" smtClean="0">
                <a:solidFill>
                  <a:srgbClr val="FF0000"/>
                </a:solidFill>
                <a:effectLst>
                  <a:outerShdw blurRad="38100" dist="38100" dir="2700000" algn="tl">
                    <a:srgbClr val="000000">
                      <a:alpha val="43137"/>
                    </a:srgbClr>
                  </a:outerShdw>
                </a:effectLst>
                <a:latin typeface="Comic Sans MS" pitchFamily="66" charset="0"/>
              </a:rPr>
            </a:br>
            <a:r>
              <a:rPr lang="en-US" b="1" dirty="0" smtClean="0">
                <a:solidFill>
                  <a:srgbClr val="FF0000"/>
                </a:solidFill>
                <a:effectLst>
                  <a:outerShdw blurRad="38100" dist="38100" dir="2700000" algn="tl">
                    <a:srgbClr val="000000">
                      <a:alpha val="43137"/>
                    </a:srgbClr>
                  </a:outerShdw>
                </a:effectLst>
                <a:latin typeface="Comic Sans MS" pitchFamily="66" charset="0"/>
              </a:rPr>
              <a:t>whole </a:t>
            </a:r>
            <a:r>
              <a:rPr lang="en-US" b="1" dirty="0">
                <a:solidFill>
                  <a:srgbClr val="FF0000"/>
                </a:solidFill>
                <a:effectLst>
                  <a:outerShdw blurRad="38100" dist="38100" dir="2700000" algn="tl">
                    <a:srgbClr val="000000">
                      <a:alpha val="43137"/>
                    </a:srgbClr>
                  </a:outerShdw>
                </a:effectLst>
                <a:latin typeface="Comic Sans MS" pitchFamily="66" charset="0"/>
              </a:rPr>
              <a:t>universe.  </a:t>
            </a:r>
          </a:p>
        </p:txBody>
      </p:sp>
      <p:sp>
        <p:nvSpPr>
          <p:cNvPr id="3" name="Title 1"/>
          <p:cNvSpPr txBox="1">
            <a:spLocks/>
          </p:cNvSpPr>
          <p:nvPr/>
        </p:nvSpPr>
        <p:spPr>
          <a:xfrm>
            <a:off x="1613194" y="108993"/>
            <a:ext cx="9997440" cy="886431"/>
          </a:xfrm>
          <a:prstGeom prst="rect">
            <a:avLst/>
          </a:prstGeom>
        </p:spPr>
        <p:txBody>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dirty="0" smtClean="0"/>
              <a:t>Final Thoughts &amp; Questions </a:t>
            </a:r>
            <a:endParaRPr lang="en-US" dirty="0"/>
          </a:p>
        </p:txBody>
      </p:sp>
      <p:pic>
        <p:nvPicPr>
          <p:cNvPr id="4" name="Picture 17" descr="C:\Users\Rae\Desktop\Art on Desktop\white man clip art\3d white people\png\ques mark man 2 png.pn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0636" y="2347732"/>
            <a:ext cx="1897321" cy="2229739"/>
          </a:xfrm>
          <a:prstGeom prst="rect">
            <a:avLst/>
          </a:prstGeom>
          <a:noFill/>
          <a:extLst>
            <a:ext uri="{909E8E84-426E-40DD-AFC4-6F175D3DCCD1}">
              <a14:hiddenFill xmlns:a14="http://schemas.microsoft.com/office/drawing/2010/main">
                <a:solidFill>
                  <a:srgbClr val="FFFFFF"/>
                </a:solidFill>
              </a14:hiddenFill>
            </a:ext>
          </a:extLst>
        </p:spPr>
      </p:pic>
      <p:sp>
        <p:nvSpPr>
          <p:cNvPr id="6" name="Explosion 1 5"/>
          <p:cNvSpPr/>
          <p:nvPr/>
        </p:nvSpPr>
        <p:spPr>
          <a:xfrm rot="18748191">
            <a:off x="439267" y="4943853"/>
            <a:ext cx="1313787" cy="1228114"/>
          </a:xfrm>
          <a:prstGeom prst="irregularSeal1">
            <a:avLst/>
          </a:prstGeom>
          <a:gradFill flip="none" rotWithShape="1">
            <a:gsLst>
              <a:gs pos="17000">
                <a:srgbClr val="96004B"/>
              </a:gs>
              <a:gs pos="50000">
                <a:srgbClr val="00B0F0"/>
              </a:gs>
              <a:gs pos="81000">
                <a:srgbClr val="96004B"/>
              </a:gs>
            </a:gsLst>
            <a:path path="shape">
              <a:fillToRect l="50000" t="50000" r="50000" b="50000"/>
            </a:path>
            <a:tileRect/>
          </a:gradFill>
          <a:ln>
            <a:solidFill>
              <a:schemeClr val="accent2">
                <a:lumMod val="40000"/>
                <a:lumOff val="6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0609252"/>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anim calcmode="lin" valueType="num">
                                      <p:cBhvr>
                                        <p:cTn id="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1000"/>
                                        <p:tgtEl>
                                          <p:spTgt spid="5">
                                            <p:txEl>
                                              <p:pRg st="4" end="4"/>
                                            </p:txEl>
                                          </p:spTgt>
                                        </p:tgtEl>
                                      </p:cBhvr>
                                    </p:animEffect>
                                    <p:anim calcmode="lin" valueType="num">
                                      <p:cBhvr>
                                        <p:cTn id="1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1000"/>
                                        <p:tgtEl>
                                          <p:spTgt spid="5">
                                            <p:txEl>
                                              <p:pRg st="5" end="5"/>
                                            </p:txEl>
                                          </p:spTgt>
                                        </p:tgtEl>
                                      </p:cBhvr>
                                    </p:animEffect>
                                    <p:anim calcmode="lin" valueType="num">
                                      <p:cBhvr>
                                        <p:cTn id="2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5" presetClass="entr" presetSubtype="0" fill="hold" grpId="1"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000"/>
                                        <p:tgtEl>
                                          <p:spTgt spid="6"/>
                                        </p:tgtEl>
                                      </p:cBhvr>
                                    </p:animEffect>
                                    <p:anim calcmode="lin" valueType="num">
                                      <p:cBhvr>
                                        <p:cTn id="32" dur="2000" fill="hold"/>
                                        <p:tgtEl>
                                          <p:spTgt spid="6"/>
                                        </p:tgtEl>
                                        <p:attrNameLst>
                                          <p:attrName>ppt_w</p:attrName>
                                        </p:attrNameLst>
                                      </p:cBhvr>
                                      <p:tavLst>
                                        <p:tav tm="0" fmla="#ppt_w*sin(2.5*pi*$)">
                                          <p:val>
                                            <p:fltVal val="0"/>
                                          </p:val>
                                        </p:tav>
                                        <p:tav tm="100000">
                                          <p:val>
                                            <p:fltVal val="1"/>
                                          </p:val>
                                        </p:tav>
                                      </p:tavLst>
                                    </p:anim>
                                    <p:anim calcmode="lin" valueType="num">
                                      <p:cBhvr>
                                        <p:cTn id="33" dur="2000" fill="hold"/>
                                        <p:tgtEl>
                                          <p:spTgt spid="6"/>
                                        </p:tgtEl>
                                        <p:attrNameLst>
                                          <p:attrName>ppt_h</p:attrName>
                                        </p:attrNameLst>
                                      </p:cBhvr>
                                      <p:tavLst>
                                        <p:tav tm="0">
                                          <p:val>
                                            <p:strVal val="#ppt_h"/>
                                          </p:val>
                                        </p:tav>
                                        <p:tav tm="100000">
                                          <p:val>
                                            <p:strVal val="#ppt_h"/>
                                          </p:val>
                                        </p:tav>
                                      </p:tavLst>
                                    </p:anim>
                                  </p:childTnLst>
                                </p:cTn>
                              </p:par>
                            </p:childTnLst>
                          </p:cTn>
                        </p:par>
                        <p:par>
                          <p:cTn id="34" fill="hold">
                            <p:stCondLst>
                              <p:cond delay="3000"/>
                            </p:stCondLst>
                            <p:childTnLst>
                              <p:par>
                                <p:cTn id="35" presetID="6" presetClass="emph" presetSubtype="0" fill="hold" grpId="0" nodeType="afterEffect">
                                  <p:stCondLst>
                                    <p:cond delay="1000"/>
                                  </p:stCondLst>
                                  <p:childTnLst>
                                    <p:animScale>
                                      <p:cBhvr>
                                        <p:cTn id="3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pic>
        <p:nvPicPr>
          <p:cNvPr id="1026" name="Picture 2" descr="C:\Users\Rae\Desktop\day-night reduc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659" y="0"/>
            <a:ext cx="1224870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Rae\Desktop\scro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44" y="3904215"/>
            <a:ext cx="2187811" cy="14336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0" name="Picture 2" descr="F:\Art on Desktop - 1\All white man clip art\3d white people\Decisions red arrow png.png"/>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622028" y="422129"/>
            <a:ext cx="6095251" cy="60708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784481" y="70044"/>
            <a:ext cx="4374896" cy="1938992"/>
          </a:xfrm>
          <a:prstGeom prst="rect">
            <a:avLst/>
          </a:prstGeom>
          <a:noFill/>
        </p:spPr>
        <p:txBody>
          <a:bodyPr wrap="square" lIns="91440" tIns="45720" rIns="91440" bIns="45720">
            <a:spAutoFit/>
          </a:bodyPr>
          <a:lstStyle/>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mj-lt"/>
              </a:rPr>
              <a:t>2.  Lev  6:20 &amp; Deut 16:6 provide for the Passover Sacrifice to have placement</a:t>
            </a:r>
            <a:b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mj-lt"/>
              </a:rPr>
            </a:b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mj-lt"/>
              </a:rPr>
              <a:t>at several timeframes           of the 24 hour  cycle.</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mj-lt"/>
            </a:endParaRPr>
          </a:p>
        </p:txBody>
      </p:sp>
      <p:sp>
        <p:nvSpPr>
          <p:cNvPr id="8" name="Rectangle 7"/>
          <p:cNvSpPr/>
          <p:nvPr/>
        </p:nvSpPr>
        <p:spPr>
          <a:xfrm>
            <a:off x="7349177" y="2332828"/>
            <a:ext cx="4084320" cy="2308324"/>
          </a:xfrm>
          <a:prstGeom prst="rect">
            <a:avLst/>
          </a:prstGeom>
          <a:noFill/>
        </p:spPr>
        <p:txBody>
          <a:bodyPr wrap="square" lIns="91440" tIns="45720" rIns="91440" bIns="45720">
            <a:spAutoFit/>
          </a:bodyPr>
          <a:lstStyle/>
          <a:p>
            <a:pPr marL="457200" indent="-457200" algn="ctr">
              <a:buAutoNum type="arabicPeriod" startAt="3"/>
            </a:pP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t>The Patterns for </a:t>
            </a:r>
            <a:b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b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t>“between the </a:t>
            </a:r>
            <a:r>
              <a:rPr lang="en-US"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t>mix</a:t>
            </a:r>
            <a:r>
              <a:rPr lang="en-US" sz="2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t>ing</a:t>
            </a:r>
            <a:r>
              <a:rPr lang="en-US" sz="2400" b="1" cap="none" spc="0" dirty="0" err="1" smtClean="0">
                <a:ln w="1905"/>
                <a:solidFill>
                  <a:srgbClr val="C00000"/>
                </a:solidFill>
                <a:effectLst>
                  <a:glow rad="127000">
                    <a:schemeClr val="bg1"/>
                  </a:glow>
                  <a:innerShdw blurRad="69850" dist="43180" dir="5400000">
                    <a:srgbClr val="000000">
                      <a:alpha val="65000"/>
                    </a:srgbClr>
                  </a:innerShdw>
                </a:effectLst>
                <a:latin typeface="+mj-lt"/>
              </a:rPr>
              <a:t>S</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t>” on Yahusha’s </a:t>
            </a:r>
            <a:b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b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t>Passover Day</a:t>
            </a:r>
            <a:b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b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rgbClr val="99FF33"/>
                  </a:glow>
                  <a:innerShdw blurRad="69850" dist="43180" dir="5400000">
                    <a:srgbClr val="000000">
                      <a:alpha val="65000"/>
                    </a:srgbClr>
                  </a:innerShdw>
                </a:effectLst>
                <a:latin typeface="+mj-lt"/>
              </a:rPr>
              <a:t>did </a:t>
            </a:r>
            <a:r>
              <a:rPr lang="en-US" sz="2400" b="1" u="sng"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rgbClr val="99FF33"/>
                  </a:glow>
                  <a:innerShdw blurRad="69850" dist="43180" dir="5400000">
                    <a:srgbClr val="000000">
                      <a:alpha val="65000"/>
                    </a:srgbClr>
                  </a:innerShdw>
                </a:effectLst>
                <a:latin typeface="+mj-lt"/>
              </a:rPr>
              <a:t>not</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rgbClr val="99FF33"/>
                  </a:glow>
                  <a:innerShdw blurRad="69850" dist="43180" dir="5400000">
                    <a:srgbClr val="000000">
                      <a:alpha val="65000"/>
                    </a:srgbClr>
                  </a:innerShdw>
                </a:effectLst>
                <a:latin typeface="+mj-lt"/>
              </a:rPr>
              <a:t> violate</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t/>
            </a:r>
            <a:b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b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t>Torah instructions.</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endParaRPr>
          </a:p>
        </p:txBody>
      </p:sp>
      <p:sp>
        <p:nvSpPr>
          <p:cNvPr id="40" name="Rectangle 39"/>
          <p:cNvSpPr/>
          <p:nvPr/>
        </p:nvSpPr>
        <p:spPr>
          <a:xfrm>
            <a:off x="0" y="5667832"/>
            <a:ext cx="12263120" cy="1200329"/>
          </a:xfrm>
          <a:prstGeom prst="rect">
            <a:avLst/>
          </a:prstGeom>
          <a:gradFill flip="none" rotWithShape="1">
            <a:gsLst>
              <a:gs pos="0">
                <a:schemeClr val="bg1"/>
              </a:gs>
              <a:gs pos="22000">
                <a:srgbClr val="002060"/>
              </a:gs>
              <a:gs pos="79000">
                <a:srgbClr val="0A128C"/>
              </a:gs>
              <a:gs pos="52000">
                <a:schemeClr val="tx2">
                  <a:lumMod val="60000"/>
                  <a:lumOff val="40000"/>
                </a:schemeClr>
              </a:gs>
              <a:gs pos="39000">
                <a:schemeClr val="accent1">
                  <a:lumMod val="75000"/>
                </a:schemeClr>
              </a:gs>
              <a:gs pos="99000">
                <a:schemeClr val="bg1"/>
              </a:gs>
            </a:gsLst>
            <a:lin ang="18900000" scaled="1"/>
            <a:tileRect/>
          </a:gradFill>
          <a:scene3d>
            <a:camera prst="orthographicFront"/>
            <a:lightRig rig="threePt" dir="t"/>
          </a:scene3d>
          <a:sp3d>
            <a:bevelT w="152400" h="50800" prst="softRound"/>
          </a:sp3d>
        </p:spPr>
        <p:txBody>
          <a:bodyPr wrap="square" lIns="91440" tIns="45720" rIns="91440" bIns="45720">
            <a:spAutoFit/>
            <a:sp3d extrusionH="57150">
              <a:bevelT h="25400" prst="softRound"/>
            </a:sp3d>
          </a:bodyPr>
          <a:lstStyle/>
          <a:p>
            <a:pPr algn="ctr"/>
            <a:endParaRPr lang="en-US" sz="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endParaRPr>
          </a:p>
          <a:p>
            <a:pPr algn="ctr"/>
            <a:r>
              <a:rPr lang="en-US" sz="29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Parts 1, 2 &amp; 3 consistently linked &lt;</a:t>
            </a:r>
            <a:r>
              <a:rPr lang="en-US" sz="29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beyn</a:t>
            </a:r>
            <a:r>
              <a:rPr lang="en-US" sz="29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 ha </a:t>
            </a:r>
            <a:r>
              <a:rPr lang="en-US" sz="29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arbayim</a:t>
            </a:r>
            <a:r>
              <a:rPr lang="en-US" sz="29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&gt; </a:t>
            </a:r>
            <a:br>
              <a:rPr lang="en-US" sz="29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br>
            <a:r>
              <a:rPr lang="en-US" sz="29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to Sacrifices &amp; Offerings, not day-commencement.</a:t>
            </a:r>
          </a:p>
          <a:p>
            <a:pPr algn="ctr"/>
            <a:endParaRPr lang="en-US" sz="7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endParaRPr>
          </a:p>
        </p:txBody>
      </p:sp>
      <p:sp>
        <p:nvSpPr>
          <p:cNvPr id="10" name="Slide Number Placeholder 1"/>
          <p:cNvSpPr txBox="1">
            <a:spLocks/>
          </p:cNvSpPr>
          <p:nvPr/>
        </p:nvSpPr>
        <p:spPr>
          <a:xfrm>
            <a:off x="11724639" y="6482839"/>
            <a:ext cx="6096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BBC35B-A44B-4119-B8DA-DE9E3DFADA20}" type="slidenum">
              <a:rPr lang="en-US" sz="1400" smtClean="0">
                <a:solidFill>
                  <a:schemeClr val="accent2">
                    <a:lumMod val="20000"/>
                    <a:lumOff val="80000"/>
                  </a:schemeClr>
                </a:solidFill>
              </a:rPr>
              <a:pPr/>
              <a:t>58</a:t>
            </a:fld>
            <a:endParaRPr lang="en-US" dirty="0">
              <a:solidFill>
                <a:schemeClr val="accent2">
                  <a:lumMod val="20000"/>
                  <a:lumOff val="80000"/>
                </a:schemeClr>
              </a:solidFill>
            </a:endParaRPr>
          </a:p>
        </p:txBody>
      </p:sp>
      <p:sp>
        <p:nvSpPr>
          <p:cNvPr id="12" name="Rectangle 11"/>
          <p:cNvSpPr/>
          <p:nvPr/>
        </p:nvSpPr>
        <p:spPr>
          <a:xfrm>
            <a:off x="1149099" y="590632"/>
            <a:ext cx="3640924" cy="2862322"/>
          </a:xfrm>
          <a:prstGeom prst="rect">
            <a:avLst/>
          </a:prstGeom>
          <a:noFill/>
        </p:spPr>
        <p:txBody>
          <a:bodyPr wrap="square" lIns="91440" tIns="45720" rIns="91440" bIns="45720">
            <a:spAutoFit/>
          </a:bodyPr>
          <a:lstStyle/>
          <a:p>
            <a:pPr algn="ctr"/>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mj-lt"/>
              </a:rPr>
              <a:t>1.  The Patterns </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mj-lt"/>
              </a:rPr>
              <a:t>for</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mj-lt"/>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mj-lt"/>
              </a:rPr>
              <a:t>“between the </a:t>
            </a:r>
            <a:r>
              <a:rPr lang="en-US" sz="2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mj-lt"/>
              </a:rPr>
              <a:t>mixing</a:t>
            </a:r>
            <a:r>
              <a:rPr lang="en-US" sz="2000" b="1" dirty="0" err="1" smtClean="0">
                <a:ln w="1905"/>
                <a:solidFill>
                  <a:srgbClr val="C00000"/>
                </a:solidFill>
                <a:effectLst>
                  <a:glow rad="228600">
                    <a:schemeClr val="bg1">
                      <a:alpha val="67000"/>
                    </a:schemeClr>
                  </a:glow>
                  <a:innerShdw blurRad="69850" dist="43180" dir="5400000">
                    <a:srgbClr val="000000">
                      <a:alpha val="65000"/>
                    </a:srgbClr>
                  </a:innerShdw>
                </a:effectLst>
                <a:latin typeface="+mj-lt"/>
              </a:rPr>
              <a:t>S</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mj-lt"/>
              </a:rPr>
              <a:t>” </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mj-lt"/>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mj-lt"/>
              </a:rPr>
              <a:t>in the Torah had</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mj-lt"/>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mj-lt"/>
              </a:rPr>
              <a:t>alignment with</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mj-lt"/>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mj-lt"/>
              </a:rPr>
              <a:t>the Day Season</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mj-lt"/>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mj-lt"/>
              </a:rPr>
              <a:t>&amp; Night Season,</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mj-lt"/>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mj-lt"/>
              </a:rPr>
              <a:t>not day-start!</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mj-lt"/>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mj-lt"/>
              </a:rPr>
              <a:t>(11 Torah </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mj-lt"/>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mj-lt"/>
              </a:rPr>
              <a:t>References)</a:t>
            </a:r>
            <a:endPar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mj-lt"/>
            </a:endParaRPr>
          </a:p>
        </p:txBody>
      </p:sp>
      <p:grpSp>
        <p:nvGrpSpPr>
          <p:cNvPr id="14" name="Group 13"/>
          <p:cNvGrpSpPr/>
          <p:nvPr/>
        </p:nvGrpSpPr>
        <p:grpSpPr>
          <a:xfrm>
            <a:off x="10779232" y="4621029"/>
            <a:ext cx="1244428" cy="1350962"/>
            <a:chOff x="714375" y="3810351"/>
            <a:chExt cx="1244428" cy="1350962"/>
          </a:xfrm>
        </p:grpSpPr>
        <p:sp>
          <p:nvSpPr>
            <p:cNvPr id="15" name="Oval 14"/>
            <p:cNvSpPr/>
            <p:nvPr/>
          </p:nvSpPr>
          <p:spPr>
            <a:xfrm>
              <a:off x="727065" y="3810351"/>
              <a:ext cx="1231738" cy="1231919"/>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14375" y="4699648"/>
              <a:ext cx="11682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effectLst>
                    <a:glow rad="88900">
                      <a:schemeClr val="bg1"/>
                    </a:glow>
                  </a:effectLst>
                </a:rPr>
                <a:t>No context </a:t>
              </a:r>
              <a:br>
                <a:rPr lang="en-US" sz="1200" b="1" dirty="0" smtClean="0">
                  <a:ln>
                    <a:solidFill>
                      <a:srgbClr val="006600"/>
                    </a:solidFill>
                  </a:ln>
                  <a:solidFill>
                    <a:srgbClr val="99FF33"/>
                  </a:solidFill>
                  <a:effectLst>
                    <a:glow rad="88900">
                      <a:schemeClr val="bg1"/>
                    </a:glow>
                  </a:effectLst>
                </a:rPr>
              </a:br>
              <a:r>
                <a:rPr lang="en-US" sz="1200" b="1" dirty="0" smtClean="0">
                  <a:ln>
                    <a:solidFill>
                      <a:srgbClr val="006600"/>
                    </a:solidFill>
                  </a:ln>
                  <a:solidFill>
                    <a:srgbClr val="99FF33"/>
                  </a:solidFill>
                  <a:effectLst>
                    <a:glow rad="88900">
                      <a:schemeClr val="bg1"/>
                    </a:glow>
                  </a:effectLst>
                </a:rPr>
                <a:t> for day-start. </a:t>
              </a:r>
              <a:endParaRPr lang="en-US" sz="1200" b="1" dirty="0">
                <a:ln>
                  <a:solidFill>
                    <a:srgbClr val="006600"/>
                  </a:solidFill>
                </a:ln>
                <a:solidFill>
                  <a:srgbClr val="99FF33"/>
                </a:solidFill>
                <a:effectLst>
                  <a:glow rad="88900">
                    <a:schemeClr val="bg1"/>
                  </a:glow>
                </a:effectLst>
              </a:endParaRPr>
            </a:p>
          </p:txBody>
        </p:sp>
      </p:grpSp>
    </p:spTree>
    <p:extLst>
      <p:ext uri="{BB962C8B-B14F-4D97-AF65-F5344CB8AC3E}">
        <p14:creationId xmlns:p14="http://schemas.microsoft.com/office/powerpoint/2010/main" val="2668566594"/>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0" descr="C:\Users\Rae\Desktop\Art on Desktop\white man clip art\3d white people\quiz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747" y="335666"/>
            <a:ext cx="3325793" cy="2835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575" y="4090076"/>
            <a:ext cx="8355172" cy="2585323"/>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5400" b="1" spc="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MV Boli" pitchFamily="2" charset="0"/>
                <a:cs typeface="MV Boli" pitchFamily="2" charset="0"/>
              </a:rPr>
              <a:t>It is now time to revisit</a:t>
            </a:r>
            <a:br>
              <a:rPr lang="en-US" sz="5400" b="1" spc="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MV Boli" pitchFamily="2" charset="0"/>
                <a:cs typeface="MV Boli" pitchFamily="2" charset="0"/>
              </a:rPr>
            </a:br>
            <a:r>
              <a:rPr lang="en-US" sz="5400" b="1" spc="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MV Boli" pitchFamily="2" charset="0"/>
                <a:cs typeface="MV Boli" pitchFamily="2" charset="0"/>
              </a:rPr>
              <a:t>the theologians with</a:t>
            </a:r>
            <a:br>
              <a:rPr lang="en-US" sz="5400" b="1" spc="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MV Boli" pitchFamily="2" charset="0"/>
                <a:cs typeface="MV Boli" pitchFamily="2" charset="0"/>
              </a:rPr>
            </a:br>
            <a:r>
              <a:rPr lang="en-US" sz="5400" b="1" spc="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MV Boli" pitchFamily="2" charset="0"/>
                <a:cs typeface="MV Boli" pitchFamily="2" charset="0"/>
              </a:rPr>
              <a:t>these NEW discoveries!</a:t>
            </a:r>
            <a:endParaRPr lang="en-US" sz="5400" b="1"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MV Boli" pitchFamily="2" charset="0"/>
              <a:cs typeface="MV Boli" pitchFamily="2" charset="0"/>
            </a:endParaRPr>
          </a:p>
        </p:txBody>
      </p:sp>
      <p:sp>
        <p:nvSpPr>
          <p:cNvPr id="4" name="Slide Number Placeholder 1"/>
          <p:cNvSpPr txBox="1">
            <a:spLocks/>
          </p:cNvSpPr>
          <p:nvPr/>
        </p:nvSpPr>
        <p:spPr>
          <a:xfrm>
            <a:off x="11511279" y="6482839"/>
            <a:ext cx="6096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BBC35B-A44B-4119-B8DA-DE9E3DFADA20}" type="slidenum">
              <a:rPr lang="en-US" sz="1400" smtClean="0"/>
              <a:pPr/>
              <a:t>59</a:t>
            </a:fld>
            <a:endParaRPr lang="en-US" dirty="0"/>
          </a:p>
        </p:txBody>
      </p:sp>
    </p:spTree>
    <p:extLst>
      <p:ext uri="{BB962C8B-B14F-4D97-AF65-F5344CB8AC3E}">
        <p14:creationId xmlns:p14="http://schemas.microsoft.com/office/powerpoint/2010/main" val="1220951755"/>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30000">
              <a:schemeClr val="accent1">
                <a:lumMod val="45000"/>
                <a:lumOff val="55000"/>
              </a:schemeClr>
            </a:gs>
            <a:gs pos="61000">
              <a:srgbClr val="FFFF00">
                <a:alpha val="29000"/>
              </a:srgbClr>
            </a:gs>
            <a:gs pos="98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idx="1"/>
          </p:nvPr>
        </p:nvSpPr>
        <p:spPr>
          <a:xfrm>
            <a:off x="1344398" y="507210"/>
            <a:ext cx="12167993" cy="727221"/>
          </a:xfrm>
        </p:spPr>
        <p:txBody>
          <a:bodyPr>
            <a:normAutofit fontScale="40000" lnSpcReduction="20000"/>
            <a:scene3d>
              <a:camera prst="orthographicFront"/>
              <a:lightRig rig="threePt" dir="t"/>
            </a:scene3d>
            <a:sp3d extrusionH="57150">
              <a:bevelT w="82550" h="38100" prst="coolSlant"/>
            </a:sp3d>
          </a:bodyPr>
          <a:lstStyle/>
          <a:p>
            <a:pPr marL="82296" indent="0">
              <a:buNone/>
            </a:pPr>
            <a:r>
              <a:rPr lang="en-US" sz="8000" b="1" dirty="0" smtClean="0">
                <a:solidFill>
                  <a:schemeClr val="tx1">
                    <a:lumMod val="75000"/>
                    <a:lumOff val="25000"/>
                  </a:schemeClr>
                </a:solidFill>
                <a:latin typeface="Comic Sans MS" pitchFamily="66" charset="0"/>
              </a:rPr>
              <a:t>The</a:t>
            </a:r>
            <a:r>
              <a:rPr lang="en-US" sz="8000" b="1" dirty="0" smtClean="0">
                <a:solidFill>
                  <a:schemeClr val="tx1"/>
                </a:solidFill>
                <a:latin typeface="Comic Sans MS" pitchFamily="66" charset="0"/>
              </a:rPr>
              <a:t>  </a:t>
            </a:r>
            <a:r>
              <a:rPr lang="en-US" sz="8000" b="1" u="sng" dirty="0" smtClean="0">
                <a:solidFill>
                  <a:srgbClr val="0000FF"/>
                </a:solidFill>
                <a:latin typeface="Comic Sans MS" pitchFamily="66" charset="0"/>
              </a:rPr>
              <a:t>1</a:t>
            </a:r>
            <a:r>
              <a:rPr lang="en-US" sz="8000" b="1" u="sng" baseline="30000" dirty="0" smtClean="0">
                <a:solidFill>
                  <a:srgbClr val="0000FF"/>
                </a:solidFill>
                <a:latin typeface="Comic Sans MS" pitchFamily="66" charset="0"/>
              </a:rPr>
              <a:t>st</a:t>
            </a:r>
            <a:r>
              <a:rPr lang="en-US" sz="8000" b="1" u="sng" dirty="0" smtClean="0">
                <a:solidFill>
                  <a:srgbClr val="0000FF"/>
                </a:solidFill>
                <a:latin typeface="Comic Sans MS" pitchFamily="66" charset="0"/>
              </a:rPr>
              <a:t> set</a:t>
            </a:r>
            <a:r>
              <a:rPr lang="en-US" sz="8000" b="1" dirty="0" smtClean="0">
                <a:solidFill>
                  <a:srgbClr val="0000FF"/>
                </a:solidFill>
                <a:latin typeface="Comic Sans MS" pitchFamily="66" charset="0"/>
              </a:rPr>
              <a:t>  </a:t>
            </a:r>
            <a:r>
              <a:rPr lang="en-US" sz="8000" b="1" dirty="0" smtClean="0">
                <a:solidFill>
                  <a:schemeClr val="tx1">
                    <a:lumMod val="75000"/>
                    <a:lumOff val="25000"/>
                  </a:schemeClr>
                </a:solidFill>
                <a:latin typeface="Comic Sans MS" pitchFamily="66" charset="0"/>
              </a:rPr>
              <a:t>of</a:t>
            </a:r>
            <a:r>
              <a:rPr lang="en-US" sz="8000" b="1" dirty="0" smtClean="0">
                <a:solidFill>
                  <a:srgbClr val="0000FF"/>
                </a:solidFill>
                <a:latin typeface="Comic Sans MS" pitchFamily="66" charset="0"/>
              </a:rPr>
              <a:t> </a:t>
            </a:r>
            <a:r>
              <a:rPr lang="en-US" sz="8000" b="1" dirty="0" smtClean="0">
                <a:ln>
                  <a:solidFill>
                    <a:srgbClr val="002060"/>
                  </a:solidFill>
                </a:ln>
                <a:solidFill>
                  <a:srgbClr val="FF0000"/>
                </a:solidFill>
                <a:latin typeface="Comic Sans MS" pitchFamily="66" charset="0"/>
              </a:rPr>
              <a:t>“between the </a:t>
            </a:r>
            <a:r>
              <a:rPr lang="en-US" sz="8000" b="1" dirty="0" err="1" smtClean="0">
                <a:ln>
                  <a:solidFill>
                    <a:srgbClr val="002060"/>
                  </a:solidFill>
                </a:ln>
                <a:solidFill>
                  <a:srgbClr val="0070C0"/>
                </a:solidFill>
                <a:latin typeface="Comic Sans MS" pitchFamily="66" charset="0"/>
              </a:rPr>
              <a:t>mixing</a:t>
            </a:r>
            <a:r>
              <a:rPr lang="en-US" sz="8000" b="1" dirty="0" err="1" smtClean="0">
                <a:ln>
                  <a:solidFill>
                    <a:srgbClr val="002060"/>
                  </a:solidFill>
                </a:ln>
                <a:solidFill>
                  <a:srgbClr val="FF0000"/>
                </a:solidFill>
                <a:latin typeface="Comic Sans MS" pitchFamily="66" charset="0"/>
              </a:rPr>
              <a:t>S</a:t>
            </a:r>
            <a:r>
              <a:rPr lang="en-US" sz="8000" b="1" dirty="0" smtClean="0">
                <a:ln>
                  <a:solidFill>
                    <a:srgbClr val="002060"/>
                  </a:solidFill>
                </a:ln>
                <a:solidFill>
                  <a:srgbClr val="FF0000"/>
                </a:solidFill>
                <a:latin typeface="Comic Sans MS" pitchFamily="66" charset="0"/>
              </a:rPr>
              <a:t>” </a:t>
            </a:r>
            <a:r>
              <a:rPr lang="en-US" sz="8000" b="1" dirty="0" smtClean="0">
                <a:solidFill>
                  <a:srgbClr val="0000FF"/>
                </a:solidFill>
                <a:latin typeface="Comic Sans MS" pitchFamily="66" charset="0"/>
              </a:rPr>
              <a:t>in Torah:</a:t>
            </a:r>
          </a:p>
          <a:p>
            <a:pPr marL="0" indent="0">
              <a:buNone/>
            </a:pPr>
            <a:r>
              <a:rPr lang="en-US" sz="3200" dirty="0" smtClean="0">
                <a:solidFill>
                  <a:srgbClr val="008080"/>
                </a:solidFill>
                <a:latin typeface="Georgia" panose="02040502050405020303" pitchFamily="18" charset="0"/>
              </a:rPr>
              <a:t>	</a:t>
            </a:r>
            <a:endParaRPr lang="en-US" sz="2400" dirty="0" smtClean="0">
              <a:solidFill>
                <a:prstClr val="black"/>
              </a:solidFill>
              <a:latin typeface="Georgia" panose="02040502050405020303"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32245174"/>
              </p:ext>
            </p:extLst>
          </p:nvPr>
        </p:nvGraphicFramePr>
        <p:xfrm>
          <a:off x="809946" y="4740120"/>
          <a:ext cx="10561526" cy="674085"/>
        </p:xfrm>
        <a:graphic>
          <a:graphicData uri="http://schemas.openxmlformats.org/drawingml/2006/table">
            <a:tbl>
              <a:tblPr firstRow="1" bandRow="1">
                <a:tableStyleId>{5C22544A-7EE6-4342-B048-85BDC9FD1C3A}</a:tableStyleId>
              </a:tblPr>
              <a:tblGrid>
                <a:gridCol w="5280763"/>
                <a:gridCol w="5280763"/>
              </a:tblGrid>
              <a:tr h="674085">
                <a:tc>
                  <a:txBody>
                    <a:bodyPr/>
                    <a:lstStyle/>
                    <a:p>
                      <a:pPr algn="ctr"/>
                      <a:r>
                        <a:rPr lang="en-CA" sz="3200" dirty="0" smtClean="0"/>
                        <a:t>  </a:t>
                      </a:r>
                      <a:r>
                        <a:rPr lang="en-CA" sz="3200" dirty="0" smtClean="0">
                          <a:ln>
                            <a:solidFill>
                              <a:srgbClr val="002060"/>
                            </a:solidFill>
                          </a:ln>
                          <a:solidFill>
                            <a:schemeClr val="accent2">
                              <a:lumMod val="40000"/>
                              <a:lumOff val="60000"/>
                            </a:schemeClr>
                          </a:solidFill>
                          <a:latin typeface="Comic Sans MS" pitchFamily="66" charset="0"/>
                        </a:rPr>
                        <a:t>Light</a:t>
                      </a:r>
                      <a:r>
                        <a:rPr lang="en-CA" sz="3200" dirty="0" smtClean="0">
                          <a:latin typeface="Comic Sans MS" pitchFamily="66" charset="0"/>
                        </a:rPr>
                        <a:t> </a:t>
                      </a:r>
                      <a:r>
                        <a:rPr lang="en-CA" sz="3200" dirty="0" smtClean="0">
                          <a:ln>
                            <a:solidFill>
                              <a:srgbClr val="002060"/>
                            </a:solidFill>
                          </a:ln>
                          <a:solidFill>
                            <a:schemeClr val="accent2">
                              <a:lumMod val="40000"/>
                              <a:lumOff val="60000"/>
                            </a:schemeClr>
                          </a:solidFill>
                          <a:latin typeface="Comic Sans MS" pitchFamily="66" charset="0"/>
                        </a:rPr>
                        <a:t>Season</a:t>
                      </a:r>
                      <a:endParaRPr lang="en-CA" sz="3200" dirty="0">
                        <a:ln>
                          <a:solidFill>
                            <a:srgbClr val="002060"/>
                          </a:solidFill>
                        </a:ln>
                        <a:solidFill>
                          <a:schemeClr val="accent2">
                            <a:lumMod val="40000"/>
                            <a:lumOff val="60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ctr"/>
                      <a:r>
                        <a:rPr lang="en-CA" sz="3200" dirty="0" smtClean="0"/>
                        <a:t>    </a:t>
                      </a:r>
                      <a:r>
                        <a:rPr lang="en-CA" sz="3200" dirty="0" smtClean="0">
                          <a:ln>
                            <a:solidFill>
                              <a:srgbClr val="002060"/>
                            </a:solidFill>
                          </a:ln>
                          <a:latin typeface="Comic Sans MS" pitchFamily="66" charset="0"/>
                        </a:rPr>
                        <a:t>Night</a:t>
                      </a:r>
                      <a:r>
                        <a:rPr lang="en-CA" sz="3200" dirty="0" smtClean="0"/>
                        <a:t> </a:t>
                      </a:r>
                      <a:r>
                        <a:rPr lang="en-CA" sz="3200" dirty="0" smtClean="0">
                          <a:ln>
                            <a:solidFill>
                              <a:srgbClr val="002060"/>
                            </a:solidFill>
                          </a:ln>
                          <a:latin typeface="Comic Sans MS" pitchFamily="66" charset="0"/>
                        </a:rPr>
                        <a:t>Season</a:t>
                      </a:r>
                      <a:endParaRPr lang="en-CA" sz="3200" dirty="0">
                        <a:ln>
                          <a:solidFill>
                            <a:srgbClr val="002060"/>
                          </a:solidFill>
                        </a:ln>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blipFill>
                      <a:blip r:embed="rId3"/>
                      <a:stretch>
                        <a:fillRect/>
                      </a:stretch>
                    </a:blipFill>
                  </a:tcPr>
                </a:tc>
              </a:tr>
            </a:tbl>
          </a:graphicData>
        </a:graphic>
      </p:graphicFrame>
      <p:sp>
        <p:nvSpPr>
          <p:cNvPr id="13" name="Right Brace 12"/>
          <p:cNvSpPr/>
          <p:nvPr/>
        </p:nvSpPr>
        <p:spPr>
          <a:xfrm rot="16200000">
            <a:off x="8625297" y="1977558"/>
            <a:ext cx="498048" cy="5015461"/>
          </a:xfrm>
          <a:prstGeom prst="rightBrace">
            <a:avLst>
              <a:gd name="adj1" fmla="val 76360"/>
              <a:gd name="adj2" fmla="val 50000"/>
            </a:avLst>
          </a:prstGeom>
          <a:solidFill>
            <a:schemeClr val="accent6">
              <a:lumMod val="60000"/>
              <a:lumOff val="40000"/>
            </a:schemeClr>
          </a:solidFill>
          <a:ln w="28575">
            <a:solidFill>
              <a:srgbClr val="FF0000"/>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0" name="Rectangle 19"/>
          <p:cNvSpPr/>
          <p:nvPr/>
        </p:nvSpPr>
        <p:spPr>
          <a:xfrm>
            <a:off x="8583076" y="3598970"/>
            <a:ext cx="598516" cy="583492"/>
          </a:xfrm>
          <a:prstGeom prst="rect">
            <a:avLst/>
          </a:prstGeom>
          <a:solidFill>
            <a:schemeClr val="bg1">
              <a:lumMod val="85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smtClean="0">
                <a:solidFill>
                  <a:schemeClr val="tx1"/>
                </a:solidFill>
                <a:latin typeface="Comic Sans MS" pitchFamily="66" charset="0"/>
              </a:rPr>
              <a:t>#1</a:t>
            </a:r>
            <a:endParaRPr lang="en-CA" sz="2000" b="1" dirty="0">
              <a:solidFill>
                <a:schemeClr val="tx1"/>
              </a:solidFill>
              <a:latin typeface="Comic Sans MS" pitchFamily="66" charset="0"/>
            </a:endParaRPr>
          </a:p>
        </p:txBody>
      </p:sp>
      <p:cxnSp>
        <p:nvCxnSpPr>
          <p:cNvPr id="23" name="Straight Arrow Connector 22"/>
          <p:cNvCxnSpPr/>
          <p:nvPr/>
        </p:nvCxnSpPr>
        <p:spPr>
          <a:xfrm>
            <a:off x="446315" y="3350030"/>
            <a:ext cx="125185" cy="5142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0725793" y="3612466"/>
            <a:ext cx="695034" cy="306564"/>
          </a:xfrm>
          <a:prstGeom prst="rect">
            <a:avLst/>
          </a:prstGeom>
          <a:solidFill>
            <a:schemeClr val="bg1">
              <a:lumMod val="85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smtClean="0">
                <a:solidFill>
                  <a:schemeClr val="tx1"/>
                </a:solidFill>
              </a:rPr>
              <a:t>Dawn</a:t>
            </a:r>
            <a:endParaRPr lang="en-CA" sz="1400" b="1" dirty="0">
              <a:solidFill>
                <a:schemeClr val="tx1"/>
              </a:solidFill>
            </a:endParaRPr>
          </a:p>
        </p:txBody>
      </p:sp>
      <p:sp>
        <p:nvSpPr>
          <p:cNvPr id="26" name="Rectangle 25"/>
          <p:cNvSpPr/>
          <p:nvPr/>
        </p:nvSpPr>
        <p:spPr>
          <a:xfrm>
            <a:off x="802444" y="3629209"/>
            <a:ext cx="780050" cy="306564"/>
          </a:xfrm>
          <a:prstGeom prst="rect">
            <a:avLst/>
          </a:prstGeom>
          <a:solidFill>
            <a:srgbClr val="FFFF00"/>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smtClean="0">
                <a:solidFill>
                  <a:schemeClr val="tx1"/>
                </a:solidFill>
              </a:rPr>
              <a:t>Sunrise</a:t>
            </a:r>
            <a:endParaRPr lang="en-CA" sz="1400" b="1" dirty="0">
              <a:solidFill>
                <a:schemeClr val="tx1"/>
              </a:solidFill>
            </a:endParaRPr>
          </a:p>
        </p:txBody>
      </p:sp>
      <p:sp>
        <p:nvSpPr>
          <p:cNvPr id="27" name="Rectangle 26"/>
          <p:cNvSpPr/>
          <p:nvPr/>
        </p:nvSpPr>
        <p:spPr>
          <a:xfrm>
            <a:off x="11275880" y="3169918"/>
            <a:ext cx="780050" cy="306564"/>
          </a:xfrm>
          <a:prstGeom prst="rect">
            <a:avLst/>
          </a:prstGeom>
          <a:solidFill>
            <a:srgbClr val="FFFF00"/>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smtClean="0">
                <a:solidFill>
                  <a:schemeClr val="tx1"/>
                </a:solidFill>
              </a:rPr>
              <a:t>Sunrise</a:t>
            </a:r>
            <a:endParaRPr lang="en-CA" sz="1400" b="1" dirty="0">
              <a:solidFill>
                <a:schemeClr val="tx1"/>
              </a:solidFill>
            </a:endParaRPr>
          </a:p>
        </p:txBody>
      </p:sp>
      <p:cxnSp>
        <p:nvCxnSpPr>
          <p:cNvPr id="29" name="Straight Arrow Connector 28"/>
          <p:cNvCxnSpPr/>
          <p:nvPr/>
        </p:nvCxnSpPr>
        <p:spPr>
          <a:xfrm flipH="1">
            <a:off x="11765705" y="3471046"/>
            <a:ext cx="43275" cy="4420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Rounded Rectangular Callout 34"/>
          <p:cNvSpPr/>
          <p:nvPr/>
        </p:nvSpPr>
        <p:spPr>
          <a:xfrm>
            <a:off x="5185459" y="1817406"/>
            <a:ext cx="4869906" cy="1186901"/>
          </a:xfrm>
          <a:prstGeom prst="wedgeRoundRectCallout">
            <a:avLst>
              <a:gd name="adj1" fmla="val 24911"/>
              <a:gd name="adj2" fmla="val 99519"/>
              <a:gd name="adj3" fmla="val 16667"/>
            </a:avLst>
          </a:prstGeom>
          <a:blipFill dpi="0" rotWithShape="1">
            <a:blip r:embed="rId4">
              <a:extLst>
                <a:ext uri="{28A0092B-C50C-407E-A947-70E740481C1C}">
                  <a14:useLocalDpi xmlns:a14="http://schemas.microsoft.com/office/drawing/2010/main" val="0"/>
                </a:ext>
              </a:extLst>
            </a:blip>
            <a:srcRect/>
            <a:stretch>
              <a:fillRect/>
            </a:stretch>
          </a:blipFill>
          <a:ln>
            <a:solidFill>
              <a:srgbClr val="0000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lvl="0" algn="ctr"/>
            <a:r>
              <a:rPr lang="en-CA" sz="3200" b="1" dirty="0" smtClean="0">
                <a:solidFill>
                  <a:schemeClr val="accent2">
                    <a:lumMod val="20000"/>
                    <a:lumOff val="80000"/>
                  </a:schemeClr>
                </a:solidFill>
                <a:effectLst>
                  <a:glow rad="177800">
                    <a:srgbClr val="002060"/>
                  </a:glow>
                </a:effectLst>
                <a:latin typeface="Comic Sans MS" pitchFamily="66" charset="0"/>
              </a:rPr>
              <a:t>The Night Season of </a:t>
            </a:r>
            <a:r>
              <a:rPr lang="en-CA" sz="3200" dirty="0" smtClean="0">
                <a:solidFill>
                  <a:schemeClr val="accent2">
                    <a:lumMod val="20000"/>
                    <a:lumOff val="80000"/>
                  </a:schemeClr>
                </a:solidFill>
                <a:effectLst>
                  <a:glow rad="177800">
                    <a:srgbClr val="002060"/>
                  </a:glow>
                </a:effectLst>
                <a:latin typeface="Comic Sans MS" pitchFamily="66" charset="0"/>
              </a:rPr>
              <a:t> </a:t>
            </a:r>
            <a:r>
              <a:rPr lang="en-CA" sz="3200" dirty="0" smtClean="0">
                <a:solidFill>
                  <a:prstClr val="black"/>
                </a:solidFill>
                <a:latin typeface="Comic Sans MS" pitchFamily="66" charset="0"/>
              </a:rPr>
              <a:t/>
            </a:r>
            <a:br>
              <a:rPr lang="en-CA" sz="3200" dirty="0" smtClean="0">
                <a:solidFill>
                  <a:prstClr val="black"/>
                </a:solidFill>
                <a:latin typeface="Comic Sans MS" pitchFamily="66" charset="0"/>
              </a:rPr>
            </a:br>
            <a:r>
              <a:rPr lang="en-CA" sz="3200" b="1" i="1" dirty="0" smtClean="0">
                <a:ln>
                  <a:solidFill>
                    <a:srgbClr val="7030A0"/>
                  </a:solidFill>
                </a:ln>
                <a:solidFill>
                  <a:srgbClr val="9999FF"/>
                </a:solidFill>
                <a:effectLst>
                  <a:glow rad="114300">
                    <a:schemeClr val="bg1"/>
                  </a:glow>
                </a:effectLst>
                <a:latin typeface="Comic Sans MS" pitchFamily="66" charset="0"/>
              </a:rPr>
              <a:t>&lt;</a:t>
            </a:r>
            <a:r>
              <a:rPr lang="en-CA" sz="3200" b="1" i="1" dirty="0" err="1" smtClean="0">
                <a:ln>
                  <a:solidFill>
                    <a:srgbClr val="7030A0"/>
                  </a:solidFill>
                </a:ln>
                <a:solidFill>
                  <a:srgbClr val="9999FF"/>
                </a:solidFill>
                <a:effectLst>
                  <a:glow rad="114300">
                    <a:schemeClr val="bg1"/>
                  </a:glow>
                </a:effectLst>
                <a:latin typeface="Comic Sans MS" pitchFamily="66" charset="0"/>
              </a:rPr>
              <a:t>beyn</a:t>
            </a:r>
            <a:r>
              <a:rPr lang="en-CA" sz="3200" b="1" i="1" dirty="0" smtClean="0">
                <a:ln>
                  <a:solidFill>
                    <a:srgbClr val="7030A0"/>
                  </a:solidFill>
                </a:ln>
                <a:solidFill>
                  <a:srgbClr val="9999FF"/>
                </a:solidFill>
                <a:effectLst>
                  <a:glow rad="114300">
                    <a:schemeClr val="bg1"/>
                  </a:glow>
                </a:effectLst>
                <a:latin typeface="Comic Sans MS" pitchFamily="66" charset="0"/>
              </a:rPr>
              <a:t> </a:t>
            </a:r>
            <a:r>
              <a:rPr lang="en-CA" sz="3200" b="1" i="1" dirty="0">
                <a:ln>
                  <a:solidFill>
                    <a:srgbClr val="7030A0"/>
                  </a:solidFill>
                </a:ln>
                <a:solidFill>
                  <a:srgbClr val="9999FF"/>
                </a:solidFill>
                <a:effectLst>
                  <a:glow rad="114300">
                    <a:schemeClr val="bg1"/>
                  </a:glow>
                </a:effectLst>
                <a:latin typeface="Comic Sans MS" pitchFamily="66" charset="0"/>
              </a:rPr>
              <a:t>h</a:t>
            </a:r>
            <a:r>
              <a:rPr lang="en-CA" sz="3200" b="1" i="1" dirty="0" smtClean="0">
                <a:ln>
                  <a:solidFill>
                    <a:srgbClr val="7030A0"/>
                  </a:solidFill>
                </a:ln>
                <a:solidFill>
                  <a:srgbClr val="9999FF"/>
                </a:solidFill>
                <a:effectLst>
                  <a:glow rad="114300">
                    <a:schemeClr val="bg1"/>
                  </a:glow>
                </a:effectLst>
                <a:latin typeface="Comic Sans MS" pitchFamily="66" charset="0"/>
              </a:rPr>
              <a:t>a </a:t>
            </a:r>
            <a:r>
              <a:rPr lang="en-CA" sz="3200" b="1" i="1" dirty="0" err="1" smtClean="0">
                <a:ln>
                  <a:solidFill>
                    <a:srgbClr val="7030A0"/>
                  </a:solidFill>
                </a:ln>
                <a:solidFill>
                  <a:srgbClr val="9999FF"/>
                </a:solidFill>
                <a:effectLst>
                  <a:glow rad="114300">
                    <a:schemeClr val="bg1"/>
                  </a:glow>
                </a:effectLst>
                <a:latin typeface="Comic Sans MS" pitchFamily="66" charset="0"/>
              </a:rPr>
              <a:t>arbayim</a:t>
            </a:r>
            <a:r>
              <a:rPr lang="en-CA" sz="3200" b="1" i="1" dirty="0" smtClean="0">
                <a:ln>
                  <a:solidFill>
                    <a:srgbClr val="7030A0"/>
                  </a:solidFill>
                </a:ln>
                <a:solidFill>
                  <a:srgbClr val="9999FF"/>
                </a:solidFill>
                <a:effectLst>
                  <a:glow rad="114300">
                    <a:schemeClr val="bg1"/>
                  </a:glow>
                </a:effectLst>
                <a:latin typeface="Comic Sans MS" pitchFamily="66" charset="0"/>
              </a:rPr>
              <a:t>&gt;</a:t>
            </a:r>
            <a:endParaRPr lang="en-CA" sz="3200" dirty="0">
              <a:solidFill>
                <a:prstClr val="black"/>
              </a:solidFill>
              <a:effectLst>
                <a:glow rad="114300">
                  <a:schemeClr val="bg1"/>
                </a:glow>
              </a:effectLst>
              <a:latin typeface="Comic Sans MS" pitchFamily="66" charset="0"/>
            </a:endParaRPr>
          </a:p>
        </p:txBody>
      </p:sp>
      <p:sp>
        <p:nvSpPr>
          <p:cNvPr id="36" name="Rounded Rectangle 35"/>
          <p:cNvSpPr/>
          <p:nvPr/>
        </p:nvSpPr>
        <p:spPr>
          <a:xfrm>
            <a:off x="2455205" y="443859"/>
            <a:ext cx="1634654" cy="576124"/>
          </a:xfrm>
          <a:prstGeom prst="roundRect">
            <a:avLst/>
          </a:prstGeom>
          <a:noFill/>
          <a:ln w="76200">
            <a:solidFill>
              <a:srgbClr val="F707C4"/>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7" name="Rectangle 36"/>
          <p:cNvSpPr/>
          <p:nvPr/>
        </p:nvSpPr>
        <p:spPr>
          <a:xfrm>
            <a:off x="11406893" y="4615477"/>
            <a:ext cx="325120" cy="815005"/>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sp>
        <p:nvSpPr>
          <p:cNvPr id="38" name="Rectangle 37"/>
          <p:cNvSpPr/>
          <p:nvPr/>
        </p:nvSpPr>
        <p:spPr>
          <a:xfrm>
            <a:off x="519085" y="4604094"/>
            <a:ext cx="325120" cy="826388"/>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sp>
        <p:nvSpPr>
          <p:cNvPr id="39" name="Rectangle 38"/>
          <p:cNvSpPr/>
          <p:nvPr/>
        </p:nvSpPr>
        <p:spPr>
          <a:xfrm>
            <a:off x="6111393" y="4093117"/>
            <a:ext cx="236909" cy="2871563"/>
          </a:xfrm>
          <a:prstGeom prst="rect">
            <a:avLst/>
          </a:prstGeom>
          <a:gradFill>
            <a:gsLst>
              <a:gs pos="0">
                <a:srgbClr val="000000"/>
              </a:gs>
              <a:gs pos="32000">
                <a:srgbClr val="400040"/>
              </a:gs>
              <a:gs pos="88000">
                <a:srgbClr val="F27300"/>
              </a:gs>
              <a:gs pos="100000">
                <a:srgbClr val="FFBF00"/>
              </a:gs>
            </a:gsLst>
            <a:lin ang="10800000" scaled="0"/>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18" name="Straight Connector 17"/>
          <p:cNvCxnSpPr/>
          <p:nvPr/>
        </p:nvCxnSpPr>
        <p:spPr>
          <a:xfrm flipV="1">
            <a:off x="6352556" y="3921799"/>
            <a:ext cx="0" cy="1506839"/>
          </a:xfrm>
          <a:prstGeom prst="line">
            <a:avLst/>
          </a:prstGeom>
          <a:ln w="76200">
            <a:solidFill>
              <a:schemeClr val="bg1">
                <a:lumMod val="50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092087" y="3919030"/>
            <a:ext cx="0" cy="1506839"/>
          </a:xfrm>
          <a:prstGeom prst="line">
            <a:avLst/>
          </a:prstGeom>
          <a:ln w="76200">
            <a:solidFill>
              <a:schemeClr val="accent4">
                <a:lumMod val="60000"/>
                <a:lumOff val="40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553028" y="3871355"/>
            <a:ext cx="0" cy="1545355"/>
          </a:xfrm>
          <a:prstGeom prst="line">
            <a:avLst/>
          </a:prstGeom>
          <a:ln w="76200">
            <a:solidFill>
              <a:srgbClr val="F707C4"/>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831717" y="3910891"/>
            <a:ext cx="0" cy="1506839"/>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11400714" y="3920223"/>
            <a:ext cx="13481" cy="1497507"/>
          </a:xfrm>
          <a:prstGeom prst="line">
            <a:avLst/>
          </a:prstGeom>
          <a:ln w="76200">
            <a:solidFill>
              <a:srgbClr val="F707C4"/>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1765704" y="3910891"/>
            <a:ext cx="0" cy="1506839"/>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47057" y="3083099"/>
            <a:ext cx="695034" cy="306564"/>
          </a:xfrm>
          <a:prstGeom prst="rect">
            <a:avLst/>
          </a:prstGeom>
          <a:solidFill>
            <a:schemeClr val="bg1">
              <a:lumMod val="85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smtClean="0">
                <a:solidFill>
                  <a:schemeClr val="tx1"/>
                </a:solidFill>
              </a:rPr>
              <a:t>Dawn</a:t>
            </a:r>
            <a:endParaRPr lang="en-CA" sz="1400" b="1" dirty="0">
              <a:solidFill>
                <a:schemeClr val="tx1"/>
              </a:solidFill>
            </a:endParaRPr>
          </a:p>
        </p:txBody>
      </p:sp>
      <p:sp>
        <p:nvSpPr>
          <p:cNvPr id="34" name="Rounded Rectangular Callout 33"/>
          <p:cNvSpPr/>
          <p:nvPr/>
        </p:nvSpPr>
        <p:spPr>
          <a:xfrm>
            <a:off x="6313460" y="5528898"/>
            <a:ext cx="4601467" cy="612648"/>
          </a:xfrm>
          <a:prstGeom prst="wedgeRoundRectCallout">
            <a:avLst>
              <a:gd name="adj1" fmla="val -51479"/>
              <a:gd name="adj2" fmla="val -146100"/>
              <a:gd name="adj3" fmla="val 16667"/>
            </a:avLst>
          </a:prstGeom>
          <a:solidFill>
            <a:schemeClr val="accent5"/>
          </a:solidFill>
          <a:ln w="28575">
            <a:solidFill>
              <a:schemeClr val="accent3">
                <a:lumMod val="50000"/>
                <a:lumOff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b="1" dirty="0" smtClean="0">
                <a:solidFill>
                  <a:schemeClr val="accent5">
                    <a:lumMod val="20000"/>
                    <a:lumOff val="80000"/>
                  </a:schemeClr>
                </a:solidFill>
                <a:latin typeface="Comic Sans MS" pitchFamily="66" charset="0"/>
              </a:rPr>
              <a:t>&lt;</a:t>
            </a:r>
            <a:r>
              <a:rPr lang="en-CA" sz="2400" b="1" dirty="0" err="1" smtClean="0">
                <a:solidFill>
                  <a:schemeClr val="accent5">
                    <a:lumMod val="20000"/>
                    <a:lumOff val="80000"/>
                  </a:schemeClr>
                </a:solidFill>
                <a:latin typeface="Comic Sans MS" pitchFamily="66" charset="0"/>
              </a:rPr>
              <a:t>arab</a:t>
            </a:r>
            <a:r>
              <a:rPr lang="en-CA" sz="2400" b="1" dirty="0" smtClean="0">
                <a:solidFill>
                  <a:schemeClr val="accent5">
                    <a:lumMod val="20000"/>
                    <a:lumOff val="80000"/>
                  </a:schemeClr>
                </a:solidFill>
                <a:latin typeface="Comic Sans MS" pitchFamily="66" charset="0"/>
              </a:rPr>
              <a:t>&gt; </a:t>
            </a:r>
            <a:r>
              <a:rPr lang="en-CA" sz="2000" b="1" dirty="0" smtClean="0">
                <a:solidFill>
                  <a:schemeClr val="accent5">
                    <a:lumMod val="20000"/>
                    <a:lumOff val="80000"/>
                  </a:schemeClr>
                </a:solidFill>
                <a:latin typeface="Comic Sans MS" pitchFamily="66" charset="0"/>
              </a:rPr>
              <a:t>Evening Twilight </a:t>
            </a:r>
            <a:r>
              <a:rPr lang="en-CA" sz="2000" b="1" dirty="0" smtClean="0">
                <a:solidFill>
                  <a:schemeClr val="accent5">
                    <a:lumMod val="20000"/>
                    <a:lumOff val="80000"/>
                  </a:schemeClr>
                </a:solidFill>
                <a:effectLst>
                  <a:glow rad="127000">
                    <a:srgbClr val="002060"/>
                  </a:glow>
                </a:effectLst>
                <a:latin typeface="Comic Sans MS" pitchFamily="66" charset="0"/>
              </a:rPr>
              <a:t>Mixture</a:t>
            </a:r>
            <a:endParaRPr lang="en-CA" sz="2000" b="1" dirty="0">
              <a:solidFill>
                <a:schemeClr val="accent5">
                  <a:lumMod val="20000"/>
                  <a:lumOff val="80000"/>
                </a:schemeClr>
              </a:solidFill>
              <a:effectLst>
                <a:glow rad="127000">
                  <a:srgbClr val="002060"/>
                </a:glow>
              </a:effectLst>
              <a:latin typeface="Comic Sans MS" pitchFamily="66" charset="0"/>
            </a:endParaRPr>
          </a:p>
        </p:txBody>
      </p:sp>
      <p:sp>
        <p:nvSpPr>
          <p:cNvPr id="33" name="Rectangle 32"/>
          <p:cNvSpPr/>
          <p:nvPr/>
        </p:nvSpPr>
        <p:spPr>
          <a:xfrm>
            <a:off x="6211554" y="3635278"/>
            <a:ext cx="780050" cy="306564"/>
          </a:xfrm>
          <a:prstGeom prst="rect">
            <a:avLst/>
          </a:prstGeom>
          <a:solidFill>
            <a:schemeClr val="accent5"/>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smtClean="0">
                <a:solidFill>
                  <a:srgbClr val="01C6FD"/>
                </a:solidFill>
              </a:rPr>
              <a:t>Dusk</a:t>
            </a:r>
            <a:endParaRPr lang="en-CA" sz="1400" b="1" dirty="0">
              <a:solidFill>
                <a:srgbClr val="01C6FD"/>
              </a:solidFill>
            </a:endParaRPr>
          </a:p>
        </p:txBody>
      </p:sp>
      <p:sp>
        <p:nvSpPr>
          <p:cNvPr id="32" name="Rectangle 31"/>
          <p:cNvSpPr/>
          <p:nvPr/>
        </p:nvSpPr>
        <p:spPr>
          <a:xfrm>
            <a:off x="5349792" y="3635278"/>
            <a:ext cx="780050" cy="306564"/>
          </a:xfrm>
          <a:prstGeom prst="rect">
            <a:avLst/>
          </a:prstGeom>
          <a:solidFill>
            <a:schemeClr val="accent2">
              <a:lumMod val="75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smtClean="0">
                <a:solidFill>
                  <a:schemeClr val="tx1"/>
                </a:solidFill>
              </a:rPr>
              <a:t>Sunset</a:t>
            </a:r>
            <a:endParaRPr lang="en-CA" sz="1400" b="1" dirty="0">
              <a:solidFill>
                <a:schemeClr val="tx1"/>
              </a:solidFill>
            </a:endParaRPr>
          </a:p>
        </p:txBody>
      </p:sp>
      <p:sp>
        <p:nvSpPr>
          <p:cNvPr id="4" name="Rectangle 3"/>
          <p:cNvSpPr/>
          <p:nvPr/>
        </p:nvSpPr>
        <p:spPr>
          <a:xfrm>
            <a:off x="1666019" y="1935205"/>
            <a:ext cx="3213026" cy="1631216"/>
          </a:xfrm>
          <a:prstGeom prst="rect">
            <a:avLst/>
          </a:prstGeom>
          <a:noFill/>
        </p:spPr>
        <p:txBody>
          <a:bodyPr wrap="square" lIns="91440" tIns="45720" rIns="91440" bIns="45720">
            <a:spAutoFit/>
          </a:bodyPr>
          <a:lstStyle/>
          <a:p>
            <a:pPr marL="457200" indent="-457200">
              <a:buAutoNum type="arabicPeriod"/>
            </a:pPr>
            <a:r>
              <a:rPr lang="en-US" sz="20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Exo</a:t>
            </a:r>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12:6 </a:t>
            </a:r>
            <a:r>
              <a:rPr lang="en-US" sz="1600" b="1" cap="none" spc="0" dirty="0" smtClean="0">
                <a:ln w="1905"/>
                <a:solidFill>
                  <a:schemeClr val="accent2">
                    <a:lumMod val="20000"/>
                    <a:lumOff val="80000"/>
                  </a:schemeClr>
                </a:solidFill>
                <a:effectLst>
                  <a:glow rad="127000">
                    <a:srgbClr val="002060"/>
                  </a:glow>
                  <a:innerShdw blurRad="69850" dist="43180" dir="5400000">
                    <a:srgbClr val="000000">
                      <a:alpha val="65000"/>
                    </a:srgbClr>
                  </a:innerShdw>
                </a:effectLst>
              </a:rPr>
              <a:t>Night Season</a:t>
            </a:r>
            <a:r>
              <a:rPr lang="en-US" sz="2000" b="1" cap="none" spc="0" dirty="0" smtClean="0">
                <a:ln w="1905"/>
                <a:solidFill>
                  <a:schemeClr val="accent2">
                    <a:lumMod val="20000"/>
                    <a:lumOff val="80000"/>
                  </a:schemeClr>
                </a:solidFill>
                <a:effectLst>
                  <a:glow rad="127000">
                    <a:srgbClr val="002060"/>
                  </a:glow>
                  <a:innerShdw blurRad="69850" dist="43180" dir="5400000">
                    <a:srgbClr val="000000">
                      <a:alpha val="65000"/>
                    </a:srgbClr>
                  </a:innerShdw>
                </a:effectLst>
              </a:rPr>
              <a:t> </a:t>
            </a:r>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Passover in Egypt</a:t>
            </a:r>
          </a:p>
          <a:p>
            <a:pPr marL="457200" indent="-457200">
              <a:buAutoNum type="arabicPeriod" startAt="2"/>
            </a:pPr>
            <a:r>
              <a:rPr lang="en-US" sz="2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Exo</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16:12 </a:t>
            </a:r>
            <a:r>
              <a:rPr lang="en-US" sz="1600" b="1" dirty="0" smtClean="0">
                <a:ln w="1905"/>
                <a:solidFill>
                  <a:schemeClr val="accent2">
                    <a:lumMod val="20000"/>
                    <a:lumOff val="80000"/>
                  </a:schemeClr>
                </a:solidFill>
                <a:effectLst>
                  <a:glow rad="127000">
                    <a:srgbClr val="002060"/>
                  </a:glow>
                  <a:innerShdw blurRad="69850" dist="43180" dir="5400000">
                    <a:srgbClr val="000000">
                      <a:alpha val="65000"/>
                    </a:srgbClr>
                  </a:innerShdw>
                </a:effectLst>
              </a:rPr>
              <a:t>Night Season</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Eating of Quail</a:t>
            </a:r>
          </a:p>
          <a:p>
            <a:pPr marL="457200" indent="-457200">
              <a:buAutoNum type="arabicPeriod" startAt="2"/>
            </a:pPr>
            <a:endParaRPr lang="en-US" sz="2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40" name="Group 39"/>
          <p:cNvGrpSpPr/>
          <p:nvPr/>
        </p:nvGrpSpPr>
        <p:grpSpPr>
          <a:xfrm>
            <a:off x="1825025" y="1254176"/>
            <a:ext cx="3104820" cy="705470"/>
            <a:chOff x="3461902" y="1092850"/>
            <a:chExt cx="3104820" cy="705470"/>
          </a:xfrm>
        </p:grpSpPr>
        <p:pic>
          <p:nvPicPr>
            <p:cNvPr id="41" name="Picture 2" descr="C:\Users\Rae\Desktop\banner 6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902" y="1092850"/>
              <a:ext cx="3104820" cy="705470"/>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3783604" y="1093968"/>
              <a:ext cx="2375971"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dirty="0" smtClean="0">
                  <a:ln/>
                  <a:solidFill>
                    <a:schemeClr val="accent3"/>
                  </a:solidFill>
                  <a:latin typeface="MV Boli" pitchFamily="2" charset="0"/>
                  <a:cs typeface="MV Boli" pitchFamily="2" charset="0"/>
                </a:rPr>
                <a:t>Narrative:</a:t>
              </a:r>
              <a:endParaRPr lang="en-US" sz="5400" b="1" cap="none" spc="0" dirty="0">
                <a:ln/>
                <a:solidFill>
                  <a:schemeClr val="accent3"/>
                </a:solidFill>
                <a:effectLst/>
                <a:latin typeface="MV Boli" pitchFamily="2" charset="0"/>
                <a:cs typeface="MV Boli" pitchFamily="2" charset="0"/>
              </a:endParaRPr>
            </a:p>
          </p:txBody>
        </p:sp>
      </p:grpSp>
      <p:sp>
        <p:nvSpPr>
          <p:cNvPr id="43" name="TextBox 29"/>
          <p:cNvSpPr txBox="1"/>
          <p:nvPr/>
        </p:nvSpPr>
        <p:spPr>
          <a:xfrm>
            <a:off x="446315" y="755564"/>
            <a:ext cx="648072" cy="1995249"/>
          </a:xfrm>
          <a:prstGeom prst="roundRect">
            <a:avLst/>
          </a:prstGeom>
          <a:solidFill>
            <a:srgbClr val="002060"/>
          </a:solidFill>
          <a:ln w="57150">
            <a:solidFill>
              <a:schemeClr val="bg1"/>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000" b="1" spc="150" dirty="0" smtClean="0">
                <a:ln w="11430"/>
                <a:solidFill>
                  <a:srgbClr val="F8F8F8"/>
                </a:solidFill>
                <a:effectLst>
                  <a:outerShdw blurRad="25400" algn="tl" rotWithShape="0">
                    <a:srgbClr val="000000">
                      <a:alpha val="43000"/>
                    </a:srgbClr>
                  </a:outerShdw>
                </a:effectLst>
              </a:rPr>
              <a:t>R</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V</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I</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W</a:t>
            </a:r>
            <a:endParaRPr lang="en-US" sz="2000" b="1" spc="150" dirty="0">
              <a:ln w="11430"/>
              <a:solidFill>
                <a:srgbClr val="F8F8F8"/>
              </a:solidFill>
              <a:effectLst>
                <a:outerShdw blurRad="25400" algn="tl" rotWithShape="0">
                  <a:srgbClr val="000000">
                    <a:alpha val="43000"/>
                  </a:srgbClr>
                </a:outerShdw>
              </a:effectLst>
            </a:endParaRPr>
          </a:p>
        </p:txBody>
      </p:sp>
      <p:sp>
        <p:nvSpPr>
          <p:cNvPr id="45" name="Rectangle 44"/>
          <p:cNvSpPr/>
          <p:nvPr/>
        </p:nvSpPr>
        <p:spPr>
          <a:xfrm>
            <a:off x="519085" y="5430482"/>
            <a:ext cx="5566335" cy="1305598"/>
          </a:xfrm>
          <a:prstGeom prst="rect">
            <a:avLst/>
          </a:prstGeom>
          <a:blipFill>
            <a:blip r:embed="rId6"/>
            <a:tile tx="0" ty="0" sx="100000" sy="100000" flip="none" algn="tl"/>
          </a:blipFill>
          <a:ln w="57150">
            <a:solidFill>
              <a:srgbClr val="96004B"/>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000" b="1" dirty="0" smtClean="0">
                <a:solidFill>
                  <a:schemeClr val="accent5">
                    <a:lumMod val="20000"/>
                    <a:lumOff val="80000"/>
                  </a:schemeClr>
                </a:solidFill>
                <a:latin typeface="Comic Sans MS" pitchFamily="66" charset="0"/>
              </a:rPr>
              <a:t>In this study it is easier to relate to the Light Season as the 1</a:t>
            </a:r>
            <a:r>
              <a:rPr lang="en-CA" sz="2000" b="1" baseline="30000" dirty="0" smtClean="0">
                <a:solidFill>
                  <a:schemeClr val="accent5">
                    <a:lumMod val="20000"/>
                    <a:lumOff val="80000"/>
                  </a:schemeClr>
                </a:solidFill>
                <a:latin typeface="Comic Sans MS" pitchFamily="66" charset="0"/>
              </a:rPr>
              <a:t>st</a:t>
            </a:r>
            <a:r>
              <a:rPr lang="en-CA" sz="2000" b="1" dirty="0" smtClean="0">
                <a:solidFill>
                  <a:schemeClr val="accent5">
                    <a:lumMod val="20000"/>
                    <a:lumOff val="80000"/>
                  </a:schemeClr>
                </a:solidFill>
                <a:latin typeface="Comic Sans MS" pitchFamily="66" charset="0"/>
              </a:rPr>
              <a:t> set of “mixings.”  Why has Torah mentioned the </a:t>
            </a:r>
            <a:br>
              <a:rPr lang="en-CA" sz="2000" b="1" dirty="0" smtClean="0">
                <a:solidFill>
                  <a:schemeClr val="accent5">
                    <a:lumMod val="20000"/>
                    <a:lumOff val="80000"/>
                  </a:schemeClr>
                </a:solidFill>
                <a:latin typeface="Comic Sans MS" pitchFamily="66" charset="0"/>
              </a:rPr>
            </a:br>
            <a:r>
              <a:rPr lang="en-CA" sz="2000" b="1" dirty="0" smtClean="0">
                <a:solidFill>
                  <a:schemeClr val="accent5">
                    <a:lumMod val="20000"/>
                    <a:lumOff val="80000"/>
                  </a:schemeClr>
                </a:solidFill>
                <a:latin typeface="Comic Sans MS" pitchFamily="66" charset="0"/>
              </a:rPr>
              <a:t>Night Season first?</a:t>
            </a:r>
            <a:endParaRPr lang="en-CA" sz="2000" b="1" dirty="0">
              <a:solidFill>
                <a:schemeClr val="accent5">
                  <a:lumMod val="20000"/>
                  <a:lumOff val="80000"/>
                </a:schemeClr>
              </a:solidFill>
              <a:effectLst>
                <a:glow rad="127000">
                  <a:srgbClr val="002060"/>
                </a:glow>
              </a:effectLst>
              <a:latin typeface="Comic Sans MS" pitchFamily="66" charset="0"/>
            </a:endParaRPr>
          </a:p>
        </p:txBody>
      </p:sp>
      <p:sp>
        <p:nvSpPr>
          <p:cNvPr id="46" name="Line Callout 1 45"/>
          <p:cNvSpPr/>
          <p:nvPr/>
        </p:nvSpPr>
        <p:spPr>
          <a:xfrm>
            <a:off x="6601579" y="6194474"/>
            <a:ext cx="4627255" cy="541606"/>
          </a:xfrm>
          <a:prstGeom prst="borderCallout1">
            <a:avLst/>
          </a:prstGeom>
          <a:solidFill>
            <a:srgbClr val="DB91AB"/>
          </a:solidFill>
          <a:ln>
            <a:noFill/>
          </a:ln>
          <a:effectLst>
            <a:softEdge rad="127000"/>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000" b="1" dirty="0" smtClean="0">
                <a:solidFill>
                  <a:srgbClr val="96004B"/>
                </a:solidFill>
                <a:latin typeface="Comic Sans MS" pitchFamily="66" charset="0"/>
              </a:rPr>
              <a:t>&lt;</a:t>
            </a:r>
            <a:r>
              <a:rPr lang="en-CA" sz="2000" b="1" dirty="0" err="1" smtClean="0">
                <a:solidFill>
                  <a:srgbClr val="96004B"/>
                </a:solidFill>
                <a:latin typeface="Comic Sans MS" pitchFamily="66" charset="0"/>
              </a:rPr>
              <a:t>arab</a:t>
            </a:r>
            <a:r>
              <a:rPr lang="en-CA" sz="2000" b="1" dirty="0" smtClean="0">
                <a:solidFill>
                  <a:srgbClr val="96004B"/>
                </a:solidFill>
                <a:latin typeface="Comic Sans MS" pitchFamily="66" charset="0"/>
              </a:rPr>
              <a:t>&gt; Morning Twilight </a:t>
            </a:r>
            <a:r>
              <a:rPr lang="en-CA" sz="2000" b="1" dirty="0" smtClean="0">
                <a:solidFill>
                  <a:srgbClr val="96004B"/>
                </a:solidFill>
                <a:effectLst>
                  <a:glow rad="127000">
                    <a:srgbClr val="FFFF00"/>
                  </a:glow>
                </a:effectLst>
                <a:latin typeface="Comic Sans MS" pitchFamily="66" charset="0"/>
              </a:rPr>
              <a:t>Mixture</a:t>
            </a:r>
            <a:r>
              <a:rPr lang="en-CA" sz="2000" b="1" dirty="0" smtClean="0">
                <a:solidFill>
                  <a:srgbClr val="96004B"/>
                </a:solidFill>
                <a:effectLst>
                  <a:glow rad="127000">
                    <a:srgbClr val="FFFF00"/>
                  </a:glow>
                </a:effectLst>
              </a:rPr>
              <a:t> </a:t>
            </a:r>
            <a:r>
              <a:rPr lang="en-CA" sz="2400" b="1" dirty="0" smtClean="0">
                <a:solidFill>
                  <a:srgbClr val="96004B"/>
                </a:solidFill>
                <a:effectLst>
                  <a:glow rad="127000">
                    <a:srgbClr val="FFFF00"/>
                  </a:glow>
                </a:effectLst>
              </a:rPr>
              <a:t>       </a:t>
            </a:r>
            <a:endParaRPr lang="en-CA" sz="2400" b="1" dirty="0">
              <a:solidFill>
                <a:srgbClr val="96004B"/>
              </a:solidFill>
            </a:endParaRPr>
          </a:p>
        </p:txBody>
      </p:sp>
      <p:cxnSp>
        <p:nvCxnSpPr>
          <p:cNvPr id="7" name="Straight Arrow Connector 6"/>
          <p:cNvCxnSpPr>
            <a:endCxn id="37" idx="2"/>
          </p:cNvCxnSpPr>
          <p:nvPr/>
        </p:nvCxnSpPr>
        <p:spPr>
          <a:xfrm flipV="1">
            <a:off x="11073310" y="5430482"/>
            <a:ext cx="496143" cy="877722"/>
          </a:xfrm>
          <a:prstGeom prst="straightConnector1">
            <a:avLst/>
          </a:prstGeom>
          <a:ln w="57150">
            <a:solidFill>
              <a:srgbClr val="96004B"/>
            </a:solidFill>
            <a:headEnd type="oval"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9001530"/>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1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46000">
              <a:schemeClr val="accent3">
                <a:lumMod val="75000"/>
              </a:schemeClr>
            </a:gs>
            <a:gs pos="80000">
              <a:schemeClr val="accent3">
                <a:lumMod val="20000"/>
                <a:lumOff val="80000"/>
              </a:schemeClr>
            </a:gs>
          </a:gsLst>
          <a:lin ang="5400000" scaled="0"/>
        </a:gradFill>
        <a:effectLst/>
      </p:bgPr>
    </p:bg>
    <p:spTree>
      <p:nvGrpSpPr>
        <p:cNvPr id="1" name=""/>
        <p:cNvGrpSpPr/>
        <p:nvPr/>
      </p:nvGrpSpPr>
      <p:grpSpPr>
        <a:xfrm>
          <a:off x="0" y="0"/>
          <a:ext cx="0" cy="0"/>
          <a:chOff x="0" y="0"/>
          <a:chExt cx="0" cy="0"/>
        </a:xfrm>
      </p:grpSpPr>
      <p:sp>
        <p:nvSpPr>
          <p:cNvPr id="5" name="Title 3"/>
          <p:cNvSpPr txBox="1">
            <a:spLocks/>
          </p:cNvSpPr>
          <p:nvPr/>
        </p:nvSpPr>
        <p:spPr>
          <a:xfrm>
            <a:off x="1908061" y="4103963"/>
            <a:ext cx="9496421" cy="769441"/>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dirty="0" smtClean="0"/>
              <a:t>Theologian’s &amp; &lt;</a:t>
            </a:r>
            <a:r>
              <a:rPr lang="en-US" dirty="0" err="1" smtClean="0"/>
              <a:t>beyn</a:t>
            </a:r>
            <a:r>
              <a:rPr lang="en-US" dirty="0" smtClean="0"/>
              <a:t> ha </a:t>
            </a:r>
            <a:r>
              <a:rPr lang="en-US" dirty="0" err="1" smtClean="0"/>
              <a:t>arbayim</a:t>
            </a:r>
            <a:r>
              <a:rPr lang="en-US" dirty="0" smtClean="0"/>
              <a:t>&gt;</a:t>
            </a:r>
            <a:endParaRPr lang="en-US" dirty="0"/>
          </a:p>
        </p:txBody>
      </p:sp>
      <p:sp>
        <p:nvSpPr>
          <p:cNvPr id="6" name="Subtitle 2"/>
          <p:cNvSpPr txBox="1">
            <a:spLocks/>
          </p:cNvSpPr>
          <p:nvPr/>
        </p:nvSpPr>
        <p:spPr>
          <a:xfrm>
            <a:off x="1875503" y="4872486"/>
            <a:ext cx="10034901" cy="1800314"/>
          </a:xfrm>
          <a:prstGeom prst="rect">
            <a:avLst/>
          </a:prstGeom>
        </p:spPr>
        <p:txBody>
          <a:bodyPr>
            <a:normAutofit fontScale="85000" lnSpcReduction="20000"/>
            <a:scene3d>
              <a:camera prst="orthographicFront"/>
              <a:lightRig rig="threePt" dir="t"/>
            </a:scene3d>
            <a:sp3d extrusionH="57150">
              <a:bevelT w="38100" h="38100" prst="angle"/>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nSpc>
                <a:spcPct val="120000"/>
              </a:lnSpc>
            </a:pPr>
            <a:r>
              <a:rPr lang="en-US" b="1" u="sng" dirty="0">
                <a:solidFill>
                  <a:srgbClr val="6F3350"/>
                </a:solidFill>
                <a:latin typeface="Comic Sans MS" pitchFamily="66" charset="0"/>
              </a:rPr>
              <a:t>Note</a:t>
            </a:r>
            <a:r>
              <a:rPr lang="en-US" b="1" dirty="0">
                <a:solidFill>
                  <a:srgbClr val="6F3350"/>
                </a:solidFill>
                <a:latin typeface="Comic Sans MS" pitchFamily="66" charset="0"/>
              </a:rPr>
              <a:t>:</a:t>
            </a:r>
            <a:r>
              <a:rPr lang="en-US" b="1" dirty="0">
                <a:latin typeface="Comic Sans MS" pitchFamily="66" charset="0"/>
              </a:rPr>
              <a:t> </a:t>
            </a:r>
            <a:r>
              <a:rPr lang="en-US" dirty="0" smtClean="0">
                <a:latin typeface="Comic Sans MS" pitchFamily="66" charset="0"/>
              </a:rPr>
              <a:t>All three theologian’s declare &lt;</a:t>
            </a:r>
            <a:r>
              <a:rPr lang="en-US" dirty="0" err="1" smtClean="0">
                <a:latin typeface="Comic Sans MS" pitchFamily="66" charset="0"/>
              </a:rPr>
              <a:t>beyn</a:t>
            </a:r>
            <a:r>
              <a:rPr lang="en-US" dirty="0" smtClean="0">
                <a:latin typeface="Comic Sans MS" pitchFamily="66" charset="0"/>
              </a:rPr>
              <a:t> ha </a:t>
            </a:r>
            <a:r>
              <a:rPr lang="en-US" dirty="0" err="1" smtClean="0">
                <a:latin typeface="Comic Sans MS" pitchFamily="66" charset="0"/>
              </a:rPr>
              <a:t>arbayim</a:t>
            </a:r>
            <a:r>
              <a:rPr lang="en-US" dirty="0" smtClean="0">
                <a:latin typeface="Comic Sans MS" pitchFamily="66" charset="0"/>
              </a:rPr>
              <a:t>&gt; / “</a:t>
            </a:r>
            <a:r>
              <a:rPr lang="en-US" dirty="0">
                <a:latin typeface="Comic Sans MS" pitchFamily="66" charset="0"/>
              </a:rPr>
              <a:t>between the </a:t>
            </a:r>
            <a:r>
              <a:rPr lang="en-US" dirty="0" err="1" smtClean="0">
                <a:solidFill>
                  <a:srgbClr val="0070C0"/>
                </a:solidFill>
                <a:latin typeface="Comic Sans MS" pitchFamily="66" charset="0"/>
              </a:rPr>
              <a:t>evening</a:t>
            </a:r>
            <a:r>
              <a:rPr lang="en-US" b="1" dirty="0" err="1" smtClean="0">
                <a:solidFill>
                  <a:srgbClr val="C00000"/>
                </a:solidFill>
                <a:latin typeface="Comic Sans MS" pitchFamily="66" charset="0"/>
              </a:rPr>
              <a:t>S</a:t>
            </a:r>
            <a:r>
              <a:rPr lang="en-US" dirty="0" smtClean="0">
                <a:latin typeface="Comic Sans MS" pitchFamily="66" charset="0"/>
              </a:rPr>
              <a:t>” absolutely means there are </a:t>
            </a:r>
            <a:br>
              <a:rPr lang="en-US" dirty="0" smtClean="0">
                <a:latin typeface="Comic Sans MS" pitchFamily="66" charset="0"/>
              </a:rPr>
            </a:br>
            <a:r>
              <a:rPr lang="en-US" b="1" u="sng" dirty="0" smtClean="0">
                <a:solidFill>
                  <a:srgbClr val="C00000"/>
                </a:solidFill>
                <a:latin typeface="Comic Sans MS" pitchFamily="66" charset="0"/>
              </a:rPr>
              <a:t>two evenin</a:t>
            </a:r>
            <a:r>
              <a:rPr lang="en-US" b="1" dirty="0" smtClean="0">
                <a:solidFill>
                  <a:srgbClr val="C00000"/>
                </a:solidFill>
                <a:latin typeface="Comic Sans MS" pitchFamily="66" charset="0"/>
              </a:rPr>
              <a:t>g</a:t>
            </a:r>
            <a:r>
              <a:rPr lang="en-US" b="1" u="sng" dirty="0" smtClean="0">
                <a:solidFill>
                  <a:srgbClr val="C00000"/>
                </a:solidFill>
                <a:latin typeface="Comic Sans MS" pitchFamily="66" charset="0"/>
              </a:rPr>
              <a:t>s</a:t>
            </a:r>
            <a:r>
              <a:rPr lang="en-US" dirty="0" smtClean="0">
                <a:solidFill>
                  <a:srgbClr val="C00000"/>
                </a:solidFill>
                <a:latin typeface="Comic Sans MS" pitchFamily="66" charset="0"/>
              </a:rPr>
              <a:t> </a:t>
            </a:r>
            <a:r>
              <a:rPr lang="en-US" dirty="0" smtClean="0">
                <a:latin typeface="Comic Sans MS" pitchFamily="66" charset="0"/>
              </a:rPr>
              <a:t>in every 24 hour cycle </a:t>
            </a:r>
            <a:r>
              <a:rPr lang="en-US" b="1" dirty="0" smtClean="0">
                <a:solidFill>
                  <a:srgbClr val="C00000"/>
                </a:solidFill>
                <a:latin typeface="Comic Sans MS" pitchFamily="66" charset="0"/>
              </a:rPr>
              <a:t>mostly for the </a:t>
            </a:r>
            <a:br>
              <a:rPr lang="en-US" b="1" dirty="0" smtClean="0">
                <a:solidFill>
                  <a:srgbClr val="C00000"/>
                </a:solidFill>
                <a:latin typeface="Comic Sans MS" pitchFamily="66" charset="0"/>
              </a:rPr>
            </a:br>
            <a:r>
              <a:rPr lang="en-US" b="1" dirty="0" smtClean="0">
                <a:solidFill>
                  <a:srgbClr val="C00000"/>
                </a:solidFill>
                <a:latin typeface="Comic Sans MS" pitchFamily="66" charset="0"/>
              </a:rPr>
              <a:t>purpose of declaring the sunset commencement.</a:t>
            </a:r>
          </a:p>
        </p:txBody>
      </p:sp>
      <p:pic>
        <p:nvPicPr>
          <p:cNvPr id="2051" name="Picture 3" descr="C:\Users\Rae\Desktop\gesenius lexi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512" y="1642942"/>
            <a:ext cx="1610510" cy="213832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052" name="Picture 4" descr="C:\Users\Rae\Desktop\easton's bible dictiona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5118" y="1362737"/>
            <a:ext cx="1580212" cy="237269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1813480" y="249219"/>
            <a:ext cx="2830134" cy="830997"/>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2400" b="1" dirty="0">
                <a:ln w="1905"/>
                <a:solidFill>
                  <a:srgbClr val="0070C0"/>
                </a:solidFill>
                <a:effectLst>
                  <a:innerShdw blurRad="69850" dist="43180" dir="5400000">
                    <a:srgbClr val="000000">
                      <a:alpha val="65000"/>
                    </a:srgbClr>
                  </a:innerShdw>
                </a:effectLst>
              </a:rPr>
              <a:t>Wilhelm </a:t>
            </a:r>
            <a:r>
              <a:rPr lang="en-US" sz="2400" b="1" dirty="0" err="1">
                <a:ln w="1905"/>
                <a:solidFill>
                  <a:srgbClr val="0070C0"/>
                </a:solidFill>
                <a:effectLst>
                  <a:innerShdw blurRad="69850" dist="43180" dir="5400000">
                    <a:srgbClr val="000000">
                      <a:alpha val="65000"/>
                    </a:srgbClr>
                  </a:innerShdw>
                </a:effectLst>
              </a:rPr>
              <a:t>Gesenius</a:t>
            </a:r>
            <a:r>
              <a:rPr lang="en-US" sz="2400" b="1" dirty="0">
                <a:ln w="1905"/>
                <a:solidFill>
                  <a:srgbClr val="0070C0"/>
                </a:solidFill>
                <a:effectLst>
                  <a:innerShdw blurRad="69850" dist="43180" dir="5400000">
                    <a:srgbClr val="000000">
                      <a:alpha val="65000"/>
                    </a:srgbClr>
                  </a:innerShdw>
                </a:effectLst>
              </a:rPr>
              <a:t/>
            </a:r>
            <a:br>
              <a:rPr lang="en-US" sz="2400" b="1" dirty="0">
                <a:ln w="1905"/>
                <a:solidFill>
                  <a:srgbClr val="0070C0"/>
                </a:solidFill>
                <a:effectLst>
                  <a:innerShdw blurRad="69850" dist="43180" dir="5400000">
                    <a:srgbClr val="000000">
                      <a:alpha val="65000"/>
                    </a:srgbClr>
                  </a:innerShdw>
                </a:effectLst>
              </a:rPr>
            </a:br>
            <a:r>
              <a:rPr lang="en-US" sz="2400" b="1" dirty="0">
                <a:ln w="1905"/>
                <a:solidFill>
                  <a:srgbClr val="0070C0"/>
                </a:solidFill>
                <a:effectLst>
                  <a:innerShdw blurRad="69850" dist="43180" dir="5400000">
                    <a:srgbClr val="000000">
                      <a:alpha val="65000"/>
                    </a:srgbClr>
                  </a:innerShdw>
                </a:effectLst>
              </a:rPr>
              <a:t>1786-1842</a:t>
            </a:r>
          </a:p>
        </p:txBody>
      </p:sp>
      <p:sp>
        <p:nvSpPr>
          <p:cNvPr id="12" name="Rectangle 11"/>
          <p:cNvSpPr/>
          <p:nvPr/>
        </p:nvSpPr>
        <p:spPr>
          <a:xfrm>
            <a:off x="9196041" y="477153"/>
            <a:ext cx="2850459" cy="830997"/>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2400" b="1" dirty="0" smtClean="0">
                <a:ln w="1905"/>
                <a:solidFill>
                  <a:schemeClr val="tx2"/>
                </a:solidFill>
                <a:effectLst>
                  <a:innerShdw blurRad="69850" dist="43180" dir="5400000">
                    <a:srgbClr val="000000">
                      <a:alpha val="65000"/>
                    </a:srgbClr>
                  </a:innerShdw>
                </a:effectLst>
              </a:rPr>
              <a:t>Matthew G Easton</a:t>
            </a:r>
            <a:br>
              <a:rPr lang="en-US" sz="2400" b="1" dirty="0" smtClean="0">
                <a:ln w="1905"/>
                <a:solidFill>
                  <a:schemeClr val="tx2"/>
                </a:solidFill>
                <a:effectLst>
                  <a:innerShdw blurRad="69850" dist="43180" dir="5400000">
                    <a:srgbClr val="000000">
                      <a:alpha val="65000"/>
                    </a:srgbClr>
                  </a:innerShdw>
                </a:effectLst>
              </a:rPr>
            </a:br>
            <a:r>
              <a:rPr lang="en-US" sz="2400" b="1" dirty="0" smtClean="0">
                <a:ln w="1905"/>
                <a:solidFill>
                  <a:schemeClr val="tx2"/>
                </a:solidFill>
                <a:effectLst>
                  <a:innerShdw blurRad="69850" dist="43180" dir="5400000">
                    <a:srgbClr val="000000">
                      <a:alpha val="65000"/>
                    </a:srgbClr>
                  </a:innerShdw>
                </a:effectLst>
              </a:rPr>
              <a:t>1823-1894</a:t>
            </a:r>
            <a:endParaRPr lang="en-US" sz="2400" b="1" dirty="0">
              <a:ln w="1905"/>
              <a:solidFill>
                <a:schemeClr val="tx2"/>
              </a:solidFill>
              <a:effectLst>
                <a:innerShdw blurRad="69850" dist="43180" dir="5400000">
                  <a:srgbClr val="000000">
                    <a:alpha val="65000"/>
                  </a:srgbClr>
                </a:innerShdw>
              </a:effectLst>
            </a:endParaRPr>
          </a:p>
        </p:txBody>
      </p:sp>
      <p:sp>
        <p:nvSpPr>
          <p:cNvPr id="13" name="Rectangle 12"/>
          <p:cNvSpPr/>
          <p:nvPr/>
        </p:nvSpPr>
        <p:spPr>
          <a:xfrm>
            <a:off x="5936095" y="3438514"/>
            <a:ext cx="2863797" cy="830997"/>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2400" b="1" dirty="0" smtClean="0">
                <a:ln w="1905"/>
                <a:solidFill>
                  <a:srgbClr val="014E52"/>
                </a:solidFill>
                <a:effectLst>
                  <a:innerShdw blurRad="69850" dist="43180" dir="5400000">
                    <a:srgbClr val="000000">
                      <a:alpha val="65000"/>
                    </a:srgbClr>
                  </a:innerShdw>
                </a:effectLst>
              </a:rPr>
              <a:t>William Greenfield</a:t>
            </a:r>
            <a:br>
              <a:rPr lang="en-US" sz="2400" b="1" dirty="0" smtClean="0">
                <a:ln w="1905"/>
                <a:solidFill>
                  <a:srgbClr val="014E52"/>
                </a:solidFill>
                <a:effectLst>
                  <a:innerShdw blurRad="69850" dist="43180" dir="5400000">
                    <a:srgbClr val="000000">
                      <a:alpha val="65000"/>
                    </a:srgbClr>
                  </a:innerShdw>
                </a:effectLst>
              </a:rPr>
            </a:br>
            <a:r>
              <a:rPr lang="en-US" sz="2400" b="1" dirty="0" smtClean="0">
                <a:ln w="1905"/>
                <a:solidFill>
                  <a:srgbClr val="014E52"/>
                </a:solidFill>
                <a:effectLst>
                  <a:innerShdw blurRad="69850" dist="43180" dir="5400000">
                    <a:srgbClr val="000000">
                      <a:alpha val="65000"/>
                    </a:srgbClr>
                  </a:innerShdw>
                </a:effectLst>
              </a:rPr>
              <a:t>1799-1831</a:t>
            </a:r>
            <a:endParaRPr lang="en-US" sz="2400" b="1" dirty="0">
              <a:ln w="1905"/>
              <a:solidFill>
                <a:srgbClr val="014E52"/>
              </a:solidFill>
              <a:effectLst>
                <a:innerShdw blurRad="69850" dist="43180" dir="5400000">
                  <a:srgbClr val="000000">
                    <a:alpha val="65000"/>
                  </a:srgbClr>
                </a:innerShdw>
              </a:effectLst>
            </a:endParaRPr>
          </a:p>
        </p:txBody>
      </p:sp>
      <p:pic>
        <p:nvPicPr>
          <p:cNvPr id="2056" name="Picture 8" descr="C:\Users\Rae\Desktop\greenfield william greek lexicon 9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8089" y="847319"/>
            <a:ext cx="1667913" cy="239453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bwMode="auto">
          <a:xfrm>
            <a:off x="6975355" y="650660"/>
            <a:ext cx="2361321" cy="27878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C:\Users\Rae\Desktop\gesenius 220.jpg"/>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flipH="1">
            <a:off x="1518840" y="1001471"/>
            <a:ext cx="1994855" cy="23431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19819" y="5229484"/>
            <a:ext cx="1244428" cy="1350962"/>
            <a:chOff x="714375" y="3810351"/>
            <a:chExt cx="1244428" cy="1350962"/>
          </a:xfrm>
        </p:grpSpPr>
        <p:sp>
          <p:nvSpPr>
            <p:cNvPr id="15" name="Oval 14"/>
            <p:cNvSpPr/>
            <p:nvPr/>
          </p:nvSpPr>
          <p:spPr>
            <a:xfrm>
              <a:off x="727065" y="3810351"/>
              <a:ext cx="1231738" cy="1231919"/>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14375" y="4699648"/>
              <a:ext cx="11682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rPr>
                <a:t>Sabbath</a:t>
              </a:r>
              <a:br>
                <a:rPr lang="en-US" sz="1200" b="1" dirty="0" smtClean="0">
                  <a:ln>
                    <a:solidFill>
                      <a:srgbClr val="006600"/>
                    </a:solidFill>
                  </a:ln>
                  <a:solidFill>
                    <a:srgbClr val="99FF33"/>
                  </a:solidFill>
                </a:rPr>
              </a:br>
              <a:r>
                <a:rPr lang="en-US" sz="1200" b="1" dirty="0" smtClean="0">
                  <a:ln>
                    <a:solidFill>
                      <a:srgbClr val="006600"/>
                    </a:solidFill>
                  </a:ln>
                  <a:solidFill>
                    <a:srgbClr val="99FF33"/>
                  </a:solidFill>
                </a:rPr>
                <a:t>Day-start?</a:t>
              </a:r>
              <a:endParaRPr lang="en-US" sz="1200" b="1" dirty="0">
                <a:ln>
                  <a:solidFill>
                    <a:srgbClr val="006600"/>
                  </a:solidFill>
                </a:ln>
                <a:solidFill>
                  <a:srgbClr val="99FF33"/>
                </a:solidFill>
              </a:endParaRPr>
            </a:p>
          </p:txBody>
        </p:sp>
      </p:grpSp>
    </p:spTree>
    <p:extLst>
      <p:ext uri="{BB962C8B-B14F-4D97-AF65-F5344CB8AC3E}">
        <p14:creationId xmlns:p14="http://schemas.microsoft.com/office/powerpoint/2010/main" val="566150830"/>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400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46000">
              <a:schemeClr val="accent3">
                <a:lumMod val="75000"/>
              </a:schemeClr>
            </a:gs>
            <a:gs pos="80000">
              <a:schemeClr val="accent3">
                <a:lumMod val="20000"/>
                <a:lumOff val="80000"/>
              </a:schemeClr>
            </a:gs>
          </a:gsLst>
          <a:lin ang="5400000" scaled="0"/>
        </a:gradFill>
        <a:effectLst/>
      </p:bgPr>
    </p:bg>
    <p:spTree>
      <p:nvGrpSpPr>
        <p:cNvPr id="1" name=""/>
        <p:cNvGrpSpPr/>
        <p:nvPr/>
      </p:nvGrpSpPr>
      <p:grpSpPr>
        <a:xfrm>
          <a:off x="0" y="0"/>
          <a:ext cx="0" cy="0"/>
          <a:chOff x="0" y="0"/>
          <a:chExt cx="0" cy="0"/>
        </a:xfrm>
      </p:grpSpPr>
      <p:sp>
        <p:nvSpPr>
          <p:cNvPr id="5" name="Title 3"/>
          <p:cNvSpPr txBox="1">
            <a:spLocks/>
          </p:cNvSpPr>
          <p:nvPr/>
        </p:nvSpPr>
        <p:spPr>
          <a:xfrm>
            <a:off x="1776305" y="25341"/>
            <a:ext cx="10080415" cy="769441"/>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dirty="0" smtClean="0">
                <a:solidFill>
                  <a:schemeClr val="accent3">
                    <a:lumMod val="75000"/>
                  </a:schemeClr>
                </a:solidFill>
                <a:effectLst>
                  <a:outerShdw blurRad="38100" dist="38100" dir="2700000" algn="tl">
                    <a:srgbClr val="000000">
                      <a:alpha val="43137"/>
                    </a:srgbClr>
                  </a:outerShdw>
                </a:effectLst>
              </a:rPr>
              <a:t>A Challenge for the </a:t>
            </a:r>
            <a:r>
              <a:rPr lang="en-US" dirty="0" smtClean="0">
                <a:solidFill>
                  <a:schemeClr val="accent3">
                    <a:lumMod val="75000"/>
                  </a:schemeClr>
                </a:solidFill>
              </a:rPr>
              <a:t>Theologian’s</a:t>
            </a:r>
            <a:endParaRPr lang="en-US" dirty="0">
              <a:solidFill>
                <a:schemeClr val="accent3">
                  <a:lumMod val="75000"/>
                </a:schemeClr>
              </a:solidFill>
            </a:endParaRPr>
          </a:p>
        </p:txBody>
      </p:sp>
      <p:sp>
        <p:nvSpPr>
          <p:cNvPr id="6" name="Subtitle 2"/>
          <p:cNvSpPr txBox="1">
            <a:spLocks/>
          </p:cNvSpPr>
          <p:nvPr/>
        </p:nvSpPr>
        <p:spPr>
          <a:xfrm>
            <a:off x="1622959" y="5295167"/>
            <a:ext cx="10664535" cy="1562833"/>
          </a:xfrm>
          <a:prstGeom prst="rect">
            <a:avLst/>
          </a:prstGeom>
          <a:solidFill>
            <a:schemeClr val="bg1"/>
          </a:solidFill>
        </p:spPr>
        <p:txBody>
          <a:bodyPr>
            <a:normAutofit fontScale="62500" lnSpcReduction="2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596646" indent="-514350">
              <a:lnSpc>
                <a:spcPct val="120000"/>
              </a:lnSpc>
              <a:buClr>
                <a:srgbClr val="C00000"/>
              </a:buClr>
              <a:buFont typeface="+mj-lt"/>
              <a:buAutoNum type="arabicParenR"/>
            </a:pPr>
            <a:r>
              <a:rPr lang="en-US" b="1" dirty="0" smtClean="0"/>
              <a:t>Every 24 hours has </a:t>
            </a:r>
            <a:r>
              <a:rPr lang="en-US" b="1" u="sng" dirty="0" smtClean="0">
                <a:solidFill>
                  <a:schemeClr val="accent5"/>
                </a:solidFill>
              </a:rPr>
              <a:t>only one evenin</a:t>
            </a:r>
            <a:r>
              <a:rPr lang="en-US" b="1" dirty="0" smtClean="0">
                <a:solidFill>
                  <a:schemeClr val="accent5"/>
                </a:solidFill>
              </a:rPr>
              <a:t>g </a:t>
            </a:r>
            <a:r>
              <a:rPr lang="en-US" b="1" dirty="0" smtClean="0"/>
              <a:t>and </a:t>
            </a:r>
            <a:r>
              <a:rPr lang="en-US" b="1" u="sng" dirty="0" smtClean="0"/>
              <a:t>two</a:t>
            </a:r>
            <a:r>
              <a:rPr lang="en-US" b="1" dirty="0" smtClean="0"/>
              <a:t> </a:t>
            </a:r>
            <a:r>
              <a:rPr lang="en-US" b="1" u="sng" dirty="0">
                <a:solidFill>
                  <a:srgbClr val="0070C0"/>
                </a:solidFill>
              </a:rPr>
              <a:t>mixin</a:t>
            </a:r>
            <a:r>
              <a:rPr lang="en-US" b="1" dirty="0">
                <a:solidFill>
                  <a:srgbClr val="0070C0"/>
                </a:solidFill>
              </a:rPr>
              <a:t>g</a:t>
            </a:r>
            <a:r>
              <a:rPr lang="en-US" b="1" u="sng" dirty="0">
                <a:solidFill>
                  <a:srgbClr val="C00000"/>
                </a:solidFill>
              </a:rPr>
              <a:t>S</a:t>
            </a:r>
            <a:r>
              <a:rPr lang="en-US" b="1" dirty="0" smtClean="0"/>
              <a:t>!</a:t>
            </a:r>
          </a:p>
          <a:p>
            <a:pPr marL="596646" indent="-514350">
              <a:lnSpc>
                <a:spcPct val="120000"/>
              </a:lnSpc>
              <a:buClr>
                <a:srgbClr val="C00000"/>
              </a:buClr>
              <a:buFont typeface="+mj-lt"/>
              <a:buAutoNum type="arabicParenR"/>
            </a:pPr>
            <a:r>
              <a:rPr lang="en-US" b="1" dirty="0" smtClean="0">
                <a:solidFill>
                  <a:srgbClr val="C00000"/>
                </a:solidFill>
              </a:rPr>
              <a:t>All three theologians are incorrect in saying every cycle has TWO evenings!</a:t>
            </a:r>
          </a:p>
          <a:p>
            <a:pPr marL="596646" indent="-514350">
              <a:lnSpc>
                <a:spcPct val="120000"/>
              </a:lnSpc>
              <a:buClr>
                <a:srgbClr val="C00000"/>
              </a:buClr>
              <a:buFont typeface="+mj-lt"/>
              <a:buAutoNum type="arabicParenR"/>
            </a:pPr>
            <a:r>
              <a:rPr lang="en-US" b="1" dirty="0" smtClean="0"/>
              <a:t>Did Torah agree with their concepts for the placement of “between the </a:t>
            </a:r>
            <a:r>
              <a:rPr lang="en-US" b="1" dirty="0" smtClean="0">
                <a:solidFill>
                  <a:srgbClr val="0070C0"/>
                </a:solidFill>
              </a:rPr>
              <a:t>mixing</a:t>
            </a:r>
            <a:r>
              <a:rPr lang="en-US" b="1" dirty="0" smtClean="0">
                <a:solidFill>
                  <a:srgbClr val="C00000"/>
                </a:solidFill>
              </a:rPr>
              <a:t>S</a:t>
            </a:r>
            <a:r>
              <a:rPr lang="en-US" b="1" dirty="0" smtClean="0"/>
              <a:t>”?</a:t>
            </a:r>
          </a:p>
          <a:p>
            <a:pPr marL="596646" indent="-514350">
              <a:lnSpc>
                <a:spcPct val="120000"/>
              </a:lnSpc>
              <a:buClr>
                <a:srgbClr val="C00000"/>
              </a:buClr>
              <a:buFont typeface="+mj-lt"/>
              <a:buAutoNum type="arabicParenR"/>
            </a:pPr>
            <a:r>
              <a:rPr lang="en-US" b="1" dirty="0" smtClean="0">
                <a:solidFill>
                  <a:srgbClr val="0070C0"/>
                </a:solidFill>
              </a:rPr>
              <a:t>Torah will never agree with </a:t>
            </a:r>
            <a:r>
              <a:rPr lang="en-US" b="1" dirty="0" smtClean="0">
                <a:solidFill>
                  <a:srgbClr val="C00000"/>
                </a:solidFill>
              </a:rPr>
              <a:t>contaminated study sources &amp; their authors!</a:t>
            </a:r>
          </a:p>
        </p:txBody>
      </p:sp>
      <p:graphicFrame>
        <p:nvGraphicFramePr>
          <p:cNvPr id="2" name="Table 1"/>
          <p:cNvGraphicFramePr>
            <a:graphicFrameLocks noGrp="1"/>
          </p:cNvGraphicFramePr>
          <p:nvPr>
            <p:extLst>
              <p:ext uri="{D42A27DB-BD31-4B8C-83A1-F6EECF244321}">
                <p14:modId xmlns:p14="http://schemas.microsoft.com/office/powerpoint/2010/main" val="3221839041"/>
              </p:ext>
            </p:extLst>
          </p:nvPr>
        </p:nvGraphicFramePr>
        <p:xfrm>
          <a:off x="1792496" y="845158"/>
          <a:ext cx="10078720" cy="4483974"/>
        </p:xfrm>
        <a:graphic>
          <a:graphicData uri="http://schemas.openxmlformats.org/drawingml/2006/table">
            <a:tbl>
              <a:tblPr firstRow="1" bandRow="1">
                <a:tableStyleId>{F5AB1C69-6EDB-4FF4-983F-18BD219EF322}</a:tableStyleId>
              </a:tblPr>
              <a:tblGrid>
                <a:gridCol w="497167"/>
                <a:gridCol w="1693451"/>
                <a:gridCol w="824682"/>
                <a:gridCol w="951455"/>
                <a:gridCol w="1015489"/>
                <a:gridCol w="1026066"/>
                <a:gridCol w="941443"/>
                <a:gridCol w="1153003"/>
                <a:gridCol w="1975964"/>
              </a:tblGrid>
              <a:tr h="613014">
                <a:tc>
                  <a:txBody>
                    <a:bodyPr/>
                    <a:lstStyle/>
                    <a:p>
                      <a:endParaRPr lang="en-US" dirty="0"/>
                    </a:p>
                  </a:txBody>
                  <a:tcPr>
                    <a:cell3D prstMaterial="dkEdge">
                      <a:bevel w="77470" h="12700" prst="softRound"/>
                      <a:lightRig rig="flood" dir="t"/>
                    </a:cell3D>
                  </a:tcPr>
                </a:tc>
                <a:tc>
                  <a:txBody>
                    <a:bodyPr/>
                    <a:lstStyle/>
                    <a:p>
                      <a:pPr algn="ctr"/>
                      <a:r>
                        <a:rPr lang="en-US" dirty="0" smtClean="0"/>
                        <a:t>Evening begins:</a:t>
                      </a:r>
                      <a:endParaRPr lang="en-US" dirty="0"/>
                    </a:p>
                  </a:txBody>
                  <a:tcPr>
                    <a:cell3D prstMaterial="dkEdge">
                      <a:bevel w="77470" h="12700" prst="softRound"/>
                      <a:lightRig rig="flood" dir="t"/>
                    </a:cell3D>
                  </a:tcPr>
                </a:tc>
                <a:tc>
                  <a:txBody>
                    <a:bodyPr/>
                    <a:lstStyle/>
                    <a:p>
                      <a:pPr algn="ctr"/>
                      <a:r>
                        <a:rPr lang="en-US" dirty="0" smtClean="0"/>
                        <a:t>Noon</a:t>
                      </a:r>
                      <a:br>
                        <a:rPr lang="en-US" dirty="0" smtClean="0"/>
                      </a:br>
                      <a:r>
                        <a:rPr lang="en-US" dirty="0" smtClean="0"/>
                        <a:t>6</a:t>
                      </a:r>
                      <a:r>
                        <a:rPr lang="en-US" baseline="30000" dirty="0" smtClean="0"/>
                        <a:t>th</a:t>
                      </a:r>
                      <a:r>
                        <a:rPr lang="en-US" dirty="0" smtClean="0"/>
                        <a:t> </a:t>
                      </a:r>
                      <a:r>
                        <a:rPr lang="en-US" dirty="0" err="1" smtClean="0"/>
                        <a:t>Hr</a:t>
                      </a:r>
                      <a:endParaRPr lang="en-US" dirty="0"/>
                    </a:p>
                  </a:txBody>
                  <a:tcPr>
                    <a:cell3D prstMaterial="dkEdge">
                      <a:bevel w="77470" h="12700" prst="softRound"/>
                      <a:lightRig rig="flood" dir="t"/>
                    </a:cell3D>
                  </a:tcPr>
                </a:tc>
                <a:tc>
                  <a:txBody>
                    <a:bodyPr/>
                    <a:lstStyle/>
                    <a:p>
                      <a:pPr algn="ctr"/>
                      <a:r>
                        <a:rPr lang="en-US" dirty="0" smtClean="0"/>
                        <a:t>9</a:t>
                      </a:r>
                      <a:r>
                        <a:rPr lang="en-US" baseline="30000" dirty="0" smtClean="0"/>
                        <a:t>th</a:t>
                      </a:r>
                      <a:r>
                        <a:rPr lang="en-US" dirty="0" smtClean="0"/>
                        <a:t> </a:t>
                      </a:r>
                      <a:r>
                        <a:rPr lang="en-US" dirty="0" err="1" smtClean="0"/>
                        <a:t>Hr</a:t>
                      </a:r>
                      <a:r>
                        <a:rPr lang="en-US" dirty="0" smtClean="0"/>
                        <a:t> </a:t>
                      </a:r>
                      <a:br>
                        <a:rPr lang="en-US" dirty="0" smtClean="0"/>
                      </a:br>
                      <a:r>
                        <a:rPr lang="en-US" dirty="0" smtClean="0"/>
                        <a:t>3 PM</a:t>
                      </a:r>
                      <a:endParaRPr lang="en-US" dirty="0"/>
                    </a:p>
                  </a:txBody>
                  <a:tcPr>
                    <a:cell3D prstMaterial="dkEdge">
                      <a:bevel w="77470" h="12700" prst="softRound"/>
                      <a:lightRig rig="flood" dir="t"/>
                    </a:cell3D>
                  </a:tcPr>
                </a:tc>
                <a:tc>
                  <a:txBody>
                    <a:bodyPr/>
                    <a:lstStyle/>
                    <a:p>
                      <a:pPr algn="ctr"/>
                      <a:r>
                        <a:rPr lang="en-US" dirty="0" smtClean="0"/>
                        <a:t>11</a:t>
                      </a:r>
                      <a:r>
                        <a:rPr lang="en-US" baseline="30000" dirty="0" smtClean="0"/>
                        <a:t>th</a:t>
                      </a:r>
                      <a:r>
                        <a:rPr lang="en-US" dirty="0" smtClean="0"/>
                        <a:t> </a:t>
                      </a:r>
                      <a:r>
                        <a:rPr lang="en-US" dirty="0" err="1" smtClean="0"/>
                        <a:t>Hr</a:t>
                      </a:r>
                      <a:r>
                        <a:rPr lang="en-US" dirty="0" smtClean="0"/>
                        <a:t> </a:t>
                      </a:r>
                      <a:br>
                        <a:rPr lang="en-US" dirty="0" smtClean="0"/>
                      </a:br>
                      <a:r>
                        <a:rPr lang="en-US" dirty="0" smtClean="0"/>
                        <a:t>5 PM</a:t>
                      </a:r>
                      <a:endParaRPr lang="en-US" dirty="0"/>
                    </a:p>
                  </a:txBody>
                  <a:tcPr>
                    <a:cell3D prstMaterial="dkEdge">
                      <a:bevel w="77470" h="12700" prst="softRound"/>
                      <a:lightRig rig="flood" dir="t"/>
                    </a:cell3D>
                  </a:tcPr>
                </a:tc>
                <a:tc>
                  <a:txBody>
                    <a:bodyPr/>
                    <a:lstStyle/>
                    <a:p>
                      <a:pPr algn="ctr"/>
                      <a:r>
                        <a:rPr lang="en-US" dirty="0" smtClean="0"/>
                        <a:t>Sunset</a:t>
                      </a:r>
                      <a:endParaRPr lang="en-US" dirty="0"/>
                    </a:p>
                  </a:txBody>
                  <a:tcPr>
                    <a:cell3D prstMaterial="dkEdge">
                      <a:bevel w="77470" h="12700" prst="softRound"/>
                      <a:lightRig rig="flood" dir="t"/>
                    </a:cell3D>
                  </a:tcPr>
                </a:tc>
                <a:tc>
                  <a:txBody>
                    <a:bodyPr/>
                    <a:lstStyle/>
                    <a:p>
                      <a:pPr algn="ctr"/>
                      <a:r>
                        <a:rPr lang="en-US" dirty="0" smtClean="0"/>
                        <a:t>Dusk</a:t>
                      </a:r>
                      <a:br>
                        <a:rPr lang="en-US" dirty="0" smtClean="0"/>
                      </a:br>
                      <a:r>
                        <a:rPr lang="en-US" dirty="0" smtClean="0"/>
                        <a:t>[Ereb]</a:t>
                      </a:r>
                      <a:endParaRPr lang="en-US" dirty="0"/>
                    </a:p>
                  </a:txBody>
                  <a:tcPr>
                    <a:cell3D prstMaterial="dkEdge">
                      <a:bevel w="77470" h="12700" prst="softRound"/>
                      <a:lightRig rig="flood" dir="t"/>
                    </a:cell3D>
                  </a:tcPr>
                </a:tc>
                <a:tc>
                  <a:txBody>
                    <a:bodyPr/>
                    <a:lstStyle/>
                    <a:p>
                      <a:pPr algn="ctr"/>
                      <a:r>
                        <a:rPr lang="en-US" dirty="0" smtClean="0"/>
                        <a:t>Deep </a:t>
                      </a:r>
                      <a:br>
                        <a:rPr lang="en-US" dirty="0" smtClean="0"/>
                      </a:br>
                      <a:r>
                        <a:rPr lang="en-US" dirty="0" smtClean="0"/>
                        <a:t>Twilight</a:t>
                      </a:r>
                      <a:endParaRPr lang="en-US" dirty="0"/>
                    </a:p>
                  </a:txBody>
                  <a:tcPr>
                    <a:cell3D prstMaterial="dkEdge">
                      <a:bevel w="77470" h="12700" prst="softRound"/>
                      <a:lightRig rig="flood" dir="t"/>
                    </a:cell3D>
                  </a:tcPr>
                </a:tc>
                <a:tc>
                  <a:txBody>
                    <a:bodyPr/>
                    <a:lstStyle/>
                    <a:p>
                      <a:pPr algn="ctr"/>
                      <a:r>
                        <a:rPr lang="en-US" dirty="0" smtClean="0"/>
                        <a:t>Explanation  of </a:t>
                      </a:r>
                      <a:r>
                        <a:rPr lang="en-US" sz="1600" dirty="0" smtClean="0"/>
                        <a:t>Between the Evenings</a:t>
                      </a:r>
                      <a:endParaRPr lang="en-US" dirty="0"/>
                    </a:p>
                  </a:txBody>
                  <a:tcPr>
                    <a:cell3D prstMaterial="dkEdge">
                      <a:bevel w="77470" h="12700" prst="softRound"/>
                      <a:lightRig rig="flood" dir="t"/>
                    </a:cell3D>
                  </a:tcPr>
                </a:tc>
              </a:tr>
              <a:tr h="613014">
                <a:tc>
                  <a:txBody>
                    <a:bodyPr/>
                    <a:lstStyle/>
                    <a:p>
                      <a:r>
                        <a:rPr lang="en-US" b="1" dirty="0" smtClean="0">
                          <a:solidFill>
                            <a:schemeClr val="accent6">
                              <a:lumMod val="75000"/>
                            </a:schemeClr>
                          </a:solidFill>
                        </a:rPr>
                        <a:t>1</a:t>
                      </a:r>
                      <a:endParaRPr lang="en-US" b="1" dirty="0">
                        <a:solidFill>
                          <a:schemeClr val="accent6">
                            <a:lumMod val="75000"/>
                          </a:schemeClr>
                        </a:solidFill>
                      </a:endParaRPr>
                    </a:p>
                  </a:txBody>
                  <a:tcPr>
                    <a:cell3D prstMaterial="dkEdge">
                      <a:bevel w="77470" h="12700" prst="softRound"/>
                      <a:lightRig rig="flood" dir="t"/>
                    </a:cell3D>
                  </a:tcPr>
                </a:tc>
                <a:tc>
                  <a:txBody>
                    <a:bodyPr/>
                    <a:lstStyle/>
                    <a:p>
                      <a:r>
                        <a:rPr lang="en-US" b="1" dirty="0" err="1" smtClean="0">
                          <a:solidFill>
                            <a:schemeClr val="accent6">
                              <a:lumMod val="75000"/>
                            </a:schemeClr>
                          </a:solidFill>
                        </a:rPr>
                        <a:t>Gesenius</a:t>
                      </a:r>
                      <a:endParaRPr lang="en-US" b="1" dirty="0">
                        <a:solidFill>
                          <a:schemeClr val="accent6">
                            <a:lumMod val="75000"/>
                          </a:schemeClr>
                        </a:solidFill>
                      </a:endParaRPr>
                    </a:p>
                  </a:txBody>
                  <a:tcPr>
                    <a:cell3D prstMaterial="dkEdge">
                      <a:bevel w="77470" h="12700" prst="softRound"/>
                      <a:lightRig rig="flood" dir="t"/>
                    </a:cell3D>
                  </a:tcPr>
                </a:tc>
                <a:tc>
                  <a:txBody>
                    <a:bodyPr/>
                    <a:lstStyle/>
                    <a:p>
                      <a:endParaRPr lang="en-US" b="1" dirty="0">
                        <a:solidFill>
                          <a:schemeClr val="accent6">
                            <a:lumMod val="75000"/>
                          </a:schemeClr>
                        </a:solidFill>
                      </a:endParaRPr>
                    </a:p>
                  </a:txBody>
                  <a:tcPr>
                    <a:cell3D prstMaterial="dkEdge">
                      <a:bevel w="77470" h="12700" prst="softRound"/>
                      <a:lightRig rig="flood" dir="t"/>
                    </a:cell3D>
                  </a:tcPr>
                </a:tc>
                <a:tc>
                  <a:txBody>
                    <a:bodyPr/>
                    <a:lstStyle/>
                    <a:p>
                      <a:endParaRPr lang="en-US" b="1" dirty="0">
                        <a:solidFill>
                          <a:schemeClr val="accent6">
                            <a:lumMod val="75000"/>
                          </a:schemeClr>
                        </a:solidFill>
                      </a:endParaRPr>
                    </a:p>
                  </a:txBody>
                  <a:tcPr>
                    <a:cell3D prstMaterial="dkEdge">
                      <a:bevel w="77470" h="12700" prst="softRound"/>
                      <a:lightRig rig="flood" dir="t"/>
                    </a:cell3D>
                  </a:tcPr>
                </a:tc>
                <a:tc>
                  <a:txBody>
                    <a:bodyPr/>
                    <a:lstStyle/>
                    <a:p>
                      <a:endParaRPr lang="en-US" b="1" dirty="0">
                        <a:solidFill>
                          <a:schemeClr val="accent6">
                            <a:lumMod val="75000"/>
                          </a:schemeClr>
                        </a:solidFill>
                      </a:endParaRPr>
                    </a:p>
                  </a:txBody>
                  <a:tcPr>
                    <a:cell3D prstMaterial="dkEdge">
                      <a:bevel w="77470" h="12700" prst="softRound"/>
                      <a:lightRig rig="flood" dir="t"/>
                    </a:cell3D>
                  </a:tcPr>
                </a:tc>
                <a:tc>
                  <a:txBody>
                    <a:bodyPr/>
                    <a:lstStyle/>
                    <a:p>
                      <a:endParaRPr lang="en-US" b="1" dirty="0">
                        <a:solidFill>
                          <a:schemeClr val="accent6">
                            <a:lumMod val="75000"/>
                          </a:schemeClr>
                        </a:solidFill>
                      </a:endParaRPr>
                    </a:p>
                  </a:txBody>
                  <a:tcPr>
                    <a:cell3D prstMaterial="dkEdge">
                      <a:bevel w="77470" h="12700" prst="softRound"/>
                      <a:lightRig rig="flood" dir="t"/>
                    </a:cell3D>
                  </a:tcPr>
                </a:tc>
                <a:tc>
                  <a:txBody>
                    <a:bodyPr/>
                    <a:lstStyle/>
                    <a:p>
                      <a:endParaRPr lang="en-US" b="1" dirty="0">
                        <a:solidFill>
                          <a:schemeClr val="accent6">
                            <a:lumMod val="75000"/>
                          </a:schemeClr>
                        </a:solidFill>
                      </a:endParaRPr>
                    </a:p>
                  </a:txBody>
                  <a:tcPr>
                    <a:cell3D prstMaterial="dkEdge">
                      <a:bevel w="77470" h="12700" prst="softRound"/>
                      <a:lightRig rig="flood" dir="t"/>
                    </a:cell3D>
                  </a:tcPr>
                </a:tc>
                <a:tc>
                  <a:txBody>
                    <a:bodyPr/>
                    <a:lstStyle/>
                    <a:p>
                      <a:endParaRPr lang="en-US" b="1" dirty="0">
                        <a:solidFill>
                          <a:schemeClr val="accent6">
                            <a:lumMod val="75000"/>
                          </a:schemeClr>
                        </a:solidFill>
                      </a:endParaRPr>
                    </a:p>
                  </a:txBody>
                  <a:tcPr>
                    <a:cell3D prstMaterial="dkEdge">
                      <a:bevel w="77470" h="12700" prst="softRound"/>
                      <a:lightRig rig="flood" dir="t"/>
                    </a:cell3D>
                  </a:tcPr>
                </a:tc>
                <a:tc>
                  <a:txBody>
                    <a:bodyPr/>
                    <a:lstStyle/>
                    <a:p>
                      <a:pPr algn="ctr"/>
                      <a:r>
                        <a:rPr lang="en-US" sz="1400" b="1" dirty="0" smtClean="0">
                          <a:solidFill>
                            <a:schemeClr val="accent6">
                              <a:lumMod val="75000"/>
                            </a:schemeClr>
                          </a:solidFill>
                        </a:rPr>
                        <a:t>Just gives review  for lines 1a and 1b.</a:t>
                      </a:r>
                      <a:endParaRPr lang="en-US" sz="1400" b="1" dirty="0">
                        <a:solidFill>
                          <a:schemeClr val="accent6">
                            <a:lumMod val="75000"/>
                          </a:schemeClr>
                        </a:solidFill>
                      </a:endParaRPr>
                    </a:p>
                  </a:txBody>
                  <a:tcPr>
                    <a:cell3D prstMaterial="dkEdge">
                      <a:bevel w="77470" h="12700" prst="softRound"/>
                      <a:lightRig rig="flood" dir="t"/>
                    </a:cell3D>
                  </a:tcPr>
                </a:tc>
              </a:tr>
              <a:tr h="613014">
                <a:tc>
                  <a:txBody>
                    <a:bodyPr/>
                    <a:lstStyle/>
                    <a:p>
                      <a:r>
                        <a:rPr lang="en-US" b="1" dirty="0" smtClean="0">
                          <a:solidFill>
                            <a:schemeClr val="accent4">
                              <a:lumMod val="50000"/>
                            </a:schemeClr>
                          </a:solidFill>
                        </a:rPr>
                        <a:t>1a</a:t>
                      </a:r>
                      <a:endParaRPr lang="en-US" b="1" dirty="0">
                        <a:solidFill>
                          <a:schemeClr val="accent4">
                            <a:lumMod val="50000"/>
                          </a:schemeClr>
                        </a:solidFill>
                      </a:endParaRPr>
                    </a:p>
                  </a:txBody>
                  <a:tcPr>
                    <a:cell3D prstMaterial="dkEdge">
                      <a:bevel w="77470" h="12700" prst="softRound"/>
                      <a:lightRig rig="flood" dir="t"/>
                    </a:cell3D>
                  </a:tcPr>
                </a:tc>
                <a:tc>
                  <a:txBody>
                    <a:bodyPr/>
                    <a:lstStyle/>
                    <a:p>
                      <a:r>
                        <a:rPr lang="en-US" b="1" dirty="0" smtClean="0">
                          <a:solidFill>
                            <a:schemeClr val="accent4">
                              <a:lumMod val="50000"/>
                            </a:schemeClr>
                          </a:solidFill>
                        </a:rPr>
                        <a:t>Karaites &amp; Samaritans</a:t>
                      </a:r>
                      <a:endParaRPr lang="en-US" b="1" dirty="0">
                        <a:solidFill>
                          <a:schemeClr val="accent4">
                            <a:lumMod val="50000"/>
                          </a:schemeClr>
                        </a:solidFill>
                      </a:endParaRPr>
                    </a:p>
                  </a:txBody>
                  <a:tcPr>
                    <a:cell3D prstMaterial="dkEdge">
                      <a:bevel w="77470" h="12700" prst="softRound"/>
                      <a:lightRig rig="flood" dir="t"/>
                    </a:cell3D>
                  </a:tcPr>
                </a:tc>
                <a:tc>
                  <a:txBody>
                    <a:bodyPr/>
                    <a:lstStyle/>
                    <a:p>
                      <a:endParaRPr lang="en-US" b="1" dirty="0">
                        <a:solidFill>
                          <a:schemeClr val="accent4">
                            <a:lumMod val="50000"/>
                          </a:schemeClr>
                        </a:solidFill>
                      </a:endParaRPr>
                    </a:p>
                  </a:txBody>
                  <a:tcPr>
                    <a:cell3D prstMaterial="dkEdge">
                      <a:bevel w="77470" h="12700" prst="softRound"/>
                      <a:lightRig rig="flood" dir="t"/>
                    </a:cell3D>
                  </a:tcPr>
                </a:tc>
                <a:tc>
                  <a:txBody>
                    <a:bodyPr/>
                    <a:lstStyle/>
                    <a:p>
                      <a:endParaRPr lang="en-US" b="1" dirty="0">
                        <a:solidFill>
                          <a:schemeClr val="accent4">
                            <a:lumMod val="50000"/>
                          </a:schemeClr>
                        </a:solidFill>
                      </a:endParaRPr>
                    </a:p>
                  </a:txBody>
                  <a:tcPr>
                    <a:cell3D prstMaterial="dkEdge">
                      <a:bevel w="77470" h="12700" prst="softRound"/>
                      <a:lightRig rig="flood" dir="t"/>
                    </a:cell3D>
                  </a:tcPr>
                </a:tc>
                <a:tc>
                  <a:txBody>
                    <a:bodyPr/>
                    <a:lstStyle/>
                    <a:p>
                      <a:endParaRPr lang="en-US" b="1" dirty="0">
                        <a:solidFill>
                          <a:schemeClr val="accent4">
                            <a:lumMod val="50000"/>
                          </a:schemeClr>
                        </a:solidFill>
                      </a:endParaRPr>
                    </a:p>
                  </a:txBody>
                  <a:tcPr>
                    <a:cell3D prstMaterial="dkEdge">
                      <a:bevel w="77470" h="12700" prst="softRound"/>
                      <a:lightRig rig="flood" dir="t"/>
                    </a:cell3D>
                  </a:tcPr>
                </a:tc>
                <a:tc>
                  <a:txBody>
                    <a:bodyPr/>
                    <a:lstStyle/>
                    <a:p>
                      <a:endParaRPr lang="en-US" b="1" dirty="0">
                        <a:solidFill>
                          <a:schemeClr val="accent4">
                            <a:lumMod val="50000"/>
                          </a:schemeClr>
                        </a:solidFill>
                      </a:endParaRPr>
                    </a:p>
                  </a:txBody>
                  <a:tcPr>
                    <a:cell3D prstMaterial="dkEdge">
                      <a:bevel w="77470" h="12700" prst="softRound"/>
                      <a:lightRig rig="flood" dir="t"/>
                    </a:cell3D>
                  </a:tcPr>
                </a:tc>
                <a:tc>
                  <a:txBody>
                    <a:bodyPr/>
                    <a:lstStyle/>
                    <a:p>
                      <a:endParaRPr lang="en-US" b="1" dirty="0">
                        <a:solidFill>
                          <a:schemeClr val="accent4">
                            <a:lumMod val="50000"/>
                          </a:schemeClr>
                        </a:solidFill>
                      </a:endParaRPr>
                    </a:p>
                  </a:txBody>
                  <a:tcPr>
                    <a:cell3D prstMaterial="dkEdge">
                      <a:bevel w="77470" h="12700" prst="softRound"/>
                      <a:lightRig rig="flood" dir="t"/>
                    </a:cell3D>
                  </a:tcPr>
                </a:tc>
                <a:tc>
                  <a:txBody>
                    <a:bodyPr/>
                    <a:lstStyle/>
                    <a:p>
                      <a:endParaRPr lang="en-US" b="1" dirty="0">
                        <a:solidFill>
                          <a:schemeClr val="accent4">
                            <a:lumMod val="50000"/>
                          </a:schemeClr>
                        </a:solidFill>
                      </a:endParaRPr>
                    </a:p>
                  </a:txBody>
                  <a:tcPr>
                    <a:cell3D prstMaterial="dkEdge">
                      <a:bevel w="77470" h="12700" prst="softRound"/>
                      <a:lightRig rig="flood" dir="t"/>
                    </a:cell3D>
                  </a:tcPr>
                </a:tc>
                <a:tc>
                  <a:txBody>
                    <a:bodyPr/>
                    <a:lstStyle/>
                    <a:p>
                      <a:pPr algn="ctr"/>
                      <a:r>
                        <a:rPr lang="en-US" sz="1400" b="1" dirty="0" smtClean="0">
                          <a:solidFill>
                            <a:schemeClr val="accent4">
                              <a:lumMod val="50000"/>
                            </a:schemeClr>
                          </a:solidFill>
                        </a:rPr>
                        <a:t>Between sunset and deep twilight.</a:t>
                      </a:r>
                      <a:endParaRPr lang="en-US" sz="1400" b="1" dirty="0">
                        <a:solidFill>
                          <a:schemeClr val="accent4">
                            <a:lumMod val="50000"/>
                          </a:schemeClr>
                        </a:solidFill>
                      </a:endParaRPr>
                    </a:p>
                  </a:txBody>
                  <a:tcPr>
                    <a:cell3D prstMaterial="dkEdge">
                      <a:bevel w="77470" h="12700" prst="softRound"/>
                      <a:lightRig rig="flood" dir="t"/>
                    </a:cell3D>
                  </a:tcPr>
                </a:tc>
              </a:tr>
              <a:tr h="613014">
                <a:tc>
                  <a:txBody>
                    <a:bodyPr/>
                    <a:lstStyle/>
                    <a:p>
                      <a:r>
                        <a:rPr lang="en-US" b="1" dirty="0" smtClean="0">
                          <a:solidFill>
                            <a:srgbClr val="C00000"/>
                          </a:solidFill>
                        </a:rPr>
                        <a:t>1b</a:t>
                      </a:r>
                      <a:endParaRPr lang="en-US" b="1" dirty="0">
                        <a:solidFill>
                          <a:srgbClr val="C00000"/>
                        </a:solidFill>
                      </a:endParaRPr>
                    </a:p>
                  </a:txBody>
                  <a:tcPr>
                    <a:cell3D prstMaterial="dkEdge">
                      <a:bevel w="77470" h="12700" prst="softRound"/>
                      <a:lightRig rig="flood" dir="t"/>
                    </a:cell3D>
                  </a:tcPr>
                </a:tc>
                <a:tc>
                  <a:txBody>
                    <a:bodyPr/>
                    <a:lstStyle/>
                    <a:p>
                      <a:r>
                        <a:rPr lang="en-US" b="1" dirty="0" smtClean="0">
                          <a:solidFill>
                            <a:srgbClr val="C00000"/>
                          </a:solidFill>
                        </a:rPr>
                        <a:t>Pharisees &amp; </a:t>
                      </a:r>
                      <a:r>
                        <a:rPr lang="en-US" b="1" dirty="0" err="1" smtClean="0">
                          <a:solidFill>
                            <a:srgbClr val="C00000"/>
                          </a:solidFill>
                        </a:rPr>
                        <a:t>Rabbinists</a:t>
                      </a:r>
                      <a:endParaRPr lang="en-US" b="1" dirty="0">
                        <a:solidFill>
                          <a:srgbClr val="C00000"/>
                        </a:solidFill>
                      </a:endParaRPr>
                    </a:p>
                  </a:txBody>
                  <a:tcPr>
                    <a:cell3D prstMaterial="dkEdge">
                      <a:bevel w="77470" h="12700" prst="softRound"/>
                      <a:lightRig rig="flood" dir="t"/>
                    </a:cell3D>
                  </a:tcPr>
                </a:tc>
                <a:tc>
                  <a:txBody>
                    <a:bodyPr/>
                    <a:lstStyle/>
                    <a:p>
                      <a:r>
                        <a:rPr lang="en-US" b="1" dirty="0" smtClean="0">
                          <a:solidFill>
                            <a:srgbClr val="C00000"/>
                          </a:solidFill>
                        </a:rPr>
                        <a:t>1</a:t>
                      </a:r>
                      <a:r>
                        <a:rPr lang="en-US" b="1" baseline="30000" dirty="0" smtClean="0">
                          <a:solidFill>
                            <a:srgbClr val="C00000"/>
                          </a:solidFill>
                        </a:rPr>
                        <a:t>st</a:t>
                      </a:r>
                      <a:r>
                        <a:rPr lang="en-US" b="1" dirty="0" smtClean="0">
                          <a:solidFill>
                            <a:srgbClr val="C00000"/>
                          </a:solidFill>
                        </a:rPr>
                        <a:t> Even</a:t>
                      </a:r>
                      <a:endParaRPr lang="en-US" b="1" dirty="0">
                        <a:solidFill>
                          <a:srgbClr val="C00000"/>
                        </a:solidFill>
                      </a:endParaRPr>
                    </a:p>
                  </a:txBody>
                  <a:tcPr>
                    <a:cell3D prstMaterial="dkEdge">
                      <a:bevel w="77470" h="12700" prst="softRound"/>
                      <a:lightRig rig="flood" dir="t"/>
                    </a:cell3D>
                  </a:tcPr>
                </a:tc>
                <a:tc>
                  <a:txBody>
                    <a:bodyPr/>
                    <a:lstStyle/>
                    <a:p>
                      <a:endParaRPr lang="en-US" b="1" dirty="0">
                        <a:solidFill>
                          <a:srgbClr val="C00000"/>
                        </a:solidFill>
                      </a:endParaRPr>
                    </a:p>
                  </a:txBody>
                  <a:tcPr>
                    <a:cell3D prstMaterial="dkEdge">
                      <a:bevel w="77470" h="12700" prst="softRound"/>
                      <a:lightRig rig="flood" dir="t"/>
                    </a:cell3D>
                  </a:tcPr>
                </a:tc>
                <a:tc>
                  <a:txBody>
                    <a:bodyPr/>
                    <a:lstStyle/>
                    <a:p>
                      <a:endParaRPr lang="en-US" b="1" dirty="0">
                        <a:solidFill>
                          <a:srgbClr val="C00000"/>
                        </a:solidFill>
                      </a:endParaRPr>
                    </a:p>
                  </a:txBody>
                  <a:tcPr>
                    <a:cell3D prstMaterial="dkEdge">
                      <a:bevel w="77470" h="12700" prst="softRound"/>
                      <a:lightRig rig="flood" dir="t"/>
                    </a:cell3D>
                  </a:tcPr>
                </a:tc>
                <a:tc>
                  <a:txBody>
                    <a:bodyPr/>
                    <a:lstStyle/>
                    <a:p>
                      <a:r>
                        <a:rPr lang="en-US" b="1" dirty="0" smtClean="0">
                          <a:solidFill>
                            <a:srgbClr val="C00000"/>
                          </a:solidFill>
                        </a:rPr>
                        <a:t>2</a:t>
                      </a:r>
                      <a:r>
                        <a:rPr lang="en-US" b="1" baseline="30000" dirty="0" smtClean="0">
                          <a:solidFill>
                            <a:srgbClr val="C00000"/>
                          </a:solidFill>
                        </a:rPr>
                        <a:t>nd</a:t>
                      </a:r>
                      <a:r>
                        <a:rPr lang="en-US" b="1" dirty="0" smtClean="0">
                          <a:solidFill>
                            <a:srgbClr val="C00000"/>
                          </a:solidFill>
                        </a:rPr>
                        <a:t> Even</a:t>
                      </a:r>
                      <a:endParaRPr lang="en-US" b="1" dirty="0">
                        <a:solidFill>
                          <a:srgbClr val="C00000"/>
                        </a:solidFill>
                      </a:endParaRPr>
                    </a:p>
                  </a:txBody>
                  <a:tcPr>
                    <a:cell3D prstMaterial="dkEdge">
                      <a:bevel w="77470" h="12700" prst="softRound"/>
                      <a:lightRig rig="flood" dir="t"/>
                    </a:cell3D>
                  </a:tcPr>
                </a:tc>
                <a:tc>
                  <a:txBody>
                    <a:bodyPr/>
                    <a:lstStyle/>
                    <a:p>
                      <a:endParaRPr lang="en-US" b="1" dirty="0">
                        <a:solidFill>
                          <a:srgbClr val="C00000"/>
                        </a:solidFill>
                      </a:endParaRPr>
                    </a:p>
                  </a:txBody>
                  <a:tcPr>
                    <a:cell3D prstMaterial="dkEdge">
                      <a:bevel w="77470" h="12700" prst="softRound"/>
                      <a:lightRig rig="flood" dir="t"/>
                    </a:cell3D>
                  </a:tcPr>
                </a:tc>
                <a:tc>
                  <a:txBody>
                    <a:bodyPr/>
                    <a:lstStyle/>
                    <a:p>
                      <a:endParaRPr lang="en-US" b="1" dirty="0">
                        <a:solidFill>
                          <a:srgbClr val="C00000"/>
                        </a:solidFill>
                      </a:endParaRPr>
                    </a:p>
                  </a:txBody>
                  <a:tcPr>
                    <a:cell3D prstMaterial="dkEdge">
                      <a:bevel w="77470" h="12700" prst="softRound"/>
                      <a:lightRig rig="flood" dir="t"/>
                    </a:cell3D>
                  </a:tcPr>
                </a:tc>
                <a:tc>
                  <a:txBody>
                    <a:bodyPr/>
                    <a:lstStyle/>
                    <a:p>
                      <a:pPr algn="ctr"/>
                      <a:r>
                        <a:rPr lang="en-US" sz="1400" b="1" dirty="0" smtClean="0">
                          <a:solidFill>
                            <a:srgbClr val="C00000"/>
                          </a:solidFill>
                        </a:rPr>
                        <a:t>Between </a:t>
                      </a:r>
                      <a:br>
                        <a:rPr lang="en-US" sz="1400" b="1" dirty="0" smtClean="0">
                          <a:solidFill>
                            <a:srgbClr val="C00000"/>
                          </a:solidFill>
                        </a:rPr>
                      </a:br>
                      <a:r>
                        <a:rPr lang="en-US" sz="1400" b="1" dirty="0" smtClean="0">
                          <a:solidFill>
                            <a:srgbClr val="C00000"/>
                          </a:solidFill>
                        </a:rPr>
                        <a:t>noon and sunset.</a:t>
                      </a:r>
                      <a:endParaRPr lang="en-US" sz="1400" b="1" dirty="0">
                        <a:solidFill>
                          <a:srgbClr val="C00000"/>
                        </a:solidFill>
                      </a:endParaRPr>
                    </a:p>
                  </a:txBody>
                  <a:tcPr>
                    <a:cell3D prstMaterial="dkEdge">
                      <a:bevel w="77470" h="12700" prst="softRound"/>
                      <a:lightRig rig="flood" dir="t"/>
                    </a:cell3D>
                  </a:tcPr>
                </a:tc>
              </a:tr>
              <a:tr h="613014">
                <a:tc>
                  <a:txBody>
                    <a:bodyPr/>
                    <a:lstStyle/>
                    <a:p>
                      <a:r>
                        <a:rPr lang="en-US" b="1" dirty="0" smtClean="0">
                          <a:solidFill>
                            <a:srgbClr val="014E52"/>
                          </a:solidFill>
                        </a:rPr>
                        <a:t>2</a:t>
                      </a:r>
                      <a:endParaRPr lang="en-US" b="1" dirty="0">
                        <a:solidFill>
                          <a:srgbClr val="014E52"/>
                        </a:solidFill>
                      </a:endParaRPr>
                    </a:p>
                  </a:txBody>
                  <a:tcPr>
                    <a:cell3D prstMaterial="dkEdge">
                      <a:bevel w="77470" h="12700" prst="softRound"/>
                      <a:lightRig rig="flood" dir="t"/>
                    </a:cell3D>
                  </a:tcPr>
                </a:tc>
                <a:tc>
                  <a:txBody>
                    <a:bodyPr/>
                    <a:lstStyle/>
                    <a:p>
                      <a:r>
                        <a:rPr lang="en-US" b="1" dirty="0" smtClean="0">
                          <a:solidFill>
                            <a:srgbClr val="014E52"/>
                          </a:solidFill>
                        </a:rPr>
                        <a:t>Greenfield </a:t>
                      </a:r>
                      <a:br>
                        <a:rPr lang="en-US" b="1" dirty="0" smtClean="0">
                          <a:solidFill>
                            <a:srgbClr val="014E52"/>
                          </a:solidFill>
                        </a:rPr>
                      </a:br>
                      <a:r>
                        <a:rPr lang="en-US" b="1" dirty="0" smtClean="0">
                          <a:solidFill>
                            <a:srgbClr val="014E52"/>
                          </a:solidFill>
                        </a:rPr>
                        <a:t>(&amp; the Jews)</a:t>
                      </a:r>
                      <a:endParaRPr lang="en-US" b="1" dirty="0">
                        <a:solidFill>
                          <a:srgbClr val="014E52"/>
                        </a:solidFill>
                      </a:endParaRPr>
                    </a:p>
                  </a:txBody>
                  <a:tcPr>
                    <a:cell3D prstMaterial="dkEdge">
                      <a:bevel w="77470" h="12700" prst="softRound"/>
                      <a:lightRig rig="flood" dir="t"/>
                    </a:cell3D>
                  </a:tcPr>
                </a:tc>
                <a:tc>
                  <a:txBody>
                    <a:bodyPr/>
                    <a:lstStyle/>
                    <a:p>
                      <a:endParaRPr lang="en-US" b="1"/>
                    </a:p>
                  </a:txBody>
                  <a:tcPr>
                    <a:cell3D prstMaterial="dkEdge">
                      <a:bevel w="77470" h="12700" prst="softRound"/>
                      <a:lightRig rig="flood" dir="t"/>
                    </a:cell3D>
                  </a:tcPr>
                </a:tc>
                <a:tc>
                  <a:txBody>
                    <a:bodyPr/>
                    <a:lstStyle/>
                    <a:p>
                      <a:r>
                        <a:rPr lang="en-US" b="1" dirty="0" smtClean="0">
                          <a:solidFill>
                            <a:srgbClr val="014E52"/>
                          </a:solidFill>
                        </a:rPr>
                        <a:t>1</a:t>
                      </a:r>
                      <a:r>
                        <a:rPr lang="en-US" b="1" baseline="30000" dirty="0" smtClean="0">
                          <a:solidFill>
                            <a:srgbClr val="014E52"/>
                          </a:solidFill>
                        </a:rPr>
                        <a:t>st</a:t>
                      </a:r>
                      <a:r>
                        <a:rPr lang="en-US" b="1" dirty="0" smtClean="0">
                          <a:solidFill>
                            <a:srgbClr val="014E52"/>
                          </a:solidFill>
                        </a:rPr>
                        <a:t> Even</a:t>
                      </a:r>
                      <a:endParaRPr lang="en-US" b="1" dirty="0">
                        <a:solidFill>
                          <a:srgbClr val="014E52"/>
                        </a:solidFill>
                      </a:endParaRPr>
                    </a:p>
                  </a:txBody>
                  <a:tcPr>
                    <a:cell3D prstMaterial="dkEdge">
                      <a:bevel w="77470" h="12700" prst="softRound"/>
                      <a:lightRig rig="flood" dir="t"/>
                    </a:cell3D>
                  </a:tcPr>
                </a:tc>
                <a:tc>
                  <a:txBody>
                    <a:bodyPr/>
                    <a:lstStyle/>
                    <a:p>
                      <a:r>
                        <a:rPr lang="en-US" b="1" dirty="0" smtClean="0">
                          <a:solidFill>
                            <a:srgbClr val="014E52"/>
                          </a:solidFill>
                        </a:rPr>
                        <a:t>2</a:t>
                      </a:r>
                      <a:r>
                        <a:rPr lang="en-US" b="1" baseline="30000" dirty="0" smtClean="0">
                          <a:solidFill>
                            <a:srgbClr val="014E52"/>
                          </a:solidFill>
                        </a:rPr>
                        <a:t>nd</a:t>
                      </a:r>
                      <a:r>
                        <a:rPr lang="en-US" b="1" dirty="0" smtClean="0">
                          <a:solidFill>
                            <a:srgbClr val="014E52"/>
                          </a:solidFill>
                        </a:rPr>
                        <a:t> Even</a:t>
                      </a:r>
                      <a:endParaRPr lang="en-US" b="1" dirty="0">
                        <a:solidFill>
                          <a:srgbClr val="014E52"/>
                        </a:solidFill>
                      </a:endParaRPr>
                    </a:p>
                  </a:txBody>
                  <a:tcPr>
                    <a:cell3D prstMaterial="dkEdge">
                      <a:bevel w="77470" h="12700" prst="softRound"/>
                      <a:lightRig rig="flood" dir="t"/>
                    </a:cell3D>
                  </a:tcPr>
                </a:tc>
                <a:tc>
                  <a:txBody>
                    <a:bodyPr/>
                    <a:lstStyle/>
                    <a:p>
                      <a:endParaRPr lang="en-US" b="1" dirty="0"/>
                    </a:p>
                  </a:txBody>
                  <a:tcPr>
                    <a:cell3D prstMaterial="dkEdge">
                      <a:bevel w="77470" h="12700" prst="softRound"/>
                      <a:lightRig rig="flood" dir="t"/>
                    </a:cell3D>
                  </a:tcPr>
                </a:tc>
                <a:tc>
                  <a:txBody>
                    <a:bodyPr/>
                    <a:lstStyle/>
                    <a:p>
                      <a:endParaRPr lang="en-US" b="1" dirty="0"/>
                    </a:p>
                  </a:txBody>
                  <a:tcPr>
                    <a:cell3D prstMaterial="dkEdge">
                      <a:bevel w="77470" h="12700" prst="softRound"/>
                      <a:lightRig rig="flood" dir="t"/>
                    </a:cell3D>
                  </a:tcPr>
                </a:tc>
                <a:tc>
                  <a:txBody>
                    <a:bodyPr/>
                    <a:lstStyle/>
                    <a:p>
                      <a:endParaRPr lang="en-US" b="1" dirty="0"/>
                    </a:p>
                  </a:txBody>
                  <a:tcPr>
                    <a:cell3D prstMaterial="dkEdge">
                      <a:bevel w="77470" h="12700" prst="softRound"/>
                      <a:lightRig rig="flood" dir="t"/>
                    </a:cell3D>
                  </a:tcPr>
                </a:tc>
                <a:tc>
                  <a:txBody>
                    <a:bodyPr/>
                    <a:lstStyle/>
                    <a:p>
                      <a:pPr algn="ctr"/>
                      <a:r>
                        <a:rPr lang="en-US" sz="1400" b="1" dirty="0" smtClean="0">
                          <a:solidFill>
                            <a:srgbClr val="014E52"/>
                          </a:solidFill>
                        </a:rPr>
                        <a:t>Between</a:t>
                      </a:r>
                      <a:r>
                        <a:rPr lang="en-US" sz="1400" b="1" baseline="0" dirty="0" smtClean="0">
                          <a:solidFill>
                            <a:srgbClr val="014E52"/>
                          </a:solidFill>
                        </a:rPr>
                        <a:t/>
                      </a:r>
                      <a:br>
                        <a:rPr lang="en-US" sz="1400" b="1" baseline="0" dirty="0" smtClean="0">
                          <a:solidFill>
                            <a:srgbClr val="014E52"/>
                          </a:solidFill>
                        </a:rPr>
                      </a:br>
                      <a:r>
                        <a:rPr lang="en-US" sz="1400" b="1" baseline="0" dirty="0" smtClean="0">
                          <a:solidFill>
                            <a:srgbClr val="014E52"/>
                          </a:solidFill>
                        </a:rPr>
                        <a:t>3 PM to 5 PM.</a:t>
                      </a:r>
                      <a:br>
                        <a:rPr lang="en-US" sz="1400" b="1" baseline="0" dirty="0" smtClean="0">
                          <a:solidFill>
                            <a:srgbClr val="014E52"/>
                          </a:solidFill>
                        </a:rPr>
                      </a:br>
                      <a:r>
                        <a:rPr lang="en-US" sz="1400" b="1" baseline="0" dirty="0" smtClean="0">
                          <a:solidFill>
                            <a:srgbClr val="014E52"/>
                          </a:solidFill>
                        </a:rPr>
                        <a:t>(9</a:t>
                      </a:r>
                      <a:r>
                        <a:rPr lang="en-US" sz="1400" b="1" baseline="30000" dirty="0" smtClean="0">
                          <a:solidFill>
                            <a:srgbClr val="014E52"/>
                          </a:solidFill>
                        </a:rPr>
                        <a:t>th</a:t>
                      </a:r>
                      <a:r>
                        <a:rPr lang="en-US" sz="1400" b="1" baseline="0" dirty="0" smtClean="0">
                          <a:solidFill>
                            <a:srgbClr val="014E52"/>
                          </a:solidFill>
                        </a:rPr>
                        <a:t> </a:t>
                      </a:r>
                      <a:r>
                        <a:rPr lang="en-US" sz="1400" b="1" baseline="0" dirty="0" err="1" smtClean="0">
                          <a:solidFill>
                            <a:srgbClr val="014E52"/>
                          </a:solidFill>
                        </a:rPr>
                        <a:t>Hr</a:t>
                      </a:r>
                      <a:r>
                        <a:rPr lang="en-US" sz="1400" b="1" baseline="0" dirty="0" smtClean="0">
                          <a:solidFill>
                            <a:srgbClr val="014E52"/>
                          </a:solidFill>
                        </a:rPr>
                        <a:t> to 11</a:t>
                      </a:r>
                      <a:r>
                        <a:rPr lang="en-US" sz="1400" b="1" baseline="30000" dirty="0" smtClean="0">
                          <a:solidFill>
                            <a:srgbClr val="014E52"/>
                          </a:solidFill>
                        </a:rPr>
                        <a:t>th</a:t>
                      </a:r>
                      <a:r>
                        <a:rPr lang="en-US" sz="1400" b="1" baseline="0" dirty="0" smtClean="0">
                          <a:solidFill>
                            <a:srgbClr val="014E52"/>
                          </a:solidFill>
                        </a:rPr>
                        <a:t> </a:t>
                      </a:r>
                      <a:r>
                        <a:rPr lang="en-US" sz="1400" b="1" baseline="0" dirty="0" err="1" smtClean="0">
                          <a:solidFill>
                            <a:srgbClr val="014E52"/>
                          </a:solidFill>
                        </a:rPr>
                        <a:t>Hr</a:t>
                      </a:r>
                      <a:r>
                        <a:rPr lang="en-US" sz="1400" b="1" baseline="0" dirty="0" smtClean="0">
                          <a:solidFill>
                            <a:srgbClr val="014E52"/>
                          </a:solidFill>
                        </a:rPr>
                        <a:t>)</a:t>
                      </a:r>
                      <a:endParaRPr lang="en-US" sz="1400" b="1" dirty="0">
                        <a:solidFill>
                          <a:srgbClr val="014E52"/>
                        </a:solidFill>
                      </a:endParaRPr>
                    </a:p>
                  </a:txBody>
                  <a:tcPr>
                    <a:cell3D prstMaterial="dkEdge">
                      <a:bevel w="77470" h="12700" prst="softRound"/>
                      <a:lightRig rig="flood" dir="t"/>
                    </a:cell3D>
                  </a:tcPr>
                </a:tc>
              </a:tr>
              <a:tr h="613014">
                <a:tc>
                  <a:txBody>
                    <a:bodyPr/>
                    <a:lstStyle/>
                    <a:p>
                      <a:r>
                        <a:rPr lang="en-US" b="1" dirty="0" smtClean="0">
                          <a:solidFill>
                            <a:schemeClr val="tx2"/>
                          </a:solidFill>
                        </a:rPr>
                        <a:t>3</a:t>
                      </a:r>
                      <a:endParaRPr lang="en-US" b="1" dirty="0">
                        <a:solidFill>
                          <a:schemeClr val="tx2"/>
                        </a:solidFill>
                      </a:endParaRPr>
                    </a:p>
                  </a:txBody>
                  <a:tcPr>
                    <a:cell3D prstMaterial="dkEdge">
                      <a:bevel w="77470" h="12700" prst="softRound"/>
                      <a:lightRig rig="flood" dir="t"/>
                    </a:cell3D>
                  </a:tcPr>
                </a:tc>
                <a:tc>
                  <a:txBody>
                    <a:bodyPr/>
                    <a:lstStyle/>
                    <a:p>
                      <a:r>
                        <a:rPr lang="en-US" b="1" dirty="0" smtClean="0">
                          <a:solidFill>
                            <a:schemeClr val="tx2"/>
                          </a:solidFill>
                        </a:rPr>
                        <a:t>Easton</a:t>
                      </a:r>
                      <a:r>
                        <a:rPr lang="en-US" sz="1600" b="1" dirty="0" smtClean="0">
                          <a:solidFill>
                            <a:schemeClr val="tx2"/>
                          </a:solidFill>
                        </a:rPr>
                        <a:t> </a:t>
                      </a:r>
                      <a:r>
                        <a:rPr lang="en-US" sz="1400" b="1" dirty="0" smtClean="0">
                          <a:solidFill>
                            <a:schemeClr val="tx2"/>
                          </a:solidFill>
                        </a:rPr>
                        <a:t/>
                      </a:r>
                      <a:br>
                        <a:rPr lang="en-US" sz="1400" b="1" dirty="0" smtClean="0">
                          <a:solidFill>
                            <a:schemeClr val="tx2"/>
                          </a:solidFill>
                        </a:rPr>
                      </a:br>
                      <a:r>
                        <a:rPr lang="en-US" sz="1400" b="0" dirty="0" smtClean="0">
                          <a:solidFill>
                            <a:schemeClr val="tx2"/>
                          </a:solidFill>
                        </a:rPr>
                        <a:t>(Claims Jews have two [2] evenings on each day!)</a:t>
                      </a:r>
                      <a:endParaRPr lang="en-US" b="1" dirty="0">
                        <a:solidFill>
                          <a:schemeClr val="tx2"/>
                        </a:solidFill>
                      </a:endParaRPr>
                    </a:p>
                  </a:txBody>
                  <a:tcPr>
                    <a:cell3D prstMaterial="dkEdge">
                      <a:bevel w="77470" h="12700" prst="softRound"/>
                      <a:lightRig rig="flood" dir="t"/>
                    </a:cell3D>
                  </a:tcPr>
                </a:tc>
                <a:tc>
                  <a:txBody>
                    <a:bodyPr/>
                    <a:lstStyle/>
                    <a:p>
                      <a:r>
                        <a:rPr lang="en-US" b="1" dirty="0" smtClean="0">
                          <a:solidFill>
                            <a:schemeClr val="tx2"/>
                          </a:solidFill>
                        </a:rPr>
                        <a:t>1</a:t>
                      </a:r>
                      <a:r>
                        <a:rPr lang="en-US" b="1" baseline="30000" dirty="0" smtClean="0">
                          <a:solidFill>
                            <a:schemeClr val="tx2"/>
                          </a:solidFill>
                        </a:rPr>
                        <a:t>st</a:t>
                      </a:r>
                      <a:r>
                        <a:rPr lang="en-US" b="1" dirty="0" smtClean="0">
                          <a:solidFill>
                            <a:schemeClr val="tx2"/>
                          </a:solidFill>
                        </a:rPr>
                        <a:t> Even</a:t>
                      </a:r>
                      <a:endParaRPr lang="en-US" b="1" dirty="0">
                        <a:solidFill>
                          <a:schemeClr val="tx2"/>
                        </a:solidFill>
                      </a:endParaRPr>
                    </a:p>
                  </a:txBody>
                  <a:tcPr>
                    <a:cell3D prstMaterial="dkEdge">
                      <a:bevel w="77470" h="12700" prst="softRound"/>
                      <a:lightRig rig="flood" dir="t"/>
                    </a:cell3D>
                  </a:tcPr>
                </a:tc>
                <a:tc>
                  <a:txBody>
                    <a:bodyPr/>
                    <a:lstStyle/>
                    <a:p>
                      <a:endParaRPr lang="en-US" b="1" dirty="0">
                        <a:solidFill>
                          <a:schemeClr val="tx2"/>
                        </a:solidFill>
                      </a:endParaRPr>
                    </a:p>
                  </a:txBody>
                  <a:tcPr>
                    <a:cell3D prstMaterial="dkEdge">
                      <a:bevel w="77470" h="12700" prst="softRound"/>
                      <a:lightRig rig="flood" dir="t"/>
                    </a:cell3D>
                  </a:tcPr>
                </a:tc>
                <a:tc>
                  <a:txBody>
                    <a:bodyPr/>
                    <a:lstStyle/>
                    <a:p>
                      <a:endParaRPr lang="en-US" b="1" dirty="0">
                        <a:solidFill>
                          <a:schemeClr val="tx2"/>
                        </a:solidFill>
                      </a:endParaRPr>
                    </a:p>
                  </a:txBody>
                  <a:tcPr>
                    <a:cell3D prstMaterial="dkEdge">
                      <a:bevel w="77470" h="12700" prst="softRound"/>
                      <a:lightRig rig="flood" dir="t"/>
                    </a:cell3D>
                  </a:tcPr>
                </a:tc>
                <a:tc>
                  <a:txBody>
                    <a:bodyPr/>
                    <a:lstStyle/>
                    <a:p>
                      <a:r>
                        <a:rPr lang="en-US" b="1" dirty="0" smtClean="0">
                          <a:solidFill>
                            <a:schemeClr val="tx2"/>
                          </a:solidFill>
                        </a:rPr>
                        <a:t>2</a:t>
                      </a:r>
                      <a:r>
                        <a:rPr lang="en-US" b="1" baseline="30000" dirty="0" smtClean="0">
                          <a:solidFill>
                            <a:schemeClr val="tx2"/>
                          </a:solidFill>
                        </a:rPr>
                        <a:t>nd</a:t>
                      </a:r>
                      <a:r>
                        <a:rPr lang="en-US" b="1" dirty="0" smtClean="0">
                          <a:solidFill>
                            <a:schemeClr val="tx2"/>
                          </a:solidFill>
                        </a:rPr>
                        <a:t> </a:t>
                      </a:r>
                      <a:br>
                        <a:rPr lang="en-US" b="1" dirty="0" smtClean="0">
                          <a:solidFill>
                            <a:schemeClr val="tx2"/>
                          </a:solidFill>
                        </a:rPr>
                      </a:br>
                      <a:r>
                        <a:rPr lang="en-US" b="1" dirty="0" smtClean="0">
                          <a:solidFill>
                            <a:schemeClr val="tx2"/>
                          </a:solidFill>
                        </a:rPr>
                        <a:t>Even</a:t>
                      </a:r>
                      <a:endParaRPr lang="en-US" b="1" dirty="0">
                        <a:solidFill>
                          <a:schemeClr val="tx2"/>
                        </a:solidFill>
                      </a:endParaRPr>
                    </a:p>
                  </a:txBody>
                  <a:tcPr>
                    <a:cell3D prstMaterial="dkEdge">
                      <a:bevel w="77470" h="12700" prst="softRound"/>
                      <a:lightRig rig="flood" dir="t"/>
                    </a:cell3D>
                  </a:tcPr>
                </a:tc>
                <a:tc>
                  <a:txBody>
                    <a:bodyPr/>
                    <a:lstStyle/>
                    <a:p>
                      <a:pPr algn="ctr"/>
                      <a:r>
                        <a:rPr lang="en-US" sz="1400" b="0" dirty="0" smtClean="0">
                          <a:solidFill>
                            <a:schemeClr val="tx2"/>
                          </a:solidFill>
                        </a:rPr>
                        <a:t>[Period that follows sunset!]</a:t>
                      </a:r>
                      <a:endParaRPr lang="en-US" sz="1400" b="0" dirty="0">
                        <a:solidFill>
                          <a:schemeClr val="tx2"/>
                        </a:solidFill>
                      </a:endParaRPr>
                    </a:p>
                  </a:txBody>
                  <a:tcPr>
                    <a:cell3D prstMaterial="dkEdge">
                      <a:bevel w="77470" h="12700" prst="softRound"/>
                      <a:lightRig rig="flood" dir="t"/>
                    </a:cell3D>
                  </a:tcPr>
                </a:tc>
                <a:tc>
                  <a:txBody>
                    <a:bodyPr/>
                    <a:lstStyle/>
                    <a:p>
                      <a:endParaRPr lang="en-US" b="1" dirty="0">
                        <a:solidFill>
                          <a:schemeClr val="tx2"/>
                        </a:solidFill>
                      </a:endParaRPr>
                    </a:p>
                  </a:txBody>
                  <a:tcPr>
                    <a:cell3D prstMaterial="dkEdge">
                      <a:bevel w="77470" h="12700" prst="softRound"/>
                      <a:lightRig rig="flood" dir="t"/>
                    </a:cell3D>
                  </a:tcPr>
                </a:tc>
                <a:tc>
                  <a:txBody>
                    <a:bodyPr/>
                    <a:lstStyle/>
                    <a:p>
                      <a:pPr algn="ctr"/>
                      <a:r>
                        <a:rPr lang="en-US" sz="1400" b="1" dirty="0" smtClean="0">
                          <a:solidFill>
                            <a:schemeClr val="tx2"/>
                          </a:solidFill>
                        </a:rPr>
                        <a:t>Between </a:t>
                      </a:r>
                      <a:br>
                        <a:rPr lang="en-US" sz="1400" b="1" dirty="0" smtClean="0">
                          <a:solidFill>
                            <a:schemeClr val="tx2"/>
                          </a:solidFill>
                        </a:rPr>
                      </a:br>
                      <a:r>
                        <a:rPr lang="en-US" sz="1400" b="1" dirty="0" smtClean="0">
                          <a:solidFill>
                            <a:schemeClr val="tx2"/>
                          </a:solidFill>
                        </a:rPr>
                        <a:t>noon and</a:t>
                      </a:r>
                      <a:r>
                        <a:rPr lang="en-US" sz="1400" b="1" baseline="0" dirty="0" smtClean="0">
                          <a:solidFill>
                            <a:schemeClr val="tx2"/>
                          </a:solidFill>
                        </a:rPr>
                        <a:t> sunset.</a:t>
                      </a:r>
                      <a:endParaRPr lang="en-US" sz="1400" b="1" dirty="0">
                        <a:solidFill>
                          <a:schemeClr val="tx2"/>
                        </a:solidFill>
                      </a:endParaRPr>
                    </a:p>
                  </a:txBody>
                  <a:tcPr>
                    <a:cell3D prstMaterial="dkEdge">
                      <a:bevel w="77470" h="12700" prst="softRound"/>
                      <a:lightRig rig="flood" dir="t"/>
                    </a:cell3D>
                  </a:tcPr>
                </a:tc>
              </a:tr>
            </a:tbl>
          </a:graphicData>
        </a:graphic>
      </p:graphicFrame>
      <p:pic>
        <p:nvPicPr>
          <p:cNvPr id="19" name="Picture 9" descr="C:\Users\Rae\Desktop\Art on Desktop\white man clip art\check mark.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76564" y="1768584"/>
            <a:ext cx="525058" cy="49749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descr="C:\Users\Rae\Desktop\Art on Desktop\white man clip art\check mark.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87407" y="1772033"/>
            <a:ext cx="525058" cy="49749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C:\Users\Rae\Desktop\Art on Desktop\white man clip art\check mark.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57007" y="1782193"/>
            <a:ext cx="525058" cy="4974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C:\Users\Rae\Desktop\Art on Desktop\white man clip art\check mark.png"/>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23903" y="2954289"/>
            <a:ext cx="411397" cy="38979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Rae\Desktop\Art on Desktop\white man clip art\check mark.png"/>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81583" y="2376141"/>
            <a:ext cx="525058" cy="49749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C:\Users\Rae\Desktop\Art on Desktop\white man clip art\check mark.png"/>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57007" y="2379293"/>
            <a:ext cx="525058" cy="4974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C:\Users\Rae\Desktop\Art on Desktop\white man clip art\check mark.png"/>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30865" y="2954289"/>
            <a:ext cx="411397" cy="38979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C:\Users\Rae\Desktop\Art on Desktop\white man clip art\check mark.png"/>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41025" y="4315729"/>
            <a:ext cx="411397" cy="38979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Rae\Desktop\Art on Desktop\white man clip art\check mark.png"/>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73939" y="4315729"/>
            <a:ext cx="411397" cy="38979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Rae\Desktop\Art on Desktop\white man clip art\check mark.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65585" y="3584209"/>
            <a:ext cx="411397" cy="38979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9" descr="C:\Users\Rae\Desktop\Art on Desktop\white man clip art\check mark.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61265" y="3574049"/>
            <a:ext cx="411397" cy="38979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7582065" y="2624887"/>
            <a:ext cx="1328255" cy="0"/>
          </a:xfrm>
          <a:prstGeom prst="straightConnector1">
            <a:avLst/>
          </a:prstGeom>
          <a:ln w="38100">
            <a:solidFill>
              <a:schemeClr val="accent4">
                <a:lumMod val="75000"/>
              </a:schemeClr>
            </a:solidFill>
            <a:headEnd type="arrow"/>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818079" y="3227065"/>
            <a:ext cx="1968801" cy="0"/>
          </a:xfrm>
          <a:prstGeom prst="straightConnector1">
            <a:avLst/>
          </a:prstGeom>
          <a:ln w="38100">
            <a:solidFill>
              <a:srgbClr val="C00000"/>
            </a:solidFill>
            <a:headEnd type="arrow"/>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4828239" y="4669785"/>
            <a:ext cx="1968801" cy="0"/>
          </a:xfrm>
          <a:prstGeom prst="straightConnector1">
            <a:avLst/>
          </a:prstGeom>
          <a:ln w="38100">
            <a:solidFill>
              <a:schemeClr val="tx2">
                <a:lumMod val="75000"/>
              </a:schemeClr>
            </a:solidFill>
            <a:headEnd type="arrow"/>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447999" y="3907785"/>
            <a:ext cx="813266" cy="0"/>
          </a:xfrm>
          <a:prstGeom prst="straightConnector1">
            <a:avLst/>
          </a:prstGeom>
          <a:ln w="38100">
            <a:solidFill>
              <a:srgbClr val="014E52"/>
            </a:solidFill>
            <a:headEnd type="arrow"/>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3" name="TextBox 29"/>
          <p:cNvSpPr txBox="1"/>
          <p:nvPr/>
        </p:nvSpPr>
        <p:spPr>
          <a:xfrm>
            <a:off x="413185" y="1679295"/>
            <a:ext cx="648072" cy="2352973"/>
          </a:xfrm>
          <a:prstGeom prst="roundRect">
            <a:avLst/>
          </a:prstGeom>
          <a:solidFill>
            <a:schemeClr val="accent6"/>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REVI</a:t>
            </a:r>
            <a:b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b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EW</a:t>
            </a:r>
            <a:endParaRPr lang="en-US" sz="2400" b="1" spc="150" dirty="0">
              <a:ln w="11430"/>
              <a:solidFill>
                <a:srgbClr val="F8F8F8"/>
              </a:solidFill>
              <a:effectLst>
                <a:outerShdw blurRad="25400" algn="tl" rotWithShape="0">
                  <a:srgbClr val="000000">
                    <a:alpha val="43000"/>
                  </a:srgbClr>
                </a:outerShdw>
              </a:effectLst>
              <a:latin typeface="Cooper Black" pitchFamily="18" charset="0"/>
            </a:endParaRPr>
          </a:p>
        </p:txBody>
      </p:sp>
      <p:pic>
        <p:nvPicPr>
          <p:cNvPr id="36" name="Picture 3" descr="C:\Users\Rae\AppData\Local\Temp\Rar$DRa0.344\figures_question_exclamation_marks_400_clr_1868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9" y="4254960"/>
            <a:ext cx="1764204" cy="256611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7" name="Slide Number Placeholder 1"/>
          <p:cNvSpPr txBox="1">
            <a:spLocks/>
          </p:cNvSpPr>
          <p:nvPr/>
        </p:nvSpPr>
        <p:spPr>
          <a:xfrm>
            <a:off x="11825475" y="6491712"/>
            <a:ext cx="6096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BBC35B-A44B-4119-B8DA-DE9E3DFADA20}" type="slidenum">
              <a:rPr lang="en-US" sz="1400" b="1" smtClean="0">
                <a:solidFill>
                  <a:schemeClr val="tx1">
                    <a:lumMod val="75000"/>
                    <a:lumOff val="25000"/>
                  </a:schemeClr>
                </a:solidFill>
              </a:rPr>
              <a:pPr/>
              <a:t>61</a:t>
            </a:fld>
            <a:endParaRPr lang="en-US" b="1" dirty="0">
              <a:solidFill>
                <a:schemeClr val="tx1">
                  <a:lumMod val="75000"/>
                  <a:lumOff val="25000"/>
                </a:schemeClr>
              </a:solidFill>
            </a:endParaRPr>
          </a:p>
        </p:txBody>
      </p:sp>
    </p:spTree>
    <p:extLst>
      <p:ext uri="{BB962C8B-B14F-4D97-AF65-F5344CB8AC3E}">
        <p14:creationId xmlns:p14="http://schemas.microsoft.com/office/powerpoint/2010/main" val="4153206753"/>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1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7000">
              <a:srgbClr val="000000"/>
            </a:gs>
            <a:gs pos="6000">
              <a:schemeClr val="accent6">
                <a:lumMod val="60000"/>
                <a:lumOff val="40000"/>
              </a:schemeClr>
            </a:gs>
            <a:gs pos="71000">
              <a:schemeClr val="tx2">
                <a:lumMod val="20000"/>
                <a:lumOff val="80000"/>
              </a:schemeClr>
            </a:gs>
            <a:gs pos="92000">
              <a:schemeClr val="accent6">
                <a:lumMod val="20000"/>
                <a:lumOff val="80000"/>
              </a:schemeClr>
            </a:gs>
          </a:gsLst>
          <a:lin ang="16200000" scaled="0"/>
          <a:tileRect/>
        </a:gradFill>
        <a:effectLst/>
      </p:bgPr>
    </p:bg>
    <p:spTree>
      <p:nvGrpSpPr>
        <p:cNvPr id="1" name=""/>
        <p:cNvGrpSpPr/>
        <p:nvPr/>
      </p:nvGrpSpPr>
      <p:grpSpPr>
        <a:xfrm>
          <a:off x="0" y="0"/>
          <a:ext cx="0" cy="0"/>
          <a:chOff x="0" y="0"/>
          <a:chExt cx="0" cy="0"/>
        </a:xfrm>
      </p:grpSpPr>
      <p:pic>
        <p:nvPicPr>
          <p:cNvPr id="13" name="Picture 5" descr="C:\Users\Rae\Desktop\free-banner-clipart-clipartbold.png"/>
          <p:cNvPicPr>
            <a:picLocks noChangeAspect="1" noChangeArrowheads="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16808445">
            <a:off x="-3110744" y="1935730"/>
            <a:ext cx="8469801" cy="319122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Rae\Desktop\free-banner-clipart-clipartbold.png"/>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975360" y="3065111"/>
            <a:ext cx="13639800" cy="38252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21339432">
            <a:off x="-258074" y="4221480"/>
            <a:ext cx="12312914" cy="1584959"/>
          </a:xfrm>
          <a:prstGeom prst="rect">
            <a:avLst/>
          </a:prstGeom>
          <a:noFill/>
        </p:spPr>
        <p:txBody>
          <a:bodyPr wrap="square" lIns="91440" tIns="45720" rIns="91440" bIns="45720">
            <a:prstTxWarp prst="textWave2">
              <a:avLst>
                <a:gd name="adj1" fmla="val 20000"/>
                <a:gd name="adj2" fmla="val 1111"/>
              </a:avLst>
            </a:prstTxWarp>
            <a:spAutoFit/>
            <a:scene3d>
              <a:camera prst="orthographicFront"/>
              <a:lightRig rig="soft" dir="t">
                <a:rot lat="0" lon="0" rev="10800000"/>
              </a:lightRig>
            </a:scene3d>
            <a:sp3d>
              <a:bevelT w="27940" h="12700"/>
              <a:contourClr>
                <a:srgbClr val="DDDDDD"/>
              </a:contourClr>
            </a:sp3d>
          </a:bodyPr>
          <a:lstStyle/>
          <a:p>
            <a:pPr algn="ctr"/>
            <a:r>
              <a:rPr lang="en-US" sz="4800" b="1" cap="none" spc="150" dirty="0" smtClean="0">
                <a:ln w="11430"/>
                <a:solidFill>
                  <a:srgbClr val="F8F8F8"/>
                </a:solidFill>
                <a:effectLst>
                  <a:outerShdw blurRad="25400" algn="tl" rotWithShape="0">
                    <a:srgbClr val="000000">
                      <a:alpha val="43000"/>
                    </a:srgbClr>
                  </a:outerShdw>
                </a:effectLst>
              </a:rPr>
              <a:t>  </a:t>
            </a:r>
            <a:r>
              <a:rPr lang="en-US" sz="4800" b="1" cap="none" spc="150" dirty="0" smtClean="0">
                <a:ln w="11430"/>
                <a:solidFill>
                  <a:schemeClr val="accent2">
                    <a:lumMod val="40000"/>
                    <a:lumOff val="60000"/>
                  </a:schemeClr>
                </a:solidFill>
                <a:effectLst>
                  <a:outerShdw blurRad="25400" algn="tl" rotWithShape="0">
                    <a:srgbClr val="000000">
                      <a:alpha val="43000"/>
                    </a:srgbClr>
                  </a:outerShdw>
                </a:effectLst>
                <a:latin typeface="MV Boli" pitchFamily="2" charset="0"/>
                <a:cs typeface="MV Boli" pitchFamily="2" charset="0"/>
              </a:rPr>
              <a:t>There is no question about this!</a:t>
            </a:r>
            <a:endParaRPr lang="en-US" sz="4800" b="1" cap="none" spc="150" dirty="0">
              <a:ln w="11430"/>
              <a:solidFill>
                <a:schemeClr val="accent2">
                  <a:lumMod val="40000"/>
                  <a:lumOff val="60000"/>
                </a:schemeClr>
              </a:solidFill>
              <a:effectLst>
                <a:outerShdw blurRad="25400" algn="tl" rotWithShape="0">
                  <a:srgbClr val="000000">
                    <a:alpha val="43000"/>
                  </a:srgbClr>
                </a:outerShdw>
              </a:effectLst>
              <a:latin typeface="MV Boli" pitchFamily="2" charset="0"/>
              <a:cs typeface="MV Boli" pitchFamily="2" charset="0"/>
            </a:endParaRPr>
          </a:p>
        </p:txBody>
      </p:sp>
      <p:sp>
        <p:nvSpPr>
          <p:cNvPr id="15" name="Slide Number Placeholder 1"/>
          <p:cNvSpPr txBox="1">
            <a:spLocks/>
          </p:cNvSpPr>
          <p:nvPr/>
        </p:nvSpPr>
        <p:spPr>
          <a:xfrm>
            <a:off x="11582400" y="6497260"/>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600" smtClean="0"/>
              <a:pPr algn="r"/>
              <a:t>62</a:t>
            </a:fld>
            <a:endParaRPr lang="en-US" dirty="0"/>
          </a:p>
        </p:txBody>
      </p:sp>
      <p:sp>
        <p:nvSpPr>
          <p:cNvPr id="17" name="TextBox 16"/>
          <p:cNvSpPr txBox="1"/>
          <p:nvPr/>
        </p:nvSpPr>
        <p:spPr>
          <a:xfrm>
            <a:off x="4098081" y="5353443"/>
            <a:ext cx="8026742"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V Boli" pitchFamily="2" charset="0"/>
                <a:cs typeface="MV Boli" pitchFamily="2" charset="0"/>
              </a:rPr>
              <a:t>         Of utmost importance:    </a:t>
            </a:r>
          </a:p>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V Boli" pitchFamily="2" charset="0"/>
                <a:cs typeface="MV Boli" pitchFamily="2" charset="0"/>
              </a:rPr>
              <a:t>&lt;</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V Boli" pitchFamily="2" charset="0"/>
                <a:cs typeface="MV Boli" pitchFamily="2" charset="0"/>
              </a:rPr>
              <a:t>beyn</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V Boli" pitchFamily="2" charset="0"/>
                <a:cs typeface="MV Boli" pitchFamily="2" charset="0"/>
              </a:rPr>
              <a:t> ha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V Boli" pitchFamily="2" charset="0"/>
                <a:cs typeface="MV Boli" pitchFamily="2" charset="0"/>
              </a:rPr>
              <a:t>arbayim</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V Boli" pitchFamily="2" charset="0"/>
                <a:cs typeface="MV Boli" pitchFamily="2" charset="0"/>
              </a:rPr>
              <a:t>&gt; links to the timeframes of the Passover Sacrifice!</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p:txBody>
      </p:sp>
      <p:sp>
        <p:nvSpPr>
          <p:cNvPr id="2" name="Rectangle 1"/>
          <p:cNvSpPr/>
          <p:nvPr/>
        </p:nvSpPr>
        <p:spPr>
          <a:xfrm>
            <a:off x="2310886" y="103561"/>
            <a:ext cx="9739767" cy="341632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5400" b="1" spc="300" dirty="0">
                <a:ln w="12700">
                  <a:solidFill>
                    <a:schemeClr val="tx2">
                      <a:satMod val="155000"/>
                    </a:schemeClr>
                  </a:solidFill>
                  <a:prstDash val="solid"/>
                </a:ln>
                <a:solidFill>
                  <a:schemeClr val="bg2">
                    <a:tint val="85000"/>
                    <a:satMod val="155000"/>
                  </a:schemeClr>
                </a:solidFill>
                <a:effectLst>
                  <a:glow rad="38100">
                    <a:schemeClr val="tx2"/>
                  </a:glow>
                  <a:outerShdw blurRad="41275" dist="20320" dir="1800000" algn="tl" rotWithShape="0">
                    <a:srgbClr val="000000">
                      <a:alpha val="40000"/>
                    </a:srgbClr>
                  </a:outerShdw>
                </a:effectLst>
                <a:latin typeface="Poor Richard" pitchFamily="18" charset="0"/>
              </a:rPr>
              <a:t>T</a:t>
            </a:r>
            <a:r>
              <a:rPr lang="en-US" sz="5400" b="1" cap="none" spc="300" dirty="0" smtClean="0">
                <a:ln w="12700">
                  <a:solidFill>
                    <a:schemeClr val="tx2">
                      <a:satMod val="155000"/>
                    </a:schemeClr>
                  </a:solidFill>
                  <a:prstDash val="solid"/>
                </a:ln>
                <a:solidFill>
                  <a:schemeClr val="bg2">
                    <a:tint val="85000"/>
                    <a:satMod val="155000"/>
                  </a:schemeClr>
                </a:solidFill>
                <a:effectLst>
                  <a:glow rad="38100">
                    <a:schemeClr val="tx2"/>
                  </a:glow>
                  <a:outerShdw blurRad="41275" dist="20320" dir="1800000" algn="tl" rotWithShape="0">
                    <a:srgbClr val="000000">
                      <a:alpha val="40000"/>
                    </a:srgbClr>
                  </a:outerShdw>
                </a:effectLst>
                <a:latin typeface="Poor Richard" pitchFamily="18" charset="0"/>
              </a:rPr>
              <a:t>he term </a:t>
            </a:r>
            <a:r>
              <a:rPr lang="en-US" sz="5400" b="1" cap="none" spc="300" dirty="0" smtClean="0">
                <a:ln w="12700">
                  <a:solidFill>
                    <a:schemeClr val="tx2">
                      <a:satMod val="155000"/>
                    </a:schemeClr>
                  </a:solidFill>
                  <a:prstDash val="solid"/>
                </a:ln>
                <a:solidFill>
                  <a:srgbClr val="57FBFB"/>
                </a:solidFill>
                <a:effectLst>
                  <a:glow rad="38100">
                    <a:schemeClr val="tx2"/>
                  </a:glow>
                  <a:outerShdw blurRad="41275" dist="20320" dir="1800000" algn="tl" rotWithShape="0">
                    <a:srgbClr val="000000">
                      <a:alpha val="40000"/>
                    </a:srgbClr>
                  </a:outerShdw>
                </a:effectLst>
                <a:latin typeface="Poor Richard" pitchFamily="18" charset="0"/>
              </a:rPr>
              <a:t>“between</a:t>
            </a:r>
            <a:r>
              <a:rPr lang="en-US" sz="5400" b="1" cap="none" spc="300" dirty="0" smtClean="0">
                <a:ln w="12700">
                  <a:solidFill>
                    <a:schemeClr val="tx2">
                      <a:satMod val="155000"/>
                    </a:schemeClr>
                  </a:solidFill>
                  <a:prstDash val="solid"/>
                </a:ln>
                <a:solidFill>
                  <a:schemeClr val="accent6">
                    <a:lumMod val="40000"/>
                    <a:lumOff val="60000"/>
                  </a:schemeClr>
                </a:solidFill>
                <a:effectLst>
                  <a:glow rad="38100">
                    <a:schemeClr val="tx2"/>
                  </a:glow>
                  <a:outerShdw blurRad="41275" dist="20320" dir="1800000" algn="tl" rotWithShape="0">
                    <a:srgbClr val="000000">
                      <a:alpha val="40000"/>
                    </a:srgbClr>
                  </a:outerShdw>
                </a:effectLst>
                <a:latin typeface="Poor Richard" pitchFamily="18" charset="0"/>
              </a:rPr>
              <a:t> </a:t>
            </a:r>
            <a:r>
              <a:rPr lang="en-US" sz="5400" b="1" cap="none" spc="300" dirty="0" smtClean="0">
                <a:ln w="12700">
                  <a:solidFill>
                    <a:schemeClr val="tx2">
                      <a:satMod val="155000"/>
                    </a:schemeClr>
                  </a:solidFill>
                  <a:prstDash val="solid"/>
                </a:ln>
                <a:solidFill>
                  <a:srgbClr val="57FBFB"/>
                </a:solidFill>
                <a:effectLst>
                  <a:glow rad="38100">
                    <a:schemeClr val="tx2"/>
                  </a:glow>
                  <a:outerShdw blurRad="41275" dist="20320" dir="1800000" algn="tl" rotWithShape="0">
                    <a:srgbClr val="000000">
                      <a:alpha val="40000"/>
                    </a:srgbClr>
                  </a:outerShdw>
                </a:effectLst>
                <a:latin typeface="Poor Richard" pitchFamily="18" charset="0"/>
              </a:rPr>
              <a:t>the</a:t>
            </a:r>
            <a:r>
              <a:rPr lang="en-US" sz="5400" b="1" cap="none" spc="300" dirty="0" smtClean="0">
                <a:ln w="12700">
                  <a:solidFill>
                    <a:schemeClr val="tx2">
                      <a:satMod val="155000"/>
                    </a:schemeClr>
                  </a:solidFill>
                  <a:prstDash val="solid"/>
                </a:ln>
                <a:solidFill>
                  <a:schemeClr val="accent6">
                    <a:lumMod val="40000"/>
                    <a:lumOff val="60000"/>
                  </a:schemeClr>
                </a:solidFill>
                <a:effectLst>
                  <a:glow rad="38100">
                    <a:schemeClr val="tx2"/>
                  </a:glow>
                  <a:outerShdw blurRad="41275" dist="20320" dir="1800000" algn="tl" rotWithShape="0">
                    <a:srgbClr val="000000">
                      <a:alpha val="40000"/>
                    </a:srgbClr>
                  </a:outerShdw>
                </a:effectLst>
                <a:latin typeface="Poor Richard" pitchFamily="18" charset="0"/>
              </a:rPr>
              <a:t> </a:t>
            </a:r>
            <a:r>
              <a:rPr lang="en-US" sz="5400" b="1" cap="none" spc="300" dirty="0" err="1" smtClean="0">
                <a:ln w="12700">
                  <a:solidFill>
                    <a:schemeClr val="tx2">
                      <a:satMod val="155000"/>
                    </a:schemeClr>
                  </a:solidFill>
                  <a:prstDash val="solid"/>
                </a:ln>
                <a:solidFill>
                  <a:srgbClr val="57FBFB"/>
                </a:solidFill>
                <a:effectLst>
                  <a:glow rad="38100">
                    <a:schemeClr val="tx2"/>
                  </a:glow>
                  <a:outerShdw blurRad="41275" dist="20320" dir="1800000" algn="tl" rotWithShape="0">
                    <a:srgbClr val="000000">
                      <a:alpha val="40000"/>
                    </a:srgbClr>
                  </a:outerShdw>
                </a:effectLst>
                <a:latin typeface="Poor Richard" pitchFamily="18" charset="0"/>
              </a:rPr>
              <a:t>evening</a:t>
            </a:r>
            <a:r>
              <a:rPr lang="en-US" sz="4000" b="1" cap="none" spc="300" dirty="0" err="1" smtClean="0">
                <a:ln w="12700">
                  <a:solidFill>
                    <a:schemeClr val="tx2">
                      <a:satMod val="155000"/>
                    </a:schemeClr>
                  </a:solidFill>
                  <a:prstDash val="solid"/>
                </a:ln>
                <a:solidFill>
                  <a:srgbClr val="FF0000"/>
                </a:solidFill>
                <a:effectLst>
                  <a:glow rad="38100">
                    <a:schemeClr val="tx2"/>
                  </a:glow>
                  <a:outerShdw blurRad="41275" dist="20320" dir="1800000" algn="tl" rotWithShape="0">
                    <a:srgbClr val="000000">
                      <a:alpha val="40000"/>
                    </a:srgbClr>
                  </a:outerShdw>
                </a:effectLst>
                <a:latin typeface="Poor Richard" pitchFamily="18" charset="0"/>
              </a:rPr>
              <a:t>S</a:t>
            </a:r>
            <a:r>
              <a:rPr lang="en-US" sz="5400" b="1" cap="none" spc="300" dirty="0" smtClean="0">
                <a:ln w="12700">
                  <a:solidFill>
                    <a:schemeClr val="tx2">
                      <a:satMod val="155000"/>
                    </a:schemeClr>
                  </a:solidFill>
                  <a:prstDash val="solid"/>
                </a:ln>
                <a:solidFill>
                  <a:srgbClr val="57FBFB"/>
                </a:solidFill>
                <a:effectLst>
                  <a:glow rad="38100">
                    <a:schemeClr val="tx2"/>
                  </a:glow>
                  <a:outerShdw blurRad="41275" dist="20320" dir="1800000" algn="tl" rotWithShape="0">
                    <a:srgbClr val="000000">
                      <a:alpha val="40000"/>
                    </a:srgbClr>
                  </a:outerShdw>
                </a:effectLst>
                <a:latin typeface="Poor Richard" pitchFamily="18" charset="0"/>
              </a:rPr>
              <a:t>”</a:t>
            </a:r>
            <a:r>
              <a:rPr lang="en-US" sz="5400" b="1" cap="none" spc="300" dirty="0" smtClean="0">
                <a:ln w="12700">
                  <a:solidFill>
                    <a:schemeClr val="tx2">
                      <a:satMod val="155000"/>
                    </a:schemeClr>
                  </a:solidFill>
                  <a:prstDash val="solid"/>
                </a:ln>
                <a:solidFill>
                  <a:schemeClr val="bg2">
                    <a:tint val="85000"/>
                    <a:satMod val="155000"/>
                  </a:schemeClr>
                </a:solidFill>
                <a:effectLst>
                  <a:glow rad="38100">
                    <a:schemeClr val="tx2"/>
                  </a:glow>
                  <a:outerShdw blurRad="41275" dist="20320" dir="1800000" algn="tl" rotWithShape="0">
                    <a:srgbClr val="000000">
                      <a:alpha val="40000"/>
                    </a:srgbClr>
                  </a:outerShdw>
                </a:effectLst>
                <a:latin typeface="Poor Richard" pitchFamily="18" charset="0"/>
              </a:rPr>
              <a:t> has nothing to do with Yahuah’s day-start as these theologians steadfastly claim! !</a:t>
            </a:r>
            <a:endParaRPr lang="en-US" sz="5400" b="1" cap="none" spc="300" dirty="0">
              <a:ln w="12700">
                <a:solidFill>
                  <a:schemeClr val="tx2">
                    <a:satMod val="155000"/>
                  </a:schemeClr>
                </a:solidFill>
                <a:prstDash val="solid"/>
              </a:ln>
              <a:solidFill>
                <a:schemeClr val="bg2">
                  <a:tint val="85000"/>
                  <a:satMod val="155000"/>
                </a:schemeClr>
              </a:solidFill>
              <a:effectLst>
                <a:glow rad="38100">
                  <a:schemeClr val="tx2"/>
                </a:glow>
                <a:outerShdw blurRad="41275" dist="20320" dir="1800000" algn="tl" rotWithShape="0">
                  <a:srgbClr val="000000">
                    <a:alpha val="40000"/>
                  </a:srgbClr>
                </a:outerShdw>
              </a:effectLst>
              <a:latin typeface="Poor Richard" pitchFamily="18" charset="0"/>
            </a:endParaRPr>
          </a:p>
        </p:txBody>
      </p:sp>
      <p:grpSp>
        <p:nvGrpSpPr>
          <p:cNvPr id="4" name="Group 3"/>
          <p:cNvGrpSpPr/>
          <p:nvPr/>
        </p:nvGrpSpPr>
        <p:grpSpPr>
          <a:xfrm>
            <a:off x="1410005" y="2712720"/>
            <a:ext cx="2106660" cy="2292679"/>
            <a:chOff x="1745162" y="3454267"/>
            <a:chExt cx="1244428" cy="1371282"/>
          </a:xfrm>
        </p:grpSpPr>
        <p:sp>
          <p:nvSpPr>
            <p:cNvPr id="10" name="Oval 9"/>
            <p:cNvSpPr/>
            <p:nvPr/>
          </p:nvSpPr>
          <p:spPr>
            <a:xfrm>
              <a:off x="1757852" y="3454267"/>
              <a:ext cx="1231738" cy="1231919"/>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745162" y="4363884"/>
              <a:ext cx="12444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effectLst>
                    <a:glow rad="88900">
                      <a:schemeClr val="bg1"/>
                    </a:glow>
                  </a:effectLst>
                </a:rPr>
                <a:t>NO context </a:t>
              </a:r>
              <a:br>
                <a:rPr lang="en-US" sz="1200" b="1" dirty="0" smtClean="0">
                  <a:ln>
                    <a:solidFill>
                      <a:srgbClr val="006600"/>
                    </a:solidFill>
                  </a:ln>
                  <a:solidFill>
                    <a:srgbClr val="99FF33"/>
                  </a:solidFill>
                  <a:effectLst>
                    <a:glow rad="88900">
                      <a:schemeClr val="bg1"/>
                    </a:glow>
                  </a:effectLst>
                </a:rPr>
              </a:br>
              <a:r>
                <a:rPr lang="en-US" sz="1200" b="1" dirty="0" smtClean="0">
                  <a:ln>
                    <a:solidFill>
                      <a:srgbClr val="006600"/>
                    </a:solidFill>
                  </a:ln>
                  <a:solidFill>
                    <a:srgbClr val="99FF33"/>
                  </a:solidFill>
                  <a:effectLst>
                    <a:glow rad="88900">
                      <a:schemeClr val="bg1"/>
                    </a:glow>
                  </a:effectLst>
                </a:rPr>
                <a:t> for day-start!</a:t>
              </a:r>
              <a:endParaRPr lang="en-US" sz="1200" b="1" dirty="0">
                <a:ln>
                  <a:solidFill>
                    <a:srgbClr val="006600"/>
                  </a:solidFill>
                </a:ln>
                <a:solidFill>
                  <a:srgbClr val="99FF33"/>
                </a:solidFill>
                <a:effectLst>
                  <a:glow rad="88900">
                    <a:schemeClr val="bg1"/>
                  </a:glow>
                </a:effectLst>
              </a:endParaRPr>
            </a:p>
          </p:txBody>
        </p:sp>
      </p:grpSp>
      <p:pic>
        <p:nvPicPr>
          <p:cNvPr id="12" name="Picture 2" descr="F:\Art 2.8 Yah at 12\White men puzzle 6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2505" y="5435773"/>
            <a:ext cx="3419718" cy="19232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Rae\Desktop\handshake.png"/>
          <p:cNvPicPr>
            <a:picLocks noChangeAspect="1" noChangeArrowheads="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2857608" y="3564387"/>
            <a:ext cx="2044856" cy="15736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C:\Users\Rae\Desktop\Art on Desktop\white man clip art\3d white people\puzzle teamwork 3.jpe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500" b="96250" l="10000" r="90000"/>
                    </a14:imgEffect>
                  </a14:imgLayer>
                </a14:imgProps>
              </a:ext>
              <a:ext uri="{28A0092B-C50C-407E-A947-70E740481C1C}">
                <a14:useLocalDpi xmlns:a14="http://schemas.microsoft.com/office/drawing/2010/main" val="0"/>
              </a:ext>
            </a:extLst>
          </a:blip>
          <a:srcRect/>
          <a:stretch>
            <a:fillRect/>
          </a:stretch>
        </p:blipFill>
        <p:spPr bwMode="auto">
          <a:xfrm>
            <a:off x="12114996" y="1008900"/>
            <a:ext cx="2437692" cy="2434043"/>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508716"/>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250"/>
                                        <p:tgtEl>
                                          <p:spTgt spid="3">
                                            <p:txEl>
                                              <p:pRg st="0" end="0"/>
                                            </p:txEl>
                                          </p:spTgt>
                                        </p:tgtEl>
                                      </p:cBhvr>
                                    </p:animEffect>
                                  </p:childTnLst>
                                </p:cTn>
                              </p:par>
                            </p:childTnLst>
                          </p:cTn>
                        </p:par>
                        <p:par>
                          <p:cTn id="8" fill="hold">
                            <p:stCondLst>
                              <p:cond delay="225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500"/>
                                        <p:tgtEl>
                                          <p:spTgt spid="17"/>
                                        </p:tgtEl>
                                      </p:cBhvr>
                                    </p:animEffect>
                                    <p:anim calcmode="lin" valueType="num">
                                      <p:cBhvr>
                                        <p:cTn id="19" dur="1500" fill="hold"/>
                                        <p:tgtEl>
                                          <p:spTgt spid="17"/>
                                        </p:tgtEl>
                                        <p:attrNameLst>
                                          <p:attrName>ppt_x</p:attrName>
                                        </p:attrNameLst>
                                      </p:cBhvr>
                                      <p:tavLst>
                                        <p:tav tm="0">
                                          <p:val>
                                            <p:strVal val="#ppt_x"/>
                                          </p:val>
                                        </p:tav>
                                        <p:tav tm="100000">
                                          <p:val>
                                            <p:strVal val="#ppt_x"/>
                                          </p:val>
                                        </p:tav>
                                      </p:tavLst>
                                    </p:anim>
                                    <p:anim calcmode="lin" valueType="num">
                                      <p:cBhvr>
                                        <p:cTn id="20" dur="1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1000"/>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31164" y="6490750"/>
            <a:ext cx="609600" cy="476250"/>
          </a:xfrm>
        </p:spPr>
        <p:txBody>
          <a:bodyPr/>
          <a:lstStyle/>
          <a:p>
            <a:pPr algn="r"/>
            <a:fld id="{D5BBC35B-A44B-4119-B8DA-DE9E3DFADA20}" type="slidenum">
              <a:rPr lang="en-US" sz="1400" smtClean="0"/>
              <a:pPr algn="r"/>
              <a:t>63</a:t>
            </a:fld>
            <a:endParaRPr lang="en-US" dirty="0"/>
          </a:p>
        </p:txBody>
      </p:sp>
      <p:pic>
        <p:nvPicPr>
          <p:cNvPr id="3" name="Picture 5" descr="C:\Users\Rae\Desktop\free-banner-clipart-clipartbold.png"/>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rot="16808445">
            <a:off x="-3110744" y="1935730"/>
            <a:ext cx="8469801" cy="31912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Rae\Desktop\free-banner-clipart-clipartbold.png"/>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975360" y="3125946"/>
            <a:ext cx="13639800" cy="37875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1339432">
            <a:off x="-258074" y="4244630"/>
            <a:ext cx="12312914" cy="1584959"/>
          </a:xfrm>
          <a:prstGeom prst="rect">
            <a:avLst/>
          </a:prstGeom>
          <a:noFill/>
        </p:spPr>
        <p:txBody>
          <a:bodyPr wrap="square" lIns="91440" tIns="45720" rIns="91440" bIns="45720">
            <a:prstTxWarp prst="textWave2">
              <a:avLst>
                <a:gd name="adj1" fmla="val 20000"/>
                <a:gd name="adj2" fmla="val 1111"/>
              </a:avLst>
            </a:prstTxWarp>
            <a:spAutoFit/>
            <a:scene3d>
              <a:camera prst="orthographicFront"/>
              <a:lightRig rig="soft" dir="t">
                <a:rot lat="0" lon="0" rev="10800000"/>
              </a:lightRig>
            </a:scene3d>
            <a:sp3d>
              <a:bevelT w="27940" h="12700"/>
              <a:contourClr>
                <a:srgbClr val="DDDDDD"/>
              </a:contourClr>
            </a:sp3d>
          </a:bodyPr>
          <a:lstStyle/>
          <a:p>
            <a:pPr algn="ctr"/>
            <a:r>
              <a:rPr lang="en-US" sz="4800" b="1" spc="150" dirty="0" smtClean="0">
                <a:ln w="11430"/>
                <a:solidFill>
                  <a:schemeClr val="accent2">
                    <a:lumMod val="40000"/>
                    <a:lumOff val="60000"/>
                  </a:schemeClr>
                </a:solidFill>
                <a:effectLst>
                  <a:outerShdw blurRad="25400" algn="tl" rotWithShape="0">
                    <a:srgbClr val="000000">
                      <a:alpha val="43000"/>
                    </a:srgbClr>
                  </a:outerShdw>
                </a:effectLst>
                <a:latin typeface="MV Boli" pitchFamily="2" charset="0"/>
                <a:cs typeface="MV Boli" pitchFamily="2" charset="0"/>
              </a:rPr>
              <a:t> …the foundation of the calendar? </a:t>
            </a:r>
            <a:endParaRPr lang="en-US" sz="4800" b="1" cap="none" spc="150" dirty="0">
              <a:ln w="11430"/>
              <a:solidFill>
                <a:schemeClr val="accent2">
                  <a:lumMod val="40000"/>
                  <a:lumOff val="60000"/>
                </a:schemeClr>
              </a:solidFill>
              <a:effectLst>
                <a:outerShdw blurRad="25400" algn="tl" rotWithShape="0">
                  <a:srgbClr val="000000">
                    <a:alpha val="43000"/>
                  </a:srgbClr>
                </a:outerShdw>
              </a:effectLst>
              <a:latin typeface="MV Boli" pitchFamily="2" charset="0"/>
              <a:cs typeface="MV Boli" pitchFamily="2" charset="0"/>
            </a:endParaRPr>
          </a:p>
        </p:txBody>
      </p:sp>
      <p:sp>
        <p:nvSpPr>
          <p:cNvPr id="6" name="Rectangle 5"/>
          <p:cNvSpPr/>
          <p:nvPr/>
        </p:nvSpPr>
        <p:spPr>
          <a:xfrm>
            <a:off x="2049257" y="1597637"/>
            <a:ext cx="9952444" cy="1307939"/>
          </a:xfrm>
          <a:prstGeom prst="rect">
            <a:avLst/>
          </a:prstGeom>
          <a:noFill/>
          <a:ln w="3810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bevelB w="82550" h="38100" prst="coolSlant"/>
            </a:sp3d>
          </a:bodyPr>
          <a:lstStyle/>
          <a:p>
            <a:pPr lvl="0" algn="ctr"/>
            <a:r>
              <a:rPr lang="en-US" sz="4000" spc="300" dirty="0" smtClean="0">
                <a:ln w="12700">
                  <a:solidFill>
                    <a:srgbClr val="7030A0"/>
                  </a:solidFill>
                </a:ln>
                <a:solidFill>
                  <a:srgbClr val="B83D68"/>
                </a:solidFill>
                <a:effectLst>
                  <a:glow rad="139700">
                    <a:srgbClr val="00FFCC">
                      <a:alpha val="26000"/>
                    </a:srgbClr>
                  </a:glow>
                </a:effectLst>
                <a:latin typeface="Rockwell Extra Bold" pitchFamily="18" charset="0"/>
                <a:cs typeface="Raavi" pitchFamily="34" charset="0"/>
              </a:rPr>
              <a:t>Next:  Huge &amp; Very Important Question About Morning!</a:t>
            </a:r>
            <a:endParaRPr lang="en-US" sz="4000" spc="300" dirty="0">
              <a:ln w="12700">
                <a:solidFill>
                  <a:srgbClr val="7030A0"/>
                </a:solidFill>
              </a:ln>
              <a:solidFill>
                <a:srgbClr val="B83D68"/>
              </a:solidFill>
              <a:effectLst>
                <a:glow rad="139700">
                  <a:srgbClr val="00FFCC">
                    <a:alpha val="26000"/>
                  </a:srgbClr>
                </a:glow>
              </a:effectLst>
              <a:latin typeface="Rockwell Extra Bold" pitchFamily="18" charset="0"/>
            </a:endParaRPr>
          </a:p>
        </p:txBody>
      </p:sp>
      <p:sp>
        <p:nvSpPr>
          <p:cNvPr id="7" name="TextBox 6"/>
          <p:cNvSpPr txBox="1"/>
          <p:nvPr/>
        </p:nvSpPr>
        <p:spPr>
          <a:xfrm rot="21310310">
            <a:off x="3694022" y="5686264"/>
            <a:ext cx="5523125" cy="954107"/>
          </a:xfrm>
          <a:prstGeom prst="rect">
            <a:avLst/>
          </a:prstGeom>
          <a:noFill/>
        </p:spPr>
        <p:txBody>
          <a:bodyPr wrap="square" rtlCol="0">
            <a:sp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algn="ctr"/>
            <a:r>
              <a:rPr lang="en-US" sz="2800" b="1" dirty="0" smtClean="0">
                <a:ln w="11430"/>
                <a:solidFill>
                  <a:srgbClr val="006600"/>
                </a:solidFill>
                <a:effectLst>
                  <a:glow rad="139700">
                    <a:srgbClr val="FFFF00">
                      <a:alpha val="87000"/>
                    </a:srgbClr>
                  </a:glow>
                  <a:outerShdw blurRad="50800" dist="39000" dir="5460000" algn="tl">
                    <a:srgbClr val="000000">
                      <a:alpha val="38000"/>
                    </a:srgbClr>
                  </a:outerShdw>
                </a:effectLst>
                <a:latin typeface="MV Boli" pitchFamily="2" charset="0"/>
                <a:cs typeface="MV Boli" pitchFamily="2" charset="0"/>
              </a:rPr>
              <a:t>Has this got something to </a:t>
            </a:r>
            <a:br>
              <a:rPr lang="en-US" sz="2800" b="1" dirty="0" smtClean="0">
                <a:ln w="11430"/>
                <a:solidFill>
                  <a:srgbClr val="006600"/>
                </a:solidFill>
                <a:effectLst>
                  <a:glow rad="139700">
                    <a:srgbClr val="FFFF00">
                      <a:alpha val="87000"/>
                    </a:srgbClr>
                  </a:glow>
                  <a:outerShdw blurRad="50800" dist="39000" dir="5460000" algn="tl">
                    <a:srgbClr val="000000">
                      <a:alpha val="38000"/>
                    </a:srgbClr>
                  </a:outerShdw>
                </a:effectLst>
                <a:latin typeface="MV Boli" pitchFamily="2" charset="0"/>
                <a:cs typeface="MV Boli" pitchFamily="2" charset="0"/>
              </a:rPr>
            </a:br>
            <a:r>
              <a:rPr lang="en-US" sz="2800" b="1" dirty="0" smtClean="0">
                <a:ln w="11430"/>
                <a:solidFill>
                  <a:srgbClr val="006600"/>
                </a:solidFill>
                <a:effectLst>
                  <a:glow rad="139700">
                    <a:srgbClr val="FFFF00">
                      <a:alpha val="87000"/>
                    </a:srgbClr>
                  </a:glow>
                  <a:outerShdw blurRad="50800" dist="39000" dir="5460000" algn="tl">
                    <a:srgbClr val="000000">
                      <a:alpha val="38000"/>
                    </a:srgbClr>
                  </a:outerShdw>
                </a:effectLst>
                <a:latin typeface="MV Boli" pitchFamily="2" charset="0"/>
                <a:cs typeface="MV Boli" pitchFamily="2" charset="0"/>
              </a:rPr>
              <a:t>do with &lt;</a:t>
            </a:r>
            <a:r>
              <a:rPr lang="en-US" sz="2800" b="1" dirty="0" err="1" smtClean="0">
                <a:ln w="11430"/>
                <a:solidFill>
                  <a:srgbClr val="006600"/>
                </a:solidFill>
                <a:effectLst>
                  <a:glow rad="139700">
                    <a:srgbClr val="FFFF00">
                      <a:alpha val="87000"/>
                    </a:srgbClr>
                  </a:glow>
                  <a:outerShdw blurRad="50800" dist="39000" dir="5460000" algn="tl">
                    <a:srgbClr val="000000">
                      <a:alpha val="38000"/>
                    </a:srgbClr>
                  </a:outerShdw>
                </a:effectLst>
                <a:latin typeface="MV Boli" pitchFamily="2" charset="0"/>
                <a:cs typeface="MV Boli" pitchFamily="2" charset="0"/>
              </a:rPr>
              <a:t>beyn</a:t>
            </a:r>
            <a:r>
              <a:rPr lang="en-US" sz="2800" b="1" dirty="0" smtClean="0">
                <a:ln w="11430"/>
                <a:solidFill>
                  <a:srgbClr val="006600"/>
                </a:solidFill>
                <a:effectLst>
                  <a:glow rad="139700">
                    <a:srgbClr val="FFFF00">
                      <a:alpha val="87000"/>
                    </a:srgbClr>
                  </a:glow>
                  <a:outerShdw blurRad="50800" dist="39000" dir="5460000" algn="tl">
                    <a:srgbClr val="000000">
                      <a:alpha val="38000"/>
                    </a:srgbClr>
                  </a:outerShdw>
                </a:effectLst>
                <a:latin typeface="MV Boli" pitchFamily="2" charset="0"/>
                <a:cs typeface="MV Boli" pitchFamily="2" charset="0"/>
              </a:rPr>
              <a:t> ha </a:t>
            </a:r>
            <a:r>
              <a:rPr lang="en-US" sz="2800" b="1" dirty="0" err="1" smtClean="0">
                <a:ln w="11430"/>
                <a:solidFill>
                  <a:srgbClr val="006600"/>
                </a:solidFill>
                <a:effectLst>
                  <a:glow rad="139700">
                    <a:srgbClr val="FFFF00">
                      <a:alpha val="87000"/>
                    </a:srgbClr>
                  </a:glow>
                  <a:outerShdw blurRad="50800" dist="39000" dir="5460000" algn="tl">
                    <a:srgbClr val="000000">
                      <a:alpha val="38000"/>
                    </a:srgbClr>
                  </a:outerShdw>
                </a:effectLst>
                <a:latin typeface="MV Boli" pitchFamily="2" charset="0"/>
                <a:cs typeface="MV Boli" pitchFamily="2" charset="0"/>
              </a:rPr>
              <a:t>arbayim</a:t>
            </a:r>
            <a:r>
              <a:rPr lang="en-US" sz="2800" b="1" dirty="0" smtClean="0">
                <a:ln w="11430"/>
                <a:solidFill>
                  <a:srgbClr val="006600"/>
                </a:solidFill>
                <a:effectLst>
                  <a:glow rad="139700">
                    <a:srgbClr val="FFFF00">
                      <a:alpha val="87000"/>
                    </a:srgbClr>
                  </a:glow>
                  <a:outerShdw blurRad="50800" dist="39000" dir="5460000" algn="tl">
                    <a:srgbClr val="000000">
                      <a:alpha val="38000"/>
                    </a:srgbClr>
                  </a:outerShdw>
                </a:effectLst>
                <a:latin typeface="MV Boli" pitchFamily="2" charset="0"/>
                <a:cs typeface="MV Boli" pitchFamily="2" charset="0"/>
              </a:rPr>
              <a:t>&gt;?</a:t>
            </a:r>
            <a:endParaRPr lang="en-US" b="1" dirty="0">
              <a:ln w="11430"/>
              <a:solidFill>
                <a:srgbClr val="006600"/>
              </a:solidFill>
              <a:effectLst>
                <a:glow rad="139700">
                  <a:srgbClr val="FFFF00">
                    <a:alpha val="87000"/>
                  </a:srgbClr>
                </a:glow>
                <a:outerShdw blurRad="50800" dist="39000" dir="5460000" algn="tl">
                  <a:srgbClr val="000000">
                    <a:alpha val="38000"/>
                  </a:srgbClr>
                </a:outerShdw>
              </a:effectLst>
              <a:latin typeface="Comic Sans MS" pitchFamily="66" charset="0"/>
            </a:endParaRPr>
          </a:p>
        </p:txBody>
      </p:sp>
      <p:pic>
        <p:nvPicPr>
          <p:cNvPr id="9" name="Picture 17" descr="C:\Users\Rae\Desktop\Art on Desktop\white man clip art\3d white people\png\ques mark man 2 png.png"/>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828" y="506370"/>
            <a:ext cx="3258975" cy="382996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301030" y="0"/>
            <a:ext cx="9448899" cy="1754326"/>
          </a:xfrm>
          <a:prstGeom prst="rect">
            <a:avLst/>
          </a:prstGeom>
          <a:noFill/>
        </p:spPr>
        <p:txBody>
          <a:bodyPr wrap="square">
            <a:spAutoFit/>
            <a:scene3d>
              <a:camera prst="orthographicFront"/>
              <a:lightRig rig="threePt" dir="t"/>
            </a:scene3d>
            <a:sp3d extrusionH="57150">
              <a:bevelT h="25400" prst="softRound"/>
            </a:sp3d>
          </a:bodyPr>
          <a:lstStyle/>
          <a:p>
            <a:pPr marL="82296" algn="ctr"/>
            <a:r>
              <a:rPr lang="en-US" sz="3600" b="1" dirty="0" smtClean="0">
                <a:ln w="12700">
                  <a:solidFill>
                    <a:srgbClr val="0070C0"/>
                  </a:solidFill>
                  <a:prstDash val="solid"/>
                </a:ln>
                <a:solidFill>
                  <a:srgbClr val="57FBFB"/>
                </a:solidFill>
                <a:effectLst>
                  <a:outerShdw blurRad="41275" dist="20320" dir="1800000" algn="tl" rotWithShape="0">
                    <a:srgbClr val="000000">
                      <a:alpha val="40000"/>
                    </a:srgbClr>
                  </a:outerShdw>
                </a:effectLst>
                <a:latin typeface="Comic Sans MS" pitchFamily="66" charset="0"/>
              </a:rPr>
              <a:t>Covenant Calendar has been declaring </a:t>
            </a:r>
            <a:br>
              <a:rPr lang="en-US" sz="3600" b="1" dirty="0" smtClean="0">
                <a:ln w="12700">
                  <a:solidFill>
                    <a:srgbClr val="0070C0"/>
                  </a:solidFill>
                  <a:prstDash val="solid"/>
                </a:ln>
                <a:solidFill>
                  <a:srgbClr val="57FBFB"/>
                </a:solidFill>
                <a:effectLst>
                  <a:outerShdw blurRad="41275" dist="20320" dir="1800000" algn="tl" rotWithShape="0">
                    <a:srgbClr val="000000">
                      <a:alpha val="40000"/>
                    </a:srgbClr>
                  </a:outerShdw>
                </a:effectLst>
                <a:latin typeface="Comic Sans MS" pitchFamily="66" charset="0"/>
              </a:rPr>
            </a:br>
            <a:r>
              <a:rPr lang="en-US" sz="3600" b="1" dirty="0" smtClean="0">
                <a:ln w="12700">
                  <a:solidFill>
                    <a:srgbClr val="0070C0"/>
                  </a:solidFill>
                  <a:prstDash val="solid"/>
                </a:ln>
                <a:solidFill>
                  <a:srgbClr val="57FBFB"/>
                </a:solidFill>
                <a:effectLst>
                  <a:outerShdw blurRad="41275" dist="20320" dir="1800000" algn="tl" rotWithShape="0">
                    <a:srgbClr val="000000">
                      <a:alpha val="40000"/>
                    </a:srgbClr>
                  </a:outerShdw>
                </a:effectLst>
                <a:latin typeface="Comic Sans MS" pitchFamily="66" charset="0"/>
              </a:rPr>
              <a:t>the word </a:t>
            </a:r>
            <a:r>
              <a:rPr lang="en-US" sz="3600" b="1" dirty="0" smtClean="0">
                <a:ln w="12700">
                  <a:solidFill>
                    <a:srgbClr val="0070C0"/>
                  </a:solidFill>
                  <a:prstDash val="solid"/>
                </a:ln>
                <a:solidFill>
                  <a:schemeClr val="accent5">
                    <a:lumMod val="60000"/>
                    <a:lumOff val="40000"/>
                  </a:schemeClr>
                </a:solidFill>
                <a:effectLst>
                  <a:outerShdw blurRad="41275" dist="20320" dir="1800000" algn="tl" rotWithShape="0">
                    <a:srgbClr val="000000">
                      <a:alpha val="40000"/>
                    </a:srgbClr>
                  </a:outerShdw>
                </a:effectLst>
                <a:latin typeface="Comic Sans MS" pitchFamily="66" charset="0"/>
              </a:rPr>
              <a:t>“evening/ereb” </a:t>
            </a:r>
            <a:r>
              <a:rPr lang="en-US" sz="3600" b="1" dirty="0" smtClean="0">
                <a:ln w="12700">
                  <a:solidFill>
                    <a:srgbClr val="0070C0"/>
                  </a:solidFill>
                  <a:prstDash val="solid"/>
                </a:ln>
                <a:solidFill>
                  <a:srgbClr val="57FBFB"/>
                </a:solidFill>
                <a:effectLst>
                  <a:outerShdw blurRad="41275" dist="20320" dir="1800000" algn="tl" rotWithShape="0">
                    <a:srgbClr val="000000">
                      <a:alpha val="40000"/>
                    </a:srgbClr>
                  </a:outerShdw>
                </a:effectLst>
                <a:latin typeface="Comic Sans MS" pitchFamily="66" charset="0"/>
              </a:rPr>
              <a:t>is </a:t>
            </a:r>
            <a:br>
              <a:rPr lang="en-US" sz="3600" b="1" dirty="0" smtClean="0">
                <a:ln w="12700">
                  <a:solidFill>
                    <a:srgbClr val="0070C0"/>
                  </a:solidFill>
                  <a:prstDash val="solid"/>
                </a:ln>
                <a:solidFill>
                  <a:srgbClr val="57FBFB"/>
                </a:solidFill>
                <a:effectLst>
                  <a:outerShdw blurRad="41275" dist="20320" dir="1800000" algn="tl" rotWithShape="0">
                    <a:srgbClr val="000000">
                      <a:alpha val="40000"/>
                    </a:srgbClr>
                  </a:outerShdw>
                </a:effectLst>
                <a:latin typeface="Comic Sans MS" pitchFamily="66" charset="0"/>
              </a:rPr>
            </a:br>
            <a:r>
              <a:rPr lang="en-US" sz="3600" b="1" dirty="0" smtClean="0">
                <a:ln w="12700">
                  <a:solidFill>
                    <a:srgbClr val="0070C0"/>
                  </a:solidFill>
                  <a:prstDash val="solid"/>
                </a:ln>
                <a:solidFill>
                  <a:srgbClr val="57FBFB"/>
                </a:solidFill>
                <a:effectLst>
                  <a:outerShdw blurRad="41275" dist="20320" dir="1800000" algn="tl" rotWithShape="0">
                    <a:srgbClr val="000000">
                      <a:alpha val="40000"/>
                    </a:srgbClr>
                  </a:outerShdw>
                </a:effectLst>
                <a:latin typeface="Comic Sans MS" pitchFamily="66" charset="0"/>
              </a:rPr>
              <a:t>the foundation of Yahuah’s calendar.</a:t>
            </a:r>
          </a:p>
        </p:txBody>
      </p:sp>
      <p:sp>
        <p:nvSpPr>
          <p:cNvPr id="12" name="Rectangle 11"/>
          <p:cNvSpPr/>
          <p:nvPr/>
        </p:nvSpPr>
        <p:spPr>
          <a:xfrm>
            <a:off x="1307428" y="2839113"/>
            <a:ext cx="5000765" cy="1569660"/>
          </a:xfrm>
          <a:prstGeom prst="rect">
            <a:avLst/>
          </a:prstGeom>
          <a:noFill/>
        </p:spPr>
        <p:txBody>
          <a:bodyPr wrap="square">
            <a:spAutoFit/>
            <a:scene3d>
              <a:camera prst="orthographicFront"/>
              <a:lightRig rig="threePt" dir="t"/>
            </a:scene3d>
            <a:sp3d extrusionH="57150">
              <a:bevelT h="25400" prst="softRound"/>
            </a:sp3d>
          </a:bodyPr>
          <a:lstStyle/>
          <a:p>
            <a:pPr marL="82296" algn="ctr"/>
            <a:r>
              <a:rPr lang="en-US" sz="3200" b="1" dirty="0" smtClean="0">
                <a:ln w="12700">
                  <a:solidFill>
                    <a:schemeClr val="tx2">
                      <a:satMod val="155000"/>
                    </a:schemeClr>
                  </a:solidFill>
                  <a:prstDash val="solid"/>
                </a:ln>
                <a:solidFill>
                  <a:schemeClr val="accent3">
                    <a:lumMod val="60000"/>
                    <a:lumOff val="40000"/>
                  </a:schemeClr>
                </a:solidFill>
                <a:effectLst>
                  <a:outerShdw blurRad="41275" dist="20320" dir="1800000" algn="tl" rotWithShape="0">
                    <a:srgbClr val="000000">
                      <a:alpha val="40000"/>
                    </a:srgbClr>
                  </a:outerShdw>
                </a:effectLst>
                <a:latin typeface="Cooper Black" pitchFamily="18" charset="0"/>
              </a:rPr>
              <a:t>Why  isn’t  the  word </a:t>
            </a:r>
            <a:br>
              <a:rPr lang="en-US" sz="3200" b="1" dirty="0" smtClean="0">
                <a:ln w="12700">
                  <a:solidFill>
                    <a:schemeClr val="tx2">
                      <a:satMod val="155000"/>
                    </a:schemeClr>
                  </a:solidFill>
                  <a:prstDash val="solid"/>
                </a:ln>
                <a:solidFill>
                  <a:schemeClr val="accent3">
                    <a:lumMod val="60000"/>
                    <a:lumOff val="40000"/>
                  </a:schemeClr>
                </a:solidFill>
                <a:effectLst>
                  <a:outerShdw blurRad="41275" dist="20320" dir="1800000" algn="tl" rotWithShape="0">
                    <a:srgbClr val="000000">
                      <a:alpha val="40000"/>
                    </a:srgbClr>
                  </a:outerShdw>
                </a:effectLst>
                <a:latin typeface="Cooper Black" pitchFamily="18" charset="0"/>
              </a:rPr>
            </a:br>
            <a:r>
              <a:rPr lang="en-US" sz="3200" b="1" dirty="0" smtClean="0">
                <a:ln w="12700">
                  <a:solidFill>
                    <a:schemeClr val="tx2">
                      <a:satMod val="155000"/>
                    </a:schemeClr>
                  </a:solidFill>
                  <a:prstDash val="solid"/>
                </a:ln>
                <a:solidFill>
                  <a:schemeClr val="accent3">
                    <a:lumMod val="60000"/>
                    <a:lumOff val="40000"/>
                  </a:schemeClr>
                </a:solidFill>
                <a:effectLst>
                  <a:outerShdw blurRad="41275" dist="20320" dir="1800000" algn="tl" rotWithShape="0">
                    <a:srgbClr val="000000">
                      <a:alpha val="40000"/>
                    </a:srgbClr>
                  </a:outerShdw>
                </a:effectLst>
                <a:latin typeface="Cooper Black" pitchFamily="18" charset="0"/>
              </a:rPr>
              <a:t>“morning / boqer” </a:t>
            </a:r>
            <a:br>
              <a:rPr lang="en-US" sz="3200" b="1" dirty="0" smtClean="0">
                <a:ln w="12700">
                  <a:solidFill>
                    <a:schemeClr val="tx2">
                      <a:satMod val="155000"/>
                    </a:schemeClr>
                  </a:solidFill>
                  <a:prstDash val="solid"/>
                </a:ln>
                <a:solidFill>
                  <a:schemeClr val="accent3">
                    <a:lumMod val="60000"/>
                    <a:lumOff val="40000"/>
                  </a:schemeClr>
                </a:solidFill>
                <a:effectLst>
                  <a:outerShdw blurRad="41275" dist="20320" dir="1800000" algn="tl" rotWithShape="0">
                    <a:srgbClr val="000000">
                      <a:alpha val="40000"/>
                    </a:srgbClr>
                  </a:outerShdw>
                </a:effectLst>
                <a:latin typeface="Cooper Black" pitchFamily="18" charset="0"/>
              </a:rPr>
            </a:br>
            <a:r>
              <a:rPr lang="en-US" sz="3200" b="1" dirty="0" smtClean="0">
                <a:ln w="12700">
                  <a:solidFill>
                    <a:schemeClr val="tx2">
                      <a:satMod val="155000"/>
                    </a:schemeClr>
                  </a:solidFill>
                  <a:prstDash val="solid"/>
                </a:ln>
                <a:solidFill>
                  <a:schemeClr val="accent3">
                    <a:lumMod val="60000"/>
                    <a:lumOff val="40000"/>
                  </a:schemeClr>
                </a:solidFill>
                <a:effectLst>
                  <a:outerShdw blurRad="41275" dist="20320" dir="1800000" algn="tl" rotWithShape="0">
                    <a:srgbClr val="000000">
                      <a:alpha val="40000"/>
                    </a:srgbClr>
                  </a:outerShdw>
                </a:effectLst>
                <a:latin typeface="Cooper Black" pitchFamily="18" charset="0"/>
              </a:rPr>
              <a:t>declared …</a:t>
            </a:r>
          </a:p>
        </p:txBody>
      </p:sp>
      <p:pic>
        <p:nvPicPr>
          <p:cNvPr id="13" name="Picture 2" descr="F:\Art on Desktop - 1\All white man clip art\3d white people\audience participation table png 40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0261" y="4547765"/>
            <a:ext cx="3828626" cy="29596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Art 2.8 Yah at 12\White men puzzle 60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82625" y="5347636"/>
            <a:ext cx="1539756" cy="801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895484"/>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25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1500"/>
                                        <p:tgtEl>
                                          <p:spTgt spid="12"/>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left)">
                                      <p:cBhvr>
                                        <p:cTn id="21" dur="1750"/>
                                        <p:tgtEl>
                                          <p:spTgt spid="5">
                                            <p:txEl>
                                              <p:pRg st="0" end="0"/>
                                            </p:txEl>
                                          </p:spTgt>
                                        </p:tgtEl>
                                      </p:cBhvr>
                                    </p:animEffect>
                                  </p:childTnLst>
                                </p:cTn>
                              </p:par>
                            </p:childTnLst>
                          </p:cTn>
                        </p:par>
                        <p:par>
                          <p:cTn id="22" fill="hold">
                            <p:stCondLst>
                              <p:cond delay="325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500"/>
                                        <p:tgtEl>
                                          <p:spTgt spid="7"/>
                                        </p:tgtEl>
                                      </p:cBhvr>
                                    </p:animEffect>
                                    <p:anim calcmode="lin" valueType="num">
                                      <p:cBhvr>
                                        <p:cTn id="26" dur="1500" fill="hold"/>
                                        <p:tgtEl>
                                          <p:spTgt spid="7"/>
                                        </p:tgtEl>
                                        <p:attrNameLst>
                                          <p:attrName>ppt_x</p:attrName>
                                        </p:attrNameLst>
                                      </p:cBhvr>
                                      <p:tavLst>
                                        <p:tav tm="0">
                                          <p:val>
                                            <p:strVal val="#ppt_x"/>
                                          </p:val>
                                        </p:tav>
                                        <p:tav tm="100000">
                                          <p:val>
                                            <p:strVal val="#ppt_x"/>
                                          </p:val>
                                        </p:tav>
                                      </p:tavLst>
                                    </p:anim>
                                    <p:anim calcmode="lin" valueType="num">
                                      <p:cBhvr>
                                        <p:cTn id="27"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5122" name="Picture 2" descr="C:\Users\Rae\Desktop\quill pen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3335" y="2523643"/>
            <a:ext cx="6172200" cy="30384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03120" y="72507"/>
            <a:ext cx="10261601" cy="2862322"/>
          </a:xfrm>
          <a:prstGeom prst="rect">
            <a:avLst/>
          </a:prstGeom>
          <a:noFill/>
        </p:spPr>
        <p:txBody>
          <a:bodyPr wrap="square">
            <a:spAutoFit/>
            <a:scene3d>
              <a:camera prst="orthographicFront"/>
              <a:lightRig rig="threePt" dir="t"/>
            </a:scene3d>
            <a:sp3d extrusionH="57150">
              <a:bevelT h="25400" prst="softRound"/>
            </a:sp3d>
          </a:bodyPr>
          <a:lstStyle/>
          <a:p>
            <a:pPr marL="82296" algn="ctr"/>
            <a:r>
              <a:rPr lang="en-US" sz="36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latin typeface="Rockwell" pitchFamily="18" charset="0"/>
              </a:rPr>
              <a:t>Only the word </a:t>
            </a:r>
            <a:r>
              <a:rPr lang="en-US" sz="3600" b="1" dirty="0" smtClean="0">
                <a:ln w="12700">
                  <a:solidFill>
                    <a:schemeClr val="tx2">
                      <a:satMod val="155000"/>
                    </a:schemeClr>
                  </a:solidFill>
                  <a:prstDash val="solid"/>
                </a:ln>
                <a:solidFill>
                  <a:schemeClr val="accent5">
                    <a:lumMod val="60000"/>
                    <a:lumOff val="40000"/>
                  </a:schemeClr>
                </a:solidFill>
                <a:effectLst>
                  <a:outerShdw blurRad="41275" dist="20320" dir="1800000" algn="tl" rotWithShape="0">
                    <a:srgbClr val="000000">
                      <a:alpha val="40000"/>
                    </a:srgbClr>
                  </a:outerShdw>
                </a:effectLst>
                <a:latin typeface="Rockwell" pitchFamily="18" charset="0"/>
              </a:rPr>
              <a:t>“ereb/even” </a:t>
            </a:r>
            <a:r>
              <a:rPr lang="en-US" sz="36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latin typeface="Rockwell" pitchFamily="18" charset="0"/>
              </a:rPr>
              <a:t>can </a:t>
            </a:r>
            <a:br>
              <a:rPr lang="en-US" sz="36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latin typeface="Rockwell" pitchFamily="18" charset="0"/>
              </a:rPr>
            </a:br>
            <a:r>
              <a:rPr lang="en-US" sz="36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latin typeface="Rockwell" pitchFamily="18" charset="0"/>
              </a:rPr>
              <a:t>connect the dots so the phrase </a:t>
            </a:r>
            <a:br>
              <a:rPr lang="en-US" sz="36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latin typeface="Rockwell" pitchFamily="18" charset="0"/>
              </a:rPr>
            </a:br>
            <a:r>
              <a:rPr lang="en-US" sz="36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latin typeface="Rockwell" pitchFamily="18" charset="0"/>
              </a:rPr>
              <a:t>&lt;</a:t>
            </a:r>
            <a:r>
              <a:rPr lang="en-US" sz="3600" b="1" dirty="0" err="1"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latin typeface="Rockwell" pitchFamily="18" charset="0"/>
              </a:rPr>
              <a:t>beyn</a:t>
            </a:r>
            <a:r>
              <a:rPr lang="en-US" sz="36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latin typeface="Rockwell" pitchFamily="18" charset="0"/>
              </a:rPr>
              <a:t> ha </a:t>
            </a:r>
            <a:r>
              <a:rPr lang="en-US" sz="3600" b="1" dirty="0" err="1"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latin typeface="Rockwell" pitchFamily="18" charset="0"/>
              </a:rPr>
              <a:t>arbayim</a:t>
            </a:r>
            <a:r>
              <a:rPr lang="en-US" sz="36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latin typeface="Rockwell" pitchFamily="18" charset="0"/>
              </a:rPr>
              <a:t>&gt; can be understood </a:t>
            </a:r>
            <a:br>
              <a:rPr lang="en-US" sz="36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latin typeface="Rockwell" pitchFamily="18" charset="0"/>
              </a:rPr>
            </a:br>
            <a:r>
              <a:rPr lang="en-US" sz="36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latin typeface="Rockwell" pitchFamily="18" charset="0"/>
              </a:rPr>
              <a:t>in its entirety demonstrating there are </a:t>
            </a:r>
            <a:br>
              <a:rPr lang="en-US" sz="36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latin typeface="Rockwell" pitchFamily="18" charset="0"/>
              </a:rPr>
            </a:br>
            <a:r>
              <a:rPr lang="en-US" sz="36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latin typeface="Rockwell" pitchFamily="18" charset="0"/>
              </a:rPr>
              <a:t>2 </a:t>
            </a:r>
            <a:r>
              <a:rPr lang="en-US" sz="3600" b="1" dirty="0" smtClean="0">
                <a:ln w="12700">
                  <a:solidFill>
                    <a:schemeClr val="tx2">
                      <a:satMod val="155000"/>
                    </a:schemeClr>
                  </a:solidFill>
                  <a:prstDash val="solid"/>
                </a:ln>
                <a:solidFill>
                  <a:srgbClr val="99FF33"/>
                </a:solidFill>
                <a:effectLst>
                  <a:outerShdw blurRad="41275" dist="20320" dir="1800000" algn="tl" rotWithShape="0">
                    <a:srgbClr val="000000">
                      <a:alpha val="40000"/>
                    </a:srgbClr>
                  </a:outerShdw>
                </a:effectLst>
                <a:latin typeface="Rockwell" pitchFamily="18" charset="0"/>
              </a:rPr>
              <a:t>mixing</a:t>
            </a:r>
            <a:r>
              <a:rPr lang="en-US" sz="3600" b="1" dirty="0" smtClean="0">
                <a:ln w="12700">
                  <a:solidFill>
                    <a:schemeClr val="tx2">
                      <a:satMod val="155000"/>
                    </a:schemeClr>
                  </a:solidFill>
                  <a:prstDash val="solid"/>
                </a:ln>
                <a:solidFill>
                  <a:srgbClr val="AC0000"/>
                </a:solidFill>
                <a:effectLst>
                  <a:outerShdw blurRad="41275" dist="20320" dir="1800000" algn="tl" rotWithShape="0">
                    <a:srgbClr val="000000">
                      <a:alpha val="40000"/>
                    </a:srgbClr>
                  </a:outerShdw>
                </a:effectLst>
                <a:latin typeface="Rockwell" pitchFamily="18" charset="0"/>
              </a:rPr>
              <a:t>S</a:t>
            </a:r>
            <a:r>
              <a:rPr lang="en-US" sz="36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latin typeface="Rockwell" pitchFamily="18" charset="0"/>
              </a:rPr>
              <a:t> in each cycle, </a:t>
            </a:r>
            <a:r>
              <a:rPr lang="en-US" sz="3600" b="1" u="sng"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latin typeface="Rockwell" pitchFamily="18" charset="0"/>
              </a:rPr>
              <a:t>not</a:t>
            </a:r>
            <a:r>
              <a:rPr lang="en-US" sz="36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latin typeface="Rockwell" pitchFamily="18" charset="0"/>
              </a:rPr>
              <a:t> 2 </a:t>
            </a:r>
            <a:r>
              <a:rPr lang="en-US" sz="3600" b="1" dirty="0" smtClean="0">
                <a:ln w="12700">
                  <a:solidFill>
                    <a:schemeClr val="tx2">
                      <a:satMod val="155000"/>
                    </a:schemeClr>
                  </a:solidFill>
                  <a:prstDash val="solid"/>
                </a:ln>
                <a:solidFill>
                  <a:schemeClr val="accent5">
                    <a:lumMod val="60000"/>
                    <a:lumOff val="40000"/>
                  </a:schemeClr>
                </a:solidFill>
                <a:effectLst>
                  <a:outerShdw blurRad="41275" dist="20320" dir="1800000" algn="tl" rotWithShape="0">
                    <a:srgbClr val="000000">
                      <a:alpha val="40000"/>
                    </a:srgbClr>
                  </a:outerShdw>
                </a:effectLst>
                <a:latin typeface="Rockwell" pitchFamily="18" charset="0"/>
              </a:rPr>
              <a:t>evenings.</a:t>
            </a:r>
          </a:p>
        </p:txBody>
      </p:sp>
      <p:sp>
        <p:nvSpPr>
          <p:cNvPr id="4" name="Slide Number Placeholder 1"/>
          <p:cNvSpPr txBox="1">
            <a:spLocks/>
          </p:cNvSpPr>
          <p:nvPr/>
        </p:nvSpPr>
        <p:spPr>
          <a:xfrm>
            <a:off x="11582400" y="6497260"/>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600" smtClean="0">
                <a:solidFill>
                  <a:schemeClr val="tx1">
                    <a:lumMod val="75000"/>
                    <a:lumOff val="25000"/>
                  </a:schemeClr>
                </a:solidFill>
              </a:rPr>
              <a:pPr algn="r"/>
              <a:t>64</a:t>
            </a:fld>
            <a:endParaRPr lang="en-US" dirty="0">
              <a:solidFill>
                <a:schemeClr val="tx1">
                  <a:lumMod val="75000"/>
                  <a:lumOff val="25000"/>
                </a:schemeClr>
              </a:solidFill>
            </a:endParaRPr>
          </a:p>
        </p:txBody>
      </p:sp>
    </p:spTree>
    <p:extLst>
      <p:ext uri="{BB962C8B-B14F-4D97-AF65-F5344CB8AC3E}">
        <p14:creationId xmlns:p14="http://schemas.microsoft.com/office/powerpoint/2010/main" val="42865338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1000"/>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31164" y="6490750"/>
            <a:ext cx="609600" cy="476250"/>
          </a:xfrm>
        </p:spPr>
        <p:txBody>
          <a:bodyPr/>
          <a:lstStyle/>
          <a:p>
            <a:pPr algn="r"/>
            <a:fld id="{D5BBC35B-A44B-4119-B8DA-DE9E3DFADA20}" type="slidenum">
              <a:rPr lang="en-US" sz="1400" smtClean="0"/>
              <a:pPr algn="r"/>
              <a:t>65</a:t>
            </a:fld>
            <a:endParaRPr lang="en-US" dirty="0"/>
          </a:p>
        </p:txBody>
      </p:sp>
      <p:pic>
        <p:nvPicPr>
          <p:cNvPr id="3" name="Picture 5" descr="C:\Users\Rae\Desktop\free-banner-clipart-clipartbold.png"/>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rot="16808445">
            <a:off x="-2826939" y="1698183"/>
            <a:ext cx="8469801" cy="37678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Rae\Desktop\free-banner-clipart-clipartbold.png"/>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975360" y="3125946"/>
            <a:ext cx="13639800" cy="37875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1339432">
            <a:off x="-258074" y="4244630"/>
            <a:ext cx="12312914" cy="1584959"/>
          </a:xfrm>
          <a:prstGeom prst="rect">
            <a:avLst/>
          </a:prstGeom>
          <a:noFill/>
        </p:spPr>
        <p:txBody>
          <a:bodyPr wrap="square" lIns="91440" tIns="45720" rIns="91440" bIns="45720">
            <a:prstTxWarp prst="textWave2">
              <a:avLst>
                <a:gd name="adj1" fmla="val 20000"/>
                <a:gd name="adj2" fmla="val 1111"/>
              </a:avLst>
            </a:prstTxWarp>
            <a:spAutoFit/>
            <a:scene3d>
              <a:camera prst="orthographicFront"/>
              <a:lightRig rig="soft" dir="t">
                <a:rot lat="0" lon="0" rev="10800000"/>
              </a:lightRig>
            </a:scene3d>
            <a:sp3d>
              <a:bevelT w="27940" h="12700"/>
              <a:contourClr>
                <a:srgbClr val="DDDDDD"/>
              </a:contourClr>
            </a:sp3d>
          </a:bodyPr>
          <a:lstStyle/>
          <a:p>
            <a:pPr algn="ctr"/>
            <a:r>
              <a:rPr lang="en-US" sz="4800" b="1" spc="150" dirty="0" smtClean="0">
                <a:ln w="11430"/>
                <a:solidFill>
                  <a:schemeClr val="accent2">
                    <a:lumMod val="40000"/>
                    <a:lumOff val="60000"/>
                  </a:schemeClr>
                </a:solidFill>
                <a:effectLst>
                  <a:outerShdw blurRad="25400" algn="tl" rotWithShape="0">
                    <a:srgbClr val="000000">
                      <a:alpha val="43000"/>
                    </a:srgbClr>
                  </a:outerShdw>
                </a:effectLst>
                <a:latin typeface="MV Boli" pitchFamily="2" charset="0"/>
                <a:cs typeface="MV Boli" pitchFamily="2" charset="0"/>
              </a:rPr>
              <a:t>…the foundation of the calendar? </a:t>
            </a:r>
            <a:endParaRPr lang="en-US" sz="4800" b="1" cap="none" spc="150" dirty="0">
              <a:ln w="11430"/>
              <a:solidFill>
                <a:schemeClr val="accent2">
                  <a:lumMod val="40000"/>
                  <a:lumOff val="60000"/>
                </a:schemeClr>
              </a:solidFill>
              <a:effectLst>
                <a:outerShdw blurRad="25400" algn="tl" rotWithShape="0">
                  <a:srgbClr val="000000">
                    <a:alpha val="43000"/>
                  </a:srgbClr>
                </a:outerShdw>
              </a:effectLst>
              <a:latin typeface="MV Boli" pitchFamily="2" charset="0"/>
              <a:cs typeface="MV Boli" pitchFamily="2" charset="0"/>
            </a:endParaRPr>
          </a:p>
        </p:txBody>
      </p:sp>
      <p:sp>
        <p:nvSpPr>
          <p:cNvPr id="7" name="TextBox 6"/>
          <p:cNvSpPr txBox="1"/>
          <p:nvPr/>
        </p:nvSpPr>
        <p:spPr>
          <a:xfrm>
            <a:off x="5283201" y="5473657"/>
            <a:ext cx="4974844" cy="1384995"/>
          </a:xfrm>
          <a:prstGeom prst="rect">
            <a:avLst/>
          </a:prstGeom>
          <a:noFill/>
        </p:spPr>
        <p:txBody>
          <a:bodyPr wrap="square" rtlCol="0">
            <a:sp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algn="ctr"/>
            <a:r>
              <a:rPr lang="en-US" sz="2800" b="1" dirty="0" smtClean="0">
                <a:ln w="11430"/>
                <a:solidFill>
                  <a:srgbClr val="006600"/>
                </a:solidFill>
                <a:effectLst>
                  <a:glow rad="139700">
                    <a:srgbClr val="FFFF00">
                      <a:alpha val="87000"/>
                    </a:srgbClr>
                  </a:glow>
                  <a:outerShdw blurRad="50800" dist="39000" dir="5460000" algn="tl">
                    <a:srgbClr val="000000">
                      <a:alpha val="38000"/>
                    </a:srgbClr>
                  </a:outerShdw>
                </a:effectLst>
                <a:latin typeface="MV Boli" pitchFamily="2" charset="0"/>
                <a:cs typeface="MV Boli" pitchFamily="2" charset="0"/>
              </a:rPr>
              <a:t>     Do you see </a:t>
            </a:r>
            <a:br>
              <a:rPr lang="en-US" sz="2800" b="1" dirty="0" smtClean="0">
                <a:ln w="11430"/>
                <a:solidFill>
                  <a:srgbClr val="006600"/>
                </a:solidFill>
                <a:effectLst>
                  <a:glow rad="139700">
                    <a:srgbClr val="FFFF00">
                      <a:alpha val="87000"/>
                    </a:srgbClr>
                  </a:glow>
                  <a:outerShdw blurRad="50800" dist="39000" dir="5460000" algn="tl">
                    <a:srgbClr val="000000">
                      <a:alpha val="38000"/>
                    </a:srgbClr>
                  </a:outerShdw>
                </a:effectLst>
                <a:latin typeface="MV Boli" pitchFamily="2" charset="0"/>
                <a:cs typeface="MV Boli" pitchFamily="2" charset="0"/>
              </a:rPr>
            </a:br>
            <a:r>
              <a:rPr lang="en-US" sz="2800" b="1" dirty="0" smtClean="0">
                <a:ln w="11430"/>
                <a:solidFill>
                  <a:srgbClr val="006600"/>
                </a:solidFill>
                <a:effectLst>
                  <a:glow rad="139700">
                    <a:srgbClr val="FFFF00">
                      <a:alpha val="87000"/>
                    </a:srgbClr>
                  </a:glow>
                  <a:outerShdw blurRad="50800" dist="39000" dir="5460000" algn="tl">
                    <a:srgbClr val="000000">
                      <a:alpha val="38000"/>
                    </a:srgbClr>
                  </a:outerShdw>
                </a:effectLst>
                <a:latin typeface="MV Boli" pitchFamily="2" charset="0"/>
                <a:cs typeface="MV Boli" pitchFamily="2" charset="0"/>
              </a:rPr>
              <a:t>the puzzle pieces </a:t>
            </a:r>
            <a:br>
              <a:rPr lang="en-US" sz="2800" b="1" dirty="0" smtClean="0">
                <a:ln w="11430"/>
                <a:solidFill>
                  <a:srgbClr val="006600"/>
                </a:solidFill>
                <a:effectLst>
                  <a:glow rad="139700">
                    <a:srgbClr val="FFFF00">
                      <a:alpha val="87000"/>
                    </a:srgbClr>
                  </a:glow>
                  <a:outerShdw blurRad="50800" dist="39000" dir="5460000" algn="tl">
                    <a:srgbClr val="000000">
                      <a:alpha val="38000"/>
                    </a:srgbClr>
                  </a:outerShdw>
                </a:effectLst>
                <a:latin typeface="MV Boli" pitchFamily="2" charset="0"/>
                <a:cs typeface="MV Boli" pitchFamily="2" charset="0"/>
              </a:rPr>
            </a:br>
            <a:r>
              <a:rPr lang="en-US" sz="2800" b="1" dirty="0" smtClean="0">
                <a:ln w="11430"/>
                <a:solidFill>
                  <a:srgbClr val="006600"/>
                </a:solidFill>
                <a:effectLst>
                  <a:glow rad="139700">
                    <a:srgbClr val="FFFF00">
                      <a:alpha val="87000"/>
                    </a:srgbClr>
                  </a:glow>
                  <a:outerShdw blurRad="50800" dist="39000" dir="5460000" algn="tl">
                    <a:srgbClr val="000000">
                      <a:alpha val="38000"/>
                    </a:srgbClr>
                  </a:outerShdw>
                </a:effectLst>
                <a:latin typeface="MV Boli" pitchFamily="2" charset="0"/>
                <a:cs typeface="MV Boli" pitchFamily="2" charset="0"/>
              </a:rPr>
              <a:t>that provide the answer?</a:t>
            </a:r>
            <a:endParaRPr lang="en-US" b="1" dirty="0">
              <a:ln w="11430"/>
              <a:solidFill>
                <a:srgbClr val="006600"/>
              </a:solidFill>
              <a:effectLst>
                <a:glow rad="139700">
                  <a:srgbClr val="FFFF00">
                    <a:alpha val="87000"/>
                  </a:srgbClr>
                </a:glow>
                <a:outerShdw blurRad="50800" dist="39000" dir="5460000" algn="tl">
                  <a:srgbClr val="000000">
                    <a:alpha val="38000"/>
                  </a:srgbClr>
                </a:outerShdw>
              </a:effectLst>
              <a:latin typeface="Comic Sans MS" pitchFamily="66" charset="0"/>
            </a:endParaRPr>
          </a:p>
        </p:txBody>
      </p:sp>
      <p:pic>
        <p:nvPicPr>
          <p:cNvPr id="8" name="Picture 2" descr="F:\Art 2.8 Yah at 12\White men puzzle 6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0735" y="4753621"/>
            <a:ext cx="3419718" cy="19232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7" descr="C:\Users\Rae\Desktop\Art on Desktop\white man clip art\3d white people\png\ques mark man 2 png.png"/>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7728" y="506370"/>
            <a:ext cx="3258975" cy="38299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rot="21310310">
            <a:off x="1981451" y="361224"/>
            <a:ext cx="10062011" cy="3416320"/>
          </a:xfrm>
          <a:prstGeom prst="rect">
            <a:avLst/>
          </a:prstGeom>
          <a:noFill/>
        </p:spPr>
        <p:txBody>
          <a:bodyPr wrap="square" rtlCol="0">
            <a:sp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algn="ctr"/>
            <a:r>
              <a:rPr lang="en-US" sz="3600" b="1" dirty="0" smtClean="0">
                <a:ln w="11430"/>
                <a:solidFill>
                  <a:srgbClr val="002060"/>
                </a:solidFill>
                <a:effectLst>
                  <a:glow rad="139700">
                    <a:schemeClr val="accent1">
                      <a:lumMod val="60000"/>
                      <a:lumOff val="40000"/>
                      <a:alpha val="87000"/>
                    </a:schemeClr>
                  </a:glow>
                  <a:outerShdw blurRad="50800" dist="39000" dir="5460000" algn="tl">
                    <a:srgbClr val="000000">
                      <a:alpha val="38000"/>
                    </a:srgbClr>
                  </a:outerShdw>
                </a:effectLst>
                <a:latin typeface="MV Boli" pitchFamily="2" charset="0"/>
                <a:cs typeface="MV Boli" pitchFamily="2" charset="0"/>
              </a:rPr>
              <a:t>1) Without the phrase &lt;</a:t>
            </a:r>
            <a:r>
              <a:rPr lang="en-US" sz="3600" b="1" dirty="0" err="1" smtClean="0">
                <a:ln w="11430"/>
                <a:solidFill>
                  <a:srgbClr val="002060"/>
                </a:solidFill>
                <a:effectLst>
                  <a:glow rad="139700">
                    <a:schemeClr val="accent1">
                      <a:lumMod val="60000"/>
                      <a:lumOff val="40000"/>
                      <a:alpha val="87000"/>
                    </a:schemeClr>
                  </a:glow>
                  <a:outerShdw blurRad="50800" dist="39000" dir="5460000" algn="tl">
                    <a:srgbClr val="000000">
                      <a:alpha val="38000"/>
                    </a:srgbClr>
                  </a:outerShdw>
                </a:effectLst>
                <a:latin typeface="MV Boli" pitchFamily="2" charset="0"/>
                <a:cs typeface="MV Boli" pitchFamily="2" charset="0"/>
              </a:rPr>
              <a:t>beyn</a:t>
            </a:r>
            <a:r>
              <a:rPr lang="en-US" sz="3600" b="1" dirty="0" smtClean="0">
                <a:ln w="11430"/>
                <a:solidFill>
                  <a:srgbClr val="002060"/>
                </a:solidFill>
                <a:effectLst>
                  <a:glow rad="139700">
                    <a:schemeClr val="accent1">
                      <a:lumMod val="60000"/>
                      <a:lumOff val="40000"/>
                      <a:alpha val="87000"/>
                    </a:schemeClr>
                  </a:glow>
                  <a:outerShdw blurRad="50800" dist="39000" dir="5460000" algn="tl">
                    <a:srgbClr val="000000">
                      <a:alpha val="38000"/>
                    </a:srgbClr>
                  </a:outerShdw>
                </a:effectLst>
                <a:latin typeface="MV Boli" pitchFamily="2" charset="0"/>
                <a:cs typeface="MV Boli" pitchFamily="2" charset="0"/>
              </a:rPr>
              <a:t> ha </a:t>
            </a:r>
            <a:r>
              <a:rPr lang="en-US" sz="3600" b="1" dirty="0" err="1" smtClean="0">
                <a:ln w="11430"/>
                <a:solidFill>
                  <a:srgbClr val="002060"/>
                </a:solidFill>
                <a:effectLst>
                  <a:glow rad="139700">
                    <a:schemeClr val="accent1">
                      <a:lumMod val="60000"/>
                      <a:lumOff val="40000"/>
                      <a:alpha val="87000"/>
                    </a:schemeClr>
                  </a:glow>
                  <a:outerShdw blurRad="50800" dist="39000" dir="5460000" algn="tl">
                    <a:srgbClr val="000000">
                      <a:alpha val="38000"/>
                    </a:srgbClr>
                  </a:outerShdw>
                </a:effectLst>
                <a:latin typeface="MV Boli" pitchFamily="2" charset="0"/>
                <a:cs typeface="MV Boli" pitchFamily="2" charset="0"/>
              </a:rPr>
              <a:t>arbayim</a:t>
            </a:r>
            <a:r>
              <a:rPr lang="en-US" sz="3600" b="1" dirty="0" smtClean="0">
                <a:ln w="11430"/>
                <a:solidFill>
                  <a:srgbClr val="002060"/>
                </a:solidFill>
                <a:effectLst>
                  <a:glow rad="139700">
                    <a:schemeClr val="accent1">
                      <a:lumMod val="60000"/>
                      <a:lumOff val="40000"/>
                      <a:alpha val="87000"/>
                    </a:schemeClr>
                  </a:glow>
                  <a:outerShdw blurRad="50800" dist="39000" dir="5460000" algn="tl">
                    <a:srgbClr val="000000">
                      <a:alpha val="38000"/>
                    </a:srgbClr>
                  </a:outerShdw>
                </a:effectLst>
                <a:latin typeface="MV Boli" pitchFamily="2" charset="0"/>
                <a:cs typeface="MV Boli" pitchFamily="2" charset="0"/>
              </a:rPr>
              <a:t>&gt; being so dominant in the Torah, how many would think to look at the fact that boqer/</a:t>
            </a:r>
            <a:r>
              <a:rPr lang="en-US" sz="3600" b="1" dirty="0" err="1" smtClean="0">
                <a:ln w="11430"/>
                <a:solidFill>
                  <a:srgbClr val="002060"/>
                </a:solidFill>
                <a:effectLst>
                  <a:glow rad="139700">
                    <a:schemeClr val="accent1">
                      <a:lumMod val="60000"/>
                      <a:lumOff val="40000"/>
                      <a:alpha val="87000"/>
                    </a:schemeClr>
                  </a:glow>
                  <a:outerShdw blurRad="50800" dist="39000" dir="5460000" algn="tl">
                    <a:srgbClr val="000000">
                      <a:alpha val="38000"/>
                    </a:srgbClr>
                  </a:outerShdw>
                </a:effectLst>
                <a:latin typeface="MV Boli" pitchFamily="2" charset="0"/>
                <a:cs typeface="MV Boli" pitchFamily="2" charset="0"/>
              </a:rPr>
              <a:t>baqer</a:t>
            </a:r>
            <a:r>
              <a:rPr lang="en-US" sz="3600" b="1" dirty="0" smtClean="0">
                <a:ln w="11430"/>
                <a:solidFill>
                  <a:srgbClr val="002060"/>
                </a:solidFill>
                <a:effectLst>
                  <a:glow rad="139700">
                    <a:schemeClr val="accent1">
                      <a:lumMod val="60000"/>
                      <a:lumOff val="40000"/>
                      <a:alpha val="87000"/>
                    </a:schemeClr>
                  </a:glow>
                  <a:outerShdw blurRad="50800" dist="39000" dir="5460000" algn="tl">
                    <a:srgbClr val="000000">
                      <a:alpha val="38000"/>
                    </a:srgbClr>
                  </a:outerShdw>
                </a:effectLst>
                <a:latin typeface="MV Boli" pitchFamily="2" charset="0"/>
                <a:cs typeface="MV Boli" pitchFamily="2" charset="0"/>
              </a:rPr>
              <a:t> is also an </a:t>
            </a:r>
            <a:r>
              <a:rPr lang="en-US" sz="3600" b="1" dirty="0" err="1" smtClean="0">
                <a:ln w="11430"/>
                <a:solidFill>
                  <a:srgbClr val="002060"/>
                </a:solidFill>
                <a:effectLst>
                  <a:glow rad="139700">
                    <a:schemeClr val="accent1">
                      <a:lumMod val="60000"/>
                      <a:lumOff val="40000"/>
                      <a:alpha val="87000"/>
                    </a:schemeClr>
                  </a:glow>
                  <a:outerShdw blurRad="50800" dist="39000" dir="5460000" algn="tl">
                    <a:srgbClr val="000000">
                      <a:alpha val="38000"/>
                    </a:srgbClr>
                  </a:outerShdw>
                </a:effectLst>
                <a:latin typeface="MV Boli" pitchFamily="2" charset="0"/>
                <a:cs typeface="MV Boli" pitchFamily="2" charset="0"/>
              </a:rPr>
              <a:t>arab</a:t>
            </a:r>
            <a:r>
              <a:rPr lang="en-US" sz="3600" b="1" dirty="0" smtClean="0">
                <a:ln w="11430"/>
                <a:solidFill>
                  <a:srgbClr val="002060"/>
                </a:solidFill>
                <a:effectLst>
                  <a:glow rad="139700">
                    <a:schemeClr val="accent1">
                      <a:lumMod val="60000"/>
                      <a:lumOff val="40000"/>
                      <a:alpha val="87000"/>
                    </a:schemeClr>
                  </a:glow>
                  <a:outerShdw blurRad="50800" dist="39000" dir="5460000" algn="tl">
                    <a:srgbClr val="000000">
                      <a:alpha val="38000"/>
                    </a:srgbClr>
                  </a:outerShdw>
                </a:effectLst>
                <a:latin typeface="MV Boli" pitchFamily="2" charset="0"/>
                <a:cs typeface="MV Boli" pitchFamily="2" charset="0"/>
              </a:rPr>
              <a:t>/mixing?</a:t>
            </a:r>
          </a:p>
          <a:p>
            <a:pPr algn="ctr"/>
            <a:r>
              <a:rPr lang="en-US" sz="3600" b="1" dirty="0" smtClean="0">
                <a:ln w="11430"/>
                <a:solidFill>
                  <a:srgbClr val="002060"/>
                </a:solidFill>
                <a:effectLst>
                  <a:glow rad="139700">
                    <a:schemeClr val="accent3">
                      <a:lumMod val="40000"/>
                      <a:lumOff val="60000"/>
                      <a:alpha val="87000"/>
                    </a:schemeClr>
                  </a:glow>
                  <a:outerShdw blurRad="50800" dist="39000" dir="5460000" algn="tl">
                    <a:srgbClr val="000000">
                      <a:alpha val="38000"/>
                    </a:srgbClr>
                  </a:outerShdw>
                </a:effectLst>
                <a:latin typeface="MV Boli" pitchFamily="2" charset="0"/>
                <a:cs typeface="MV Boli" pitchFamily="2" charset="0"/>
              </a:rPr>
              <a:t>2) Would most people conclude </a:t>
            </a:r>
            <a:r>
              <a:rPr lang="en-US" sz="3600" b="1" dirty="0" err="1" smtClean="0">
                <a:ln w="11430"/>
                <a:solidFill>
                  <a:srgbClr val="002060"/>
                </a:solidFill>
                <a:effectLst>
                  <a:glow rad="139700">
                    <a:schemeClr val="accent3">
                      <a:lumMod val="40000"/>
                      <a:lumOff val="60000"/>
                      <a:alpha val="87000"/>
                    </a:schemeClr>
                  </a:glow>
                  <a:outerShdw blurRad="50800" dist="39000" dir="5460000" algn="tl">
                    <a:srgbClr val="000000">
                      <a:alpha val="38000"/>
                    </a:srgbClr>
                  </a:outerShdw>
                </a:effectLst>
                <a:latin typeface="MV Boli" pitchFamily="2" charset="0"/>
                <a:cs typeface="MV Boli" pitchFamily="2" charset="0"/>
              </a:rPr>
              <a:t>arab</a:t>
            </a:r>
            <a:r>
              <a:rPr lang="en-US" sz="3600" b="1" dirty="0" smtClean="0">
                <a:ln w="11430"/>
                <a:solidFill>
                  <a:srgbClr val="002060"/>
                </a:solidFill>
                <a:effectLst>
                  <a:glow rad="139700">
                    <a:schemeClr val="accent3">
                      <a:lumMod val="40000"/>
                      <a:lumOff val="60000"/>
                      <a:alpha val="87000"/>
                    </a:schemeClr>
                  </a:glow>
                  <a:outerShdw blurRad="50800" dist="39000" dir="5460000" algn="tl">
                    <a:srgbClr val="000000">
                      <a:alpha val="38000"/>
                    </a:srgbClr>
                  </a:outerShdw>
                </a:effectLst>
                <a:latin typeface="MV Boli" pitchFamily="2" charset="0"/>
                <a:cs typeface="MV Boli" pitchFamily="2" charset="0"/>
              </a:rPr>
              <a:t> is really only connected to ereb – not </a:t>
            </a:r>
            <a:r>
              <a:rPr lang="en-US" sz="3600" b="1" dirty="0" err="1" smtClean="0">
                <a:ln w="11430"/>
                <a:solidFill>
                  <a:srgbClr val="002060"/>
                </a:solidFill>
                <a:effectLst>
                  <a:glow rad="139700">
                    <a:schemeClr val="accent3">
                      <a:lumMod val="40000"/>
                      <a:lumOff val="60000"/>
                      <a:alpha val="87000"/>
                    </a:schemeClr>
                  </a:glow>
                  <a:outerShdw blurRad="50800" dist="39000" dir="5460000" algn="tl">
                    <a:srgbClr val="000000">
                      <a:alpha val="38000"/>
                    </a:srgbClr>
                  </a:outerShdw>
                </a:effectLst>
                <a:latin typeface="MV Boli" pitchFamily="2" charset="0"/>
                <a:cs typeface="MV Boli" pitchFamily="2" charset="0"/>
              </a:rPr>
              <a:t>baqer</a:t>
            </a:r>
            <a:r>
              <a:rPr lang="en-US" sz="3600" b="1" dirty="0" smtClean="0">
                <a:ln w="11430"/>
                <a:solidFill>
                  <a:srgbClr val="002060"/>
                </a:solidFill>
                <a:effectLst>
                  <a:glow rad="139700">
                    <a:schemeClr val="accent3">
                      <a:lumMod val="40000"/>
                      <a:lumOff val="60000"/>
                      <a:alpha val="87000"/>
                    </a:schemeClr>
                  </a:glow>
                  <a:outerShdw blurRad="50800" dist="39000" dir="5460000" algn="tl">
                    <a:srgbClr val="000000">
                      <a:alpha val="38000"/>
                    </a:srgbClr>
                  </a:outerShdw>
                </a:effectLst>
                <a:latin typeface="MV Boli" pitchFamily="2" charset="0"/>
                <a:cs typeface="MV Boli" pitchFamily="2" charset="0"/>
              </a:rPr>
              <a:t>? </a:t>
            </a:r>
            <a:endParaRPr lang="en-US" sz="2400" b="1" dirty="0">
              <a:ln w="11430"/>
              <a:solidFill>
                <a:srgbClr val="002060"/>
              </a:solidFill>
              <a:effectLst>
                <a:glow rad="139700">
                  <a:schemeClr val="accent3">
                    <a:lumMod val="40000"/>
                    <a:lumOff val="60000"/>
                    <a:alpha val="87000"/>
                  </a:schemeClr>
                </a:glow>
                <a:outerShdw blurRad="50800" dist="39000" dir="5460000" algn="tl">
                  <a:srgbClr val="000000">
                    <a:alpha val="38000"/>
                  </a:srgbClr>
                </a:outerShdw>
              </a:effectLst>
              <a:latin typeface="Comic Sans MS" pitchFamily="66" charset="0"/>
            </a:endParaRPr>
          </a:p>
        </p:txBody>
      </p:sp>
    </p:spTree>
    <p:extLst>
      <p:ext uri="{BB962C8B-B14F-4D97-AF65-F5344CB8AC3E}">
        <p14:creationId xmlns:p14="http://schemas.microsoft.com/office/powerpoint/2010/main" val="2393060142"/>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750"/>
                                        <p:tgtEl>
                                          <p:spTgt spid="5">
                                            <p:txEl>
                                              <p:pRg st="0" end="0"/>
                                            </p:txEl>
                                          </p:spTgt>
                                        </p:tgtEl>
                                      </p:cBhvr>
                                    </p:animEffect>
                                  </p:childTnLst>
                                </p:cTn>
                              </p:par>
                            </p:childTnLst>
                          </p:cTn>
                        </p:par>
                        <p:par>
                          <p:cTn id="8" fill="hold">
                            <p:stCondLst>
                              <p:cond delay="175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500"/>
                                        <p:tgtEl>
                                          <p:spTgt spid="7"/>
                                        </p:tgtEl>
                                      </p:cBhvr>
                                    </p:animEffect>
                                    <p:anim calcmode="lin" valueType="num">
                                      <p:cBhvr>
                                        <p:cTn id="12" dur="1500" fill="hold"/>
                                        <p:tgtEl>
                                          <p:spTgt spid="7"/>
                                        </p:tgtEl>
                                        <p:attrNameLst>
                                          <p:attrName>ppt_x</p:attrName>
                                        </p:attrNameLst>
                                      </p:cBhvr>
                                      <p:tavLst>
                                        <p:tav tm="0">
                                          <p:val>
                                            <p:strVal val="#ppt_x"/>
                                          </p:val>
                                        </p:tav>
                                        <p:tav tm="100000">
                                          <p:val>
                                            <p:strVal val="#ppt_x"/>
                                          </p:val>
                                        </p:tav>
                                      </p:tavLst>
                                    </p:anim>
                                    <p:anim calcmode="lin" valueType="num">
                                      <p:cBhvr>
                                        <p:cTn id="13"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500"/>
                                        <p:tgtEl>
                                          <p:spTgt spid="13"/>
                                        </p:tgtEl>
                                      </p:cBhvr>
                                    </p:animEffect>
                                    <p:anim calcmode="lin" valueType="num">
                                      <p:cBhvr>
                                        <p:cTn id="19" dur="1500" fill="hold"/>
                                        <p:tgtEl>
                                          <p:spTgt spid="13"/>
                                        </p:tgtEl>
                                        <p:attrNameLst>
                                          <p:attrName>ppt_x</p:attrName>
                                        </p:attrNameLst>
                                      </p:cBhvr>
                                      <p:tavLst>
                                        <p:tav tm="0">
                                          <p:val>
                                            <p:strVal val="#ppt_x"/>
                                          </p:val>
                                        </p:tav>
                                        <p:tav tm="100000">
                                          <p:val>
                                            <p:strVal val="#ppt_x"/>
                                          </p:val>
                                        </p:tav>
                                      </p:tavLst>
                                    </p:anim>
                                    <p:anim calcmode="lin" valueType="num">
                                      <p:cBhvr>
                                        <p:cTn id="20" dur="1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6" name="TextBox 29"/>
          <p:cNvSpPr txBox="1"/>
          <p:nvPr/>
        </p:nvSpPr>
        <p:spPr>
          <a:xfrm>
            <a:off x="301599" y="5658667"/>
            <a:ext cx="4046881" cy="1021556"/>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b="1" spc="150" dirty="0" smtClean="0">
                <a:ln w="11430"/>
                <a:solidFill>
                  <a:srgbClr val="F8F8F8"/>
                </a:solidFill>
                <a:effectLst>
                  <a:outerShdw blurRad="25400" algn="tl" rotWithShape="0">
                    <a:srgbClr val="000000">
                      <a:alpha val="43000"/>
                    </a:srgbClr>
                  </a:outerShdw>
                </a:effectLst>
                <a:latin typeface="Comic Sans MS" pitchFamily="66" charset="0"/>
              </a:rPr>
              <a:t>Is it worth our time and consideration to be thinking about these things?</a:t>
            </a:r>
            <a:endParaRPr lang="en-US"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33" name="Title 2"/>
          <p:cNvSpPr txBox="1">
            <a:spLocks/>
          </p:cNvSpPr>
          <p:nvPr/>
        </p:nvSpPr>
        <p:spPr>
          <a:xfrm>
            <a:off x="4511820" y="856404"/>
            <a:ext cx="7609450" cy="6001595"/>
          </a:xfrm>
          <a:prstGeom prst="rect">
            <a:avLst/>
          </a:prstGeom>
          <a:solidFill>
            <a:schemeClr val="bg1"/>
          </a:solidFill>
          <a:effectLst/>
        </p:spPr>
        <p:txBody>
          <a:bodyPr vert="horz" lIns="91440" tIns="45720" rIns="91440" bIns="45720" rtlCol="0" anchor="t" anchorCtr="0">
            <a:noAutofit/>
            <a:scene3d>
              <a:camera prst="orthographicFront"/>
              <a:lightRig rig="soft" dir="t">
                <a:rot lat="0" lon="0" rev="10800000"/>
              </a:lightRig>
            </a:scene3d>
            <a:sp3d>
              <a:bevelT w="27940" h="12700"/>
              <a:contourClr>
                <a:srgbClr val="DDDDDD"/>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cap="none" spc="150">
                <a:ln w="11430"/>
                <a:solidFill>
                  <a:schemeClr val="accent2">
                    <a:lumMod val="75000"/>
                  </a:schemeClr>
                </a:solidFill>
                <a:effectLst>
                  <a:outerShdw blurRad="25400" algn="tl" rotWithShape="0">
                    <a:srgbClr val="000000">
                      <a:alpha val="43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lgn="l">
              <a:buFont typeface="Arial" pitchFamily="34" charset="0"/>
              <a:buChar char="•"/>
            </a:pP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There is another reason why </a:t>
            </a:r>
            <a:r>
              <a:rPr lang="en-US" sz="2400" dirty="0" smtClean="0">
                <a:ln>
                  <a:solidFill>
                    <a:srgbClr val="002060"/>
                  </a:solidFill>
                  <a:prstDash val="solid"/>
                </a:ln>
                <a:solidFill>
                  <a:schemeClr val="accent5">
                    <a:lumMod val="60000"/>
                    <a:lumOff val="40000"/>
                  </a:schemeClr>
                </a:solidFill>
                <a:effectLst>
                  <a:outerShdw blurRad="88000" dist="50800" dir="5040000" algn="tl">
                    <a:schemeClr val="accent4">
                      <a:tint val="80000"/>
                      <a:satMod val="250000"/>
                      <a:alpha val="45000"/>
                    </a:schemeClr>
                  </a:outerShdw>
                </a:effectLst>
                <a:latin typeface="Arial Rounded MT Bold" pitchFamily="34" charset="0"/>
              </a:rPr>
              <a:t>“ereb” </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for “between the mixing</a:t>
            </a:r>
            <a:r>
              <a:rPr lang="en-US" sz="2400" dirty="0" smtClean="0">
                <a:ln>
                  <a:solidFill>
                    <a:srgbClr val="002060"/>
                  </a:solidFill>
                  <a:prstDash val="solid"/>
                </a:ln>
                <a:solidFill>
                  <a:srgbClr val="FF0000"/>
                </a:solidFill>
                <a:effectLst>
                  <a:outerShdw blurRad="88000" dist="50800" dir="5040000" algn="tl">
                    <a:schemeClr val="accent4">
                      <a:tint val="80000"/>
                      <a:satMod val="250000"/>
                      <a:alpha val="45000"/>
                    </a:schemeClr>
                  </a:outerShdw>
                </a:effectLst>
                <a:latin typeface="Arial Rounded MT Bold" pitchFamily="34" charset="0"/>
              </a:rPr>
              <a:t>S</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 is so important.</a:t>
            </a:r>
          </a:p>
          <a:p>
            <a:pPr marL="342900" indent="-342900" algn="l">
              <a:buFont typeface="Arial" pitchFamily="34" charset="0"/>
              <a:buChar char="•"/>
            </a:pPr>
            <a:r>
              <a:rPr lang="en-US" sz="2400" dirty="0" smtClean="0">
                <a:ln>
                  <a:solidFill>
                    <a:schemeClr val="accent5">
                      <a:lumMod val="60000"/>
                      <a:lumOff val="40000"/>
                    </a:schemeClr>
                  </a:solidFill>
                  <a:prstDash val="solid"/>
                </a:ln>
                <a:effectLst>
                  <a:glow rad="127000">
                    <a:schemeClr val="accent4">
                      <a:lumMod val="20000"/>
                      <a:lumOff val="80000"/>
                    </a:schemeClr>
                  </a:glow>
                  <a:outerShdw blurRad="88000" dist="50800" dir="5040000" algn="tl">
                    <a:schemeClr val="accent4">
                      <a:tint val="80000"/>
                      <a:satMod val="250000"/>
                      <a:alpha val="45000"/>
                    </a:schemeClr>
                  </a:outerShdw>
                </a:effectLst>
                <a:latin typeface="Arial Rounded MT Bold" pitchFamily="34" charset="0"/>
              </a:rPr>
              <a:t>Unlike boqer “evening/ereb” has two primitive roots to show morning is the </a:t>
            </a:r>
            <a:br>
              <a:rPr lang="en-US" sz="2400" dirty="0" smtClean="0">
                <a:ln>
                  <a:solidFill>
                    <a:schemeClr val="accent5">
                      <a:lumMod val="60000"/>
                      <a:lumOff val="40000"/>
                    </a:schemeClr>
                  </a:solidFill>
                  <a:prstDash val="solid"/>
                </a:ln>
                <a:effectLst>
                  <a:glow rad="127000">
                    <a:schemeClr val="accent4">
                      <a:lumMod val="20000"/>
                      <a:lumOff val="80000"/>
                    </a:schemeClr>
                  </a:glow>
                  <a:outerShdw blurRad="88000" dist="50800" dir="5040000" algn="tl">
                    <a:schemeClr val="accent4">
                      <a:tint val="80000"/>
                      <a:satMod val="250000"/>
                      <a:alpha val="45000"/>
                    </a:schemeClr>
                  </a:outerShdw>
                </a:effectLst>
                <a:latin typeface="Arial Rounded MT Bold" pitchFamily="34" charset="0"/>
              </a:rPr>
            </a:br>
            <a:r>
              <a:rPr lang="en-US" sz="2400" dirty="0" smtClean="0">
                <a:ln>
                  <a:solidFill>
                    <a:schemeClr val="accent5">
                      <a:lumMod val="60000"/>
                      <a:lumOff val="40000"/>
                    </a:schemeClr>
                  </a:solidFill>
                  <a:prstDash val="solid"/>
                </a:ln>
                <a:effectLst>
                  <a:glow rad="127000">
                    <a:schemeClr val="accent4">
                      <a:lumMod val="20000"/>
                      <a:lumOff val="80000"/>
                    </a:schemeClr>
                  </a:glow>
                  <a:outerShdw blurRad="88000" dist="50800" dir="5040000" algn="tl">
                    <a:schemeClr val="accent4">
                      <a:tint val="80000"/>
                      <a:satMod val="250000"/>
                      <a:alpha val="45000"/>
                    </a:schemeClr>
                  </a:outerShdw>
                </a:effectLst>
                <a:latin typeface="Arial Rounded MT Bold" pitchFamily="34" charset="0"/>
              </a:rPr>
              <a:t>2</a:t>
            </a:r>
            <a:r>
              <a:rPr lang="en-US" sz="2400" baseline="30000" dirty="0" smtClean="0">
                <a:ln>
                  <a:solidFill>
                    <a:schemeClr val="accent5">
                      <a:lumMod val="60000"/>
                      <a:lumOff val="40000"/>
                    </a:schemeClr>
                  </a:solidFill>
                  <a:prstDash val="solid"/>
                </a:ln>
                <a:effectLst>
                  <a:glow rad="127000">
                    <a:schemeClr val="accent4">
                      <a:lumMod val="20000"/>
                      <a:lumOff val="80000"/>
                    </a:schemeClr>
                  </a:glow>
                  <a:outerShdw blurRad="88000" dist="50800" dir="5040000" algn="tl">
                    <a:schemeClr val="accent4">
                      <a:tint val="80000"/>
                      <a:satMod val="250000"/>
                      <a:alpha val="45000"/>
                    </a:schemeClr>
                  </a:outerShdw>
                </a:effectLst>
                <a:latin typeface="Arial Rounded MT Bold" pitchFamily="34" charset="0"/>
              </a:rPr>
              <a:t>nd</a:t>
            </a:r>
            <a:r>
              <a:rPr lang="en-US" sz="2400" dirty="0" smtClean="0">
                <a:ln>
                  <a:solidFill>
                    <a:schemeClr val="accent5">
                      <a:lumMod val="60000"/>
                      <a:lumOff val="40000"/>
                    </a:schemeClr>
                  </a:solidFill>
                  <a:prstDash val="solid"/>
                </a:ln>
                <a:effectLst>
                  <a:glow rad="127000">
                    <a:schemeClr val="accent4">
                      <a:lumMod val="20000"/>
                      <a:lumOff val="80000"/>
                    </a:schemeClr>
                  </a:glow>
                  <a:outerShdw blurRad="88000" dist="50800" dir="5040000" algn="tl">
                    <a:schemeClr val="accent4">
                      <a:tint val="80000"/>
                      <a:satMod val="250000"/>
                      <a:alpha val="45000"/>
                    </a:schemeClr>
                  </a:outerShdw>
                </a:effectLst>
                <a:latin typeface="Arial Rounded MT Bold" pitchFamily="34" charset="0"/>
              </a:rPr>
              <a:t> “mixing” </a:t>
            </a:r>
            <a:r>
              <a:rPr lang="en-US" sz="2000" dirty="0" smtClean="0">
                <a:ln>
                  <a:solidFill>
                    <a:schemeClr val="accent5">
                      <a:lumMod val="60000"/>
                      <a:lumOff val="40000"/>
                    </a:schemeClr>
                  </a:solidFill>
                  <a:prstDash val="solid"/>
                </a:ln>
                <a:solidFill>
                  <a:srgbClr val="0000FF"/>
                </a:solidFill>
                <a:effectLst>
                  <a:glow rad="127000">
                    <a:schemeClr val="accent4">
                      <a:lumMod val="20000"/>
                      <a:lumOff val="80000"/>
                    </a:schemeClr>
                  </a:glow>
                  <a:outerShdw blurRad="88000" dist="50800" dir="5040000" algn="tl">
                    <a:schemeClr val="accent4">
                      <a:tint val="80000"/>
                      <a:satMod val="250000"/>
                      <a:alpha val="45000"/>
                    </a:schemeClr>
                  </a:outerShdw>
                </a:effectLst>
                <a:latin typeface="Arial Rounded MT Bold" pitchFamily="34" charset="0"/>
              </a:rPr>
              <a:t>[of light &amp; darkness] </a:t>
            </a:r>
            <a:r>
              <a:rPr lang="en-US" sz="2400" dirty="0" smtClean="0">
                <a:ln>
                  <a:solidFill>
                    <a:schemeClr val="accent5">
                      <a:lumMod val="60000"/>
                      <a:lumOff val="40000"/>
                    </a:schemeClr>
                  </a:solidFill>
                  <a:prstDash val="solid"/>
                </a:ln>
                <a:effectLst>
                  <a:glow rad="127000">
                    <a:schemeClr val="accent4">
                      <a:lumMod val="20000"/>
                      <a:lumOff val="80000"/>
                    </a:schemeClr>
                  </a:glow>
                  <a:outerShdw blurRad="88000" dist="50800" dir="5040000" algn="tl">
                    <a:schemeClr val="accent4">
                      <a:tint val="80000"/>
                      <a:satMod val="250000"/>
                      <a:alpha val="45000"/>
                    </a:schemeClr>
                  </a:outerShdw>
                </a:effectLst>
                <a:latin typeface="Arial Rounded MT Bold" pitchFamily="34" charset="0"/>
              </a:rPr>
              <a:t>when dealing with “time” and “calendar.”</a:t>
            </a:r>
          </a:p>
          <a:p>
            <a:pPr marL="342900" indent="-342900" algn="l">
              <a:buFont typeface="Arial" pitchFamily="34" charset="0"/>
              <a:buChar char="•"/>
            </a:pPr>
            <a:r>
              <a:rPr lang="en-US" sz="2400" dirty="0" err="1">
                <a:ln>
                  <a:solidFill>
                    <a:srgbClr val="B83D68"/>
                  </a:solidFill>
                  <a:prstDash val="solid"/>
                </a:ln>
                <a:solidFill>
                  <a:srgbClr val="96004B"/>
                </a:solidFill>
                <a:effectLst>
                  <a:outerShdw blurRad="88000" dist="50800" dir="5040000" algn="tl">
                    <a:schemeClr val="accent4">
                      <a:tint val="80000"/>
                      <a:satMod val="250000"/>
                      <a:alpha val="45000"/>
                    </a:schemeClr>
                  </a:outerShdw>
                </a:effectLst>
                <a:latin typeface="Arial Rounded MT Bold" pitchFamily="34" charset="0"/>
              </a:rPr>
              <a:t>Boqer’s</a:t>
            </a:r>
            <a:r>
              <a:rPr lang="en-US" sz="2400" dirty="0">
                <a:ln>
                  <a:solidFill>
                    <a:srgbClr val="B83D68"/>
                  </a:solidFill>
                  <a:prstDash val="solid"/>
                </a:ln>
                <a:solidFill>
                  <a:srgbClr val="96004B"/>
                </a:solidFill>
                <a:effectLst>
                  <a:outerShdw blurRad="88000" dist="50800" dir="5040000" algn="tl">
                    <a:schemeClr val="accent4">
                      <a:tint val="80000"/>
                      <a:satMod val="250000"/>
                      <a:alpha val="45000"/>
                    </a:schemeClr>
                  </a:outerShdw>
                </a:effectLst>
                <a:latin typeface="Arial Rounded MT Bold" pitchFamily="34" charset="0"/>
              </a:rPr>
              <a:t> primitive root “</a:t>
            </a:r>
            <a:r>
              <a:rPr lang="en-US" sz="2400" dirty="0" err="1">
                <a:ln>
                  <a:solidFill>
                    <a:srgbClr val="B83D68"/>
                  </a:solidFill>
                  <a:prstDash val="solid"/>
                </a:ln>
                <a:solidFill>
                  <a:srgbClr val="96004B"/>
                </a:solidFill>
                <a:effectLst>
                  <a:outerShdw blurRad="88000" dist="50800" dir="5040000" algn="tl">
                    <a:schemeClr val="accent4">
                      <a:tint val="80000"/>
                      <a:satMod val="250000"/>
                      <a:alpha val="45000"/>
                    </a:schemeClr>
                  </a:outerShdw>
                </a:effectLst>
                <a:latin typeface="Arial Rounded MT Bold" pitchFamily="34" charset="0"/>
              </a:rPr>
              <a:t>baqar</a:t>
            </a:r>
            <a:r>
              <a:rPr lang="en-US" sz="2400" dirty="0">
                <a:ln>
                  <a:solidFill>
                    <a:srgbClr val="B83D68"/>
                  </a:solidFill>
                  <a:prstDash val="solid"/>
                </a:ln>
                <a:solidFill>
                  <a:srgbClr val="96004B"/>
                </a:solidFill>
                <a:effectLst>
                  <a:outerShdw blurRad="88000" dist="50800" dir="5040000" algn="tl">
                    <a:schemeClr val="accent4">
                      <a:tint val="80000"/>
                      <a:satMod val="250000"/>
                      <a:alpha val="45000"/>
                    </a:schemeClr>
                  </a:outerShdw>
                </a:effectLst>
                <a:latin typeface="Arial Rounded MT Bold" pitchFamily="34" charset="0"/>
              </a:rPr>
              <a:t>” does </a:t>
            </a:r>
            <a:br>
              <a:rPr lang="en-US" sz="2400" dirty="0">
                <a:ln>
                  <a:solidFill>
                    <a:srgbClr val="B83D68"/>
                  </a:solidFill>
                  <a:prstDash val="solid"/>
                </a:ln>
                <a:solidFill>
                  <a:srgbClr val="96004B"/>
                </a:solidFill>
                <a:effectLst>
                  <a:outerShdw blurRad="88000" dist="50800" dir="5040000" algn="tl">
                    <a:schemeClr val="accent4">
                      <a:tint val="80000"/>
                      <a:satMod val="250000"/>
                      <a:alpha val="45000"/>
                    </a:schemeClr>
                  </a:outerShdw>
                </a:effectLst>
                <a:latin typeface="Arial Rounded MT Bold" pitchFamily="34" charset="0"/>
              </a:rPr>
            </a:br>
            <a:r>
              <a:rPr lang="en-US" sz="2400" dirty="0">
                <a:ln>
                  <a:solidFill>
                    <a:srgbClr val="B83D68"/>
                  </a:solidFill>
                  <a:prstDash val="solid"/>
                </a:ln>
                <a:solidFill>
                  <a:srgbClr val="96004B"/>
                </a:solidFill>
                <a:effectLst>
                  <a:outerShdw blurRad="88000" dist="50800" dir="5040000" algn="tl">
                    <a:schemeClr val="accent4">
                      <a:tint val="80000"/>
                      <a:satMod val="250000"/>
                      <a:alpha val="45000"/>
                    </a:schemeClr>
                  </a:outerShdw>
                </a:effectLst>
                <a:latin typeface="Arial Rounded MT Bold" pitchFamily="34" charset="0"/>
              </a:rPr>
              <a:t>not easily link to the generic “mixing</a:t>
            </a:r>
            <a:r>
              <a:rPr lang="en-US" sz="2400" dirty="0">
                <a:ln>
                  <a:solidFill>
                    <a:srgbClr val="B83D68"/>
                  </a:solidFill>
                  <a:prstDash val="solid"/>
                </a:ln>
                <a:solidFill>
                  <a:srgbClr val="0070C0"/>
                </a:solidFill>
                <a:effectLst>
                  <a:outerShdw blurRad="88000" dist="50800" dir="5040000" algn="tl">
                    <a:schemeClr val="accent4">
                      <a:tint val="80000"/>
                      <a:satMod val="250000"/>
                      <a:alpha val="45000"/>
                    </a:schemeClr>
                  </a:outerShdw>
                </a:effectLst>
                <a:latin typeface="Arial Rounded MT Bold" pitchFamily="34" charset="0"/>
              </a:rPr>
              <a:t>S</a:t>
            </a:r>
            <a:r>
              <a:rPr lang="en-US" sz="2400" dirty="0">
                <a:ln>
                  <a:solidFill>
                    <a:srgbClr val="B83D68"/>
                  </a:solidFill>
                  <a:prstDash val="solid"/>
                </a:ln>
                <a:solidFill>
                  <a:srgbClr val="96004B"/>
                </a:solidFill>
                <a:effectLst>
                  <a:outerShdw blurRad="88000" dist="50800" dir="5040000" algn="tl">
                    <a:schemeClr val="accent4">
                      <a:tint val="80000"/>
                      <a:satMod val="250000"/>
                      <a:alpha val="45000"/>
                    </a:schemeClr>
                  </a:outerShdw>
                </a:effectLst>
                <a:latin typeface="Arial Rounded MT Bold" pitchFamily="34" charset="0"/>
              </a:rPr>
              <a:t>” </a:t>
            </a:r>
            <a:br>
              <a:rPr lang="en-US" sz="2400" dirty="0">
                <a:ln>
                  <a:solidFill>
                    <a:srgbClr val="B83D68"/>
                  </a:solidFill>
                  <a:prstDash val="solid"/>
                </a:ln>
                <a:solidFill>
                  <a:srgbClr val="96004B"/>
                </a:solidFill>
                <a:effectLst>
                  <a:outerShdw blurRad="88000" dist="50800" dir="5040000" algn="tl">
                    <a:schemeClr val="accent4">
                      <a:tint val="80000"/>
                      <a:satMod val="250000"/>
                      <a:alpha val="45000"/>
                    </a:schemeClr>
                  </a:outerShdw>
                </a:effectLst>
                <a:latin typeface="Arial Rounded MT Bold" pitchFamily="34" charset="0"/>
              </a:rPr>
            </a:br>
            <a:r>
              <a:rPr lang="en-US" sz="2400" dirty="0">
                <a:ln>
                  <a:solidFill>
                    <a:srgbClr val="B83D68"/>
                  </a:solidFill>
                  <a:prstDash val="solid"/>
                </a:ln>
                <a:solidFill>
                  <a:srgbClr val="96004B"/>
                </a:solidFill>
                <a:effectLst>
                  <a:outerShdw blurRad="88000" dist="50800" dir="5040000" algn="tl">
                    <a:schemeClr val="accent4">
                      <a:tint val="80000"/>
                      <a:satMod val="250000"/>
                      <a:alpha val="45000"/>
                    </a:schemeClr>
                  </a:outerShdw>
                </a:effectLst>
                <a:latin typeface="Arial Rounded MT Bold" pitchFamily="34" charset="0"/>
              </a:rPr>
              <a:t>definition of “</a:t>
            </a:r>
            <a:r>
              <a:rPr lang="en-US" sz="2400" dirty="0" err="1">
                <a:ln>
                  <a:solidFill>
                    <a:srgbClr val="B83D68"/>
                  </a:solidFill>
                  <a:prstDash val="solid"/>
                </a:ln>
                <a:solidFill>
                  <a:srgbClr val="96004B"/>
                </a:solidFill>
                <a:effectLst>
                  <a:outerShdw blurRad="88000" dist="50800" dir="5040000" algn="tl">
                    <a:schemeClr val="accent4">
                      <a:tint val="80000"/>
                      <a:satMod val="250000"/>
                      <a:alpha val="45000"/>
                    </a:schemeClr>
                  </a:outerShdw>
                </a:effectLst>
                <a:latin typeface="Arial Rounded MT Bold" pitchFamily="34" charset="0"/>
              </a:rPr>
              <a:t>arab</a:t>
            </a:r>
            <a:r>
              <a:rPr lang="en-US" sz="2400" dirty="0">
                <a:ln>
                  <a:solidFill>
                    <a:srgbClr val="B83D68"/>
                  </a:solidFill>
                  <a:prstDash val="solid"/>
                </a:ln>
                <a:solidFill>
                  <a:srgbClr val="96004B"/>
                </a:solidFill>
                <a:effectLst>
                  <a:outerShdw blurRad="88000" dist="50800" dir="5040000" algn="tl">
                    <a:schemeClr val="accent4">
                      <a:tint val="80000"/>
                      <a:satMod val="250000"/>
                      <a:alpha val="45000"/>
                    </a:schemeClr>
                  </a:outerShdw>
                </a:effectLst>
                <a:latin typeface="Arial Rounded MT Bold" pitchFamily="34" charset="0"/>
              </a:rPr>
              <a:t>” </a:t>
            </a:r>
            <a:r>
              <a:rPr lang="en-US" sz="1800" dirty="0">
                <a:ln>
                  <a:solidFill>
                    <a:srgbClr val="B83D68"/>
                  </a:solidFill>
                  <a:prstDash val="solid"/>
                </a:ln>
                <a:solidFill>
                  <a:srgbClr val="96004B"/>
                </a:solidFill>
                <a:effectLst>
                  <a:outerShdw blurRad="88000" dist="50800" dir="5040000" algn="tl">
                    <a:schemeClr val="accent4">
                      <a:tint val="80000"/>
                      <a:satMod val="250000"/>
                      <a:alpha val="45000"/>
                    </a:schemeClr>
                  </a:outerShdw>
                </a:effectLst>
                <a:latin typeface="Arial Rounded MT Bold" pitchFamily="34" charset="0"/>
              </a:rPr>
              <a:t>[H6148].</a:t>
            </a:r>
          </a:p>
          <a:p>
            <a:pPr marL="342900" indent="-342900" algn="l">
              <a:buFont typeface="Arial" pitchFamily="34" charset="0"/>
              <a:buChar char="•"/>
            </a:pPr>
            <a:r>
              <a:rPr lang="en-US" sz="2400" dirty="0" smtClean="0">
                <a:ln>
                  <a:solidFill>
                    <a:srgbClr val="92D050"/>
                  </a:solidFill>
                  <a:prstDash val="solid"/>
                </a:ln>
                <a:solidFill>
                  <a:srgbClr val="006600"/>
                </a:solidFill>
                <a:effectLst>
                  <a:glow rad="88900">
                    <a:schemeClr val="accent4">
                      <a:lumMod val="40000"/>
                      <a:lumOff val="60000"/>
                    </a:schemeClr>
                  </a:glow>
                  <a:outerShdw blurRad="88000" dist="50800" dir="5040000" algn="tl">
                    <a:schemeClr val="accent4">
                      <a:tint val="80000"/>
                      <a:satMod val="250000"/>
                      <a:alpha val="45000"/>
                    </a:schemeClr>
                  </a:outerShdw>
                </a:effectLst>
                <a:latin typeface="Arial Rounded MT Bold" pitchFamily="34" charset="0"/>
              </a:rPr>
              <a:t>The only possible way to understand how the early morning is an “</a:t>
            </a:r>
            <a:r>
              <a:rPr lang="en-US" sz="2400" dirty="0" err="1" smtClean="0">
                <a:ln>
                  <a:solidFill>
                    <a:srgbClr val="92D050"/>
                  </a:solidFill>
                  <a:prstDash val="solid"/>
                </a:ln>
                <a:solidFill>
                  <a:srgbClr val="006600"/>
                </a:solidFill>
                <a:effectLst>
                  <a:glow rad="88900">
                    <a:schemeClr val="accent4">
                      <a:lumMod val="40000"/>
                      <a:lumOff val="60000"/>
                    </a:schemeClr>
                  </a:glow>
                  <a:outerShdw blurRad="88000" dist="50800" dir="5040000" algn="tl">
                    <a:schemeClr val="accent4">
                      <a:tint val="80000"/>
                      <a:satMod val="250000"/>
                      <a:alpha val="45000"/>
                    </a:schemeClr>
                  </a:outerShdw>
                </a:effectLst>
                <a:latin typeface="Arial Rounded MT Bold" pitchFamily="34" charset="0"/>
              </a:rPr>
              <a:t>arab</a:t>
            </a:r>
            <a:r>
              <a:rPr lang="en-US" sz="2400" dirty="0" smtClean="0">
                <a:ln>
                  <a:solidFill>
                    <a:srgbClr val="92D050"/>
                  </a:solidFill>
                  <a:prstDash val="solid"/>
                </a:ln>
                <a:solidFill>
                  <a:srgbClr val="006600"/>
                </a:solidFill>
                <a:effectLst>
                  <a:glow rad="88900">
                    <a:schemeClr val="accent4">
                      <a:lumMod val="40000"/>
                      <a:lumOff val="60000"/>
                    </a:schemeClr>
                  </a:glow>
                  <a:outerShdw blurRad="88000" dist="50800" dir="5040000" algn="tl">
                    <a:schemeClr val="accent4">
                      <a:tint val="80000"/>
                      <a:satMod val="250000"/>
                      <a:alpha val="45000"/>
                    </a:schemeClr>
                  </a:outerShdw>
                </a:effectLst>
                <a:latin typeface="Arial Rounded MT Bold" pitchFamily="34" charset="0"/>
              </a:rPr>
              <a:t>/mixing” is through the words </a:t>
            </a:r>
            <a:r>
              <a:rPr lang="en-US" sz="2400" dirty="0">
                <a:ln>
                  <a:solidFill>
                    <a:srgbClr val="92D050"/>
                  </a:solidFill>
                  <a:prstDash val="solid"/>
                </a:ln>
                <a:solidFill>
                  <a:srgbClr val="006600"/>
                </a:solidFill>
                <a:effectLst>
                  <a:glow rad="88900">
                    <a:schemeClr val="accent4">
                      <a:lumMod val="40000"/>
                      <a:lumOff val="60000"/>
                    </a:schemeClr>
                  </a:glow>
                  <a:outerShdw blurRad="88000" dist="50800" dir="5040000" algn="tl">
                    <a:schemeClr val="accent4">
                      <a:tint val="80000"/>
                      <a:satMod val="250000"/>
                      <a:alpha val="45000"/>
                    </a:schemeClr>
                  </a:outerShdw>
                </a:effectLst>
                <a:latin typeface="Arial Rounded MT Bold" pitchFamily="34" charset="0"/>
              </a:rPr>
              <a:t>&lt;</a:t>
            </a:r>
            <a:r>
              <a:rPr lang="en-US" sz="2400" dirty="0" err="1" smtClean="0">
                <a:ln>
                  <a:solidFill>
                    <a:srgbClr val="92D050"/>
                  </a:solidFill>
                  <a:prstDash val="solid"/>
                </a:ln>
                <a:solidFill>
                  <a:srgbClr val="006600"/>
                </a:solidFill>
                <a:effectLst>
                  <a:glow rad="88900">
                    <a:schemeClr val="accent4">
                      <a:lumMod val="40000"/>
                      <a:lumOff val="60000"/>
                    </a:schemeClr>
                  </a:glow>
                  <a:outerShdw blurRad="88000" dist="50800" dir="5040000" algn="tl">
                    <a:schemeClr val="accent4">
                      <a:tint val="80000"/>
                      <a:satMod val="250000"/>
                      <a:alpha val="45000"/>
                    </a:schemeClr>
                  </a:outerShdw>
                </a:effectLst>
                <a:latin typeface="Arial Rounded MT Bold" pitchFamily="34" charset="0"/>
              </a:rPr>
              <a:t>beyn</a:t>
            </a:r>
            <a:r>
              <a:rPr lang="en-US" sz="2400" dirty="0" smtClean="0">
                <a:ln>
                  <a:solidFill>
                    <a:srgbClr val="92D050"/>
                  </a:solidFill>
                  <a:prstDash val="solid"/>
                </a:ln>
                <a:solidFill>
                  <a:srgbClr val="006600"/>
                </a:solidFill>
                <a:effectLst>
                  <a:glow rad="88900">
                    <a:schemeClr val="accent4">
                      <a:lumMod val="40000"/>
                      <a:lumOff val="60000"/>
                    </a:schemeClr>
                  </a:glow>
                  <a:outerShdw blurRad="88000" dist="50800" dir="5040000" algn="tl">
                    <a:schemeClr val="accent4">
                      <a:tint val="80000"/>
                      <a:satMod val="250000"/>
                      <a:alpha val="45000"/>
                    </a:schemeClr>
                  </a:outerShdw>
                </a:effectLst>
                <a:latin typeface="Arial Rounded MT Bold" pitchFamily="34" charset="0"/>
              </a:rPr>
              <a:t> ha </a:t>
            </a:r>
            <a:r>
              <a:rPr lang="en-US" sz="2400" dirty="0" err="1" smtClean="0">
                <a:ln>
                  <a:solidFill>
                    <a:srgbClr val="92D050"/>
                  </a:solidFill>
                  <a:prstDash val="solid"/>
                </a:ln>
                <a:solidFill>
                  <a:srgbClr val="006600"/>
                </a:solidFill>
                <a:effectLst>
                  <a:glow rad="88900">
                    <a:schemeClr val="accent4">
                      <a:lumMod val="40000"/>
                      <a:lumOff val="60000"/>
                    </a:schemeClr>
                  </a:glow>
                  <a:outerShdw blurRad="88000" dist="50800" dir="5040000" algn="tl">
                    <a:schemeClr val="accent4">
                      <a:tint val="80000"/>
                      <a:satMod val="250000"/>
                      <a:alpha val="45000"/>
                    </a:schemeClr>
                  </a:outerShdw>
                </a:effectLst>
                <a:latin typeface="Arial Rounded MT Bold" pitchFamily="34" charset="0"/>
              </a:rPr>
              <a:t>arbayim</a:t>
            </a:r>
            <a:r>
              <a:rPr lang="en-US" sz="2400" dirty="0" smtClean="0">
                <a:ln>
                  <a:solidFill>
                    <a:srgbClr val="92D050"/>
                  </a:solidFill>
                  <a:prstDash val="solid"/>
                </a:ln>
                <a:solidFill>
                  <a:srgbClr val="006600"/>
                </a:solidFill>
                <a:effectLst>
                  <a:glow rad="88900">
                    <a:schemeClr val="accent4">
                      <a:lumMod val="40000"/>
                      <a:lumOff val="60000"/>
                    </a:schemeClr>
                  </a:glow>
                  <a:outerShdw blurRad="88000" dist="50800" dir="5040000" algn="tl">
                    <a:schemeClr val="accent4">
                      <a:tint val="80000"/>
                      <a:satMod val="250000"/>
                      <a:alpha val="45000"/>
                    </a:schemeClr>
                  </a:outerShdw>
                </a:effectLst>
                <a:latin typeface="Arial Rounded MT Bold" pitchFamily="34" charset="0"/>
              </a:rPr>
              <a:t>&gt;.</a:t>
            </a:r>
          </a:p>
          <a:p>
            <a:pPr marL="342900" indent="-342900" algn="l">
              <a:buFont typeface="Arial" pitchFamily="34" charset="0"/>
              <a:buChar char="•"/>
            </a:pPr>
            <a:r>
              <a:rPr lang="en-US" sz="2400" dirty="0" smtClean="0">
                <a:ln>
                  <a:solidFill>
                    <a:srgbClr val="7030A0"/>
                  </a:solidFill>
                  <a:prstDash val="solid"/>
                </a:ln>
                <a:solidFill>
                  <a:srgbClr val="96004B"/>
                </a:solidFill>
                <a:effectLst>
                  <a:outerShdw blurRad="88000" dist="50800" dir="5040000" algn="tl">
                    <a:schemeClr val="accent4">
                      <a:tint val="80000"/>
                      <a:satMod val="250000"/>
                      <a:alpha val="45000"/>
                    </a:schemeClr>
                  </a:outerShdw>
                </a:effectLst>
                <a:latin typeface="Arial Rounded MT Bold" pitchFamily="34" charset="0"/>
              </a:rPr>
              <a:t>C</a:t>
            </a:r>
            <a:r>
              <a:rPr lang="en-US" sz="1800" dirty="0" smtClean="0">
                <a:ln>
                  <a:solidFill>
                    <a:srgbClr val="7030A0"/>
                  </a:solidFill>
                  <a:prstDash val="solid"/>
                </a:ln>
                <a:solidFill>
                  <a:srgbClr val="96004B"/>
                </a:solidFill>
                <a:effectLst>
                  <a:outerShdw blurRad="88000" dist="50800" dir="5040000" algn="tl">
                    <a:schemeClr val="accent4">
                      <a:tint val="80000"/>
                      <a:satMod val="250000"/>
                      <a:alpha val="45000"/>
                    </a:schemeClr>
                  </a:outerShdw>
                </a:effectLst>
                <a:latin typeface="Arial Rounded MT Bold" pitchFamily="34" charset="0"/>
              </a:rPr>
              <a:t>OULD IT BE</a:t>
            </a:r>
            <a:r>
              <a:rPr lang="en-US" sz="2400" dirty="0">
                <a:ln>
                  <a:solidFill>
                    <a:srgbClr val="7030A0"/>
                  </a:solidFill>
                  <a:prstDash val="solid"/>
                </a:ln>
                <a:solidFill>
                  <a:srgbClr val="96004B"/>
                </a:solidFill>
                <a:effectLst>
                  <a:outerShdw blurRad="88000" dist="50800" dir="5040000" algn="tl">
                    <a:schemeClr val="accent4">
                      <a:tint val="80000"/>
                      <a:satMod val="250000"/>
                      <a:alpha val="45000"/>
                    </a:schemeClr>
                  </a:outerShdw>
                </a:effectLst>
                <a:latin typeface="Arial Rounded MT Bold" pitchFamily="34" charset="0"/>
              </a:rPr>
              <a:t> </a:t>
            </a:r>
            <a:r>
              <a:rPr lang="en-US" sz="2400" dirty="0" smtClean="0">
                <a:ln>
                  <a:solidFill>
                    <a:srgbClr val="7030A0"/>
                  </a:solidFill>
                  <a:prstDash val="solid"/>
                </a:ln>
                <a:solidFill>
                  <a:srgbClr val="96004B"/>
                </a:solidFill>
                <a:effectLst>
                  <a:outerShdw blurRad="88000" dist="50800" dir="5040000" algn="tl">
                    <a:schemeClr val="accent4">
                      <a:tint val="80000"/>
                      <a:satMod val="250000"/>
                      <a:alpha val="45000"/>
                    </a:schemeClr>
                  </a:outerShdw>
                </a:effectLst>
                <a:latin typeface="Arial Rounded MT Bold" pitchFamily="34" charset="0"/>
              </a:rPr>
              <a:t>… these highly significant </a:t>
            </a:r>
            <a:br>
              <a:rPr lang="en-US" sz="2400" dirty="0" smtClean="0">
                <a:ln>
                  <a:solidFill>
                    <a:srgbClr val="7030A0"/>
                  </a:solidFill>
                  <a:prstDash val="solid"/>
                </a:ln>
                <a:solidFill>
                  <a:srgbClr val="96004B"/>
                </a:solidFill>
                <a:effectLst>
                  <a:outerShdw blurRad="88000" dist="50800" dir="5040000" algn="tl">
                    <a:schemeClr val="accent4">
                      <a:tint val="80000"/>
                      <a:satMod val="250000"/>
                      <a:alpha val="45000"/>
                    </a:schemeClr>
                  </a:outerShdw>
                </a:effectLst>
                <a:latin typeface="Arial Rounded MT Bold" pitchFamily="34" charset="0"/>
              </a:rPr>
            </a:br>
            <a:r>
              <a:rPr lang="en-US" sz="2400" dirty="0" smtClean="0">
                <a:ln>
                  <a:solidFill>
                    <a:srgbClr val="7030A0"/>
                  </a:solidFill>
                  <a:prstDash val="solid"/>
                </a:ln>
                <a:solidFill>
                  <a:srgbClr val="96004B"/>
                </a:solidFill>
                <a:effectLst>
                  <a:outerShdw blurRad="88000" dist="50800" dir="5040000" algn="tl">
                    <a:schemeClr val="accent4">
                      <a:tint val="80000"/>
                      <a:satMod val="250000"/>
                      <a:alpha val="45000"/>
                    </a:schemeClr>
                  </a:outerShdw>
                </a:effectLst>
                <a:latin typeface="Arial Rounded MT Bold" pitchFamily="34" charset="0"/>
              </a:rPr>
              <a:t>and beautiful truths about the Passover Sacrifice would lay hidden and covered without understanding “</a:t>
            </a:r>
            <a:r>
              <a:rPr lang="en-US" sz="2400" dirty="0" err="1" smtClean="0">
                <a:ln>
                  <a:solidFill>
                    <a:srgbClr val="7030A0"/>
                  </a:solidFill>
                  <a:prstDash val="solid"/>
                </a:ln>
                <a:solidFill>
                  <a:srgbClr val="96004B"/>
                </a:solidFill>
                <a:effectLst>
                  <a:outerShdw blurRad="88000" dist="50800" dir="5040000" algn="tl">
                    <a:schemeClr val="accent4">
                      <a:tint val="80000"/>
                      <a:satMod val="250000"/>
                      <a:alpha val="45000"/>
                    </a:schemeClr>
                  </a:outerShdw>
                </a:effectLst>
                <a:latin typeface="Arial Rounded MT Bold" pitchFamily="34" charset="0"/>
              </a:rPr>
              <a:t>arab</a:t>
            </a:r>
            <a:r>
              <a:rPr lang="en-US" sz="2400" dirty="0" smtClean="0">
                <a:ln>
                  <a:solidFill>
                    <a:srgbClr val="7030A0"/>
                  </a:solidFill>
                  <a:prstDash val="solid"/>
                </a:ln>
                <a:solidFill>
                  <a:srgbClr val="96004B"/>
                </a:solidFill>
                <a:effectLst>
                  <a:outerShdw blurRad="88000" dist="50800" dir="5040000" algn="tl">
                    <a:schemeClr val="accent4">
                      <a:tint val="80000"/>
                      <a:satMod val="250000"/>
                      <a:alpha val="45000"/>
                    </a:schemeClr>
                  </a:outerShdw>
                </a:effectLst>
                <a:latin typeface="Arial Rounded MT Bold" pitchFamily="34" charset="0"/>
              </a:rPr>
              <a:t>/H6148”?! </a:t>
            </a:r>
            <a:endParaRPr lang="en-US" sz="1600" dirty="0">
              <a:ln>
                <a:solidFill>
                  <a:srgbClr val="7030A0"/>
                </a:solidFill>
                <a:prstDash val="solid"/>
              </a:ln>
              <a:solidFill>
                <a:srgbClr val="96004B"/>
              </a:solidFill>
              <a:effectLst>
                <a:glow rad="127000">
                  <a:schemeClr val="tx2">
                    <a:lumMod val="60000"/>
                    <a:lumOff val="40000"/>
                    <a:alpha val="87000"/>
                  </a:schemeClr>
                </a:glow>
                <a:outerShdw blurRad="88000" dist="50800" dir="5040000" algn="tl">
                  <a:schemeClr val="accent4">
                    <a:tint val="80000"/>
                    <a:satMod val="250000"/>
                    <a:alpha val="45000"/>
                  </a:schemeClr>
                </a:outerShdw>
              </a:effectLst>
            </a:endParaRPr>
          </a:p>
        </p:txBody>
      </p:sp>
      <p:sp>
        <p:nvSpPr>
          <p:cNvPr id="37" name="Title 2"/>
          <p:cNvSpPr txBox="1">
            <a:spLocks/>
          </p:cNvSpPr>
          <p:nvPr/>
        </p:nvSpPr>
        <p:spPr>
          <a:xfrm>
            <a:off x="1377790" y="-95879"/>
            <a:ext cx="10814210"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smtClean="0">
                <a:ln>
                  <a:solidFill>
                    <a:srgbClr val="002060"/>
                  </a:solidFill>
                </a:ln>
                <a:solidFill>
                  <a:schemeClr val="accent2">
                    <a:lumMod val="75000"/>
                  </a:schemeClr>
                </a:solidFill>
              </a:rPr>
              <a:t>Audience Participation &amp; Discussion</a:t>
            </a:r>
            <a:endParaRPr lang="en-US" b="1" dirty="0">
              <a:ln>
                <a:solidFill>
                  <a:srgbClr val="002060"/>
                </a:solidFill>
              </a:ln>
              <a:solidFill>
                <a:schemeClr val="accent2">
                  <a:lumMod val="75000"/>
                </a:schemeClr>
              </a:solidFill>
            </a:endParaRPr>
          </a:p>
        </p:txBody>
      </p:sp>
      <p:pic>
        <p:nvPicPr>
          <p:cNvPr id="3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0044" y="1125770"/>
            <a:ext cx="4100266" cy="925886"/>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487182" y="1168784"/>
            <a:ext cx="3688080" cy="646331"/>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600" b="1" dirty="0" smtClean="0">
                <a:ln w="50800"/>
                <a:solidFill>
                  <a:srgbClr val="002060"/>
                </a:solidFill>
                <a:effectLst>
                  <a:glow rad="127000">
                    <a:schemeClr val="accent2">
                      <a:lumMod val="20000"/>
                      <a:lumOff val="80000"/>
                      <a:alpha val="93000"/>
                    </a:schemeClr>
                  </a:glow>
                </a:effectLst>
                <a:latin typeface="MV Boli" pitchFamily="2" charset="0"/>
                <a:cs typeface="MV Boli" pitchFamily="2" charset="0"/>
              </a:rPr>
              <a:t>Now</a:t>
            </a:r>
            <a:r>
              <a:rPr lang="en-US" sz="3600" b="1" cap="none" spc="0" dirty="0" smtClean="0">
                <a:ln w="50800"/>
                <a:solidFill>
                  <a:srgbClr val="002060"/>
                </a:solidFill>
                <a:effectLst>
                  <a:glow rad="127000">
                    <a:schemeClr val="accent2">
                      <a:lumMod val="20000"/>
                      <a:lumOff val="80000"/>
                      <a:alpha val="93000"/>
                    </a:schemeClr>
                  </a:glow>
                </a:effectLst>
                <a:latin typeface="MV Boli" pitchFamily="2" charset="0"/>
                <a:cs typeface="MV Boli" pitchFamily="2" charset="0"/>
              </a:rPr>
              <a:t> we Know!</a:t>
            </a:r>
            <a:endParaRPr lang="en-US" sz="3600" b="1" cap="none" spc="0" dirty="0">
              <a:ln w="50800"/>
              <a:solidFill>
                <a:srgbClr val="002060"/>
              </a:solidFill>
              <a:effectLst>
                <a:glow rad="127000">
                  <a:schemeClr val="accent2">
                    <a:lumMod val="20000"/>
                    <a:lumOff val="80000"/>
                    <a:alpha val="93000"/>
                  </a:schemeClr>
                </a:glow>
              </a:effectLst>
              <a:latin typeface="MV Boli" pitchFamily="2" charset="0"/>
              <a:cs typeface="MV Boli" pitchFamily="2" charset="0"/>
            </a:endParaRPr>
          </a:p>
        </p:txBody>
      </p:sp>
      <p:pic>
        <p:nvPicPr>
          <p:cNvPr id="2050" name="Picture 2" descr="F:\Art on Desktop - 1\All white man clip art\3d white people\audience participation table png 4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1" y="1973648"/>
            <a:ext cx="4817725" cy="4022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55702" y="3235677"/>
            <a:ext cx="1682138" cy="646331"/>
          </a:xfrm>
          <a:prstGeom prst="rect">
            <a:avLst/>
          </a:prstGeom>
          <a:noFill/>
        </p:spPr>
        <p:txBody>
          <a:bodyPr wrap="none" lIns="91440" tIns="45720" rIns="91440" bIns="45720">
            <a:prstTxWarp prst="textChevro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3600" b="1" cap="none" spc="0" dirty="0" smtClean="0">
                <a:ln w="11430"/>
                <a:solidFill>
                  <a:srgbClr val="96004B"/>
                </a:solidFill>
                <a:effectLst>
                  <a:outerShdw blurRad="80000" dist="40000" dir="5040000" algn="tl">
                    <a:srgbClr val="000000">
                      <a:alpha val="30000"/>
                    </a:srgbClr>
                  </a:outerShdw>
                </a:effectLst>
              </a:rPr>
              <a:t>boqer</a:t>
            </a:r>
            <a:endParaRPr lang="en-US" sz="3600" b="1" cap="none" spc="0" dirty="0">
              <a:ln w="11430"/>
              <a:solidFill>
                <a:srgbClr val="96004B"/>
              </a:solidFill>
              <a:effectLst>
                <a:outerShdw blurRad="80000" dist="40000" dir="5040000" algn="tl">
                  <a:srgbClr val="000000">
                    <a:alpha val="30000"/>
                  </a:srgbClr>
                </a:outerShdw>
              </a:effectLst>
            </a:endParaRPr>
          </a:p>
        </p:txBody>
      </p:sp>
      <p:pic>
        <p:nvPicPr>
          <p:cNvPr id="13" name="Picture 12" descr="C:\Users\Rae\Desktop\Art on Desktop\white man clip art\3d white people\quiz time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7187" y="959960"/>
            <a:ext cx="2695575" cy="1695450"/>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1"/>
          <p:cNvSpPr txBox="1">
            <a:spLocks/>
          </p:cNvSpPr>
          <p:nvPr/>
        </p:nvSpPr>
        <p:spPr>
          <a:xfrm>
            <a:off x="11582400" y="6497260"/>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600" smtClean="0">
                <a:solidFill>
                  <a:schemeClr val="tx1">
                    <a:lumMod val="75000"/>
                    <a:lumOff val="25000"/>
                  </a:schemeClr>
                </a:solidFill>
              </a:rPr>
              <a:pPr algn="r"/>
              <a:t>66</a:t>
            </a:fld>
            <a:endParaRPr lang="en-US" dirty="0">
              <a:solidFill>
                <a:schemeClr val="tx1">
                  <a:lumMod val="75000"/>
                  <a:lumOff val="25000"/>
                </a:schemeClr>
              </a:solidFill>
            </a:endParaRPr>
          </a:p>
        </p:txBody>
      </p:sp>
      <p:sp>
        <p:nvSpPr>
          <p:cNvPr id="12" name="Explosion 1 11"/>
          <p:cNvSpPr/>
          <p:nvPr/>
        </p:nvSpPr>
        <p:spPr>
          <a:xfrm rot="18748191">
            <a:off x="218146" y="92991"/>
            <a:ext cx="1342902" cy="1331328"/>
          </a:xfrm>
          <a:prstGeom prst="irregularSeal1">
            <a:avLst/>
          </a:prstGeom>
          <a:gradFill flip="none" rotWithShape="1">
            <a:gsLst>
              <a:gs pos="17000">
                <a:srgbClr val="96004B"/>
              </a:gs>
              <a:gs pos="50000">
                <a:srgbClr val="00B0F0"/>
              </a:gs>
              <a:gs pos="81000">
                <a:srgbClr val="96004B"/>
              </a:gs>
            </a:gsLst>
            <a:path path="shape">
              <a:fillToRect l="50000" t="50000" r="50000" b="50000"/>
            </a:path>
            <a:tileRect/>
          </a:gradFill>
          <a:ln>
            <a:solidFill>
              <a:schemeClr val="accent2">
                <a:lumMod val="40000"/>
                <a:lumOff val="6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3346795"/>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wipe(left)">
                                      <p:cBhvr>
                                        <p:cTn id="7" dur="1250"/>
                                        <p:tgtEl>
                                          <p:spTgt spid="42">
                                            <p:txEl>
                                              <p:pRg st="0" end="0"/>
                                            </p:txEl>
                                          </p:spTgt>
                                        </p:tgtEl>
                                      </p:cBhvr>
                                    </p:animEffect>
                                  </p:childTnLst>
                                </p:cTn>
                              </p:par>
                            </p:childTnLst>
                          </p:cTn>
                        </p:par>
                        <p:par>
                          <p:cTn id="8" fill="hold">
                            <p:stCondLst>
                              <p:cond delay="1250"/>
                            </p:stCondLst>
                            <p:childTnLst>
                              <p:par>
                                <p:cTn id="9" presetID="26"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3">
                                            <p:txEl>
                                              <p:pRg st="0" end="0"/>
                                            </p:txEl>
                                          </p:spTgt>
                                        </p:tgtEl>
                                        <p:attrNameLst>
                                          <p:attrName>style.visibility</p:attrName>
                                        </p:attrNameLst>
                                      </p:cBhvr>
                                      <p:to>
                                        <p:strVal val="visible"/>
                                      </p:to>
                                    </p:set>
                                    <p:animEffect transition="in" filter="fade">
                                      <p:cBhvr>
                                        <p:cTn id="29" dur="1000"/>
                                        <p:tgtEl>
                                          <p:spTgt spid="33">
                                            <p:txEl>
                                              <p:pRg st="0" end="0"/>
                                            </p:txEl>
                                          </p:spTgt>
                                        </p:tgtEl>
                                      </p:cBhvr>
                                    </p:animEffect>
                                    <p:anim calcmode="lin" valueType="num">
                                      <p:cBhvr>
                                        <p:cTn id="30"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3">
                                            <p:txEl>
                                              <p:pRg st="1" end="1"/>
                                            </p:txEl>
                                          </p:spTgt>
                                        </p:tgtEl>
                                        <p:attrNameLst>
                                          <p:attrName>style.visibility</p:attrName>
                                        </p:attrNameLst>
                                      </p:cBhvr>
                                      <p:to>
                                        <p:strVal val="visible"/>
                                      </p:to>
                                    </p:set>
                                    <p:animEffect transition="in" filter="fade">
                                      <p:cBhvr>
                                        <p:cTn id="36" dur="1000"/>
                                        <p:tgtEl>
                                          <p:spTgt spid="33">
                                            <p:txEl>
                                              <p:pRg st="1" end="1"/>
                                            </p:txEl>
                                          </p:spTgt>
                                        </p:tgtEl>
                                      </p:cBhvr>
                                    </p:animEffect>
                                    <p:anim calcmode="lin" valueType="num">
                                      <p:cBhvr>
                                        <p:cTn id="37" dur="1000" fill="hold"/>
                                        <p:tgtEl>
                                          <p:spTgt spid="33">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3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3">
                                            <p:txEl>
                                              <p:pRg st="2" end="2"/>
                                            </p:txEl>
                                          </p:spTgt>
                                        </p:tgtEl>
                                        <p:attrNameLst>
                                          <p:attrName>style.visibility</p:attrName>
                                        </p:attrNameLst>
                                      </p:cBhvr>
                                      <p:to>
                                        <p:strVal val="visible"/>
                                      </p:to>
                                    </p:set>
                                    <p:animEffect transition="in" filter="fade">
                                      <p:cBhvr>
                                        <p:cTn id="43" dur="1000"/>
                                        <p:tgtEl>
                                          <p:spTgt spid="33">
                                            <p:txEl>
                                              <p:pRg st="2" end="2"/>
                                            </p:txEl>
                                          </p:spTgt>
                                        </p:tgtEl>
                                      </p:cBhvr>
                                    </p:animEffect>
                                    <p:anim calcmode="lin" valueType="num">
                                      <p:cBhvr>
                                        <p:cTn id="44" dur="1000" fill="hold"/>
                                        <p:tgtEl>
                                          <p:spTgt spid="33">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3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3">
                                            <p:txEl>
                                              <p:pRg st="3" end="3"/>
                                            </p:txEl>
                                          </p:spTgt>
                                        </p:tgtEl>
                                        <p:attrNameLst>
                                          <p:attrName>style.visibility</p:attrName>
                                        </p:attrNameLst>
                                      </p:cBhvr>
                                      <p:to>
                                        <p:strVal val="visible"/>
                                      </p:to>
                                    </p:set>
                                    <p:animEffect transition="in" filter="fade">
                                      <p:cBhvr>
                                        <p:cTn id="50" dur="1000"/>
                                        <p:tgtEl>
                                          <p:spTgt spid="33">
                                            <p:txEl>
                                              <p:pRg st="3" end="3"/>
                                            </p:txEl>
                                          </p:spTgt>
                                        </p:tgtEl>
                                      </p:cBhvr>
                                    </p:animEffect>
                                    <p:anim calcmode="lin" valueType="num">
                                      <p:cBhvr>
                                        <p:cTn id="51" dur="1000" fill="hold"/>
                                        <p:tgtEl>
                                          <p:spTgt spid="33">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33">
                                            <p:txEl>
                                              <p:pRg st="3" end="3"/>
                                            </p:txEl>
                                          </p:spTgt>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8" presetClass="emph" presetSubtype="0" fill="hold" grpId="0" nodeType="afterEffect">
                                  <p:stCondLst>
                                    <p:cond delay="0"/>
                                  </p:stCondLst>
                                  <p:childTnLst>
                                    <p:animRot by="21600000">
                                      <p:cBhvr>
                                        <p:cTn id="55" dur="2000" fill="hold"/>
                                        <p:tgtEl>
                                          <p:spTgt spid="12"/>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3">
                                            <p:txEl>
                                              <p:pRg st="4" end="4"/>
                                            </p:txEl>
                                          </p:spTgt>
                                        </p:tgtEl>
                                        <p:attrNameLst>
                                          <p:attrName>style.visibility</p:attrName>
                                        </p:attrNameLst>
                                      </p:cBhvr>
                                      <p:to>
                                        <p:strVal val="visible"/>
                                      </p:to>
                                    </p:set>
                                    <p:animEffect transition="in" filter="fade">
                                      <p:cBhvr>
                                        <p:cTn id="60" dur="1000"/>
                                        <p:tgtEl>
                                          <p:spTgt spid="33">
                                            <p:txEl>
                                              <p:pRg st="4" end="4"/>
                                            </p:txEl>
                                          </p:spTgt>
                                        </p:tgtEl>
                                      </p:cBhvr>
                                    </p:animEffect>
                                    <p:anim calcmode="lin" valueType="num">
                                      <p:cBhvr>
                                        <p:cTn id="61" dur="1000" fill="hold"/>
                                        <p:tgtEl>
                                          <p:spTgt spid="33">
                                            <p:txEl>
                                              <p:pRg st="4" end="4"/>
                                            </p:txEl>
                                          </p:spTgt>
                                        </p:tgtEl>
                                        <p:attrNameLst>
                                          <p:attrName>ppt_x</p:attrName>
                                        </p:attrNameLst>
                                      </p:cBhvr>
                                      <p:tavLst>
                                        <p:tav tm="0">
                                          <p:val>
                                            <p:strVal val="#ppt_x"/>
                                          </p:val>
                                        </p:tav>
                                        <p:tav tm="100000">
                                          <p:val>
                                            <p:strVal val="#ppt_x"/>
                                          </p:val>
                                        </p:tav>
                                      </p:tavLst>
                                    </p:anim>
                                    <p:anim calcmode="lin" valueType="num">
                                      <p:cBhvr>
                                        <p:cTn id="62" dur="1000" fill="hold"/>
                                        <p:tgtEl>
                                          <p:spTgt spid="3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6">
                                            <p:txEl>
                                              <p:pRg st="0" end="0"/>
                                            </p:txEl>
                                          </p:spTgt>
                                        </p:tgtEl>
                                        <p:attrNameLst>
                                          <p:attrName>style.visibility</p:attrName>
                                        </p:attrNameLst>
                                      </p:cBhvr>
                                      <p:to>
                                        <p:strVal val="visible"/>
                                      </p:to>
                                    </p:set>
                                    <p:animEffect transition="in" filter="barn(inVertical)">
                                      <p:cBhvr>
                                        <p:cTn id="67" dur="10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162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637020" y="46300"/>
            <a:ext cx="9997440" cy="1921398"/>
          </a:xfrm>
        </p:spPr>
        <p:txBody>
          <a:bodyPr>
            <a:normAutofit/>
            <a:scene3d>
              <a:camera prst="orthographicFront"/>
              <a:lightRig rig="threePt" dir="t"/>
            </a:scene3d>
            <a:sp3d extrusionH="57150">
              <a:bevelT h="25400" prst="softRound"/>
            </a:sp3d>
          </a:bodyPr>
          <a:lstStyle/>
          <a:p>
            <a:pPr algn="ctr"/>
            <a:r>
              <a:rPr lang="en-US" sz="6000" b="1" dirty="0" smtClean="0">
                <a:ln>
                  <a:solidFill>
                    <a:srgbClr val="002060"/>
                  </a:solidFill>
                </a:ln>
                <a:gradFill>
                  <a:gsLst>
                    <a:gs pos="0">
                      <a:srgbClr val="03D4A8"/>
                    </a:gs>
                    <a:gs pos="25000">
                      <a:srgbClr val="21D6E0"/>
                    </a:gs>
                    <a:gs pos="75000">
                      <a:srgbClr val="0087E6"/>
                    </a:gs>
                    <a:gs pos="100000">
                      <a:srgbClr val="005CBF"/>
                    </a:gs>
                  </a:gsLst>
                  <a:lin ang="0" scaled="0"/>
                </a:gradFill>
                <a:effectLst/>
                <a:latin typeface="Rockwell" pitchFamily="18" charset="0"/>
              </a:rPr>
              <a:t>What is the Final Conclusion of the Matter?</a:t>
            </a:r>
            <a:endParaRPr lang="en-US" sz="6000" b="1" dirty="0">
              <a:ln>
                <a:solidFill>
                  <a:srgbClr val="002060"/>
                </a:solidFill>
              </a:ln>
              <a:gradFill>
                <a:gsLst>
                  <a:gs pos="0">
                    <a:srgbClr val="03D4A8"/>
                  </a:gs>
                  <a:gs pos="25000">
                    <a:srgbClr val="21D6E0"/>
                  </a:gs>
                  <a:gs pos="75000">
                    <a:srgbClr val="0087E6"/>
                  </a:gs>
                  <a:gs pos="100000">
                    <a:srgbClr val="005CBF"/>
                  </a:gs>
                </a:gsLst>
                <a:lin ang="0" scaled="0"/>
              </a:gradFill>
              <a:effectLst/>
              <a:latin typeface="Rockwell" pitchFamily="18" charset="0"/>
            </a:endParaRPr>
          </a:p>
        </p:txBody>
      </p:sp>
      <p:sp>
        <p:nvSpPr>
          <p:cNvPr id="4" name="Content Placeholder 3"/>
          <p:cNvSpPr>
            <a:spLocks noGrp="1"/>
          </p:cNvSpPr>
          <p:nvPr>
            <p:ph idx="1"/>
          </p:nvPr>
        </p:nvSpPr>
        <p:spPr>
          <a:xfrm>
            <a:off x="1544320" y="1929409"/>
            <a:ext cx="6217490" cy="4859141"/>
          </a:xfrm>
        </p:spPr>
        <p:txBody>
          <a:bodyPr>
            <a:normAutofit fontScale="92500" lnSpcReduction="20000"/>
            <a:scene3d>
              <a:camera prst="orthographicFront"/>
              <a:lightRig rig="threePt" dir="t"/>
            </a:scene3d>
            <a:sp3d extrusionH="57150">
              <a:bevelT h="25400" prst="softRound"/>
            </a:sp3d>
          </a:bodyPr>
          <a:lstStyle/>
          <a:p>
            <a:r>
              <a:rPr lang="en-US" sz="3600" b="1" spc="300" dirty="0" smtClean="0">
                <a:ln>
                  <a:solidFill>
                    <a:srgbClr val="002060"/>
                  </a:solidFill>
                </a:ln>
                <a:gradFill flip="none" rotWithShape="1">
                  <a:gsLst>
                    <a:gs pos="0">
                      <a:srgbClr val="03D4A8"/>
                    </a:gs>
                    <a:gs pos="25000">
                      <a:srgbClr val="21D6E0"/>
                    </a:gs>
                    <a:gs pos="75000">
                      <a:srgbClr val="0087E6"/>
                    </a:gs>
                    <a:gs pos="100000">
                      <a:srgbClr val="005CBF"/>
                    </a:gs>
                  </a:gsLst>
                  <a:path path="circle">
                    <a:fillToRect l="50000" t="50000" r="50000" b="50000"/>
                  </a:path>
                  <a:tileRect/>
                </a:gradFill>
                <a:latin typeface="Rockwell" pitchFamily="18" charset="0"/>
              </a:rPr>
              <a:t>Will we as humans </a:t>
            </a:r>
            <a:r>
              <a:rPr lang="en-US" sz="3600" b="1" spc="300" dirty="0" smtClean="0">
                <a:ln>
                  <a:solidFill>
                    <a:srgbClr val="002060"/>
                  </a:solidFill>
                </a:ln>
                <a:gradFill flip="none" rotWithShape="1">
                  <a:gsLst>
                    <a:gs pos="0">
                      <a:srgbClr val="03D4A8"/>
                    </a:gs>
                    <a:gs pos="25000">
                      <a:srgbClr val="21D6E0"/>
                    </a:gs>
                    <a:gs pos="75000">
                      <a:srgbClr val="0087E6"/>
                    </a:gs>
                    <a:gs pos="100000">
                      <a:srgbClr val="005CBF"/>
                    </a:gs>
                  </a:gsLst>
                  <a:path path="circle">
                    <a:fillToRect l="50000" t="50000" r="50000" b="50000"/>
                  </a:path>
                  <a:tileRect/>
                </a:gradFill>
                <a:effectLst>
                  <a:glow rad="139700">
                    <a:schemeClr val="accent2">
                      <a:satMod val="175000"/>
                      <a:alpha val="40000"/>
                    </a:schemeClr>
                  </a:glow>
                </a:effectLst>
                <a:latin typeface="Rockwell" pitchFamily="18" charset="0"/>
              </a:rPr>
              <a:t>ALLOW YAHUSHA to have THE FINAL WORD </a:t>
            </a:r>
            <a:r>
              <a:rPr lang="en-US" sz="3600" b="1" dirty="0" smtClean="0">
                <a:ln>
                  <a:solidFill>
                    <a:srgbClr val="002060"/>
                  </a:solidFill>
                </a:ln>
                <a:gradFill flip="none" rotWithShape="1">
                  <a:gsLst>
                    <a:gs pos="0">
                      <a:srgbClr val="03D4A8"/>
                    </a:gs>
                    <a:gs pos="25000">
                      <a:srgbClr val="21D6E0"/>
                    </a:gs>
                    <a:gs pos="75000">
                      <a:srgbClr val="0087E6"/>
                    </a:gs>
                    <a:gs pos="100000">
                      <a:srgbClr val="005CBF"/>
                    </a:gs>
                  </a:gsLst>
                  <a:path path="circle">
                    <a:fillToRect l="50000" t="50000" r="50000" b="50000"/>
                  </a:path>
                  <a:tileRect/>
                </a:gradFill>
                <a:latin typeface="Rockwell" pitchFamily="18" charset="0"/>
              </a:rPr>
              <a:t>about &lt;</a:t>
            </a:r>
            <a:r>
              <a:rPr lang="en-US" sz="3600" b="1" dirty="0" err="1" smtClean="0">
                <a:ln>
                  <a:solidFill>
                    <a:srgbClr val="002060"/>
                  </a:solidFill>
                </a:ln>
                <a:gradFill flip="none" rotWithShape="1">
                  <a:gsLst>
                    <a:gs pos="0">
                      <a:srgbClr val="03D4A8"/>
                    </a:gs>
                    <a:gs pos="25000">
                      <a:srgbClr val="21D6E0"/>
                    </a:gs>
                    <a:gs pos="75000">
                      <a:srgbClr val="0087E6"/>
                    </a:gs>
                    <a:gs pos="100000">
                      <a:srgbClr val="005CBF"/>
                    </a:gs>
                  </a:gsLst>
                  <a:path path="circle">
                    <a:fillToRect l="50000" t="50000" r="50000" b="50000"/>
                  </a:path>
                  <a:tileRect/>
                </a:gradFill>
                <a:latin typeface="Rockwell" pitchFamily="18" charset="0"/>
              </a:rPr>
              <a:t>beyn</a:t>
            </a:r>
            <a:r>
              <a:rPr lang="en-US" sz="3600" b="1" dirty="0" smtClean="0">
                <a:ln>
                  <a:solidFill>
                    <a:srgbClr val="002060"/>
                  </a:solidFill>
                </a:ln>
                <a:gradFill flip="none" rotWithShape="1">
                  <a:gsLst>
                    <a:gs pos="0">
                      <a:srgbClr val="03D4A8"/>
                    </a:gs>
                    <a:gs pos="25000">
                      <a:srgbClr val="21D6E0"/>
                    </a:gs>
                    <a:gs pos="75000">
                      <a:srgbClr val="0087E6"/>
                    </a:gs>
                    <a:gs pos="100000">
                      <a:srgbClr val="005CBF"/>
                    </a:gs>
                  </a:gsLst>
                  <a:path path="circle">
                    <a:fillToRect l="50000" t="50000" r="50000" b="50000"/>
                  </a:path>
                  <a:tileRect/>
                </a:gradFill>
                <a:latin typeface="Rockwell" pitchFamily="18" charset="0"/>
              </a:rPr>
              <a:t> ha </a:t>
            </a:r>
            <a:r>
              <a:rPr lang="en-US" sz="3600" b="1" dirty="0" err="1" smtClean="0">
                <a:ln>
                  <a:solidFill>
                    <a:srgbClr val="002060"/>
                  </a:solidFill>
                </a:ln>
                <a:gradFill flip="none" rotWithShape="1">
                  <a:gsLst>
                    <a:gs pos="0">
                      <a:srgbClr val="03D4A8"/>
                    </a:gs>
                    <a:gs pos="25000">
                      <a:srgbClr val="21D6E0"/>
                    </a:gs>
                    <a:gs pos="75000">
                      <a:srgbClr val="0087E6"/>
                    </a:gs>
                    <a:gs pos="100000">
                      <a:srgbClr val="005CBF"/>
                    </a:gs>
                  </a:gsLst>
                  <a:path path="circle">
                    <a:fillToRect l="50000" t="50000" r="50000" b="50000"/>
                  </a:path>
                  <a:tileRect/>
                </a:gradFill>
                <a:latin typeface="Rockwell" pitchFamily="18" charset="0"/>
              </a:rPr>
              <a:t>arbayim</a:t>
            </a:r>
            <a:r>
              <a:rPr lang="en-US" sz="3600" b="1" dirty="0" smtClean="0">
                <a:ln>
                  <a:solidFill>
                    <a:srgbClr val="002060"/>
                  </a:solidFill>
                </a:ln>
                <a:gradFill flip="none" rotWithShape="1">
                  <a:gsLst>
                    <a:gs pos="0">
                      <a:srgbClr val="03D4A8"/>
                    </a:gs>
                    <a:gs pos="25000">
                      <a:srgbClr val="21D6E0"/>
                    </a:gs>
                    <a:gs pos="75000">
                      <a:srgbClr val="0087E6"/>
                    </a:gs>
                    <a:gs pos="100000">
                      <a:srgbClr val="005CBF"/>
                    </a:gs>
                  </a:gsLst>
                  <a:path path="circle">
                    <a:fillToRect l="50000" t="50000" r="50000" b="50000"/>
                  </a:path>
                  <a:tileRect/>
                </a:gradFill>
                <a:latin typeface="Rockwell" pitchFamily="18" charset="0"/>
              </a:rPr>
              <a:t>&gt; and day-start?</a:t>
            </a:r>
          </a:p>
          <a:p>
            <a:pPr marL="82296" indent="0">
              <a:buNone/>
            </a:pPr>
            <a:endParaRPr lang="en-US" sz="600" b="1" dirty="0" smtClean="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latin typeface="Rockwell" pitchFamily="18" charset="0"/>
            </a:endParaRPr>
          </a:p>
          <a:p>
            <a:pPr marL="82296" indent="0">
              <a:buNone/>
            </a:pPr>
            <a:r>
              <a:rPr lang="en-US" sz="3600" b="1" dirty="0" smtClean="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latin typeface="Rockwell" pitchFamily="18" charset="0"/>
              </a:rPr>
              <a:t>Will </a:t>
            </a:r>
            <a:r>
              <a:rPr lang="en-US" sz="3600" b="1" spc="300" dirty="0" smtClean="0">
                <a:ln>
                  <a:solidFill>
                    <a:srgbClr val="002060"/>
                  </a:solidFill>
                </a:ln>
                <a:gradFill flip="none" rotWithShape="1">
                  <a:gsLst>
                    <a:gs pos="0">
                      <a:srgbClr val="03D4A8"/>
                    </a:gs>
                    <a:gs pos="25000">
                      <a:srgbClr val="21D6E0"/>
                    </a:gs>
                    <a:gs pos="75000">
                      <a:srgbClr val="0087E6"/>
                    </a:gs>
                    <a:gs pos="100000">
                      <a:srgbClr val="005CBF"/>
                    </a:gs>
                  </a:gsLst>
                  <a:path path="circle">
                    <a:fillToRect l="50000" t="50000" r="50000" b="50000"/>
                  </a:path>
                  <a:tileRect/>
                </a:gradFill>
                <a:effectLst>
                  <a:glow rad="139700">
                    <a:schemeClr val="accent2">
                      <a:satMod val="175000"/>
                      <a:alpha val="40000"/>
                    </a:schemeClr>
                  </a:glow>
                </a:effectLst>
                <a:latin typeface="Rockwell" pitchFamily="18" charset="0"/>
              </a:rPr>
              <a:t>Yahuah’s people </a:t>
            </a:r>
            <a:br>
              <a:rPr lang="en-US" sz="3600" b="1" spc="300" dirty="0" smtClean="0">
                <a:ln>
                  <a:solidFill>
                    <a:srgbClr val="002060"/>
                  </a:solidFill>
                </a:ln>
                <a:gradFill flip="none" rotWithShape="1">
                  <a:gsLst>
                    <a:gs pos="0">
                      <a:srgbClr val="03D4A8"/>
                    </a:gs>
                    <a:gs pos="25000">
                      <a:srgbClr val="21D6E0"/>
                    </a:gs>
                    <a:gs pos="75000">
                      <a:srgbClr val="0087E6"/>
                    </a:gs>
                    <a:gs pos="100000">
                      <a:srgbClr val="005CBF"/>
                    </a:gs>
                  </a:gsLst>
                  <a:path path="circle">
                    <a:fillToRect l="50000" t="50000" r="50000" b="50000"/>
                  </a:path>
                  <a:tileRect/>
                </a:gradFill>
                <a:effectLst>
                  <a:glow rad="139700">
                    <a:schemeClr val="accent2">
                      <a:satMod val="175000"/>
                      <a:alpha val="40000"/>
                    </a:schemeClr>
                  </a:glow>
                </a:effectLst>
                <a:latin typeface="Rockwell" pitchFamily="18" charset="0"/>
              </a:rPr>
            </a:br>
            <a:r>
              <a:rPr lang="en-US" sz="3600" b="1" dirty="0" smtClean="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latin typeface="Rockwell" pitchFamily="18" charset="0"/>
              </a:rPr>
              <a:t>follow His will </a:t>
            </a:r>
            <a:r>
              <a:rPr lang="en-US" sz="3600" b="1" dirty="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latin typeface="Rockwell" pitchFamily="18" charset="0"/>
              </a:rPr>
              <a:t>to </a:t>
            </a:r>
            <a:r>
              <a:rPr lang="en-US" sz="3600" b="1" dirty="0" smtClean="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latin typeface="Rockwell" pitchFamily="18" charset="0"/>
              </a:rPr>
              <a:t>maintain</a:t>
            </a:r>
            <a:br>
              <a:rPr lang="en-US" sz="3600" b="1" dirty="0" smtClean="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latin typeface="Rockwell" pitchFamily="18" charset="0"/>
              </a:rPr>
            </a:br>
            <a:r>
              <a:rPr lang="en-US" sz="3600" b="1" dirty="0" smtClean="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latin typeface="Rockwell" pitchFamily="18" charset="0"/>
              </a:rPr>
              <a:t>the </a:t>
            </a:r>
            <a:r>
              <a:rPr lang="en-US" sz="3600" b="1" dirty="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latin typeface="Rockwell" pitchFamily="18" charset="0"/>
              </a:rPr>
              <a:t>correct </a:t>
            </a:r>
            <a:r>
              <a:rPr lang="en-US" sz="3600" b="1" dirty="0" smtClean="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latin typeface="Rockwell" pitchFamily="18" charset="0"/>
              </a:rPr>
              <a:t>interpretation for</a:t>
            </a:r>
          </a:p>
          <a:p>
            <a:r>
              <a:rPr lang="en-US" sz="3600" b="1" dirty="0" smtClean="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latin typeface="Rockwell" pitchFamily="18" charset="0"/>
              </a:rPr>
              <a:t> </a:t>
            </a:r>
            <a:r>
              <a:rPr lang="en-US" sz="3600" b="1" spc="300" dirty="0" smtClean="0">
                <a:ln>
                  <a:solidFill>
                    <a:srgbClr val="002060"/>
                  </a:solidFill>
                </a:ln>
                <a:gradFill flip="none" rotWithShape="1">
                  <a:gsLst>
                    <a:gs pos="0">
                      <a:srgbClr val="03D4A8"/>
                    </a:gs>
                    <a:gs pos="25000">
                      <a:srgbClr val="21D6E0"/>
                    </a:gs>
                    <a:gs pos="75000">
                      <a:srgbClr val="0087E6"/>
                    </a:gs>
                    <a:gs pos="100000">
                      <a:srgbClr val="005CBF"/>
                    </a:gs>
                  </a:gsLst>
                  <a:path path="circle">
                    <a:fillToRect l="50000" t="50000" r="50000" b="50000"/>
                  </a:path>
                  <a:tileRect/>
                </a:gradFill>
                <a:effectLst>
                  <a:glow rad="139700">
                    <a:schemeClr val="accent2">
                      <a:satMod val="175000"/>
                      <a:alpha val="40000"/>
                    </a:schemeClr>
                  </a:glow>
                </a:effectLst>
                <a:latin typeface="Rockwell" pitchFamily="18" charset="0"/>
              </a:rPr>
              <a:t>Deut 16:6</a:t>
            </a:r>
            <a:r>
              <a:rPr lang="en-US" sz="3600" b="1" dirty="0" smtClean="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latin typeface="Rockwell" pitchFamily="18" charset="0"/>
              </a:rPr>
              <a:t> and </a:t>
            </a:r>
          </a:p>
          <a:p>
            <a:r>
              <a:rPr lang="en-US" sz="3600" b="1" dirty="0" smtClean="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latin typeface="Rockwell" pitchFamily="18" charset="0"/>
              </a:rPr>
              <a:t>&lt;</a:t>
            </a:r>
            <a:r>
              <a:rPr lang="en-US" sz="3600" b="1" dirty="0" err="1" smtClean="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latin typeface="Rockwell" pitchFamily="18" charset="0"/>
              </a:rPr>
              <a:t>beyn</a:t>
            </a:r>
            <a:r>
              <a:rPr lang="en-US" sz="3600" b="1" dirty="0" smtClean="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latin typeface="Rockwell" pitchFamily="18" charset="0"/>
              </a:rPr>
              <a:t> ha </a:t>
            </a:r>
            <a:r>
              <a:rPr lang="en-US" sz="3600" b="1" dirty="0" err="1" smtClean="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latin typeface="Rockwell" pitchFamily="18" charset="0"/>
              </a:rPr>
              <a:t>arbayim</a:t>
            </a:r>
            <a:r>
              <a:rPr lang="en-US" sz="3600" b="1" dirty="0" smtClean="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latin typeface="Rockwell" pitchFamily="18" charset="0"/>
              </a:rPr>
              <a:t>&gt;?</a:t>
            </a:r>
          </a:p>
        </p:txBody>
      </p:sp>
      <p:pic>
        <p:nvPicPr>
          <p:cNvPr id="8" name="Picture 2" descr="C:\Users\Rae\Desktop\Sheep that hear His voi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3410" y="2465284"/>
            <a:ext cx="3990975" cy="37433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607734" y="4092338"/>
            <a:ext cx="1244428" cy="1350962"/>
            <a:chOff x="714375" y="3810351"/>
            <a:chExt cx="1244428" cy="1350962"/>
          </a:xfrm>
        </p:grpSpPr>
        <p:sp>
          <p:nvSpPr>
            <p:cNvPr id="6" name="Oval 5"/>
            <p:cNvSpPr/>
            <p:nvPr/>
          </p:nvSpPr>
          <p:spPr>
            <a:xfrm>
              <a:off x="727065" y="3810351"/>
              <a:ext cx="1231738" cy="1231919"/>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14375" y="4699648"/>
              <a:ext cx="11682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rPr>
                <a:t>No context </a:t>
              </a:r>
              <a:br>
                <a:rPr lang="en-US" sz="1200" b="1" dirty="0" smtClean="0">
                  <a:ln>
                    <a:solidFill>
                      <a:srgbClr val="006600"/>
                    </a:solidFill>
                  </a:ln>
                  <a:solidFill>
                    <a:srgbClr val="99FF33"/>
                  </a:solidFill>
                </a:rPr>
              </a:br>
              <a:r>
                <a:rPr lang="en-US" sz="1200" b="1" dirty="0" smtClean="0">
                  <a:ln>
                    <a:solidFill>
                      <a:srgbClr val="006600"/>
                    </a:solidFill>
                  </a:ln>
                  <a:solidFill>
                    <a:srgbClr val="99FF33"/>
                  </a:solidFill>
                </a:rPr>
                <a:t> for day-start. </a:t>
              </a:r>
              <a:endParaRPr lang="en-US" sz="1200" b="1" dirty="0">
                <a:ln>
                  <a:solidFill>
                    <a:srgbClr val="006600"/>
                  </a:solidFill>
                </a:ln>
                <a:solidFill>
                  <a:srgbClr val="99FF33"/>
                </a:solidFill>
              </a:endParaRPr>
            </a:p>
          </p:txBody>
        </p:sp>
      </p:grpSp>
    </p:spTree>
    <p:extLst>
      <p:ext uri="{BB962C8B-B14F-4D97-AF65-F5344CB8AC3E}">
        <p14:creationId xmlns:p14="http://schemas.microsoft.com/office/powerpoint/2010/main" val="1580523213"/>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100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1000"/>
                                        <p:tgtEl>
                                          <p:spTgt spid="4">
                                            <p:txEl>
                                              <p:pRg st="3" end="3"/>
                                            </p:txEl>
                                          </p:spTgt>
                                        </p:tgtEl>
                                      </p:cBhvr>
                                    </p:animEffect>
                                    <p:anim calcmode="lin" valueType="num">
                                      <p:cBhvr>
                                        <p:cTn id="1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100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Rounded Rectangle 9"/>
          <p:cNvSpPr/>
          <p:nvPr/>
        </p:nvSpPr>
        <p:spPr>
          <a:xfrm>
            <a:off x="2397760" y="1675229"/>
            <a:ext cx="4060367" cy="1697891"/>
          </a:xfrm>
          <a:prstGeom prst="roundRect">
            <a:avLst>
              <a:gd name="adj" fmla="val 20257"/>
            </a:avLst>
          </a:prstGeom>
          <a:gradFill flip="none" rotWithShape="1">
            <a:gsLst>
              <a:gs pos="0">
                <a:srgbClr val="000000"/>
              </a:gs>
              <a:gs pos="39999">
                <a:srgbClr val="0A128C"/>
              </a:gs>
              <a:gs pos="70000">
                <a:srgbClr val="181CC7"/>
              </a:gs>
              <a:gs pos="88000">
                <a:srgbClr val="7005D4"/>
              </a:gs>
              <a:gs pos="100000">
                <a:srgbClr val="8C3D91"/>
              </a:gs>
            </a:gsLst>
            <a:lin ang="16200000" scaled="1"/>
            <a:tileRect/>
          </a:gradFill>
          <a:ln w="57150">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algn="ctr"/>
            <a:r>
              <a:rPr lang="en-CA" sz="3600" dirty="0" smtClean="0">
                <a:ln>
                  <a:solidFill>
                    <a:srgbClr val="002060"/>
                  </a:solidFill>
                </a:ln>
                <a:latin typeface="Cooper Black" pitchFamily="18" charset="0"/>
              </a:rPr>
              <a:t>“IT Has Been Accomplished!”</a:t>
            </a:r>
            <a:br>
              <a:rPr lang="en-CA" sz="3600" dirty="0" smtClean="0">
                <a:ln>
                  <a:solidFill>
                    <a:srgbClr val="002060"/>
                  </a:solidFill>
                </a:ln>
                <a:latin typeface="Cooper Black" pitchFamily="18" charset="0"/>
              </a:rPr>
            </a:br>
            <a:r>
              <a:rPr lang="en-CA" sz="3600" dirty="0" smtClean="0">
                <a:ln>
                  <a:solidFill>
                    <a:srgbClr val="002060"/>
                  </a:solidFill>
                </a:ln>
                <a:latin typeface="Cooper Black" pitchFamily="18" charset="0"/>
              </a:rPr>
              <a:t>John 19:30</a:t>
            </a:r>
            <a:endParaRPr lang="en-CA" sz="3600" dirty="0">
              <a:ln>
                <a:solidFill>
                  <a:srgbClr val="002060"/>
                </a:solidFill>
              </a:ln>
              <a:latin typeface="Cooper Black" pitchFamily="18" charset="0"/>
            </a:endParaRPr>
          </a:p>
        </p:txBody>
      </p:sp>
      <p:grpSp>
        <p:nvGrpSpPr>
          <p:cNvPr id="14" name="Group 13"/>
          <p:cNvGrpSpPr/>
          <p:nvPr/>
        </p:nvGrpSpPr>
        <p:grpSpPr>
          <a:xfrm>
            <a:off x="6923555" y="2304842"/>
            <a:ext cx="4191991" cy="1533445"/>
            <a:chOff x="7731417" y="2965828"/>
            <a:chExt cx="4191991" cy="1533445"/>
          </a:xfrm>
        </p:grpSpPr>
        <p:pic>
          <p:nvPicPr>
            <p:cNvPr id="21" name="Picture 9" descr="C:\Users\Rae\Desktop\passover banner 3 edit.jpg"/>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731417" y="2965828"/>
              <a:ext cx="4191991" cy="150940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2" name="Rectangle 21"/>
            <p:cNvSpPr/>
            <p:nvPr/>
          </p:nvSpPr>
          <p:spPr>
            <a:xfrm>
              <a:off x="8742277" y="3852942"/>
              <a:ext cx="2239716" cy="646331"/>
            </a:xfrm>
            <a:prstGeom prst="rect">
              <a:avLst/>
            </a:prstGeom>
            <a:noFill/>
          </p:spPr>
          <p:txBody>
            <a:bodyPr wrap="none" lIns="91440" tIns="45720" rIns="91440" bIns="45720">
              <a:spAutoFit/>
              <a:scene3d>
                <a:camera prst="orthographicFront"/>
                <a:lightRig rig="soft" dir="t">
                  <a:rot lat="0" lon="0" rev="10800000"/>
                </a:lightRig>
              </a:scene3d>
              <a:sp3d extrusionH="57150">
                <a:bevelT w="27940" h="12700" prst="angle"/>
                <a:contourClr>
                  <a:srgbClr val="DDDDDD"/>
                </a:contourClr>
              </a:sp3d>
            </a:bodyPr>
            <a:lstStyle/>
            <a:p>
              <a:pPr algn="ctr"/>
              <a:r>
                <a:rPr lang="en-US" sz="3600" b="1" spc="150" dirty="0" smtClean="0">
                  <a:ln w="11430"/>
                  <a:solidFill>
                    <a:srgbClr val="AC0000"/>
                  </a:solidFill>
                  <a:effectLst>
                    <a:outerShdw blurRad="25400" algn="tl" rotWithShape="0">
                      <a:srgbClr val="000000">
                        <a:alpha val="43000"/>
                      </a:srgbClr>
                    </a:outerShdw>
                  </a:effectLst>
                  <a:latin typeface="Times New Roman" pitchFamily="18" charset="0"/>
                  <a:cs typeface="Times New Roman" pitchFamily="18" charset="0"/>
                </a:rPr>
                <a:t>in</a:t>
              </a:r>
              <a:r>
                <a:rPr lang="en-US" sz="3600" b="1" cap="none" spc="150" dirty="0" smtClean="0">
                  <a:ln w="11430"/>
                  <a:solidFill>
                    <a:srgbClr val="700000"/>
                  </a:solidFill>
                  <a:effectLst>
                    <a:outerShdw blurRad="25400" algn="tl" rotWithShape="0">
                      <a:srgbClr val="000000">
                        <a:alpha val="43000"/>
                      </a:srgbClr>
                    </a:outerShdw>
                  </a:effectLst>
                  <a:latin typeface="Stencil" pitchFamily="82" charset="0"/>
                </a:rPr>
                <a:t> </a:t>
              </a:r>
              <a:r>
                <a:rPr lang="en-US" sz="3600" b="1" cap="none" spc="150" dirty="0" err="1" smtClean="0">
                  <a:ln w="11430"/>
                  <a:solidFill>
                    <a:srgbClr val="AC0000"/>
                  </a:solidFill>
                  <a:effectLst>
                    <a:outerShdw blurRad="25400" algn="tl" rotWithShape="0">
                      <a:srgbClr val="000000">
                        <a:alpha val="43000"/>
                      </a:srgbClr>
                    </a:outerShdw>
                  </a:effectLst>
                  <a:latin typeface="Stencil" pitchFamily="82" charset="0"/>
                </a:rPr>
                <a:t>egypt</a:t>
              </a:r>
              <a:endParaRPr lang="en-US" sz="3600" b="1" cap="none" spc="150" dirty="0">
                <a:ln w="11430"/>
                <a:solidFill>
                  <a:srgbClr val="AC0000"/>
                </a:solidFill>
                <a:effectLst>
                  <a:outerShdw blurRad="25400" algn="tl" rotWithShape="0">
                    <a:srgbClr val="000000">
                      <a:alpha val="43000"/>
                    </a:srgbClr>
                  </a:outerShdw>
                </a:effectLst>
                <a:latin typeface="Stencil" pitchFamily="82" charset="0"/>
              </a:endParaRPr>
            </a:p>
          </p:txBody>
        </p:sp>
      </p:grpSp>
      <p:sp>
        <p:nvSpPr>
          <p:cNvPr id="2" name="Slide Number Placeholder 1"/>
          <p:cNvSpPr>
            <a:spLocks noGrp="1"/>
          </p:cNvSpPr>
          <p:nvPr>
            <p:ph type="sldNum" sz="quarter" idx="12"/>
          </p:nvPr>
        </p:nvSpPr>
        <p:spPr>
          <a:xfrm>
            <a:off x="11484864" y="6528125"/>
            <a:ext cx="609600" cy="381000"/>
          </a:xfrm>
        </p:spPr>
        <p:txBody>
          <a:bodyPr/>
          <a:lstStyle/>
          <a:p>
            <a:pPr algn="r" eaLnBrk="1" latinLnBrk="0" hangingPunct="1"/>
            <a:fld id="{D5BBC35B-A44B-4119-B8DA-DE9E3DFADA20}" type="slidenum">
              <a:rPr kumimoji="0" lang="en-US" smtClean="0">
                <a:solidFill>
                  <a:schemeClr val="bg1"/>
                </a:solidFill>
              </a:rPr>
              <a:pPr algn="r" eaLnBrk="1" latinLnBrk="0" hangingPunct="1"/>
              <a:t>68</a:t>
            </a:fld>
            <a:endParaRPr kumimoji="0" lang="en-US" dirty="0">
              <a:solidFill>
                <a:schemeClr val="bg1"/>
              </a:solidFill>
            </a:endParaRPr>
          </a:p>
        </p:txBody>
      </p:sp>
      <p:sp>
        <p:nvSpPr>
          <p:cNvPr id="5" name="Title 2"/>
          <p:cNvSpPr txBox="1">
            <a:spLocks/>
          </p:cNvSpPr>
          <p:nvPr/>
        </p:nvSpPr>
        <p:spPr>
          <a:xfrm>
            <a:off x="-81023" y="44031"/>
            <a:ext cx="5116010" cy="1631198"/>
          </a:xfrm>
          <a:prstGeom prst="rect">
            <a:avLst/>
          </a:prstGeom>
        </p:spPr>
        <p:txBody>
          <a:bodyPr>
            <a:normAutofit lnSpcReduction="10000"/>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sz="3600" b="1" dirty="0" smtClean="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effectLst>
                  <a:glow rad="88900">
                    <a:schemeClr val="bg1">
                      <a:alpha val="77000"/>
                    </a:schemeClr>
                  </a:glow>
                </a:effectLst>
                <a:latin typeface="Rockwell" pitchFamily="18" charset="0"/>
              </a:rPr>
              <a:t>2</a:t>
            </a:r>
            <a:r>
              <a:rPr lang="en-US" sz="3600" b="1" baseline="30000" dirty="0" smtClean="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effectLst>
                  <a:glow rad="88900">
                    <a:schemeClr val="bg1">
                      <a:alpha val="77000"/>
                    </a:schemeClr>
                  </a:glow>
                </a:effectLst>
                <a:latin typeface="Rockwell" pitchFamily="18" charset="0"/>
              </a:rPr>
              <a:t>nd</a:t>
            </a:r>
            <a:r>
              <a:rPr lang="en-US" sz="3600" b="1" dirty="0" smtClean="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effectLst>
                  <a:glow rad="88900">
                    <a:schemeClr val="bg1">
                      <a:alpha val="77000"/>
                    </a:schemeClr>
                  </a:glow>
                </a:effectLst>
                <a:latin typeface="Rockwell" pitchFamily="18" charset="0"/>
              </a:rPr>
              <a:t> Great </a:t>
            </a:r>
            <a:r>
              <a:rPr lang="en-US" sz="2800" b="1" dirty="0" smtClean="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effectLst>
                  <a:glow rad="88900">
                    <a:schemeClr val="bg1">
                      <a:alpha val="77000"/>
                    </a:schemeClr>
                  </a:glow>
                </a:effectLst>
                <a:latin typeface="Rockwell" pitchFamily="18" charset="0"/>
              </a:rPr>
              <a:t>(&amp; Final)</a:t>
            </a:r>
          </a:p>
          <a:p>
            <a:pPr algn="ctr"/>
            <a:r>
              <a:rPr lang="en-US" sz="3600" b="1" dirty="0" smtClean="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effectLst>
                  <a:glow rad="88900">
                    <a:schemeClr val="bg1">
                      <a:alpha val="77000"/>
                    </a:schemeClr>
                  </a:glow>
                </a:effectLst>
                <a:latin typeface="Rockwell" pitchFamily="18" charset="0"/>
              </a:rPr>
              <a:t>&lt;</a:t>
            </a:r>
            <a:r>
              <a:rPr lang="en-US" sz="3600" b="1" dirty="0" err="1" smtClean="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effectLst>
                  <a:glow rad="88900">
                    <a:schemeClr val="bg1">
                      <a:alpha val="77000"/>
                    </a:schemeClr>
                  </a:glow>
                </a:effectLst>
                <a:latin typeface="Rockwell" pitchFamily="18" charset="0"/>
              </a:rPr>
              <a:t>beyn</a:t>
            </a:r>
            <a:r>
              <a:rPr lang="en-US" sz="3600" b="1" dirty="0" smtClean="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effectLst>
                  <a:glow rad="88900">
                    <a:schemeClr val="bg1">
                      <a:alpha val="77000"/>
                    </a:schemeClr>
                  </a:glow>
                </a:effectLst>
                <a:latin typeface="Rockwell" pitchFamily="18" charset="0"/>
              </a:rPr>
              <a:t> ha </a:t>
            </a:r>
            <a:r>
              <a:rPr lang="en-US" sz="3600" b="1" dirty="0" err="1" smtClean="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effectLst>
                  <a:glow rad="88900">
                    <a:schemeClr val="bg1">
                      <a:alpha val="77000"/>
                    </a:schemeClr>
                  </a:glow>
                </a:effectLst>
                <a:latin typeface="Rockwell" pitchFamily="18" charset="0"/>
              </a:rPr>
              <a:t>arbayim</a:t>
            </a:r>
            <a:r>
              <a:rPr lang="en-US" sz="3600" b="1" dirty="0" smtClean="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effectLst>
                  <a:glow rad="88900">
                    <a:schemeClr val="bg1">
                      <a:alpha val="77000"/>
                    </a:schemeClr>
                  </a:glow>
                </a:effectLst>
                <a:latin typeface="Rockwell" pitchFamily="18" charset="0"/>
              </a:rPr>
              <a:t>&gt;</a:t>
            </a:r>
          </a:p>
          <a:p>
            <a:pPr algn="ctr"/>
            <a:r>
              <a:rPr lang="en-US" sz="3600" b="1" dirty="0" smtClean="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effectLst>
                  <a:glow rad="88900">
                    <a:schemeClr val="bg1">
                      <a:alpha val="77000"/>
                    </a:schemeClr>
                  </a:glow>
                </a:effectLst>
                <a:latin typeface="Rockwell" pitchFamily="18" charset="0"/>
              </a:rPr>
              <a:t>Day Season</a:t>
            </a:r>
            <a:endParaRPr lang="en-US" sz="3600" b="1" dirty="0">
              <a:ln>
                <a:solidFill>
                  <a:srgbClr val="002060"/>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effectLst>
                <a:glow rad="88900">
                  <a:schemeClr val="bg1">
                    <a:alpha val="77000"/>
                  </a:schemeClr>
                </a:glow>
              </a:effectLst>
              <a:latin typeface="Rockwell" pitchFamily="18" charset="0"/>
            </a:endParaRPr>
          </a:p>
        </p:txBody>
      </p:sp>
      <p:sp>
        <p:nvSpPr>
          <p:cNvPr id="6" name="Title 2"/>
          <p:cNvSpPr txBox="1">
            <a:spLocks/>
          </p:cNvSpPr>
          <p:nvPr/>
        </p:nvSpPr>
        <p:spPr>
          <a:xfrm>
            <a:off x="5937814" y="23150"/>
            <a:ext cx="5930096" cy="1631198"/>
          </a:xfrm>
          <a:prstGeom prst="rect">
            <a:avLst/>
          </a:prstGeom>
        </p:spPr>
        <p:txBody>
          <a:bodyPr>
            <a:normAutofit lnSpcReduction="10000"/>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sz="3600" b="1" dirty="0" smtClean="0">
                <a:ln>
                  <a:solidFill>
                    <a:srgbClr val="002060"/>
                  </a:solidFill>
                </a:ln>
                <a:gradFill>
                  <a:gsLst>
                    <a:gs pos="0">
                      <a:srgbClr val="03D4A8"/>
                    </a:gs>
                    <a:gs pos="25000">
                      <a:srgbClr val="21D6E0"/>
                    </a:gs>
                    <a:gs pos="75000">
                      <a:srgbClr val="0087E6"/>
                    </a:gs>
                    <a:gs pos="100000">
                      <a:srgbClr val="005CBF"/>
                    </a:gs>
                  </a:gsLst>
                  <a:lin ang="0" scaled="0"/>
                </a:gradFill>
                <a:effectLst>
                  <a:glow rad="88900">
                    <a:schemeClr val="bg1">
                      <a:alpha val="77000"/>
                    </a:schemeClr>
                  </a:glow>
                </a:effectLst>
                <a:latin typeface="Rockwell" pitchFamily="18" charset="0"/>
              </a:rPr>
              <a:t>1</a:t>
            </a:r>
            <a:r>
              <a:rPr lang="en-US" sz="3600" b="1" baseline="30000" dirty="0" smtClean="0">
                <a:ln>
                  <a:solidFill>
                    <a:srgbClr val="002060"/>
                  </a:solidFill>
                </a:ln>
                <a:gradFill>
                  <a:gsLst>
                    <a:gs pos="0">
                      <a:srgbClr val="03D4A8"/>
                    </a:gs>
                    <a:gs pos="25000">
                      <a:srgbClr val="21D6E0"/>
                    </a:gs>
                    <a:gs pos="75000">
                      <a:srgbClr val="0087E6"/>
                    </a:gs>
                    <a:gs pos="100000">
                      <a:srgbClr val="005CBF"/>
                    </a:gs>
                  </a:gsLst>
                  <a:lin ang="0" scaled="0"/>
                </a:gradFill>
                <a:effectLst>
                  <a:glow rad="88900">
                    <a:schemeClr val="bg1">
                      <a:alpha val="77000"/>
                    </a:schemeClr>
                  </a:glow>
                </a:effectLst>
                <a:latin typeface="Rockwell" pitchFamily="18" charset="0"/>
              </a:rPr>
              <a:t>st</a:t>
            </a:r>
            <a:r>
              <a:rPr lang="en-US" sz="3600" b="1" dirty="0" smtClean="0">
                <a:ln>
                  <a:solidFill>
                    <a:srgbClr val="002060"/>
                  </a:solidFill>
                </a:ln>
                <a:gradFill>
                  <a:gsLst>
                    <a:gs pos="0">
                      <a:srgbClr val="03D4A8"/>
                    </a:gs>
                    <a:gs pos="25000">
                      <a:srgbClr val="21D6E0"/>
                    </a:gs>
                    <a:gs pos="75000">
                      <a:srgbClr val="0087E6"/>
                    </a:gs>
                    <a:gs pos="100000">
                      <a:srgbClr val="005CBF"/>
                    </a:gs>
                  </a:gsLst>
                  <a:lin ang="0" scaled="0"/>
                </a:gradFill>
                <a:effectLst>
                  <a:glow rad="88900">
                    <a:schemeClr val="bg1">
                      <a:alpha val="77000"/>
                    </a:schemeClr>
                  </a:glow>
                </a:effectLst>
                <a:latin typeface="Rockwell" pitchFamily="18" charset="0"/>
              </a:rPr>
              <a:t> Great</a:t>
            </a:r>
          </a:p>
          <a:p>
            <a:pPr algn="ctr"/>
            <a:r>
              <a:rPr lang="en-US" sz="3600" b="1" dirty="0" smtClean="0">
                <a:ln>
                  <a:solidFill>
                    <a:srgbClr val="002060"/>
                  </a:solidFill>
                </a:ln>
                <a:gradFill>
                  <a:gsLst>
                    <a:gs pos="0">
                      <a:srgbClr val="03D4A8"/>
                    </a:gs>
                    <a:gs pos="25000">
                      <a:srgbClr val="21D6E0"/>
                    </a:gs>
                    <a:gs pos="75000">
                      <a:srgbClr val="0087E6"/>
                    </a:gs>
                    <a:gs pos="100000">
                      <a:srgbClr val="005CBF"/>
                    </a:gs>
                  </a:gsLst>
                  <a:lin ang="0" scaled="0"/>
                </a:gradFill>
                <a:effectLst>
                  <a:glow rad="88900">
                    <a:schemeClr val="bg1">
                      <a:alpha val="77000"/>
                    </a:schemeClr>
                  </a:glow>
                </a:effectLst>
                <a:latin typeface="Rockwell" pitchFamily="18" charset="0"/>
              </a:rPr>
              <a:t>&lt;</a:t>
            </a:r>
            <a:r>
              <a:rPr lang="en-US" sz="3600" b="1" dirty="0" err="1" smtClean="0">
                <a:ln>
                  <a:solidFill>
                    <a:srgbClr val="002060"/>
                  </a:solidFill>
                </a:ln>
                <a:gradFill>
                  <a:gsLst>
                    <a:gs pos="0">
                      <a:srgbClr val="03D4A8"/>
                    </a:gs>
                    <a:gs pos="25000">
                      <a:srgbClr val="21D6E0"/>
                    </a:gs>
                    <a:gs pos="75000">
                      <a:srgbClr val="0087E6"/>
                    </a:gs>
                    <a:gs pos="100000">
                      <a:srgbClr val="005CBF"/>
                    </a:gs>
                  </a:gsLst>
                  <a:lin ang="0" scaled="0"/>
                </a:gradFill>
                <a:effectLst>
                  <a:glow rad="88900">
                    <a:schemeClr val="bg1">
                      <a:alpha val="77000"/>
                    </a:schemeClr>
                  </a:glow>
                </a:effectLst>
                <a:latin typeface="Rockwell" pitchFamily="18" charset="0"/>
              </a:rPr>
              <a:t>beyn</a:t>
            </a:r>
            <a:r>
              <a:rPr lang="en-US" sz="3600" b="1" dirty="0" smtClean="0">
                <a:ln>
                  <a:solidFill>
                    <a:srgbClr val="002060"/>
                  </a:solidFill>
                </a:ln>
                <a:gradFill>
                  <a:gsLst>
                    <a:gs pos="0">
                      <a:srgbClr val="03D4A8"/>
                    </a:gs>
                    <a:gs pos="25000">
                      <a:srgbClr val="21D6E0"/>
                    </a:gs>
                    <a:gs pos="75000">
                      <a:srgbClr val="0087E6"/>
                    </a:gs>
                    <a:gs pos="100000">
                      <a:srgbClr val="005CBF"/>
                    </a:gs>
                  </a:gsLst>
                  <a:lin ang="0" scaled="0"/>
                </a:gradFill>
                <a:effectLst>
                  <a:glow rad="88900">
                    <a:schemeClr val="bg1">
                      <a:alpha val="77000"/>
                    </a:schemeClr>
                  </a:glow>
                </a:effectLst>
                <a:latin typeface="Rockwell" pitchFamily="18" charset="0"/>
              </a:rPr>
              <a:t> ha </a:t>
            </a:r>
            <a:r>
              <a:rPr lang="en-US" sz="3600" b="1" dirty="0" err="1" smtClean="0">
                <a:ln>
                  <a:solidFill>
                    <a:srgbClr val="002060"/>
                  </a:solidFill>
                </a:ln>
                <a:gradFill>
                  <a:gsLst>
                    <a:gs pos="0">
                      <a:srgbClr val="03D4A8"/>
                    </a:gs>
                    <a:gs pos="25000">
                      <a:srgbClr val="21D6E0"/>
                    </a:gs>
                    <a:gs pos="75000">
                      <a:srgbClr val="0087E6"/>
                    </a:gs>
                    <a:gs pos="100000">
                      <a:srgbClr val="005CBF"/>
                    </a:gs>
                  </a:gsLst>
                  <a:lin ang="0" scaled="0"/>
                </a:gradFill>
                <a:effectLst>
                  <a:glow rad="88900">
                    <a:schemeClr val="bg1">
                      <a:alpha val="77000"/>
                    </a:schemeClr>
                  </a:glow>
                </a:effectLst>
                <a:latin typeface="Rockwell" pitchFamily="18" charset="0"/>
              </a:rPr>
              <a:t>arbayim</a:t>
            </a:r>
            <a:r>
              <a:rPr lang="en-US" sz="3600" b="1" dirty="0" smtClean="0">
                <a:ln>
                  <a:solidFill>
                    <a:srgbClr val="002060"/>
                  </a:solidFill>
                </a:ln>
                <a:gradFill>
                  <a:gsLst>
                    <a:gs pos="0">
                      <a:srgbClr val="03D4A8"/>
                    </a:gs>
                    <a:gs pos="25000">
                      <a:srgbClr val="21D6E0"/>
                    </a:gs>
                    <a:gs pos="75000">
                      <a:srgbClr val="0087E6"/>
                    </a:gs>
                    <a:gs pos="100000">
                      <a:srgbClr val="005CBF"/>
                    </a:gs>
                  </a:gsLst>
                  <a:lin ang="0" scaled="0"/>
                </a:gradFill>
                <a:effectLst>
                  <a:glow rad="88900">
                    <a:schemeClr val="bg1">
                      <a:alpha val="77000"/>
                    </a:schemeClr>
                  </a:glow>
                </a:effectLst>
                <a:latin typeface="Rockwell" pitchFamily="18" charset="0"/>
              </a:rPr>
              <a:t>&gt;</a:t>
            </a:r>
          </a:p>
          <a:p>
            <a:pPr algn="ctr"/>
            <a:r>
              <a:rPr lang="en-US" sz="3600" b="1" dirty="0" smtClean="0">
                <a:ln>
                  <a:solidFill>
                    <a:srgbClr val="002060"/>
                  </a:solidFill>
                </a:ln>
                <a:gradFill>
                  <a:gsLst>
                    <a:gs pos="0">
                      <a:srgbClr val="03D4A8"/>
                    </a:gs>
                    <a:gs pos="25000">
                      <a:srgbClr val="21D6E0"/>
                    </a:gs>
                    <a:gs pos="75000">
                      <a:srgbClr val="0087E6"/>
                    </a:gs>
                    <a:gs pos="100000">
                      <a:srgbClr val="005CBF"/>
                    </a:gs>
                  </a:gsLst>
                  <a:lin ang="0" scaled="0"/>
                </a:gradFill>
                <a:effectLst>
                  <a:glow rad="88900">
                    <a:schemeClr val="bg1">
                      <a:alpha val="77000"/>
                    </a:schemeClr>
                  </a:glow>
                </a:effectLst>
                <a:latin typeface="Rockwell" pitchFamily="18" charset="0"/>
              </a:rPr>
              <a:t>Night Season</a:t>
            </a:r>
            <a:endParaRPr lang="en-US" sz="3600" b="1" dirty="0">
              <a:ln>
                <a:solidFill>
                  <a:srgbClr val="002060"/>
                </a:solidFill>
              </a:ln>
              <a:gradFill>
                <a:gsLst>
                  <a:gs pos="0">
                    <a:srgbClr val="03D4A8"/>
                  </a:gs>
                  <a:gs pos="25000">
                    <a:srgbClr val="21D6E0"/>
                  </a:gs>
                  <a:gs pos="75000">
                    <a:srgbClr val="0087E6"/>
                  </a:gs>
                  <a:gs pos="100000">
                    <a:srgbClr val="005CBF"/>
                  </a:gs>
                </a:gsLst>
                <a:lin ang="0" scaled="0"/>
              </a:gradFill>
              <a:effectLst>
                <a:glow rad="88900">
                  <a:schemeClr val="bg1">
                    <a:alpha val="77000"/>
                  </a:schemeClr>
                </a:glow>
              </a:effectLst>
              <a:latin typeface="Rockwell" pitchFamily="18" charset="0"/>
            </a:endParaRPr>
          </a:p>
        </p:txBody>
      </p:sp>
      <p:grpSp>
        <p:nvGrpSpPr>
          <p:cNvPr id="4" name="Group 3"/>
          <p:cNvGrpSpPr/>
          <p:nvPr/>
        </p:nvGrpSpPr>
        <p:grpSpPr>
          <a:xfrm>
            <a:off x="-2460030" y="3130174"/>
            <a:ext cx="2205387" cy="2437182"/>
            <a:chOff x="618836" y="3206187"/>
            <a:chExt cx="2205387" cy="2437182"/>
          </a:xfrm>
        </p:grpSpPr>
        <p:sp>
          <p:nvSpPr>
            <p:cNvPr id="8" name="Oval 7"/>
            <p:cNvSpPr/>
            <p:nvPr/>
          </p:nvSpPr>
          <p:spPr>
            <a:xfrm>
              <a:off x="654677" y="3206187"/>
              <a:ext cx="2169546" cy="2237113"/>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18836" y="4805005"/>
              <a:ext cx="2057681" cy="838364"/>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96004B"/>
                    </a:solidFill>
                  </a:ln>
                  <a:solidFill>
                    <a:srgbClr val="6F3350"/>
                  </a:solidFill>
                </a:rPr>
                <a:t>Morning for</a:t>
              </a:r>
              <a:br>
                <a:rPr lang="en-US" sz="1200" b="1" dirty="0" smtClean="0">
                  <a:ln>
                    <a:solidFill>
                      <a:srgbClr val="96004B"/>
                    </a:solidFill>
                  </a:ln>
                  <a:solidFill>
                    <a:srgbClr val="6F3350"/>
                  </a:solidFill>
                </a:rPr>
              </a:br>
              <a:r>
                <a:rPr lang="en-US" sz="1200" b="1" dirty="0" smtClean="0">
                  <a:ln>
                    <a:solidFill>
                      <a:srgbClr val="96004B"/>
                    </a:solidFill>
                  </a:ln>
                  <a:solidFill>
                    <a:srgbClr val="6F3350"/>
                  </a:solidFill>
                </a:rPr>
                <a:t> the day-start!</a:t>
              </a:r>
              <a:endParaRPr lang="en-US" sz="1200" b="1" dirty="0">
                <a:ln>
                  <a:solidFill>
                    <a:srgbClr val="96004B"/>
                  </a:solidFill>
                </a:ln>
                <a:solidFill>
                  <a:srgbClr val="6F3350"/>
                </a:solidFill>
              </a:endParaRPr>
            </a:p>
          </p:txBody>
        </p:sp>
      </p:grpSp>
      <p:pic>
        <p:nvPicPr>
          <p:cNvPr id="1029" name="Picture 5" descr="C:\Users\Rae\Desktop\passover lamb for the worl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546" y="1424006"/>
            <a:ext cx="1524000" cy="2819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C:\Users\Rae\Desktop\Passover blood smeared 25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83863" y="2856313"/>
            <a:ext cx="2103451" cy="31972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692512" y="3575410"/>
            <a:ext cx="4191991" cy="1570441"/>
            <a:chOff x="1155512" y="4475235"/>
            <a:chExt cx="4191991" cy="1570441"/>
          </a:xfrm>
        </p:grpSpPr>
        <p:pic>
          <p:nvPicPr>
            <p:cNvPr id="1033" name="Picture 9" descr="C:\Users\Rae\Desktop\passover banner 3 edi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5512" y="4475235"/>
              <a:ext cx="4191991" cy="150940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1931521" y="5399345"/>
              <a:ext cx="2842445" cy="646331"/>
            </a:xfrm>
            <a:prstGeom prst="rect">
              <a:avLst/>
            </a:prstGeom>
            <a:noFill/>
          </p:spPr>
          <p:txBody>
            <a:bodyPr wrap="none" lIns="91440" tIns="45720" rIns="91440" bIns="45720">
              <a:spAutoFit/>
              <a:scene3d>
                <a:camera prst="orthographicFront"/>
                <a:lightRig rig="soft" dir="t">
                  <a:rot lat="0" lon="0" rev="10800000"/>
                </a:lightRig>
              </a:scene3d>
              <a:sp3d extrusionH="57150">
                <a:bevelT w="27940" h="12700" prst="angle"/>
                <a:contourClr>
                  <a:srgbClr val="DDDDDD"/>
                </a:contourClr>
              </a:sp3d>
            </a:bodyPr>
            <a:lstStyle/>
            <a:p>
              <a:pPr algn="ctr"/>
              <a:r>
                <a:rPr lang="en-US" sz="3600" b="1" cap="none" spc="150" dirty="0" smtClean="0">
                  <a:ln w="11430"/>
                  <a:solidFill>
                    <a:srgbClr val="700000"/>
                  </a:solidFill>
                  <a:effectLst>
                    <a:outerShdw blurRad="25400" algn="tl" rotWithShape="0">
                      <a:srgbClr val="000000">
                        <a:alpha val="43000"/>
                      </a:srgbClr>
                    </a:outerShdw>
                  </a:effectLst>
                  <a:latin typeface="Times New Roman" pitchFamily="18" charset="0"/>
                  <a:cs typeface="Times New Roman" pitchFamily="18" charset="0"/>
                </a:rPr>
                <a:t>at</a:t>
              </a:r>
              <a:r>
                <a:rPr lang="en-US" sz="3600" b="1" cap="none" spc="150" dirty="0" smtClean="0">
                  <a:ln w="11430"/>
                  <a:solidFill>
                    <a:srgbClr val="700000"/>
                  </a:solidFill>
                  <a:effectLst>
                    <a:outerShdw blurRad="25400" algn="tl" rotWithShape="0">
                      <a:srgbClr val="000000">
                        <a:alpha val="43000"/>
                      </a:srgbClr>
                    </a:outerShdw>
                  </a:effectLst>
                  <a:latin typeface="Stencil" pitchFamily="82" charset="0"/>
                </a:rPr>
                <a:t> CALVARY</a:t>
              </a:r>
              <a:endParaRPr lang="en-US" sz="3600" b="1" cap="none" spc="150" dirty="0">
                <a:ln w="11430"/>
                <a:solidFill>
                  <a:srgbClr val="700000"/>
                </a:solidFill>
                <a:effectLst>
                  <a:outerShdw blurRad="25400" algn="tl" rotWithShape="0">
                    <a:srgbClr val="000000">
                      <a:alpha val="43000"/>
                    </a:srgbClr>
                  </a:outerShdw>
                </a:effectLst>
                <a:latin typeface="Stencil" pitchFamily="82" charset="0"/>
              </a:endParaRPr>
            </a:p>
          </p:txBody>
        </p:sp>
      </p:grpSp>
      <p:pic>
        <p:nvPicPr>
          <p:cNvPr id="1027" name="Picture 3" descr="C:\Users\Rae\Desktop\Yah's pasover up close 3 400.jpg"/>
          <p:cNvPicPr>
            <a:picLocks noChangeAspect="1" noChangeArrowheads="1"/>
          </p:cNvPicPr>
          <p:nvPr/>
        </p:nvPicPr>
        <p:blipFill>
          <a:blip r:embed="rId9">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428401" y="3167956"/>
            <a:ext cx="2029726" cy="289235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57" y="5978229"/>
            <a:ext cx="11765023" cy="830997"/>
          </a:xfrm>
          <a:prstGeom prst="rect">
            <a:avLst/>
          </a:prstGeom>
        </p:spPr>
        <p:txBody>
          <a:bodyPr wrap="square">
            <a:spAutoFit/>
          </a:bodyPr>
          <a:lstStyle/>
          <a:p>
            <a:pPr algn="ctr"/>
            <a:r>
              <a:rPr lang="en-US" sz="2400" b="1" dirty="0" smtClean="0">
                <a:solidFill>
                  <a:srgbClr val="002060"/>
                </a:solidFill>
                <a:effectLst>
                  <a:glow rad="88900">
                    <a:schemeClr val="bg1"/>
                  </a:glow>
                </a:effectLst>
                <a:latin typeface="+mj-lt"/>
              </a:rPr>
              <a:t>From a 3</a:t>
            </a:r>
            <a:r>
              <a:rPr lang="en-US" sz="2400" b="1" baseline="30000" dirty="0" smtClean="0">
                <a:solidFill>
                  <a:srgbClr val="002060"/>
                </a:solidFill>
                <a:effectLst>
                  <a:glow rad="88900">
                    <a:schemeClr val="bg1"/>
                  </a:glow>
                </a:effectLst>
                <a:latin typeface="+mj-lt"/>
              </a:rPr>
              <a:t>rd</a:t>
            </a:r>
            <a:r>
              <a:rPr lang="en-US" sz="2400" b="1" dirty="0" smtClean="0">
                <a:solidFill>
                  <a:srgbClr val="002060"/>
                </a:solidFill>
                <a:effectLst>
                  <a:glow rad="88900">
                    <a:schemeClr val="bg1"/>
                  </a:glow>
                </a:effectLst>
                <a:latin typeface="+mj-lt"/>
              </a:rPr>
              <a:t> hour </a:t>
            </a:r>
            <a:r>
              <a:rPr lang="en-US" sz="2400" b="1" dirty="0">
                <a:solidFill>
                  <a:srgbClr val="002060"/>
                </a:solidFill>
                <a:effectLst>
                  <a:glow rad="101600">
                    <a:srgbClr val="FFFF00">
                      <a:alpha val="60000"/>
                    </a:srgbClr>
                  </a:glow>
                </a:effectLst>
                <a:latin typeface="+mj-lt"/>
              </a:rPr>
              <a:t>L</a:t>
            </a:r>
            <a:r>
              <a:rPr lang="en-US" sz="2400" b="1" dirty="0" smtClean="0">
                <a:solidFill>
                  <a:srgbClr val="002060"/>
                </a:solidFill>
                <a:effectLst>
                  <a:glow rad="101600">
                    <a:srgbClr val="FFFF00">
                      <a:alpha val="60000"/>
                    </a:srgbClr>
                  </a:glow>
                </a:effectLst>
                <a:latin typeface="+mj-lt"/>
              </a:rPr>
              <a:t>iving </a:t>
            </a:r>
            <a:r>
              <a:rPr lang="en-US" sz="2400" b="1" dirty="0">
                <a:solidFill>
                  <a:srgbClr val="002060"/>
                </a:solidFill>
                <a:effectLst>
                  <a:glow rad="101600">
                    <a:srgbClr val="FFFF00">
                      <a:alpha val="60000"/>
                    </a:srgbClr>
                  </a:glow>
                </a:effectLst>
                <a:latin typeface="+mj-lt"/>
              </a:rPr>
              <a:t>S</a:t>
            </a:r>
            <a:r>
              <a:rPr lang="en-US" sz="2400" b="1" dirty="0" smtClean="0">
                <a:solidFill>
                  <a:srgbClr val="002060"/>
                </a:solidFill>
                <a:effectLst>
                  <a:glow rad="101600">
                    <a:srgbClr val="FFFF00">
                      <a:alpha val="60000"/>
                    </a:srgbClr>
                  </a:glow>
                </a:effectLst>
                <a:latin typeface="+mj-lt"/>
              </a:rPr>
              <a:t>acrifice </a:t>
            </a:r>
            <a:r>
              <a:rPr lang="en-US" sz="2400" b="1" dirty="0" smtClean="0">
                <a:solidFill>
                  <a:srgbClr val="002060"/>
                </a:solidFill>
                <a:effectLst>
                  <a:glow rad="127000">
                    <a:schemeClr val="bg1">
                      <a:alpha val="93000"/>
                    </a:schemeClr>
                  </a:glow>
                </a:effectLst>
                <a:latin typeface="+mj-lt"/>
              </a:rPr>
              <a:t>to the </a:t>
            </a:r>
            <a:r>
              <a:rPr lang="en-US" sz="2400" b="1" dirty="0" smtClean="0">
                <a:ln>
                  <a:solidFill>
                    <a:srgbClr val="0000FF"/>
                  </a:solidFill>
                </a:ln>
                <a:solidFill>
                  <a:srgbClr val="FF00FF"/>
                </a:solidFill>
                <a:effectLst>
                  <a:glow rad="127000">
                    <a:schemeClr val="bg1">
                      <a:alpha val="90000"/>
                    </a:schemeClr>
                  </a:glow>
                </a:effectLst>
                <a:latin typeface="+mj-lt"/>
              </a:rPr>
              <a:t>ULTIMATE</a:t>
            </a:r>
            <a:r>
              <a:rPr lang="en-US" sz="2400" b="1" dirty="0" smtClean="0">
                <a:solidFill>
                  <a:srgbClr val="FF00FF"/>
                </a:solidFill>
                <a:latin typeface="+mj-lt"/>
              </a:rPr>
              <a:t> </a:t>
            </a:r>
            <a:r>
              <a:rPr lang="en-US" sz="2400" b="1" dirty="0">
                <a:solidFill>
                  <a:srgbClr val="002060"/>
                </a:solidFill>
                <a:effectLst>
                  <a:glow rad="101600">
                    <a:srgbClr val="FFFF00">
                      <a:alpha val="60000"/>
                    </a:srgbClr>
                  </a:glow>
                </a:effectLst>
              </a:rPr>
              <a:t>Sacrifice</a:t>
            </a:r>
            <a:r>
              <a:rPr lang="en-US" sz="2400" b="1" dirty="0" smtClean="0">
                <a:solidFill>
                  <a:srgbClr val="002060"/>
                </a:solidFill>
                <a:latin typeface="+mj-lt"/>
              </a:rPr>
              <a:t> </a:t>
            </a:r>
            <a:r>
              <a:rPr lang="en-US" sz="2400" b="1" dirty="0" smtClean="0">
                <a:solidFill>
                  <a:srgbClr val="002060"/>
                </a:solidFill>
                <a:effectLst>
                  <a:glow rad="127000">
                    <a:schemeClr val="bg1">
                      <a:alpha val="93000"/>
                    </a:schemeClr>
                  </a:glow>
                </a:effectLst>
                <a:latin typeface="+mj-lt"/>
              </a:rPr>
              <a:t>in</a:t>
            </a:r>
            <a:r>
              <a:rPr lang="en-US" sz="2400" b="1" dirty="0" smtClean="0">
                <a:solidFill>
                  <a:srgbClr val="002060"/>
                </a:solidFill>
                <a:latin typeface="+mj-lt"/>
              </a:rPr>
              <a:t> </a:t>
            </a:r>
            <a:r>
              <a:rPr lang="en-US" sz="2400" b="1" u="sng" dirty="0" smtClean="0">
                <a:ln>
                  <a:solidFill>
                    <a:srgbClr val="0000FF"/>
                  </a:solidFill>
                </a:ln>
                <a:solidFill>
                  <a:srgbClr val="57FBFB"/>
                </a:solidFill>
                <a:effectLst>
                  <a:glow rad="101600">
                    <a:srgbClr val="FFFF00">
                      <a:alpha val="83000"/>
                    </a:srgbClr>
                  </a:glow>
                </a:effectLst>
                <a:latin typeface="+mj-lt"/>
              </a:rPr>
              <a:t>one </a:t>
            </a:r>
            <a:r>
              <a:rPr lang="en-US" sz="2400" b="1" u="sng" dirty="0">
                <a:ln>
                  <a:solidFill>
                    <a:srgbClr val="0000FF"/>
                  </a:solidFill>
                </a:ln>
                <a:solidFill>
                  <a:srgbClr val="57FBFB"/>
                </a:solidFill>
                <a:effectLst>
                  <a:glow rad="101600">
                    <a:srgbClr val="FFFF00">
                      <a:alpha val="83000"/>
                    </a:srgbClr>
                  </a:glow>
                </a:effectLst>
                <a:latin typeface="+mj-lt"/>
              </a:rPr>
              <a:t>L</a:t>
            </a:r>
            <a:r>
              <a:rPr lang="en-US" sz="2400" b="1" u="sng" dirty="0" smtClean="0">
                <a:ln>
                  <a:solidFill>
                    <a:srgbClr val="0000FF"/>
                  </a:solidFill>
                </a:ln>
                <a:solidFill>
                  <a:srgbClr val="57FBFB"/>
                </a:solidFill>
                <a:effectLst>
                  <a:glow rad="101600">
                    <a:srgbClr val="FFFF00">
                      <a:alpha val="83000"/>
                    </a:srgbClr>
                  </a:glow>
                </a:effectLst>
                <a:latin typeface="+mj-lt"/>
              </a:rPr>
              <a:t>i</a:t>
            </a:r>
            <a:r>
              <a:rPr lang="en-US" sz="2400" b="1" dirty="0" smtClean="0">
                <a:ln>
                  <a:solidFill>
                    <a:srgbClr val="0000FF"/>
                  </a:solidFill>
                </a:ln>
                <a:solidFill>
                  <a:srgbClr val="57FBFB"/>
                </a:solidFill>
                <a:effectLst>
                  <a:glow rad="101600">
                    <a:srgbClr val="FFFF00">
                      <a:alpha val="83000"/>
                    </a:srgbClr>
                  </a:glow>
                </a:effectLst>
                <a:latin typeface="+mj-lt"/>
              </a:rPr>
              <a:t>g</a:t>
            </a:r>
            <a:r>
              <a:rPr lang="en-US" sz="2400" b="1" u="sng" dirty="0" smtClean="0">
                <a:ln>
                  <a:solidFill>
                    <a:srgbClr val="0000FF"/>
                  </a:solidFill>
                </a:ln>
                <a:solidFill>
                  <a:srgbClr val="57FBFB"/>
                </a:solidFill>
                <a:effectLst>
                  <a:glow rad="101600">
                    <a:srgbClr val="FFFF00">
                      <a:alpha val="83000"/>
                    </a:srgbClr>
                  </a:glow>
                </a:effectLst>
                <a:latin typeface="+mj-lt"/>
              </a:rPr>
              <a:t>ht Season</a:t>
            </a:r>
            <a:r>
              <a:rPr lang="en-US" sz="2400" b="1" dirty="0" smtClean="0">
                <a:ln>
                  <a:solidFill>
                    <a:srgbClr val="0000FF"/>
                  </a:solidFill>
                </a:ln>
                <a:solidFill>
                  <a:srgbClr val="57FBFB"/>
                </a:solidFill>
                <a:effectLst>
                  <a:glow rad="101600">
                    <a:srgbClr val="FFFF00">
                      <a:alpha val="83000"/>
                    </a:srgbClr>
                  </a:glow>
                </a:effectLst>
                <a:latin typeface="+mj-lt"/>
              </a:rPr>
              <a:t>, </a:t>
            </a:r>
            <a:r>
              <a:rPr lang="en-US" sz="2400" b="1" u="sng" dirty="0" smtClean="0">
                <a:ln>
                  <a:solidFill>
                    <a:srgbClr val="0000FF"/>
                  </a:solidFill>
                </a:ln>
                <a:solidFill>
                  <a:srgbClr val="FF00FF"/>
                </a:solidFill>
                <a:effectLst>
                  <a:glow rad="127000">
                    <a:srgbClr val="FFFF00"/>
                  </a:glow>
                </a:effectLst>
              </a:rPr>
              <a:t>Yahusha</a:t>
            </a:r>
            <a:r>
              <a:rPr lang="en-US" sz="2400" b="1" dirty="0" smtClean="0">
                <a:solidFill>
                  <a:srgbClr val="002060"/>
                </a:solidFill>
                <a:latin typeface="+mj-lt"/>
              </a:rPr>
              <a:t> </a:t>
            </a:r>
            <a:r>
              <a:rPr lang="en-US" sz="2400" b="1" dirty="0">
                <a:solidFill>
                  <a:srgbClr val="002060"/>
                </a:solidFill>
                <a:effectLst>
                  <a:glow rad="127000">
                    <a:schemeClr val="bg1">
                      <a:alpha val="93000"/>
                    </a:schemeClr>
                  </a:glow>
                </a:effectLst>
                <a:latin typeface="+mj-lt"/>
              </a:rPr>
              <a:t>has covered </a:t>
            </a:r>
            <a:r>
              <a:rPr lang="en-US" sz="2400" b="1" dirty="0" smtClean="0">
                <a:solidFill>
                  <a:srgbClr val="002060"/>
                </a:solidFill>
                <a:effectLst>
                  <a:glow rad="127000">
                    <a:schemeClr val="bg1">
                      <a:alpha val="93000"/>
                    </a:schemeClr>
                  </a:glow>
                </a:effectLst>
                <a:latin typeface="+mj-lt"/>
              </a:rPr>
              <a:t>every requirement in perfection.                   </a:t>
            </a:r>
            <a:r>
              <a:rPr lang="en-US" sz="2400" b="1" dirty="0" smtClean="0">
                <a:noFill/>
                <a:latin typeface="+mj-lt"/>
              </a:rPr>
              <a:t>…</a:t>
            </a:r>
            <a:r>
              <a:rPr lang="en-US" sz="2400" b="1" dirty="0" smtClean="0">
                <a:solidFill>
                  <a:srgbClr val="002060"/>
                </a:solidFill>
                <a:latin typeface="+mj-lt"/>
              </a:rPr>
              <a:t>  </a:t>
            </a:r>
            <a:endParaRPr lang="en-US" sz="2400" b="1" dirty="0">
              <a:solidFill>
                <a:srgbClr val="002060"/>
              </a:solidFill>
              <a:latin typeface="+mj-lt"/>
            </a:endParaRPr>
          </a:p>
        </p:txBody>
      </p:sp>
      <p:sp>
        <p:nvSpPr>
          <p:cNvPr id="11" name="Rectangle 10"/>
          <p:cNvSpPr/>
          <p:nvPr/>
        </p:nvSpPr>
        <p:spPr>
          <a:xfrm>
            <a:off x="1078592" y="5084652"/>
            <a:ext cx="3716928" cy="707886"/>
          </a:xfrm>
          <a:prstGeom prst="rect">
            <a:avLst/>
          </a:prstGeom>
          <a:solidFill>
            <a:srgbClr val="0070C0"/>
          </a:solidFill>
          <a:effectLst>
            <a:softEdge rad="165100"/>
          </a:effectLst>
        </p:spPr>
        <p:txBody>
          <a:bodyPr wrap="square" lIns="91440" tIns="45720" rIns="91440" bIns="45720">
            <a:spAutoFit/>
          </a:bodyPr>
          <a:lstStyle/>
          <a:p>
            <a:pPr algn="ct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ONLY time any living sacrifice went on the altar!</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60506332"/>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par>
                          <p:cTn id="8" fill="hold">
                            <p:stCondLst>
                              <p:cond delay="2000"/>
                            </p:stCondLst>
                            <p:childTnLst>
                              <p:par>
                                <p:cTn id="9" presetID="6" presetClass="entr" presetSubtype="32" fill="hold" nodeType="afterEffect">
                                  <p:stCondLst>
                                    <p:cond delay="1250"/>
                                  </p:stCondLst>
                                  <p:childTnLst>
                                    <p:set>
                                      <p:cBhvr>
                                        <p:cTn id="10" dur="1" fill="hold">
                                          <p:stCondLst>
                                            <p:cond delay="0"/>
                                          </p:stCondLst>
                                        </p:cTn>
                                        <p:tgtEl>
                                          <p:spTgt spid="1030"/>
                                        </p:tgtEl>
                                        <p:attrNameLst>
                                          <p:attrName>style.visibility</p:attrName>
                                        </p:attrNameLst>
                                      </p:cBhvr>
                                      <p:to>
                                        <p:strVal val="visible"/>
                                      </p:to>
                                    </p:set>
                                    <p:animEffect transition="in" filter="circle(out)">
                                      <p:cBhvr>
                                        <p:cTn id="11" dur="2000"/>
                                        <p:tgtEl>
                                          <p:spTgt spid="103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par>
                          <p:cTn id="24" fill="hold">
                            <p:stCondLst>
                              <p:cond delay="2000"/>
                            </p:stCondLst>
                            <p:childTnLst>
                              <p:par>
                                <p:cTn id="25" presetID="16" presetClass="entr" presetSubtype="21" fill="hold" grpId="0" nodeType="afterEffect">
                                  <p:stCondLst>
                                    <p:cond delay="75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1000"/>
                                        <p:tgtEl>
                                          <p:spTgt spid="11"/>
                                        </p:tgtEl>
                                      </p:cBhvr>
                                    </p:animEffect>
                                  </p:childTnLst>
                                </p:cTn>
                              </p:par>
                            </p:childTnLst>
                          </p:cTn>
                        </p:par>
                        <p:par>
                          <p:cTn id="28" fill="hold">
                            <p:stCondLst>
                              <p:cond delay="3750"/>
                            </p:stCondLst>
                            <p:childTnLst>
                              <p:par>
                                <p:cTn id="29" presetID="6" presetClass="entr" presetSubtype="16" fill="hold" nodeType="afterEffect">
                                  <p:stCondLst>
                                    <p:cond delay="500"/>
                                  </p:stCondLst>
                                  <p:childTnLst>
                                    <p:set>
                                      <p:cBhvr>
                                        <p:cTn id="30" dur="1" fill="hold">
                                          <p:stCondLst>
                                            <p:cond delay="0"/>
                                          </p:stCondLst>
                                        </p:cTn>
                                        <p:tgtEl>
                                          <p:spTgt spid="1027"/>
                                        </p:tgtEl>
                                        <p:attrNameLst>
                                          <p:attrName>style.visibility</p:attrName>
                                        </p:attrNameLst>
                                      </p:cBhvr>
                                      <p:to>
                                        <p:strVal val="visible"/>
                                      </p:to>
                                    </p:set>
                                    <p:animEffect transition="in" filter="circle(in)">
                                      <p:cBhvr>
                                        <p:cTn id="31" dur="2000"/>
                                        <p:tgtEl>
                                          <p:spTgt spid="10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20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500"/>
                                        <p:tgtEl>
                                          <p:spTgt spid="10"/>
                                        </p:tgtEl>
                                      </p:cBhvr>
                                    </p:animEffect>
                                  </p:childTnLst>
                                </p:cTn>
                              </p:par>
                            </p:childTnLst>
                          </p:cTn>
                        </p:par>
                        <p:par>
                          <p:cTn id="42" fill="hold">
                            <p:stCondLst>
                              <p:cond delay="1500"/>
                            </p:stCondLst>
                            <p:childTnLst>
                              <p:par>
                                <p:cTn id="43" presetID="6" presetClass="entr" presetSubtype="16" fill="hold" nodeType="afterEffect">
                                  <p:stCondLst>
                                    <p:cond delay="0"/>
                                  </p:stCondLst>
                                  <p:childTnLst>
                                    <p:set>
                                      <p:cBhvr>
                                        <p:cTn id="44" dur="1" fill="hold">
                                          <p:stCondLst>
                                            <p:cond delay="0"/>
                                          </p:stCondLst>
                                        </p:cTn>
                                        <p:tgtEl>
                                          <p:spTgt spid="1029"/>
                                        </p:tgtEl>
                                        <p:attrNameLst>
                                          <p:attrName>style.visibility</p:attrName>
                                        </p:attrNameLst>
                                      </p:cBhvr>
                                      <p:to>
                                        <p:strVal val="visible"/>
                                      </p:to>
                                    </p:set>
                                    <p:animEffect transition="in" filter="circle(in)">
                                      <p:cBhvr>
                                        <p:cTn id="45"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3" grpId="0"/>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13" name="Picture 5" descr="C:\Users\Rae\Desktop\free-banner-clipart-clipartbo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808445">
            <a:off x="-3216145" y="1965907"/>
            <a:ext cx="8469801" cy="313990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Rae\Desktop\free-banner-clipart-clipartbo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85" y="3169286"/>
            <a:ext cx="13639800" cy="38252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21339432">
            <a:off x="-258074" y="4325655"/>
            <a:ext cx="12312914" cy="1584959"/>
          </a:xfrm>
          <a:prstGeom prst="rect">
            <a:avLst/>
          </a:prstGeom>
          <a:noFill/>
        </p:spPr>
        <p:txBody>
          <a:bodyPr wrap="square" lIns="91440" tIns="45720" rIns="91440" bIns="45720">
            <a:prstTxWarp prst="textWave2">
              <a:avLst>
                <a:gd name="adj1" fmla="val 20000"/>
                <a:gd name="adj2" fmla="val 1111"/>
              </a:avLst>
            </a:prstTxWarp>
            <a:spAutoFit/>
            <a:scene3d>
              <a:camera prst="orthographicFront"/>
              <a:lightRig rig="soft" dir="t">
                <a:rot lat="0" lon="0" rev="10800000"/>
              </a:lightRig>
            </a:scene3d>
            <a:sp3d>
              <a:bevelT w="27940" h="12700"/>
              <a:contourClr>
                <a:srgbClr val="DDDDDD"/>
              </a:contourClr>
            </a:sp3d>
          </a:bodyPr>
          <a:lstStyle/>
          <a:p>
            <a:pPr algn="ctr"/>
            <a:r>
              <a:rPr lang="en-US" sz="4800" b="1" cap="none" spc="150" dirty="0" smtClean="0">
                <a:ln w="11430"/>
                <a:solidFill>
                  <a:srgbClr val="F8F8F8"/>
                </a:solidFill>
                <a:effectLst>
                  <a:outerShdw blurRad="25400" algn="tl" rotWithShape="0">
                    <a:srgbClr val="000000">
                      <a:alpha val="43000"/>
                    </a:srgbClr>
                  </a:outerShdw>
                </a:effectLst>
              </a:rPr>
              <a:t>  </a:t>
            </a:r>
            <a:r>
              <a:rPr lang="en-US" sz="4800" b="1" cap="none" spc="150" dirty="0" smtClean="0">
                <a:ln w="11430">
                  <a:solidFill>
                    <a:srgbClr val="002060"/>
                  </a:solidFill>
                </a:ln>
                <a:gradFill flip="none" rotWithShape="1">
                  <a:gsLst>
                    <a:gs pos="13000">
                      <a:srgbClr val="96004B">
                        <a:alpha val="79000"/>
                      </a:srgbClr>
                    </a:gs>
                    <a:gs pos="50000">
                      <a:schemeClr val="accent2">
                        <a:lumMod val="40000"/>
                        <a:lumOff val="60000"/>
                      </a:schemeClr>
                    </a:gs>
                    <a:gs pos="76000">
                      <a:srgbClr val="96004B">
                        <a:alpha val="70000"/>
                      </a:srgbClr>
                    </a:gs>
                  </a:gsLst>
                  <a:path path="circle">
                    <a:fillToRect t="100000" r="100000"/>
                  </a:path>
                  <a:tileRect l="-100000" b="-100000"/>
                </a:gradFill>
                <a:effectLst>
                  <a:glow rad="101600">
                    <a:schemeClr val="bg1"/>
                  </a:glow>
                  <a:outerShdw blurRad="25400" algn="tl" rotWithShape="0">
                    <a:srgbClr val="000000">
                      <a:alpha val="43000"/>
                    </a:srgbClr>
                  </a:outerShdw>
                </a:effectLst>
                <a:latin typeface="MV Boli" pitchFamily="2" charset="0"/>
                <a:cs typeface="MV Boli" pitchFamily="2" charset="0"/>
              </a:rPr>
              <a:t>If you search, you will find!</a:t>
            </a:r>
            <a:endParaRPr lang="en-US" sz="4800" b="1" cap="none" spc="150" dirty="0">
              <a:ln w="11430">
                <a:solidFill>
                  <a:srgbClr val="002060"/>
                </a:solidFill>
              </a:ln>
              <a:gradFill flip="none" rotWithShape="1">
                <a:gsLst>
                  <a:gs pos="13000">
                    <a:srgbClr val="96004B">
                      <a:alpha val="79000"/>
                    </a:srgbClr>
                  </a:gs>
                  <a:gs pos="50000">
                    <a:schemeClr val="accent2">
                      <a:lumMod val="40000"/>
                      <a:lumOff val="60000"/>
                    </a:schemeClr>
                  </a:gs>
                  <a:gs pos="76000">
                    <a:srgbClr val="96004B">
                      <a:alpha val="95000"/>
                    </a:srgbClr>
                  </a:gs>
                </a:gsLst>
                <a:path path="circle">
                  <a:fillToRect t="100000" r="100000"/>
                </a:path>
                <a:tileRect l="-100000" b="-100000"/>
              </a:gradFill>
              <a:effectLst>
                <a:glow rad="101600">
                  <a:schemeClr val="bg1"/>
                </a:glow>
                <a:outerShdw blurRad="25400" algn="tl" rotWithShape="0">
                  <a:srgbClr val="000000">
                    <a:alpha val="43000"/>
                  </a:srgbClr>
                </a:outerShdw>
              </a:effectLst>
              <a:latin typeface="MV Boli" pitchFamily="2" charset="0"/>
              <a:cs typeface="MV Boli" pitchFamily="2" charset="0"/>
            </a:endParaRPr>
          </a:p>
        </p:txBody>
      </p:sp>
      <p:sp>
        <p:nvSpPr>
          <p:cNvPr id="15" name="Slide Number Placeholder 1"/>
          <p:cNvSpPr txBox="1">
            <a:spLocks/>
          </p:cNvSpPr>
          <p:nvPr/>
        </p:nvSpPr>
        <p:spPr>
          <a:xfrm>
            <a:off x="11505396" y="6529610"/>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400" smtClean="0"/>
              <a:pPr algn="r"/>
              <a:t>69</a:t>
            </a:fld>
            <a:endParaRPr lang="en-US" dirty="0"/>
          </a:p>
        </p:txBody>
      </p:sp>
      <p:sp>
        <p:nvSpPr>
          <p:cNvPr id="4" name="TextBox 3"/>
          <p:cNvSpPr txBox="1"/>
          <p:nvPr/>
        </p:nvSpPr>
        <p:spPr>
          <a:xfrm>
            <a:off x="1940560" y="152400"/>
            <a:ext cx="10251440" cy="1600438"/>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4300" spc="300" dirty="0" smtClean="0">
                <a:ln>
                  <a:solidFill>
                    <a:srgbClr val="002060"/>
                  </a:solidFill>
                </a:ln>
                <a:solidFill>
                  <a:schemeClr val="accent2"/>
                </a:solidFill>
                <a:effectLst>
                  <a:glow rad="228600">
                    <a:schemeClr val="accent4">
                      <a:satMod val="175000"/>
                      <a:alpha val="40000"/>
                    </a:schemeClr>
                  </a:glow>
                  <a:outerShdw blurRad="38100" dist="38100" dir="2700000" algn="tl">
                    <a:srgbClr val="000000">
                      <a:alpha val="43137"/>
                    </a:srgbClr>
                  </a:outerShdw>
                </a:effectLst>
                <a:latin typeface="Matura MT Script Capitals" pitchFamily="66" charset="0"/>
              </a:rPr>
              <a:t>It is the honor of kings to </a:t>
            </a:r>
            <a:br>
              <a:rPr lang="en-US" sz="4300" spc="300" dirty="0" smtClean="0">
                <a:ln>
                  <a:solidFill>
                    <a:srgbClr val="002060"/>
                  </a:solidFill>
                </a:ln>
                <a:solidFill>
                  <a:schemeClr val="accent2"/>
                </a:solidFill>
                <a:effectLst>
                  <a:glow rad="228600">
                    <a:schemeClr val="accent4">
                      <a:satMod val="175000"/>
                      <a:alpha val="40000"/>
                    </a:schemeClr>
                  </a:glow>
                  <a:outerShdw blurRad="38100" dist="38100" dir="2700000" algn="tl">
                    <a:srgbClr val="000000">
                      <a:alpha val="43137"/>
                    </a:srgbClr>
                  </a:outerShdw>
                </a:effectLst>
                <a:latin typeface="Matura MT Script Capitals" pitchFamily="66" charset="0"/>
              </a:rPr>
            </a:br>
            <a:r>
              <a:rPr lang="en-US" sz="4300" spc="300" dirty="0" smtClean="0">
                <a:ln>
                  <a:solidFill>
                    <a:srgbClr val="002060"/>
                  </a:solidFill>
                </a:ln>
                <a:solidFill>
                  <a:schemeClr val="accent2"/>
                </a:solidFill>
                <a:effectLst>
                  <a:glow rad="228600">
                    <a:schemeClr val="accent4">
                      <a:satMod val="175000"/>
                      <a:alpha val="40000"/>
                    </a:schemeClr>
                  </a:glow>
                  <a:outerShdw blurRad="38100" dist="38100" dir="2700000" algn="tl">
                    <a:srgbClr val="000000">
                      <a:alpha val="43137"/>
                    </a:srgbClr>
                  </a:outerShdw>
                </a:effectLst>
                <a:latin typeface="Matura MT Script Capitals" pitchFamily="66" charset="0"/>
              </a:rPr>
              <a:t>search out a matter (</a:t>
            </a:r>
            <a:r>
              <a:rPr lang="en-US" sz="4300" spc="300" dirty="0" err="1" smtClean="0">
                <a:ln>
                  <a:solidFill>
                    <a:srgbClr val="002060"/>
                  </a:solidFill>
                </a:ln>
                <a:solidFill>
                  <a:schemeClr val="accent2"/>
                </a:solidFill>
                <a:effectLst>
                  <a:glow rad="228600">
                    <a:schemeClr val="accent4">
                      <a:satMod val="175000"/>
                      <a:alpha val="40000"/>
                    </a:schemeClr>
                  </a:glow>
                  <a:outerShdw blurRad="38100" dist="38100" dir="2700000" algn="tl">
                    <a:srgbClr val="000000">
                      <a:alpha val="43137"/>
                    </a:srgbClr>
                  </a:outerShdw>
                </a:effectLst>
                <a:latin typeface="Matura MT Script Capitals" pitchFamily="66" charset="0"/>
              </a:rPr>
              <a:t>Prov</a:t>
            </a:r>
            <a:r>
              <a:rPr lang="en-US" sz="4300" spc="300" dirty="0" smtClean="0">
                <a:ln>
                  <a:solidFill>
                    <a:srgbClr val="002060"/>
                  </a:solidFill>
                </a:ln>
                <a:solidFill>
                  <a:schemeClr val="accent2"/>
                </a:solidFill>
                <a:effectLst>
                  <a:glow rad="228600">
                    <a:schemeClr val="accent4">
                      <a:satMod val="175000"/>
                      <a:alpha val="40000"/>
                    </a:schemeClr>
                  </a:glow>
                  <a:outerShdw blurRad="38100" dist="38100" dir="2700000" algn="tl">
                    <a:srgbClr val="000000">
                      <a:alpha val="43137"/>
                    </a:srgbClr>
                  </a:outerShdw>
                </a:effectLst>
                <a:latin typeface="Matura MT Script Capitals" pitchFamily="66" charset="0"/>
              </a:rPr>
              <a:t> 25:2).</a:t>
            </a:r>
          </a:p>
          <a:p>
            <a:pPr algn="r"/>
            <a:endParaRPr lang="en-US" sz="1200" dirty="0">
              <a:solidFill>
                <a:schemeClr val="tx2"/>
              </a:solidFill>
              <a:latin typeface="Comic Sans MS" pitchFamily="66" charset="0"/>
            </a:endParaRPr>
          </a:p>
        </p:txBody>
      </p:sp>
      <p:sp>
        <p:nvSpPr>
          <p:cNvPr id="17" name="TextBox 16"/>
          <p:cNvSpPr txBox="1"/>
          <p:nvPr/>
        </p:nvSpPr>
        <p:spPr>
          <a:xfrm>
            <a:off x="7218680" y="5431665"/>
            <a:ext cx="5426334" cy="1323439"/>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4000" b="1" dirty="0" smtClean="0">
                <a:solidFill>
                  <a:srgbClr val="96004B"/>
                </a:solidFill>
                <a:effectLst>
                  <a:outerShdw blurRad="38100" dist="38100" dir="2700000" algn="tl">
                    <a:srgbClr val="000000">
                      <a:alpha val="43137"/>
                    </a:srgbClr>
                  </a:outerShdw>
                </a:effectLst>
                <a:latin typeface="Edwardian Script ITC" pitchFamily="66" charset="0"/>
                <a:cs typeface="MV Boli" pitchFamily="2" charset="0"/>
              </a:rPr>
              <a:t>And you will know the </a:t>
            </a:r>
            <a:br>
              <a:rPr lang="en-US" sz="4000" b="1" dirty="0" smtClean="0">
                <a:solidFill>
                  <a:srgbClr val="96004B"/>
                </a:solidFill>
                <a:effectLst>
                  <a:outerShdw blurRad="38100" dist="38100" dir="2700000" algn="tl">
                    <a:srgbClr val="000000">
                      <a:alpha val="43137"/>
                    </a:srgbClr>
                  </a:outerShdw>
                </a:effectLst>
                <a:latin typeface="Edwardian Script ITC" pitchFamily="66" charset="0"/>
                <a:cs typeface="MV Boli" pitchFamily="2" charset="0"/>
              </a:rPr>
            </a:br>
            <a:r>
              <a:rPr lang="en-US" sz="4000" b="1" dirty="0" smtClean="0">
                <a:solidFill>
                  <a:srgbClr val="96004B"/>
                </a:solidFill>
                <a:effectLst>
                  <a:outerShdw blurRad="38100" dist="38100" dir="2700000" algn="tl">
                    <a:srgbClr val="000000">
                      <a:alpha val="43137"/>
                    </a:srgbClr>
                  </a:outerShdw>
                </a:effectLst>
                <a:latin typeface="Edwardian Script ITC" pitchFamily="66" charset="0"/>
                <a:cs typeface="MV Boli" pitchFamily="2" charset="0"/>
              </a:rPr>
              <a:t>End from the Beginning!</a:t>
            </a:r>
            <a:endParaRPr lang="en-US" sz="2000" b="1" dirty="0">
              <a:solidFill>
                <a:srgbClr val="96004B"/>
              </a:solidFill>
              <a:effectLst>
                <a:outerShdw blurRad="38100" dist="38100" dir="2700000" algn="tl">
                  <a:srgbClr val="000000">
                    <a:alpha val="43137"/>
                  </a:srgbClr>
                </a:outerShdw>
              </a:effectLst>
              <a:latin typeface="Edwardian Script ITC" pitchFamily="66" charset="0"/>
            </a:endParaRPr>
          </a:p>
        </p:txBody>
      </p:sp>
      <p:sp>
        <p:nvSpPr>
          <p:cNvPr id="18" name="TextBox 17"/>
          <p:cNvSpPr txBox="1"/>
          <p:nvPr/>
        </p:nvSpPr>
        <p:spPr>
          <a:xfrm>
            <a:off x="1280160" y="1432894"/>
            <a:ext cx="10911840" cy="2585323"/>
          </a:xfrm>
          <a:prstGeom prst="rect">
            <a:avLst/>
          </a:prstGeom>
          <a:noFill/>
        </p:spPr>
        <p:txBody>
          <a:bodyPr wrap="square" rtlCol="0">
            <a:spAutoFit/>
            <a:scene3d>
              <a:camera prst="orthographicFront"/>
              <a:lightRig rig="threePt" dir="t"/>
            </a:scene3d>
            <a:sp3d extrusionH="57150">
              <a:bevelT w="38100" h="38100" prst="angle"/>
            </a:sp3d>
          </a:bodyPr>
          <a:lstStyle/>
          <a:p>
            <a:r>
              <a:rPr lang="en-US" sz="5400" b="1" dirty="0" smtClean="0">
                <a:solidFill>
                  <a:schemeClr val="accent6"/>
                </a:solidFill>
                <a:effectLst>
                  <a:outerShdw blurRad="38100" dist="38100" dir="2700000" algn="tl">
                    <a:srgbClr val="000000">
                      <a:alpha val="43137"/>
                    </a:srgbClr>
                  </a:outerShdw>
                </a:effectLst>
                <a:latin typeface="French Script MT" pitchFamily="66" charset="0"/>
              </a:rPr>
              <a:t>  </a:t>
            </a:r>
            <a:r>
              <a:rPr lang="en-US" sz="5400" b="1" dirty="0" smtClean="0">
                <a:solidFill>
                  <a:schemeClr val="accent2"/>
                </a:solidFill>
                <a:effectLst>
                  <a:outerShdw blurRad="38100" dist="38100" dir="2700000" algn="tl">
                    <a:srgbClr val="000000">
                      <a:alpha val="43137"/>
                    </a:srgbClr>
                  </a:outerShdw>
                </a:effectLst>
                <a:latin typeface="French Script MT" pitchFamily="66" charset="0"/>
              </a:rPr>
              <a:t>Luke 8:17  </a:t>
            </a:r>
            <a:r>
              <a:rPr lang="en-US" sz="5400" dirty="0" smtClean="0">
                <a:solidFill>
                  <a:srgbClr val="96004B"/>
                </a:solidFill>
                <a:effectLst>
                  <a:outerShdw blurRad="38100" dist="38100" dir="2700000" algn="tl">
                    <a:srgbClr val="000000">
                      <a:alpha val="43137"/>
                    </a:srgbClr>
                  </a:outerShdw>
                </a:effectLst>
                <a:latin typeface="French Script MT" pitchFamily="66" charset="0"/>
              </a:rPr>
              <a:t>For nothing is secret that will not be  </a:t>
            </a:r>
            <a:br>
              <a:rPr lang="en-US" sz="5400" dirty="0" smtClean="0">
                <a:solidFill>
                  <a:srgbClr val="96004B"/>
                </a:solidFill>
                <a:effectLst>
                  <a:outerShdw blurRad="38100" dist="38100" dir="2700000" algn="tl">
                    <a:srgbClr val="000000">
                      <a:alpha val="43137"/>
                    </a:srgbClr>
                  </a:outerShdw>
                </a:effectLst>
                <a:latin typeface="French Script MT" pitchFamily="66" charset="0"/>
              </a:rPr>
            </a:br>
            <a:r>
              <a:rPr lang="en-US" sz="5400" dirty="0" smtClean="0">
                <a:solidFill>
                  <a:srgbClr val="96004B"/>
                </a:solidFill>
                <a:effectLst>
                  <a:outerShdw blurRad="38100" dist="38100" dir="2700000" algn="tl">
                    <a:srgbClr val="000000">
                      <a:alpha val="43137"/>
                    </a:srgbClr>
                  </a:outerShdw>
                </a:effectLst>
                <a:latin typeface="French Script MT" pitchFamily="66" charset="0"/>
              </a:rPr>
              <a:t>     revealed, not anything hidden that will not be </a:t>
            </a:r>
            <a:br>
              <a:rPr lang="en-US" sz="5400" dirty="0" smtClean="0">
                <a:solidFill>
                  <a:srgbClr val="96004B"/>
                </a:solidFill>
                <a:effectLst>
                  <a:outerShdw blurRad="38100" dist="38100" dir="2700000" algn="tl">
                    <a:srgbClr val="000000">
                      <a:alpha val="43137"/>
                    </a:srgbClr>
                  </a:outerShdw>
                </a:effectLst>
                <a:latin typeface="French Script MT" pitchFamily="66" charset="0"/>
              </a:rPr>
            </a:br>
            <a:r>
              <a:rPr lang="en-US" sz="5400" dirty="0" smtClean="0">
                <a:solidFill>
                  <a:srgbClr val="96004B"/>
                </a:solidFill>
                <a:effectLst>
                  <a:outerShdw blurRad="38100" dist="38100" dir="2700000" algn="tl">
                    <a:srgbClr val="000000">
                      <a:alpha val="43137"/>
                    </a:srgbClr>
                  </a:outerShdw>
                </a:effectLst>
                <a:latin typeface="French Script MT" pitchFamily="66" charset="0"/>
              </a:rPr>
              <a:t>      known and come to light. </a:t>
            </a:r>
            <a:endParaRPr lang="en-US" sz="4000" dirty="0">
              <a:solidFill>
                <a:srgbClr val="96004B"/>
              </a:solidFill>
              <a:effectLst>
                <a:outerShdw blurRad="38100" dist="38100" dir="2700000" algn="tl">
                  <a:srgbClr val="000000">
                    <a:alpha val="43137"/>
                  </a:srgbClr>
                </a:outerShdw>
              </a:effectLst>
              <a:latin typeface="Comic Sans MS" pitchFamily="66" charset="0"/>
            </a:endParaRPr>
          </a:p>
        </p:txBody>
      </p:sp>
      <p:sp>
        <p:nvSpPr>
          <p:cNvPr id="9" name="TextBox 8"/>
          <p:cNvSpPr txBox="1"/>
          <p:nvPr/>
        </p:nvSpPr>
        <p:spPr>
          <a:xfrm>
            <a:off x="5445760" y="5748094"/>
            <a:ext cx="3156909" cy="1015663"/>
          </a:xfrm>
          <a:prstGeom prst="rect">
            <a:avLst/>
          </a:prstGeom>
          <a:noFill/>
        </p:spPr>
        <p:txBody>
          <a:bodyPr wrap="square" rtlCol="0">
            <a:spAutoFit/>
            <a:scene3d>
              <a:camera prst="perspectiveHeroicExtremeRightFacing"/>
              <a:lightRig rig="threePt" dir="t"/>
            </a:scene3d>
            <a:sp3d extrusionH="57150">
              <a:bevelT w="82550" h="38100" prst="coolSlant"/>
            </a:sp3d>
          </a:bodyPr>
          <a:lstStyle/>
          <a:p>
            <a:pPr algn="ctr"/>
            <a:r>
              <a:rPr lang="en-US" sz="6000" b="1" dirty="0" smtClean="0">
                <a:solidFill>
                  <a:schemeClr val="accent6"/>
                </a:solidFill>
                <a:latin typeface="French Script MT" pitchFamily="66" charset="0"/>
              </a:rPr>
              <a:t>Isa 46:9-10</a:t>
            </a:r>
            <a:endParaRPr lang="en-US" sz="4400" dirty="0">
              <a:solidFill>
                <a:schemeClr val="accent6"/>
              </a:solidFill>
              <a:latin typeface="Comic Sans MS" pitchFamily="66" charset="0"/>
            </a:endParaRPr>
          </a:p>
        </p:txBody>
      </p:sp>
      <p:sp>
        <p:nvSpPr>
          <p:cNvPr id="10" name="Rectangle 9"/>
          <p:cNvSpPr/>
          <p:nvPr/>
        </p:nvSpPr>
        <p:spPr>
          <a:xfrm>
            <a:off x="2001873" y="3916617"/>
            <a:ext cx="2011327" cy="769441"/>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400" b="1" cap="none" spc="0" dirty="0" smtClean="0">
                <a:ln>
                  <a:solidFill>
                    <a:srgbClr val="002060"/>
                  </a:solidFill>
                </a:ln>
                <a:solidFill>
                  <a:srgbClr val="0070C0"/>
                </a:solidFill>
                <a:effectLst/>
                <a:latin typeface="Edwardian Script ITC" pitchFamily="66" charset="0"/>
              </a:rPr>
              <a:t>The End </a:t>
            </a:r>
            <a:endParaRPr lang="en-US" sz="4400" b="1" cap="none" spc="0" dirty="0">
              <a:ln>
                <a:solidFill>
                  <a:srgbClr val="002060"/>
                </a:solidFill>
              </a:ln>
              <a:solidFill>
                <a:srgbClr val="0070C0"/>
              </a:solidFill>
              <a:effectLst/>
              <a:latin typeface="Edwardian Script ITC" pitchFamily="66" charset="0"/>
            </a:endParaRPr>
          </a:p>
        </p:txBody>
      </p:sp>
    </p:spTree>
    <p:extLst>
      <p:ext uri="{BB962C8B-B14F-4D97-AF65-F5344CB8AC3E}">
        <p14:creationId xmlns:p14="http://schemas.microsoft.com/office/powerpoint/2010/main" val="2618289216"/>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750"/>
                                        <p:tgtEl>
                                          <p:spTgt spid="3">
                                            <p:txEl>
                                              <p:pRg st="0" end="0"/>
                                            </p:txEl>
                                          </p:spTgt>
                                        </p:tgtEl>
                                      </p:cBhvr>
                                    </p:animEffect>
                                  </p:childTnLst>
                                </p:cTn>
                              </p:par>
                            </p:childTnLst>
                          </p:cTn>
                        </p:par>
                        <p:par>
                          <p:cTn id="8" fill="hold">
                            <p:stCondLst>
                              <p:cond delay="275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750"/>
                                        <p:tgtEl>
                                          <p:spTgt spid="9"/>
                                        </p:tgtEl>
                                      </p:cBhvr>
                                    </p:animEffect>
                                  </p:childTnLst>
                                </p:cTn>
                              </p:par>
                            </p:childTnLst>
                          </p:cTn>
                        </p:par>
                        <p:par>
                          <p:cTn id="12" fill="hold">
                            <p:stCondLst>
                              <p:cond delay="45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1750"/>
                                        <p:tgtEl>
                                          <p:spTgt spid="17"/>
                                        </p:tgtEl>
                                      </p:cBhvr>
                                    </p:animEffect>
                                  </p:childTnLst>
                                </p:cTn>
                              </p:par>
                            </p:childTnLst>
                          </p:cTn>
                        </p:par>
                        <p:par>
                          <p:cTn id="16" fill="hold">
                            <p:stCondLst>
                              <p:cond delay="6250"/>
                            </p:stCondLst>
                            <p:childTnLst>
                              <p:par>
                                <p:cTn id="17" presetID="22" presetClass="entr" presetSubtype="8" fill="hold" nodeType="afterEffect">
                                  <p:stCondLst>
                                    <p:cond delay="100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30000">
              <a:schemeClr val="accent1">
                <a:lumMod val="45000"/>
                <a:lumOff val="55000"/>
              </a:schemeClr>
            </a:gs>
            <a:gs pos="61000">
              <a:srgbClr val="FFFF00">
                <a:alpha val="29000"/>
              </a:srgbClr>
            </a:gs>
            <a:gs pos="98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idx="1"/>
          </p:nvPr>
        </p:nvSpPr>
        <p:spPr>
          <a:xfrm>
            <a:off x="1344399" y="329958"/>
            <a:ext cx="10847602" cy="727221"/>
          </a:xfrm>
        </p:spPr>
        <p:txBody>
          <a:bodyPr>
            <a:normAutofit fontScale="40000" lnSpcReduction="20000"/>
            <a:scene3d>
              <a:camera prst="orthographicFront"/>
              <a:lightRig rig="threePt" dir="t"/>
            </a:scene3d>
            <a:sp3d extrusionH="57150">
              <a:bevelT w="82550" h="38100" prst="coolSlant"/>
            </a:sp3d>
          </a:bodyPr>
          <a:lstStyle/>
          <a:p>
            <a:pPr marL="82296" indent="0">
              <a:buNone/>
            </a:pPr>
            <a:r>
              <a:rPr lang="en-US" sz="8000" b="1" dirty="0" smtClean="0">
                <a:solidFill>
                  <a:schemeClr val="tx1">
                    <a:lumMod val="75000"/>
                    <a:lumOff val="25000"/>
                  </a:schemeClr>
                </a:solidFill>
                <a:latin typeface="Comic Sans MS" pitchFamily="66" charset="0"/>
              </a:rPr>
              <a:t>The</a:t>
            </a:r>
            <a:r>
              <a:rPr lang="en-US" sz="8000" b="1" dirty="0" smtClean="0">
                <a:solidFill>
                  <a:schemeClr val="tx1"/>
                </a:solidFill>
                <a:latin typeface="Comic Sans MS" pitchFamily="66" charset="0"/>
              </a:rPr>
              <a:t>  </a:t>
            </a:r>
            <a:r>
              <a:rPr lang="en-US" sz="8000" b="1" u="sng" dirty="0" smtClean="0">
                <a:solidFill>
                  <a:srgbClr val="0000FF"/>
                </a:solidFill>
                <a:latin typeface="Comic Sans MS" pitchFamily="66" charset="0"/>
              </a:rPr>
              <a:t>2</a:t>
            </a:r>
            <a:r>
              <a:rPr lang="en-US" sz="8000" b="1" u="sng" baseline="30000" dirty="0" smtClean="0">
                <a:solidFill>
                  <a:srgbClr val="0000FF"/>
                </a:solidFill>
                <a:latin typeface="Comic Sans MS" pitchFamily="66" charset="0"/>
              </a:rPr>
              <a:t>nd</a:t>
            </a:r>
            <a:r>
              <a:rPr lang="en-US" sz="8000" b="1" u="sng" dirty="0" smtClean="0">
                <a:solidFill>
                  <a:srgbClr val="0000FF"/>
                </a:solidFill>
                <a:latin typeface="Comic Sans MS" pitchFamily="66" charset="0"/>
              </a:rPr>
              <a:t> set</a:t>
            </a:r>
            <a:r>
              <a:rPr lang="en-US" sz="8000" b="1" dirty="0" smtClean="0">
                <a:solidFill>
                  <a:srgbClr val="0000FF"/>
                </a:solidFill>
                <a:latin typeface="Comic Sans MS" pitchFamily="66" charset="0"/>
              </a:rPr>
              <a:t>  </a:t>
            </a:r>
            <a:r>
              <a:rPr lang="en-US" sz="8000" b="1" dirty="0" smtClean="0">
                <a:solidFill>
                  <a:schemeClr val="tx1">
                    <a:lumMod val="75000"/>
                    <a:lumOff val="25000"/>
                  </a:schemeClr>
                </a:solidFill>
                <a:latin typeface="Comic Sans MS" pitchFamily="66" charset="0"/>
              </a:rPr>
              <a:t>of</a:t>
            </a:r>
            <a:r>
              <a:rPr lang="en-US" sz="8000" b="1" dirty="0" smtClean="0">
                <a:solidFill>
                  <a:srgbClr val="0000FF"/>
                </a:solidFill>
                <a:latin typeface="Comic Sans MS" pitchFamily="66" charset="0"/>
              </a:rPr>
              <a:t> </a:t>
            </a:r>
            <a:r>
              <a:rPr lang="en-US" sz="8000" b="1" dirty="0" smtClean="0">
                <a:ln>
                  <a:solidFill>
                    <a:srgbClr val="002060"/>
                  </a:solidFill>
                </a:ln>
                <a:solidFill>
                  <a:srgbClr val="FF0000"/>
                </a:solidFill>
                <a:latin typeface="Comic Sans MS" pitchFamily="66" charset="0"/>
              </a:rPr>
              <a:t>“between the </a:t>
            </a:r>
            <a:r>
              <a:rPr lang="en-US" sz="8000" b="1" dirty="0" err="1" smtClean="0">
                <a:ln>
                  <a:solidFill>
                    <a:srgbClr val="002060"/>
                  </a:solidFill>
                </a:ln>
                <a:solidFill>
                  <a:srgbClr val="0070C0"/>
                </a:solidFill>
                <a:latin typeface="Comic Sans MS" pitchFamily="66" charset="0"/>
              </a:rPr>
              <a:t>mixing</a:t>
            </a:r>
            <a:r>
              <a:rPr lang="en-US" sz="8000" b="1" dirty="0" err="1" smtClean="0">
                <a:ln>
                  <a:solidFill>
                    <a:srgbClr val="002060"/>
                  </a:solidFill>
                </a:ln>
                <a:solidFill>
                  <a:srgbClr val="FF0000"/>
                </a:solidFill>
                <a:latin typeface="Comic Sans MS" pitchFamily="66" charset="0"/>
              </a:rPr>
              <a:t>S</a:t>
            </a:r>
            <a:r>
              <a:rPr lang="en-US" sz="8000" b="1" dirty="0" smtClean="0">
                <a:ln>
                  <a:solidFill>
                    <a:srgbClr val="002060"/>
                  </a:solidFill>
                </a:ln>
                <a:solidFill>
                  <a:srgbClr val="FF0000"/>
                </a:solidFill>
                <a:latin typeface="Comic Sans MS" pitchFamily="66" charset="0"/>
              </a:rPr>
              <a:t>” </a:t>
            </a:r>
            <a:r>
              <a:rPr lang="en-US" sz="8000" b="1" dirty="0" smtClean="0">
                <a:solidFill>
                  <a:srgbClr val="0000FF"/>
                </a:solidFill>
                <a:latin typeface="Comic Sans MS" pitchFamily="66" charset="0"/>
              </a:rPr>
              <a:t>in Torah:</a:t>
            </a:r>
          </a:p>
          <a:p>
            <a:pPr marL="0" indent="0">
              <a:buNone/>
            </a:pPr>
            <a:r>
              <a:rPr lang="en-US" sz="3200" dirty="0" smtClean="0">
                <a:solidFill>
                  <a:srgbClr val="008080"/>
                </a:solidFill>
                <a:latin typeface="Georgia" panose="02040502050405020303" pitchFamily="18" charset="0"/>
              </a:rPr>
              <a:t>	</a:t>
            </a:r>
            <a:endParaRPr lang="en-US" sz="2400" dirty="0" smtClean="0">
              <a:solidFill>
                <a:prstClr val="black"/>
              </a:solidFill>
              <a:latin typeface="Georgia" panose="02040502050405020303"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454358556"/>
              </p:ext>
            </p:extLst>
          </p:nvPr>
        </p:nvGraphicFramePr>
        <p:xfrm>
          <a:off x="809946" y="4562868"/>
          <a:ext cx="10561526" cy="674085"/>
        </p:xfrm>
        <a:graphic>
          <a:graphicData uri="http://schemas.openxmlformats.org/drawingml/2006/table">
            <a:tbl>
              <a:tblPr firstRow="1" bandRow="1">
                <a:tableStyleId>{5C22544A-7EE6-4342-B048-85BDC9FD1C3A}</a:tableStyleId>
              </a:tblPr>
              <a:tblGrid>
                <a:gridCol w="5280763"/>
                <a:gridCol w="5280763"/>
              </a:tblGrid>
              <a:tr h="674085">
                <a:tc>
                  <a:txBody>
                    <a:bodyPr/>
                    <a:lstStyle/>
                    <a:p>
                      <a:pPr algn="ctr"/>
                      <a:r>
                        <a:rPr lang="en-CA" sz="3200" dirty="0" smtClean="0"/>
                        <a:t>  </a:t>
                      </a:r>
                      <a:r>
                        <a:rPr lang="en-CA" sz="3200" dirty="0" smtClean="0">
                          <a:ln>
                            <a:solidFill>
                              <a:srgbClr val="002060"/>
                            </a:solidFill>
                          </a:ln>
                          <a:solidFill>
                            <a:schemeClr val="accent2">
                              <a:lumMod val="40000"/>
                              <a:lumOff val="60000"/>
                            </a:schemeClr>
                          </a:solidFill>
                          <a:latin typeface="Comic Sans MS" pitchFamily="66" charset="0"/>
                        </a:rPr>
                        <a:t>Light</a:t>
                      </a:r>
                      <a:r>
                        <a:rPr lang="en-CA" sz="3200" dirty="0" smtClean="0">
                          <a:latin typeface="Comic Sans MS" pitchFamily="66" charset="0"/>
                        </a:rPr>
                        <a:t> </a:t>
                      </a:r>
                      <a:r>
                        <a:rPr lang="en-CA" sz="3200" dirty="0" smtClean="0">
                          <a:ln>
                            <a:solidFill>
                              <a:srgbClr val="002060"/>
                            </a:solidFill>
                          </a:ln>
                          <a:solidFill>
                            <a:schemeClr val="accent2">
                              <a:lumMod val="40000"/>
                              <a:lumOff val="60000"/>
                            </a:schemeClr>
                          </a:solidFill>
                          <a:latin typeface="Comic Sans MS" pitchFamily="66" charset="0"/>
                        </a:rPr>
                        <a:t>Season</a:t>
                      </a:r>
                      <a:endParaRPr lang="en-CA" sz="3200" dirty="0">
                        <a:ln>
                          <a:solidFill>
                            <a:srgbClr val="002060"/>
                          </a:solidFill>
                        </a:ln>
                        <a:solidFill>
                          <a:schemeClr val="accent2">
                            <a:lumMod val="40000"/>
                            <a:lumOff val="60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ctr"/>
                      <a:r>
                        <a:rPr lang="en-CA" sz="3200" dirty="0" smtClean="0"/>
                        <a:t>    </a:t>
                      </a:r>
                      <a:r>
                        <a:rPr lang="en-CA" sz="3200" dirty="0" smtClean="0">
                          <a:ln>
                            <a:solidFill>
                              <a:srgbClr val="002060"/>
                            </a:solidFill>
                          </a:ln>
                          <a:latin typeface="Comic Sans MS" pitchFamily="66" charset="0"/>
                        </a:rPr>
                        <a:t>Night</a:t>
                      </a:r>
                      <a:r>
                        <a:rPr lang="en-CA" sz="3200" dirty="0" smtClean="0"/>
                        <a:t> </a:t>
                      </a:r>
                      <a:r>
                        <a:rPr lang="en-CA" sz="3200" dirty="0" smtClean="0">
                          <a:ln>
                            <a:solidFill>
                              <a:srgbClr val="002060"/>
                            </a:solidFill>
                          </a:ln>
                          <a:latin typeface="Comic Sans MS" pitchFamily="66" charset="0"/>
                        </a:rPr>
                        <a:t>Season</a:t>
                      </a:r>
                      <a:endParaRPr lang="en-CA" sz="3200" dirty="0">
                        <a:ln>
                          <a:solidFill>
                            <a:srgbClr val="002060"/>
                          </a:solidFill>
                        </a:ln>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blipFill>
                      <a:blip r:embed="rId3"/>
                      <a:stretch>
                        <a:fillRect/>
                      </a:stretch>
                    </a:blipFill>
                  </a:tcPr>
                </a:tc>
              </a:tr>
            </a:tbl>
          </a:graphicData>
        </a:graphic>
      </p:graphicFrame>
      <p:sp>
        <p:nvSpPr>
          <p:cNvPr id="12" name="Right Brace 11"/>
          <p:cNvSpPr/>
          <p:nvPr/>
        </p:nvSpPr>
        <p:spPr>
          <a:xfrm rot="16200000">
            <a:off x="3211830" y="1689278"/>
            <a:ext cx="503851" cy="5243328"/>
          </a:xfrm>
          <a:prstGeom prst="rightBrace">
            <a:avLst>
              <a:gd name="adj1" fmla="val 76360"/>
              <a:gd name="adj2" fmla="val 50000"/>
            </a:avLst>
          </a:prstGeom>
          <a:solidFill>
            <a:schemeClr val="accent2">
              <a:lumMod val="40000"/>
              <a:lumOff val="60000"/>
            </a:schemeClr>
          </a:solidFill>
          <a:ln w="28575">
            <a:solidFill>
              <a:srgbClr val="FF0000"/>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3" name="Right Brace 12"/>
          <p:cNvSpPr/>
          <p:nvPr/>
        </p:nvSpPr>
        <p:spPr>
          <a:xfrm rot="16200000">
            <a:off x="8625297" y="1800306"/>
            <a:ext cx="498048" cy="5015461"/>
          </a:xfrm>
          <a:prstGeom prst="rightBrace">
            <a:avLst>
              <a:gd name="adj1" fmla="val 76360"/>
              <a:gd name="adj2" fmla="val 50000"/>
            </a:avLst>
          </a:prstGeom>
          <a:solidFill>
            <a:schemeClr val="accent6">
              <a:lumMod val="60000"/>
              <a:lumOff val="40000"/>
            </a:schemeClr>
          </a:solidFill>
          <a:ln w="28575">
            <a:solidFill>
              <a:srgbClr val="FF0000"/>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9" name="Rectangle 18"/>
          <p:cNvSpPr/>
          <p:nvPr/>
        </p:nvSpPr>
        <p:spPr>
          <a:xfrm>
            <a:off x="3162644" y="3450032"/>
            <a:ext cx="598516" cy="583492"/>
          </a:xfrm>
          <a:prstGeom prst="rect">
            <a:avLst/>
          </a:prstGeom>
          <a:solidFill>
            <a:schemeClr val="bg1">
              <a:lumMod val="85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smtClean="0">
                <a:solidFill>
                  <a:schemeClr val="tx1"/>
                </a:solidFill>
                <a:latin typeface="Comic Sans MS" pitchFamily="66" charset="0"/>
              </a:rPr>
              <a:t>#2</a:t>
            </a:r>
            <a:endParaRPr lang="en-CA" sz="2000" b="1" dirty="0">
              <a:solidFill>
                <a:schemeClr val="tx1"/>
              </a:solidFill>
              <a:latin typeface="Comic Sans MS" pitchFamily="66" charset="0"/>
            </a:endParaRPr>
          </a:p>
        </p:txBody>
      </p:sp>
      <p:sp>
        <p:nvSpPr>
          <p:cNvPr id="20" name="Rectangle 19"/>
          <p:cNvSpPr/>
          <p:nvPr/>
        </p:nvSpPr>
        <p:spPr>
          <a:xfrm>
            <a:off x="8593236" y="3421718"/>
            <a:ext cx="598516" cy="583492"/>
          </a:xfrm>
          <a:prstGeom prst="rect">
            <a:avLst/>
          </a:prstGeom>
          <a:solidFill>
            <a:schemeClr val="bg1">
              <a:lumMod val="85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smtClean="0">
                <a:solidFill>
                  <a:schemeClr val="tx1"/>
                </a:solidFill>
                <a:latin typeface="Comic Sans MS" pitchFamily="66" charset="0"/>
              </a:rPr>
              <a:t>#1</a:t>
            </a:r>
            <a:endParaRPr lang="en-CA" sz="2000" b="1" dirty="0">
              <a:solidFill>
                <a:schemeClr val="tx1"/>
              </a:solidFill>
              <a:latin typeface="Comic Sans MS" pitchFamily="66" charset="0"/>
            </a:endParaRPr>
          </a:p>
        </p:txBody>
      </p:sp>
      <p:cxnSp>
        <p:nvCxnSpPr>
          <p:cNvPr id="23" name="Straight Arrow Connector 22"/>
          <p:cNvCxnSpPr/>
          <p:nvPr/>
        </p:nvCxnSpPr>
        <p:spPr>
          <a:xfrm>
            <a:off x="446315" y="3172778"/>
            <a:ext cx="125185" cy="5142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0725793" y="3435214"/>
            <a:ext cx="695034" cy="306564"/>
          </a:xfrm>
          <a:prstGeom prst="rect">
            <a:avLst/>
          </a:prstGeom>
          <a:solidFill>
            <a:schemeClr val="bg1">
              <a:lumMod val="85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smtClean="0">
                <a:solidFill>
                  <a:schemeClr val="tx1"/>
                </a:solidFill>
              </a:rPr>
              <a:t>Dawn</a:t>
            </a:r>
            <a:endParaRPr lang="en-CA" sz="1400" b="1" dirty="0">
              <a:solidFill>
                <a:schemeClr val="tx1"/>
              </a:solidFill>
            </a:endParaRPr>
          </a:p>
        </p:txBody>
      </p:sp>
      <p:sp>
        <p:nvSpPr>
          <p:cNvPr id="26" name="Rectangle 25"/>
          <p:cNvSpPr/>
          <p:nvPr/>
        </p:nvSpPr>
        <p:spPr>
          <a:xfrm>
            <a:off x="802444" y="3451957"/>
            <a:ext cx="780050" cy="306564"/>
          </a:xfrm>
          <a:prstGeom prst="rect">
            <a:avLst/>
          </a:prstGeom>
          <a:solidFill>
            <a:srgbClr val="FFFF00"/>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smtClean="0">
                <a:solidFill>
                  <a:schemeClr val="tx1"/>
                </a:solidFill>
              </a:rPr>
              <a:t>Sunrise</a:t>
            </a:r>
            <a:endParaRPr lang="en-CA" sz="1400" b="1" dirty="0">
              <a:solidFill>
                <a:schemeClr val="tx1"/>
              </a:solidFill>
            </a:endParaRPr>
          </a:p>
        </p:txBody>
      </p:sp>
      <p:sp>
        <p:nvSpPr>
          <p:cNvPr id="27" name="Rectangle 26"/>
          <p:cNvSpPr/>
          <p:nvPr/>
        </p:nvSpPr>
        <p:spPr>
          <a:xfrm>
            <a:off x="11275880" y="2992666"/>
            <a:ext cx="780050" cy="306564"/>
          </a:xfrm>
          <a:prstGeom prst="rect">
            <a:avLst/>
          </a:prstGeom>
          <a:solidFill>
            <a:srgbClr val="FFFF00"/>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smtClean="0">
                <a:solidFill>
                  <a:schemeClr val="tx1"/>
                </a:solidFill>
              </a:rPr>
              <a:t>Sunrise</a:t>
            </a:r>
            <a:endParaRPr lang="en-CA" sz="1400" b="1" dirty="0">
              <a:solidFill>
                <a:schemeClr val="tx1"/>
              </a:solidFill>
            </a:endParaRPr>
          </a:p>
        </p:txBody>
      </p:sp>
      <p:cxnSp>
        <p:nvCxnSpPr>
          <p:cNvPr id="29" name="Straight Arrow Connector 28"/>
          <p:cNvCxnSpPr/>
          <p:nvPr/>
        </p:nvCxnSpPr>
        <p:spPr>
          <a:xfrm flipH="1">
            <a:off x="11765705" y="3293794"/>
            <a:ext cx="43275" cy="4420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2455205" y="266607"/>
            <a:ext cx="1634654" cy="576124"/>
          </a:xfrm>
          <a:prstGeom prst="roundRect">
            <a:avLst/>
          </a:prstGeom>
          <a:noFill/>
          <a:ln w="76200">
            <a:solidFill>
              <a:srgbClr val="F707C4"/>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7" name="Rectangle 36"/>
          <p:cNvSpPr/>
          <p:nvPr/>
        </p:nvSpPr>
        <p:spPr>
          <a:xfrm>
            <a:off x="11406893" y="4438225"/>
            <a:ext cx="325120" cy="815005"/>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sp>
        <p:nvSpPr>
          <p:cNvPr id="38" name="Rectangle 37"/>
          <p:cNvSpPr/>
          <p:nvPr/>
        </p:nvSpPr>
        <p:spPr>
          <a:xfrm>
            <a:off x="519085" y="4426842"/>
            <a:ext cx="325120" cy="826388"/>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sp>
        <p:nvSpPr>
          <p:cNvPr id="39" name="Rectangle 38"/>
          <p:cNvSpPr/>
          <p:nvPr/>
        </p:nvSpPr>
        <p:spPr>
          <a:xfrm>
            <a:off x="6111393" y="3915865"/>
            <a:ext cx="236909" cy="3070562"/>
          </a:xfrm>
          <a:prstGeom prst="rect">
            <a:avLst/>
          </a:prstGeom>
          <a:gradFill>
            <a:gsLst>
              <a:gs pos="0">
                <a:srgbClr val="000000"/>
              </a:gs>
              <a:gs pos="32000">
                <a:srgbClr val="400040"/>
              </a:gs>
              <a:gs pos="88000">
                <a:srgbClr val="F27300"/>
              </a:gs>
              <a:gs pos="100000">
                <a:srgbClr val="FFBF00"/>
              </a:gs>
            </a:gsLst>
            <a:lin ang="10800000" scaled="0"/>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18" name="Straight Connector 17"/>
          <p:cNvCxnSpPr/>
          <p:nvPr/>
        </p:nvCxnSpPr>
        <p:spPr>
          <a:xfrm flipV="1">
            <a:off x="6352556" y="3744547"/>
            <a:ext cx="0" cy="1506839"/>
          </a:xfrm>
          <a:prstGeom prst="line">
            <a:avLst/>
          </a:prstGeom>
          <a:ln w="76200">
            <a:solidFill>
              <a:schemeClr val="bg1">
                <a:lumMod val="50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092087" y="3741778"/>
            <a:ext cx="0" cy="1506839"/>
          </a:xfrm>
          <a:prstGeom prst="line">
            <a:avLst/>
          </a:prstGeom>
          <a:ln w="76200">
            <a:solidFill>
              <a:schemeClr val="accent4">
                <a:lumMod val="60000"/>
                <a:lumOff val="40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553028" y="3694103"/>
            <a:ext cx="0" cy="1545355"/>
          </a:xfrm>
          <a:prstGeom prst="line">
            <a:avLst/>
          </a:prstGeom>
          <a:ln w="76200">
            <a:solidFill>
              <a:srgbClr val="F707C4"/>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831717" y="3733639"/>
            <a:ext cx="0" cy="1506839"/>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11400714" y="3742971"/>
            <a:ext cx="13481" cy="1497507"/>
          </a:xfrm>
          <a:prstGeom prst="line">
            <a:avLst/>
          </a:prstGeom>
          <a:ln w="76200">
            <a:solidFill>
              <a:srgbClr val="F707C4"/>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1765704" y="3733639"/>
            <a:ext cx="0" cy="1506839"/>
          </a:xfrm>
          <a:prstGeom prst="line">
            <a:avLst/>
          </a:prstGeom>
          <a:ln w="76200">
            <a:solidFill>
              <a:srgbClr val="FFFF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47057" y="2905847"/>
            <a:ext cx="695034" cy="306564"/>
          </a:xfrm>
          <a:prstGeom prst="rect">
            <a:avLst/>
          </a:prstGeom>
          <a:solidFill>
            <a:schemeClr val="bg1">
              <a:lumMod val="85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smtClean="0">
                <a:solidFill>
                  <a:schemeClr val="tx1"/>
                </a:solidFill>
              </a:rPr>
              <a:t>Dawn</a:t>
            </a:r>
            <a:endParaRPr lang="en-CA" sz="1400" b="1" dirty="0">
              <a:solidFill>
                <a:schemeClr val="tx1"/>
              </a:solidFill>
            </a:endParaRPr>
          </a:p>
        </p:txBody>
      </p:sp>
      <p:sp>
        <p:nvSpPr>
          <p:cNvPr id="34" name="Rounded Rectangular Callout 33"/>
          <p:cNvSpPr/>
          <p:nvPr/>
        </p:nvSpPr>
        <p:spPr>
          <a:xfrm>
            <a:off x="5598367" y="5440316"/>
            <a:ext cx="5411755" cy="612648"/>
          </a:xfrm>
          <a:prstGeom prst="wedgeRoundRectCallout">
            <a:avLst>
              <a:gd name="adj1" fmla="val -38853"/>
              <a:gd name="adj2" fmla="val -118737"/>
              <a:gd name="adj3" fmla="val 16667"/>
            </a:avLst>
          </a:prstGeom>
          <a:solidFill>
            <a:schemeClr val="accent5"/>
          </a:solidFill>
          <a:ln w="28575">
            <a:solidFill>
              <a:schemeClr val="accent3">
                <a:lumMod val="50000"/>
                <a:lumOff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800" b="1" dirty="0" smtClean="0">
                <a:solidFill>
                  <a:schemeClr val="accent5">
                    <a:lumMod val="20000"/>
                    <a:lumOff val="80000"/>
                  </a:schemeClr>
                </a:solidFill>
                <a:latin typeface="Comic Sans MS" pitchFamily="66" charset="0"/>
              </a:rPr>
              <a:t>&lt;</a:t>
            </a:r>
            <a:r>
              <a:rPr lang="en-CA" sz="2800" b="1" dirty="0" err="1" smtClean="0">
                <a:solidFill>
                  <a:schemeClr val="accent5">
                    <a:lumMod val="20000"/>
                    <a:lumOff val="80000"/>
                  </a:schemeClr>
                </a:solidFill>
                <a:latin typeface="Comic Sans MS" pitchFamily="66" charset="0"/>
              </a:rPr>
              <a:t>arab</a:t>
            </a:r>
            <a:r>
              <a:rPr lang="en-CA" sz="2800" b="1" dirty="0" smtClean="0">
                <a:solidFill>
                  <a:schemeClr val="accent5">
                    <a:lumMod val="20000"/>
                    <a:lumOff val="80000"/>
                  </a:schemeClr>
                </a:solidFill>
                <a:latin typeface="Comic Sans MS" pitchFamily="66" charset="0"/>
              </a:rPr>
              <a:t>&gt; </a:t>
            </a:r>
            <a:r>
              <a:rPr lang="en-CA" sz="2400" b="1" dirty="0" smtClean="0">
                <a:solidFill>
                  <a:schemeClr val="accent5">
                    <a:lumMod val="20000"/>
                    <a:lumOff val="80000"/>
                  </a:schemeClr>
                </a:solidFill>
                <a:latin typeface="Comic Sans MS" pitchFamily="66" charset="0"/>
              </a:rPr>
              <a:t>Evening Twilight </a:t>
            </a:r>
            <a:r>
              <a:rPr lang="en-CA" sz="2400" b="1" dirty="0" smtClean="0">
                <a:solidFill>
                  <a:schemeClr val="accent5">
                    <a:lumMod val="20000"/>
                    <a:lumOff val="80000"/>
                  </a:schemeClr>
                </a:solidFill>
                <a:effectLst>
                  <a:glow rad="127000">
                    <a:srgbClr val="002060"/>
                  </a:glow>
                </a:effectLst>
                <a:latin typeface="Comic Sans MS" pitchFamily="66" charset="0"/>
              </a:rPr>
              <a:t>Mixture</a:t>
            </a:r>
            <a:endParaRPr lang="en-CA" sz="2400" b="1" dirty="0">
              <a:solidFill>
                <a:schemeClr val="accent5">
                  <a:lumMod val="20000"/>
                  <a:lumOff val="80000"/>
                </a:schemeClr>
              </a:solidFill>
              <a:effectLst>
                <a:glow rad="127000">
                  <a:srgbClr val="002060"/>
                </a:glow>
              </a:effectLst>
              <a:latin typeface="Comic Sans MS" pitchFamily="66" charset="0"/>
            </a:endParaRPr>
          </a:p>
        </p:txBody>
      </p:sp>
      <p:sp>
        <p:nvSpPr>
          <p:cNvPr id="33" name="Rectangle 32"/>
          <p:cNvSpPr/>
          <p:nvPr/>
        </p:nvSpPr>
        <p:spPr>
          <a:xfrm>
            <a:off x="6211554" y="3458026"/>
            <a:ext cx="780050" cy="306564"/>
          </a:xfrm>
          <a:prstGeom prst="rect">
            <a:avLst/>
          </a:prstGeom>
          <a:solidFill>
            <a:schemeClr val="accent5"/>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smtClean="0">
                <a:solidFill>
                  <a:srgbClr val="01C6FD"/>
                </a:solidFill>
              </a:rPr>
              <a:t>Dusk</a:t>
            </a:r>
            <a:endParaRPr lang="en-CA" sz="1400" b="1" dirty="0">
              <a:solidFill>
                <a:srgbClr val="01C6FD"/>
              </a:solidFill>
            </a:endParaRPr>
          </a:p>
        </p:txBody>
      </p:sp>
      <p:sp>
        <p:nvSpPr>
          <p:cNvPr id="32" name="Rectangle 31"/>
          <p:cNvSpPr/>
          <p:nvPr/>
        </p:nvSpPr>
        <p:spPr>
          <a:xfrm>
            <a:off x="5349792" y="3458026"/>
            <a:ext cx="780050" cy="306564"/>
          </a:xfrm>
          <a:prstGeom prst="rect">
            <a:avLst/>
          </a:prstGeom>
          <a:solidFill>
            <a:schemeClr val="accent2">
              <a:lumMod val="75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smtClean="0">
                <a:solidFill>
                  <a:schemeClr val="tx1"/>
                </a:solidFill>
              </a:rPr>
              <a:t>Sunset</a:t>
            </a:r>
            <a:endParaRPr lang="en-CA" sz="1400" b="1" dirty="0">
              <a:solidFill>
                <a:schemeClr val="tx1"/>
              </a:solidFill>
            </a:endParaRPr>
          </a:p>
        </p:txBody>
      </p:sp>
      <p:sp>
        <p:nvSpPr>
          <p:cNvPr id="4" name="Rectangle 3"/>
          <p:cNvSpPr/>
          <p:nvPr/>
        </p:nvSpPr>
        <p:spPr>
          <a:xfrm>
            <a:off x="7091474" y="1483054"/>
            <a:ext cx="5100526" cy="2215991"/>
          </a:xfrm>
          <a:prstGeom prst="rect">
            <a:avLst/>
          </a:prstGeom>
          <a:noFill/>
        </p:spPr>
        <p:txBody>
          <a:bodyPr wrap="square" lIns="91440" tIns="45720" rIns="91440" bIns="45720">
            <a:spAutoFit/>
          </a:bodyPr>
          <a:lstStyle/>
          <a:p>
            <a:pPr marL="457200" indent="-457200">
              <a:buAutoNum type="arabicPeriod"/>
            </a:pPr>
            <a:r>
              <a:rPr lang="en-US" sz="2000" b="1" cap="none" spc="0" dirty="0" err="1" smtClean="0">
                <a:ln w="1905"/>
                <a:solidFill>
                  <a:srgbClr val="C00000"/>
                </a:solidFill>
                <a:effectLst>
                  <a:innerShdw blurRad="69850" dist="43180" dir="5400000">
                    <a:srgbClr val="000000">
                      <a:alpha val="65000"/>
                    </a:srgbClr>
                  </a:innerShdw>
                </a:effectLst>
              </a:rPr>
              <a:t>Exo</a:t>
            </a:r>
            <a:r>
              <a:rPr lang="en-US" sz="2000" b="1" cap="none" spc="0" dirty="0" smtClean="0">
                <a:ln w="1905"/>
                <a:solidFill>
                  <a:srgbClr val="C00000"/>
                </a:solidFill>
                <a:effectLst>
                  <a:innerShdw blurRad="69850" dist="43180" dir="5400000">
                    <a:srgbClr val="000000">
                      <a:alpha val="65000"/>
                    </a:srgbClr>
                  </a:innerShdw>
                </a:effectLst>
              </a:rPr>
              <a:t> 29 &amp; Num 28 </a:t>
            </a:r>
            <a:r>
              <a:rPr lang="en-US" sz="1600" b="1" dirty="0" smtClean="0">
                <a:ln w="1905"/>
                <a:solidFill>
                  <a:srgbClr val="00B0F0"/>
                </a:solidFill>
                <a:effectLst>
                  <a:glow rad="127000">
                    <a:srgbClr val="FFFF00"/>
                  </a:glow>
                  <a:innerShdw blurRad="69850" dist="43180" dir="5400000">
                    <a:srgbClr val="000000">
                      <a:alpha val="65000"/>
                    </a:srgbClr>
                  </a:innerShdw>
                </a:effectLst>
              </a:rPr>
              <a:t>L</a:t>
            </a:r>
            <a:r>
              <a:rPr lang="en-US" sz="1600" b="1" cap="none" spc="0" dirty="0" smtClean="0">
                <a:ln w="1905"/>
                <a:solidFill>
                  <a:srgbClr val="00B0F0"/>
                </a:solidFill>
                <a:effectLst>
                  <a:glow rad="127000">
                    <a:srgbClr val="FFFF00"/>
                  </a:glow>
                  <a:innerShdw blurRad="69850" dist="43180" dir="5400000">
                    <a:srgbClr val="000000">
                      <a:alpha val="65000"/>
                    </a:srgbClr>
                  </a:innerShdw>
                </a:effectLst>
              </a:rPr>
              <a:t>ight Season</a:t>
            </a:r>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b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000" b="1" cap="none" spc="0" dirty="0" smtClean="0">
                <a:ln w="1905"/>
                <a:solidFill>
                  <a:srgbClr val="C00000"/>
                </a:solidFill>
                <a:effectLst>
                  <a:innerShdw blurRad="69850" dist="43180" dir="5400000">
                    <a:srgbClr val="000000">
                      <a:alpha val="65000"/>
                    </a:srgbClr>
                  </a:innerShdw>
                </a:effectLst>
              </a:rPr>
              <a:t>2</a:t>
            </a:r>
            <a:r>
              <a:rPr lang="en-US" sz="2000" b="1" cap="none" spc="0" baseline="30000" dirty="0" smtClean="0">
                <a:ln w="1905"/>
                <a:solidFill>
                  <a:srgbClr val="C00000"/>
                </a:solidFill>
                <a:effectLst>
                  <a:innerShdw blurRad="69850" dist="43180" dir="5400000">
                    <a:srgbClr val="000000">
                      <a:alpha val="65000"/>
                    </a:srgbClr>
                  </a:innerShdw>
                </a:effectLst>
              </a:rPr>
              <a:t>nd</a:t>
            </a:r>
            <a:r>
              <a:rPr lang="en-US" sz="2000" b="1" cap="none" spc="0" dirty="0" smtClean="0">
                <a:ln w="1905"/>
                <a:solidFill>
                  <a:srgbClr val="C00000"/>
                </a:solidFill>
                <a:effectLst>
                  <a:innerShdw blurRad="69850" dist="43180" dir="5400000">
                    <a:srgbClr val="000000">
                      <a:alpha val="65000"/>
                    </a:srgbClr>
                  </a:innerShdw>
                </a:effectLst>
              </a:rPr>
              <a:t> Daily Sacrifice</a:t>
            </a:r>
          </a:p>
          <a:p>
            <a:pPr marL="457200" indent="-457200">
              <a:buAutoNum type="arabicPeriod" startAt="2"/>
            </a:pPr>
            <a:r>
              <a:rPr lang="en-US" sz="2000" b="1" dirty="0">
                <a:ln w="1905"/>
                <a:solidFill>
                  <a:srgbClr val="FF0000"/>
                </a:solidFill>
                <a:effectLst>
                  <a:innerShdw blurRad="69850" dist="43180" dir="5400000">
                    <a:srgbClr val="000000">
                      <a:alpha val="65000"/>
                    </a:srgbClr>
                  </a:innerShdw>
                </a:effectLst>
              </a:rPr>
              <a:t>Lev 23 &amp; Num </a:t>
            </a:r>
            <a:r>
              <a:rPr lang="en-US" sz="2000" b="1" dirty="0" smtClean="0">
                <a:ln w="1905"/>
                <a:solidFill>
                  <a:srgbClr val="FF0000"/>
                </a:solidFill>
                <a:effectLst>
                  <a:innerShdw blurRad="69850" dist="43180" dir="5400000">
                    <a:srgbClr val="000000">
                      <a:alpha val="65000"/>
                    </a:srgbClr>
                  </a:innerShdw>
                </a:effectLst>
              </a:rPr>
              <a:t>9 </a:t>
            </a:r>
            <a:r>
              <a:rPr lang="en-US" sz="1600" b="1" dirty="0">
                <a:ln w="1905"/>
                <a:solidFill>
                  <a:srgbClr val="00B0F0"/>
                </a:solidFill>
                <a:effectLst>
                  <a:glow rad="127000">
                    <a:srgbClr val="FFFF00"/>
                  </a:glow>
                  <a:innerShdw blurRad="69850" dist="43180" dir="5400000">
                    <a:srgbClr val="000000">
                      <a:alpha val="65000"/>
                    </a:srgbClr>
                  </a:innerShdw>
                </a:effectLst>
              </a:rPr>
              <a:t>Light Season</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000" b="1" dirty="0" smtClean="0">
                <a:ln w="1905"/>
                <a:solidFill>
                  <a:srgbClr val="FF0000"/>
                </a:solidFill>
                <a:effectLst>
                  <a:innerShdw blurRad="69850" dist="43180" dir="5400000">
                    <a:srgbClr val="000000">
                      <a:alpha val="65000"/>
                    </a:srgbClr>
                  </a:innerShdw>
                </a:effectLst>
              </a:rPr>
              <a:t>Passover Sacrifices</a:t>
            </a:r>
          </a:p>
          <a:p>
            <a:pPr marL="457200" indent="-457200">
              <a:buAutoNum type="arabicPeriod" startAt="3"/>
            </a:pPr>
            <a:r>
              <a:rPr lang="en-US" sz="2000" b="1" dirty="0" err="1" smtClean="0">
                <a:ln w="1905"/>
                <a:solidFill>
                  <a:schemeClr val="accent2">
                    <a:lumMod val="50000"/>
                  </a:schemeClr>
                </a:solidFill>
                <a:effectLst>
                  <a:innerShdw blurRad="69850" dist="43180" dir="5400000">
                    <a:srgbClr val="000000">
                      <a:alpha val="65000"/>
                    </a:srgbClr>
                  </a:innerShdw>
                </a:effectLst>
              </a:rPr>
              <a:t>Exo</a:t>
            </a:r>
            <a:r>
              <a:rPr lang="en-US" sz="2000" b="1" dirty="0" smtClean="0">
                <a:ln w="1905"/>
                <a:solidFill>
                  <a:schemeClr val="accent2">
                    <a:lumMod val="50000"/>
                  </a:schemeClr>
                </a:solidFill>
                <a:effectLst>
                  <a:innerShdw blurRad="69850" dist="43180" dir="5400000">
                    <a:srgbClr val="000000">
                      <a:alpha val="65000"/>
                    </a:srgbClr>
                  </a:innerShdw>
                </a:effectLst>
              </a:rPr>
              <a:t> 30 </a:t>
            </a:r>
            <a:r>
              <a:rPr lang="en-US" sz="1600" b="1" dirty="0">
                <a:ln w="1905"/>
                <a:solidFill>
                  <a:srgbClr val="00B0F0"/>
                </a:solidFill>
                <a:effectLst>
                  <a:glow rad="127000">
                    <a:srgbClr val="FFFF00"/>
                  </a:glow>
                  <a:innerShdw blurRad="69850" dist="43180" dir="5400000">
                    <a:srgbClr val="000000">
                      <a:alpha val="65000"/>
                    </a:srgbClr>
                  </a:innerShdw>
                </a:effectLst>
              </a:rPr>
              <a:t>Light Season</a:t>
            </a:r>
            <a:r>
              <a:rPr lang="en-US"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br>
              <a:rPr lang="en-US"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dirty="0" smtClean="0">
                <a:ln w="1905"/>
                <a:solidFill>
                  <a:schemeClr val="accent2">
                    <a:lumMod val="50000"/>
                  </a:schemeClr>
                </a:solidFill>
                <a:effectLst>
                  <a:innerShdw blurRad="69850" dist="43180" dir="5400000">
                    <a:srgbClr val="000000">
                      <a:alpha val="65000"/>
                    </a:srgbClr>
                  </a:innerShdw>
                </a:effectLst>
              </a:rPr>
              <a:t>Sanctuary Lamps</a:t>
            </a:r>
            <a:endParaRPr lang="en-US" sz="2000" b="1" dirty="0" smtClean="0">
              <a:ln w="1905"/>
              <a:solidFill>
                <a:schemeClr val="accent2">
                  <a:lumMod val="50000"/>
                </a:schemeClr>
              </a:solidFill>
              <a:effectLst>
                <a:innerShdw blurRad="69850" dist="43180" dir="5400000">
                  <a:srgbClr val="000000">
                    <a:alpha val="65000"/>
                  </a:srgbClr>
                </a:innerShdw>
              </a:effectLst>
            </a:endParaRPr>
          </a:p>
          <a:p>
            <a:pPr marL="457200" indent="-457200">
              <a:buAutoNum type="arabicPeriod" startAt="2"/>
            </a:pPr>
            <a:endParaRPr lang="en-US" sz="2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0" name="Rounded Rectangular Callout 39"/>
          <p:cNvSpPr/>
          <p:nvPr/>
        </p:nvSpPr>
        <p:spPr>
          <a:xfrm>
            <a:off x="1531111" y="1714468"/>
            <a:ext cx="5035611" cy="1191379"/>
          </a:xfrm>
          <a:prstGeom prst="wedgeRoundRectCallout">
            <a:avLst>
              <a:gd name="adj1" fmla="val -12611"/>
              <a:gd name="adj2" fmla="val 93043"/>
              <a:gd name="adj3" fmla="val 16667"/>
            </a:avLst>
          </a:prstGeom>
          <a:blipFill dpi="0" rotWithShape="1">
            <a:blip r:embed="rId4">
              <a:extLst>
                <a:ext uri="{28A0092B-C50C-407E-A947-70E740481C1C}">
                  <a14:useLocalDpi xmlns:a14="http://schemas.microsoft.com/office/drawing/2010/main" val="0"/>
                </a:ext>
              </a:extLst>
            </a:blip>
            <a:srcRect/>
            <a:stretch>
              <a:fillRect/>
            </a:stretch>
          </a:blipFill>
          <a:ln w="38100">
            <a:solidFill>
              <a:srgbClr val="00B0F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lvl="0" algn="ctr"/>
            <a:r>
              <a:rPr lang="en-CA" sz="3200" b="1" dirty="0">
                <a:solidFill>
                  <a:schemeClr val="accent2">
                    <a:lumMod val="20000"/>
                    <a:lumOff val="80000"/>
                  </a:schemeClr>
                </a:solidFill>
                <a:effectLst>
                  <a:glow rad="177800">
                    <a:srgbClr val="00B0F0"/>
                  </a:glow>
                </a:effectLst>
                <a:latin typeface="Comic Sans MS" pitchFamily="66" charset="0"/>
              </a:rPr>
              <a:t>The </a:t>
            </a:r>
            <a:r>
              <a:rPr lang="en-CA" sz="3200" b="1" dirty="0" smtClean="0">
                <a:solidFill>
                  <a:schemeClr val="accent2">
                    <a:lumMod val="20000"/>
                    <a:lumOff val="80000"/>
                  </a:schemeClr>
                </a:solidFill>
                <a:effectLst>
                  <a:glow rad="177800">
                    <a:srgbClr val="00B0F0"/>
                  </a:glow>
                </a:effectLst>
                <a:latin typeface="Comic Sans MS" pitchFamily="66" charset="0"/>
              </a:rPr>
              <a:t>Light </a:t>
            </a:r>
            <a:r>
              <a:rPr lang="en-CA" sz="3200" b="1" dirty="0">
                <a:solidFill>
                  <a:schemeClr val="accent2">
                    <a:lumMod val="20000"/>
                    <a:lumOff val="80000"/>
                  </a:schemeClr>
                </a:solidFill>
                <a:effectLst>
                  <a:glow rad="177800">
                    <a:srgbClr val="00B0F0"/>
                  </a:glow>
                </a:effectLst>
                <a:latin typeface="Comic Sans MS" pitchFamily="66" charset="0"/>
              </a:rPr>
              <a:t>Season of </a:t>
            </a:r>
            <a:r>
              <a:rPr lang="en-CA" sz="3200" dirty="0">
                <a:solidFill>
                  <a:schemeClr val="accent2">
                    <a:lumMod val="20000"/>
                    <a:lumOff val="80000"/>
                  </a:schemeClr>
                </a:solidFill>
                <a:effectLst>
                  <a:glow rad="177800">
                    <a:srgbClr val="00B0F0"/>
                  </a:glow>
                </a:effectLst>
                <a:latin typeface="Comic Sans MS" pitchFamily="66" charset="0"/>
              </a:rPr>
              <a:t> </a:t>
            </a:r>
            <a:r>
              <a:rPr lang="en-CA" sz="3200" dirty="0">
                <a:solidFill>
                  <a:prstClr val="black"/>
                </a:solidFill>
                <a:latin typeface="Comic Sans MS" pitchFamily="66" charset="0"/>
              </a:rPr>
              <a:t/>
            </a:r>
            <a:br>
              <a:rPr lang="en-CA" sz="3200" dirty="0">
                <a:solidFill>
                  <a:prstClr val="black"/>
                </a:solidFill>
                <a:latin typeface="Comic Sans MS" pitchFamily="66" charset="0"/>
              </a:rPr>
            </a:br>
            <a:r>
              <a:rPr lang="en-CA" sz="3200" b="1" i="1" dirty="0">
                <a:ln>
                  <a:solidFill>
                    <a:srgbClr val="7030A0"/>
                  </a:solidFill>
                </a:ln>
                <a:solidFill>
                  <a:srgbClr val="9999FF"/>
                </a:solidFill>
                <a:effectLst>
                  <a:glow rad="114300">
                    <a:schemeClr val="bg1"/>
                  </a:glow>
                </a:effectLst>
                <a:latin typeface="Comic Sans MS" pitchFamily="66" charset="0"/>
              </a:rPr>
              <a:t>&lt;</a:t>
            </a:r>
            <a:r>
              <a:rPr lang="en-CA" sz="3200" b="1" i="1" dirty="0" err="1">
                <a:ln>
                  <a:solidFill>
                    <a:srgbClr val="7030A0"/>
                  </a:solidFill>
                </a:ln>
                <a:solidFill>
                  <a:srgbClr val="9999FF"/>
                </a:solidFill>
                <a:effectLst>
                  <a:glow rad="114300">
                    <a:schemeClr val="bg1"/>
                  </a:glow>
                </a:effectLst>
                <a:latin typeface="Comic Sans MS" pitchFamily="66" charset="0"/>
              </a:rPr>
              <a:t>beyn</a:t>
            </a:r>
            <a:r>
              <a:rPr lang="en-CA" sz="3200" b="1" i="1" dirty="0">
                <a:ln>
                  <a:solidFill>
                    <a:srgbClr val="7030A0"/>
                  </a:solidFill>
                </a:ln>
                <a:solidFill>
                  <a:srgbClr val="9999FF"/>
                </a:solidFill>
                <a:effectLst>
                  <a:glow rad="114300">
                    <a:schemeClr val="bg1"/>
                  </a:glow>
                </a:effectLst>
                <a:latin typeface="Comic Sans MS" pitchFamily="66" charset="0"/>
              </a:rPr>
              <a:t> ha </a:t>
            </a:r>
            <a:r>
              <a:rPr lang="en-CA" sz="3200" b="1" i="1" dirty="0" err="1">
                <a:ln>
                  <a:solidFill>
                    <a:srgbClr val="7030A0"/>
                  </a:solidFill>
                </a:ln>
                <a:solidFill>
                  <a:srgbClr val="9999FF"/>
                </a:solidFill>
                <a:effectLst>
                  <a:glow rad="114300">
                    <a:schemeClr val="bg1"/>
                  </a:glow>
                </a:effectLst>
                <a:latin typeface="Comic Sans MS" pitchFamily="66" charset="0"/>
              </a:rPr>
              <a:t>arbayim</a:t>
            </a:r>
            <a:r>
              <a:rPr lang="en-CA" sz="3200" b="1" i="1" dirty="0" smtClean="0">
                <a:ln>
                  <a:solidFill>
                    <a:srgbClr val="7030A0"/>
                  </a:solidFill>
                </a:ln>
                <a:solidFill>
                  <a:srgbClr val="9999FF"/>
                </a:solidFill>
                <a:effectLst>
                  <a:glow rad="114300">
                    <a:schemeClr val="bg1"/>
                  </a:glow>
                </a:effectLst>
                <a:latin typeface="Comic Sans MS" pitchFamily="66" charset="0"/>
              </a:rPr>
              <a:t>&gt;</a:t>
            </a:r>
            <a:endParaRPr lang="en-CA" sz="3200" dirty="0">
              <a:solidFill>
                <a:prstClr val="black"/>
              </a:solidFill>
              <a:effectLst>
                <a:glow rad="114300">
                  <a:schemeClr val="bg1"/>
                </a:glow>
              </a:effectLst>
              <a:latin typeface="Comic Sans MS" pitchFamily="66" charset="0"/>
            </a:endParaRPr>
          </a:p>
        </p:txBody>
      </p:sp>
      <p:grpSp>
        <p:nvGrpSpPr>
          <p:cNvPr id="6" name="Group 5"/>
          <p:cNvGrpSpPr/>
          <p:nvPr/>
        </p:nvGrpSpPr>
        <p:grpSpPr>
          <a:xfrm>
            <a:off x="7525902" y="797735"/>
            <a:ext cx="3104820" cy="734832"/>
            <a:chOff x="3461902" y="1063488"/>
            <a:chExt cx="3104820" cy="734832"/>
          </a:xfrm>
        </p:grpSpPr>
        <p:pic>
          <p:nvPicPr>
            <p:cNvPr id="41" name="Picture 2" descr="C:\Users\Rae\Desktop\banner 6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902" y="1092850"/>
              <a:ext cx="3104820" cy="7054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77003" y="1063488"/>
              <a:ext cx="2589171"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dirty="0" smtClean="0">
                  <a:ln/>
                  <a:solidFill>
                    <a:schemeClr val="accent3"/>
                  </a:solidFill>
                  <a:latin typeface="MV Boli" pitchFamily="2" charset="0"/>
                  <a:cs typeface="MV Boli" pitchFamily="2" charset="0"/>
                </a:rPr>
                <a:t>Commands:</a:t>
              </a:r>
              <a:endParaRPr lang="en-US" sz="5400" b="1" cap="none" spc="0" dirty="0">
                <a:ln/>
                <a:solidFill>
                  <a:schemeClr val="accent3"/>
                </a:solidFill>
                <a:effectLst/>
                <a:latin typeface="MV Boli" pitchFamily="2" charset="0"/>
                <a:cs typeface="MV Boli" pitchFamily="2" charset="0"/>
              </a:endParaRPr>
            </a:p>
          </p:txBody>
        </p:sp>
      </p:grpSp>
      <p:sp>
        <p:nvSpPr>
          <p:cNvPr id="42" name="TextBox 29"/>
          <p:cNvSpPr txBox="1"/>
          <p:nvPr/>
        </p:nvSpPr>
        <p:spPr>
          <a:xfrm>
            <a:off x="446315" y="755564"/>
            <a:ext cx="648072" cy="1995249"/>
          </a:xfrm>
          <a:prstGeom prst="roundRect">
            <a:avLst/>
          </a:prstGeom>
          <a:solidFill>
            <a:srgbClr val="00B0F0"/>
          </a:solidFill>
          <a:ln w="57150">
            <a:solidFill>
              <a:schemeClr val="bg1"/>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000" b="1" spc="150" dirty="0" smtClean="0">
                <a:ln w="11430"/>
                <a:solidFill>
                  <a:srgbClr val="F8F8F8"/>
                </a:solidFill>
                <a:effectLst>
                  <a:outerShdw blurRad="25400" algn="tl" rotWithShape="0">
                    <a:srgbClr val="000000">
                      <a:alpha val="43000"/>
                    </a:srgbClr>
                  </a:outerShdw>
                </a:effectLst>
              </a:rPr>
              <a:t>R</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V</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I</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W</a:t>
            </a:r>
            <a:endParaRPr lang="en-US" sz="2000" b="1" spc="150" dirty="0">
              <a:ln w="11430"/>
              <a:solidFill>
                <a:srgbClr val="F8F8F8"/>
              </a:solidFill>
              <a:effectLst>
                <a:outerShdw blurRad="25400" algn="tl" rotWithShape="0">
                  <a:srgbClr val="000000">
                    <a:alpha val="43000"/>
                  </a:srgbClr>
                </a:outerShdw>
              </a:effectLst>
            </a:endParaRPr>
          </a:p>
        </p:txBody>
      </p:sp>
      <p:sp>
        <p:nvSpPr>
          <p:cNvPr id="31" name="Bent Arrow 30"/>
          <p:cNvSpPr/>
          <p:nvPr/>
        </p:nvSpPr>
        <p:spPr>
          <a:xfrm rot="16200000" flipV="1">
            <a:off x="7057068" y="1680461"/>
            <a:ext cx="1348782" cy="8535411"/>
          </a:xfrm>
          <a:prstGeom prst="bentArrow">
            <a:avLst>
              <a:gd name="adj1" fmla="val 30704"/>
              <a:gd name="adj2" fmla="val 39484"/>
              <a:gd name="adj3" fmla="val 39541"/>
              <a:gd name="adj4" fmla="val 59589"/>
            </a:avLst>
          </a:prstGeom>
          <a:gradFill>
            <a:gsLst>
              <a:gs pos="0">
                <a:srgbClr val="F707C4"/>
              </a:gs>
              <a:gs pos="30000">
                <a:schemeClr val="accent1">
                  <a:lumMod val="64000"/>
                  <a:lumOff val="36000"/>
                </a:schemeClr>
              </a:gs>
              <a:gs pos="61000">
                <a:srgbClr val="F707C4"/>
              </a:gs>
              <a:gs pos="82000">
                <a:srgbClr val="0000FF"/>
              </a:gs>
            </a:gsLst>
            <a:lin ang="5400000" scaled="1"/>
          </a:gradFill>
          <a:ln w="28575">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30" name="Rounded Rectangular Callout 29"/>
          <p:cNvSpPr/>
          <p:nvPr/>
        </p:nvSpPr>
        <p:spPr>
          <a:xfrm>
            <a:off x="681645" y="5769119"/>
            <a:ext cx="2894675" cy="914400"/>
          </a:xfrm>
          <a:prstGeom prst="wedgeRoundRectCallout">
            <a:avLst>
              <a:gd name="adj1" fmla="val -48756"/>
              <a:gd name="adj2" fmla="val -154211"/>
              <a:gd name="adj3" fmla="val 16667"/>
            </a:avLst>
          </a:prstGeom>
          <a:solidFill>
            <a:srgbClr val="DB91AB"/>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smtClean="0">
                <a:solidFill>
                  <a:srgbClr val="96004B"/>
                </a:solidFill>
                <a:latin typeface="Comic Sans MS" pitchFamily="66" charset="0"/>
              </a:rPr>
              <a:t>&lt;</a:t>
            </a:r>
            <a:r>
              <a:rPr lang="en-CA" sz="2400" b="1" dirty="0" err="1" smtClean="0">
                <a:solidFill>
                  <a:srgbClr val="96004B"/>
                </a:solidFill>
                <a:latin typeface="Comic Sans MS" pitchFamily="66" charset="0"/>
              </a:rPr>
              <a:t>arab</a:t>
            </a:r>
            <a:r>
              <a:rPr lang="en-CA" sz="2400" b="1" dirty="0" smtClean="0">
                <a:solidFill>
                  <a:srgbClr val="96004B"/>
                </a:solidFill>
                <a:latin typeface="Comic Sans MS" pitchFamily="66" charset="0"/>
              </a:rPr>
              <a:t>&gt; Morning </a:t>
            </a:r>
          </a:p>
          <a:p>
            <a:pPr algn="ctr"/>
            <a:r>
              <a:rPr lang="en-CA" sz="2400" b="1" dirty="0" smtClean="0">
                <a:solidFill>
                  <a:srgbClr val="96004B"/>
                </a:solidFill>
                <a:latin typeface="Comic Sans MS" pitchFamily="66" charset="0"/>
              </a:rPr>
              <a:t>Twilight </a:t>
            </a:r>
            <a:r>
              <a:rPr lang="en-CA" sz="2400" b="1" dirty="0" smtClean="0">
                <a:solidFill>
                  <a:srgbClr val="96004B"/>
                </a:solidFill>
                <a:effectLst>
                  <a:glow rad="127000">
                    <a:srgbClr val="FFFF00"/>
                  </a:glow>
                </a:effectLst>
                <a:latin typeface="Comic Sans MS" pitchFamily="66" charset="0"/>
              </a:rPr>
              <a:t>Mixture</a:t>
            </a:r>
            <a:r>
              <a:rPr lang="en-CA" sz="2400" b="1" dirty="0" smtClean="0">
                <a:solidFill>
                  <a:srgbClr val="96004B"/>
                </a:solidFill>
                <a:effectLst>
                  <a:glow rad="127000">
                    <a:srgbClr val="FFFF00"/>
                  </a:glow>
                </a:effectLst>
              </a:rPr>
              <a:t> </a:t>
            </a:r>
            <a:r>
              <a:rPr lang="en-CA" sz="2800" b="1" dirty="0" smtClean="0">
                <a:solidFill>
                  <a:srgbClr val="96004B"/>
                </a:solidFill>
                <a:effectLst>
                  <a:glow rad="127000">
                    <a:srgbClr val="FFFF00"/>
                  </a:glow>
                </a:effectLst>
              </a:rPr>
              <a:t>       </a:t>
            </a:r>
            <a:endParaRPr lang="en-CA" sz="2800" b="1" dirty="0">
              <a:solidFill>
                <a:srgbClr val="96004B"/>
              </a:solidFill>
            </a:endParaRPr>
          </a:p>
        </p:txBody>
      </p:sp>
      <p:sp>
        <p:nvSpPr>
          <p:cNvPr id="7" name="Rectangle 6"/>
          <p:cNvSpPr/>
          <p:nvPr/>
        </p:nvSpPr>
        <p:spPr>
          <a:xfrm>
            <a:off x="3576320" y="6210360"/>
            <a:ext cx="5334063" cy="373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b="1" i="1" spc="300" dirty="0" smtClean="0">
                <a:solidFill>
                  <a:srgbClr val="7030A0"/>
                </a:solidFill>
                <a:effectLst>
                  <a:glow rad="127000">
                    <a:srgbClr val="00FFCC"/>
                  </a:glow>
                </a:effectLst>
              </a:rPr>
              <a:t>Dawn	to 	Dawn!</a:t>
            </a:r>
            <a:endParaRPr lang="en-CA" sz="3200" b="1" i="1" spc="300" dirty="0">
              <a:solidFill>
                <a:srgbClr val="7030A0"/>
              </a:solidFill>
              <a:effectLst>
                <a:glow rad="127000">
                  <a:srgbClr val="00FFCC"/>
                </a:glow>
              </a:effectLst>
            </a:endParaRPr>
          </a:p>
        </p:txBody>
      </p:sp>
      <p:pic>
        <p:nvPicPr>
          <p:cNvPr id="44" name="Picture 2" descr="C:\Users\Rae\Desktop\banner 6b.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17200" y1="5063" x2="6800" y2="0"/>
                        <a14:foregroundMark x1="800" y1="21519" x2="17200" y2="21519"/>
                        <a14:foregroundMark x1="800" y1="79747" x2="3200" y2="91139"/>
                        <a14:foregroundMark x1="7200" y1="82278" x2="7200" y2="93671"/>
                        <a14:backgroundMark x1="8000" y1="82278" x2="8000" y2="82278"/>
                        <a14:backgroundMark x1="7600" y1="94937" x2="7600" y2="94937"/>
                        <a14:backgroundMark x1="1200" y1="5063" x2="1200" y2="5063"/>
                        <a14:backgroundMark x1="8400" y1="91139" x2="8400" y2="91139"/>
                        <a14:backgroundMark x1="7600" y1="82278" x2="7600" y2="82278"/>
                        <a14:backgroundMark x1="7200" y1="83544" x2="7200" y2="83544"/>
                        <a14:backgroundMark x1="7600" y1="86076" x2="7600" y2="86076"/>
                        <a14:backgroundMark x1="7600" y1="89873" x2="7600" y2="89873"/>
                        <a14:backgroundMark x1="7600" y1="92405" x2="7600" y2="92405"/>
                      </a14:backgroundRemoval>
                    </a14:imgEffect>
                  </a14:imgLayer>
                </a14:imgProps>
              </a:ext>
              <a:ext uri="{28A0092B-C50C-407E-A947-70E740481C1C}">
                <a14:useLocalDpi xmlns:a14="http://schemas.microsoft.com/office/drawing/2010/main" val="0"/>
              </a:ext>
            </a:extLst>
          </a:blip>
          <a:srcRect/>
          <a:stretch>
            <a:fillRect/>
          </a:stretch>
        </p:blipFill>
        <p:spPr bwMode="auto">
          <a:xfrm>
            <a:off x="4230691" y="-787225"/>
            <a:ext cx="3018251"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971930"/>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1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2" descr="F:\Art on Desktop - 1\All white man clip art\3d white people\audience participation table png 4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5468" y="3304992"/>
            <a:ext cx="4490752" cy="374977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txBox="1">
            <a:spLocks/>
          </p:cNvSpPr>
          <p:nvPr/>
        </p:nvSpPr>
        <p:spPr>
          <a:xfrm>
            <a:off x="11490959" y="6482839"/>
            <a:ext cx="6096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600" smtClean="0">
                <a:solidFill>
                  <a:schemeClr val="tx2"/>
                </a:solidFill>
              </a:rPr>
              <a:pPr algn="r"/>
              <a:t>70</a:t>
            </a:fld>
            <a:endParaRPr lang="en-US" dirty="0">
              <a:solidFill>
                <a:schemeClr val="tx2"/>
              </a:solidFill>
            </a:endParaRPr>
          </a:p>
        </p:txBody>
      </p:sp>
      <p:sp>
        <p:nvSpPr>
          <p:cNvPr id="8" name="Rectangle 7"/>
          <p:cNvSpPr/>
          <p:nvPr/>
        </p:nvSpPr>
        <p:spPr>
          <a:xfrm>
            <a:off x="242505" y="125211"/>
            <a:ext cx="10660847"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solidFill>
                  <a:schemeClr val="accent1">
                    <a:lumMod val="50000"/>
                  </a:schemeClr>
                </a:solidFill>
                <a:effectLst>
                  <a:outerShdw blurRad="50800" dist="39000" dir="5460000" algn="tl">
                    <a:srgbClr val="000000">
                      <a:alpha val="38000"/>
                    </a:srgbClr>
                  </a:outerShdw>
                </a:effectLst>
                <a:latin typeface="Segoe Print" pitchFamily="2" charset="0"/>
              </a:rPr>
              <a:t>If you have Questions &amp; Comments</a:t>
            </a:r>
            <a:br>
              <a:rPr lang="en-US" sz="3600" b="1" cap="none" spc="0" dirty="0" smtClean="0">
                <a:ln w="11430"/>
                <a:solidFill>
                  <a:schemeClr val="accent1">
                    <a:lumMod val="50000"/>
                  </a:schemeClr>
                </a:solidFill>
                <a:effectLst>
                  <a:outerShdw blurRad="50800" dist="39000" dir="5460000" algn="tl">
                    <a:srgbClr val="000000">
                      <a:alpha val="38000"/>
                    </a:srgbClr>
                  </a:outerShdw>
                </a:effectLst>
                <a:latin typeface="Segoe Print" pitchFamily="2" charset="0"/>
              </a:rPr>
            </a:br>
            <a:r>
              <a:rPr lang="en-US" sz="3600" b="1" cap="none" spc="0" dirty="0" smtClean="0">
                <a:ln w="11430"/>
                <a:solidFill>
                  <a:schemeClr val="accent1">
                    <a:lumMod val="50000"/>
                  </a:schemeClr>
                </a:solidFill>
                <a:effectLst>
                  <a:outerShdw blurRad="50800" dist="39000" dir="5460000" algn="tl">
                    <a:srgbClr val="000000">
                      <a:alpha val="38000"/>
                    </a:srgbClr>
                  </a:outerShdw>
                </a:effectLst>
                <a:latin typeface="Segoe Print" pitchFamily="2" charset="0"/>
              </a:rPr>
              <a:t>about this teaching, please contact: </a:t>
            </a:r>
          </a:p>
          <a:p>
            <a:pPr algn="ctr"/>
            <a:r>
              <a:rPr lang="en-US" sz="3600" b="1" cap="none" spc="0" dirty="0" smtClean="0">
                <a:ln w="11430"/>
                <a:solidFill>
                  <a:srgbClr val="96004B"/>
                </a:solidFill>
                <a:effectLst>
                  <a:outerShdw blurRad="50800" dist="39000" dir="5460000" algn="tl">
                    <a:srgbClr val="000000">
                      <a:alpha val="38000"/>
                    </a:srgbClr>
                  </a:outerShdw>
                </a:effectLst>
                <a:latin typeface="Segoe Print" pitchFamily="2" charset="0"/>
              </a:rPr>
              <a:t>Charlene Fortsch</a:t>
            </a:r>
            <a:r>
              <a:rPr lang="en-US" sz="3600" b="1" dirty="0">
                <a:ln w="11430"/>
                <a:solidFill>
                  <a:srgbClr val="96004B"/>
                </a:solidFill>
                <a:effectLst>
                  <a:outerShdw blurRad="50800" dist="39000" dir="5460000" algn="tl">
                    <a:srgbClr val="000000">
                      <a:alpha val="38000"/>
                    </a:srgbClr>
                  </a:outerShdw>
                </a:effectLst>
                <a:latin typeface="Segoe Print" pitchFamily="2" charset="0"/>
              </a:rPr>
              <a:t> </a:t>
            </a:r>
            <a:r>
              <a:rPr lang="en-US" sz="3600" b="1" dirty="0" smtClean="0">
                <a:ln w="11430"/>
                <a:solidFill>
                  <a:schemeClr val="tx1">
                    <a:lumMod val="85000"/>
                    <a:lumOff val="15000"/>
                  </a:schemeClr>
                </a:solidFill>
                <a:effectLst>
                  <a:outerShdw blurRad="50800" dist="39000" dir="5460000" algn="tl">
                    <a:srgbClr val="000000">
                      <a:alpha val="38000"/>
                    </a:srgbClr>
                  </a:outerShdw>
                </a:effectLst>
                <a:latin typeface="Segoe Print" pitchFamily="2" charset="0"/>
              </a:rPr>
              <a:t>or</a:t>
            </a:r>
            <a:r>
              <a:rPr lang="en-US" sz="3600" b="1" dirty="0" smtClean="0">
                <a:ln w="11430"/>
                <a:solidFill>
                  <a:schemeClr val="accent1">
                    <a:lumMod val="50000"/>
                  </a:schemeClr>
                </a:solidFill>
                <a:effectLst>
                  <a:outerShdw blurRad="50800" dist="39000" dir="5460000" algn="tl">
                    <a:srgbClr val="000000">
                      <a:alpha val="38000"/>
                    </a:srgbClr>
                  </a:outerShdw>
                </a:effectLst>
                <a:latin typeface="Segoe Print" pitchFamily="2" charset="0"/>
              </a:rPr>
              <a:t> </a:t>
            </a:r>
            <a:r>
              <a:rPr lang="en-US" sz="3600" b="1" cap="none" spc="0" dirty="0" smtClean="0">
                <a:ln w="11430">
                  <a:solidFill>
                    <a:srgbClr val="002060"/>
                  </a:solidFill>
                </a:ln>
                <a:solidFill>
                  <a:srgbClr val="0070C0"/>
                </a:solidFill>
                <a:effectLst>
                  <a:outerShdw blurRad="50800" dist="39000" dir="5460000" algn="tl">
                    <a:srgbClr val="000000">
                      <a:alpha val="38000"/>
                    </a:srgbClr>
                  </a:outerShdw>
                </a:effectLst>
                <a:latin typeface="Segoe Print" pitchFamily="2" charset="0"/>
              </a:rPr>
              <a:t>Tim Astleford</a:t>
            </a:r>
            <a:endParaRPr lang="en-US" sz="3600" b="1" cap="none" spc="0" dirty="0">
              <a:ln w="11430">
                <a:solidFill>
                  <a:srgbClr val="002060"/>
                </a:solidFill>
              </a:ln>
              <a:solidFill>
                <a:srgbClr val="0070C0"/>
              </a:solidFill>
              <a:effectLst>
                <a:outerShdw blurRad="50800" dist="39000" dir="5460000" algn="tl">
                  <a:srgbClr val="000000">
                    <a:alpha val="38000"/>
                  </a:srgbClr>
                </a:outerShdw>
              </a:effectLst>
              <a:latin typeface="Segoe Print" pitchFamily="2" charset="0"/>
            </a:endParaRPr>
          </a:p>
        </p:txBody>
      </p:sp>
      <p:pic>
        <p:nvPicPr>
          <p:cNvPr id="9" name="Picture 2" descr="C:\Users\Rae\Desktop\Grammar Art\email mouse best.png"/>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825868" y="1931614"/>
            <a:ext cx="1698386" cy="12296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331088" y="5584031"/>
            <a:ext cx="5278056" cy="110799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6600" b="1" dirty="0" smtClean="0">
                <a:solidFill>
                  <a:srgbClr val="96004B"/>
                </a:solidFill>
                <a:latin typeface="Edwardian Script ITC" pitchFamily="66" charset="0"/>
                <a:cs typeface="MV Boli" pitchFamily="2" charset="0"/>
              </a:rPr>
              <a:t>Thank</a:t>
            </a:r>
            <a:r>
              <a:rPr lang="en-US" sz="6600" b="1" dirty="0" smtClean="0">
                <a:solidFill>
                  <a:srgbClr val="6F3350"/>
                </a:solidFill>
                <a:latin typeface="Edwardian Script ITC" pitchFamily="66" charset="0"/>
                <a:cs typeface="MV Boli" pitchFamily="2" charset="0"/>
              </a:rPr>
              <a:t> </a:t>
            </a:r>
            <a:r>
              <a:rPr lang="en-US" sz="6600" b="1" dirty="0" smtClean="0">
                <a:solidFill>
                  <a:srgbClr val="96004B"/>
                </a:solidFill>
                <a:latin typeface="Edwardian Script ITC" pitchFamily="66" charset="0"/>
                <a:cs typeface="MV Boli" pitchFamily="2" charset="0"/>
              </a:rPr>
              <a:t>you!</a:t>
            </a:r>
            <a:endParaRPr lang="en-US" sz="4000" b="1" dirty="0">
              <a:solidFill>
                <a:srgbClr val="96004B"/>
              </a:solidFill>
              <a:latin typeface="Edwardian Script ITC" pitchFamily="66" charset="0"/>
            </a:endParaRPr>
          </a:p>
        </p:txBody>
      </p:sp>
      <p:sp>
        <p:nvSpPr>
          <p:cNvPr id="12" name="Rectangle 11"/>
          <p:cNvSpPr/>
          <p:nvPr/>
        </p:nvSpPr>
        <p:spPr>
          <a:xfrm>
            <a:off x="760059" y="2576471"/>
            <a:ext cx="6901836"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u="sng"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rgbClr val="FFFF00">
                      <a:alpha val="91000"/>
                    </a:srgbClr>
                  </a:glow>
                  <a:outerShdw blurRad="50800" dist="39000" dir="5460000" algn="tl">
                    <a:srgbClr val="000000">
                      <a:alpha val="38000"/>
                    </a:srgbClr>
                  </a:outerShdw>
                </a:effectLst>
                <a:latin typeface="Segoe Print" pitchFamily="2" charset="0"/>
                <a:hlinkClick r:id="rId6"/>
              </a:rPr>
              <a:t>charlene@study</a:t>
            </a:r>
            <a:r>
              <a:rPr lang="en-US" sz="3200" b="1" u="sng" dirty="0" smtClean="0">
                <a:ln w="11430">
                  <a:solidFill>
                    <a:srgbClr val="002060"/>
                  </a:solidFill>
                </a:ln>
                <a:solidFill>
                  <a:schemeClr val="accent3"/>
                </a:solidFill>
                <a:effectLst>
                  <a:glow rad="101600">
                    <a:srgbClr val="FFFF00">
                      <a:alpha val="91000"/>
                    </a:srgbClr>
                  </a:glow>
                  <a:outerShdw blurRad="50800" dist="39000" dir="5460000" algn="tl">
                    <a:srgbClr val="000000">
                      <a:alpha val="38000"/>
                    </a:srgbClr>
                  </a:outerShdw>
                </a:effectLst>
                <a:latin typeface="Segoe Print" pitchFamily="2" charset="0"/>
                <a:hlinkClick r:id="rId6"/>
              </a:rPr>
              <a:t>thecalendar.com</a:t>
            </a:r>
            <a:r>
              <a:rPr lang="en-US" sz="2400" b="1" cap="none" spc="0" dirty="0" smtClean="0">
                <a:ln w="11430"/>
                <a:solidFill>
                  <a:schemeClr val="accent3"/>
                </a:solidFill>
                <a:effectLst>
                  <a:glow rad="101600">
                    <a:srgbClr val="FFFF00">
                      <a:alpha val="91000"/>
                    </a:srgbClr>
                  </a:glow>
                  <a:outerShdw blurRad="50800" dist="39000" dir="5460000" algn="tl">
                    <a:srgbClr val="000000">
                      <a:alpha val="38000"/>
                    </a:srgbClr>
                  </a:outerShdw>
                </a:effectLst>
                <a:latin typeface="Segoe Print" pitchFamily="2" charset="0"/>
              </a:rPr>
              <a:t> </a:t>
            </a: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rgbClr val="FFFF00">
                      <a:alpha val="91000"/>
                    </a:srgbClr>
                  </a:glow>
                  <a:outerShdw blurRad="50800" dist="39000" dir="5460000" algn="tl">
                    <a:srgbClr val="000000">
                      <a:alpha val="38000"/>
                    </a:srgbClr>
                  </a:outerShdw>
                </a:effectLst>
                <a:latin typeface="Segoe Print" pitchFamily="2" charset="0"/>
              </a:rPr>
              <a:t>     </a:t>
            </a: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sz="2400" b="1" cap="none" spc="0" dirty="0">
              <a:ln w="11430"/>
              <a:solidFill>
                <a:srgbClr val="00B0F0"/>
              </a:solidFill>
              <a:effectLst>
                <a:outerShdw blurRad="50800" dist="39000" dir="5460000" algn="tl">
                  <a:srgbClr val="000000">
                    <a:alpha val="38000"/>
                  </a:srgbClr>
                </a:outerShdw>
              </a:effectLst>
              <a:latin typeface="Segoe Print" pitchFamily="2" charset="0"/>
            </a:endParaRPr>
          </a:p>
        </p:txBody>
      </p:sp>
      <p:sp>
        <p:nvSpPr>
          <p:cNvPr id="13" name="Rectangle 12"/>
          <p:cNvSpPr/>
          <p:nvPr/>
        </p:nvSpPr>
        <p:spPr>
          <a:xfrm>
            <a:off x="365974" y="3385296"/>
            <a:ext cx="7666856"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rgbClr val="96004B">
                      <a:alpha val="78000"/>
                    </a:srgbClr>
                  </a:glow>
                  <a:outerShdw blurRad="50800" dist="39000" dir="5460000" algn="tl">
                    <a:srgbClr val="000000">
                      <a:alpha val="38000"/>
                    </a:srgbClr>
                  </a:outerShdw>
                </a:effectLst>
                <a:latin typeface="Segoe Print" pitchFamily="2" charset="0"/>
                <a:hlinkClick r:id="rId7"/>
              </a:rPr>
              <a:t>tim@studythecalendar.com</a:t>
            </a:r>
            <a:endParaRPr lang="en-US" sz="3200" b="1" cap="none" spc="0" dirty="0">
              <a:ln w="11430">
                <a:solidFill>
                  <a:srgbClr val="002060"/>
                </a:solidFill>
              </a:ln>
              <a:solidFill>
                <a:srgbClr val="00B0F0"/>
              </a:solidFill>
              <a:effectLst>
                <a:glow rad="127000">
                  <a:srgbClr val="96004B">
                    <a:alpha val="78000"/>
                  </a:srgbClr>
                </a:glow>
                <a:outerShdw blurRad="50800" dist="39000" dir="5460000" algn="tl">
                  <a:srgbClr val="000000">
                    <a:alpha val="38000"/>
                  </a:srgbClr>
                </a:outerShdw>
              </a:effectLst>
              <a:latin typeface="Segoe Print" pitchFamily="2" charset="0"/>
            </a:endParaRPr>
          </a:p>
        </p:txBody>
      </p:sp>
      <p:sp>
        <p:nvSpPr>
          <p:cNvPr id="14" name="Rectangle 13"/>
          <p:cNvSpPr/>
          <p:nvPr/>
        </p:nvSpPr>
        <p:spPr>
          <a:xfrm>
            <a:off x="323785" y="4248896"/>
            <a:ext cx="7666856"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3">
                      <a:satMod val="175000"/>
                      <a:alpha val="40000"/>
                    </a:schemeClr>
                  </a:glow>
                  <a:outerShdw blurRad="50800" dist="39000" dir="5460000" algn="tl">
                    <a:srgbClr val="000000">
                      <a:alpha val="38000"/>
                    </a:srgbClr>
                  </a:outerShdw>
                </a:effectLst>
                <a:latin typeface="Comic Sans MS" pitchFamily="66" charset="0"/>
                <a:hlinkClick r:id="rId8"/>
              </a:rPr>
              <a:t>calendar@torahtothetribes.com</a:t>
            </a:r>
            <a:endParaRPr lang="en-US" sz="2400" b="1" cap="none" spc="0" dirty="0">
              <a:ln w="11430">
                <a:solidFill>
                  <a:srgbClr val="002060"/>
                </a:solidFill>
              </a:ln>
              <a:solidFill>
                <a:srgbClr val="00B0F0"/>
              </a:solidFill>
              <a:effectLst>
                <a:glow rad="139700">
                  <a:schemeClr val="accent3">
                    <a:satMod val="175000"/>
                    <a:alpha val="40000"/>
                  </a:schemeClr>
                </a:glow>
                <a:outerShdw blurRad="50800" dist="39000" dir="5460000" algn="tl">
                  <a:srgbClr val="000000">
                    <a:alpha val="38000"/>
                  </a:srgbClr>
                </a:outerShdw>
              </a:effectLst>
              <a:latin typeface="Comic Sans MS" pitchFamily="66" charset="0"/>
            </a:endParaRPr>
          </a:p>
        </p:txBody>
      </p:sp>
    </p:spTree>
    <p:extLst>
      <p:ext uri="{BB962C8B-B14F-4D97-AF65-F5344CB8AC3E}">
        <p14:creationId xmlns:p14="http://schemas.microsoft.com/office/powerpoint/2010/main" val="3500628206"/>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2373400" y="2035394"/>
            <a:ext cx="15130615" cy="7931376"/>
            <a:chOff x="-2838303" y="1736206"/>
            <a:chExt cx="15130615" cy="8218026"/>
          </a:xfrm>
        </p:grpSpPr>
        <p:pic>
          <p:nvPicPr>
            <p:cNvPr id="2050" name="Picture 2" descr="C:\Users\Rae\Desktop\day &amp; night 21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5" y="1736206"/>
              <a:ext cx="12373167" cy="8218026"/>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pic>
          <p:nvPicPr>
            <p:cNvPr id="14" name="Picture 8"/>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34" b="92053" l="0" r="95652"/>
                      </a14:imgEffect>
                    </a14:imgLayer>
                  </a14:imgProps>
                </a:ext>
                <a:ext uri="{28A0092B-C50C-407E-A947-70E740481C1C}">
                  <a14:useLocalDpi xmlns:a14="http://schemas.microsoft.com/office/drawing/2010/main" val="0"/>
                </a:ext>
              </a:extLst>
            </a:blip>
            <a:stretch>
              <a:fillRect/>
            </a:stretch>
          </p:blipFill>
          <p:spPr bwMode="auto">
            <a:xfrm>
              <a:off x="-2838303" y="7348926"/>
              <a:ext cx="1443881" cy="157989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8"/>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34" b="92053" l="0" r="95652"/>
                      </a14:imgEffect>
                    </a14:imgLayer>
                  </a14:imgProps>
                </a:ext>
                <a:ext uri="{28A0092B-C50C-407E-A947-70E740481C1C}">
                  <a14:useLocalDpi xmlns:a14="http://schemas.microsoft.com/office/drawing/2010/main" val="0"/>
                </a:ext>
              </a:extLst>
            </a:blip>
            <a:stretch>
              <a:fillRect/>
            </a:stretch>
          </p:blipFill>
          <p:spPr bwMode="auto">
            <a:xfrm flipH="1" flipV="1">
              <a:off x="-1412934" y="7152372"/>
              <a:ext cx="1540701" cy="1552933"/>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1076560" y="3017626"/>
            <a:ext cx="4191991" cy="1570441"/>
            <a:chOff x="1155512" y="4475235"/>
            <a:chExt cx="4191991" cy="1570441"/>
          </a:xfrm>
        </p:grpSpPr>
        <p:pic>
          <p:nvPicPr>
            <p:cNvPr id="19" name="Picture 9" descr="C:\Users\Rae\Desktop\passover banner 3 edi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5512" y="4475235"/>
              <a:ext cx="4191991" cy="150940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0" name="Rectangle 19"/>
            <p:cNvSpPr/>
            <p:nvPr/>
          </p:nvSpPr>
          <p:spPr>
            <a:xfrm>
              <a:off x="1931521" y="5399345"/>
              <a:ext cx="2842445" cy="646331"/>
            </a:xfrm>
            <a:prstGeom prst="rect">
              <a:avLst/>
            </a:prstGeom>
            <a:noFill/>
          </p:spPr>
          <p:txBody>
            <a:bodyPr wrap="none" lIns="91440" tIns="45720" rIns="91440" bIns="45720">
              <a:spAutoFit/>
              <a:scene3d>
                <a:camera prst="orthographicFront"/>
                <a:lightRig rig="soft" dir="t">
                  <a:rot lat="0" lon="0" rev="10800000"/>
                </a:lightRig>
              </a:scene3d>
              <a:sp3d extrusionH="57150">
                <a:bevelT w="27940" h="12700" prst="angle"/>
                <a:contourClr>
                  <a:srgbClr val="DDDDDD"/>
                </a:contourClr>
              </a:sp3d>
            </a:bodyPr>
            <a:lstStyle/>
            <a:p>
              <a:pPr algn="ctr"/>
              <a:r>
                <a:rPr lang="en-US" sz="3600" b="1" cap="none" spc="150" dirty="0" smtClean="0">
                  <a:ln w="11430"/>
                  <a:solidFill>
                    <a:srgbClr val="700000"/>
                  </a:solidFill>
                  <a:effectLst>
                    <a:outerShdw blurRad="25400" algn="tl" rotWithShape="0">
                      <a:srgbClr val="000000">
                        <a:alpha val="43000"/>
                      </a:srgbClr>
                    </a:outerShdw>
                  </a:effectLst>
                  <a:latin typeface="Times New Roman" pitchFamily="18" charset="0"/>
                  <a:cs typeface="Times New Roman" pitchFamily="18" charset="0"/>
                </a:rPr>
                <a:t>at</a:t>
              </a:r>
              <a:r>
                <a:rPr lang="en-US" sz="3600" b="1" cap="none" spc="150" dirty="0" smtClean="0">
                  <a:ln w="11430"/>
                  <a:solidFill>
                    <a:srgbClr val="700000"/>
                  </a:solidFill>
                  <a:effectLst>
                    <a:outerShdw blurRad="25400" algn="tl" rotWithShape="0">
                      <a:srgbClr val="000000">
                        <a:alpha val="43000"/>
                      </a:srgbClr>
                    </a:outerShdw>
                  </a:effectLst>
                  <a:latin typeface="Stencil" pitchFamily="82" charset="0"/>
                </a:rPr>
                <a:t> CALVARY</a:t>
              </a:r>
              <a:endParaRPr lang="en-US" sz="3600" b="1" cap="none" spc="150" dirty="0">
                <a:ln w="11430"/>
                <a:solidFill>
                  <a:srgbClr val="700000"/>
                </a:solidFill>
                <a:effectLst>
                  <a:outerShdw blurRad="25400" algn="tl" rotWithShape="0">
                    <a:srgbClr val="000000">
                      <a:alpha val="43000"/>
                    </a:srgbClr>
                  </a:outerShdw>
                </a:effectLst>
                <a:latin typeface="Stencil" pitchFamily="82" charset="0"/>
              </a:endParaRPr>
            </a:p>
          </p:txBody>
        </p:sp>
      </p:grpSp>
      <p:sp>
        <p:nvSpPr>
          <p:cNvPr id="11" name="Rectangle 10"/>
          <p:cNvSpPr/>
          <p:nvPr/>
        </p:nvSpPr>
        <p:spPr>
          <a:xfrm>
            <a:off x="4456757" y="7019525"/>
            <a:ext cx="7396577" cy="1446550"/>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4400" b="1" cap="none" spc="0" dirty="0" smtClean="0">
                <a:ln w="1905">
                  <a:solidFill>
                    <a:schemeClr val="tx2"/>
                  </a:solidFill>
                </a:ln>
                <a:solidFill>
                  <a:schemeClr val="tx2">
                    <a:lumMod val="60000"/>
                    <a:lumOff val="40000"/>
                  </a:schemeClr>
                </a:solidFill>
                <a:effectLst>
                  <a:glow rad="127000">
                    <a:schemeClr val="accent5">
                      <a:lumMod val="20000"/>
                      <a:lumOff val="80000"/>
                    </a:schemeClr>
                  </a:glow>
                  <a:innerShdw blurRad="69850" dist="43180" dir="5400000">
                    <a:srgbClr val="000000">
                      <a:alpha val="65000"/>
                    </a:srgbClr>
                  </a:innerShdw>
                </a:effectLst>
                <a:latin typeface="Ravie" pitchFamily="82" charset="0"/>
              </a:rPr>
              <a:t>Some questions </a:t>
            </a:r>
            <a:br>
              <a:rPr lang="en-US" sz="4400" b="1" cap="none" spc="0" dirty="0" smtClean="0">
                <a:ln w="1905">
                  <a:solidFill>
                    <a:schemeClr val="tx2"/>
                  </a:solidFill>
                </a:ln>
                <a:solidFill>
                  <a:schemeClr val="tx2">
                    <a:lumMod val="60000"/>
                    <a:lumOff val="40000"/>
                  </a:schemeClr>
                </a:solidFill>
                <a:effectLst>
                  <a:glow rad="127000">
                    <a:schemeClr val="accent5">
                      <a:lumMod val="20000"/>
                      <a:lumOff val="80000"/>
                    </a:schemeClr>
                  </a:glow>
                  <a:innerShdw blurRad="69850" dist="43180" dir="5400000">
                    <a:srgbClr val="000000">
                      <a:alpha val="65000"/>
                    </a:srgbClr>
                  </a:innerShdw>
                </a:effectLst>
                <a:latin typeface="Ravie" pitchFamily="82" charset="0"/>
              </a:rPr>
            </a:br>
            <a:r>
              <a:rPr lang="en-US" sz="4400" b="1" cap="none" spc="0" dirty="0" smtClean="0">
                <a:ln w="1905">
                  <a:solidFill>
                    <a:schemeClr val="tx2"/>
                  </a:solidFill>
                </a:ln>
                <a:solidFill>
                  <a:schemeClr val="tx2">
                    <a:lumMod val="60000"/>
                    <a:lumOff val="40000"/>
                  </a:schemeClr>
                </a:solidFill>
                <a:effectLst>
                  <a:glow rad="127000">
                    <a:schemeClr val="accent5">
                      <a:lumMod val="20000"/>
                      <a:lumOff val="80000"/>
                    </a:schemeClr>
                  </a:glow>
                  <a:innerShdw blurRad="69850" dist="43180" dir="5400000">
                    <a:srgbClr val="000000">
                      <a:alpha val="65000"/>
                    </a:srgbClr>
                  </a:innerShdw>
                </a:effectLst>
                <a:latin typeface="Ravie" pitchFamily="82" charset="0"/>
              </a:rPr>
              <a:t>still need answers!</a:t>
            </a:r>
            <a:endParaRPr lang="en-US" sz="4400" b="1" cap="none" spc="0" dirty="0">
              <a:ln w="1905">
                <a:solidFill>
                  <a:schemeClr val="tx2"/>
                </a:solidFill>
              </a:ln>
              <a:solidFill>
                <a:schemeClr val="tx2">
                  <a:lumMod val="60000"/>
                  <a:lumOff val="40000"/>
                </a:schemeClr>
              </a:solidFill>
              <a:effectLst>
                <a:glow rad="127000">
                  <a:schemeClr val="accent5">
                    <a:lumMod val="20000"/>
                    <a:lumOff val="80000"/>
                  </a:schemeClr>
                </a:glow>
                <a:innerShdw blurRad="69850" dist="43180" dir="5400000">
                  <a:srgbClr val="000000">
                    <a:alpha val="65000"/>
                  </a:srgbClr>
                </a:innerShdw>
              </a:effectLst>
              <a:latin typeface="Ravie" pitchFamily="82" charset="0"/>
            </a:endParaRPr>
          </a:p>
        </p:txBody>
      </p:sp>
      <p:pic>
        <p:nvPicPr>
          <p:cNvPr id="2051" name="Picture 3" descr="C:\Users\Rae\Desktop\Blue banner clea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622" y="7257327"/>
            <a:ext cx="3575358" cy="7986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Rae\Desktop\Yah's pasover up close 3 400.jpg"/>
          <p:cNvPicPr>
            <a:picLocks noChangeAspect="1" noChangeArrowheads="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279040" y="3728816"/>
            <a:ext cx="2195919" cy="31291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5" descr="C:\Users\Rae\Desktop\passover lamb for the world.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704" y="948484"/>
            <a:ext cx="1524000" cy="2819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6" descr="C:\Users\Rae\Desktop\Passover blood smeared 25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73944" y="2997194"/>
            <a:ext cx="2546735" cy="38710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2115173" y="4770486"/>
            <a:ext cx="3088640" cy="1314859"/>
          </a:xfrm>
          <a:prstGeom prst="roundRect">
            <a:avLst>
              <a:gd name="adj" fmla="val 20257"/>
            </a:avLst>
          </a:prstGeom>
          <a:gradFill flip="none" rotWithShape="1">
            <a:gsLst>
              <a:gs pos="0">
                <a:srgbClr val="000000"/>
              </a:gs>
              <a:gs pos="39999">
                <a:srgbClr val="0A128C"/>
              </a:gs>
              <a:gs pos="70000">
                <a:srgbClr val="181CC7"/>
              </a:gs>
              <a:gs pos="88000">
                <a:srgbClr val="7005D4"/>
              </a:gs>
              <a:gs pos="100000">
                <a:srgbClr val="8C3D91"/>
              </a:gs>
            </a:gsLst>
            <a:lin ang="16200000" scaled="1"/>
            <a:tileRect/>
          </a:gradFill>
          <a:ln w="57150">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algn="ctr"/>
            <a:r>
              <a:rPr lang="en-CA" sz="2400" dirty="0" smtClean="0">
                <a:ln>
                  <a:solidFill>
                    <a:srgbClr val="002060"/>
                  </a:solidFill>
                </a:ln>
                <a:latin typeface="Cooper Black" pitchFamily="18" charset="0"/>
              </a:rPr>
              <a:t>“IT Has Been Accomplished!”</a:t>
            </a:r>
            <a:br>
              <a:rPr lang="en-CA" sz="2400" dirty="0" smtClean="0">
                <a:ln>
                  <a:solidFill>
                    <a:srgbClr val="002060"/>
                  </a:solidFill>
                </a:ln>
                <a:latin typeface="Cooper Black" pitchFamily="18" charset="0"/>
              </a:rPr>
            </a:br>
            <a:r>
              <a:rPr lang="en-CA" sz="2400" dirty="0" smtClean="0">
                <a:ln>
                  <a:solidFill>
                    <a:srgbClr val="002060"/>
                  </a:solidFill>
                </a:ln>
                <a:latin typeface="Cooper Black" pitchFamily="18" charset="0"/>
              </a:rPr>
              <a:t>John 19:30</a:t>
            </a:r>
            <a:endParaRPr lang="en-CA" sz="2400" dirty="0">
              <a:ln>
                <a:solidFill>
                  <a:srgbClr val="002060"/>
                </a:solidFill>
              </a:ln>
              <a:latin typeface="Cooper Black" pitchFamily="18" charset="0"/>
            </a:endParaRPr>
          </a:p>
        </p:txBody>
      </p:sp>
      <p:pic>
        <p:nvPicPr>
          <p:cNvPr id="16" name="Picture 3" descr="C:\Users\Rae\Desktop\Yah's pasover up close 3 400.jpg"/>
          <p:cNvPicPr>
            <a:picLocks noChangeAspect="1" noChangeArrowheads="1"/>
          </p:cNvPicPr>
          <p:nvPr/>
        </p:nvPicPr>
        <p:blipFill>
          <a:blip r:embed="rId12">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556985" y="2736725"/>
            <a:ext cx="2029726" cy="289235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rot="21220358">
            <a:off x="625835" y="2119347"/>
            <a:ext cx="12272854" cy="4614874"/>
          </a:xfrm>
          <a:prstGeom prst="rect">
            <a:avLst/>
          </a:prstGeom>
          <a:noFill/>
        </p:spPr>
        <p:txBody>
          <a:bodyPr wrap="square" lIns="91440" tIns="45720" rIns="91440" bIns="45720">
            <a:prstTxWarp prst="textArchUp">
              <a:avLst>
                <a:gd name="adj" fmla="val 12039858"/>
              </a:avLst>
            </a:prstTxWarp>
            <a:spAutoFit/>
            <a:scene3d>
              <a:camera prst="orthographicFront"/>
              <a:lightRig rig="threePt" dir="t"/>
            </a:scene3d>
            <a:sp3d extrusionH="57150">
              <a:bevelT h="25400" prst="softRound"/>
            </a:sp3d>
          </a:bodyPr>
          <a:lstStyle/>
          <a:p>
            <a:r>
              <a:rPr lang="en-US" sz="4400" b="1" cap="none" spc="0" dirty="0" smtClean="0">
                <a:ln w="1905">
                  <a:solidFill>
                    <a:schemeClr val="tx2"/>
                  </a:solidFill>
                </a:ln>
                <a:solidFill>
                  <a:schemeClr val="tx2">
                    <a:lumMod val="60000"/>
                    <a:lumOff val="40000"/>
                  </a:schemeClr>
                </a:solidFill>
                <a:effectLst>
                  <a:glow rad="127000">
                    <a:schemeClr val="accent5">
                      <a:lumMod val="20000"/>
                      <a:lumOff val="80000"/>
                    </a:schemeClr>
                  </a:glow>
                  <a:innerShdw blurRad="69850" dist="43180" dir="5400000">
                    <a:srgbClr val="000000">
                      <a:alpha val="65000"/>
                    </a:srgbClr>
                  </a:innerShdw>
                </a:effectLst>
                <a:latin typeface="Ravie" pitchFamily="82" charset="0"/>
              </a:rPr>
              <a:t>       All secrets will be revealed</a:t>
            </a:r>
            <a:br>
              <a:rPr lang="en-US" sz="4400" b="1" cap="none" spc="0" dirty="0" smtClean="0">
                <a:ln w="1905">
                  <a:solidFill>
                    <a:schemeClr val="tx2"/>
                  </a:solidFill>
                </a:ln>
                <a:solidFill>
                  <a:schemeClr val="tx2">
                    <a:lumMod val="60000"/>
                    <a:lumOff val="40000"/>
                  </a:schemeClr>
                </a:solidFill>
                <a:effectLst>
                  <a:glow rad="127000">
                    <a:schemeClr val="accent5">
                      <a:lumMod val="20000"/>
                      <a:lumOff val="80000"/>
                    </a:schemeClr>
                  </a:glow>
                  <a:innerShdw blurRad="69850" dist="43180" dir="5400000">
                    <a:srgbClr val="000000">
                      <a:alpha val="65000"/>
                    </a:srgbClr>
                  </a:innerShdw>
                </a:effectLst>
                <a:latin typeface="Ravie" pitchFamily="82" charset="0"/>
              </a:rPr>
            </a:br>
            <a:r>
              <a:rPr lang="en-US" sz="4400" b="1" cap="none" spc="0" dirty="0" smtClean="0">
                <a:ln w="1905">
                  <a:solidFill>
                    <a:schemeClr val="tx2"/>
                  </a:solidFill>
                </a:ln>
                <a:solidFill>
                  <a:schemeClr val="tx2">
                    <a:lumMod val="60000"/>
                    <a:lumOff val="40000"/>
                  </a:schemeClr>
                </a:solidFill>
                <a:effectLst>
                  <a:glow rad="127000">
                    <a:schemeClr val="accent5">
                      <a:lumMod val="20000"/>
                      <a:lumOff val="80000"/>
                    </a:schemeClr>
                  </a:glow>
                  <a:innerShdw blurRad="69850" dist="43180" dir="5400000">
                    <a:srgbClr val="000000">
                      <a:alpha val="65000"/>
                    </a:srgbClr>
                  </a:innerShdw>
                </a:effectLst>
                <a:latin typeface="Ravie" pitchFamily="82" charset="0"/>
              </a:rPr>
              <a:t>      </a:t>
            </a:r>
            <a:r>
              <a:rPr lang="en-US" sz="4400" b="1" cap="none" spc="0" dirty="0" smtClean="0">
                <a:ln w="1905">
                  <a:solidFill>
                    <a:schemeClr val="tx2"/>
                  </a:solidFill>
                </a:ln>
                <a:solidFill>
                  <a:schemeClr val="tx2">
                    <a:lumMod val="60000"/>
                    <a:lumOff val="40000"/>
                  </a:schemeClr>
                </a:solidFill>
                <a:effectLst>
                  <a:glow rad="127000">
                    <a:schemeClr val="accent1">
                      <a:lumMod val="20000"/>
                      <a:lumOff val="80000"/>
                    </a:schemeClr>
                  </a:glow>
                  <a:innerShdw blurRad="69850" dist="43180" dir="5400000">
                    <a:srgbClr val="000000">
                      <a:alpha val="65000"/>
                    </a:srgbClr>
                  </a:innerShdw>
                </a:effectLst>
                <a:latin typeface="Ravie" pitchFamily="82" charset="0"/>
              </a:rPr>
              <a:t>in one day!</a:t>
            </a:r>
            <a:endParaRPr lang="en-US" sz="4400" b="1" cap="none" spc="0" dirty="0">
              <a:ln w="1905">
                <a:solidFill>
                  <a:schemeClr val="tx2"/>
                </a:solidFill>
              </a:ln>
              <a:solidFill>
                <a:schemeClr val="tx2">
                  <a:lumMod val="60000"/>
                  <a:lumOff val="40000"/>
                </a:schemeClr>
              </a:solidFill>
              <a:effectLst>
                <a:glow rad="127000">
                  <a:schemeClr val="accent1">
                    <a:lumMod val="20000"/>
                    <a:lumOff val="80000"/>
                  </a:schemeClr>
                </a:glow>
                <a:innerShdw blurRad="69850" dist="43180" dir="5400000">
                  <a:srgbClr val="000000">
                    <a:alpha val="65000"/>
                  </a:srgbClr>
                </a:innerShdw>
              </a:effectLst>
              <a:latin typeface="Ravie" pitchFamily="82" charset="0"/>
            </a:endParaRPr>
          </a:p>
        </p:txBody>
      </p:sp>
      <p:sp>
        <p:nvSpPr>
          <p:cNvPr id="21" name="Rectangle 20"/>
          <p:cNvSpPr/>
          <p:nvPr/>
        </p:nvSpPr>
        <p:spPr>
          <a:xfrm>
            <a:off x="0" y="25154"/>
            <a:ext cx="7994421" cy="923330"/>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5400" b="1" dirty="0" smtClean="0">
                <a:ln w="24500" cmpd="dbl">
                  <a:noFill/>
                  <a:prstDash val="solid"/>
                  <a:miter lim="800000"/>
                </a:ln>
                <a:solidFill>
                  <a:schemeClr val="accent2">
                    <a:lumMod val="60000"/>
                    <a:lumOff val="40000"/>
                  </a:schemeClr>
                </a:solidFill>
                <a:effectLst>
                  <a:glow rad="165100">
                    <a:srgbClr val="002060"/>
                  </a:glow>
                  <a:outerShdw blurRad="38100" dist="38100" dir="7020000" algn="tl">
                    <a:srgbClr val="000000">
                      <a:alpha val="35000"/>
                    </a:srgbClr>
                  </a:outerShdw>
                </a:effectLst>
                <a:latin typeface="Rockwell" pitchFamily="18" charset="0"/>
              </a:rPr>
              <a:t>Grammar 101  </a:t>
            </a:r>
            <a:r>
              <a:rPr lang="en-US" sz="5400" b="1" dirty="0" smtClean="0">
                <a:ln w="24500" cmpd="dbl">
                  <a:noFill/>
                  <a:prstDash val="solid"/>
                  <a:miter lim="800000"/>
                </a:ln>
                <a:solidFill>
                  <a:schemeClr val="accent2">
                    <a:lumMod val="60000"/>
                    <a:lumOff val="40000"/>
                  </a:schemeClr>
                </a:solidFill>
                <a:effectLst>
                  <a:glow rad="165100">
                    <a:srgbClr val="5A2C64"/>
                  </a:glow>
                  <a:outerShdw blurRad="38100" dist="38100" dir="7020000" algn="tl">
                    <a:srgbClr val="000000">
                      <a:alpha val="35000"/>
                    </a:srgbClr>
                  </a:outerShdw>
                </a:effectLst>
                <a:latin typeface="Rockwell" pitchFamily="18" charset="0"/>
              </a:rPr>
              <a:t>Part 6 </a:t>
            </a:r>
            <a:endParaRPr lang="en-US" b="1" dirty="0" smtClean="0">
              <a:ln w="24500" cmpd="dbl">
                <a:noFill/>
                <a:prstDash val="solid"/>
                <a:miter lim="800000"/>
              </a:ln>
              <a:solidFill>
                <a:schemeClr val="accent2">
                  <a:lumMod val="60000"/>
                  <a:lumOff val="40000"/>
                </a:schemeClr>
              </a:solidFill>
              <a:effectLst>
                <a:glow rad="165100">
                  <a:srgbClr val="5A2C64"/>
                </a:glow>
                <a:outerShdw blurRad="38100" dist="38100" dir="7020000" algn="tl">
                  <a:srgbClr val="000000">
                    <a:alpha val="35000"/>
                  </a:srgbClr>
                </a:outerShdw>
              </a:effectLst>
              <a:latin typeface="Comic Sans MS" pitchFamily="66" charset="0"/>
            </a:endParaRPr>
          </a:p>
        </p:txBody>
      </p:sp>
    </p:spTree>
    <p:extLst>
      <p:ext uri="{BB962C8B-B14F-4D97-AF65-F5344CB8AC3E}">
        <p14:creationId xmlns:p14="http://schemas.microsoft.com/office/powerpoint/2010/main" val="1613506415"/>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2050" name="Picture 2" descr="C:\Users\Rae\Desktop\day &amp; night 21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5" y="1555033"/>
            <a:ext cx="12373167" cy="8218026"/>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rot="21220358">
            <a:off x="196946" y="1810929"/>
            <a:ext cx="12272854" cy="3801115"/>
          </a:xfrm>
          <a:prstGeom prst="rect">
            <a:avLst/>
          </a:prstGeom>
          <a:noFill/>
        </p:spPr>
        <p:txBody>
          <a:bodyPr wrap="square" lIns="91440" tIns="45720" rIns="91440" bIns="45720">
            <a:prstTxWarp prst="textArchUp">
              <a:avLst>
                <a:gd name="adj" fmla="val 10115520"/>
              </a:avLst>
            </a:prstTxWarp>
            <a:spAutoFit/>
            <a:scene3d>
              <a:camera prst="orthographicFront"/>
              <a:lightRig rig="threePt" dir="t"/>
            </a:scene3d>
            <a:sp3d extrusionH="57150">
              <a:bevelT h="25400" prst="softRound"/>
            </a:sp3d>
          </a:bodyPr>
          <a:lstStyle/>
          <a:p>
            <a:pPr algn="ctr"/>
            <a:r>
              <a:rPr lang="en-US" sz="4400" b="1" cap="none" spc="0" dirty="0" smtClean="0">
                <a:ln w="1905">
                  <a:solidFill>
                    <a:schemeClr val="tx2"/>
                  </a:solidFill>
                </a:ln>
                <a:solidFill>
                  <a:schemeClr val="tx2">
                    <a:lumMod val="60000"/>
                    <a:lumOff val="40000"/>
                  </a:schemeClr>
                </a:solidFill>
                <a:effectLst>
                  <a:glow rad="127000">
                    <a:schemeClr val="accent5">
                      <a:lumMod val="20000"/>
                      <a:lumOff val="80000"/>
                    </a:schemeClr>
                  </a:glow>
                  <a:innerShdw blurRad="69850" dist="43180" dir="5400000">
                    <a:srgbClr val="000000">
                      <a:alpha val="65000"/>
                    </a:srgbClr>
                  </a:innerShdw>
                </a:effectLst>
                <a:latin typeface="Ravie" pitchFamily="82" charset="0"/>
              </a:rPr>
              <a:t>Kings search out a matter!</a:t>
            </a:r>
            <a:endParaRPr lang="en-US" sz="4400" b="1" cap="none" spc="0" dirty="0">
              <a:ln w="1905">
                <a:solidFill>
                  <a:schemeClr val="tx2"/>
                </a:solidFill>
              </a:ln>
              <a:solidFill>
                <a:schemeClr val="tx2">
                  <a:lumMod val="60000"/>
                  <a:lumOff val="40000"/>
                </a:schemeClr>
              </a:solidFill>
              <a:effectLst>
                <a:glow rad="127000">
                  <a:schemeClr val="accent5">
                    <a:lumMod val="20000"/>
                    <a:lumOff val="80000"/>
                  </a:schemeClr>
                </a:glow>
                <a:innerShdw blurRad="69850" dist="43180" dir="5400000">
                  <a:srgbClr val="000000">
                    <a:alpha val="65000"/>
                  </a:srgbClr>
                </a:innerShdw>
              </a:effectLst>
              <a:latin typeface="Ravie" pitchFamily="82" charset="0"/>
            </a:endParaRPr>
          </a:p>
        </p:txBody>
      </p:sp>
      <p:pic>
        <p:nvPicPr>
          <p:cNvPr id="2052" name="Picture 4" descr="F:\Art on Desktop - 1\All white man clip art\3d white people\png\Questions ... png.png"/>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658163" y="3816933"/>
            <a:ext cx="4348516" cy="27105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6791" y="3951405"/>
            <a:ext cx="6502519" cy="1754326"/>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5400" b="1" dirty="0" smtClean="0">
                <a:ln w="24500" cmpd="dbl">
                  <a:noFill/>
                  <a:prstDash val="solid"/>
                  <a:miter lim="800000"/>
                </a:ln>
                <a:solidFill>
                  <a:schemeClr val="accent2">
                    <a:lumMod val="60000"/>
                    <a:lumOff val="40000"/>
                  </a:schemeClr>
                </a:solidFill>
                <a:effectLst>
                  <a:glow rad="165100">
                    <a:srgbClr val="002060"/>
                  </a:glow>
                  <a:outerShdw blurRad="38100" dist="38100" dir="7020000" algn="tl">
                    <a:srgbClr val="000000">
                      <a:alpha val="35000"/>
                    </a:srgbClr>
                  </a:outerShdw>
                </a:effectLst>
                <a:latin typeface="Rockwell" pitchFamily="18" charset="0"/>
              </a:rPr>
              <a:t>Grammar 101</a:t>
            </a:r>
            <a:r>
              <a:rPr lang="en-US" sz="5400" b="1" dirty="0">
                <a:ln w="24500" cmpd="dbl">
                  <a:noFill/>
                  <a:prstDash val="solid"/>
                  <a:miter lim="800000"/>
                </a:ln>
                <a:solidFill>
                  <a:schemeClr val="accent2">
                    <a:lumMod val="60000"/>
                    <a:lumOff val="40000"/>
                  </a:schemeClr>
                </a:solidFill>
                <a:effectLst>
                  <a:glow rad="215900">
                    <a:srgbClr val="513A2D"/>
                  </a:glow>
                  <a:outerShdw blurRad="38100" dist="38100" dir="7020000" algn="tl">
                    <a:srgbClr val="000000">
                      <a:alpha val="35000"/>
                    </a:srgbClr>
                  </a:outerShdw>
                </a:effectLst>
                <a:latin typeface="Rockwell" pitchFamily="18" charset="0"/>
              </a:rPr>
              <a:t> </a:t>
            </a:r>
            <a:r>
              <a:rPr lang="en-US" sz="5400" b="1" dirty="0" smtClean="0">
                <a:ln w="24500" cmpd="dbl">
                  <a:noFill/>
                  <a:prstDash val="solid"/>
                  <a:miter lim="800000"/>
                </a:ln>
                <a:solidFill>
                  <a:schemeClr val="accent2">
                    <a:lumMod val="60000"/>
                    <a:lumOff val="40000"/>
                  </a:schemeClr>
                </a:solidFill>
                <a:effectLst>
                  <a:glow rad="215900">
                    <a:srgbClr val="513A2D"/>
                  </a:glow>
                  <a:outerShdw blurRad="38100" dist="38100" dir="7020000" algn="tl">
                    <a:srgbClr val="000000">
                      <a:alpha val="35000"/>
                    </a:srgbClr>
                  </a:outerShdw>
                </a:effectLst>
                <a:latin typeface="Rockwell" pitchFamily="18" charset="0"/>
              </a:rPr>
              <a:t/>
            </a:r>
            <a:br>
              <a:rPr lang="en-US" sz="5400" b="1" dirty="0" smtClean="0">
                <a:ln w="24500" cmpd="dbl">
                  <a:noFill/>
                  <a:prstDash val="solid"/>
                  <a:miter lim="800000"/>
                </a:ln>
                <a:solidFill>
                  <a:schemeClr val="accent2">
                    <a:lumMod val="60000"/>
                    <a:lumOff val="40000"/>
                  </a:schemeClr>
                </a:solidFill>
                <a:effectLst>
                  <a:glow rad="215900">
                    <a:srgbClr val="513A2D"/>
                  </a:glow>
                  <a:outerShdw blurRad="38100" dist="38100" dir="7020000" algn="tl">
                    <a:srgbClr val="000000">
                      <a:alpha val="35000"/>
                    </a:srgbClr>
                  </a:outerShdw>
                </a:effectLst>
                <a:latin typeface="Rockwell" pitchFamily="18" charset="0"/>
              </a:rPr>
            </a:br>
            <a:r>
              <a:rPr lang="en-US" sz="5400" b="1" dirty="0" smtClean="0">
                <a:ln w="24500" cmpd="dbl">
                  <a:noFill/>
                  <a:prstDash val="solid"/>
                  <a:miter lim="800000"/>
                </a:ln>
                <a:solidFill>
                  <a:schemeClr val="accent2">
                    <a:lumMod val="60000"/>
                    <a:lumOff val="40000"/>
                  </a:schemeClr>
                </a:solidFill>
                <a:effectLst>
                  <a:glow rad="165100">
                    <a:srgbClr val="5A2C64"/>
                  </a:glow>
                  <a:outerShdw blurRad="38100" dist="38100" dir="7020000" algn="tl">
                    <a:srgbClr val="000000">
                      <a:alpha val="35000"/>
                    </a:srgbClr>
                  </a:outerShdw>
                </a:effectLst>
                <a:latin typeface="Rockwell" pitchFamily="18" charset="0"/>
              </a:rPr>
              <a:t>Part 5 </a:t>
            </a:r>
            <a:endParaRPr lang="en-US" b="1" dirty="0" smtClean="0">
              <a:ln w="24500" cmpd="dbl">
                <a:noFill/>
                <a:prstDash val="solid"/>
                <a:miter lim="800000"/>
              </a:ln>
              <a:solidFill>
                <a:schemeClr val="accent2">
                  <a:lumMod val="60000"/>
                  <a:lumOff val="40000"/>
                </a:schemeClr>
              </a:solidFill>
              <a:effectLst>
                <a:glow rad="165100">
                  <a:srgbClr val="5A2C64"/>
                </a:glow>
                <a:outerShdw blurRad="38100" dist="38100" dir="7020000" algn="tl">
                  <a:srgbClr val="000000">
                    <a:alpha val="35000"/>
                  </a:srgbClr>
                </a:outerShdw>
              </a:effectLst>
              <a:latin typeface="Comic Sans MS" pitchFamily="66" charset="0"/>
            </a:endParaRPr>
          </a:p>
        </p:txBody>
      </p:sp>
    </p:spTree>
    <p:extLst>
      <p:ext uri="{BB962C8B-B14F-4D97-AF65-F5344CB8AC3E}">
        <p14:creationId xmlns:p14="http://schemas.microsoft.com/office/powerpoint/2010/main" val="1981728522"/>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pic>
        <p:nvPicPr>
          <p:cNvPr id="1026" name="Picture 2" descr="C:\Users\Rae\Desktop\day-night reduc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659" y="0"/>
            <a:ext cx="1224870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Rae\Desktop\scro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93" y="3626940"/>
            <a:ext cx="2670335" cy="1749816"/>
          </a:xfrm>
          <a:prstGeom prst="rect">
            <a:avLst/>
          </a:prstGeom>
          <a:noFill/>
          <a:effectLst>
            <a:softEdge rad="165100"/>
          </a:effectLst>
          <a:extLst>
            <a:ext uri="{909E8E84-426E-40DD-AFC4-6F175D3DCCD1}">
              <a14:hiddenFill xmlns:a14="http://schemas.microsoft.com/office/drawing/2010/main">
                <a:solidFill>
                  <a:srgbClr val="FFFFFF"/>
                </a:solidFill>
              </a14:hiddenFill>
            </a:ext>
          </a:extLst>
        </p:spPr>
      </p:pic>
      <p:pic>
        <p:nvPicPr>
          <p:cNvPr id="2050" name="Picture 2" descr="F:\Art on Desktop - 1\All white man clip art\3d white people\Decisions red arrow png.png"/>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906508" y="452609"/>
            <a:ext cx="6095251" cy="607087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 y="5598382"/>
            <a:ext cx="12212319" cy="1277273"/>
          </a:xfrm>
          <a:prstGeom prst="rect">
            <a:avLst/>
          </a:prstGeom>
          <a:gradFill flip="none" rotWithShape="1">
            <a:gsLst>
              <a:gs pos="0">
                <a:schemeClr val="bg1"/>
              </a:gs>
              <a:gs pos="22000">
                <a:srgbClr val="002060"/>
              </a:gs>
              <a:gs pos="79000">
                <a:srgbClr val="0A128C"/>
              </a:gs>
              <a:gs pos="52000">
                <a:schemeClr val="tx2">
                  <a:lumMod val="60000"/>
                  <a:lumOff val="40000"/>
                </a:schemeClr>
              </a:gs>
              <a:gs pos="39000">
                <a:schemeClr val="accent1">
                  <a:lumMod val="75000"/>
                </a:schemeClr>
              </a:gs>
              <a:gs pos="99000">
                <a:schemeClr val="bg1"/>
              </a:gs>
            </a:gsLst>
            <a:lin ang="18900000" scaled="1"/>
            <a:tileRect/>
          </a:gradFill>
          <a:scene3d>
            <a:camera prst="orthographicFront"/>
            <a:lightRig rig="threePt" dir="t"/>
          </a:scene3d>
          <a:sp3d>
            <a:bevelT w="152400" h="50800" prst="softRound"/>
          </a:sp3d>
        </p:spPr>
        <p:txBody>
          <a:bodyPr wrap="square" lIns="91440" tIns="45720" rIns="91440" bIns="45720">
            <a:spAutoFit/>
            <a:sp3d extrusionH="57150">
              <a:bevelT h="25400" prst="softRound"/>
            </a:sp3d>
          </a:bodyPr>
          <a:lstStyle/>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Part #2</a:t>
            </a:r>
            <a:r>
              <a:rPr lang="en-US"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[b]</a:t>
            </a:r>
            <a:r>
              <a:rPr lang="en-US" sz="29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 will examine Deut 16:6 to see if there is </a:t>
            </a:r>
            <a:r>
              <a:rPr lang="en-US" sz="2900" b="1" u="sng"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any</a:t>
            </a:r>
            <a:r>
              <a:rPr lang="en-US" sz="29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 connection to “</a:t>
            </a:r>
            <a:r>
              <a:rPr lang="en-US" sz="29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beyn</a:t>
            </a:r>
            <a:r>
              <a:rPr lang="en-US" sz="29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 ha </a:t>
            </a:r>
            <a:r>
              <a:rPr lang="en-US" sz="29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arbayim</a:t>
            </a:r>
            <a:r>
              <a:rPr lang="en-US" sz="29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 and if so, what is it?</a:t>
            </a:r>
          </a:p>
          <a:p>
            <a:pPr algn="ctr"/>
            <a:endParaRPr lang="en-US" sz="1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endParaRPr>
          </a:p>
        </p:txBody>
      </p:sp>
      <p:sp>
        <p:nvSpPr>
          <p:cNvPr id="10" name="Slide Number Placeholder 1"/>
          <p:cNvSpPr txBox="1">
            <a:spLocks/>
          </p:cNvSpPr>
          <p:nvPr/>
        </p:nvSpPr>
        <p:spPr>
          <a:xfrm>
            <a:off x="11490959" y="6482839"/>
            <a:ext cx="6096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400" smtClean="0">
                <a:solidFill>
                  <a:schemeClr val="accent2">
                    <a:lumMod val="20000"/>
                    <a:lumOff val="80000"/>
                  </a:schemeClr>
                </a:solidFill>
              </a:rPr>
              <a:pPr algn="r"/>
              <a:t>8</a:t>
            </a:fld>
            <a:endParaRPr lang="en-US" dirty="0">
              <a:solidFill>
                <a:schemeClr val="accent2">
                  <a:lumMod val="20000"/>
                  <a:lumOff val="80000"/>
                </a:schemeClr>
              </a:solidFill>
            </a:endParaRPr>
          </a:p>
        </p:txBody>
      </p:sp>
      <p:sp>
        <p:nvSpPr>
          <p:cNvPr id="16" name="Rectangle 15"/>
          <p:cNvSpPr/>
          <p:nvPr/>
        </p:nvSpPr>
        <p:spPr>
          <a:xfrm>
            <a:off x="7468011" y="2422343"/>
            <a:ext cx="4561427" cy="1938992"/>
          </a:xfrm>
          <a:prstGeom prst="rect">
            <a:avLst/>
          </a:prstGeom>
          <a:noFill/>
        </p:spPr>
        <p:txBody>
          <a:bodyPr wrap="square" lIns="91440" tIns="45720" rIns="91440" bIns="45720">
            <a:spAutoFit/>
          </a:bodyPr>
          <a:lstStyle/>
          <a:p>
            <a:pPr marL="457200" indent="-457200" algn="ctr">
              <a:buAutoNum type="arabicPeriod" startAt="3"/>
            </a:pP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t>What about </a:t>
            </a:r>
            <a:b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b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t>Patterns for </a:t>
            </a:r>
            <a:b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b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t>“between the </a:t>
            </a:r>
            <a:r>
              <a:rPr lang="en-US"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t>mix</a:t>
            </a:r>
            <a:r>
              <a:rPr lang="en-US" sz="2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t>ing</a:t>
            </a:r>
            <a:r>
              <a:rPr lang="en-US" sz="2400" b="1" cap="none" spc="0" dirty="0" err="1" smtClean="0">
                <a:ln w="1905"/>
                <a:solidFill>
                  <a:srgbClr val="C00000"/>
                </a:solidFill>
                <a:effectLst>
                  <a:glow rad="127000">
                    <a:schemeClr val="bg1"/>
                  </a:glow>
                  <a:innerShdw blurRad="69850" dist="43180" dir="5400000">
                    <a:srgbClr val="000000">
                      <a:alpha val="65000"/>
                    </a:srgbClr>
                  </a:innerShdw>
                </a:effectLst>
                <a:latin typeface="Comic Sans MS" pitchFamily="66" charset="0"/>
              </a:rPr>
              <a:t>S</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t>” </a:t>
            </a:r>
            <a:b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b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t>on Yahusha’s </a:t>
            </a:r>
            <a:b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b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t>Passover Day?</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endParaRPr>
          </a:p>
        </p:txBody>
      </p:sp>
      <p:sp>
        <p:nvSpPr>
          <p:cNvPr id="17" name="Rectangle 16"/>
          <p:cNvSpPr/>
          <p:nvPr/>
        </p:nvSpPr>
        <p:spPr>
          <a:xfrm>
            <a:off x="1026747" y="880520"/>
            <a:ext cx="3640924" cy="2554545"/>
          </a:xfrm>
          <a:prstGeom prst="rect">
            <a:avLst/>
          </a:prstGeom>
          <a:noFill/>
        </p:spPr>
        <p:txBody>
          <a:bodyPr wrap="square" lIns="91440" tIns="45720" rIns="91440" bIns="45720">
            <a:spAutoFit/>
          </a:bodyPr>
          <a:lstStyle/>
          <a:p>
            <a:pPr algn="ctr"/>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Comic Sans MS" pitchFamily="66" charset="0"/>
              </a:rPr>
              <a:t>1.  The Patterns </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Comic Sans MS" pitchFamily="66" charset="0"/>
              </a:rPr>
              <a:t>for</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Comic Sans MS" pitchFamily="66" charset="0"/>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Comic Sans MS" pitchFamily="66" charset="0"/>
              </a:rPr>
              <a:t>“between the </a:t>
            </a:r>
            <a:r>
              <a:rPr lang="en-US" sz="2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Comic Sans MS" pitchFamily="66" charset="0"/>
              </a:rPr>
              <a:t>mixing</a:t>
            </a:r>
            <a:r>
              <a:rPr lang="en-US" sz="2000" b="1" dirty="0" err="1" smtClean="0">
                <a:ln w="1905"/>
                <a:solidFill>
                  <a:srgbClr val="C00000"/>
                </a:solidFill>
                <a:effectLst>
                  <a:glow rad="228600">
                    <a:schemeClr val="bg1">
                      <a:alpha val="67000"/>
                    </a:schemeClr>
                  </a:glow>
                  <a:innerShdw blurRad="69850" dist="43180" dir="5400000">
                    <a:srgbClr val="000000">
                      <a:alpha val="65000"/>
                    </a:srgbClr>
                  </a:innerShdw>
                </a:effectLst>
                <a:latin typeface="Comic Sans MS" pitchFamily="66" charset="0"/>
              </a:rPr>
              <a:t>S</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Comic Sans MS" pitchFamily="66" charset="0"/>
              </a:rPr>
              <a:t>” </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Comic Sans MS" pitchFamily="66" charset="0"/>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Comic Sans MS" pitchFamily="66" charset="0"/>
              </a:rPr>
              <a:t>in the Torah had</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Comic Sans MS" pitchFamily="66" charset="0"/>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Comic Sans MS" pitchFamily="66" charset="0"/>
              </a:rPr>
              <a:t>alignment with</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Comic Sans MS" pitchFamily="66" charset="0"/>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Comic Sans MS" pitchFamily="66" charset="0"/>
              </a:rPr>
              <a:t>the Day Season</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Comic Sans MS" pitchFamily="66" charset="0"/>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Comic Sans MS" pitchFamily="66" charset="0"/>
              </a:rPr>
              <a:t>&amp; Night Season,</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Comic Sans MS" pitchFamily="66" charset="0"/>
              </a:rPr>
            </a:br>
            <a:r>
              <a:rPr lang="en-US" sz="20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Comic Sans MS" pitchFamily="66" charset="0"/>
              </a:rPr>
              <a:t>NOT DAY-START</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Comic Sans MS" pitchFamily="66" charset="0"/>
              </a:rPr>
              <a:t>!</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Comic Sans MS" pitchFamily="66" charset="0"/>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Comic Sans MS" pitchFamily="66" charset="0"/>
              </a:rPr>
              <a:t>(11 Torah References)</a:t>
            </a:r>
            <a:endPar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bg1">
                    <a:alpha val="67000"/>
                  </a:schemeClr>
                </a:glow>
                <a:innerShdw blurRad="69850" dist="43180" dir="5400000">
                  <a:srgbClr val="000000">
                    <a:alpha val="65000"/>
                  </a:srgbClr>
                </a:innerShdw>
              </a:effectLst>
              <a:latin typeface="Comic Sans MS" pitchFamily="66" charset="0"/>
            </a:endParaRPr>
          </a:p>
        </p:txBody>
      </p:sp>
      <p:pic>
        <p:nvPicPr>
          <p:cNvPr id="2" name="Picture 2" descr="F:\Art on Desktop - 1\Sayings\what next sign 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9111" y="410241"/>
            <a:ext cx="2192104" cy="88614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5" name="Rectangle 14"/>
          <p:cNvSpPr/>
          <p:nvPr/>
        </p:nvSpPr>
        <p:spPr>
          <a:xfrm>
            <a:off x="5909386" y="469861"/>
            <a:ext cx="4911014" cy="830997"/>
          </a:xfrm>
          <a:prstGeom prst="rect">
            <a:avLst/>
          </a:prstGeom>
          <a:noFill/>
        </p:spPr>
        <p:txBody>
          <a:bodyPr wrap="square" lIns="91440" tIns="45720" rIns="91440" bIns="45720">
            <a:spAutoFit/>
          </a:bodyPr>
          <a:lstStyle/>
          <a:p>
            <a:pPr marL="342900" indent="-342900" algn="ctr">
              <a:buAutoNum type="arabicPeriod" startAt="2"/>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Comic Sans MS" pitchFamily="66" charset="0"/>
              </a:rPr>
              <a:t>[2a]  </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Comic Sans MS" pitchFamily="66" charset="0"/>
              </a:rPr>
              <a:t>Lev 6:20 </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Comic Sans MS" pitchFamily="66" charset="0"/>
              </a:rPr>
              <a:t>(Grain Offering)</a:t>
            </a:r>
            <a:endPar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Comic Sans MS" pitchFamily="66" charset="0"/>
            </a:endParaRPr>
          </a:p>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Comic Sans MS" pitchFamily="66" charset="0"/>
              </a:rPr>
              <a:t>Examination of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Comic Sans MS" pitchFamily="66" charset="0"/>
              </a:rPr>
              <a:t>[2b] </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Comic Sans MS" pitchFamily="66" charset="0"/>
              </a:rPr>
              <a:t>Deut 16:6?</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Comic Sans MS" pitchFamily="66" charset="0"/>
            </a:endParaRPr>
          </a:p>
        </p:txBody>
      </p:sp>
    </p:spTree>
    <p:extLst>
      <p:ext uri="{BB962C8B-B14F-4D97-AF65-F5344CB8AC3E}">
        <p14:creationId xmlns:p14="http://schemas.microsoft.com/office/powerpoint/2010/main" val="2761650476"/>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750"/>
                                        <p:tgtEl>
                                          <p:spTgt spid="2"/>
                                        </p:tgtEl>
                                      </p:cBhvr>
                                    </p:animEffect>
                                  </p:childTnLst>
                                </p:cTn>
                              </p:par>
                            </p:childTnLst>
                          </p:cTn>
                        </p:par>
                        <p:par>
                          <p:cTn id="8" fill="hold">
                            <p:stCondLst>
                              <p:cond delay="1750"/>
                            </p:stCondLst>
                            <p:childTnLst>
                              <p:par>
                                <p:cTn id="9" presetID="22" presetClass="entr" presetSubtype="8" fill="hold"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wipe(left)">
                                      <p:cBhvr>
                                        <p:cTn id="11" dur="1500"/>
                                        <p:tgtEl>
                                          <p:spTgt spid="15">
                                            <p:txEl>
                                              <p:pRg st="1" end="1"/>
                                            </p:txEl>
                                          </p:spTgt>
                                        </p:tgtEl>
                                      </p:cBhvr>
                                    </p:animEffect>
                                  </p:childTnLst>
                                </p:cTn>
                              </p:par>
                            </p:childTnLst>
                          </p:cTn>
                        </p:par>
                        <p:par>
                          <p:cTn id="12" fill="hold">
                            <p:stCondLst>
                              <p:cond delay="3250"/>
                            </p:stCondLst>
                            <p:childTnLst>
                              <p:par>
                                <p:cTn id="13" presetID="16" presetClass="entr" presetSubtype="21" fill="hold" nodeType="afterEffect">
                                  <p:stCondLst>
                                    <p:cond delay="150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175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500"/>
                                        <p:tgtEl>
                                          <p:spTgt spid="16"/>
                                        </p:tgtEl>
                                      </p:cBhvr>
                                    </p:animEffect>
                                    <p:anim calcmode="lin" valueType="num">
                                      <p:cBhvr>
                                        <p:cTn id="21" dur="1500" fill="hold"/>
                                        <p:tgtEl>
                                          <p:spTgt spid="16"/>
                                        </p:tgtEl>
                                        <p:attrNameLst>
                                          <p:attrName>ppt_x</p:attrName>
                                        </p:attrNameLst>
                                      </p:cBhvr>
                                      <p:tavLst>
                                        <p:tav tm="0">
                                          <p:val>
                                            <p:strVal val="#ppt_x"/>
                                          </p:val>
                                        </p:tav>
                                        <p:tav tm="100000">
                                          <p:val>
                                            <p:strVal val="#ppt_x"/>
                                          </p:val>
                                        </p:tav>
                                      </p:tavLst>
                                    </p:anim>
                                    <p:anim calcmode="lin" valueType="num">
                                      <p:cBhvr>
                                        <p:cTn id="22" dur="1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1000"/>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31164" y="6490750"/>
            <a:ext cx="609600" cy="476250"/>
          </a:xfrm>
        </p:spPr>
        <p:txBody>
          <a:bodyPr/>
          <a:lstStyle/>
          <a:p>
            <a:pPr algn="r"/>
            <a:fld id="{D5BBC35B-A44B-4119-B8DA-DE9E3DFADA20}" type="slidenum">
              <a:rPr lang="en-US" sz="1400" smtClean="0"/>
              <a:pPr algn="r"/>
              <a:t>9</a:t>
            </a:fld>
            <a:endParaRPr lang="en-US" dirty="0"/>
          </a:p>
        </p:txBody>
      </p:sp>
      <p:pic>
        <p:nvPicPr>
          <p:cNvPr id="3" name="Picture 5" descr="C:\Users\Rae\Desktop\free-banner-clipart-clipartbold.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808445">
            <a:off x="-3110744" y="1935730"/>
            <a:ext cx="8469801" cy="31912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Rae\Desktop\free-banner-clipart-clipartbold.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5360" y="3125946"/>
            <a:ext cx="13639800" cy="37875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1339432">
            <a:off x="-258074" y="4244630"/>
            <a:ext cx="12312914" cy="1584959"/>
          </a:xfrm>
          <a:prstGeom prst="rect">
            <a:avLst/>
          </a:prstGeom>
          <a:noFill/>
        </p:spPr>
        <p:txBody>
          <a:bodyPr wrap="square" lIns="91440" tIns="45720" rIns="91440" bIns="45720">
            <a:prstTxWarp prst="textWave2">
              <a:avLst>
                <a:gd name="adj1" fmla="val 20000"/>
                <a:gd name="adj2" fmla="val 1111"/>
              </a:avLst>
            </a:prstTxWarp>
            <a:spAutoFit/>
            <a:scene3d>
              <a:camera prst="orthographicFront"/>
              <a:lightRig rig="soft" dir="t">
                <a:rot lat="0" lon="0" rev="10800000"/>
              </a:lightRig>
            </a:scene3d>
            <a:sp3d>
              <a:bevelT w="27940" h="12700"/>
              <a:contourClr>
                <a:srgbClr val="DDDDDD"/>
              </a:contourClr>
            </a:sp3d>
          </a:bodyPr>
          <a:lstStyle/>
          <a:p>
            <a:pPr algn="ctr"/>
            <a:r>
              <a:rPr lang="en-US" sz="4800" b="1" cap="none" spc="150" dirty="0" smtClean="0">
                <a:ln w="11430"/>
                <a:solidFill>
                  <a:schemeClr val="accent2">
                    <a:lumMod val="40000"/>
                    <a:lumOff val="60000"/>
                  </a:schemeClr>
                </a:solidFill>
                <a:effectLst>
                  <a:outerShdw blurRad="25400" algn="tl" rotWithShape="0">
                    <a:srgbClr val="000000">
                      <a:alpha val="43000"/>
                    </a:srgbClr>
                  </a:outerShdw>
                </a:effectLst>
                <a:latin typeface="MV Boli" pitchFamily="2" charset="0"/>
                <a:cs typeface="MV Boli" pitchFamily="2" charset="0"/>
              </a:rPr>
              <a:t> </a:t>
            </a:r>
            <a:r>
              <a:rPr lang="en-US" sz="4800" b="1" cap="none" spc="150" dirty="0" smtClean="0">
                <a:ln w="11430">
                  <a:solidFill>
                    <a:schemeClr val="tx2">
                      <a:lumMod val="60000"/>
                      <a:lumOff val="40000"/>
                    </a:schemeClr>
                  </a:solidFill>
                </a:ln>
                <a:solidFill>
                  <a:schemeClr val="accent2">
                    <a:lumMod val="40000"/>
                    <a:lumOff val="60000"/>
                  </a:schemeClr>
                </a:solidFill>
                <a:effectLst>
                  <a:outerShdw blurRad="25400" algn="tl" rotWithShape="0">
                    <a:srgbClr val="000000">
                      <a:alpha val="43000"/>
                    </a:srgbClr>
                  </a:outerShdw>
                </a:effectLst>
                <a:latin typeface="MV Boli" pitchFamily="2" charset="0"/>
                <a:cs typeface="MV Boli" pitchFamily="2" charset="0"/>
              </a:rPr>
              <a:t>The lamps did shed some light!</a:t>
            </a:r>
            <a:endParaRPr lang="en-US" sz="4800" b="1" cap="none" spc="150" dirty="0">
              <a:ln w="11430">
                <a:solidFill>
                  <a:schemeClr val="tx2">
                    <a:lumMod val="60000"/>
                    <a:lumOff val="40000"/>
                  </a:schemeClr>
                </a:solidFill>
              </a:ln>
              <a:solidFill>
                <a:schemeClr val="accent2">
                  <a:lumMod val="40000"/>
                  <a:lumOff val="60000"/>
                </a:schemeClr>
              </a:solidFill>
              <a:effectLst>
                <a:outerShdw blurRad="25400" algn="tl" rotWithShape="0">
                  <a:srgbClr val="000000">
                    <a:alpha val="43000"/>
                  </a:srgbClr>
                </a:outerShdw>
              </a:effectLst>
              <a:latin typeface="MV Boli" pitchFamily="2" charset="0"/>
              <a:cs typeface="MV Boli" pitchFamily="2" charset="0"/>
            </a:endParaRPr>
          </a:p>
        </p:txBody>
      </p:sp>
      <p:sp>
        <p:nvSpPr>
          <p:cNvPr id="6" name="Rectangle 5"/>
          <p:cNvSpPr/>
          <p:nvPr/>
        </p:nvSpPr>
        <p:spPr>
          <a:xfrm>
            <a:off x="1982680" y="216299"/>
            <a:ext cx="9952444" cy="1402080"/>
          </a:xfrm>
          <a:prstGeom prst="rect">
            <a:avLst/>
          </a:prstGeom>
          <a:noFill/>
          <a:ln w="3810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lvl="0" algn="ctr"/>
            <a:r>
              <a:rPr lang="en-US" sz="4000" dirty="0" smtClean="0">
                <a:ln>
                  <a:solidFill>
                    <a:schemeClr val="tx2"/>
                  </a:solidFill>
                </a:ln>
                <a:solidFill>
                  <a:schemeClr val="accent4">
                    <a:lumMod val="75000"/>
                  </a:schemeClr>
                </a:solidFill>
                <a:effectLst>
                  <a:glow rad="228600">
                    <a:schemeClr val="accent2">
                      <a:lumMod val="20000"/>
                      <a:lumOff val="80000"/>
                      <a:alpha val="57000"/>
                    </a:schemeClr>
                  </a:glow>
                </a:effectLst>
                <a:latin typeface="Matura MT Script Capitals" pitchFamily="66" charset="0"/>
                <a:cs typeface="Raavi" pitchFamily="34" charset="0"/>
              </a:rPr>
              <a:t>Grain Offerings </a:t>
            </a:r>
            <a:r>
              <a:rPr lang="en-US" sz="4000" dirty="0" smtClean="0">
                <a:ln>
                  <a:solidFill>
                    <a:schemeClr val="tx2"/>
                  </a:solidFill>
                </a:ln>
                <a:solidFill>
                  <a:srgbClr val="00B0F0"/>
                </a:solidFill>
                <a:effectLst>
                  <a:glow rad="228600">
                    <a:schemeClr val="accent2">
                      <a:lumMod val="20000"/>
                      <a:lumOff val="80000"/>
                      <a:alpha val="57000"/>
                    </a:schemeClr>
                  </a:glow>
                </a:effectLst>
                <a:latin typeface="Matura MT Script Capitals" pitchFamily="66" charset="0"/>
                <a:cs typeface="Raavi" pitchFamily="34" charset="0"/>
              </a:rPr>
              <a:t>&amp;</a:t>
            </a:r>
            <a:r>
              <a:rPr lang="en-US" sz="4000" dirty="0" smtClean="0">
                <a:ln>
                  <a:solidFill>
                    <a:schemeClr val="tx2"/>
                  </a:solidFill>
                </a:ln>
                <a:solidFill>
                  <a:schemeClr val="tx2">
                    <a:lumMod val="60000"/>
                    <a:lumOff val="40000"/>
                  </a:schemeClr>
                </a:solidFill>
                <a:effectLst>
                  <a:glow rad="228600">
                    <a:schemeClr val="accent2">
                      <a:lumMod val="20000"/>
                      <a:lumOff val="80000"/>
                      <a:alpha val="57000"/>
                    </a:schemeClr>
                  </a:glow>
                </a:effectLst>
                <a:latin typeface="Matura MT Script Capitals" pitchFamily="66" charset="0"/>
                <a:cs typeface="Raavi" pitchFamily="34" charset="0"/>
              </a:rPr>
              <a:t> </a:t>
            </a:r>
            <a:r>
              <a:rPr lang="en-US" sz="4000" dirty="0" smtClean="0">
                <a:ln>
                  <a:solidFill>
                    <a:schemeClr val="tx2"/>
                  </a:solidFill>
                </a:ln>
                <a:solidFill>
                  <a:schemeClr val="accent2">
                    <a:lumMod val="75000"/>
                  </a:schemeClr>
                </a:solidFill>
                <a:effectLst>
                  <a:glow rad="228600">
                    <a:schemeClr val="accent2">
                      <a:lumMod val="20000"/>
                      <a:lumOff val="80000"/>
                      <a:alpha val="57000"/>
                    </a:schemeClr>
                  </a:glow>
                </a:effectLst>
                <a:latin typeface="Matura MT Script Capitals" pitchFamily="66" charset="0"/>
                <a:cs typeface="Raavi" pitchFamily="34" charset="0"/>
              </a:rPr>
              <a:t>Lighting the Lamps</a:t>
            </a:r>
          </a:p>
          <a:p>
            <a:pPr lvl="0"/>
            <a:r>
              <a:rPr lang="en-US" sz="4000" dirty="0" smtClean="0">
                <a:ln>
                  <a:solidFill>
                    <a:schemeClr val="tx2"/>
                  </a:solidFill>
                </a:ln>
                <a:solidFill>
                  <a:schemeClr val="accent4">
                    <a:lumMod val="75000"/>
                  </a:schemeClr>
                </a:solidFill>
                <a:effectLst>
                  <a:glow rad="228600">
                    <a:schemeClr val="accent2">
                      <a:lumMod val="20000"/>
                      <a:lumOff val="80000"/>
                      <a:alpha val="57000"/>
                    </a:schemeClr>
                  </a:glow>
                </a:effectLst>
                <a:latin typeface="Matura MT Script Capitals" pitchFamily="66" charset="0"/>
              </a:rPr>
              <a:t>     (Lev 6:20)                  </a:t>
            </a:r>
            <a:r>
              <a:rPr lang="en-US" sz="4000" dirty="0" smtClean="0">
                <a:ln>
                  <a:solidFill>
                    <a:schemeClr val="tx2"/>
                  </a:solidFill>
                </a:ln>
                <a:solidFill>
                  <a:schemeClr val="accent2">
                    <a:lumMod val="75000"/>
                  </a:schemeClr>
                </a:solidFill>
                <a:effectLst>
                  <a:glow rad="228600">
                    <a:schemeClr val="accent2">
                      <a:lumMod val="20000"/>
                      <a:lumOff val="80000"/>
                      <a:alpha val="57000"/>
                    </a:schemeClr>
                  </a:glow>
                </a:effectLst>
                <a:latin typeface="Matura MT Script Capitals" pitchFamily="66" charset="0"/>
              </a:rPr>
              <a:t>(</a:t>
            </a:r>
            <a:r>
              <a:rPr lang="en-US" sz="4000" dirty="0" err="1" smtClean="0">
                <a:ln>
                  <a:solidFill>
                    <a:schemeClr val="tx2"/>
                  </a:solidFill>
                </a:ln>
                <a:solidFill>
                  <a:schemeClr val="accent2">
                    <a:lumMod val="75000"/>
                  </a:schemeClr>
                </a:solidFill>
                <a:effectLst>
                  <a:glow rad="228600">
                    <a:schemeClr val="accent2">
                      <a:lumMod val="20000"/>
                      <a:lumOff val="80000"/>
                      <a:alpha val="57000"/>
                    </a:schemeClr>
                  </a:glow>
                </a:effectLst>
                <a:latin typeface="Matura MT Script Capitals" pitchFamily="66" charset="0"/>
              </a:rPr>
              <a:t>Exo</a:t>
            </a:r>
            <a:r>
              <a:rPr lang="en-US" sz="4000" dirty="0" smtClean="0">
                <a:ln>
                  <a:solidFill>
                    <a:schemeClr val="tx2"/>
                  </a:solidFill>
                </a:ln>
                <a:solidFill>
                  <a:schemeClr val="accent2">
                    <a:lumMod val="75000"/>
                  </a:schemeClr>
                </a:solidFill>
                <a:effectLst>
                  <a:glow rad="228600">
                    <a:schemeClr val="accent2">
                      <a:lumMod val="20000"/>
                      <a:lumOff val="80000"/>
                      <a:alpha val="57000"/>
                    </a:schemeClr>
                  </a:glow>
                </a:effectLst>
                <a:latin typeface="Matura MT Script Capitals" pitchFamily="66" charset="0"/>
              </a:rPr>
              <a:t> 30:8)</a:t>
            </a:r>
            <a:endParaRPr lang="en-US" sz="4000" dirty="0">
              <a:ln>
                <a:solidFill>
                  <a:schemeClr val="tx2"/>
                </a:solidFill>
              </a:ln>
              <a:solidFill>
                <a:schemeClr val="accent2">
                  <a:lumMod val="75000"/>
                </a:schemeClr>
              </a:solidFill>
              <a:effectLst>
                <a:glow rad="228600">
                  <a:schemeClr val="accent2">
                    <a:lumMod val="20000"/>
                    <a:lumOff val="80000"/>
                    <a:alpha val="57000"/>
                  </a:schemeClr>
                </a:glow>
              </a:effectLst>
              <a:latin typeface="Matura MT Script Capitals" pitchFamily="66" charset="0"/>
            </a:endParaRPr>
          </a:p>
        </p:txBody>
      </p:sp>
      <p:sp>
        <p:nvSpPr>
          <p:cNvPr id="7" name="TextBox 6"/>
          <p:cNvSpPr txBox="1"/>
          <p:nvPr/>
        </p:nvSpPr>
        <p:spPr>
          <a:xfrm rot="21310310">
            <a:off x="5818134" y="5722567"/>
            <a:ext cx="3516455" cy="954107"/>
          </a:xfrm>
          <a:prstGeom prst="rect">
            <a:avLst/>
          </a:prstGeom>
          <a:noFill/>
        </p:spPr>
        <p:txBody>
          <a:bodyPr wrap="square" rtlCol="0">
            <a:sp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algn="ctr"/>
            <a:r>
              <a:rPr lang="en-US" sz="2800" b="1" dirty="0" smtClean="0">
                <a:ln w="11430"/>
                <a:solidFill>
                  <a:srgbClr val="006600"/>
                </a:solidFill>
                <a:effectLst>
                  <a:glow rad="139700">
                    <a:srgbClr val="FFFF00">
                      <a:alpha val="87000"/>
                    </a:srgbClr>
                  </a:glow>
                  <a:outerShdw blurRad="50800" dist="39000" dir="5460000" algn="tl">
                    <a:srgbClr val="000000">
                      <a:alpha val="38000"/>
                    </a:srgbClr>
                  </a:outerShdw>
                </a:effectLst>
                <a:latin typeface="MV Boli" pitchFamily="2" charset="0"/>
                <a:cs typeface="MV Boli" pitchFamily="2" charset="0"/>
              </a:rPr>
              <a:t>These puzzle pieces</a:t>
            </a:r>
            <a:br>
              <a:rPr lang="en-US" sz="2800" b="1" dirty="0" smtClean="0">
                <a:ln w="11430"/>
                <a:solidFill>
                  <a:srgbClr val="006600"/>
                </a:solidFill>
                <a:effectLst>
                  <a:glow rad="139700">
                    <a:srgbClr val="FFFF00">
                      <a:alpha val="87000"/>
                    </a:srgbClr>
                  </a:glow>
                  <a:outerShdw blurRad="50800" dist="39000" dir="5460000" algn="tl">
                    <a:srgbClr val="000000">
                      <a:alpha val="38000"/>
                    </a:srgbClr>
                  </a:outerShdw>
                </a:effectLst>
                <a:latin typeface="MV Boli" pitchFamily="2" charset="0"/>
                <a:cs typeface="MV Boli" pitchFamily="2" charset="0"/>
              </a:rPr>
            </a:br>
            <a:r>
              <a:rPr lang="en-US" sz="2800" b="1" dirty="0" smtClean="0">
                <a:ln w="11430"/>
                <a:solidFill>
                  <a:srgbClr val="006600"/>
                </a:solidFill>
                <a:effectLst>
                  <a:glow rad="139700">
                    <a:srgbClr val="FFFF00">
                      <a:alpha val="87000"/>
                    </a:srgbClr>
                  </a:glow>
                  <a:outerShdw blurRad="50800" dist="39000" dir="5460000" algn="tl">
                    <a:srgbClr val="000000">
                      <a:alpha val="38000"/>
                    </a:srgbClr>
                  </a:outerShdw>
                </a:effectLst>
                <a:latin typeface="MV Boli" pitchFamily="2" charset="0"/>
                <a:cs typeface="MV Boli" pitchFamily="2" charset="0"/>
              </a:rPr>
              <a:t>do fit together!</a:t>
            </a:r>
            <a:endParaRPr lang="en-US" b="1" dirty="0">
              <a:ln w="11430"/>
              <a:solidFill>
                <a:srgbClr val="006600"/>
              </a:solidFill>
              <a:effectLst>
                <a:glow rad="139700">
                  <a:srgbClr val="FFFF00">
                    <a:alpha val="87000"/>
                  </a:srgbClr>
                </a:glow>
                <a:outerShdw blurRad="50800" dist="39000" dir="5460000" algn="tl">
                  <a:srgbClr val="000000">
                    <a:alpha val="38000"/>
                  </a:srgbClr>
                </a:outerShdw>
              </a:effectLst>
              <a:latin typeface="Comic Sans MS" pitchFamily="66" charset="0"/>
            </a:endParaRPr>
          </a:p>
        </p:txBody>
      </p:sp>
      <p:pic>
        <p:nvPicPr>
          <p:cNvPr id="8" name="Picture 2" descr="F:\Art 2.8 Yah at 12\White men puzzle 6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0735" y="4753621"/>
            <a:ext cx="3419718" cy="19232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7" descr="C:\Users\Rae\Desktop\Art on Desktop\white man clip art\3d white people\png\ques mark man 2 png.png"/>
          <p:cNvPicPr>
            <a:picLocks noChangeAspect="1" noChangeArrowheads="1"/>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67280" y="506370"/>
            <a:ext cx="1892455" cy="22240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110005" y="1618379"/>
            <a:ext cx="9796144" cy="1938992"/>
          </a:xfrm>
          <a:prstGeom prst="rect">
            <a:avLst/>
          </a:prstGeom>
          <a:noFill/>
        </p:spPr>
        <p:txBody>
          <a:bodyPr wrap="square">
            <a:spAutoFit/>
          </a:bodyPr>
          <a:lstStyle/>
          <a:p>
            <a:pPr marL="82296"/>
            <a:r>
              <a:rPr lang="en-US" sz="2600" b="1" dirty="0" smtClean="0">
                <a:ln w="12700">
                  <a:solidFill>
                    <a:schemeClr val="tx2">
                      <a:satMod val="155000"/>
                    </a:schemeClr>
                  </a:solidFill>
                  <a:prstDash val="solid"/>
                </a:ln>
                <a:solidFill>
                  <a:srgbClr val="99FF33"/>
                </a:solidFill>
                <a:effectLst>
                  <a:glow rad="127000">
                    <a:srgbClr val="006600"/>
                  </a:glow>
                  <a:outerShdw blurRad="41275" dist="20320" dir="1800000" algn="tl" rotWithShape="0">
                    <a:srgbClr val="000000">
                      <a:alpha val="40000"/>
                    </a:srgbClr>
                  </a:outerShdw>
                </a:effectLst>
                <a:latin typeface="Comic Sans MS" pitchFamily="66" charset="0"/>
              </a:rPr>
              <a:t>#1  When the Grain Offering was tended to at </a:t>
            </a:r>
            <a:br>
              <a:rPr lang="en-US" sz="2600" b="1" dirty="0" smtClean="0">
                <a:ln w="12700">
                  <a:solidFill>
                    <a:schemeClr val="tx2">
                      <a:satMod val="155000"/>
                    </a:schemeClr>
                  </a:solidFill>
                  <a:prstDash val="solid"/>
                </a:ln>
                <a:solidFill>
                  <a:srgbClr val="99FF33"/>
                </a:solidFill>
                <a:effectLst>
                  <a:glow rad="127000">
                    <a:srgbClr val="006600"/>
                  </a:glow>
                  <a:outerShdw blurRad="41275" dist="20320" dir="1800000" algn="tl" rotWithShape="0">
                    <a:srgbClr val="000000">
                      <a:alpha val="40000"/>
                    </a:srgbClr>
                  </a:outerShdw>
                </a:effectLst>
                <a:latin typeface="Comic Sans MS" pitchFamily="66" charset="0"/>
              </a:rPr>
            </a:br>
            <a:r>
              <a:rPr lang="en-US" sz="2600" b="1" dirty="0" smtClean="0">
                <a:ln w="12700">
                  <a:solidFill>
                    <a:schemeClr val="tx2">
                      <a:satMod val="155000"/>
                    </a:schemeClr>
                  </a:solidFill>
                  <a:prstDash val="solid"/>
                </a:ln>
                <a:solidFill>
                  <a:srgbClr val="99FF33"/>
                </a:solidFill>
                <a:effectLst>
                  <a:glow rad="127000">
                    <a:srgbClr val="006600"/>
                  </a:glow>
                  <a:outerShdw blurRad="41275" dist="20320" dir="1800000" algn="tl" rotWithShape="0">
                    <a:srgbClr val="000000">
                      <a:alpha val="40000"/>
                    </a:srgbClr>
                  </a:outerShdw>
                </a:effectLst>
                <a:latin typeface="Comic Sans MS" pitchFamily="66" charset="0"/>
              </a:rPr>
              <a:t> </a:t>
            </a:r>
            <a:r>
              <a:rPr lang="en-US" sz="2600" b="1" dirty="0">
                <a:ln w="12700">
                  <a:solidFill>
                    <a:schemeClr val="tx2">
                      <a:satMod val="155000"/>
                    </a:schemeClr>
                  </a:solidFill>
                  <a:prstDash val="solid"/>
                </a:ln>
                <a:solidFill>
                  <a:srgbClr val="99FF33"/>
                </a:solidFill>
                <a:effectLst>
                  <a:glow rad="127000">
                    <a:srgbClr val="006600"/>
                  </a:glow>
                  <a:outerShdw blurRad="41275" dist="20320" dir="1800000" algn="tl" rotWithShape="0">
                    <a:srgbClr val="000000">
                      <a:alpha val="40000"/>
                    </a:srgbClr>
                  </a:outerShdw>
                </a:effectLst>
                <a:latin typeface="Comic Sans MS" pitchFamily="66" charset="0"/>
              </a:rPr>
              <a:t> </a:t>
            </a:r>
            <a:r>
              <a:rPr lang="en-US" sz="2600" b="1" dirty="0" smtClean="0">
                <a:ln w="12700">
                  <a:solidFill>
                    <a:schemeClr val="tx2">
                      <a:satMod val="155000"/>
                    </a:schemeClr>
                  </a:solidFill>
                  <a:prstDash val="solid"/>
                </a:ln>
                <a:solidFill>
                  <a:srgbClr val="99FF33"/>
                </a:solidFill>
                <a:effectLst>
                  <a:glow rad="127000">
                    <a:srgbClr val="006600"/>
                  </a:glow>
                  <a:outerShdw blurRad="41275" dist="20320" dir="1800000" algn="tl" rotWithShape="0">
                    <a:srgbClr val="000000">
                      <a:alpha val="40000"/>
                    </a:srgbClr>
                  </a:outerShdw>
                </a:effectLst>
                <a:latin typeface="Comic Sans MS" pitchFamily="66" charset="0"/>
              </a:rPr>
              <a:t>   </a:t>
            </a:r>
            <a:r>
              <a:rPr lang="en-US" sz="2800" b="1" dirty="0" smtClean="0">
                <a:ln w="12700">
                  <a:solidFill>
                    <a:schemeClr val="tx2">
                      <a:satMod val="155000"/>
                    </a:schemeClr>
                  </a:solidFill>
                  <a:prstDash val="solid"/>
                </a:ln>
                <a:solidFill>
                  <a:schemeClr val="accent5">
                    <a:lumMod val="60000"/>
                    <a:lumOff val="40000"/>
                  </a:schemeClr>
                </a:solidFill>
                <a:effectLst>
                  <a:glow rad="76200">
                    <a:schemeClr val="accent2">
                      <a:lumMod val="20000"/>
                      <a:lumOff val="80000"/>
                    </a:schemeClr>
                  </a:glow>
                  <a:outerShdw blurRad="41275" dist="20320" dir="1800000" algn="tl" rotWithShape="0">
                    <a:srgbClr val="000000">
                      <a:alpha val="40000"/>
                    </a:srgbClr>
                  </a:outerShdw>
                </a:effectLst>
                <a:latin typeface="Comic Sans MS" pitchFamily="66" charset="0"/>
              </a:rPr>
              <a:t>ereb</a:t>
            </a:r>
            <a:r>
              <a:rPr lang="en-US" sz="2800" b="1" dirty="0" smtClean="0">
                <a:ln w="12700">
                  <a:solidFill>
                    <a:schemeClr val="tx2">
                      <a:satMod val="155000"/>
                    </a:schemeClr>
                  </a:solidFill>
                  <a:prstDash val="solid"/>
                </a:ln>
                <a:solidFill>
                  <a:schemeClr val="bg2">
                    <a:tint val="85000"/>
                    <a:satMod val="155000"/>
                  </a:schemeClr>
                </a:solidFill>
                <a:effectLst>
                  <a:glow rad="76200">
                    <a:schemeClr val="accent2">
                      <a:lumMod val="20000"/>
                      <a:lumOff val="80000"/>
                    </a:schemeClr>
                  </a:glow>
                  <a:outerShdw blurRad="41275" dist="20320" dir="1800000" algn="tl" rotWithShape="0">
                    <a:srgbClr val="000000">
                      <a:alpha val="40000"/>
                    </a:srgbClr>
                  </a:outerShdw>
                </a:effectLst>
                <a:latin typeface="Comic Sans MS" pitchFamily="66" charset="0"/>
              </a:rPr>
              <a:t>/</a:t>
            </a:r>
            <a:r>
              <a:rPr lang="en-US" sz="2800" b="1" dirty="0" smtClean="0">
                <a:ln w="12700">
                  <a:solidFill>
                    <a:schemeClr val="tx2">
                      <a:satMod val="155000"/>
                    </a:schemeClr>
                  </a:solidFill>
                  <a:prstDash val="solid"/>
                </a:ln>
                <a:solidFill>
                  <a:srgbClr val="002060"/>
                </a:solidFill>
                <a:effectLst>
                  <a:glow rad="127000">
                    <a:schemeClr val="accent2">
                      <a:lumMod val="20000"/>
                      <a:lumOff val="80000"/>
                    </a:schemeClr>
                  </a:glow>
                  <a:outerShdw blurRad="41275" dist="20320" dir="1800000" algn="tl" rotWithShape="0">
                    <a:srgbClr val="000000">
                      <a:alpha val="40000"/>
                    </a:srgbClr>
                  </a:outerShdw>
                </a:effectLst>
                <a:latin typeface="Comic Sans MS" pitchFamily="66" charset="0"/>
              </a:rPr>
              <a:t>night</a:t>
            </a:r>
            <a:r>
              <a:rPr lang="en-US" sz="2600" b="1" dirty="0" smtClean="0">
                <a:ln w="12700">
                  <a:solidFill>
                    <a:schemeClr val="tx2">
                      <a:satMod val="155000"/>
                    </a:schemeClr>
                  </a:solidFill>
                  <a:prstDash val="solid"/>
                </a:ln>
                <a:solidFill>
                  <a:srgbClr val="99FF33"/>
                </a:solidFill>
                <a:effectLst>
                  <a:glow rad="127000">
                    <a:srgbClr val="006600"/>
                  </a:glow>
                  <a:outerShdw blurRad="41275" dist="20320" dir="1800000" algn="tl" rotWithShape="0">
                    <a:srgbClr val="000000">
                      <a:alpha val="40000"/>
                    </a:srgbClr>
                  </a:outerShdw>
                </a:effectLst>
                <a:latin typeface="Comic Sans MS" pitchFamily="66" charset="0"/>
              </a:rPr>
              <a:t> </a:t>
            </a:r>
            <a:r>
              <a:rPr lang="en-US" sz="2000" b="1" dirty="0" smtClean="0">
                <a:ln w="12700">
                  <a:solidFill>
                    <a:schemeClr val="tx2">
                      <a:satMod val="155000"/>
                    </a:schemeClr>
                  </a:solidFill>
                  <a:prstDash val="solid"/>
                </a:ln>
                <a:solidFill>
                  <a:srgbClr val="99FF33"/>
                </a:solidFill>
                <a:effectLst>
                  <a:glow rad="127000">
                    <a:srgbClr val="006600"/>
                  </a:glow>
                  <a:outerShdw blurRad="41275" dist="20320" dir="1800000" algn="tl" rotWithShape="0">
                    <a:srgbClr val="000000">
                      <a:alpha val="40000"/>
                    </a:srgbClr>
                  </a:outerShdw>
                </a:effectLst>
                <a:latin typeface="Comic Sans MS" pitchFamily="66" charset="0"/>
              </a:rPr>
              <a:t>[H6153], </a:t>
            </a:r>
            <a:r>
              <a:rPr lang="en-US" sz="2600" b="1" dirty="0" smtClean="0">
                <a:ln w="12700">
                  <a:solidFill>
                    <a:schemeClr val="tx2">
                      <a:satMod val="155000"/>
                    </a:schemeClr>
                  </a:solidFill>
                  <a:prstDash val="solid"/>
                </a:ln>
                <a:solidFill>
                  <a:srgbClr val="99FF33"/>
                </a:solidFill>
                <a:effectLst>
                  <a:glow rad="127000">
                    <a:srgbClr val="006600"/>
                  </a:glow>
                  <a:outerShdw blurRad="41275" dist="20320" dir="1800000" algn="tl" rotWithShape="0">
                    <a:srgbClr val="000000">
                      <a:alpha val="40000"/>
                    </a:srgbClr>
                  </a:outerShdw>
                </a:effectLst>
                <a:latin typeface="Comic Sans MS" pitchFamily="66" charset="0"/>
              </a:rPr>
              <a:t>were the lamps trimmed:</a:t>
            </a:r>
          </a:p>
          <a:p>
            <a:pPr marL="596646" indent="-514350">
              <a:buAutoNum type="alphaLcParenR"/>
            </a:pPr>
            <a:r>
              <a:rPr lang="en-US" sz="2600" b="1" u="sng" dirty="0" smtClean="0">
                <a:ln w="12700">
                  <a:solidFill>
                    <a:schemeClr val="tx2">
                      <a:satMod val="155000"/>
                    </a:schemeClr>
                  </a:solidFill>
                  <a:prstDash val="solid"/>
                </a:ln>
                <a:solidFill>
                  <a:srgbClr val="57FBFB"/>
                </a:solidFill>
                <a:effectLst>
                  <a:outerShdw blurRad="41275" dist="20320" dir="1800000" algn="tl" rotWithShape="0">
                    <a:srgbClr val="000000">
                      <a:alpha val="40000"/>
                    </a:srgbClr>
                  </a:outerShdw>
                </a:effectLst>
                <a:latin typeface="Comic Sans MS" pitchFamily="66" charset="0"/>
              </a:rPr>
              <a:t>AFTER</a:t>
            </a:r>
            <a:r>
              <a:rPr lang="en-US" sz="2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Comic Sans MS" pitchFamily="66" charset="0"/>
              </a:rPr>
              <a:t> the Grain Offering into the </a:t>
            </a:r>
            <a:r>
              <a:rPr lang="en-US" sz="2600" b="1" dirty="0" smtClean="0">
                <a:ln w="12700">
                  <a:solidFill>
                    <a:schemeClr val="tx2">
                      <a:satMod val="155000"/>
                    </a:schemeClr>
                  </a:solidFill>
                  <a:prstDash val="solid"/>
                </a:ln>
                <a:solidFill>
                  <a:schemeClr val="tx1">
                    <a:lumMod val="65000"/>
                    <a:lumOff val="35000"/>
                  </a:schemeClr>
                </a:solidFill>
                <a:effectLst>
                  <a:glow rad="127000">
                    <a:schemeClr val="accent2">
                      <a:lumMod val="20000"/>
                      <a:lumOff val="80000"/>
                    </a:schemeClr>
                  </a:glow>
                  <a:outerShdw blurRad="41275" dist="20320" dir="1800000" algn="tl" rotWithShape="0">
                    <a:srgbClr val="000000">
                      <a:alpha val="40000"/>
                    </a:srgbClr>
                  </a:outerShdw>
                </a:effectLst>
                <a:latin typeface="Comic Sans MS" pitchFamily="66" charset="0"/>
              </a:rPr>
              <a:t>Night Season</a:t>
            </a:r>
            <a:r>
              <a:rPr lang="en-US" sz="2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Comic Sans MS" pitchFamily="66" charset="0"/>
              </a:rPr>
              <a:t>? </a:t>
            </a:r>
          </a:p>
          <a:p>
            <a:pPr marL="596646" indent="-514350">
              <a:buAutoNum type="alphaLcParenR"/>
            </a:pPr>
            <a:r>
              <a:rPr lang="en-US" sz="2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Comic Sans MS" pitchFamily="66" charset="0"/>
              </a:rPr>
              <a:t>Somehow tended to </a:t>
            </a:r>
            <a:r>
              <a:rPr lang="en-US" sz="2600" b="1" u="sng" dirty="0" smtClean="0">
                <a:ln w="12700">
                  <a:solidFill>
                    <a:schemeClr val="tx2">
                      <a:satMod val="155000"/>
                    </a:schemeClr>
                  </a:solidFill>
                  <a:prstDash val="solid"/>
                </a:ln>
                <a:solidFill>
                  <a:srgbClr val="57FBFB"/>
                </a:solidFill>
                <a:effectLst>
                  <a:outerShdw blurRad="41275" dist="20320" dir="1800000" algn="tl" rotWithShape="0">
                    <a:srgbClr val="000000">
                      <a:alpha val="40000"/>
                    </a:srgbClr>
                  </a:outerShdw>
                </a:effectLst>
                <a:latin typeface="Comic Sans MS" pitchFamily="66" charset="0"/>
              </a:rPr>
              <a:t>durin</a:t>
            </a:r>
            <a:r>
              <a:rPr lang="en-US" sz="2600" b="1" dirty="0" smtClean="0">
                <a:ln w="12700">
                  <a:solidFill>
                    <a:schemeClr val="tx2">
                      <a:satMod val="155000"/>
                    </a:schemeClr>
                  </a:solidFill>
                  <a:prstDash val="solid"/>
                </a:ln>
                <a:solidFill>
                  <a:srgbClr val="57FBFB"/>
                </a:solidFill>
                <a:effectLst>
                  <a:outerShdw blurRad="41275" dist="20320" dir="1800000" algn="tl" rotWithShape="0">
                    <a:srgbClr val="000000">
                      <a:alpha val="40000"/>
                    </a:srgbClr>
                  </a:outerShdw>
                </a:effectLst>
                <a:latin typeface="Comic Sans MS" pitchFamily="66" charset="0"/>
              </a:rPr>
              <a:t>g</a:t>
            </a:r>
            <a:r>
              <a:rPr lang="en-US" sz="2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Comic Sans MS" pitchFamily="66" charset="0"/>
              </a:rPr>
              <a:t> the </a:t>
            </a:r>
            <a:r>
              <a:rPr lang="en-US" sz="2600" b="1" dirty="0" smtClean="0">
                <a:ln w="12700">
                  <a:solidFill>
                    <a:schemeClr val="tx2">
                      <a:satMod val="155000"/>
                    </a:schemeClr>
                  </a:solidFill>
                  <a:prstDash val="solid"/>
                </a:ln>
                <a:solidFill>
                  <a:srgbClr val="00B0F0"/>
                </a:solidFill>
                <a:effectLst>
                  <a:glow rad="127000">
                    <a:schemeClr val="accent2">
                      <a:lumMod val="20000"/>
                      <a:lumOff val="80000"/>
                    </a:schemeClr>
                  </a:glow>
                  <a:outerShdw blurRad="41275" dist="20320" dir="1800000" algn="tl" rotWithShape="0">
                    <a:srgbClr val="000000">
                      <a:alpha val="40000"/>
                    </a:srgbClr>
                  </a:outerShdw>
                </a:effectLst>
                <a:latin typeface="Comic Sans MS" pitchFamily="66" charset="0"/>
              </a:rPr>
              <a:t>Day Season </a:t>
            </a:r>
            <a:r>
              <a:rPr lang="en-US" sz="2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Comic Sans MS" pitchFamily="66" charset="0"/>
              </a:rPr>
              <a:t>or </a:t>
            </a:r>
            <a:r>
              <a:rPr lang="en-US" sz="2400" b="1" dirty="0">
                <a:ln w="12700">
                  <a:solidFill>
                    <a:schemeClr val="tx2">
                      <a:satMod val="155000"/>
                    </a:schemeClr>
                  </a:solidFill>
                  <a:prstDash val="solid"/>
                </a:ln>
                <a:solidFill>
                  <a:schemeClr val="accent5">
                    <a:lumMod val="60000"/>
                    <a:lumOff val="40000"/>
                  </a:schemeClr>
                </a:solidFill>
                <a:effectLst>
                  <a:glow rad="76200">
                    <a:schemeClr val="accent2">
                      <a:lumMod val="20000"/>
                      <a:lumOff val="80000"/>
                    </a:schemeClr>
                  </a:glow>
                  <a:outerShdw blurRad="41275" dist="20320" dir="1800000" algn="tl" rotWithShape="0">
                    <a:srgbClr val="000000">
                      <a:alpha val="40000"/>
                    </a:srgbClr>
                  </a:outerShdw>
                </a:effectLst>
                <a:latin typeface="Comic Sans MS" pitchFamily="66" charset="0"/>
              </a:rPr>
              <a:t>ereb</a:t>
            </a:r>
            <a:r>
              <a:rPr lang="en-US" sz="2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Comic Sans MS" pitchFamily="66" charset="0"/>
              </a:rPr>
              <a:t>?</a:t>
            </a:r>
          </a:p>
          <a:p>
            <a:pPr marL="82296"/>
            <a:endParaRPr lang="en-US" sz="1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endParaRPr>
          </a:p>
        </p:txBody>
      </p:sp>
      <p:sp>
        <p:nvSpPr>
          <p:cNvPr id="11" name="TextBox 29"/>
          <p:cNvSpPr txBox="1"/>
          <p:nvPr/>
        </p:nvSpPr>
        <p:spPr>
          <a:xfrm>
            <a:off x="93608" y="620755"/>
            <a:ext cx="648072" cy="1995249"/>
          </a:xfrm>
          <a:prstGeom prst="roundRect">
            <a:avLst/>
          </a:prstGeom>
          <a:solidFill>
            <a:schemeClr val="tx2"/>
          </a:solidFill>
          <a:ln w="57150">
            <a:solidFill>
              <a:schemeClr val="bg1"/>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000" b="1" spc="150" dirty="0" smtClean="0">
                <a:ln w="11430"/>
                <a:solidFill>
                  <a:srgbClr val="F8F8F8"/>
                </a:solidFill>
                <a:effectLst>
                  <a:outerShdw blurRad="25400" algn="tl" rotWithShape="0">
                    <a:srgbClr val="000000">
                      <a:alpha val="43000"/>
                    </a:srgbClr>
                  </a:outerShdw>
                </a:effectLst>
              </a:rPr>
              <a:t>R</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V</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I</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W</a:t>
            </a:r>
            <a:endParaRPr lang="en-US" sz="2000" b="1" spc="150" dirty="0">
              <a:ln w="11430"/>
              <a:solidFill>
                <a:srgbClr val="F8F8F8"/>
              </a:solidFill>
              <a:effectLst>
                <a:outerShdw blurRad="25400" algn="tl" rotWithShape="0">
                  <a:srgbClr val="000000">
                    <a:alpha val="43000"/>
                  </a:srgbClr>
                </a:outerShdw>
              </a:effectLst>
            </a:endParaRPr>
          </a:p>
        </p:txBody>
      </p:sp>
      <p:pic>
        <p:nvPicPr>
          <p:cNvPr id="13" name="Picture 2" descr="C:\Users\Rae\Desktop\Lampstand of holy place 400.jpg"/>
          <p:cNvPicPr>
            <a:picLocks noChangeAspect="1" noChangeArrowheads="1"/>
          </p:cNvPicPr>
          <p:nvPr/>
        </p:nvPicPr>
        <p:blipFill>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354234" y="3361670"/>
            <a:ext cx="2233918" cy="1675439"/>
          </a:xfrm>
          <a:prstGeom prst="ellipse">
            <a:avLst/>
          </a:prstGeom>
          <a:ln w="63500" cap="rnd">
            <a:solidFill>
              <a:schemeClr val="accent5">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10203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7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500"/>
                                        <p:tgtEl>
                                          <p:spTgt spid="10">
                                            <p:txEl>
                                              <p:pRg st="1" end="1"/>
                                            </p:txEl>
                                          </p:spTgt>
                                        </p:tgtEl>
                                      </p:cBhvr>
                                    </p:animEffect>
                                    <p:anim calcmode="lin" valueType="num">
                                      <p:cBhvr>
                                        <p:cTn id="13" dur="1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500" fill="hold"/>
                                        <p:tgtEl>
                                          <p:spTgt spid="1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50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1500"/>
                                        <p:tgtEl>
                                          <p:spTgt spid="10">
                                            <p:txEl>
                                              <p:pRg st="2" end="2"/>
                                            </p:txEl>
                                          </p:spTgt>
                                        </p:tgtEl>
                                      </p:cBhvr>
                                    </p:animEffect>
                                    <p:anim calcmode="lin" valueType="num">
                                      <p:cBhvr>
                                        <p:cTn id="18" dur="15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9" dur="15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1750"/>
                                        <p:tgtEl>
                                          <p:spTgt spid="5">
                                            <p:txEl>
                                              <p:pRg st="0" end="0"/>
                                            </p:txEl>
                                          </p:spTgt>
                                        </p:tgtEl>
                                      </p:cBhvr>
                                    </p:animEffect>
                                  </p:childTnLst>
                                </p:cTn>
                              </p:par>
                            </p:childTnLst>
                          </p:cTn>
                        </p:par>
                        <p:par>
                          <p:cTn id="25" fill="hold">
                            <p:stCondLst>
                              <p:cond delay="1750"/>
                            </p:stCondLst>
                            <p:childTnLst>
                              <p:par>
                                <p:cTn id="26" presetID="42" presetClass="entr" presetSubtype="0" fill="hold" grpId="0" nodeType="afterEffect">
                                  <p:stCondLst>
                                    <p:cond delay="10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500"/>
                                        <p:tgtEl>
                                          <p:spTgt spid="7"/>
                                        </p:tgtEl>
                                      </p:cBhvr>
                                    </p:animEffect>
                                    <p:anim calcmode="lin" valueType="num">
                                      <p:cBhvr>
                                        <p:cTn id="29" dur="1500" fill="hold"/>
                                        <p:tgtEl>
                                          <p:spTgt spid="7"/>
                                        </p:tgtEl>
                                        <p:attrNameLst>
                                          <p:attrName>ppt_x</p:attrName>
                                        </p:attrNameLst>
                                      </p:cBhvr>
                                      <p:tavLst>
                                        <p:tav tm="0">
                                          <p:val>
                                            <p:strVal val="#ppt_x"/>
                                          </p:val>
                                        </p:tav>
                                        <p:tav tm="100000">
                                          <p:val>
                                            <p:strVal val="#ppt_x"/>
                                          </p:val>
                                        </p:tav>
                                      </p:tavLst>
                                    </p:anim>
                                    <p:anim calcmode="lin" valueType="num">
                                      <p:cBhvr>
                                        <p:cTn id="30"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Grammar 101">
      <a:majorFont>
        <a:latin typeface="Arial Rounded MT Bold"/>
        <a:ea typeface=""/>
        <a:cs typeface=""/>
      </a:majorFont>
      <a:minorFont>
        <a:latin typeface="Arial"/>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23BE856-B6C2-4675-AE16-47A27D415D46}">
  <ds:schemaRefs>
    <ds:schemaRef ds:uri="http://schemas.microsoft.com/sharepoint/v3/contenttype/forms"/>
  </ds:schemaRefs>
</ds:datastoreItem>
</file>

<file path=customXml/itemProps2.xml><?xml version="1.0" encoding="utf-8"?>
<ds:datastoreItem xmlns:ds="http://schemas.openxmlformats.org/officeDocument/2006/customXml" ds:itemID="{67D8A4B1-1036-4F2B-9C1A-A86F68D314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0439D9-8631-4FC1-BCE0-1BDB23425EE1}">
  <ds:schemaRefs>
    <ds:schemaRef ds:uri="http://schemas.openxmlformats.org/package/2006/metadata/core-properties"/>
    <ds:schemaRef ds:uri="http://purl.org/dc/elements/1.1/"/>
    <ds:schemaRef ds:uri="http://www.w3.org/XML/1998/namespace"/>
    <ds:schemaRef ds:uri="http://schemas.microsoft.com/sharepoint/v3"/>
    <ds:schemaRef ds:uri="http://purl.org/dc/terms/"/>
    <ds:schemaRef ds:uri="fb0879af-3eba-417a-a55a-ffe6dcd6ca77"/>
    <ds:schemaRef ds:uri="http://schemas.microsoft.com/office/2006/documentManagement/types"/>
    <ds:schemaRef ds:uri="http://schemas.microsoft.com/office/2006/metadata/properties"/>
    <ds:schemaRef ds:uri="http://schemas.microsoft.com/office/infopath/2007/PartnerControls"/>
    <ds:schemaRef ds:uri="6dc4bcd6-49db-4c07-9060-8acfc67cef9f"/>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Solstice</Template>
  <TotalTime>0</TotalTime>
  <Words>6161</Words>
  <Application>Microsoft Office PowerPoint</Application>
  <PresentationFormat>Custom</PresentationFormat>
  <Paragraphs>902</Paragraphs>
  <Slides>72</Slides>
  <Notes>2</Notes>
  <HiddenSlides>2</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Solstice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Utmost Challenges &amp; Greatest Surprises</vt:lpstr>
      <vt:lpstr>[Section 2b]  Deut 16:6 (Passover Review)</vt:lpstr>
      <vt:lpstr>PowerPoint Presentation</vt:lpstr>
      <vt:lpstr>Deut 16 ~ Getting Started with Definitions</vt:lpstr>
      <vt:lpstr>Deut 16:1-8 &amp; Passover Definitions</vt:lpstr>
      <vt:lpstr>Deut 16:6 &amp; &lt;beyn ha arbayim&gt;</vt:lpstr>
      <vt:lpstr>Deut 16:6 &amp; &lt;beyn ha arbayim&gt;</vt:lpstr>
      <vt:lpstr>Deut 16:6 </vt:lpstr>
      <vt:lpstr>PowerPoint Presentation</vt:lpstr>
      <vt:lpstr>PowerPoint Presentation</vt:lpstr>
      <vt:lpstr>PowerPoint Presentation</vt:lpstr>
      <vt:lpstr>PowerPoint Presentation</vt:lpstr>
      <vt:lpstr>PowerPoint Presentation</vt:lpstr>
      <vt:lpstr>PowerPoint Presentation</vt:lpstr>
      <vt:lpstr>Deut 16:6 &amp; Evening `ereb Definitions H6153 </vt:lpstr>
      <vt:lpstr>PowerPoint Presentation</vt:lpstr>
      <vt:lpstr>PowerPoint Presentation</vt:lpstr>
      <vt:lpstr>Utmost Challenges &amp; Greatest Surprises</vt:lpstr>
      <vt:lpstr>No Boundaries for the  Passover Lamb</vt:lpstr>
      <vt:lpstr>PowerPoint Presentation</vt:lpstr>
      <vt:lpstr>Gospel Passovers of Yahusha</vt:lpstr>
      <vt:lpstr>PowerPoint Presentation</vt:lpstr>
      <vt:lpstr>The Significance of Sacrifices</vt:lpstr>
      <vt:lpstr>PowerPoint Presentation</vt:lpstr>
      <vt:lpstr>PowerPoint Presentation</vt:lpstr>
      <vt:lpstr>PowerPoint Presentation</vt:lpstr>
      <vt:lpstr>PowerPoint Presentation</vt:lpstr>
      <vt:lpstr>Passover Math (with Josephus)</vt:lpstr>
      <vt:lpstr>PowerPoint Presentation</vt:lpstr>
      <vt:lpstr>PowerPoint Presentation</vt:lpstr>
      <vt:lpstr>Final Moments Around  Yahusha’s Passover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 Study Material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Final Conclusion of the Matter?</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2019-03-09T20:42:07Z</dcterms:created>
  <dcterms:modified xsi:type="dcterms:W3CDTF">2020-07-23T03:54:10Z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