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1" r:id="rId4"/>
  </p:sldMasterIdLst>
  <p:notesMasterIdLst>
    <p:notesMasterId r:id="rId56"/>
  </p:notesMasterIdLst>
  <p:handoutMasterIdLst>
    <p:handoutMasterId r:id="rId57"/>
  </p:handoutMasterIdLst>
  <p:sldIdLst>
    <p:sldId id="554" r:id="rId5"/>
    <p:sldId id="495" r:id="rId6"/>
    <p:sldId id="513" r:id="rId7"/>
    <p:sldId id="576" r:id="rId8"/>
    <p:sldId id="577" r:id="rId9"/>
    <p:sldId id="578" r:id="rId10"/>
    <p:sldId id="517" r:id="rId11"/>
    <p:sldId id="545" r:id="rId12"/>
    <p:sldId id="551" r:id="rId13"/>
    <p:sldId id="546" r:id="rId14"/>
    <p:sldId id="547" r:id="rId15"/>
    <p:sldId id="549" r:id="rId16"/>
    <p:sldId id="552" r:id="rId17"/>
    <p:sldId id="528" r:id="rId18"/>
    <p:sldId id="440" r:id="rId19"/>
    <p:sldId id="537" r:id="rId20"/>
    <p:sldId id="529" r:id="rId21"/>
    <p:sldId id="531" r:id="rId22"/>
    <p:sldId id="530" r:id="rId23"/>
    <p:sldId id="538" r:id="rId24"/>
    <p:sldId id="539" r:id="rId25"/>
    <p:sldId id="550" r:id="rId26"/>
    <p:sldId id="518" r:id="rId27"/>
    <p:sldId id="390" r:id="rId28"/>
    <p:sldId id="536" r:id="rId29"/>
    <p:sldId id="556" r:id="rId30"/>
    <p:sldId id="557" r:id="rId31"/>
    <p:sldId id="558" r:id="rId32"/>
    <p:sldId id="448" r:id="rId33"/>
    <p:sldId id="450" r:id="rId34"/>
    <p:sldId id="449" r:id="rId35"/>
    <p:sldId id="526" r:id="rId36"/>
    <p:sldId id="524" r:id="rId37"/>
    <p:sldId id="523" r:id="rId38"/>
    <p:sldId id="535" r:id="rId39"/>
    <p:sldId id="477" r:id="rId40"/>
    <p:sldId id="525" r:id="rId41"/>
    <p:sldId id="566" r:id="rId42"/>
    <p:sldId id="565" r:id="rId43"/>
    <p:sldId id="540" r:id="rId44"/>
    <p:sldId id="541" r:id="rId45"/>
    <p:sldId id="447" r:id="rId46"/>
    <p:sldId id="473" r:id="rId47"/>
    <p:sldId id="560" r:id="rId48"/>
    <p:sldId id="561" r:id="rId49"/>
    <p:sldId id="519" r:id="rId50"/>
    <p:sldId id="542" r:id="rId51"/>
    <p:sldId id="543" r:id="rId52"/>
    <p:sldId id="572" r:id="rId53"/>
    <p:sldId id="555" r:id="rId54"/>
    <p:sldId id="562"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78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4B"/>
    <a:srgbClr val="006600"/>
    <a:srgbClr val="57FBFB"/>
    <a:srgbClr val="0000FF"/>
    <a:srgbClr val="00FFCC"/>
    <a:srgbClr val="99FF33"/>
    <a:srgbClr val="F88631"/>
    <a:srgbClr val="6F3350"/>
    <a:srgbClr val="4D0808"/>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56429" autoAdjust="0"/>
  </p:normalViewPr>
  <p:slideViewPr>
    <p:cSldViewPr snapToGrid="0">
      <p:cViewPr varScale="1">
        <p:scale>
          <a:sx n="84" d="100"/>
          <a:sy n="84" d="100"/>
        </p:scale>
        <p:origin x="-96" y="-101"/>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43680"/>
    </p:cViewPr>
  </p:sorterViewPr>
  <p:notesViewPr>
    <p:cSldViewPr snapToGrid="0">
      <p:cViewPr varScale="1">
        <p:scale>
          <a:sx n="99" d="100"/>
          <a:sy n="99" d="100"/>
        </p:scale>
        <p:origin x="32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8FCEB-846D-4CC3-8EBC-E27AF9EC1DF6}" type="doc">
      <dgm:prSet loTypeId="urn:microsoft.com/office/officeart/2005/8/layout/vList3" loCatId="list" qsTypeId="urn:microsoft.com/office/officeart/2005/8/quickstyle/3d9" qsCatId="3D" csTypeId="urn:microsoft.com/office/officeart/2005/8/colors/colorful2" csCatId="colorful" phldr="1"/>
      <dgm:spPr/>
    </dgm:pt>
    <dgm:pt modelId="{AB1C43CC-6531-478A-AAA1-9BCFEC4CFC98}">
      <dgm:prSet phldrT="[Text]" custT="1"/>
      <dgm:spPr/>
      <dgm:t>
        <a:bodyPr/>
        <a:lstStyle/>
        <a:p>
          <a:pPr algn="ctr"/>
          <a:r>
            <a:rPr lang="en-US" sz="4000" dirty="0" smtClean="0">
              <a:solidFill>
                <a:srgbClr val="006600"/>
              </a:solidFill>
              <a:latin typeface="Comic Sans MS" pitchFamily="66" charset="0"/>
            </a:rPr>
            <a:t>Peace Offering</a:t>
          </a:r>
        </a:p>
      </dgm:t>
    </dgm:pt>
    <dgm:pt modelId="{6A7EA431-BB0B-4B61-B44B-791E230915F7}" type="parTrans" cxnId="{A770728C-AC36-41D9-9DAF-849ABD1A6A29}">
      <dgm:prSet/>
      <dgm:spPr/>
      <dgm:t>
        <a:bodyPr/>
        <a:lstStyle/>
        <a:p>
          <a:endParaRPr lang="en-US"/>
        </a:p>
      </dgm:t>
    </dgm:pt>
    <dgm:pt modelId="{BDE54D55-E2FB-4D69-97D2-7173A6D979BB}" type="sibTrans" cxnId="{A770728C-AC36-41D9-9DAF-849ABD1A6A29}">
      <dgm:prSet/>
      <dgm:spPr/>
      <dgm:t>
        <a:bodyPr/>
        <a:lstStyle/>
        <a:p>
          <a:endParaRPr lang="en-US"/>
        </a:p>
      </dgm:t>
    </dgm:pt>
    <dgm:pt modelId="{E1CFC223-9EEE-47AE-B472-EC641FB38039}">
      <dgm:prSet phldrT="[Text]" custT="1"/>
      <dgm:spPr>
        <a:solidFill>
          <a:srgbClr val="96004B"/>
        </a:solidFill>
      </dgm:spPr>
      <dgm:t>
        <a:bodyPr>
          <a:sp3d extrusionH="28000" prstMaterial="matte">
            <a:bevelT h="25400" prst="softRound"/>
          </a:sp3d>
        </a:bodyPr>
        <a:lstStyle/>
        <a:p>
          <a:r>
            <a:rPr lang="en-US" sz="4000" b="0" dirty="0" smtClean="0">
              <a:solidFill>
                <a:schemeClr val="accent3">
                  <a:lumMod val="40000"/>
                  <a:lumOff val="60000"/>
                </a:schemeClr>
              </a:solidFill>
              <a:latin typeface="Comic Sans MS" pitchFamily="66" charset="0"/>
            </a:rPr>
            <a:t>Sin Offering</a:t>
          </a:r>
        </a:p>
      </dgm:t>
    </dgm:pt>
    <dgm:pt modelId="{578B0FFB-CF04-4792-A433-E27D01DA1ECB}" type="parTrans" cxnId="{952C719C-A648-46A3-B301-42ECA2A352D7}">
      <dgm:prSet/>
      <dgm:spPr/>
      <dgm:t>
        <a:bodyPr/>
        <a:lstStyle/>
        <a:p>
          <a:endParaRPr lang="en-US"/>
        </a:p>
      </dgm:t>
    </dgm:pt>
    <dgm:pt modelId="{C4E5EE81-C223-42F8-B19F-FD822B74EF49}" type="sibTrans" cxnId="{952C719C-A648-46A3-B301-42ECA2A352D7}">
      <dgm:prSet/>
      <dgm:spPr/>
      <dgm:t>
        <a:bodyPr/>
        <a:lstStyle/>
        <a:p>
          <a:endParaRPr lang="en-US"/>
        </a:p>
      </dgm:t>
    </dgm:pt>
    <dgm:pt modelId="{FE2242B8-FA6A-4BA4-844C-66AB856E47D9}">
      <dgm:prSet phldrT="[Text]" custT="1"/>
      <dgm:spPr>
        <a:solidFill>
          <a:srgbClr val="FF0000"/>
        </a:solidFill>
      </dgm:spPr>
      <dgm:t>
        <a:bodyPr>
          <a:sp3d extrusionH="28000" prstMaterial="matte">
            <a:bevelT h="25400" prst="softRound"/>
          </a:sp3d>
        </a:bodyPr>
        <a:lstStyle/>
        <a:p>
          <a:pPr algn="l"/>
          <a:r>
            <a:rPr lang="en-US" sz="3600" b="0" dirty="0" smtClean="0">
              <a:solidFill>
                <a:schemeClr val="accent2">
                  <a:lumMod val="20000"/>
                  <a:lumOff val="80000"/>
                </a:schemeClr>
              </a:solidFill>
            </a:rPr>
            <a:t>Trespass Offering</a:t>
          </a:r>
          <a:endParaRPr lang="en-US" sz="3600" b="0" dirty="0">
            <a:solidFill>
              <a:schemeClr val="accent2">
                <a:lumMod val="20000"/>
                <a:lumOff val="80000"/>
              </a:schemeClr>
            </a:solidFill>
          </a:endParaRPr>
        </a:p>
      </dgm:t>
    </dgm:pt>
    <dgm:pt modelId="{7624C8CB-1D8F-4262-9C13-B2F8127B56E2}" type="parTrans" cxnId="{5A8DF0A6-DD9E-4526-88B5-E8D9CE143DE8}">
      <dgm:prSet/>
      <dgm:spPr/>
      <dgm:t>
        <a:bodyPr/>
        <a:lstStyle/>
        <a:p>
          <a:endParaRPr lang="en-US"/>
        </a:p>
      </dgm:t>
    </dgm:pt>
    <dgm:pt modelId="{80BFD8BF-4821-46A0-A3BC-E15021B76D9C}" type="sibTrans" cxnId="{5A8DF0A6-DD9E-4526-88B5-E8D9CE143DE8}">
      <dgm:prSet/>
      <dgm:spPr/>
      <dgm:t>
        <a:bodyPr/>
        <a:lstStyle/>
        <a:p>
          <a:endParaRPr lang="en-US"/>
        </a:p>
      </dgm:t>
    </dgm:pt>
    <dgm:pt modelId="{BBE60DC9-EDEF-45CA-8052-D7EBE7248FC2}">
      <dgm:prSet custT="1"/>
      <dgm:spPr/>
      <dgm:t>
        <a:bodyPr>
          <a:sp3d extrusionH="28000" prstMaterial="matte">
            <a:bevelT h="25400" prst="softRound"/>
          </a:sp3d>
        </a:bodyPr>
        <a:lstStyle/>
        <a:p>
          <a:r>
            <a:rPr lang="en-US" sz="4000" dirty="0" smtClean="0">
              <a:solidFill>
                <a:schemeClr val="tx2"/>
              </a:solidFill>
              <a:latin typeface="Comic Sans MS" pitchFamily="66" charset="0"/>
            </a:rPr>
            <a:t>Burnt Offering</a:t>
          </a:r>
          <a:endParaRPr lang="en-US" sz="4000" dirty="0">
            <a:solidFill>
              <a:schemeClr val="tx2"/>
            </a:solidFill>
            <a:latin typeface="Comic Sans MS" pitchFamily="66" charset="0"/>
          </a:endParaRPr>
        </a:p>
      </dgm:t>
    </dgm:pt>
    <dgm:pt modelId="{69124BD2-E313-45F2-AB41-DFCBA74EA43D}" type="parTrans" cxnId="{F8287D52-C13E-48FF-9FB6-1B0E800712BA}">
      <dgm:prSet/>
      <dgm:spPr/>
      <dgm:t>
        <a:bodyPr/>
        <a:lstStyle/>
        <a:p>
          <a:endParaRPr lang="en-US"/>
        </a:p>
      </dgm:t>
    </dgm:pt>
    <dgm:pt modelId="{24D00EC8-0AFF-4589-8DDB-83E5FEF4590A}" type="sibTrans" cxnId="{F8287D52-C13E-48FF-9FB6-1B0E800712BA}">
      <dgm:prSet/>
      <dgm:spPr/>
      <dgm:t>
        <a:bodyPr/>
        <a:lstStyle/>
        <a:p>
          <a:endParaRPr lang="en-US"/>
        </a:p>
      </dgm:t>
    </dgm:pt>
    <dgm:pt modelId="{5E1D8356-A4B0-43F1-8279-BC4977341CD6}">
      <dgm:prSet custT="1"/>
      <dgm:spPr/>
      <dgm:t>
        <a:bodyPr>
          <a:sp3d extrusionH="28000" prstMaterial="matte">
            <a:bevelT h="25400" prst="softRound"/>
          </a:sp3d>
        </a:bodyPr>
        <a:lstStyle/>
        <a:p>
          <a:r>
            <a:rPr lang="en-US" sz="2800" b="0" dirty="0" smtClean="0">
              <a:solidFill>
                <a:srgbClr val="002060"/>
              </a:solidFill>
              <a:latin typeface="Comic Sans MS" pitchFamily="66" charset="0"/>
            </a:rPr>
            <a:t>Meat/Drink Offering</a:t>
          </a:r>
          <a:endParaRPr lang="en-US" sz="2800" b="0" dirty="0">
            <a:solidFill>
              <a:srgbClr val="002060"/>
            </a:solidFill>
            <a:latin typeface="Comic Sans MS" pitchFamily="66" charset="0"/>
          </a:endParaRPr>
        </a:p>
      </dgm:t>
    </dgm:pt>
    <dgm:pt modelId="{EAB8E8DE-59EB-478E-86B1-BB9C5FCED42A}" type="parTrans" cxnId="{939FF7EB-93D1-453A-8F30-D6481E1B398D}">
      <dgm:prSet/>
      <dgm:spPr/>
      <dgm:t>
        <a:bodyPr/>
        <a:lstStyle/>
        <a:p>
          <a:endParaRPr lang="en-US"/>
        </a:p>
      </dgm:t>
    </dgm:pt>
    <dgm:pt modelId="{8462023E-96B5-43CE-9534-2110801061ED}" type="sibTrans" cxnId="{939FF7EB-93D1-453A-8F30-D6481E1B398D}">
      <dgm:prSet/>
      <dgm:spPr/>
      <dgm:t>
        <a:bodyPr/>
        <a:lstStyle/>
        <a:p>
          <a:endParaRPr lang="en-US"/>
        </a:p>
      </dgm:t>
    </dgm:pt>
    <dgm:pt modelId="{87BA4337-EEA4-48C9-8FB7-381881D1F1C5}">
      <dgm:prSet/>
      <dgm:spPr/>
      <dgm:t>
        <a:bodyPr/>
        <a:lstStyle/>
        <a:p>
          <a:pPr algn="l"/>
          <a:endParaRPr lang="en-US" sz="1900"/>
        </a:p>
      </dgm:t>
    </dgm:pt>
    <dgm:pt modelId="{C3788455-2474-4EDD-AE3F-BD5FA081A440}" type="parTrans" cxnId="{588DC419-5C51-40B5-A7FA-D34326D22B50}">
      <dgm:prSet/>
      <dgm:spPr/>
      <dgm:t>
        <a:bodyPr/>
        <a:lstStyle/>
        <a:p>
          <a:endParaRPr lang="en-US"/>
        </a:p>
      </dgm:t>
    </dgm:pt>
    <dgm:pt modelId="{D31EA1EA-92A1-42C3-8067-AEEADEE3A481}" type="sibTrans" cxnId="{588DC419-5C51-40B5-A7FA-D34326D22B50}">
      <dgm:prSet/>
      <dgm:spPr/>
      <dgm:t>
        <a:bodyPr/>
        <a:lstStyle/>
        <a:p>
          <a:endParaRPr lang="en-US"/>
        </a:p>
      </dgm:t>
    </dgm:pt>
    <dgm:pt modelId="{F5783857-68A5-4923-8603-5D64E8109E67}" type="pres">
      <dgm:prSet presAssocID="{4B98FCEB-846D-4CC3-8EBC-E27AF9EC1DF6}" presName="linearFlow" presStyleCnt="0">
        <dgm:presLayoutVars>
          <dgm:dir/>
          <dgm:resizeHandles val="exact"/>
        </dgm:presLayoutVars>
      </dgm:prSet>
      <dgm:spPr/>
    </dgm:pt>
    <dgm:pt modelId="{40E2C2B8-13FE-418F-9435-38C97F0023DF}" type="pres">
      <dgm:prSet presAssocID="{BBE60DC9-EDEF-45CA-8052-D7EBE7248FC2}" presName="composite" presStyleCnt="0"/>
      <dgm:spPr/>
    </dgm:pt>
    <dgm:pt modelId="{FC5CB550-780B-4D1C-9931-9BBB4B33358A}" type="pres">
      <dgm:prSet presAssocID="{BBE60DC9-EDEF-45CA-8052-D7EBE7248FC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sp3d prstMaterial="matte">
          <a:bevelT w="152400" h="50800" prst="softRound"/>
        </a:sp3d>
      </dgm:spPr>
    </dgm:pt>
    <dgm:pt modelId="{CC72744A-4583-43CD-BA5C-6FF6021BBA4C}" type="pres">
      <dgm:prSet presAssocID="{BBE60DC9-EDEF-45CA-8052-D7EBE7248FC2}" presName="txShp" presStyleLbl="node1" presStyleIdx="0" presStyleCnt="5">
        <dgm:presLayoutVars>
          <dgm:bulletEnabled val="1"/>
        </dgm:presLayoutVars>
      </dgm:prSet>
      <dgm:spPr/>
      <dgm:t>
        <a:bodyPr/>
        <a:lstStyle/>
        <a:p>
          <a:endParaRPr lang="en-US"/>
        </a:p>
      </dgm:t>
    </dgm:pt>
    <dgm:pt modelId="{5EAC2F74-CAD3-440B-A546-F1253BF415E4}" type="pres">
      <dgm:prSet presAssocID="{24D00EC8-0AFF-4589-8DDB-83E5FEF4590A}" presName="spacing" presStyleCnt="0"/>
      <dgm:spPr/>
    </dgm:pt>
    <dgm:pt modelId="{EF7F4DF6-446B-4B64-9033-754F5690C302}" type="pres">
      <dgm:prSet presAssocID="{AB1C43CC-6531-478A-AAA1-9BCFEC4CFC98}" presName="composite" presStyleCnt="0"/>
      <dgm:spPr/>
    </dgm:pt>
    <dgm:pt modelId="{6A730933-1BEE-4E0D-B1B6-F7203A30B897}" type="pres">
      <dgm:prSet presAssocID="{AB1C43CC-6531-478A-AAA1-9BCFEC4CFC98}"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sp3d prstMaterial="matte">
          <a:bevelT w="152400" h="50800" prst="softRound"/>
        </a:sp3d>
      </dgm:spPr>
    </dgm:pt>
    <dgm:pt modelId="{AD88C579-0630-4536-AFC0-CC333FC2502F}" type="pres">
      <dgm:prSet presAssocID="{AB1C43CC-6531-478A-AAA1-9BCFEC4CFC98}" presName="txShp" presStyleLbl="node1" presStyleIdx="1" presStyleCnt="5" custLinFactNeighborY="3975">
        <dgm:presLayoutVars>
          <dgm:bulletEnabled val="1"/>
        </dgm:presLayoutVars>
      </dgm:prSet>
      <dgm:spPr/>
      <dgm:t>
        <a:bodyPr/>
        <a:lstStyle/>
        <a:p>
          <a:endParaRPr lang="en-US"/>
        </a:p>
      </dgm:t>
    </dgm:pt>
    <dgm:pt modelId="{A2BF75C4-15FD-4233-83C7-D0F0B87E637B}" type="pres">
      <dgm:prSet presAssocID="{BDE54D55-E2FB-4D69-97D2-7173A6D979BB}" presName="spacing" presStyleCnt="0"/>
      <dgm:spPr/>
    </dgm:pt>
    <dgm:pt modelId="{AAF117DE-9429-4E18-916E-8BB5D08AFFAE}" type="pres">
      <dgm:prSet presAssocID="{5E1D8356-A4B0-43F1-8279-BC4977341CD6}" presName="composite" presStyleCnt="0"/>
      <dgm:spPr/>
    </dgm:pt>
    <dgm:pt modelId="{E54B5EDF-820C-43C5-8304-66DAE77FBBB5}" type="pres">
      <dgm:prSet presAssocID="{5E1D8356-A4B0-43F1-8279-BC4977341CD6}" presName="imgShp" presStyleLbl="fgImgPlace1" presStyleIdx="2" presStyleCnt="5"/>
      <dgm:spPr>
        <a:blipFill>
          <a:blip xmlns:r="http://schemas.openxmlformats.org/officeDocument/2006/relationships" r:embed="rId3"/>
          <a:srcRect/>
          <a:stretch>
            <a:fillRect t="-2000" b="-2000"/>
          </a:stretch>
        </a:blipFill>
        <a:sp3d prstMaterial="matte">
          <a:bevelT w="152400" h="50800" prst="softRound"/>
        </a:sp3d>
      </dgm:spPr>
    </dgm:pt>
    <dgm:pt modelId="{ADEBDCA0-5E71-455F-BDC7-85EA243476E6}" type="pres">
      <dgm:prSet presAssocID="{5E1D8356-A4B0-43F1-8279-BC4977341CD6}" presName="txShp" presStyleLbl="node1" presStyleIdx="2" presStyleCnt="5">
        <dgm:presLayoutVars>
          <dgm:bulletEnabled val="1"/>
        </dgm:presLayoutVars>
      </dgm:prSet>
      <dgm:spPr/>
      <dgm:t>
        <a:bodyPr/>
        <a:lstStyle/>
        <a:p>
          <a:endParaRPr lang="en-US"/>
        </a:p>
      </dgm:t>
    </dgm:pt>
    <dgm:pt modelId="{04945880-1B1D-434D-BBAB-D00F76902AAA}" type="pres">
      <dgm:prSet presAssocID="{8462023E-96B5-43CE-9534-2110801061ED}" presName="spacing" presStyleCnt="0"/>
      <dgm:spPr/>
    </dgm:pt>
    <dgm:pt modelId="{3E4F760E-1168-4D71-BBF3-F03D59FBE9C8}" type="pres">
      <dgm:prSet presAssocID="{E1CFC223-9EEE-47AE-B472-EC641FB38039}" presName="composite" presStyleCnt="0"/>
      <dgm:spPr/>
    </dgm:pt>
    <dgm:pt modelId="{57256C9E-348D-4639-8052-4628E9AA407C}" type="pres">
      <dgm:prSet presAssocID="{E1CFC223-9EEE-47AE-B472-EC641FB38039}"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sp3d prstMaterial="matte">
          <a:bevelT w="152400" h="50800" prst="softRound"/>
        </a:sp3d>
      </dgm:spPr>
    </dgm:pt>
    <dgm:pt modelId="{6566ACBE-F3E6-43A4-9C53-DF53C39DBAE0}" type="pres">
      <dgm:prSet presAssocID="{E1CFC223-9EEE-47AE-B472-EC641FB38039}" presName="txShp" presStyleLbl="node1" presStyleIdx="3" presStyleCnt="5">
        <dgm:presLayoutVars>
          <dgm:bulletEnabled val="1"/>
        </dgm:presLayoutVars>
      </dgm:prSet>
      <dgm:spPr/>
      <dgm:t>
        <a:bodyPr/>
        <a:lstStyle/>
        <a:p>
          <a:endParaRPr lang="en-US"/>
        </a:p>
      </dgm:t>
    </dgm:pt>
    <dgm:pt modelId="{6F42AED7-EC1B-4FE0-B614-89CF04C39FB3}" type="pres">
      <dgm:prSet presAssocID="{C4E5EE81-C223-42F8-B19F-FD822B74EF49}" presName="spacing" presStyleCnt="0"/>
      <dgm:spPr/>
    </dgm:pt>
    <dgm:pt modelId="{5BAEDE49-50AC-4712-8931-9686B8769E4F}" type="pres">
      <dgm:prSet presAssocID="{FE2242B8-FA6A-4BA4-844C-66AB856E47D9}" presName="composite" presStyleCnt="0"/>
      <dgm:spPr/>
    </dgm:pt>
    <dgm:pt modelId="{9D7E0F0B-5FCA-4E40-A6EF-E39139347F8C}" type="pres">
      <dgm:prSet presAssocID="{FE2242B8-FA6A-4BA4-844C-66AB856E47D9}"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a:sp3d prstMaterial="matte">
          <a:bevelT w="152400" h="50800" prst="softRound"/>
        </a:sp3d>
      </dgm:spPr>
    </dgm:pt>
    <dgm:pt modelId="{EFA33CEA-84F0-4EB0-AA23-6A499D385D68}" type="pres">
      <dgm:prSet presAssocID="{FE2242B8-FA6A-4BA4-844C-66AB856E47D9}" presName="txShp" presStyleLbl="node1" presStyleIdx="4" presStyleCnt="5">
        <dgm:presLayoutVars>
          <dgm:bulletEnabled val="1"/>
        </dgm:presLayoutVars>
      </dgm:prSet>
      <dgm:spPr/>
      <dgm:t>
        <a:bodyPr/>
        <a:lstStyle/>
        <a:p>
          <a:endParaRPr lang="en-US"/>
        </a:p>
      </dgm:t>
    </dgm:pt>
  </dgm:ptLst>
  <dgm:cxnLst>
    <dgm:cxn modelId="{F82E9476-4CD5-4143-B135-0CE5CB5EBFA4}" type="presOf" srcId="{FE2242B8-FA6A-4BA4-844C-66AB856E47D9}" destId="{EFA33CEA-84F0-4EB0-AA23-6A499D385D68}" srcOrd="0" destOrd="0" presId="urn:microsoft.com/office/officeart/2005/8/layout/vList3"/>
    <dgm:cxn modelId="{5A8DF0A6-DD9E-4526-88B5-E8D9CE143DE8}" srcId="{4B98FCEB-846D-4CC3-8EBC-E27AF9EC1DF6}" destId="{FE2242B8-FA6A-4BA4-844C-66AB856E47D9}" srcOrd="4" destOrd="0" parTransId="{7624C8CB-1D8F-4262-9C13-B2F8127B56E2}" sibTransId="{80BFD8BF-4821-46A0-A3BC-E15021B76D9C}"/>
    <dgm:cxn modelId="{B7452EA6-0016-4DFA-AD62-D8AFF0D0BEB4}" type="presOf" srcId="{AB1C43CC-6531-478A-AAA1-9BCFEC4CFC98}" destId="{AD88C579-0630-4536-AFC0-CC333FC2502F}" srcOrd="0" destOrd="0" presId="urn:microsoft.com/office/officeart/2005/8/layout/vList3"/>
    <dgm:cxn modelId="{588DC419-5C51-40B5-A7FA-D34326D22B50}" srcId="{AB1C43CC-6531-478A-AAA1-9BCFEC4CFC98}" destId="{87BA4337-EEA4-48C9-8FB7-381881D1F1C5}" srcOrd="0" destOrd="0" parTransId="{C3788455-2474-4EDD-AE3F-BD5FA081A440}" sibTransId="{D31EA1EA-92A1-42C3-8067-AEEADEE3A481}"/>
    <dgm:cxn modelId="{A770728C-AC36-41D9-9DAF-849ABD1A6A29}" srcId="{4B98FCEB-846D-4CC3-8EBC-E27AF9EC1DF6}" destId="{AB1C43CC-6531-478A-AAA1-9BCFEC4CFC98}" srcOrd="1" destOrd="0" parTransId="{6A7EA431-BB0B-4B61-B44B-791E230915F7}" sibTransId="{BDE54D55-E2FB-4D69-97D2-7173A6D979BB}"/>
    <dgm:cxn modelId="{CFA25DDA-E0D0-4799-A1CA-0A387959AFEE}" type="presOf" srcId="{4B98FCEB-846D-4CC3-8EBC-E27AF9EC1DF6}" destId="{F5783857-68A5-4923-8603-5D64E8109E67}" srcOrd="0" destOrd="0" presId="urn:microsoft.com/office/officeart/2005/8/layout/vList3"/>
    <dgm:cxn modelId="{24DA4326-C9C8-4A09-A090-B8D9577B1B00}" type="presOf" srcId="{87BA4337-EEA4-48C9-8FB7-381881D1F1C5}" destId="{AD88C579-0630-4536-AFC0-CC333FC2502F}" srcOrd="0" destOrd="1" presId="urn:microsoft.com/office/officeart/2005/8/layout/vList3"/>
    <dgm:cxn modelId="{30EFC35E-AD9B-4E94-8153-E59F2825B01C}" type="presOf" srcId="{BBE60DC9-EDEF-45CA-8052-D7EBE7248FC2}" destId="{CC72744A-4583-43CD-BA5C-6FF6021BBA4C}" srcOrd="0" destOrd="0" presId="urn:microsoft.com/office/officeart/2005/8/layout/vList3"/>
    <dgm:cxn modelId="{939FF7EB-93D1-453A-8F30-D6481E1B398D}" srcId="{4B98FCEB-846D-4CC3-8EBC-E27AF9EC1DF6}" destId="{5E1D8356-A4B0-43F1-8279-BC4977341CD6}" srcOrd="2" destOrd="0" parTransId="{EAB8E8DE-59EB-478E-86B1-BB9C5FCED42A}" sibTransId="{8462023E-96B5-43CE-9534-2110801061ED}"/>
    <dgm:cxn modelId="{F8287D52-C13E-48FF-9FB6-1B0E800712BA}" srcId="{4B98FCEB-846D-4CC3-8EBC-E27AF9EC1DF6}" destId="{BBE60DC9-EDEF-45CA-8052-D7EBE7248FC2}" srcOrd="0" destOrd="0" parTransId="{69124BD2-E313-45F2-AB41-DFCBA74EA43D}" sibTransId="{24D00EC8-0AFF-4589-8DDB-83E5FEF4590A}"/>
    <dgm:cxn modelId="{98F9C3A7-5A14-4FBE-8609-B80A623CF275}" type="presOf" srcId="{5E1D8356-A4B0-43F1-8279-BC4977341CD6}" destId="{ADEBDCA0-5E71-455F-BDC7-85EA243476E6}" srcOrd="0" destOrd="0" presId="urn:microsoft.com/office/officeart/2005/8/layout/vList3"/>
    <dgm:cxn modelId="{77AD2870-44EE-4C0D-99A5-E779C524EFA4}" type="presOf" srcId="{E1CFC223-9EEE-47AE-B472-EC641FB38039}" destId="{6566ACBE-F3E6-43A4-9C53-DF53C39DBAE0}" srcOrd="0" destOrd="0" presId="urn:microsoft.com/office/officeart/2005/8/layout/vList3"/>
    <dgm:cxn modelId="{952C719C-A648-46A3-B301-42ECA2A352D7}" srcId="{4B98FCEB-846D-4CC3-8EBC-E27AF9EC1DF6}" destId="{E1CFC223-9EEE-47AE-B472-EC641FB38039}" srcOrd="3" destOrd="0" parTransId="{578B0FFB-CF04-4792-A433-E27D01DA1ECB}" sibTransId="{C4E5EE81-C223-42F8-B19F-FD822B74EF49}"/>
    <dgm:cxn modelId="{2A953329-0E88-4B10-B992-B5A7FE7ECFE4}" type="presParOf" srcId="{F5783857-68A5-4923-8603-5D64E8109E67}" destId="{40E2C2B8-13FE-418F-9435-38C97F0023DF}" srcOrd="0" destOrd="0" presId="urn:microsoft.com/office/officeart/2005/8/layout/vList3"/>
    <dgm:cxn modelId="{38DCA0DE-9846-4E1A-AB3D-9B42CEDDFB07}" type="presParOf" srcId="{40E2C2B8-13FE-418F-9435-38C97F0023DF}" destId="{FC5CB550-780B-4D1C-9931-9BBB4B33358A}" srcOrd="0" destOrd="0" presId="urn:microsoft.com/office/officeart/2005/8/layout/vList3"/>
    <dgm:cxn modelId="{12AA5F79-1970-4871-A6A2-3977C577C68E}" type="presParOf" srcId="{40E2C2B8-13FE-418F-9435-38C97F0023DF}" destId="{CC72744A-4583-43CD-BA5C-6FF6021BBA4C}" srcOrd="1" destOrd="0" presId="urn:microsoft.com/office/officeart/2005/8/layout/vList3"/>
    <dgm:cxn modelId="{7EF0A61A-4A9B-4D93-B76C-024E53417F78}" type="presParOf" srcId="{F5783857-68A5-4923-8603-5D64E8109E67}" destId="{5EAC2F74-CAD3-440B-A546-F1253BF415E4}" srcOrd="1" destOrd="0" presId="urn:microsoft.com/office/officeart/2005/8/layout/vList3"/>
    <dgm:cxn modelId="{400FF647-FC37-4338-A2CA-F4A3531B7DC9}" type="presParOf" srcId="{F5783857-68A5-4923-8603-5D64E8109E67}" destId="{EF7F4DF6-446B-4B64-9033-754F5690C302}" srcOrd="2" destOrd="0" presId="urn:microsoft.com/office/officeart/2005/8/layout/vList3"/>
    <dgm:cxn modelId="{D2D14C8F-7E89-4AC6-AF43-3B28AB544477}" type="presParOf" srcId="{EF7F4DF6-446B-4B64-9033-754F5690C302}" destId="{6A730933-1BEE-4E0D-B1B6-F7203A30B897}" srcOrd="0" destOrd="0" presId="urn:microsoft.com/office/officeart/2005/8/layout/vList3"/>
    <dgm:cxn modelId="{2ECF2B15-CA4B-4929-9D9A-CFFA77BF106A}" type="presParOf" srcId="{EF7F4DF6-446B-4B64-9033-754F5690C302}" destId="{AD88C579-0630-4536-AFC0-CC333FC2502F}" srcOrd="1" destOrd="0" presId="urn:microsoft.com/office/officeart/2005/8/layout/vList3"/>
    <dgm:cxn modelId="{5E8023D7-5884-4542-B40E-64F7FE576B86}" type="presParOf" srcId="{F5783857-68A5-4923-8603-5D64E8109E67}" destId="{A2BF75C4-15FD-4233-83C7-D0F0B87E637B}" srcOrd="3" destOrd="0" presId="urn:microsoft.com/office/officeart/2005/8/layout/vList3"/>
    <dgm:cxn modelId="{29F04255-44E4-4246-B51F-70F06F9E9E9F}" type="presParOf" srcId="{F5783857-68A5-4923-8603-5D64E8109E67}" destId="{AAF117DE-9429-4E18-916E-8BB5D08AFFAE}" srcOrd="4" destOrd="0" presId="urn:microsoft.com/office/officeart/2005/8/layout/vList3"/>
    <dgm:cxn modelId="{686C54F7-6F74-4604-8A5B-D1300C115DE8}" type="presParOf" srcId="{AAF117DE-9429-4E18-916E-8BB5D08AFFAE}" destId="{E54B5EDF-820C-43C5-8304-66DAE77FBBB5}" srcOrd="0" destOrd="0" presId="urn:microsoft.com/office/officeart/2005/8/layout/vList3"/>
    <dgm:cxn modelId="{EACAD672-08AC-4A62-9E06-F955BB5B8C5C}" type="presParOf" srcId="{AAF117DE-9429-4E18-916E-8BB5D08AFFAE}" destId="{ADEBDCA0-5E71-455F-BDC7-85EA243476E6}" srcOrd="1" destOrd="0" presId="urn:microsoft.com/office/officeart/2005/8/layout/vList3"/>
    <dgm:cxn modelId="{09F79517-7EA8-493D-A860-77E3591DF437}" type="presParOf" srcId="{F5783857-68A5-4923-8603-5D64E8109E67}" destId="{04945880-1B1D-434D-BBAB-D00F76902AAA}" srcOrd="5" destOrd="0" presId="urn:microsoft.com/office/officeart/2005/8/layout/vList3"/>
    <dgm:cxn modelId="{D30273A8-F83B-46AE-911C-0F6BC1C8E6CF}" type="presParOf" srcId="{F5783857-68A5-4923-8603-5D64E8109E67}" destId="{3E4F760E-1168-4D71-BBF3-F03D59FBE9C8}" srcOrd="6" destOrd="0" presId="urn:microsoft.com/office/officeart/2005/8/layout/vList3"/>
    <dgm:cxn modelId="{7F41A52A-27F9-465C-8567-B595E53D14F3}" type="presParOf" srcId="{3E4F760E-1168-4D71-BBF3-F03D59FBE9C8}" destId="{57256C9E-348D-4639-8052-4628E9AA407C}" srcOrd="0" destOrd="0" presId="urn:microsoft.com/office/officeart/2005/8/layout/vList3"/>
    <dgm:cxn modelId="{506C03DE-7BE3-49CA-9A02-FB30C4E7A14E}" type="presParOf" srcId="{3E4F760E-1168-4D71-BBF3-F03D59FBE9C8}" destId="{6566ACBE-F3E6-43A4-9C53-DF53C39DBAE0}" srcOrd="1" destOrd="0" presId="urn:microsoft.com/office/officeart/2005/8/layout/vList3"/>
    <dgm:cxn modelId="{0AFC9D1E-9742-431E-A563-E7071DE92CE1}" type="presParOf" srcId="{F5783857-68A5-4923-8603-5D64E8109E67}" destId="{6F42AED7-EC1B-4FE0-B614-89CF04C39FB3}" srcOrd="7" destOrd="0" presId="urn:microsoft.com/office/officeart/2005/8/layout/vList3"/>
    <dgm:cxn modelId="{F4DE09AA-0D72-48F8-B4F8-61033733E48C}" type="presParOf" srcId="{F5783857-68A5-4923-8603-5D64E8109E67}" destId="{5BAEDE49-50AC-4712-8931-9686B8769E4F}" srcOrd="8" destOrd="0" presId="urn:microsoft.com/office/officeart/2005/8/layout/vList3"/>
    <dgm:cxn modelId="{3CB6FB23-4805-4699-8E4A-C5CDAC6103B2}" type="presParOf" srcId="{5BAEDE49-50AC-4712-8931-9686B8769E4F}" destId="{9D7E0F0B-5FCA-4E40-A6EF-E39139347F8C}" srcOrd="0" destOrd="0" presId="urn:microsoft.com/office/officeart/2005/8/layout/vList3"/>
    <dgm:cxn modelId="{AFA430A2-4EE4-4F55-8FC0-EC3552378DFF}" type="presParOf" srcId="{5BAEDE49-50AC-4712-8931-9686B8769E4F}" destId="{EFA33CEA-84F0-4EB0-AA23-6A499D385D6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C7C64-7C76-4EE4-8E7D-A32984DE2017}" type="doc">
      <dgm:prSet loTypeId="urn:microsoft.com/office/officeart/2008/layout/VerticalAccentList" loCatId="list" qsTypeId="urn:microsoft.com/office/officeart/2005/8/quickstyle/simple5" qsCatId="simple" csTypeId="urn:microsoft.com/office/officeart/2005/8/colors/colorful2" csCatId="colorful" phldr="1"/>
      <dgm:spPr/>
      <dgm:t>
        <a:bodyPr/>
        <a:lstStyle/>
        <a:p>
          <a:endParaRPr lang="en-US"/>
        </a:p>
      </dgm:t>
    </dgm:pt>
    <dgm:pt modelId="{736C9831-F711-46F6-916B-A8E141B33E81}">
      <dgm:prSet phldrT="[Text]" custT="1"/>
      <dgm:spPr/>
      <dgm:t>
        <a:bodyPr>
          <a:scene3d>
            <a:camera prst="orthographicFront"/>
            <a:lightRig rig="threePt" dir="t"/>
          </a:scene3d>
          <a:sp3d extrusionH="57150">
            <a:bevelT w="82550" h="38100" prst="coolSlant"/>
          </a:sp3d>
        </a:bodyPr>
        <a:lstStyle/>
        <a:p>
          <a:pPr algn="ctr"/>
          <a:r>
            <a:rPr lang="en-US" sz="2800" b="1" dirty="0" smtClean="0">
              <a:solidFill>
                <a:schemeClr val="accent3"/>
              </a:solidFill>
              <a:latin typeface="Comic Sans MS" pitchFamily="66" charset="0"/>
            </a:rPr>
            <a:t>Why is the Passover not listed as one of the main sacrifices?</a:t>
          </a:r>
          <a:endParaRPr lang="en-US" sz="2800" b="1" cap="none" spc="0" dirty="0">
            <a:ln/>
            <a:solidFill>
              <a:schemeClr val="accent3"/>
            </a:solidFill>
            <a:effectLst/>
            <a:latin typeface="Comic Sans MS" pitchFamily="66" charset="0"/>
          </a:endParaRPr>
        </a:p>
      </dgm:t>
    </dgm:pt>
    <dgm:pt modelId="{E8561BE2-6303-4499-952C-323A6DE017EA}" type="sibTrans" cxnId="{F59714FB-5574-40FA-8906-122979A1760D}">
      <dgm:prSet/>
      <dgm:spPr/>
      <dgm:t>
        <a:bodyPr/>
        <a:lstStyle/>
        <a:p>
          <a:endParaRPr lang="en-US" b="1" cap="none" spc="0">
            <a:ln/>
            <a:solidFill>
              <a:schemeClr val="accent3"/>
            </a:solidFill>
            <a:effectLst/>
          </a:endParaRPr>
        </a:p>
      </dgm:t>
    </dgm:pt>
    <dgm:pt modelId="{C1CCEF12-9094-4DE2-9CBB-A6F84346D7A0}" type="parTrans" cxnId="{F59714FB-5574-40FA-8906-122979A1760D}">
      <dgm:prSet/>
      <dgm:spPr/>
      <dgm:t>
        <a:bodyPr/>
        <a:lstStyle/>
        <a:p>
          <a:endParaRPr lang="en-US" b="1" cap="none" spc="0">
            <a:ln/>
            <a:solidFill>
              <a:schemeClr val="accent3"/>
            </a:solidFill>
            <a:effectLst/>
          </a:endParaRPr>
        </a:p>
      </dgm:t>
    </dgm:pt>
    <dgm:pt modelId="{37883F79-E61E-4883-85DE-C99635D9E7F1}" type="pres">
      <dgm:prSet presAssocID="{944C7C64-7C76-4EE4-8E7D-A32984DE2017}" presName="Name0" presStyleCnt="0">
        <dgm:presLayoutVars>
          <dgm:chMax/>
          <dgm:chPref/>
          <dgm:dir/>
        </dgm:presLayoutVars>
      </dgm:prSet>
      <dgm:spPr/>
      <dgm:t>
        <a:bodyPr/>
        <a:lstStyle/>
        <a:p>
          <a:endParaRPr lang="en-US"/>
        </a:p>
      </dgm:t>
    </dgm:pt>
    <dgm:pt modelId="{60D5A89B-945A-4700-85AE-9BD018D4BE17}" type="pres">
      <dgm:prSet presAssocID="{736C9831-F711-46F6-916B-A8E141B33E81}" presName="parenttextcomposite" presStyleCnt="0"/>
      <dgm:spPr/>
    </dgm:pt>
    <dgm:pt modelId="{B533BEB1-CEF2-4DAF-9A1B-20F9E2D00B8F}" type="pres">
      <dgm:prSet presAssocID="{736C9831-F711-46F6-916B-A8E141B33E81}" presName="parenttext" presStyleLbl="revTx" presStyleIdx="0" presStyleCnt="1" custScaleX="214979" custScaleY="68378">
        <dgm:presLayoutVars>
          <dgm:chMax/>
          <dgm:chPref val="2"/>
          <dgm:bulletEnabled val="1"/>
        </dgm:presLayoutVars>
      </dgm:prSet>
      <dgm:spPr/>
      <dgm:t>
        <a:bodyPr/>
        <a:lstStyle/>
        <a:p>
          <a:endParaRPr lang="en-US"/>
        </a:p>
      </dgm:t>
    </dgm:pt>
    <dgm:pt modelId="{ABDEF4D7-6460-4459-9009-612CAE82290E}" type="pres">
      <dgm:prSet presAssocID="{736C9831-F711-46F6-916B-A8E141B33E81}" presName="parallelogramComposite" presStyleCnt="0"/>
      <dgm:spPr/>
    </dgm:pt>
    <dgm:pt modelId="{B730AC8C-5E52-4580-9185-51EBE7C6DAA8}" type="pres">
      <dgm:prSet presAssocID="{736C9831-F711-46F6-916B-A8E141B33E81}" presName="parallelogram1" presStyleLbl="alignNode1" presStyleIdx="0" presStyleCnt="7"/>
      <dgm:spPr/>
    </dgm:pt>
    <dgm:pt modelId="{66D21565-29A9-497E-B72F-ACFDC0116D2C}" type="pres">
      <dgm:prSet presAssocID="{736C9831-F711-46F6-916B-A8E141B33E81}" presName="parallelogram2" presStyleLbl="alignNode1" presStyleIdx="1" presStyleCnt="7"/>
      <dgm:spPr/>
    </dgm:pt>
    <dgm:pt modelId="{56C47862-E14C-4AC2-AEBE-80012761C096}" type="pres">
      <dgm:prSet presAssocID="{736C9831-F711-46F6-916B-A8E141B33E81}" presName="parallelogram3" presStyleLbl="alignNode1" presStyleIdx="2" presStyleCnt="7"/>
      <dgm:spPr/>
    </dgm:pt>
    <dgm:pt modelId="{91ED134E-BE57-49C5-8675-7EE33D654D2C}" type="pres">
      <dgm:prSet presAssocID="{736C9831-F711-46F6-916B-A8E141B33E81}" presName="parallelogram4" presStyleLbl="alignNode1" presStyleIdx="3" presStyleCnt="7"/>
      <dgm:spPr/>
    </dgm:pt>
    <dgm:pt modelId="{7450D011-9C93-475A-A3EA-2D1A8228B59F}" type="pres">
      <dgm:prSet presAssocID="{736C9831-F711-46F6-916B-A8E141B33E81}" presName="parallelogram5" presStyleLbl="alignNode1" presStyleIdx="4" presStyleCnt="7"/>
      <dgm:spPr/>
    </dgm:pt>
    <dgm:pt modelId="{F21CD776-601A-4C84-8A7B-5A2E58C529EF}" type="pres">
      <dgm:prSet presAssocID="{736C9831-F711-46F6-916B-A8E141B33E81}" presName="parallelogram6" presStyleLbl="alignNode1" presStyleIdx="5" presStyleCnt="7"/>
      <dgm:spPr/>
    </dgm:pt>
    <dgm:pt modelId="{A79256B6-6BF3-4C38-999B-A05440A5F00F}" type="pres">
      <dgm:prSet presAssocID="{736C9831-F711-46F6-916B-A8E141B33E81}" presName="parallelogram7" presStyleLbl="alignNode1" presStyleIdx="6" presStyleCnt="7"/>
      <dgm:spPr/>
    </dgm:pt>
  </dgm:ptLst>
  <dgm:cxnLst>
    <dgm:cxn modelId="{5950A26B-9EC4-44AE-91CA-0AFEBB78D3E9}" type="presOf" srcId="{944C7C64-7C76-4EE4-8E7D-A32984DE2017}" destId="{37883F79-E61E-4883-85DE-C99635D9E7F1}" srcOrd="0" destOrd="0" presId="urn:microsoft.com/office/officeart/2008/layout/VerticalAccentList"/>
    <dgm:cxn modelId="{F59714FB-5574-40FA-8906-122979A1760D}" srcId="{944C7C64-7C76-4EE4-8E7D-A32984DE2017}" destId="{736C9831-F711-46F6-916B-A8E141B33E81}" srcOrd="0" destOrd="0" parTransId="{C1CCEF12-9094-4DE2-9CBB-A6F84346D7A0}" sibTransId="{E8561BE2-6303-4499-952C-323A6DE017EA}"/>
    <dgm:cxn modelId="{0194C813-C797-400C-A947-CDA83A98765A}" type="presOf" srcId="{736C9831-F711-46F6-916B-A8E141B33E81}" destId="{B533BEB1-CEF2-4DAF-9A1B-20F9E2D00B8F}" srcOrd="0" destOrd="0" presId="urn:microsoft.com/office/officeart/2008/layout/VerticalAccentList"/>
    <dgm:cxn modelId="{7F1503C4-3D2E-4C95-9706-488C889A8750}" type="presParOf" srcId="{37883F79-E61E-4883-85DE-C99635D9E7F1}" destId="{60D5A89B-945A-4700-85AE-9BD018D4BE17}" srcOrd="0" destOrd="0" presId="urn:microsoft.com/office/officeart/2008/layout/VerticalAccentList"/>
    <dgm:cxn modelId="{C681579C-0A08-4300-928E-ED5ABCA12437}" type="presParOf" srcId="{60D5A89B-945A-4700-85AE-9BD018D4BE17}" destId="{B533BEB1-CEF2-4DAF-9A1B-20F9E2D00B8F}" srcOrd="0" destOrd="0" presId="urn:microsoft.com/office/officeart/2008/layout/VerticalAccentList"/>
    <dgm:cxn modelId="{A4329249-6865-48EF-9AD5-8A3A80BAD33C}" type="presParOf" srcId="{37883F79-E61E-4883-85DE-C99635D9E7F1}" destId="{ABDEF4D7-6460-4459-9009-612CAE82290E}" srcOrd="1" destOrd="0" presId="urn:microsoft.com/office/officeart/2008/layout/VerticalAccentList"/>
    <dgm:cxn modelId="{DD87327E-A929-455D-95F0-1286591AFACA}" type="presParOf" srcId="{ABDEF4D7-6460-4459-9009-612CAE82290E}" destId="{B730AC8C-5E52-4580-9185-51EBE7C6DAA8}" srcOrd="0" destOrd="0" presId="urn:microsoft.com/office/officeart/2008/layout/VerticalAccentList"/>
    <dgm:cxn modelId="{30F3F59A-E868-4455-888A-2D0D54F2F5FC}" type="presParOf" srcId="{ABDEF4D7-6460-4459-9009-612CAE82290E}" destId="{66D21565-29A9-497E-B72F-ACFDC0116D2C}" srcOrd="1" destOrd="0" presId="urn:microsoft.com/office/officeart/2008/layout/VerticalAccentList"/>
    <dgm:cxn modelId="{CBE9753D-C260-45D8-872C-C2F68F64916A}" type="presParOf" srcId="{ABDEF4D7-6460-4459-9009-612CAE82290E}" destId="{56C47862-E14C-4AC2-AEBE-80012761C096}" srcOrd="2" destOrd="0" presId="urn:microsoft.com/office/officeart/2008/layout/VerticalAccentList"/>
    <dgm:cxn modelId="{E47D4ED4-B7F0-4579-BA54-6B884D135DE1}" type="presParOf" srcId="{ABDEF4D7-6460-4459-9009-612CAE82290E}" destId="{91ED134E-BE57-49C5-8675-7EE33D654D2C}" srcOrd="3" destOrd="0" presId="urn:microsoft.com/office/officeart/2008/layout/VerticalAccentList"/>
    <dgm:cxn modelId="{B487B663-B4AA-4F3A-ADFF-EF3E1A14408E}" type="presParOf" srcId="{ABDEF4D7-6460-4459-9009-612CAE82290E}" destId="{7450D011-9C93-475A-A3EA-2D1A8228B59F}" srcOrd="4" destOrd="0" presId="urn:microsoft.com/office/officeart/2008/layout/VerticalAccentList"/>
    <dgm:cxn modelId="{37369C40-1A13-48E0-81EB-DDF0386E698C}" type="presParOf" srcId="{ABDEF4D7-6460-4459-9009-612CAE82290E}" destId="{F21CD776-601A-4C84-8A7B-5A2E58C529EF}" srcOrd="5" destOrd="0" presId="urn:microsoft.com/office/officeart/2008/layout/VerticalAccentList"/>
    <dgm:cxn modelId="{E6E7C019-082B-43C4-B500-18819172F441}" type="presParOf" srcId="{ABDEF4D7-6460-4459-9009-612CAE82290E}" destId="{A79256B6-6BF3-4C38-999B-A05440A5F00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2744A-4583-43CD-BA5C-6FF6021BBA4C}">
      <dsp:nvSpPr>
        <dsp:cNvPr id="0" name=""/>
        <dsp:cNvSpPr/>
      </dsp:nvSpPr>
      <dsp:spPr>
        <a:xfrm rot="10800000">
          <a:off x="1421924" y="1250"/>
          <a:ext cx="4851646" cy="799571"/>
        </a:xfrm>
        <a:prstGeom prst="homePlate">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2589" tIns="152400" rIns="284480" bIns="152400" numCol="1" spcCol="1270" anchor="ctr" anchorCtr="0">
          <a:noAutofit/>
          <a:sp3d extrusionH="28000" prstMaterial="matte">
            <a:bevelT h="25400" prst="softRound"/>
          </a:sp3d>
        </a:bodyPr>
        <a:lstStyle/>
        <a:p>
          <a:pPr lvl="0" algn="ctr" defTabSz="1778000">
            <a:lnSpc>
              <a:spcPct val="90000"/>
            </a:lnSpc>
            <a:spcBef>
              <a:spcPct val="0"/>
            </a:spcBef>
            <a:spcAft>
              <a:spcPct val="35000"/>
            </a:spcAft>
          </a:pPr>
          <a:r>
            <a:rPr lang="en-US" sz="4000" kern="1200" dirty="0" smtClean="0">
              <a:solidFill>
                <a:schemeClr val="tx2"/>
              </a:solidFill>
              <a:latin typeface="Comic Sans MS" pitchFamily="66" charset="0"/>
            </a:rPr>
            <a:t>Burnt Offering</a:t>
          </a:r>
          <a:endParaRPr lang="en-US" sz="4000" kern="1200" dirty="0">
            <a:solidFill>
              <a:schemeClr val="tx2"/>
            </a:solidFill>
            <a:latin typeface="Comic Sans MS" pitchFamily="66" charset="0"/>
          </a:endParaRPr>
        </a:p>
      </dsp:txBody>
      <dsp:txXfrm rot="10800000">
        <a:off x="1621817" y="1250"/>
        <a:ext cx="4651753" cy="799571"/>
      </dsp:txXfrm>
    </dsp:sp>
    <dsp:sp modelId="{FC5CB550-780B-4D1C-9931-9BBB4B33358A}">
      <dsp:nvSpPr>
        <dsp:cNvPr id="0" name=""/>
        <dsp:cNvSpPr/>
      </dsp:nvSpPr>
      <dsp:spPr>
        <a:xfrm>
          <a:off x="1022138" y="1250"/>
          <a:ext cx="799571" cy="7995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p3d prstMaterial="matte">
          <a:bevelT w="152400" h="50800" prst="softRound"/>
        </a:sp3d>
      </dsp:spPr>
      <dsp:style>
        <a:lnRef idx="0">
          <a:scrgbClr r="0" g="0" b="0"/>
        </a:lnRef>
        <a:fillRef idx="1">
          <a:scrgbClr r="0" g="0" b="0"/>
        </a:fillRef>
        <a:effectRef idx="0">
          <a:scrgbClr r="0" g="0" b="0"/>
        </a:effectRef>
        <a:fontRef idx="minor"/>
      </dsp:style>
    </dsp:sp>
    <dsp:sp modelId="{AD88C579-0630-4536-AFC0-CC333FC2502F}">
      <dsp:nvSpPr>
        <dsp:cNvPr id="0" name=""/>
        <dsp:cNvSpPr/>
      </dsp:nvSpPr>
      <dsp:spPr>
        <a:xfrm rot="10800000">
          <a:off x="1421924" y="1071282"/>
          <a:ext cx="4851646" cy="799571"/>
        </a:xfrm>
        <a:prstGeom prst="homePlate">
          <a:avLst/>
        </a:prstGeom>
        <a:solidFill>
          <a:schemeClr val="accent2">
            <a:hueOff val="4752210"/>
            <a:satOff val="-9171"/>
            <a:lumOff val="-1177"/>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2589" tIns="152400" rIns="284480" bIns="152400" numCol="1" spcCol="1270" anchor="t" anchorCtr="0">
          <a:noAutofit/>
          <a:sp3d extrusionH="28000" prstMaterial="matte"/>
        </a:bodyPr>
        <a:lstStyle/>
        <a:p>
          <a:pPr lvl="0" algn="ctr" defTabSz="1778000">
            <a:lnSpc>
              <a:spcPct val="90000"/>
            </a:lnSpc>
            <a:spcBef>
              <a:spcPct val="0"/>
            </a:spcBef>
            <a:spcAft>
              <a:spcPct val="35000"/>
            </a:spcAft>
          </a:pPr>
          <a:r>
            <a:rPr lang="en-US" sz="4000" kern="1200" dirty="0" smtClean="0">
              <a:solidFill>
                <a:srgbClr val="006600"/>
              </a:solidFill>
              <a:latin typeface="Comic Sans MS" pitchFamily="66" charset="0"/>
            </a:rPr>
            <a:t>Peace Offering</a:t>
          </a:r>
        </a:p>
        <a:p>
          <a:pPr marL="171450" lvl="1" indent="-171450" algn="l" defTabSz="844550">
            <a:lnSpc>
              <a:spcPct val="90000"/>
            </a:lnSpc>
            <a:spcBef>
              <a:spcPct val="0"/>
            </a:spcBef>
            <a:spcAft>
              <a:spcPct val="15000"/>
            </a:spcAft>
            <a:buChar char="••"/>
          </a:pPr>
          <a:endParaRPr lang="en-US" sz="1900" kern="1200"/>
        </a:p>
      </dsp:txBody>
      <dsp:txXfrm rot="10800000">
        <a:off x="1621817" y="1071282"/>
        <a:ext cx="4651753" cy="799571"/>
      </dsp:txXfrm>
    </dsp:sp>
    <dsp:sp modelId="{6A730933-1BEE-4E0D-B1B6-F7203A30B897}">
      <dsp:nvSpPr>
        <dsp:cNvPr id="0" name=""/>
        <dsp:cNvSpPr/>
      </dsp:nvSpPr>
      <dsp:spPr>
        <a:xfrm>
          <a:off x="1022138" y="1039499"/>
          <a:ext cx="799571" cy="7995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p3d prstMaterial="matte">
          <a:bevelT w="152400" h="50800" prst="softRound"/>
        </a:sp3d>
      </dsp:spPr>
      <dsp:style>
        <a:lnRef idx="0">
          <a:scrgbClr r="0" g="0" b="0"/>
        </a:lnRef>
        <a:fillRef idx="1">
          <a:scrgbClr r="0" g="0" b="0"/>
        </a:fillRef>
        <a:effectRef idx="0">
          <a:scrgbClr r="0" g="0" b="0"/>
        </a:effectRef>
        <a:fontRef idx="minor"/>
      </dsp:style>
    </dsp:sp>
    <dsp:sp modelId="{ADEBDCA0-5E71-455F-BDC7-85EA243476E6}">
      <dsp:nvSpPr>
        <dsp:cNvPr id="0" name=""/>
        <dsp:cNvSpPr/>
      </dsp:nvSpPr>
      <dsp:spPr>
        <a:xfrm rot="10800000">
          <a:off x="1421924" y="2077748"/>
          <a:ext cx="4851646" cy="799571"/>
        </a:xfrm>
        <a:prstGeom prst="homePlate">
          <a:avLst/>
        </a:prstGeom>
        <a:solidFill>
          <a:schemeClr val="accent2">
            <a:hueOff val="9504421"/>
            <a:satOff val="-18343"/>
            <a:lumOff val="-2355"/>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2589" tIns="106680" rIns="199136" bIns="106680" numCol="1" spcCol="1270" anchor="ctr" anchorCtr="0">
          <a:noAutofit/>
          <a:sp3d extrusionH="28000" prstMaterial="matte">
            <a:bevelT h="25400" prst="softRound"/>
          </a:sp3d>
        </a:bodyPr>
        <a:lstStyle/>
        <a:p>
          <a:pPr lvl="0" algn="ctr" defTabSz="1244600">
            <a:lnSpc>
              <a:spcPct val="90000"/>
            </a:lnSpc>
            <a:spcBef>
              <a:spcPct val="0"/>
            </a:spcBef>
            <a:spcAft>
              <a:spcPct val="35000"/>
            </a:spcAft>
          </a:pPr>
          <a:r>
            <a:rPr lang="en-US" sz="2800" b="0" kern="1200" dirty="0" smtClean="0">
              <a:solidFill>
                <a:srgbClr val="002060"/>
              </a:solidFill>
              <a:latin typeface="Comic Sans MS" pitchFamily="66" charset="0"/>
            </a:rPr>
            <a:t>Meat/Drink Offering</a:t>
          </a:r>
          <a:endParaRPr lang="en-US" sz="2800" b="0" kern="1200" dirty="0">
            <a:solidFill>
              <a:srgbClr val="002060"/>
            </a:solidFill>
            <a:latin typeface="Comic Sans MS" pitchFamily="66" charset="0"/>
          </a:endParaRPr>
        </a:p>
      </dsp:txBody>
      <dsp:txXfrm rot="10800000">
        <a:off x="1621817" y="2077748"/>
        <a:ext cx="4651753" cy="799571"/>
      </dsp:txXfrm>
    </dsp:sp>
    <dsp:sp modelId="{E54B5EDF-820C-43C5-8304-66DAE77FBBB5}">
      <dsp:nvSpPr>
        <dsp:cNvPr id="0" name=""/>
        <dsp:cNvSpPr/>
      </dsp:nvSpPr>
      <dsp:spPr>
        <a:xfrm>
          <a:off x="1022138" y="2077748"/>
          <a:ext cx="799571" cy="799571"/>
        </a:xfrm>
        <a:prstGeom prst="ellipse">
          <a:avLst/>
        </a:prstGeom>
        <a:blipFill>
          <a:blip xmlns:r="http://schemas.openxmlformats.org/officeDocument/2006/relationships" r:embed="rId3"/>
          <a:srcRect/>
          <a:stretch>
            <a:fillRect t="-2000" b="-2000"/>
          </a:stretch>
        </a:blipFill>
        <a:ln>
          <a:noFill/>
        </a:ln>
        <a:effectLst/>
        <a:sp3d prstMaterial="matte">
          <a:bevelT w="152400" h="50800" prst="softRound"/>
        </a:sp3d>
      </dsp:spPr>
      <dsp:style>
        <a:lnRef idx="0">
          <a:scrgbClr r="0" g="0" b="0"/>
        </a:lnRef>
        <a:fillRef idx="1">
          <a:scrgbClr r="0" g="0" b="0"/>
        </a:fillRef>
        <a:effectRef idx="0">
          <a:scrgbClr r="0" g="0" b="0"/>
        </a:effectRef>
        <a:fontRef idx="minor"/>
      </dsp:style>
    </dsp:sp>
    <dsp:sp modelId="{6566ACBE-F3E6-43A4-9C53-DF53C39DBAE0}">
      <dsp:nvSpPr>
        <dsp:cNvPr id="0" name=""/>
        <dsp:cNvSpPr/>
      </dsp:nvSpPr>
      <dsp:spPr>
        <a:xfrm rot="10800000">
          <a:off x="1421924" y="3115998"/>
          <a:ext cx="4851646" cy="799571"/>
        </a:xfrm>
        <a:prstGeom prst="homePlate">
          <a:avLst/>
        </a:prstGeom>
        <a:solidFill>
          <a:srgbClr val="96004B"/>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2589" tIns="152400" rIns="284480" bIns="152400" numCol="1" spcCol="1270" anchor="ctr" anchorCtr="0">
          <a:noAutofit/>
          <a:sp3d extrusionH="28000" prstMaterial="matte">
            <a:bevelT h="25400" prst="softRound"/>
          </a:sp3d>
        </a:bodyPr>
        <a:lstStyle/>
        <a:p>
          <a:pPr lvl="0" algn="ctr" defTabSz="1778000">
            <a:lnSpc>
              <a:spcPct val="90000"/>
            </a:lnSpc>
            <a:spcBef>
              <a:spcPct val="0"/>
            </a:spcBef>
            <a:spcAft>
              <a:spcPct val="35000"/>
            </a:spcAft>
          </a:pPr>
          <a:r>
            <a:rPr lang="en-US" sz="4000" b="0" kern="1200" dirty="0" smtClean="0">
              <a:solidFill>
                <a:schemeClr val="accent3">
                  <a:lumMod val="40000"/>
                  <a:lumOff val="60000"/>
                </a:schemeClr>
              </a:solidFill>
              <a:latin typeface="Comic Sans MS" pitchFamily="66" charset="0"/>
            </a:rPr>
            <a:t>Sin Offering</a:t>
          </a:r>
        </a:p>
      </dsp:txBody>
      <dsp:txXfrm rot="10800000">
        <a:off x="1621817" y="3115998"/>
        <a:ext cx="4651753" cy="799571"/>
      </dsp:txXfrm>
    </dsp:sp>
    <dsp:sp modelId="{57256C9E-348D-4639-8052-4628E9AA407C}">
      <dsp:nvSpPr>
        <dsp:cNvPr id="0" name=""/>
        <dsp:cNvSpPr/>
      </dsp:nvSpPr>
      <dsp:spPr>
        <a:xfrm>
          <a:off x="1022138" y="3115998"/>
          <a:ext cx="799571" cy="7995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p3d prstMaterial="matte">
          <a:bevelT w="152400" h="50800" prst="softRound"/>
        </a:sp3d>
      </dsp:spPr>
      <dsp:style>
        <a:lnRef idx="0">
          <a:scrgbClr r="0" g="0" b="0"/>
        </a:lnRef>
        <a:fillRef idx="1">
          <a:scrgbClr r="0" g="0" b="0"/>
        </a:fillRef>
        <a:effectRef idx="0">
          <a:scrgbClr r="0" g="0" b="0"/>
        </a:effectRef>
        <a:fontRef idx="minor"/>
      </dsp:style>
    </dsp:sp>
    <dsp:sp modelId="{EFA33CEA-84F0-4EB0-AA23-6A499D385D68}">
      <dsp:nvSpPr>
        <dsp:cNvPr id="0" name=""/>
        <dsp:cNvSpPr/>
      </dsp:nvSpPr>
      <dsp:spPr>
        <a:xfrm rot="10800000">
          <a:off x="1421924" y="4154247"/>
          <a:ext cx="4851646" cy="799571"/>
        </a:xfrm>
        <a:prstGeom prst="homePlate">
          <a:avLst/>
        </a:prstGeom>
        <a:solidFill>
          <a:srgbClr val="FF0000"/>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2589" tIns="137160" rIns="256032" bIns="137160" numCol="1" spcCol="1270" anchor="ctr" anchorCtr="0">
          <a:noAutofit/>
          <a:sp3d extrusionH="28000" prstMaterial="matte">
            <a:bevelT h="25400" prst="softRound"/>
          </a:sp3d>
        </a:bodyPr>
        <a:lstStyle/>
        <a:p>
          <a:pPr lvl="0" algn="l" defTabSz="1600200">
            <a:lnSpc>
              <a:spcPct val="90000"/>
            </a:lnSpc>
            <a:spcBef>
              <a:spcPct val="0"/>
            </a:spcBef>
            <a:spcAft>
              <a:spcPct val="35000"/>
            </a:spcAft>
          </a:pPr>
          <a:r>
            <a:rPr lang="en-US" sz="3600" b="0" kern="1200" dirty="0" smtClean="0">
              <a:solidFill>
                <a:schemeClr val="accent2">
                  <a:lumMod val="20000"/>
                  <a:lumOff val="80000"/>
                </a:schemeClr>
              </a:solidFill>
            </a:rPr>
            <a:t>Trespass Offering</a:t>
          </a:r>
          <a:endParaRPr lang="en-US" sz="3600" b="0" kern="1200" dirty="0">
            <a:solidFill>
              <a:schemeClr val="accent2">
                <a:lumMod val="20000"/>
                <a:lumOff val="80000"/>
              </a:schemeClr>
            </a:solidFill>
          </a:endParaRPr>
        </a:p>
      </dsp:txBody>
      <dsp:txXfrm rot="10800000">
        <a:off x="1621817" y="4154247"/>
        <a:ext cx="4651753" cy="799571"/>
      </dsp:txXfrm>
    </dsp:sp>
    <dsp:sp modelId="{9D7E0F0B-5FCA-4E40-A6EF-E39139347F8C}">
      <dsp:nvSpPr>
        <dsp:cNvPr id="0" name=""/>
        <dsp:cNvSpPr/>
      </dsp:nvSpPr>
      <dsp:spPr>
        <a:xfrm>
          <a:off x="1022138" y="4154247"/>
          <a:ext cx="799571" cy="79957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a:ln>
          <a:noFill/>
        </a:ln>
        <a:effectLst/>
        <a:sp3d prstMaterial="matte">
          <a:bevelT w="152400" h="50800" prst="softRound"/>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3BEB1-CEF2-4DAF-9A1B-20F9E2D00B8F}">
      <dsp:nvSpPr>
        <dsp:cNvPr id="0" name=""/>
        <dsp:cNvSpPr/>
      </dsp:nvSpPr>
      <dsp:spPr>
        <a:xfrm>
          <a:off x="191824" y="115749"/>
          <a:ext cx="11045708" cy="31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scene3d>
            <a:camera prst="orthographicFront"/>
            <a:lightRig rig="threePt" dir="t"/>
          </a:scene3d>
          <a:sp3d extrusionH="57150">
            <a:bevelT w="82550" h="38100" prst="coolSlant"/>
          </a:sp3d>
        </a:bodyPr>
        <a:lstStyle/>
        <a:p>
          <a:pPr lvl="0" algn="ctr" defTabSz="1244600">
            <a:lnSpc>
              <a:spcPct val="90000"/>
            </a:lnSpc>
            <a:spcBef>
              <a:spcPct val="0"/>
            </a:spcBef>
            <a:spcAft>
              <a:spcPct val="35000"/>
            </a:spcAft>
          </a:pPr>
          <a:r>
            <a:rPr lang="en-US" sz="2800" b="1" kern="1200" dirty="0" smtClean="0">
              <a:solidFill>
                <a:schemeClr val="accent3"/>
              </a:solidFill>
              <a:latin typeface="Comic Sans MS" pitchFamily="66" charset="0"/>
            </a:rPr>
            <a:t>Why is the Passover not listed as one of the main sacrifices?</a:t>
          </a:r>
          <a:endParaRPr lang="en-US" sz="2800" b="1" kern="1200" cap="none" spc="0" dirty="0">
            <a:ln/>
            <a:solidFill>
              <a:schemeClr val="accent3"/>
            </a:solidFill>
            <a:effectLst/>
            <a:latin typeface="Comic Sans MS" pitchFamily="66" charset="0"/>
          </a:endParaRPr>
        </a:p>
      </dsp:txBody>
      <dsp:txXfrm>
        <a:off x="191824" y="115749"/>
        <a:ext cx="11045708" cy="319389"/>
      </dsp:txXfrm>
    </dsp:sp>
    <dsp:sp modelId="{B730AC8C-5E52-4580-9185-51EBE7C6DAA8}">
      <dsp:nvSpPr>
        <dsp:cNvPr id="0" name=""/>
        <dsp:cNvSpPr/>
      </dsp:nvSpPr>
      <dsp:spPr>
        <a:xfrm>
          <a:off x="191824" y="435139"/>
          <a:ext cx="1370183" cy="228363"/>
        </a:xfrm>
        <a:prstGeom prst="parallelogram">
          <a:avLst>
            <a:gd name="adj" fmla="val 14084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w="9525" cap="flat" cmpd="sng" algn="ctr">
          <a:solidFill>
            <a:schemeClr val="accent2">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 modelId="{66D21565-29A9-497E-B72F-ACFDC0116D2C}">
      <dsp:nvSpPr>
        <dsp:cNvPr id="0" name=""/>
        <dsp:cNvSpPr/>
      </dsp:nvSpPr>
      <dsp:spPr>
        <a:xfrm>
          <a:off x="1641935" y="435139"/>
          <a:ext cx="1370183" cy="228363"/>
        </a:xfrm>
        <a:prstGeom prst="parallelogram">
          <a:avLst>
            <a:gd name="adj" fmla="val 140840"/>
          </a:avLst>
        </a:prstGeom>
        <a:gradFill rotWithShape="0">
          <a:gsLst>
            <a:gs pos="0">
              <a:schemeClr val="accent2">
                <a:hueOff val="3168140"/>
                <a:satOff val="-6114"/>
                <a:lumOff val="-785"/>
                <a:alphaOff val="0"/>
                <a:shade val="60000"/>
              </a:schemeClr>
            </a:gs>
            <a:gs pos="33000">
              <a:schemeClr val="accent2">
                <a:hueOff val="3168140"/>
                <a:satOff val="-6114"/>
                <a:lumOff val="-785"/>
                <a:alphaOff val="0"/>
                <a:tint val="86500"/>
              </a:schemeClr>
            </a:gs>
            <a:gs pos="46750">
              <a:schemeClr val="accent2">
                <a:hueOff val="3168140"/>
                <a:satOff val="-6114"/>
                <a:lumOff val="-785"/>
                <a:alphaOff val="0"/>
                <a:tint val="71000"/>
                <a:satMod val="112000"/>
              </a:schemeClr>
            </a:gs>
            <a:gs pos="53000">
              <a:schemeClr val="accent2">
                <a:hueOff val="3168140"/>
                <a:satOff val="-6114"/>
                <a:lumOff val="-785"/>
                <a:alphaOff val="0"/>
                <a:tint val="71000"/>
                <a:satMod val="112000"/>
              </a:schemeClr>
            </a:gs>
            <a:gs pos="68000">
              <a:schemeClr val="accent2">
                <a:hueOff val="3168140"/>
                <a:satOff val="-6114"/>
                <a:lumOff val="-785"/>
                <a:alphaOff val="0"/>
                <a:tint val="86000"/>
              </a:schemeClr>
            </a:gs>
            <a:gs pos="100000">
              <a:schemeClr val="accent2">
                <a:hueOff val="3168140"/>
                <a:satOff val="-6114"/>
                <a:lumOff val="-785"/>
                <a:alphaOff val="0"/>
                <a:shade val="60000"/>
              </a:schemeClr>
            </a:gs>
          </a:gsLst>
          <a:lin ang="8350000" scaled="1"/>
        </a:gradFill>
        <a:ln w="9525" cap="flat" cmpd="sng" algn="ctr">
          <a:solidFill>
            <a:schemeClr val="accent2">
              <a:hueOff val="3168140"/>
              <a:satOff val="-6114"/>
              <a:lumOff val="-785"/>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 modelId="{56C47862-E14C-4AC2-AEBE-80012761C096}">
      <dsp:nvSpPr>
        <dsp:cNvPr id="0" name=""/>
        <dsp:cNvSpPr/>
      </dsp:nvSpPr>
      <dsp:spPr>
        <a:xfrm>
          <a:off x="3092046" y="435139"/>
          <a:ext cx="1370183" cy="228363"/>
        </a:xfrm>
        <a:prstGeom prst="parallelogram">
          <a:avLst>
            <a:gd name="adj" fmla="val 140840"/>
          </a:avLst>
        </a:prstGeom>
        <a:gradFill rotWithShape="0">
          <a:gsLst>
            <a:gs pos="0">
              <a:schemeClr val="accent2">
                <a:hueOff val="6336281"/>
                <a:satOff val="-12229"/>
                <a:lumOff val="-1570"/>
                <a:alphaOff val="0"/>
                <a:shade val="60000"/>
              </a:schemeClr>
            </a:gs>
            <a:gs pos="33000">
              <a:schemeClr val="accent2">
                <a:hueOff val="6336281"/>
                <a:satOff val="-12229"/>
                <a:lumOff val="-1570"/>
                <a:alphaOff val="0"/>
                <a:tint val="86500"/>
              </a:schemeClr>
            </a:gs>
            <a:gs pos="46750">
              <a:schemeClr val="accent2">
                <a:hueOff val="6336281"/>
                <a:satOff val="-12229"/>
                <a:lumOff val="-1570"/>
                <a:alphaOff val="0"/>
                <a:tint val="71000"/>
                <a:satMod val="112000"/>
              </a:schemeClr>
            </a:gs>
            <a:gs pos="53000">
              <a:schemeClr val="accent2">
                <a:hueOff val="6336281"/>
                <a:satOff val="-12229"/>
                <a:lumOff val="-1570"/>
                <a:alphaOff val="0"/>
                <a:tint val="71000"/>
                <a:satMod val="112000"/>
              </a:schemeClr>
            </a:gs>
            <a:gs pos="68000">
              <a:schemeClr val="accent2">
                <a:hueOff val="6336281"/>
                <a:satOff val="-12229"/>
                <a:lumOff val="-1570"/>
                <a:alphaOff val="0"/>
                <a:tint val="86000"/>
              </a:schemeClr>
            </a:gs>
            <a:gs pos="100000">
              <a:schemeClr val="accent2">
                <a:hueOff val="6336281"/>
                <a:satOff val="-12229"/>
                <a:lumOff val="-1570"/>
                <a:alphaOff val="0"/>
                <a:shade val="60000"/>
              </a:schemeClr>
            </a:gs>
          </a:gsLst>
          <a:lin ang="8350000" scaled="1"/>
        </a:gradFill>
        <a:ln w="9525" cap="flat" cmpd="sng" algn="ctr">
          <a:solidFill>
            <a:schemeClr val="accent2">
              <a:hueOff val="6336281"/>
              <a:satOff val="-12229"/>
              <a:lumOff val="-157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 modelId="{91ED134E-BE57-49C5-8675-7EE33D654D2C}">
      <dsp:nvSpPr>
        <dsp:cNvPr id="0" name=""/>
        <dsp:cNvSpPr/>
      </dsp:nvSpPr>
      <dsp:spPr>
        <a:xfrm>
          <a:off x="4542157" y="435139"/>
          <a:ext cx="1370183" cy="228363"/>
        </a:xfrm>
        <a:prstGeom prst="parallelogram">
          <a:avLst>
            <a:gd name="adj" fmla="val 140840"/>
          </a:avLst>
        </a:prstGeom>
        <a:gradFill rotWithShape="0">
          <a:gsLst>
            <a:gs pos="0">
              <a:schemeClr val="accent2">
                <a:hueOff val="9504421"/>
                <a:satOff val="-18343"/>
                <a:lumOff val="-2355"/>
                <a:alphaOff val="0"/>
                <a:shade val="60000"/>
              </a:schemeClr>
            </a:gs>
            <a:gs pos="33000">
              <a:schemeClr val="accent2">
                <a:hueOff val="9504421"/>
                <a:satOff val="-18343"/>
                <a:lumOff val="-2355"/>
                <a:alphaOff val="0"/>
                <a:tint val="86500"/>
              </a:schemeClr>
            </a:gs>
            <a:gs pos="46750">
              <a:schemeClr val="accent2">
                <a:hueOff val="9504421"/>
                <a:satOff val="-18343"/>
                <a:lumOff val="-2355"/>
                <a:alphaOff val="0"/>
                <a:tint val="71000"/>
                <a:satMod val="112000"/>
              </a:schemeClr>
            </a:gs>
            <a:gs pos="53000">
              <a:schemeClr val="accent2">
                <a:hueOff val="9504421"/>
                <a:satOff val="-18343"/>
                <a:lumOff val="-2355"/>
                <a:alphaOff val="0"/>
                <a:tint val="71000"/>
                <a:satMod val="112000"/>
              </a:schemeClr>
            </a:gs>
            <a:gs pos="68000">
              <a:schemeClr val="accent2">
                <a:hueOff val="9504421"/>
                <a:satOff val="-18343"/>
                <a:lumOff val="-2355"/>
                <a:alphaOff val="0"/>
                <a:tint val="86000"/>
              </a:schemeClr>
            </a:gs>
            <a:gs pos="100000">
              <a:schemeClr val="accent2">
                <a:hueOff val="9504421"/>
                <a:satOff val="-18343"/>
                <a:lumOff val="-2355"/>
                <a:alphaOff val="0"/>
                <a:shade val="60000"/>
              </a:schemeClr>
            </a:gs>
          </a:gsLst>
          <a:lin ang="8350000" scaled="1"/>
        </a:gradFill>
        <a:ln w="9525" cap="flat" cmpd="sng" algn="ctr">
          <a:solidFill>
            <a:schemeClr val="accent2">
              <a:hueOff val="9504421"/>
              <a:satOff val="-18343"/>
              <a:lumOff val="-2355"/>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 modelId="{7450D011-9C93-475A-A3EA-2D1A8228B59F}">
      <dsp:nvSpPr>
        <dsp:cNvPr id="0" name=""/>
        <dsp:cNvSpPr/>
      </dsp:nvSpPr>
      <dsp:spPr>
        <a:xfrm>
          <a:off x="5992268" y="435139"/>
          <a:ext cx="1370183" cy="228363"/>
        </a:xfrm>
        <a:prstGeom prst="parallelogram">
          <a:avLst>
            <a:gd name="adj" fmla="val 140840"/>
          </a:avLst>
        </a:prstGeom>
        <a:gradFill rotWithShape="0">
          <a:gsLst>
            <a:gs pos="0">
              <a:schemeClr val="accent2">
                <a:hueOff val="12672561"/>
                <a:satOff val="-24457"/>
                <a:lumOff val="-3140"/>
                <a:alphaOff val="0"/>
                <a:shade val="60000"/>
              </a:schemeClr>
            </a:gs>
            <a:gs pos="33000">
              <a:schemeClr val="accent2">
                <a:hueOff val="12672561"/>
                <a:satOff val="-24457"/>
                <a:lumOff val="-3140"/>
                <a:alphaOff val="0"/>
                <a:tint val="86500"/>
              </a:schemeClr>
            </a:gs>
            <a:gs pos="46750">
              <a:schemeClr val="accent2">
                <a:hueOff val="12672561"/>
                <a:satOff val="-24457"/>
                <a:lumOff val="-3140"/>
                <a:alphaOff val="0"/>
                <a:tint val="71000"/>
                <a:satMod val="112000"/>
              </a:schemeClr>
            </a:gs>
            <a:gs pos="53000">
              <a:schemeClr val="accent2">
                <a:hueOff val="12672561"/>
                <a:satOff val="-24457"/>
                <a:lumOff val="-3140"/>
                <a:alphaOff val="0"/>
                <a:tint val="71000"/>
                <a:satMod val="112000"/>
              </a:schemeClr>
            </a:gs>
            <a:gs pos="68000">
              <a:schemeClr val="accent2">
                <a:hueOff val="12672561"/>
                <a:satOff val="-24457"/>
                <a:lumOff val="-3140"/>
                <a:alphaOff val="0"/>
                <a:tint val="86000"/>
              </a:schemeClr>
            </a:gs>
            <a:gs pos="100000">
              <a:schemeClr val="accent2">
                <a:hueOff val="12672561"/>
                <a:satOff val="-24457"/>
                <a:lumOff val="-3140"/>
                <a:alphaOff val="0"/>
                <a:shade val="60000"/>
              </a:schemeClr>
            </a:gs>
          </a:gsLst>
          <a:lin ang="8350000" scaled="1"/>
        </a:gradFill>
        <a:ln w="9525" cap="flat" cmpd="sng" algn="ctr">
          <a:solidFill>
            <a:schemeClr val="accent2">
              <a:hueOff val="12672561"/>
              <a:satOff val="-24457"/>
              <a:lumOff val="-314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 modelId="{F21CD776-601A-4C84-8A7B-5A2E58C529EF}">
      <dsp:nvSpPr>
        <dsp:cNvPr id="0" name=""/>
        <dsp:cNvSpPr/>
      </dsp:nvSpPr>
      <dsp:spPr>
        <a:xfrm>
          <a:off x="7442379" y="435139"/>
          <a:ext cx="1370183" cy="228363"/>
        </a:xfrm>
        <a:prstGeom prst="parallelogram">
          <a:avLst>
            <a:gd name="adj" fmla="val 140840"/>
          </a:avLst>
        </a:prstGeom>
        <a:gradFill rotWithShape="0">
          <a:gsLst>
            <a:gs pos="0">
              <a:schemeClr val="accent2">
                <a:hueOff val="15840701"/>
                <a:satOff val="-30572"/>
                <a:lumOff val="-3925"/>
                <a:alphaOff val="0"/>
                <a:shade val="60000"/>
              </a:schemeClr>
            </a:gs>
            <a:gs pos="33000">
              <a:schemeClr val="accent2">
                <a:hueOff val="15840701"/>
                <a:satOff val="-30572"/>
                <a:lumOff val="-3925"/>
                <a:alphaOff val="0"/>
                <a:tint val="86500"/>
              </a:schemeClr>
            </a:gs>
            <a:gs pos="46750">
              <a:schemeClr val="accent2">
                <a:hueOff val="15840701"/>
                <a:satOff val="-30572"/>
                <a:lumOff val="-3925"/>
                <a:alphaOff val="0"/>
                <a:tint val="71000"/>
                <a:satMod val="112000"/>
              </a:schemeClr>
            </a:gs>
            <a:gs pos="53000">
              <a:schemeClr val="accent2">
                <a:hueOff val="15840701"/>
                <a:satOff val="-30572"/>
                <a:lumOff val="-3925"/>
                <a:alphaOff val="0"/>
                <a:tint val="71000"/>
                <a:satMod val="112000"/>
              </a:schemeClr>
            </a:gs>
            <a:gs pos="68000">
              <a:schemeClr val="accent2">
                <a:hueOff val="15840701"/>
                <a:satOff val="-30572"/>
                <a:lumOff val="-3925"/>
                <a:alphaOff val="0"/>
                <a:tint val="86000"/>
              </a:schemeClr>
            </a:gs>
            <a:gs pos="100000">
              <a:schemeClr val="accent2">
                <a:hueOff val="15840701"/>
                <a:satOff val="-30572"/>
                <a:lumOff val="-3925"/>
                <a:alphaOff val="0"/>
                <a:shade val="60000"/>
              </a:schemeClr>
            </a:gs>
          </a:gsLst>
          <a:lin ang="8350000" scaled="1"/>
        </a:gradFill>
        <a:ln w="9525" cap="flat" cmpd="sng" algn="ctr">
          <a:solidFill>
            <a:schemeClr val="accent2">
              <a:hueOff val="15840701"/>
              <a:satOff val="-30572"/>
              <a:lumOff val="-3925"/>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 modelId="{A79256B6-6BF3-4C38-999B-A05440A5F00F}">
      <dsp:nvSpPr>
        <dsp:cNvPr id="0" name=""/>
        <dsp:cNvSpPr/>
      </dsp:nvSpPr>
      <dsp:spPr>
        <a:xfrm>
          <a:off x="8892490" y="435139"/>
          <a:ext cx="1370183" cy="228363"/>
        </a:xfrm>
        <a:prstGeom prst="parallelogram">
          <a:avLst>
            <a:gd name="adj" fmla="val 140840"/>
          </a:avLst>
        </a:prstGeom>
        <a:gradFill rotWithShape="0">
          <a:gsLst>
            <a:gs pos="0">
              <a:schemeClr val="accent2">
                <a:hueOff val="19008842"/>
                <a:satOff val="-36686"/>
                <a:lumOff val="-4710"/>
                <a:alphaOff val="0"/>
                <a:shade val="60000"/>
              </a:schemeClr>
            </a:gs>
            <a:gs pos="33000">
              <a:schemeClr val="accent2">
                <a:hueOff val="19008842"/>
                <a:satOff val="-36686"/>
                <a:lumOff val="-4710"/>
                <a:alphaOff val="0"/>
                <a:tint val="86500"/>
              </a:schemeClr>
            </a:gs>
            <a:gs pos="46750">
              <a:schemeClr val="accent2">
                <a:hueOff val="19008842"/>
                <a:satOff val="-36686"/>
                <a:lumOff val="-4710"/>
                <a:alphaOff val="0"/>
                <a:tint val="71000"/>
                <a:satMod val="112000"/>
              </a:schemeClr>
            </a:gs>
            <a:gs pos="53000">
              <a:schemeClr val="accent2">
                <a:hueOff val="19008842"/>
                <a:satOff val="-36686"/>
                <a:lumOff val="-4710"/>
                <a:alphaOff val="0"/>
                <a:tint val="71000"/>
                <a:satMod val="112000"/>
              </a:schemeClr>
            </a:gs>
            <a:gs pos="68000">
              <a:schemeClr val="accent2">
                <a:hueOff val="19008842"/>
                <a:satOff val="-36686"/>
                <a:lumOff val="-4710"/>
                <a:alphaOff val="0"/>
                <a:tint val="86000"/>
              </a:schemeClr>
            </a:gs>
            <a:gs pos="100000">
              <a:schemeClr val="accent2">
                <a:hueOff val="19008842"/>
                <a:satOff val="-36686"/>
                <a:lumOff val="-4710"/>
                <a:alphaOff val="0"/>
                <a:shade val="60000"/>
              </a:schemeClr>
            </a:gs>
          </a:gsLst>
          <a:lin ang="8350000" scaled="1"/>
        </a:gradFill>
        <a:ln w="9525" cap="flat" cmpd="sng" algn="ctr">
          <a:solidFill>
            <a:schemeClr val="accent2">
              <a:hueOff val="19008842"/>
              <a:satOff val="-36686"/>
              <a:lumOff val="-471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6876A3F-4FE3-4D4F-B92F-163183850746}"/>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894516C7-1FF3-F44B-93B1-24B9AA324A7A}"/>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EC34C92B-6A45-864A-B429-22A9039765DA}" type="datetimeFigureOut">
              <a:rPr lang="en-US" smtClean="0"/>
              <a:t>8/16/2019</a:t>
            </a:fld>
            <a:endParaRPr lang="en-US" dirty="0"/>
          </a:p>
        </p:txBody>
      </p:sp>
      <p:sp>
        <p:nvSpPr>
          <p:cNvPr id="4" name="Footer Placeholder 3">
            <a:extLst>
              <a:ext uri="{FF2B5EF4-FFF2-40B4-BE49-F238E27FC236}">
                <a16:creationId xmlns:a16="http://schemas.microsoft.com/office/drawing/2014/main" xmlns="" id="{EDC6268A-8AA9-4C40-BEFB-029DF3E81138}"/>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8E928AC-AE76-324A-BA05-D16BF60C79E1}"/>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GB"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0D265FE6-BEE9-465E-9202-2D200EDE749C}" type="datetimeFigureOut">
              <a:rPr lang="en-GB" smtClean="0"/>
              <a:t>16/08/2019</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rbandictionary.com/define.php?term=substance%20abus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urbandictionary.com/define.php?term=headlights" TargetMode="External"/><Relationship Id="rId4" Type="http://schemas.openxmlformats.org/officeDocument/2006/relationships/hyperlink" Target="https://www.urbandictionary.com/define.php?term=deer%20in%20headlight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rbandictionary.com/define.php?term=substance%20abus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urbandictionary.com/define.php?term=headlights" TargetMode="External"/><Relationship Id="rId4" Type="http://schemas.openxmlformats.org/officeDocument/2006/relationships/hyperlink" Target="https://www.urbandictionary.com/define.php?term=deer%20in%20headligh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mental state of high arousal caused by anxiety, fear, panic, surprise and/or confusion, or </a:t>
            </a:r>
            <a:r>
              <a:rPr lang="en-US" sz="1200" b="1" i="0" u="sng" kern="1200" dirty="0" smtClean="0">
                <a:solidFill>
                  <a:schemeClr val="tx1"/>
                </a:solidFill>
                <a:effectLst/>
                <a:latin typeface="+mn-lt"/>
                <a:ea typeface="+mn-ea"/>
                <a:cs typeface="+mn-cs"/>
                <a:hlinkClick r:id="rId3"/>
              </a:rPr>
              <a:t>substance abuse</a:t>
            </a:r>
            <a:r>
              <a:rPr lang="en-US" sz="1200" b="0" i="0" kern="1200" dirty="0" smtClean="0">
                <a:solidFill>
                  <a:schemeClr val="tx1"/>
                </a:solidFill>
                <a:effectLst/>
                <a:latin typeface="+mn-lt"/>
                <a:ea typeface="+mn-ea"/>
                <a:cs typeface="+mn-cs"/>
              </a:rPr>
              <a:t>. A person experiencing the "</a:t>
            </a:r>
            <a:r>
              <a:rPr lang="en-US" sz="1200" b="1" i="0" u="sng" kern="1200" dirty="0" smtClean="0">
                <a:solidFill>
                  <a:schemeClr val="tx1"/>
                </a:solidFill>
                <a:effectLst/>
                <a:latin typeface="+mn-lt"/>
                <a:ea typeface="+mn-ea"/>
                <a:cs typeface="+mn-cs"/>
                <a:hlinkClick r:id="rId4"/>
              </a:rPr>
              <a:t>deer in headlights</a:t>
            </a:r>
            <a:r>
              <a:rPr lang="en-US" sz="1200" b="0" i="0" kern="1200" dirty="0" smtClean="0">
                <a:solidFill>
                  <a:schemeClr val="tx1"/>
                </a:solidFill>
                <a:effectLst/>
                <a:latin typeface="+mn-lt"/>
                <a:ea typeface="+mn-ea"/>
                <a:cs typeface="+mn-cs"/>
              </a:rPr>
              <a:t>" syndrome often shows behavioral signs reminding those of a deer subjected to a car's </a:t>
            </a:r>
            <a:r>
              <a:rPr lang="en-US" sz="1200" b="1" i="0" u="sng" kern="1200" dirty="0" smtClean="0">
                <a:solidFill>
                  <a:schemeClr val="tx1"/>
                </a:solidFill>
                <a:effectLst/>
                <a:latin typeface="+mn-lt"/>
                <a:ea typeface="+mn-ea"/>
                <a:cs typeface="+mn-cs"/>
                <a:hlinkClick r:id="rId5"/>
              </a:rPr>
              <a:t>headlights</a:t>
            </a:r>
            <a:r>
              <a:rPr lang="en-US" sz="1200" b="0" i="0" kern="1200" dirty="0" smtClean="0">
                <a:solidFill>
                  <a:schemeClr val="tx1"/>
                </a:solidFill>
                <a:effectLst/>
                <a:latin typeface="+mn-lt"/>
                <a:ea typeface="+mn-ea"/>
                <a:cs typeface="+mn-cs"/>
              </a:rPr>
              <a:t>, such as widely opened eyes and a </a:t>
            </a:r>
            <a:r>
              <a:rPr lang="en-US" sz="1200" b="0" i="0" kern="1200" dirty="0" err="1" smtClean="0">
                <a:solidFill>
                  <a:schemeClr val="tx1"/>
                </a:solidFill>
                <a:effectLst/>
                <a:latin typeface="+mn-lt"/>
                <a:ea typeface="+mn-ea"/>
                <a:cs typeface="+mn-cs"/>
              </a:rPr>
              <a:t>transcient</a:t>
            </a:r>
            <a:r>
              <a:rPr lang="en-US" sz="1200" b="0" i="0" kern="1200" dirty="0" smtClean="0">
                <a:solidFill>
                  <a:schemeClr val="tx1"/>
                </a:solidFill>
                <a:effectLst/>
                <a:latin typeface="+mn-lt"/>
                <a:ea typeface="+mn-ea"/>
                <a:cs typeface="+mn-cs"/>
              </a:rPr>
              <a:t> lack of motor reactions.   to be so frightened or surprised that you cannot move or think:</a:t>
            </a:r>
          </a:p>
          <a:p>
            <a:endParaRPr lang="en-US" sz="1200" b="0" i="0" kern="1200" dirty="0" smtClean="0">
              <a:solidFill>
                <a:schemeClr val="tx1"/>
              </a:solidFill>
              <a:effectLst/>
              <a:latin typeface="+mn-lt"/>
              <a:ea typeface="+mn-ea"/>
              <a:cs typeface="+mn-cs"/>
            </a:endParaRPr>
          </a:p>
          <a:p>
            <a:r>
              <a:rPr lang="en-US" dirty="0" smtClean="0"/>
              <a:t>Covenant Calendar Hangout 9 Aug 2019 ... 22nd Day of the 5th month</a:t>
            </a:r>
          </a:p>
          <a:p>
            <a:endParaRPr lang="en-US" dirty="0" smtClean="0"/>
          </a:p>
          <a:p>
            <a:r>
              <a:rPr lang="en-US" dirty="0" smtClean="0"/>
              <a:t>Your Covenant Calendar teachers have assessed the study that was planned for this </a:t>
            </a:r>
            <a:r>
              <a:rPr lang="en-US" dirty="0" err="1" smtClean="0"/>
              <a:t>friday</a:t>
            </a:r>
            <a:r>
              <a:rPr lang="en-US" dirty="0" smtClean="0"/>
              <a:t>, and decided more time was needed before it can be presented.  This is the continuation of the study for "between the evenings" (</a:t>
            </a:r>
            <a:r>
              <a:rPr lang="en-US" dirty="0" err="1" smtClean="0"/>
              <a:t>beyn</a:t>
            </a:r>
            <a:r>
              <a:rPr lang="en-US" dirty="0" smtClean="0"/>
              <a:t> ha </a:t>
            </a:r>
            <a:r>
              <a:rPr lang="en-US" dirty="0" err="1" smtClean="0"/>
              <a:t>arbayim</a:t>
            </a:r>
            <a:r>
              <a:rPr lang="en-US" dirty="0" smtClean="0"/>
              <a:t>).  We are very thankful that each of you understand the amount of time needed for research, writing and building of power points.  In order to keep the quality of presentation where it needs to be, the extra time will be appreciated so much. </a:t>
            </a:r>
          </a:p>
          <a:p>
            <a:r>
              <a:rPr lang="en-US" dirty="0" smtClean="0"/>
              <a:t/>
            </a:r>
            <a:br>
              <a:rPr lang="en-US" dirty="0" smtClean="0"/>
            </a:br>
            <a:endParaRPr lang="en-US" dirty="0" smtClean="0"/>
          </a:p>
          <a:p>
            <a:r>
              <a:rPr lang="en-US" dirty="0" smtClean="0"/>
              <a:t>However, do plan to join at the regular time to be with your Covenant Calendar family anyway.  Every week we are having new people that are interested in these calendar studies, and they have so many questions.  We are delighted to see the members of Covenant Calendar stepping forward to provide answers to these very important questions.  This is such a valuable part of the learning of each individual.  Your Covenant Calendar teachers are very proud of each one of you. </a:t>
            </a:r>
          </a:p>
          <a:p>
            <a:r>
              <a:rPr lang="en-US" dirty="0" smtClean="0"/>
              <a:t/>
            </a:r>
            <a:br>
              <a:rPr lang="en-US" dirty="0" smtClean="0"/>
            </a:br>
            <a:endParaRPr lang="en-US" dirty="0" smtClean="0"/>
          </a:p>
          <a:p>
            <a:r>
              <a:rPr lang="en-US" dirty="0" smtClean="0"/>
              <a:t>So, for those that are new, have your questions handy, as there will be time for discussion.  We do appreciate this time that we can meet together for such a grand time - while it is still available.  It truly is a wonderful blessing.</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9</a:t>
            </a:fld>
            <a:endParaRPr lang="en-GB" dirty="0"/>
          </a:p>
        </p:txBody>
      </p:sp>
    </p:spTree>
    <p:extLst>
      <p:ext uri="{BB962C8B-B14F-4D97-AF65-F5344CB8AC3E}">
        <p14:creationId xmlns:p14="http://schemas.microsoft.com/office/powerpoint/2010/main" val="116422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mental state of high arousal caused by anxiety, fear, panic, surprise and/or confusion, or </a:t>
            </a:r>
            <a:r>
              <a:rPr lang="en-US" sz="1200" b="1" i="0" u="sng" kern="1200" dirty="0" smtClean="0">
                <a:solidFill>
                  <a:schemeClr val="tx1"/>
                </a:solidFill>
                <a:effectLst/>
                <a:latin typeface="+mn-lt"/>
                <a:ea typeface="+mn-ea"/>
                <a:cs typeface="+mn-cs"/>
                <a:hlinkClick r:id="rId3"/>
              </a:rPr>
              <a:t>substance abuse</a:t>
            </a:r>
            <a:r>
              <a:rPr lang="en-US" sz="1200" b="0" i="0" kern="1200" dirty="0" smtClean="0">
                <a:solidFill>
                  <a:schemeClr val="tx1"/>
                </a:solidFill>
                <a:effectLst/>
                <a:latin typeface="+mn-lt"/>
                <a:ea typeface="+mn-ea"/>
                <a:cs typeface="+mn-cs"/>
              </a:rPr>
              <a:t>. A person experiencing the "</a:t>
            </a:r>
            <a:r>
              <a:rPr lang="en-US" sz="1200" b="1" i="0" u="sng" kern="1200" dirty="0" smtClean="0">
                <a:solidFill>
                  <a:schemeClr val="tx1"/>
                </a:solidFill>
                <a:effectLst/>
                <a:latin typeface="+mn-lt"/>
                <a:ea typeface="+mn-ea"/>
                <a:cs typeface="+mn-cs"/>
                <a:hlinkClick r:id="rId4"/>
              </a:rPr>
              <a:t>deer in headlights</a:t>
            </a:r>
            <a:r>
              <a:rPr lang="en-US" sz="1200" b="0" i="0" kern="1200" dirty="0" smtClean="0">
                <a:solidFill>
                  <a:schemeClr val="tx1"/>
                </a:solidFill>
                <a:effectLst/>
                <a:latin typeface="+mn-lt"/>
                <a:ea typeface="+mn-ea"/>
                <a:cs typeface="+mn-cs"/>
              </a:rPr>
              <a:t>" syndrome often shows behavioral signs reminding those of a deer subjected to a car's </a:t>
            </a:r>
            <a:r>
              <a:rPr lang="en-US" sz="1200" b="1" i="0" u="sng" kern="1200" dirty="0" smtClean="0">
                <a:solidFill>
                  <a:schemeClr val="tx1"/>
                </a:solidFill>
                <a:effectLst/>
                <a:latin typeface="+mn-lt"/>
                <a:ea typeface="+mn-ea"/>
                <a:cs typeface="+mn-cs"/>
                <a:hlinkClick r:id="rId5"/>
              </a:rPr>
              <a:t>headlights</a:t>
            </a:r>
            <a:r>
              <a:rPr lang="en-US" sz="1200" b="0" i="0" kern="1200" dirty="0" smtClean="0">
                <a:solidFill>
                  <a:schemeClr val="tx1"/>
                </a:solidFill>
                <a:effectLst/>
                <a:latin typeface="+mn-lt"/>
                <a:ea typeface="+mn-ea"/>
                <a:cs typeface="+mn-cs"/>
              </a:rPr>
              <a:t>, such as widely opened eyes and a </a:t>
            </a:r>
            <a:r>
              <a:rPr lang="en-US" sz="1200" b="0" i="0" kern="1200" dirty="0" err="1" smtClean="0">
                <a:solidFill>
                  <a:schemeClr val="tx1"/>
                </a:solidFill>
                <a:effectLst/>
                <a:latin typeface="+mn-lt"/>
                <a:ea typeface="+mn-ea"/>
                <a:cs typeface="+mn-cs"/>
              </a:rPr>
              <a:t>transcient</a:t>
            </a:r>
            <a:r>
              <a:rPr lang="en-US" sz="1200" b="0" i="0" kern="1200" dirty="0" smtClean="0">
                <a:solidFill>
                  <a:schemeClr val="tx1"/>
                </a:solidFill>
                <a:effectLst/>
                <a:latin typeface="+mn-lt"/>
                <a:ea typeface="+mn-ea"/>
                <a:cs typeface="+mn-cs"/>
              </a:rPr>
              <a:t> lack of motor reactions.   to be so frightened or surprised that you cannot move or think:</a:t>
            </a:r>
          </a:p>
          <a:p>
            <a:endParaRPr lang="en-US" sz="1200" b="0" i="0" kern="1200" dirty="0" smtClean="0">
              <a:solidFill>
                <a:schemeClr val="tx1"/>
              </a:solidFill>
              <a:effectLst/>
              <a:latin typeface="+mn-lt"/>
              <a:ea typeface="+mn-ea"/>
              <a:cs typeface="+mn-cs"/>
            </a:endParaRPr>
          </a:p>
          <a:p>
            <a:r>
              <a:rPr lang="en-US" dirty="0" smtClean="0"/>
              <a:t>Covenant Calendar Hangout 9 Aug 2019 ... 22nd Day of the 5th month</a:t>
            </a:r>
          </a:p>
          <a:p>
            <a:endParaRPr lang="en-US" dirty="0" smtClean="0"/>
          </a:p>
          <a:p>
            <a:r>
              <a:rPr lang="en-US" dirty="0" smtClean="0"/>
              <a:t>Your Covenant Calendar teachers have assessed the study that was planned for this </a:t>
            </a:r>
            <a:r>
              <a:rPr lang="en-US" dirty="0" err="1" smtClean="0"/>
              <a:t>friday</a:t>
            </a:r>
            <a:r>
              <a:rPr lang="en-US" dirty="0" smtClean="0"/>
              <a:t>, and decided more time was needed before it can be presented.  This is the continuation of the study for "between the evenings" (</a:t>
            </a:r>
            <a:r>
              <a:rPr lang="en-US" dirty="0" err="1" smtClean="0"/>
              <a:t>beyn</a:t>
            </a:r>
            <a:r>
              <a:rPr lang="en-US" dirty="0" smtClean="0"/>
              <a:t> ha </a:t>
            </a:r>
            <a:r>
              <a:rPr lang="en-US" dirty="0" err="1" smtClean="0"/>
              <a:t>arbayim</a:t>
            </a:r>
            <a:r>
              <a:rPr lang="en-US" dirty="0" smtClean="0"/>
              <a:t>).  We are very thankful that each of you understand the amount of time needed for research, writing and building of power points.  In order to keep the quality of presentation where it needs to be, the extra time will be appreciated so much. </a:t>
            </a:r>
          </a:p>
          <a:p>
            <a:r>
              <a:rPr lang="en-US" dirty="0" smtClean="0"/>
              <a:t/>
            </a:r>
            <a:br>
              <a:rPr lang="en-US" dirty="0" smtClean="0"/>
            </a:br>
            <a:endParaRPr lang="en-US" dirty="0" smtClean="0"/>
          </a:p>
          <a:p>
            <a:r>
              <a:rPr lang="en-US" dirty="0" smtClean="0"/>
              <a:t>However, do plan to join at the regular time to be with your Covenant Calendar family anyway.  Every week we are having new people that are interested in these calendar studies, and they have so many questions.  We are delighted to see the members of Covenant Calendar stepping forward to provide answers to these very important questions.  This is such a valuable part of the learning of each individual.  Your Covenant Calendar teachers are very proud of each one of you. </a:t>
            </a:r>
          </a:p>
          <a:p>
            <a:r>
              <a:rPr lang="en-US" dirty="0" smtClean="0"/>
              <a:t/>
            </a:r>
            <a:br>
              <a:rPr lang="en-US" dirty="0" smtClean="0"/>
            </a:br>
            <a:endParaRPr lang="en-US" dirty="0" smtClean="0"/>
          </a:p>
          <a:p>
            <a:r>
              <a:rPr lang="en-US" dirty="0" smtClean="0"/>
              <a:t>So, for those that are new, have your questions handy, as there will be time for discussion.  We do appreciate this time that we can meet together for such a grand time - while it is still available.  It truly is a wonderful blessing.</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10</a:t>
            </a:fld>
            <a:endParaRPr lang="en-GB" dirty="0"/>
          </a:p>
        </p:txBody>
      </p:sp>
    </p:spTree>
    <p:extLst>
      <p:ext uri="{BB962C8B-B14F-4D97-AF65-F5344CB8AC3E}">
        <p14:creationId xmlns:p14="http://schemas.microsoft.com/office/powerpoint/2010/main" val="116422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11</a:t>
            </a:fld>
            <a:endParaRPr lang="en-GB" dirty="0"/>
          </a:p>
        </p:txBody>
      </p:sp>
    </p:spTree>
    <p:extLst>
      <p:ext uri="{BB962C8B-B14F-4D97-AF65-F5344CB8AC3E}">
        <p14:creationId xmlns:p14="http://schemas.microsoft.com/office/powerpoint/2010/main" val="316286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You asked the question about "why in Canaan" when the corrupt priests changed the times for the sacrifices.  My answer:  The command from Moses in Deut 16 was "when they come into the land" ... remember there were no </a:t>
            </a:r>
            <a:r>
              <a:rPr lang="en-US" dirty="0" err="1"/>
              <a:t>passovers</a:t>
            </a:r>
            <a:r>
              <a:rPr lang="en-US" dirty="0"/>
              <a:t> in the wilderness after year #2, so these instructions are for "coming into the land" ... of what? ... of Canaan, right?  Then, he said "at the place where Yahuah places His name, you go there for </a:t>
            </a:r>
            <a:r>
              <a:rPr lang="en-US" dirty="0" err="1"/>
              <a:t>passover</a:t>
            </a:r>
            <a:r>
              <a:rPr lang="en-US" dirty="0"/>
              <a:t>" ... well, that is Jerusalem, IN JUDAH by that time -- after the land of Canaan was split into 12 tribe divisions.  I could say Jerusalem - but that's not totally correct, because Joshua celebrated Passover when he crossed the Jordan into "their" </a:t>
            </a:r>
            <a:r>
              <a:rPr lang="en-US" dirty="0" err="1"/>
              <a:t>canaan</a:t>
            </a:r>
            <a:r>
              <a:rPr lang="en-US" dirty="0"/>
              <a:t>.  So, that is why I used </a:t>
            </a:r>
            <a:r>
              <a:rPr lang="en-US" dirty="0" err="1"/>
              <a:t>canaan</a:t>
            </a:r>
            <a:r>
              <a:rPr lang="en-US" dirty="0"/>
              <a:t>.  </a:t>
            </a:r>
            <a:r>
              <a:rPr lang="en-US" b="1" u="sng" dirty="0"/>
              <a:t>Do you think another term is more correct to identify what Deut 16 is talking about - as this is coming up in part 2</a:t>
            </a:r>
            <a:r>
              <a:rPr lang="en-US" b="1" dirty="0"/>
              <a:t>?  But, trouble is: it has to be done correctly in part 1.  So, I felt "</a:t>
            </a:r>
            <a:r>
              <a:rPr lang="en-US" b="1" dirty="0" err="1"/>
              <a:t>canaan</a:t>
            </a:r>
            <a:r>
              <a:rPr lang="en-US" b="1" dirty="0"/>
              <a:t>" was a safer term "all around" than "Jerusalem" which didn't come about for some time, nor the tribe of Judah.  That all took time to divide up the land for the inheritances.  Let me know if you want </a:t>
            </a:r>
            <a:r>
              <a:rPr lang="en-US" b="1" dirty="0" err="1"/>
              <a:t>canaan</a:t>
            </a:r>
            <a:r>
              <a:rPr lang="en-US" b="1" dirty="0"/>
              <a:t> changed out.</a:t>
            </a:r>
            <a:endParaRPr lang="en-US" dirty="0"/>
          </a:p>
          <a:p>
            <a:endParaRPr lang="en-CA" dirty="0" smtClean="0"/>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23</a:t>
            </a:fld>
            <a:endParaRPr lang="en-GB" dirty="0"/>
          </a:p>
        </p:txBody>
      </p:sp>
    </p:spTree>
    <p:extLst>
      <p:ext uri="{BB962C8B-B14F-4D97-AF65-F5344CB8AC3E}">
        <p14:creationId xmlns:p14="http://schemas.microsoft.com/office/powerpoint/2010/main" val="101404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You asked the question about "why in Canaan" when the corrupt priests changed the times for the sacrifices.  My answer:  The command from Moses in Deut 16 was "when they come into the land" ... remember there were no </a:t>
            </a:r>
            <a:r>
              <a:rPr lang="en-US" dirty="0" err="1"/>
              <a:t>passovers</a:t>
            </a:r>
            <a:r>
              <a:rPr lang="en-US" dirty="0"/>
              <a:t> in the wilderness after year #2, so these instructions are for "coming into the land" ... of what? ... of Canaan, right?  Then, he said "at the place where Yahuah places His name, you go there for </a:t>
            </a:r>
            <a:r>
              <a:rPr lang="en-US" dirty="0" err="1"/>
              <a:t>passover</a:t>
            </a:r>
            <a:r>
              <a:rPr lang="en-US" dirty="0"/>
              <a:t>" ... well, that is Jerusalem, IN JUDAH by that time -- after the land of Canaan was split into 12 tribe divisions.  I could say Jerusalem - but that's not totally correct, because Joshua celebrated Passover when he crossed the Jordan into "their" </a:t>
            </a:r>
            <a:r>
              <a:rPr lang="en-US" dirty="0" err="1"/>
              <a:t>canaan</a:t>
            </a:r>
            <a:r>
              <a:rPr lang="en-US" dirty="0"/>
              <a:t>.  So, that is why I used </a:t>
            </a:r>
            <a:r>
              <a:rPr lang="en-US" dirty="0" err="1"/>
              <a:t>canaan</a:t>
            </a:r>
            <a:r>
              <a:rPr lang="en-US" dirty="0"/>
              <a:t>.  </a:t>
            </a:r>
            <a:r>
              <a:rPr lang="en-US" b="1" u="sng" dirty="0"/>
              <a:t>Do you think another term is more correct to identify what Deut 16 is talking about - as this is coming up in part 2</a:t>
            </a:r>
            <a:r>
              <a:rPr lang="en-US" b="1" dirty="0"/>
              <a:t>?  But, trouble is: it has to be done correctly in part 1.  So, I felt "</a:t>
            </a:r>
            <a:r>
              <a:rPr lang="en-US" b="1" dirty="0" err="1"/>
              <a:t>canaan</a:t>
            </a:r>
            <a:r>
              <a:rPr lang="en-US" b="1" dirty="0"/>
              <a:t>" was a safer term "all around" than "Jerusalem" which didn't come about for some time, nor the tribe of Judah.  That all took time to divide up the land for the inheritances.  Let me know if you want </a:t>
            </a:r>
            <a:r>
              <a:rPr lang="en-US" b="1" dirty="0" err="1"/>
              <a:t>canaan</a:t>
            </a:r>
            <a:r>
              <a:rPr lang="en-US" b="1" dirty="0"/>
              <a:t> changed out.</a:t>
            </a:r>
            <a:endParaRPr lang="en-US" dirty="0"/>
          </a:p>
          <a:p>
            <a:endParaRPr lang="en-CA" dirty="0" smtClean="0"/>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46</a:t>
            </a:fld>
            <a:endParaRPr lang="en-GB" dirty="0"/>
          </a:p>
        </p:txBody>
      </p:sp>
    </p:spTree>
    <p:extLst>
      <p:ext uri="{BB962C8B-B14F-4D97-AF65-F5344CB8AC3E}">
        <p14:creationId xmlns:p14="http://schemas.microsoft.com/office/powerpoint/2010/main" val="101404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You asked the question about "why in Canaan" when the corrupt priests changed the times for the sacrifices.  My answer:  The command from Moses in Deut 16 was "when they come into the land" ... remember there were no </a:t>
            </a:r>
            <a:r>
              <a:rPr lang="en-US" dirty="0" err="1"/>
              <a:t>passovers</a:t>
            </a:r>
            <a:r>
              <a:rPr lang="en-US" dirty="0"/>
              <a:t> in the wilderness after year #2, so these instructions are for "coming into the land" ... of what? ... of Canaan, right?  Then, he said "at the place where Yahuah places His name, you go there for </a:t>
            </a:r>
            <a:r>
              <a:rPr lang="en-US" dirty="0" err="1"/>
              <a:t>passover</a:t>
            </a:r>
            <a:r>
              <a:rPr lang="en-US" dirty="0"/>
              <a:t>" ... well, that is Jerusalem, IN JUDAH by that time -- after the land of Canaan was split into 12 tribe divisions.  I could say Jerusalem - but that's not totally correct, because Joshua celebrated Passover when he crossed the Jordan into "their" </a:t>
            </a:r>
            <a:r>
              <a:rPr lang="en-US" dirty="0" err="1"/>
              <a:t>canaan</a:t>
            </a:r>
            <a:r>
              <a:rPr lang="en-US" dirty="0"/>
              <a:t>.  So, that is why I used </a:t>
            </a:r>
            <a:r>
              <a:rPr lang="en-US" dirty="0" err="1"/>
              <a:t>canaan</a:t>
            </a:r>
            <a:r>
              <a:rPr lang="en-US" dirty="0"/>
              <a:t>.  </a:t>
            </a:r>
            <a:r>
              <a:rPr lang="en-US" b="1" u="sng" dirty="0"/>
              <a:t>Do you think another term is more correct to identify what Deut 16 is talking about - as this is coming up in part 2</a:t>
            </a:r>
            <a:r>
              <a:rPr lang="en-US" b="1" dirty="0"/>
              <a:t>?  But, trouble is: it has to be done correctly in part 1.  So, I felt "</a:t>
            </a:r>
            <a:r>
              <a:rPr lang="en-US" b="1" dirty="0" err="1"/>
              <a:t>canaan</a:t>
            </a:r>
            <a:r>
              <a:rPr lang="en-US" b="1" dirty="0"/>
              <a:t>" was a safer term "all around" than "Jerusalem" which didn't come about for some time, nor the tribe of Judah.  That all took time to divide up the land for the inheritances.  Let me know if you want </a:t>
            </a:r>
            <a:r>
              <a:rPr lang="en-US" b="1" dirty="0" err="1"/>
              <a:t>canaan</a:t>
            </a:r>
            <a:r>
              <a:rPr lang="en-US" b="1" dirty="0"/>
              <a:t> changed out.</a:t>
            </a:r>
            <a:endParaRPr lang="en-US" dirty="0"/>
          </a:p>
          <a:p>
            <a:endParaRPr lang="en-CA" dirty="0" smtClean="0"/>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47</a:t>
            </a:fld>
            <a:endParaRPr lang="en-GB" dirty="0"/>
          </a:p>
        </p:txBody>
      </p:sp>
    </p:spTree>
    <p:extLst>
      <p:ext uri="{BB962C8B-B14F-4D97-AF65-F5344CB8AC3E}">
        <p14:creationId xmlns:p14="http://schemas.microsoft.com/office/powerpoint/2010/main" val="101404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You asked the question about "why in Canaan" when the corrupt priests changed the times for the sacrifices.  My answer:  The command from Moses in Deut 16 was "when they come into the land" ... remember there were no </a:t>
            </a:r>
            <a:r>
              <a:rPr lang="en-US" dirty="0" err="1"/>
              <a:t>passovers</a:t>
            </a:r>
            <a:r>
              <a:rPr lang="en-US" dirty="0"/>
              <a:t> in the wilderness after year #2, so these instructions are for "coming into the land" ... of what? ... of Canaan, right?  Then, he said "at the place where Yahuah places His name, you go there for </a:t>
            </a:r>
            <a:r>
              <a:rPr lang="en-US" dirty="0" err="1"/>
              <a:t>passover</a:t>
            </a:r>
            <a:r>
              <a:rPr lang="en-US" dirty="0"/>
              <a:t>" ... well, that is Jerusalem, IN JUDAH by that time -- after the land of Canaan was split into 12 tribe divisions.  I could say Jerusalem - but that's not totally correct, because Joshua celebrated Passover when he crossed the Jordan into "their" </a:t>
            </a:r>
            <a:r>
              <a:rPr lang="en-US" dirty="0" err="1"/>
              <a:t>canaan</a:t>
            </a:r>
            <a:r>
              <a:rPr lang="en-US" dirty="0"/>
              <a:t>.  So, that is why I used </a:t>
            </a:r>
            <a:r>
              <a:rPr lang="en-US" dirty="0" err="1"/>
              <a:t>canaan</a:t>
            </a:r>
            <a:r>
              <a:rPr lang="en-US" dirty="0"/>
              <a:t>.  </a:t>
            </a:r>
            <a:r>
              <a:rPr lang="en-US" b="1" u="sng" dirty="0"/>
              <a:t>Do you think another term is more correct to identify what Deut 16 is talking about - as this is coming up in part 2</a:t>
            </a:r>
            <a:r>
              <a:rPr lang="en-US" b="1" dirty="0"/>
              <a:t>?  But, trouble is: it has to be done correctly in part 1.  So, I felt "</a:t>
            </a:r>
            <a:r>
              <a:rPr lang="en-US" b="1" dirty="0" err="1"/>
              <a:t>canaan</a:t>
            </a:r>
            <a:r>
              <a:rPr lang="en-US" b="1" dirty="0"/>
              <a:t>" was a safer term "all around" than "Jerusalem" which didn't come about for some time, nor the tribe of Judah.  That all took time to divide up the land for the inheritances.  Let me know if you want </a:t>
            </a:r>
            <a:r>
              <a:rPr lang="en-US" b="1" dirty="0" err="1"/>
              <a:t>canaan</a:t>
            </a:r>
            <a:r>
              <a:rPr lang="en-US" b="1" dirty="0"/>
              <a:t> changed out.</a:t>
            </a:r>
            <a:endParaRPr lang="en-US" dirty="0"/>
          </a:p>
          <a:p>
            <a:endParaRPr lang="en-CA" dirty="0" smtClean="0"/>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48</a:t>
            </a:fld>
            <a:endParaRPr lang="en-GB" dirty="0"/>
          </a:p>
        </p:txBody>
      </p:sp>
    </p:spTree>
    <p:extLst>
      <p:ext uri="{BB962C8B-B14F-4D97-AF65-F5344CB8AC3E}">
        <p14:creationId xmlns:p14="http://schemas.microsoft.com/office/powerpoint/2010/main" val="101404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dirty="0">
              <a:solidFill>
                <a:srgbClr val="FFFFFF"/>
              </a:solidFill>
            </a:endParaRPr>
          </a:p>
        </p:txBody>
      </p:sp>
      <p:sp>
        <p:nvSpPr>
          <p:cNvPr id="20" name="Footer Placeholder 19"/>
          <p:cNvSpPr>
            <a:spLocks noGrp="1"/>
          </p:cNvSpPr>
          <p:nvPr>
            <p:ph type="ftr" sz="quarter" idx="11"/>
          </p:nvPr>
        </p:nvSpPr>
        <p:spPr/>
        <p:txBody>
          <a:bodyPr/>
          <a:lstStyle>
            <a:extLst/>
          </a:lstStyle>
          <a:p>
            <a:endParaRPr kumimoji="0" lang="en-US">
              <a:solidFill>
                <a:schemeClr val="accent1">
                  <a:tint val="20000"/>
                </a:schemeClr>
              </a:solidFill>
            </a:endParaRP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extLst/>
          </a:lstStyle>
          <a:p>
            <a:fld id="{D5BBC35B-A44B-4119-B8DA-DE9E3DFADA20}" type="slidenum">
              <a:rPr kumimoji="0" lang="en-US" smtClean="0"/>
              <a:pPr eaLnBrk="1" latinLnBrk="0" hangingPunct="1"/>
              <a:t>‹#›</a:t>
            </a:fld>
            <a:endParaRPr kumimoji="0" lang="en-US" dirty="0">
              <a:solidFill>
                <a:srgbClr val="FFFFFF"/>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Flowchart: Document 3">
            <a:extLst>
              <a:ext uri="{FF2B5EF4-FFF2-40B4-BE49-F238E27FC236}">
                <a16:creationId xmlns:a16="http://schemas.microsoft.com/office/drawing/2014/main" xmlns=""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xmlns=""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xmlns=""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xmlns=""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xmlns=""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xmlns=""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xmlns=""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xmlns=""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xmlns=""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xmlns=""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xmlns=""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xmlns=""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xmlns=""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xmlns=""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83913931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xmlns=""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xmlns=""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xmlns=""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xmlns=""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xmlns=""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xmlns="" id="{00F7C607-177E-BC4B-9F1D-E0CD83EF0470}"/>
              </a:ext>
            </a:extLst>
          </p:cNvPr>
          <p:cNvSpPr>
            <a:spLocks noGrp="1"/>
          </p:cNvSpPr>
          <p:nvPr>
            <p:ph type="title"/>
          </p:nvPr>
        </p:nvSpPr>
        <p:spPr/>
        <p:txBody>
          <a:bodyPr/>
          <a:lstStyle/>
          <a:p>
            <a:r>
              <a:rPr lang="en-US" smtClean="0"/>
              <a:t>Click to edit Master title style</a:t>
            </a:r>
            <a:endParaRPr lang="en-US"/>
          </a:p>
        </p:txBody>
      </p:sp>
      <p:sp>
        <p:nvSpPr>
          <p:cNvPr id="10" name="Content Placeholder 2">
            <a:extLst>
              <a:ext uri="{FF2B5EF4-FFF2-40B4-BE49-F238E27FC236}">
                <a16:creationId xmlns:a16="http://schemas.microsoft.com/office/drawing/2014/main" xmlns=""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3012532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5328109-BF43-024A-B25B-C69E4098CFDA}"/>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51840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xmlns="" id="{00F7C607-177E-BC4B-9F1D-E0CD83EF0470}"/>
              </a:ext>
            </a:extLst>
          </p:cNvPr>
          <p:cNvSpPr>
            <a:spLocks noGrp="1"/>
          </p:cNvSpPr>
          <p:nvPr>
            <p:ph type="title"/>
          </p:nvPr>
        </p:nvSpPr>
        <p:spPr/>
        <p:txBody>
          <a:bodyPr/>
          <a:lstStyle/>
          <a:p>
            <a:r>
              <a:rPr lang="en-US" smtClean="0"/>
              <a:t>Click to edit Master title style</a:t>
            </a:r>
            <a:endParaRPr lang="en-US"/>
          </a:p>
        </p:txBody>
      </p:sp>
      <p:sp>
        <p:nvSpPr>
          <p:cNvPr id="16" name="Text Placeholder 4">
            <a:extLst>
              <a:ext uri="{FF2B5EF4-FFF2-40B4-BE49-F238E27FC236}">
                <a16:creationId xmlns:a16="http://schemas.microsoft.com/office/drawing/2014/main" xmlns=""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a:extLst>
              <a:ext uri="{FF2B5EF4-FFF2-40B4-BE49-F238E27FC236}">
                <a16:creationId xmlns:a16="http://schemas.microsoft.com/office/drawing/2014/main" xmlns=""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2">
            <a:extLst>
              <a:ext uri="{FF2B5EF4-FFF2-40B4-BE49-F238E27FC236}">
                <a16:creationId xmlns:a16="http://schemas.microsoft.com/office/drawing/2014/main" xmlns=""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a:extLst>
              <a:ext uri="{FF2B5EF4-FFF2-40B4-BE49-F238E27FC236}">
                <a16:creationId xmlns:a16="http://schemas.microsoft.com/office/drawing/2014/main" xmlns=""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596330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xmlns=""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smtClean="0"/>
              <a:t>Click to edit Master text styles</a:t>
            </a:r>
          </a:p>
        </p:txBody>
      </p:sp>
      <p:sp>
        <p:nvSpPr>
          <p:cNvPr id="10" name="Text Placeholder 8">
            <a:extLst>
              <a:ext uri="{FF2B5EF4-FFF2-40B4-BE49-F238E27FC236}">
                <a16:creationId xmlns:a16="http://schemas.microsoft.com/office/drawing/2014/main" xmlns=""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smtClean="0"/>
              <a:t>Click to edit Master text styles</a:t>
            </a:r>
          </a:p>
        </p:txBody>
      </p:sp>
      <p:sp>
        <p:nvSpPr>
          <p:cNvPr id="12" name="Text Placeholder 8">
            <a:extLst>
              <a:ext uri="{FF2B5EF4-FFF2-40B4-BE49-F238E27FC236}">
                <a16:creationId xmlns:a16="http://schemas.microsoft.com/office/drawing/2014/main" xmlns=""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Click to edit Master text styles</a:t>
            </a:r>
          </a:p>
        </p:txBody>
      </p:sp>
      <p:sp>
        <p:nvSpPr>
          <p:cNvPr id="13" name="Text Placeholder 8">
            <a:extLst>
              <a:ext uri="{FF2B5EF4-FFF2-40B4-BE49-F238E27FC236}">
                <a16:creationId xmlns:a16="http://schemas.microsoft.com/office/drawing/2014/main" xmlns=""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Click to edit Master text styles</a:t>
            </a:r>
          </a:p>
        </p:txBody>
      </p:sp>
      <p:sp>
        <p:nvSpPr>
          <p:cNvPr id="3" name="Title 2">
            <a:extLst>
              <a:ext uri="{FF2B5EF4-FFF2-40B4-BE49-F238E27FC236}">
                <a16:creationId xmlns:a16="http://schemas.microsoft.com/office/drawing/2014/main" xmlns="" id="{E0FB9F81-CC7F-5244-95A6-279BE4B51AB1}"/>
              </a:ext>
            </a:extLst>
          </p:cNvPr>
          <p:cNvSpPr>
            <a:spLocks noGrp="1"/>
          </p:cNvSpPr>
          <p:nvPr>
            <p:ph type="title"/>
          </p:nvPr>
        </p:nvSpPr>
        <p:spPr>
          <a:xfrm>
            <a:off x="446314" y="500215"/>
            <a:ext cx="11174186" cy="5909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4025333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schemeClr val="bg2">
                <a:shade val="9000"/>
                <a:satMod val="300000"/>
              </a:schemeClr>
              <a:schemeClr val="bg2">
                <a:tint val="90000"/>
                <a:satMod val="225000"/>
              </a:schemeClr>
            </a:duotone>
            <a:lum/>
          </a:blip>
          <a:srcRect/>
          <a:tile tx="0" ty="0" sx="90000" sy="9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7" name="Frame 6">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6">
              <a:lumMod val="40000"/>
              <a:lumOff val="6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1100" b="1" smtClean="0">
                <a:solidFill>
                  <a:schemeClr val="tx1">
                    <a:lumMod val="75000"/>
                    <a:lumOff val="25000"/>
                  </a:schemeClr>
                </a:solidFill>
              </a:rPr>
              <a:pPr/>
              <a:t>‹#›</a:t>
            </a:fld>
            <a:endParaRPr lang="en-GB" sz="1100" b="1"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smtClean="0"/>
              <a:t>Click to edit Master title style</a:t>
            </a:r>
            <a:endParaRPr lang="en-GB" dirty="0"/>
          </a:p>
        </p:txBody>
      </p:sp>
      <p:sp>
        <p:nvSpPr>
          <p:cNvPr id="5" name="Picture Placeholder 4">
            <a:extLst>
              <a:ext uri="{FF2B5EF4-FFF2-40B4-BE49-F238E27FC236}">
                <a16:creationId xmlns:a16="http://schemas.microsoft.com/office/drawing/2014/main" xmlns=""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xmlns=""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smtClean="0"/>
              <a:t>Click to edit Master text styles</a:t>
            </a:r>
          </a:p>
        </p:txBody>
      </p:sp>
      <p:sp>
        <p:nvSpPr>
          <p:cNvPr id="12" name="Text Placeholder 8">
            <a:extLst>
              <a:ext uri="{FF2B5EF4-FFF2-40B4-BE49-F238E27FC236}">
                <a16:creationId xmlns:a16="http://schemas.microsoft.com/office/drawing/2014/main" xmlns=""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Click to edit Master text styles</a:t>
            </a:r>
          </a:p>
        </p:txBody>
      </p:sp>
      <p:sp>
        <p:nvSpPr>
          <p:cNvPr id="15" name="Rectangle 14">
            <a:extLst>
              <a:ext uri="{FF2B5EF4-FFF2-40B4-BE49-F238E27FC236}">
                <a16:creationId xmlns:a16="http://schemas.microsoft.com/office/drawing/2014/main" xmlns=""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xmlns=""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xmlns=""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smtClean="0"/>
              <a:t>Click to edit Master text styles</a:t>
            </a:r>
          </a:p>
        </p:txBody>
      </p:sp>
      <p:sp>
        <p:nvSpPr>
          <p:cNvPr id="10" name="Text Placeholder 8">
            <a:extLst>
              <a:ext uri="{FF2B5EF4-FFF2-40B4-BE49-F238E27FC236}">
                <a16:creationId xmlns:a16="http://schemas.microsoft.com/office/drawing/2014/main" xmlns=""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smtClean="0"/>
              <a:t>Click to edit Master text styles</a:t>
            </a:r>
          </a:p>
        </p:txBody>
      </p:sp>
      <p:sp>
        <p:nvSpPr>
          <p:cNvPr id="11" name="Text Placeholder 8">
            <a:extLst>
              <a:ext uri="{FF2B5EF4-FFF2-40B4-BE49-F238E27FC236}">
                <a16:creationId xmlns:a16="http://schemas.microsoft.com/office/drawing/2014/main" xmlns=""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smtClean="0"/>
              <a:t>Click to edit Master text styles</a:t>
            </a:r>
          </a:p>
        </p:txBody>
      </p:sp>
      <p:sp>
        <p:nvSpPr>
          <p:cNvPr id="12" name="Text Placeholder 8">
            <a:extLst>
              <a:ext uri="{FF2B5EF4-FFF2-40B4-BE49-F238E27FC236}">
                <a16:creationId xmlns:a16="http://schemas.microsoft.com/office/drawing/2014/main" xmlns=""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smtClean="0"/>
              <a:t>Click to edit Master text styles</a:t>
            </a:r>
          </a:p>
        </p:txBody>
      </p:sp>
      <p:sp>
        <p:nvSpPr>
          <p:cNvPr id="13" name="Text Placeholder 8">
            <a:extLst>
              <a:ext uri="{FF2B5EF4-FFF2-40B4-BE49-F238E27FC236}">
                <a16:creationId xmlns:a16="http://schemas.microsoft.com/office/drawing/2014/main" xmlns=""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smtClean="0"/>
              <a:t>Click to edit Master text styles</a:t>
            </a:r>
          </a:p>
        </p:txBody>
      </p:sp>
      <p:sp>
        <p:nvSpPr>
          <p:cNvPr id="14" name="Text Placeholder 8">
            <a:extLst>
              <a:ext uri="{FF2B5EF4-FFF2-40B4-BE49-F238E27FC236}">
                <a16:creationId xmlns:a16="http://schemas.microsoft.com/office/drawing/2014/main" xmlns=""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smtClean="0"/>
              <a:t>Click to edit Master text styles</a:t>
            </a:r>
          </a:p>
        </p:txBody>
      </p:sp>
      <p:sp>
        <p:nvSpPr>
          <p:cNvPr id="3" name="Title 2">
            <a:extLst>
              <a:ext uri="{FF2B5EF4-FFF2-40B4-BE49-F238E27FC236}">
                <a16:creationId xmlns:a16="http://schemas.microsoft.com/office/drawing/2014/main" xmlns="" id="{B9AD2AC4-32E8-BC46-848C-BEA37118CB63}"/>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448194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xmlns=""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xmlns=""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xmlns=""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xmlns=""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xmlns=""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xmlns=""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xmlns=""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36721932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xmlns="" id="{00F7C607-177E-BC4B-9F1D-E0CD83EF0470}"/>
              </a:ext>
            </a:extLst>
          </p:cNvPr>
          <p:cNvSpPr>
            <a:spLocks noGrp="1"/>
          </p:cNvSpPr>
          <p:nvPr>
            <p:ph type="title"/>
          </p:nvPr>
        </p:nvSpPr>
        <p:spPr/>
        <p:txBody>
          <a:bodyPr/>
          <a:lstStyle/>
          <a:p>
            <a:r>
              <a:rPr lang="en-US" smtClean="0"/>
              <a:t>Click to edit Master title style</a:t>
            </a:r>
            <a:endParaRPr lang="en-US"/>
          </a:p>
        </p:txBody>
      </p:sp>
      <p:sp>
        <p:nvSpPr>
          <p:cNvPr id="11" name="Content Placeholder 2">
            <a:extLst>
              <a:ext uri="{FF2B5EF4-FFF2-40B4-BE49-F238E27FC236}">
                <a16:creationId xmlns:a16="http://schemas.microsoft.com/office/drawing/2014/main" xmlns=""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a:extLst>
              <a:ext uri="{FF2B5EF4-FFF2-40B4-BE49-F238E27FC236}">
                <a16:creationId xmlns:a16="http://schemas.microsoft.com/office/drawing/2014/main" xmlns=""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70094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xmlns="" id="{00F7C607-177E-BC4B-9F1D-E0CD83EF0470}"/>
              </a:ext>
            </a:extLst>
          </p:cNvPr>
          <p:cNvSpPr>
            <a:spLocks noGrp="1"/>
          </p:cNvSpPr>
          <p:nvPr>
            <p:ph type="title"/>
          </p:nvPr>
        </p:nvSpPr>
        <p:spPr>
          <a:xfrm>
            <a:off x="839788" y="500215"/>
            <a:ext cx="3932237" cy="1557185"/>
          </a:xfrm>
        </p:spPr>
        <p:txBody>
          <a:bodyPr/>
          <a:lstStyle/>
          <a:p>
            <a:r>
              <a:rPr lang="en-US" smtClean="0"/>
              <a:t>Click to edit Master title style</a:t>
            </a:r>
            <a:endParaRPr lang="en-US"/>
          </a:p>
        </p:txBody>
      </p:sp>
      <p:sp>
        <p:nvSpPr>
          <p:cNvPr id="15" name="Text Placeholder 3">
            <a:extLst>
              <a:ext uri="{FF2B5EF4-FFF2-40B4-BE49-F238E27FC236}">
                <a16:creationId xmlns:a16="http://schemas.microsoft.com/office/drawing/2014/main" xmlns=""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6" name="Content Placeholder 2">
            <a:extLst>
              <a:ext uri="{FF2B5EF4-FFF2-40B4-BE49-F238E27FC236}">
                <a16:creationId xmlns:a16="http://schemas.microsoft.com/office/drawing/2014/main" xmlns=""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42418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xmlns="" id="{00F7C607-177E-BC4B-9F1D-E0CD83EF0470}"/>
              </a:ext>
            </a:extLst>
          </p:cNvPr>
          <p:cNvSpPr>
            <a:spLocks noGrp="1"/>
          </p:cNvSpPr>
          <p:nvPr>
            <p:ph type="title"/>
          </p:nvPr>
        </p:nvSpPr>
        <p:spPr>
          <a:xfrm>
            <a:off x="839788" y="500215"/>
            <a:ext cx="3932237" cy="1557185"/>
          </a:xfrm>
        </p:spPr>
        <p:txBody>
          <a:bodyPr/>
          <a:lstStyle/>
          <a:p>
            <a:r>
              <a:rPr lang="en-US" smtClean="0"/>
              <a:t>Click to edit Master title style</a:t>
            </a:r>
            <a:endParaRPr lang="en-US"/>
          </a:p>
        </p:txBody>
      </p:sp>
      <p:sp>
        <p:nvSpPr>
          <p:cNvPr id="15" name="Text Placeholder 3">
            <a:extLst>
              <a:ext uri="{FF2B5EF4-FFF2-40B4-BE49-F238E27FC236}">
                <a16:creationId xmlns:a16="http://schemas.microsoft.com/office/drawing/2014/main" xmlns=""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Picture Placeholder 2">
            <a:extLst>
              <a:ext uri="{FF2B5EF4-FFF2-40B4-BE49-F238E27FC236}">
                <a16:creationId xmlns:a16="http://schemas.microsoft.com/office/drawing/2014/main" xmlns=""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6409964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xmlns=""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smtClean="0"/>
              <a:t>Click to edit Master text styles</a:t>
            </a:r>
          </a:p>
          <a:p>
            <a:pPr lvl="1"/>
            <a:r>
              <a:rPr lang="en-US" smtClean="0"/>
              <a:t>Second level</a:t>
            </a:r>
          </a:p>
        </p:txBody>
      </p:sp>
      <p:sp>
        <p:nvSpPr>
          <p:cNvPr id="8" name="Text Placeholder 6">
            <a:extLst>
              <a:ext uri="{FF2B5EF4-FFF2-40B4-BE49-F238E27FC236}">
                <a16:creationId xmlns:a16="http://schemas.microsoft.com/office/drawing/2014/main" xmlns=""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xmlns=""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xmlns=""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xmlns=""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xmlns="" id="{50E81040-AE93-4763-96F3-062F0F2D8F14}"/>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014396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xmlns=""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xmlns=""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D5BBC35B-A44B-4119-B8DA-DE9E3DFADA20}" type="slidenum">
              <a:rPr kumimoji="0" lang="en-US" smtClean="0"/>
              <a:pPr eaLnBrk="1" latinLnBrk="0" hangingPunct="1"/>
              <a:t>‹#›</a:t>
            </a:fld>
            <a:endParaRPr kumimoji="0"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Flowchart: Document 3">
            <a:extLst>
              <a:ext uri="{FF2B5EF4-FFF2-40B4-BE49-F238E27FC236}">
                <a16:creationId xmlns:a16="http://schemas.microsoft.com/office/drawing/2014/main" xmlns=""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xmlns=""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xmlns=""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4" name="Slide Number Placeholder 5">
            <a:extLst>
              <a:ext uri="{FF2B5EF4-FFF2-40B4-BE49-F238E27FC236}">
                <a16:creationId xmlns:a16="http://schemas.microsoft.com/office/drawing/2014/main" xmlns=""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6">
              <a:lumMod val="40000"/>
              <a:lumOff val="6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1100" b="1" smtClean="0">
                <a:solidFill>
                  <a:schemeClr val="tx1">
                    <a:lumMod val="75000"/>
                    <a:lumOff val="25000"/>
                  </a:schemeClr>
                </a:solidFill>
              </a:rPr>
              <a:pPr/>
              <a:t>‹#›</a:t>
            </a:fld>
            <a:endParaRPr lang="en-GB" b="1"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0" name="Frame 9">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Rectangle 11">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3"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6">
              <a:lumMod val="40000"/>
              <a:lumOff val="6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1100" b="1" smtClean="0">
                <a:solidFill>
                  <a:schemeClr val="tx1">
                    <a:lumMod val="75000"/>
                    <a:lumOff val="25000"/>
                  </a:schemeClr>
                </a:solidFill>
              </a:rPr>
              <a:pPr/>
              <a:t>‹#›</a:t>
            </a:fld>
            <a:endParaRPr lang="en-GB" sz="1100" b="1"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4" name="Footer Placeholder 3"/>
          <p:cNvSpPr>
            <a:spLocks noGrp="1"/>
          </p:cNvSpPr>
          <p:nvPr>
            <p:ph type="ftr" sz="quarter" idx="11"/>
          </p:nvPr>
        </p:nvSpPr>
        <p:spPr/>
        <p:txBody>
          <a:bodyPr/>
          <a:lstStyle>
            <a:extLst/>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lvl1pPr>
              <a:defRPr sz="1100"/>
            </a:lvl1pPr>
            <a:extLst/>
          </a:lstStyle>
          <a:p>
            <a:fld id="{D5BBC35B-A44B-4119-B8DA-DE9E3DFADA20}"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8" name="Frame 7">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6">
              <a:lumMod val="40000"/>
              <a:lumOff val="6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lumMod val="75000"/>
                    <a:lumOff val="25000"/>
                  </a:schemeClr>
                </a:solidFill>
              </a:rPr>
              <a:pPr/>
              <a:t>‹#›</a:t>
            </a:fld>
            <a:endParaRPr lang="en-GB" b="1"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8/16/2019</a:t>
            </a:fld>
            <a:endParaRPr lang="en-US">
              <a:solidFill>
                <a:schemeClr val="tx1"/>
              </a:solidFill>
            </a:endParaRPr>
          </a:p>
        </p:txBody>
      </p:sp>
      <p:sp>
        <p:nvSpPr>
          <p:cNvPr id="6" name="Footer Placeholder 5"/>
          <p:cNvSpPr>
            <a:spLocks noGrp="1"/>
          </p:cNvSpPr>
          <p:nvPr>
            <p:ph type="ftr" sz="quarter" idx="11"/>
          </p:nvPr>
        </p:nvSpPr>
        <p:spPr/>
        <p:txBody>
          <a:bodyPr/>
          <a:lstStyle>
            <a:extLst/>
          </a:lstStyle>
          <a:p>
            <a:endParaRPr kumimoji="0" lang="en-US">
              <a:solidFill>
                <a:schemeClr val="tx1"/>
              </a:solidFill>
            </a:endParaRP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lvl1pPr>
              <a:defRPr sz="1100"/>
            </a:lvl1pPr>
            <a:extLst/>
          </a:lstStyle>
          <a:p>
            <a:fld id="{D5BBC35B-A44B-4119-B8DA-DE9E3DFADA20}"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1" name="Frame 10">
            <a:extLst>
              <a:ext uri="{FF2B5EF4-FFF2-40B4-BE49-F238E27FC236}">
                <a16:creationId xmlns:a16="http://schemas.microsoft.com/office/drawing/2014/main" xmlns=""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Rectangle 11">
            <a:extLst>
              <a:ext uri="{FF2B5EF4-FFF2-40B4-BE49-F238E27FC236}">
                <a16:creationId xmlns:a16="http://schemas.microsoft.com/office/drawing/2014/main" xmlns=""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3" name="Rectangle 12">
            <a:extLst>
              <a:ext uri="{FF2B5EF4-FFF2-40B4-BE49-F238E27FC236}">
                <a16:creationId xmlns:a16="http://schemas.microsoft.com/office/drawing/2014/main" xmlns=""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4" name="Slide Number Placeholder 5">
            <a:extLst>
              <a:ext uri="{FF2B5EF4-FFF2-40B4-BE49-F238E27FC236}">
                <a16:creationId xmlns:a16="http://schemas.microsoft.com/office/drawing/2014/main" xmlns="" id="{A67D090F-9522-445C-B984-52BE590455DC}"/>
              </a:ext>
            </a:extLst>
          </p:cNvPr>
          <p:cNvSpPr txBox="1">
            <a:spLocks/>
          </p:cNvSpPr>
          <p:nvPr userDrawn="1"/>
        </p:nvSpPr>
        <p:spPr>
          <a:xfrm>
            <a:off x="11360016" y="6369050"/>
            <a:ext cx="335909" cy="365125"/>
          </a:xfrm>
          <a:prstGeom prst="rect">
            <a:avLst/>
          </a:prstGeom>
          <a:solidFill>
            <a:schemeClr val="accent6">
              <a:lumMod val="40000"/>
              <a:lumOff val="6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1100" b="1" smtClean="0">
                <a:solidFill>
                  <a:schemeClr val="tx1">
                    <a:lumMod val="75000"/>
                    <a:lumOff val="25000"/>
                  </a:schemeClr>
                </a:solidFill>
              </a:rPr>
              <a:pPr/>
              <a:t>‹#›</a:t>
            </a:fld>
            <a:endParaRPr lang="en-GB" b="1"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eaLnBrk="1" latinLnBrk="0" hangingPunct="1"/>
            <a:fld id="{544213AF-26F6-41FA-8D85-E2C5388D6E58}" type="datetimeFigureOut">
              <a:rPr lang="en-US" smtClean="0"/>
              <a:pPr eaLnBrk="1" latinLnBrk="0" hangingPunct="1"/>
              <a:t>8/16/2019</a:t>
            </a:fld>
            <a:endParaRPr lang="en-US" sz="1000" dirty="0">
              <a:solidFill>
                <a:schemeClr val="tx1"/>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Rectangle 12">
            <a:extLst>
              <a:ext uri="{FF2B5EF4-FFF2-40B4-BE49-F238E27FC236}">
                <a16:creationId xmlns:a16="http://schemas.microsoft.com/office/drawing/2014/main" xmlns="" id="{72B1D122-60D0-8B4D-896A-2A770C0B6343}"/>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4" name="Slide Number Placeholder 5">
            <a:extLst>
              <a:ext uri="{FF2B5EF4-FFF2-40B4-BE49-F238E27FC236}">
                <a16:creationId xmlns:a16="http://schemas.microsoft.com/office/drawing/2014/main" xmlns="" id="{6B5B9FA1-1805-A944-AC99-868579EBA1AD}"/>
              </a:ext>
            </a:extLst>
          </p:cNvPr>
          <p:cNvSpPr txBox="1">
            <a:spLocks/>
          </p:cNvSpPr>
          <p:nvPr/>
        </p:nvSpPr>
        <p:spPr>
          <a:xfrm>
            <a:off x="11360016" y="6369050"/>
            <a:ext cx="335909" cy="365125"/>
          </a:xfrm>
          <a:prstGeom prst="rect">
            <a:avLst/>
          </a:prstGeom>
          <a:solidFill>
            <a:schemeClr val="accent6">
              <a:lumMod val="40000"/>
              <a:lumOff val="6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1100" b="1" smtClean="0">
                <a:solidFill>
                  <a:schemeClr val="tx1">
                    <a:lumMod val="75000"/>
                    <a:lumOff val="25000"/>
                  </a:schemeClr>
                </a:solidFill>
              </a:rPr>
              <a:pPr/>
              <a:t>‹#›</a:t>
            </a:fld>
            <a:endParaRPr lang="en-GB" sz="1100" b="1" dirty="0">
              <a:solidFill>
                <a:schemeClr val="tx1">
                  <a:lumMod val="75000"/>
                  <a:lumOff val="25000"/>
                </a:schemeClr>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49" r:id="rId13"/>
    <p:sldLayoutId id="2147483651" r:id="rId14"/>
    <p:sldLayoutId id="2147483661" r:id="rId15"/>
    <p:sldLayoutId id="2147483662" r:id="rId16"/>
    <p:sldLayoutId id="2147483668" r:id="rId17"/>
    <p:sldLayoutId id="2147483674" r:id="rId18"/>
    <p:sldLayoutId id="2147483666" r:id="rId19"/>
    <p:sldLayoutId id="2147483664" r:id="rId20"/>
    <p:sldLayoutId id="2147483663" r:id="rId21"/>
    <p:sldLayoutId id="2147483671" r:id="rId22"/>
    <p:sldLayoutId id="2147483672" r:id="rId23"/>
    <p:sldLayoutId id="2147483673" r:id="rId24"/>
    <p:sldLayoutId id="2147483675" r:id="rId25"/>
    <p:sldLayoutId id="2147483676" r:id="rId26"/>
    <p:sldLayoutId id="2147483665" r:id="rId27"/>
    <p:sldLayoutId id="2147483669" r:id="rId28"/>
    <p:sldLayoutId id="2147483670" r:id="rId29"/>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esv.org/Numbers+1:52" TargetMode="External"/><Relationship Id="rId13" Type="http://schemas.openxmlformats.org/officeDocument/2006/relationships/hyperlink" Target="https://www.esv.org/Joshua+19:51" TargetMode="External"/><Relationship Id="rId18" Type="http://schemas.openxmlformats.org/officeDocument/2006/relationships/hyperlink" Target="https://www.esv.org/Acts+13:20" TargetMode="External"/><Relationship Id="rId26" Type="http://schemas.openxmlformats.org/officeDocument/2006/relationships/hyperlink" Target="https://www.mechon-mamre.org/p/pt/pt08a21.htm#1" TargetMode="External"/><Relationship Id="rId3" Type="http://schemas.openxmlformats.org/officeDocument/2006/relationships/hyperlink" Target="https://en.wikipedia.org/wiki/Canaan" TargetMode="External"/><Relationship Id="rId21" Type="http://schemas.openxmlformats.org/officeDocument/2006/relationships/hyperlink" Target="https://www.esv.org/Judges+20:26" TargetMode="External"/><Relationship Id="rId34" Type="http://schemas.openxmlformats.org/officeDocument/2006/relationships/hyperlink" Target="https://www.mechon-mamre.org/p/pt/pt08b06.htm#17" TargetMode="External"/><Relationship Id="rId7" Type="http://schemas.openxmlformats.org/officeDocument/2006/relationships/hyperlink" Target="http://bible.oremus.org/?passage=Joshua+10:43%E2%80%9310:43&amp;version=nrsv" TargetMode="External"/><Relationship Id="rId12" Type="http://schemas.openxmlformats.org/officeDocument/2006/relationships/hyperlink" Target="https://www.esv.org/Joshua+18:1" TargetMode="External"/><Relationship Id="rId17" Type="http://schemas.openxmlformats.org/officeDocument/2006/relationships/hyperlink" Target="https://www.esv.org/1+Kings+6:1" TargetMode="External"/><Relationship Id="rId25" Type="http://schemas.openxmlformats.org/officeDocument/2006/relationships/hyperlink" Target="https://en.wikipedia.org/wiki/Gibeah" TargetMode="External"/><Relationship Id="rId33" Type="http://schemas.openxmlformats.org/officeDocument/2006/relationships/hyperlink" Target="https://www.mechon-mamre.org/p/pt/pt25a13.htm#5" TargetMode="External"/><Relationship Id="rId2" Type="http://schemas.openxmlformats.org/officeDocument/2006/relationships/image" Target="../media/image18.jpeg"/><Relationship Id="rId16" Type="http://schemas.openxmlformats.org/officeDocument/2006/relationships/hyperlink" Target="https://en.wikipedia.org/wiki/Biblical_judges" TargetMode="External"/><Relationship Id="rId20" Type="http://schemas.openxmlformats.org/officeDocument/2006/relationships/hyperlink" Target="https://en.wikipedia.org/wiki/Tabernacle#cite_note-17" TargetMode="External"/><Relationship Id="rId29" Type="http://schemas.openxmlformats.org/officeDocument/2006/relationships/hyperlink" Target="https://www.mechon-mamre.org/p/pt/pt25a21.htm#29" TargetMode="External"/><Relationship Id="rId1" Type="http://schemas.openxmlformats.org/officeDocument/2006/relationships/slideLayout" Target="../slideLayouts/slideLayout2.xml"/><Relationship Id="rId6" Type="http://schemas.openxmlformats.org/officeDocument/2006/relationships/hyperlink" Target="https://www.esv.org/Joshua+5:8" TargetMode="External"/><Relationship Id="rId11" Type="http://schemas.openxmlformats.org/officeDocument/2006/relationships/hyperlink" Target="https://en.wikipedia.org/wiki/Tribe_of_Ephraim" TargetMode="External"/><Relationship Id="rId24" Type="http://schemas.openxmlformats.org/officeDocument/2006/relationships/hyperlink" Target="https://en.wikipedia.org/wiki/Nob,_Israel" TargetMode="External"/><Relationship Id="rId32" Type="http://schemas.openxmlformats.org/officeDocument/2006/relationships/hyperlink" Target="https://en.wikipedia.org/wiki/Kiriath-Jearim" TargetMode="External"/><Relationship Id="rId37" Type="http://schemas.openxmlformats.org/officeDocument/2006/relationships/hyperlink" Target="https://www.mechon-mamre.org/p/pt/pt09a08.htm#4" TargetMode="External"/><Relationship Id="rId5" Type="http://schemas.openxmlformats.org/officeDocument/2006/relationships/hyperlink" Target="https://www.esv.org/Joshua+4:19" TargetMode="External"/><Relationship Id="rId15" Type="http://schemas.openxmlformats.org/officeDocument/2006/relationships/hyperlink" Target="https://www.esv.org/Psalms+78:60" TargetMode="External"/><Relationship Id="rId23" Type="http://schemas.openxmlformats.org/officeDocument/2006/relationships/hyperlink" Target="https://en.wikipedia.org/wiki/Saul" TargetMode="External"/><Relationship Id="rId28" Type="http://schemas.openxmlformats.org/officeDocument/2006/relationships/hyperlink" Target="https://www.mechon-mamre.org/p/pt/pt25a16.htm#39" TargetMode="External"/><Relationship Id="rId36" Type="http://schemas.openxmlformats.org/officeDocument/2006/relationships/hyperlink" Target="https://www.mechon-mamre.org/p/pt/pt09a03.htm#2" TargetMode="External"/><Relationship Id="rId10" Type="http://schemas.openxmlformats.org/officeDocument/2006/relationships/hyperlink" Target="https://en.wikipedia.org/wiki/Shiloh_(biblical_city)" TargetMode="External"/><Relationship Id="rId19" Type="http://schemas.openxmlformats.org/officeDocument/2006/relationships/hyperlink" Target="https://en.wikipedia.org/wiki/Tabernacle#cite_note-16" TargetMode="External"/><Relationship Id="rId31" Type="http://schemas.openxmlformats.org/officeDocument/2006/relationships/hyperlink" Target="https://en.wikipedia.org/wiki/David" TargetMode="External"/><Relationship Id="rId4" Type="http://schemas.openxmlformats.org/officeDocument/2006/relationships/hyperlink" Target="https://en.wikipedia.org/wiki/Gilgal" TargetMode="External"/><Relationship Id="rId9" Type="http://schemas.openxmlformats.org/officeDocument/2006/relationships/hyperlink" Target="https://en.wikipedia.org/wiki/Tribal_allotments_of_Israel" TargetMode="External"/><Relationship Id="rId14" Type="http://schemas.openxmlformats.org/officeDocument/2006/relationships/hyperlink" Target="https://www.esv.org/Joshua+22:9" TargetMode="External"/><Relationship Id="rId22" Type="http://schemas.openxmlformats.org/officeDocument/2006/relationships/hyperlink" Target="https://en.wikipedia.org/wiki/Philistines" TargetMode="External"/><Relationship Id="rId27" Type="http://schemas.openxmlformats.org/officeDocument/2006/relationships/hyperlink" Target="https://en.wikipedia.org/wiki/Gibeon_(ancient_city)" TargetMode="External"/><Relationship Id="rId30" Type="http://schemas.openxmlformats.org/officeDocument/2006/relationships/hyperlink" Target="https://www.mechon-mamre.org/p/pt/pt25b01.htm#2" TargetMode="External"/><Relationship Id="rId35" Type="http://schemas.openxmlformats.org/officeDocument/2006/relationships/hyperlink" Target="https://www.mechon-mamre.org/p/pt/pt25a15.htm#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4.wdp"/><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5.jpeg"/><Relationship Id="rId2" Type="http://schemas.openxmlformats.org/officeDocument/2006/relationships/image" Target="../media/image38.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9.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3.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7.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59.jpeg"/><Relationship Id="rId2" Type="http://schemas.openxmlformats.org/officeDocument/2006/relationships/image" Target="../media/image56.jp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8.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8" Type="http://schemas.openxmlformats.org/officeDocument/2006/relationships/image" Target="../media/image7.jpg"/><Relationship Id="rId3" Type="http://schemas.microsoft.com/office/2007/relationships/hdphoto" Target="../media/hdphoto9.wdp"/><Relationship Id="rId7" Type="http://schemas.openxmlformats.org/officeDocument/2006/relationships/image" Target="../media/image33.jpeg"/><Relationship Id="rId2" Type="http://schemas.openxmlformats.org/officeDocument/2006/relationships/image" Target="../media/image65.jpeg"/><Relationship Id="rId1" Type="http://schemas.openxmlformats.org/officeDocument/2006/relationships/slideLayout" Target="../slideLayouts/slideLayout6.xml"/><Relationship Id="rId6" Type="http://schemas.openxmlformats.org/officeDocument/2006/relationships/image" Target="../media/image6.jpg"/><Relationship Id="rId5" Type="http://schemas.microsoft.com/office/2007/relationships/hdphoto" Target="../media/hdphoto8.wdp"/><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7.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8.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7.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7.png"/><Relationship Id="rId5" Type="http://schemas.microsoft.com/office/2007/relationships/hdphoto" Target="../media/hdphoto10.wdp"/><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6.png"/><Relationship Id="rId2" Type="http://schemas.openxmlformats.org/officeDocument/2006/relationships/image" Target="../media/image70.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8.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71.jpeg"/><Relationship Id="rId5" Type="http://schemas.microsoft.com/office/2007/relationships/hdphoto" Target="../media/hdphoto1.wdp"/><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8" Type="http://schemas.openxmlformats.org/officeDocument/2006/relationships/hyperlink" Target="mailto:calendar@studythecalendar.com" TargetMode="External"/><Relationship Id="rId3" Type="http://schemas.openxmlformats.org/officeDocument/2006/relationships/image" Target="../media/image66.png"/><Relationship Id="rId7" Type="http://schemas.openxmlformats.org/officeDocument/2006/relationships/hyperlink" Target="mailto:tim@studythecalendar.com" TargetMode="External"/><Relationship Id="rId2" Type="http://schemas.openxmlformats.org/officeDocument/2006/relationships/image" Target="../media/image72.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73.png"/><Relationship Id="rId4" Type="http://schemas.openxmlformats.org/officeDocument/2006/relationships/hyperlink" Target="mailto:charlene@studythecalenda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94" y="5065059"/>
            <a:ext cx="12147175" cy="1767727"/>
          </a:xfrm>
          <a:prstGeom prst="rect">
            <a:avLst/>
          </a:prstGeom>
          <a:noFill/>
          <a:ln w="76200">
            <a:solidFill>
              <a:schemeClr val="accent6"/>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1923875" y="5155185"/>
            <a:ext cx="5090891" cy="156966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t>“</a:t>
            </a:r>
            <a:r>
              <a:rPr lang="en-US" sz="48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t>Between</a:t>
            </a: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t> the</a:t>
            </a:r>
            <a:b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b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t>Mixin</a:t>
            </a:r>
            <a:r>
              <a:rPr lang="en-US" sz="4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t>gS</a:t>
            </a: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rPr>
              <a:t>”?</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innerShdw blurRad="69850" dist="43180" dir="5400000">
                  <a:srgbClr val="000000">
                    <a:alpha val="65000"/>
                  </a:srgbClr>
                </a:innerShdw>
              </a:effectLst>
              <a:latin typeface="Rockwell" pitchFamily="18" charset="0"/>
            </a:endParaRPr>
          </a:p>
        </p:txBody>
      </p:sp>
      <p:sp>
        <p:nvSpPr>
          <p:cNvPr id="8" name="Rectangle 7"/>
          <p:cNvSpPr/>
          <p:nvPr/>
        </p:nvSpPr>
        <p:spPr>
          <a:xfrm>
            <a:off x="8116110" y="5153270"/>
            <a:ext cx="3952971" cy="156966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800" b="1" cap="none" spc="0" dirty="0" smtClean="0">
                <a:ln w="1905"/>
                <a:solidFill>
                  <a:srgbClr val="FF9900"/>
                </a:solidFill>
                <a:effectLst>
                  <a:glow rad="101600">
                    <a:srgbClr val="002060"/>
                  </a:glow>
                  <a:innerShdw blurRad="69850" dist="43180" dir="5400000">
                    <a:srgbClr val="000000">
                      <a:alpha val="65000"/>
                    </a:srgbClr>
                  </a:innerShdw>
                </a:effectLst>
                <a:latin typeface="Rockwell" pitchFamily="18" charset="0"/>
              </a:rPr>
              <a:t>“</a:t>
            </a:r>
            <a:r>
              <a:rPr lang="en-US" sz="4800" b="1" u="sng" cap="none" spc="0" dirty="0" smtClean="0">
                <a:ln w="1905"/>
                <a:solidFill>
                  <a:srgbClr val="FF9900"/>
                </a:solidFill>
                <a:effectLst>
                  <a:glow rad="101600">
                    <a:srgbClr val="002060"/>
                  </a:glow>
                  <a:innerShdw blurRad="69850" dist="43180" dir="5400000">
                    <a:srgbClr val="000000">
                      <a:alpha val="65000"/>
                    </a:srgbClr>
                  </a:innerShdw>
                </a:effectLst>
                <a:latin typeface="Rockwell" pitchFamily="18" charset="0"/>
              </a:rPr>
              <a:t>Durin</a:t>
            </a:r>
            <a:r>
              <a:rPr lang="en-US" sz="4800" b="1" cap="none" spc="0" dirty="0" smtClean="0">
                <a:ln w="1905"/>
                <a:solidFill>
                  <a:srgbClr val="FF9900"/>
                </a:solidFill>
                <a:effectLst>
                  <a:glow rad="101600">
                    <a:srgbClr val="002060"/>
                  </a:glow>
                  <a:innerShdw blurRad="69850" dist="43180" dir="5400000">
                    <a:srgbClr val="000000">
                      <a:alpha val="65000"/>
                    </a:srgbClr>
                  </a:innerShdw>
                </a:effectLst>
                <a:latin typeface="Rockwell" pitchFamily="18" charset="0"/>
              </a:rPr>
              <a:t>g the </a:t>
            </a:r>
            <a:r>
              <a:rPr lang="en-US" sz="4800" b="1" dirty="0">
                <a:ln w="1905"/>
                <a:solidFill>
                  <a:srgbClr val="FF9900"/>
                </a:solidFill>
                <a:effectLst>
                  <a:glow rad="101600">
                    <a:srgbClr val="002060"/>
                  </a:glow>
                  <a:innerShdw blurRad="69850" dist="43180" dir="5400000">
                    <a:srgbClr val="000000">
                      <a:alpha val="65000"/>
                    </a:srgbClr>
                  </a:innerShdw>
                </a:effectLst>
                <a:latin typeface="Rockwell" pitchFamily="18" charset="0"/>
              </a:rPr>
              <a:t>M</a:t>
            </a:r>
            <a:r>
              <a:rPr lang="en-US" sz="4800" b="1" cap="none" spc="0" dirty="0" smtClean="0">
                <a:ln w="1905"/>
                <a:solidFill>
                  <a:srgbClr val="FF9900"/>
                </a:solidFill>
                <a:effectLst>
                  <a:glow rad="101600">
                    <a:srgbClr val="002060"/>
                  </a:glow>
                  <a:innerShdw blurRad="69850" dist="43180" dir="5400000">
                    <a:srgbClr val="000000">
                      <a:alpha val="65000"/>
                    </a:srgbClr>
                  </a:innerShdw>
                </a:effectLst>
                <a:latin typeface="Rockwell" pitchFamily="18" charset="0"/>
              </a:rPr>
              <a:t>ixing”?</a:t>
            </a:r>
            <a:endParaRPr lang="en-US" sz="4800" b="1" cap="none" spc="0" dirty="0">
              <a:ln w="1905"/>
              <a:solidFill>
                <a:srgbClr val="FF9900"/>
              </a:solidFill>
              <a:effectLst>
                <a:glow rad="101600">
                  <a:srgbClr val="002060"/>
                </a:glow>
                <a:innerShdw blurRad="69850" dist="43180" dir="5400000">
                  <a:srgbClr val="000000">
                    <a:alpha val="65000"/>
                  </a:srgbClr>
                </a:innerShdw>
              </a:effectLst>
              <a:latin typeface="Rockwell" pitchFamily="18" charset="0"/>
            </a:endParaRPr>
          </a:p>
        </p:txBody>
      </p:sp>
      <p:sp>
        <p:nvSpPr>
          <p:cNvPr id="10" name="Rectangle 9"/>
          <p:cNvSpPr/>
          <p:nvPr/>
        </p:nvSpPr>
        <p:spPr>
          <a:xfrm>
            <a:off x="-484446" y="5159015"/>
            <a:ext cx="3860143" cy="1569660"/>
          </a:xfrm>
          <a:prstGeom prst="rect">
            <a:avLst/>
          </a:prstGeom>
          <a:noFill/>
        </p:spPr>
        <p:txBody>
          <a:bodyPr wrap="square" lIns="91440" tIns="45720" rIns="91440" bIns="45720">
            <a:spAutoFit/>
            <a:scene3d>
              <a:camera prst="isometricOffAxis1Right"/>
              <a:lightRig rig="threePt" dir="t"/>
            </a:scene3d>
            <a:sp3d extrusionH="57150">
              <a:bevelT w="82550" h="38100" prst="coolSlant"/>
            </a:sp3d>
          </a:bodyPr>
          <a:lstStyle/>
          <a:p>
            <a:pPr algn="ctr"/>
            <a:r>
              <a:rPr lang="en-US" sz="4000" b="1" dirty="0" smtClean="0">
                <a:ln w="1905"/>
                <a:solidFill>
                  <a:schemeClr val="accent2">
                    <a:lumMod val="60000"/>
                    <a:lumOff val="40000"/>
                  </a:schemeClr>
                </a:solidFill>
                <a:effectLst>
                  <a:innerShdw blurRad="69850" dist="43180" dir="5400000">
                    <a:srgbClr val="000000">
                      <a:alpha val="65000"/>
                    </a:srgbClr>
                  </a:innerShdw>
                </a:effectLst>
                <a:latin typeface="Rockwell" pitchFamily="18" charset="0"/>
              </a:rPr>
              <a:t> </a:t>
            </a:r>
            <a:r>
              <a:rPr lang="en-US" sz="4800" b="1" dirty="0" smtClean="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rPr>
              <a:t>Is </a:t>
            </a:r>
            <a:br>
              <a:rPr lang="en-US" sz="4800" b="1" dirty="0" smtClean="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rPr>
            </a:br>
            <a:r>
              <a:rPr lang="en-US" sz="4800" b="1" dirty="0" smtClean="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rPr>
              <a:t>Lev 6:20</a:t>
            </a:r>
            <a:endParaRPr lang="en-US" sz="5400" b="1" cap="none" spc="0" dirty="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endParaRPr>
          </a:p>
        </p:txBody>
      </p:sp>
      <p:sp>
        <p:nvSpPr>
          <p:cNvPr id="9" name="Rectangle 8"/>
          <p:cNvSpPr/>
          <p:nvPr/>
        </p:nvSpPr>
        <p:spPr>
          <a:xfrm>
            <a:off x="5899733" y="5653313"/>
            <a:ext cx="2802317" cy="830997"/>
          </a:xfrm>
          <a:prstGeom prst="rect">
            <a:avLst/>
          </a:prstGeom>
          <a:noFill/>
        </p:spPr>
        <p:txBody>
          <a:bodyPr wrap="square" lIns="91440" tIns="45720" rIns="91440" bIns="45720">
            <a:spAutoFit/>
            <a:scene3d>
              <a:camera prst="isometricOffAxis1Right"/>
              <a:lightRig rig="threePt" dir="t"/>
            </a:scene3d>
            <a:sp3d extrusionH="57150">
              <a:bevelT w="82550" h="38100" prst="coolSlant"/>
            </a:sp3d>
          </a:bodyPr>
          <a:lstStyle/>
          <a:p>
            <a:pPr algn="ctr"/>
            <a:r>
              <a:rPr lang="en-US" sz="4000" b="1" dirty="0" smtClean="0">
                <a:ln w="1905"/>
                <a:solidFill>
                  <a:schemeClr val="accent2">
                    <a:lumMod val="60000"/>
                    <a:lumOff val="40000"/>
                  </a:schemeClr>
                </a:solidFill>
                <a:effectLst>
                  <a:innerShdw blurRad="69850" dist="43180" dir="5400000">
                    <a:srgbClr val="000000">
                      <a:alpha val="65000"/>
                    </a:srgbClr>
                  </a:innerShdw>
                </a:effectLst>
                <a:latin typeface="Rockwell" pitchFamily="18" charset="0"/>
              </a:rPr>
              <a:t> </a:t>
            </a:r>
            <a:r>
              <a:rPr lang="en-US" sz="4800" b="1" dirty="0" smtClean="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rPr>
              <a:t>~ OR ~</a:t>
            </a:r>
            <a:r>
              <a:rPr lang="en-US" sz="4000" b="1" dirty="0" smtClean="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rPr>
              <a:t> </a:t>
            </a:r>
            <a:endParaRPr lang="en-US" sz="5400" b="1" cap="none" spc="0" dirty="0">
              <a:ln w="1905"/>
              <a:solidFill>
                <a:schemeClr val="accent2">
                  <a:lumMod val="60000"/>
                  <a:lumOff val="40000"/>
                </a:schemeClr>
              </a:solidFill>
              <a:effectLst>
                <a:glow rad="127000">
                  <a:srgbClr val="0070C0"/>
                </a:glow>
                <a:innerShdw blurRad="69850" dist="43180" dir="5400000">
                  <a:srgbClr val="000000">
                    <a:alpha val="65000"/>
                  </a:srgbClr>
                </a:innerShdw>
              </a:effectLst>
              <a:latin typeface="Rockwell" pitchFamily="18" charset="0"/>
            </a:endParaRPr>
          </a:p>
        </p:txBody>
      </p:sp>
    </p:spTree>
    <p:extLst>
      <p:ext uri="{BB962C8B-B14F-4D97-AF65-F5344CB8AC3E}">
        <p14:creationId xmlns:p14="http://schemas.microsoft.com/office/powerpoint/2010/main" val="8979485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4325906" y="5934199"/>
            <a:ext cx="7094971" cy="853195"/>
            <a:chOff x="4325906" y="5934199"/>
            <a:chExt cx="7094971" cy="853195"/>
          </a:xfrm>
        </p:grpSpPr>
        <p:cxnSp>
          <p:nvCxnSpPr>
            <p:cNvPr id="43" name="Straight Connector 42"/>
            <p:cNvCxnSpPr/>
            <p:nvPr/>
          </p:nvCxnSpPr>
          <p:spPr>
            <a:xfrm flipV="1">
              <a:off x="4325906" y="6238754"/>
              <a:ext cx="2129361" cy="4816"/>
            </a:xfrm>
            <a:prstGeom prst="line">
              <a:avLst/>
            </a:prstGeom>
            <a:ln w="76200">
              <a:solidFill>
                <a:schemeClr val="accent2">
                  <a:lumMod val="60000"/>
                  <a:lumOff val="4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56394" y="6271260"/>
              <a:ext cx="2230406" cy="241814"/>
            </a:xfrm>
            <a:prstGeom prst="line">
              <a:avLst/>
            </a:prstGeom>
            <a:ln w="76200">
              <a:solidFill>
                <a:schemeClr val="accent2">
                  <a:lumMod val="60000"/>
                  <a:lumOff val="4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775986" y="6308204"/>
              <a:ext cx="2644891" cy="178695"/>
            </a:xfrm>
            <a:prstGeom prst="line">
              <a:avLst/>
            </a:prstGeom>
            <a:ln w="76200">
              <a:solidFill>
                <a:schemeClr val="accent2">
                  <a:lumMod val="60000"/>
                  <a:lumOff val="4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6-Point Star 19"/>
            <p:cNvSpPr/>
            <p:nvPr/>
          </p:nvSpPr>
          <p:spPr>
            <a:xfrm>
              <a:off x="8463566" y="6238754"/>
              <a:ext cx="624840" cy="548640"/>
            </a:xfrm>
            <a:prstGeom prst="star6">
              <a:avLst/>
            </a:prstGeom>
            <a:solidFill>
              <a:srgbClr val="006600"/>
            </a:solidFill>
            <a:ln>
              <a:solidFill>
                <a:schemeClr val="accent2">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6142847" y="5934199"/>
              <a:ext cx="624840" cy="548640"/>
            </a:xfrm>
            <a:prstGeom prst="star6">
              <a:avLst/>
            </a:prstGeom>
            <a:solidFill>
              <a:srgbClr val="0000FF"/>
            </a:solidFill>
            <a:ln>
              <a:solidFill>
                <a:schemeClr val="accent2">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0"/>
            <a:ext cx="12192000" cy="1097280"/>
          </a:xfrm>
        </p:spPr>
        <p:txBody>
          <a:bodyPr>
            <a:normAutofit/>
            <a:scene3d>
              <a:camera prst="orthographicFront">
                <a:rot lat="0" lon="0" rev="0"/>
              </a:camera>
              <a:lightRig rig="contrasting" dir="t">
                <a:rot lat="0" lon="0" rev="4500000"/>
              </a:lightRig>
            </a:scene3d>
            <a:sp3d extrusionH="57150" contourW="6350" prstMaterial="metal">
              <a:bevelT w="127000" h="31750" prst="divot"/>
              <a:contourClr>
                <a:schemeClr val="accent1">
                  <a:shade val="75000"/>
                </a:schemeClr>
              </a:contourClr>
            </a:sp3d>
          </a:bodyPr>
          <a:lstStyle/>
          <a:p>
            <a:pPr algn="ctr"/>
            <a:r>
              <a:rPr lang="en-US" sz="6000" b="1" dirty="0" smtClean="0">
                <a:ln w="0"/>
                <a:solidFill>
                  <a:schemeClr val="tx2">
                    <a:lumMod val="20000"/>
                    <a:lumOff val="80000"/>
                  </a:schemeClr>
                </a:solidFill>
                <a:effectLst>
                  <a:reflection blurRad="12700" stA="50000" endPos="50000" dist="5000" dir="5400000" sy="-100000" rotWithShape="0"/>
                </a:effectLst>
                <a:latin typeface="Comic Sans MS" pitchFamily="66" charset="0"/>
              </a:rPr>
              <a:t>Challenges </a:t>
            </a:r>
            <a:r>
              <a:rPr lang="en-US" sz="6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and </a:t>
            </a:r>
            <a:r>
              <a:rPr lang="en-US" sz="6000" b="1" dirty="0" smtClean="0">
                <a:ln w="0"/>
                <a:solidFill>
                  <a:srgbClr val="99FF33"/>
                </a:solidFill>
                <a:effectLst>
                  <a:reflection blurRad="12700" stA="50000" endPos="50000" dist="5000" dir="5400000" sy="-100000" rotWithShape="0"/>
                </a:effectLst>
                <a:latin typeface="Comic Sans MS" pitchFamily="66" charset="0"/>
              </a:rPr>
              <a:t>Surprises</a:t>
            </a:r>
            <a:endParaRPr lang="en-US" sz="6000" b="1" dirty="0">
              <a:ln w="0"/>
              <a:solidFill>
                <a:srgbClr val="99FF33"/>
              </a:solidFill>
              <a:effectLst>
                <a:reflection blurRad="12700" stA="50000" endPos="50000" dist="5000" dir="5400000" sy="-100000" rotWithShape="0"/>
              </a:effectLst>
              <a:latin typeface="Comic Sans MS" pitchFamily="66" charset="0"/>
            </a:endParaRPr>
          </a:p>
        </p:txBody>
      </p:sp>
      <p:sp>
        <p:nvSpPr>
          <p:cNvPr id="3" name="Content Placeholder 2"/>
          <p:cNvSpPr>
            <a:spLocks noGrp="1"/>
          </p:cNvSpPr>
          <p:nvPr>
            <p:ph idx="1"/>
          </p:nvPr>
        </p:nvSpPr>
        <p:spPr>
          <a:xfrm>
            <a:off x="69450" y="1274694"/>
            <a:ext cx="4190035" cy="5446270"/>
          </a:xfrm>
        </p:spPr>
        <p:txBody>
          <a:bodyPr>
            <a:normAutofit fontScale="77500" lnSpcReduction="20000"/>
            <a:scene3d>
              <a:camera prst="orthographicFront"/>
              <a:lightRig rig="threePt" dir="t"/>
            </a:scene3d>
            <a:sp3d extrusionH="57150">
              <a:bevelT h="25400" prst="softRound"/>
            </a:sp3d>
          </a:bodyPr>
          <a:lstStyle/>
          <a:p>
            <a:pPr marL="82296" indent="0">
              <a:lnSpc>
                <a:spcPct val="120000"/>
              </a:lnSpc>
              <a:buNone/>
            </a:pPr>
            <a:r>
              <a:rPr lang="en-US" sz="3400"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Lev 6:20 </a:t>
            </a:r>
            <a:r>
              <a:rPr lang="en-US" sz="2400"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[Section 2a]</a:t>
            </a:r>
            <a:r>
              <a:rPr lang="en-US" sz="2900"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is </a:t>
            </a:r>
            <a:r>
              <a:rPr lang="en-US" b="1" u="sng" spc="50" dirty="0">
                <a:ln w="13500">
                  <a:solidFill>
                    <a:schemeClr val="accent1">
                      <a:shade val="2500"/>
                      <a:alpha val="6500"/>
                    </a:schemeClr>
                  </a:solidFill>
                  <a:prstDash val="solid"/>
                </a:ln>
                <a:solidFill>
                  <a:schemeClr val="accent3">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difficult</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because there are so many dots to </a:t>
            </a:r>
            <a:r>
              <a:rPr lang="en-US" b="1" u="sng" spc="50" dirty="0" smtClean="0">
                <a:ln w="13500">
                  <a:solidFill>
                    <a:schemeClr val="accent1">
                      <a:shade val="2500"/>
                      <a:alpha val="6500"/>
                    </a:schemeClr>
                  </a:solidFill>
                  <a:prstDash val="solid"/>
                </a:ln>
                <a:solidFill>
                  <a:schemeClr val="accent3">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connect</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between the: </a:t>
            </a:r>
          </a:p>
          <a:p>
            <a:pPr marL="596646" indent="-514350">
              <a:lnSpc>
                <a:spcPct val="120000"/>
              </a:lnSpc>
              <a:buFont typeface="+mj-lt"/>
              <a:buAutoNum type="arabicPeriod"/>
            </a:pP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Grain </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Offerings </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and the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Drink </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Offerings </a:t>
            </a:r>
            <a:endPar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endParaRPr>
          </a:p>
          <a:p>
            <a:pPr marL="596646" indent="-514350">
              <a:lnSpc>
                <a:spcPct val="120000"/>
              </a:lnSpc>
              <a:buFont typeface="+mj-lt"/>
              <a:buAutoNum type="arabicPeriod"/>
            </a:pP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which </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in </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turn are </a:t>
            </a:r>
            <a:r>
              <a:rPr lang="en-US" b="1" u="sng" spc="50" dirty="0">
                <a:ln w="13500">
                  <a:solidFill>
                    <a:schemeClr val="accent1">
                      <a:shade val="2500"/>
                      <a:alpha val="6500"/>
                    </a:schemeClr>
                  </a:solidFill>
                  <a:prstDash val="solid"/>
                </a:ln>
                <a:solidFill>
                  <a:schemeClr val="accent3">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connected</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to the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Daily Sacrifices;</a:t>
            </a:r>
          </a:p>
          <a:p>
            <a:pPr marL="596646" indent="-514350">
              <a:lnSpc>
                <a:spcPct val="120000"/>
              </a:lnSpc>
              <a:buFont typeface="+mj-lt"/>
              <a:buAutoNum type="arabicPeriod"/>
            </a:pP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which </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are </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also</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t>
            </a:r>
            <a:r>
              <a:rPr lang="en-US" b="1" u="sng" spc="50" dirty="0">
                <a:ln w="13500">
                  <a:solidFill>
                    <a:schemeClr val="accent1">
                      <a:shade val="2500"/>
                      <a:alpha val="6500"/>
                    </a:schemeClr>
                  </a:solidFill>
                  <a:prstDash val="solid"/>
                </a:ln>
                <a:solidFill>
                  <a:schemeClr val="accent3">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connected</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to </a:t>
            </a:r>
            <a:b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&lt;</a:t>
            </a:r>
            <a:r>
              <a:rPr lang="en-US" b="1" spc="50" dirty="0" err="1"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beyn</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ha </a:t>
            </a:r>
            <a:r>
              <a:rPr lang="en-US" b="1" spc="50" dirty="0" err="1">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arbayim</a:t>
            </a:r>
            <a:r>
              <a:rPr lang="en-US" b="1" spc="50" dirty="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&gt;.</a:t>
            </a:r>
          </a:p>
        </p:txBody>
      </p:sp>
      <p:sp>
        <p:nvSpPr>
          <p:cNvPr id="4" name="Slide Number Placeholder 1"/>
          <p:cNvSpPr txBox="1">
            <a:spLocks/>
          </p:cNvSpPr>
          <p:nvPr/>
        </p:nvSpPr>
        <p:spPr>
          <a:xfrm>
            <a:off x="11490959" y="64828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600" smtClean="0">
                <a:solidFill>
                  <a:schemeClr val="accent2">
                    <a:lumMod val="20000"/>
                    <a:lumOff val="80000"/>
                  </a:schemeClr>
                </a:solidFill>
              </a:rPr>
              <a:pPr algn="r"/>
              <a:t>10</a:t>
            </a:fld>
            <a:endParaRPr lang="en-US" sz="2000" dirty="0">
              <a:solidFill>
                <a:schemeClr val="accent2">
                  <a:lumMod val="20000"/>
                  <a:lumOff val="80000"/>
                </a:schemeClr>
              </a:solidFill>
            </a:endParaRPr>
          </a:p>
        </p:txBody>
      </p:sp>
      <p:sp>
        <p:nvSpPr>
          <p:cNvPr id="13" name="Oval 12"/>
          <p:cNvSpPr/>
          <p:nvPr/>
        </p:nvSpPr>
        <p:spPr>
          <a:xfrm>
            <a:off x="12544700" y="1337971"/>
            <a:ext cx="624840" cy="548640"/>
          </a:xfrm>
          <a:prstGeom prst="ellipse">
            <a:avLst/>
          </a:prstGeom>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700780" y="1554416"/>
            <a:ext cx="1163776" cy="4958658"/>
            <a:chOff x="3619500" y="1554416"/>
            <a:chExt cx="1163776" cy="4958658"/>
          </a:xfrm>
        </p:grpSpPr>
        <p:cxnSp>
          <p:nvCxnSpPr>
            <p:cNvPr id="17" name="Straight Connector 16"/>
            <p:cNvCxnSpPr/>
            <p:nvPr/>
          </p:nvCxnSpPr>
          <p:spPr>
            <a:xfrm flipH="1" flipV="1">
              <a:off x="3931920" y="3503976"/>
              <a:ext cx="472440" cy="1542778"/>
            </a:xfrm>
            <a:prstGeom prst="line">
              <a:avLst/>
            </a:prstGeom>
            <a:ln w="76200">
              <a:solidFill>
                <a:schemeClr val="tx1">
                  <a:lumMod val="50000"/>
                  <a:lumOff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931920" y="1828736"/>
              <a:ext cx="295966" cy="1626573"/>
            </a:xfrm>
            <a:prstGeom prst="line">
              <a:avLst/>
            </a:prstGeom>
            <a:ln w="76200">
              <a:solidFill>
                <a:schemeClr val="tx1">
                  <a:lumMod val="50000"/>
                  <a:lumOff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31920" y="1554416"/>
              <a:ext cx="624840" cy="548640"/>
            </a:xfrm>
            <a:prstGeom prst="ellipse">
              <a:avLst/>
            </a:prstGeom>
            <a:solidFill>
              <a:srgbClr val="99FF33"/>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19500" y="3196734"/>
              <a:ext cx="624840" cy="548640"/>
            </a:xfrm>
            <a:prstGeom prst="ellipse">
              <a:avLst/>
            </a:prstGeom>
            <a:solidFill>
              <a:srgbClr val="96004B"/>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4227886" y="5085586"/>
              <a:ext cx="231395" cy="1222618"/>
            </a:xfrm>
            <a:prstGeom prst="line">
              <a:avLst/>
            </a:prstGeom>
            <a:ln w="76200">
              <a:solidFill>
                <a:schemeClr val="tx1">
                  <a:lumMod val="50000"/>
                  <a:lumOff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158436" y="4772434"/>
              <a:ext cx="624840" cy="548640"/>
            </a:xfrm>
            <a:prstGeom prst="ellipse">
              <a:avLst/>
            </a:prstGeom>
            <a:solidFill>
              <a:srgbClr val="7030A0"/>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31920" y="5964434"/>
              <a:ext cx="624840" cy="548640"/>
            </a:xfrm>
            <a:prstGeom prst="ellipse">
              <a:avLst/>
            </a:prstGeom>
            <a:solidFill>
              <a:srgbClr val="DB91AB"/>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0994728" y="1250842"/>
            <a:ext cx="1105831" cy="5231997"/>
            <a:chOff x="10994728" y="1250842"/>
            <a:chExt cx="1105831" cy="5231997"/>
          </a:xfrm>
        </p:grpSpPr>
        <p:cxnSp>
          <p:nvCxnSpPr>
            <p:cNvPr id="11" name="Straight Connector 10"/>
            <p:cNvCxnSpPr/>
            <p:nvPr/>
          </p:nvCxnSpPr>
          <p:spPr>
            <a:xfrm>
              <a:off x="11212702" y="1445232"/>
              <a:ext cx="709189" cy="1309478"/>
            </a:xfrm>
            <a:prstGeom prst="line">
              <a:avLst/>
            </a:prstGeom>
            <a:ln w="76200">
              <a:solidFill>
                <a:schemeClr val="tx1">
                  <a:lumMod val="50000"/>
                  <a:lumOff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882585" y="2754710"/>
              <a:ext cx="39306" cy="2174174"/>
            </a:xfrm>
            <a:prstGeom prst="line">
              <a:avLst/>
            </a:prstGeom>
            <a:ln w="76200">
              <a:solidFill>
                <a:schemeClr val="tx1">
                  <a:lumMod val="50000"/>
                  <a:lumOff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1663277" y="2489200"/>
              <a:ext cx="435948" cy="388780"/>
            </a:xfrm>
            <a:prstGeom prst="ellipse">
              <a:avLst/>
            </a:prstGeom>
            <a:solidFill>
              <a:srgbClr val="FFC000"/>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994728" y="1250842"/>
              <a:ext cx="435948" cy="388780"/>
            </a:xfrm>
            <a:prstGeom prst="ellipse">
              <a:avLst/>
            </a:prstGeom>
            <a:solidFill>
              <a:srgbClr val="00B0F0"/>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11420877" y="4937822"/>
              <a:ext cx="461708" cy="1350627"/>
            </a:xfrm>
            <a:prstGeom prst="line">
              <a:avLst/>
            </a:prstGeom>
            <a:ln w="76200">
              <a:solidFill>
                <a:schemeClr val="tx1">
                  <a:lumMod val="50000"/>
                  <a:lumOff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664611" y="4734494"/>
              <a:ext cx="435948" cy="388780"/>
            </a:xfrm>
            <a:prstGeom prst="ellipse">
              <a:avLst/>
            </a:prstGeom>
            <a:solidFill>
              <a:srgbClr val="0000FF"/>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202903" y="6094059"/>
              <a:ext cx="435948" cy="388780"/>
            </a:xfrm>
            <a:prstGeom prst="ellipse">
              <a:avLst/>
            </a:prstGeom>
            <a:solidFill>
              <a:srgbClr val="7030A0"/>
            </a:solidFill>
            <a:ln>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5337594" y="2877980"/>
            <a:ext cx="2659702" cy="304698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t>How  does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t>Lev 6</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t>Connect  to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rPr>
              <a:t>Deut 16?</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chemeClr val="tx2">
                    <a:lumMod val="50000"/>
                  </a:schemeClr>
                </a:glow>
                <a:outerShdw blurRad="50800" dist="39000" dir="5460000" algn="tl">
                  <a:srgbClr val="000000">
                    <a:alpha val="38000"/>
                  </a:srgbClr>
                </a:outerShdw>
              </a:effectLst>
              <a:latin typeface="Eras Bold ITC" pitchFamily="34" charset="0"/>
            </a:endParaRPr>
          </a:p>
        </p:txBody>
      </p:sp>
      <p:sp>
        <p:nvSpPr>
          <p:cNvPr id="6" name="Content Placeholder 2"/>
          <p:cNvSpPr txBox="1">
            <a:spLocks/>
          </p:cNvSpPr>
          <p:nvPr/>
        </p:nvSpPr>
        <p:spPr>
          <a:xfrm>
            <a:off x="8322198" y="1253466"/>
            <a:ext cx="3696002" cy="5604534"/>
          </a:xfrm>
          <a:prstGeom prst="rect">
            <a:avLst/>
          </a:prstGeom>
        </p:spPr>
        <p:txBody>
          <a:bodyPr>
            <a:normAutofit fontScale="70000" lnSpcReduction="20000"/>
            <a:scene3d>
              <a:camera prst="orthographicFront"/>
              <a:lightRig rig="threePt" dir="t"/>
            </a:scene3d>
            <a:sp3d extrusionH="57150">
              <a:bevelT h="25400" prst="softRound"/>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nSpc>
                <a:spcPct val="120000"/>
              </a:lnSpc>
              <a:buNone/>
            </a:pPr>
            <a:r>
              <a:rPr lang="en-US" sz="42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Deut 16:6 </a:t>
            </a:r>
            <a:r>
              <a:rPr lang="en-US" sz="37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a:r>
            <a:br>
              <a:rPr lang="en-US" sz="37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sz="27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[Section 2b] </a:t>
            </a: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will </a:t>
            </a:r>
            <a:b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likely have the </a:t>
            </a:r>
            <a:b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most </a:t>
            </a:r>
            <a:r>
              <a:rPr lang="en-US" sz="3600" b="1" spc="50" dirty="0" smtClean="0">
                <a:ln w="13500">
                  <a:solidFill>
                    <a:schemeClr val="accent1">
                      <a:shade val="2500"/>
                      <a:alpha val="6500"/>
                    </a:schemeClr>
                  </a:solidFill>
                  <a:prstDash val="solid"/>
                </a:ln>
                <a:solidFill>
                  <a:srgbClr val="99FF33"/>
                </a:solidFill>
                <a:effectLst>
                  <a:glow rad="127000">
                    <a:schemeClr val="tx2">
                      <a:lumMod val="50000"/>
                    </a:schemeClr>
                  </a:glow>
                  <a:innerShdw blurRad="50900" dist="38500" dir="13500000">
                    <a:srgbClr val="000000">
                      <a:alpha val="60000"/>
                    </a:srgbClr>
                  </a:innerShdw>
                </a:effectLst>
                <a:latin typeface="Comic Sans MS" pitchFamily="66" charset="0"/>
              </a:rPr>
              <a:t>surprises.  </a:t>
            </a:r>
          </a:p>
          <a:p>
            <a:pPr>
              <a:lnSpc>
                <a:spcPct val="120000"/>
              </a:lnSpc>
            </a:pP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This passage addresses only the </a:t>
            </a:r>
            <a:r>
              <a:rPr lang="en-US" sz="34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Passover Sacrifice</a:t>
            </a:r>
            <a:r>
              <a:rPr lang="en-US" sz="2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[s] </a:t>
            </a: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upon “entrance </a:t>
            </a:r>
            <a:b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b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into the land.”</a:t>
            </a:r>
          </a:p>
          <a:p>
            <a:pPr>
              <a:lnSpc>
                <a:spcPct val="120000"/>
              </a:lnSpc>
            </a:pP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How does this </a:t>
            </a:r>
            <a:r>
              <a:rPr lang="en-US" sz="3600" b="1" u="sng" spc="50" dirty="0" smtClean="0">
                <a:ln w="13500">
                  <a:solidFill>
                    <a:schemeClr val="accent1">
                      <a:shade val="2500"/>
                      <a:alpha val="6500"/>
                    </a:schemeClr>
                  </a:solidFill>
                  <a:prstDash val="solid"/>
                </a:ln>
                <a:solidFill>
                  <a:schemeClr val="accent3">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connect</a:t>
            </a: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to &lt;</a:t>
            </a:r>
            <a:r>
              <a:rPr lang="en-US" sz="3600" b="1" spc="50" dirty="0" err="1"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beyn</a:t>
            </a: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 ha </a:t>
            </a:r>
            <a:r>
              <a:rPr lang="en-US" sz="3600" b="1" spc="50" dirty="0" err="1"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arbayim</a:t>
            </a:r>
            <a:r>
              <a:rPr lang="en-US" sz="3600" b="1" spc="50" dirty="0" smtClean="0">
                <a:ln w="13500">
                  <a:solidFill>
                    <a:schemeClr val="accent1">
                      <a:shade val="2500"/>
                      <a:alpha val="6500"/>
                    </a:schemeClr>
                  </a:solidFill>
                  <a:prstDash val="solid"/>
                </a:ln>
                <a:solidFill>
                  <a:schemeClr val="accent4">
                    <a:lumMod val="20000"/>
                    <a:lumOff val="80000"/>
                    <a:alpha val="95000"/>
                  </a:schemeClr>
                </a:solidFill>
                <a:effectLst>
                  <a:glow rad="127000">
                    <a:schemeClr val="tx2">
                      <a:lumMod val="50000"/>
                    </a:schemeClr>
                  </a:glow>
                  <a:innerShdw blurRad="50900" dist="38500" dir="13500000">
                    <a:srgbClr val="000000">
                      <a:alpha val="60000"/>
                    </a:srgbClr>
                  </a:innerShdw>
                </a:effectLst>
                <a:latin typeface="Comic Sans MS" pitchFamily="66" charset="0"/>
              </a:rPr>
              <a:t>&gt;?</a:t>
            </a:r>
          </a:p>
          <a:p>
            <a:endParaRPr lang="en-US" dirty="0">
              <a:solidFill>
                <a:schemeClr val="accent2">
                  <a:lumMod val="20000"/>
                  <a:lumOff val="80000"/>
                  <a:alpha val="95000"/>
                </a:schemeClr>
              </a:solidFill>
              <a:latin typeface="Comic Sans MS" pitchFamily="66" charset="0"/>
            </a:endParaRPr>
          </a:p>
        </p:txBody>
      </p:sp>
    </p:spTree>
    <p:extLst>
      <p:ext uri="{BB962C8B-B14F-4D97-AF65-F5344CB8AC3E}">
        <p14:creationId xmlns:p14="http://schemas.microsoft.com/office/powerpoint/2010/main" val="31213801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4">
                                            <p:txEl>
                                              <p:pRg st="0" end="0"/>
                                            </p:txEl>
                                          </p:spTgt>
                                        </p:tgtEl>
                                        <p:attrNameLst>
                                          <p:attrName>style.visibility</p:attrName>
                                        </p:attrNameLst>
                                      </p:cBhvr>
                                      <p:to>
                                        <p:strVal val="visible"/>
                                      </p:to>
                                    </p:set>
                                    <p:animEffect transition="in" filter="wipe(up)">
                                      <p:cBhvr>
                                        <p:cTn id="49" dur="1250"/>
                                        <p:tgtEl>
                                          <p:spTgt spid="54">
                                            <p:txEl>
                                              <p:pRg st="0" end="0"/>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1500"/>
                                        <p:tgtEl>
                                          <p:spTgt spid="31"/>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1500"/>
                                        <p:tgtEl>
                                          <p:spTgt spid="51"/>
                                        </p:tgtEl>
                                      </p:cBhvr>
                                    </p:animEffect>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down)">
                                      <p:cBhvr>
                                        <p:cTn id="60"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59" y="1582455"/>
            <a:ext cx="11978641" cy="5379720"/>
          </a:xfrm>
        </p:spPr>
        <p:txBody>
          <a:bodyPr>
            <a:normAutofit fontScale="92500" lnSpcReduction="20000"/>
            <a:scene3d>
              <a:camera prst="orthographicFront"/>
              <a:lightRig rig="threePt" dir="t"/>
            </a:scene3d>
            <a:sp3d extrusionH="57150">
              <a:bevelT h="25400" prst="softRound"/>
            </a:sp3d>
          </a:bodyPr>
          <a:lstStyle/>
          <a:p>
            <a:pPr marL="82296" indent="0">
              <a:buNone/>
            </a:pPr>
            <a:r>
              <a:rPr lang="en-US" b="1" dirty="0" smtClean="0">
                <a:solidFill>
                  <a:schemeClr val="accent2">
                    <a:lumMod val="60000"/>
                    <a:lumOff val="40000"/>
                  </a:schemeClr>
                </a:solidFill>
                <a:effectLst>
                  <a:glow rad="152400">
                    <a:schemeClr val="tx2"/>
                  </a:glow>
                </a:effectLst>
                <a:latin typeface="Comic Sans MS" pitchFamily="66" charset="0"/>
              </a:rPr>
              <a:t>Lev 6:14-23  The Law of the Grain Offering</a:t>
            </a:r>
          </a:p>
          <a:p>
            <a:r>
              <a:rPr lang="en-US" b="1" dirty="0">
                <a:solidFill>
                  <a:srgbClr val="6F3350"/>
                </a:solidFill>
                <a:effectLst>
                  <a:glow rad="127000">
                    <a:schemeClr val="accent2">
                      <a:lumMod val="20000"/>
                      <a:lumOff val="80000"/>
                    </a:schemeClr>
                  </a:glow>
                </a:effectLst>
                <a:latin typeface="Gill Sans MT" pitchFamily="34" charset="0"/>
              </a:rPr>
              <a:t>Lev </a:t>
            </a:r>
            <a:r>
              <a:rPr lang="en-US" b="1" dirty="0" smtClean="0">
                <a:solidFill>
                  <a:srgbClr val="6F3350"/>
                </a:solidFill>
                <a:effectLst>
                  <a:glow rad="127000">
                    <a:schemeClr val="accent2">
                      <a:lumMod val="20000"/>
                      <a:lumOff val="80000"/>
                    </a:schemeClr>
                  </a:glow>
                </a:effectLst>
                <a:latin typeface="Gill Sans MT" pitchFamily="34" charset="0"/>
              </a:rPr>
              <a:t>6:20  </a:t>
            </a:r>
            <a:r>
              <a:rPr lang="en-US" dirty="0" smtClean="0">
                <a:solidFill>
                  <a:schemeClr val="accent2">
                    <a:lumMod val="20000"/>
                    <a:lumOff val="80000"/>
                  </a:schemeClr>
                </a:solidFill>
                <a:effectLst>
                  <a:glow rad="127000">
                    <a:schemeClr val="tx2">
                      <a:lumMod val="60000"/>
                      <a:lumOff val="40000"/>
                    </a:schemeClr>
                  </a:glow>
                </a:effectLst>
                <a:latin typeface="Gill Sans MT" pitchFamily="34" charset="0"/>
              </a:rPr>
              <a:t>This </a:t>
            </a:r>
            <a:r>
              <a:rPr lang="en-US" dirty="0">
                <a:solidFill>
                  <a:schemeClr val="accent2">
                    <a:lumMod val="20000"/>
                    <a:lumOff val="80000"/>
                  </a:schemeClr>
                </a:solidFill>
                <a:effectLst>
                  <a:glow rad="127000">
                    <a:schemeClr val="tx2">
                      <a:lumMod val="60000"/>
                      <a:lumOff val="40000"/>
                    </a:schemeClr>
                  </a:glow>
                </a:effectLst>
                <a:latin typeface="Gill Sans MT" pitchFamily="34" charset="0"/>
              </a:rPr>
              <a:t>is the offering of Aaron and of his sons, which they shall offer unto </a:t>
            </a:r>
            <a:r>
              <a:rPr lang="en-US" dirty="0" smtClean="0">
                <a:solidFill>
                  <a:schemeClr val="accent2">
                    <a:lumMod val="20000"/>
                    <a:lumOff val="80000"/>
                  </a:schemeClr>
                </a:solidFill>
                <a:effectLst>
                  <a:glow rad="127000">
                    <a:schemeClr val="tx2">
                      <a:lumMod val="60000"/>
                      <a:lumOff val="40000"/>
                    </a:schemeClr>
                  </a:glow>
                </a:effectLst>
                <a:latin typeface="Gill Sans MT" pitchFamily="34" charset="0"/>
              </a:rPr>
              <a:t>Yahuah in </a:t>
            </a:r>
            <a:r>
              <a:rPr lang="en-US" dirty="0">
                <a:solidFill>
                  <a:schemeClr val="accent2">
                    <a:lumMod val="20000"/>
                    <a:lumOff val="80000"/>
                  </a:schemeClr>
                </a:solidFill>
                <a:effectLst>
                  <a:glow rad="127000">
                    <a:schemeClr val="tx2">
                      <a:lumMod val="60000"/>
                      <a:lumOff val="40000"/>
                    </a:schemeClr>
                  </a:glow>
                </a:effectLst>
                <a:latin typeface="Gill Sans MT" pitchFamily="34" charset="0"/>
              </a:rPr>
              <a:t>the day when he is anointed; the tenth part of an </a:t>
            </a:r>
            <a:r>
              <a:rPr lang="en-US" dirty="0" err="1">
                <a:solidFill>
                  <a:schemeClr val="accent2">
                    <a:lumMod val="20000"/>
                    <a:lumOff val="80000"/>
                  </a:schemeClr>
                </a:solidFill>
                <a:effectLst>
                  <a:glow rad="127000">
                    <a:schemeClr val="tx2">
                      <a:lumMod val="60000"/>
                      <a:lumOff val="40000"/>
                    </a:schemeClr>
                  </a:glow>
                </a:effectLst>
                <a:latin typeface="Gill Sans MT" pitchFamily="34" charset="0"/>
              </a:rPr>
              <a:t>ephah</a:t>
            </a:r>
            <a:r>
              <a:rPr lang="en-US" dirty="0">
                <a:solidFill>
                  <a:schemeClr val="accent2">
                    <a:lumMod val="20000"/>
                    <a:lumOff val="80000"/>
                  </a:schemeClr>
                </a:solidFill>
                <a:effectLst>
                  <a:glow rad="127000">
                    <a:schemeClr val="tx2">
                      <a:lumMod val="60000"/>
                      <a:lumOff val="40000"/>
                    </a:schemeClr>
                  </a:glow>
                </a:effectLst>
                <a:latin typeface="Gill Sans MT" pitchFamily="34" charset="0"/>
              </a:rPr>
              <a:t> of fine flour for a </a:t>
            </a:r>
            <a:r>
              <a:rPr lang="en-US" dirty="0" smtClean="0">
                <a:solidFill>
                  <a:schemeClr val="accent2">
                    <a:lumMod val="20000"/>
                    <a:lumOff val="80000"/>
                  </a:schemeClr>
                </a:solidFill>
                <a:effectLst>
                  <a:glow rad="127000">
                    <a:schemeClr val="tx2">
                      <a:lumMod val="60000"/>
                      <a:lumOff val="40000"/>
                    </a:schemeClr>
                  </a:glow>
                </a:effectLst>
                <a:latin typeface="Gill Sans MT" pitchFamily="34" charset="0"/>
              </a:rPr>
              <a:t>[Grain] meat </a:t>
            </a:r>
            <a:r>
              <a:rPr lang="en-US" dirty="0">
                <a:solidFill>
                  <a:schemeClr val="accent2">
                    <a:lumMod val="20000"/>
                    <a:lumOff val="80000"/>
                  </a:schemeClr>
                </a:solidFill>
                <a:effectLst>
                  <a:glow rad="127000">
                    <a:schemeClr val="tx2">
                      <a:lumMod val="60000"/>
                      <a:lumOff val="40000"/>
                    </a:schemeClr>
                  </a:glow>
                </a:effectLst>
                <a:latin typeface="Gill Sans MT" pitchFamily="34" charset="0"/>
              </a:rPr>
              <a:t>offering perpetual, half of it in </a:t>
            </a:r>
            <a:r>
              <a:rPr lang="en-US" dirty="0" smtClean="0">
                <a:solidFill>
                  <a:schemeClr val="accent2">
                    <a:lumMod val="20000"/>
                    <a:lumOff val="80000"/>
                  </a:schemeClr>
                </a:solidFill>
                <a:effectLst>
                  <a:glow rad="127000">
                    <a:schemeClr val="tx2">
                      <a:lumMod val="60000"/>
                      <a:lumOff val="40000"/>
                    </a:schemeClr>
                  </a:glow>
                </a:effectLst>
                <a:latin typeface="Gill Sans MT" pitchFamily="34" charset="0"/>
              </a:rPr>
              <a:t/>
            </a:r>
            <a:br>
              <a:rPr lang="en-US" dirty="0" smtClean="0">
                <a:solidFill>
                  <a:schemeClr val="accent2">
                    <a:lumMod val="20000"/>
                    <a:lumOff val="80000"/>
                  </a:schemeClr>
                </a:solidFill>
                <a:effectLst>
                  <a:glow rad="127000">
                    <a:schemeClr val="tx2">
                      <a:lumMod val="60000"/>
                      <a:lumOff val="40000"/>
                    </a:schemeClr>
                  </a:glow>
                </a:effectLst>
                <a:latin typeface="Gill Sans MT" pitchFamily="34" charset="0"/>
              </a:rPr>
            </a:br>
            <a:r>
              <a:rPr lang="en-US" dirty="0" smtClean="0">
                <a:solidFill>
                  <a:schemeClr val="accent2">
                    <a:lumMod val="20000"/>
                    <a:lumOff val="80000"/>
                  </a:schemeClr>
                </a:solidFill>
                <a:effectLst>
                  <a:glow rad="127000">
                    <a:schemeClr val="tx2">
                      <a:lumMod val="60000"/>
                      <a:lumOff val="40000"/>
                    </a:schemeClr>
                  </a:glow>
                </a:effectLst>
                <a:latin typeface="Gill Sans MT" pitchFamily="34" charset="0"/>
              </a:rPr>
              <a:t>the </a:t>
            </a:r>
            <a:r>
              <a:rPr lang="en-US" dirty="0">
                <a:ln>
                  <a:solidFill>
                    <a:sysClr val="windowText" lastClr="000000"/>
                  </a:solidFill>
                </a:ln>
                <a:solidFill>
                  <a:schemeClr val="accent2">
                    <a:lumMod val="20000"/>
                    <a:lumOff val="80000"/>
                  </a:schemeClr>
                </a:solidFill>
                <a:effectLst>
                  <a:glow rad="76200">
                    <a:srgbClr val="99FF33"/>
                  </a:glow>
                </a:effectLst>
                <a:latin typeface="Gill Sans MT" pitchFamily="34" charset="0"/>
              </a:rPr>
              <a:t>morning, </a:t>
            </a:r>
            <a:r>
              <a:rPr lang="en-US" dirty="0">
                <a:solidFill>
                  <a:schemeClr val="accent2">
                    <a:lumMod val="20000"/>
                    <a:lumOff val="80000"/>
                  </a:schemeClr>
                </a:solidFill>
                <a:effectLst>
                  <a:glow rad="127000">
                    <a:schemeClr val="tx2">
                      <a:lumMod val="60000"/>
                      <a:lumOff val="40000"/>
                    </a:schemeClr>
                  </a:glow>
                </a:effectLst>
                <a:latin typeface="Gill Sans MT" pitchFamily="34" charset="0"/>
              </a:rPr>
              <a:t>and half thereof at </a:t>
            </a:r>
            <a:r>
              <a:rPr lang="en-US" dirty="0">
                <a:ln>
                  <a:solidFill>
                    <a:sysClr val="windowText" lastClr="000000"/>
                  </a:solidFill>
                </a:ln>
                <a:solidFill>
                  <a:schemeClr val="accent2">
                    <a:lumMod val="20000"/>
                    <a:lumOff val="80000"/>
                  </a:schemeClr>
                </a:solidFill>
                <a:effectLst>
                  <a:glow rad="76200">
                    <a:srgbClr val="99FF33"/>
                  </a:glow>
                </a:effectLst>
                <a:latin typeface="Gill Sans MT" pitchFamily="34" charset="0"/>
              </a:rPr>
              <a:t>night</a:t>
            </a:r>
            <a:r>
              <a:rPr lang="en-US" dirty="0" smtClean="0">
                <a:ln>
                  <a:solidFill>
                    <a:sysClr val="windowText" lastClr="000000"/>
                  </a:solidFill>
                </a:ln>
                <a:solidFill>
                  <a:schemeClr val="accent2">
                    <a:lumMod val="20000"/>
                    <a:lumOff val="80000"/>
                  </a:schemeClr>
                </a:solidFill>
                <a:effectLst>
                  <a:glow rad="76200">
                    <a:srgbClr val="99FF33"/>
                  </a:glow>
                </a:effectLst>
                <a:latin typeface="Gill Sans MT" pitchFamily="34" charset="0"/>
              </a:rPr>
              <a:t>.</a:t>
            </a:r>
            <a:endParaRPr lang="en-US" dirty="0">
              <a:ln>
                <a:solidFill>
                  <a:sysClr val="windowText" lastClr="000000"/>
                </a:solidFill>
              </a:ln>
              <a:solidFill>
                <a:schemeClr val="accent2">
                  <a:lumMod val="20000"/>
                  <a:lumOff val="80000"/>
                </a:schemeClr>
              </a:solidFill>
              <a:effectLst>
                <a:glow rad="76200">
                  <a:srgbClr val="99FF33"/>
                </a:glow>
              </a:effectLst>
              <a:latin typeface="Gill Sans MT" pitchFamily="34" charset="0"/>
            </a:endParaRPr>
          </a:p>
          <a:p>
            <a:endParaRPr lang="en-US" sz="1700" dirty="0" smtClean="0">
              <a:solidFill>
                <a:schemeClr val="accent2">
                  <a:lumMod val="20000"/>
                  <a:lumOff val="80000"/>
                </a:schemeClr>
              </a:solidFill>
            </a:endParaRPr>
          </a:p>
          <a:p>
            <a:r>
              <a:rPr lang="en-US" b="1" dirty="0">
                <a:solidFill>
                  <a:schemeClr val="accent2">
                    <a:lumMod val="20000"/>
                    <a:lumOff val="80000"/>
                  </a:schemeClr>
                </a:solidFill>
                <a:effectLst>
                  <a:glow rad="127000">
                    <a:schemeClr val="tx2">
                      <a:lumMod val="75000"/>
                    </a:schemeClr>
                  </a:glow>
                </a:effectLst>
                <a:latin typeface="Gill Sans MT" pitchFamily="34" charset="0"/>
              </a:rPr>
              <a:t>Scriptures have less mention of the </a:t>
            </a:r>
            <a:r>
              <a:rPr lang="en-US" b="1" dirty="0">
                <a:solidFill>
                  <a:srgbClr val="DB91AB"/>
                </a:solidFill>
                <a:effectLst>
                  <a:glow rad="127000">
                    <a:schemeClr val="tx2">
                      <a:lumMod val="75000"/>
                    </a:schemeClr>
                  </a:glow>
                </a:effectLst>
                <a:latin typeface="Gill Sans MT" pitchFamily="34" charset="0"/>
              </a:rPr>
              <a:t>Drink </a:t>
            </a:r>
            <a:r>
              <a:rPr lang="en-US" b="1" dirty="0" smtClean="0">
                <a:solidFill>
                  <a:srgbClr val="DB91AB"/>
                </a:solidFill>
                <a:effectLst>
                  <a:glow rad="127000">
                    <a:schemeClr val="tx2">
                      <a:lumMod val="75000"/>
                    </a:schemeClr>
                  </a:glow>
                </a:effectLst>
                <a:latin typeface="Gill Sans MT" pitchFamily="34" charset="0"/>
              </a:rPr>
              <a:t>Offering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a:r>
            <a:br>
              <a:rPr lang="en-US" b="1" dirty="0" smtClean="0">
                <a:solidFill>
                  <a:schemeClr val="accent2">
                    <a:lumMod val="20000"/>
                    <a:lumOff val="80000"/>
                  </a:schemeClr>
                </a:solidFill>
                <a:effectLst>
                  <a:glow rad="127000">
                    <a:schemeClr val="tx2">
                      <a:lumMod val="75000"/>
                    </a:schemeClr>
                  </a:glow>
                </a:effectLst>
                <a:latin typeface="Gill Sans MT" pitchFamily="34" charset="0"/>
              </a:rPr>
            </a:br>
            <a:r>
              <a:rPr lang="en-US" b="1" dirty="0" smtClean="0">
                <a:solidFill>
                  <a:schemeClr val="accent2">
                    <a:lumMod val="20000"/>
                    <a:lumOff val="80000"/>
                  </a:schemeClr>
                </a:solidFill>
                <a:effectLst>
                  <a:glow rad="127000">
                    <a:schemeClr val="tx2">
                      <a:lumMod val="75000"/>
                    </a:schemeClr>
                  </a:glow>
                </a:effectLst>
                <a:latin typeface="Gill Sans MT" pitchFamily="34" charset="0"/>
              </a:rPr>
              <a:t>even though it is connected to the </a:t>
            </a:r>
            <a:r>
              <a:rPr lang="en-US" b="1" dirty="0" smtClean="0">
                <a:solidFill>
                  <a:schemeClr val="accent2">
                    <a:lumMod val="60000"/>
                    <a:lumOff val="40000"/>
                  </a:schemeClr>
                </a:solidFill>
                <a:effectLst>
                  <a:glow rad="127000">
                    <a:schemeClr val="tx2">
                      <a:lumMod val="75000"/>
                    </a:schemeClr>
                  </a:glow>
                </a:effectLst>
                <a:latin typeface="Gill Sans MT" pitchFamily="34" charset="0"/>
              </a:rPr>
              <a:t>Grain Offering.</a:t>
            </a:r>
            <a:endParaRPr lang="en-US" b="1" dirty="0">
              <a:solidFill>
                <a:schemeClr val="accent2">
                  <a:lumMod val="60000"/>
                  <a:lumOff val="40000"/>
                </a:schemeClr>
              </a:solidFill>
              <a:effectLst>
                <a:glow rad="127000">
                  <a:schemeClr val="tx2">
                    <a:lumMod val="75000"/>
                  </a:schemeClr>
                </a:glow>
              </a:effectLst>
              <a:latin typeface="Gill Sans MT" pitchFamily="34" charset="0"/>
            </a:endParaRPr>
          </a:p>
          <a:p>
            <a:r>
              <a:rPr lang="en-US" b="1" dirty="0" smtClean="0">
                <a:solidFill>
                  <a:schemeClr val="accent2">
                    <a:lumMod val="20000"/>
                    <a:lumOff val="80000"/>
                  </a:schemeClr>
                </a:solidFill>
                <a:effectLst>
                  <a:glow rad="127000">
                    <a:schemeClr val="tx2">
                      <a:lumMod val="75000"/>
                    </a:schemeClr>
                  </a:glow>
                </a:effectLst>
                <a:latin typeface="Gill Sans MT" pitchFamily="34" charset="0"/>
              </a:rPr>
              <a:t>“Once </a:t>
            </a:r>
            <a:r>
              <a:rPr lang="en-US" b="1" dirty="0">
                <a:solidFill>
                  <a:schemeClr val="accent2">
                    <a:lumMod val="20000"/>
                    <a:lumOff val="80000"/>
                  </a:schemeClr>
                </a:solidFill>
                <a:effectLst>
                  <a:glow rad="127000">
                    <a:schemeClr val="tx2">
                      <a:lumMod val="75000"/>
                    </a:schemeClr>
                  </a:glow>
                </a:effectLst>
                <a:latin typeface="Gill Sans MT" pitchFamily="34" charset="0"/>
              </a:rPr>
              <a:t>in the land of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Canaan” the </a:t>
            </a:r>
            <a:r>
              <a:rPr lang="en-US" b="1" dirty="0" smtClean="0">
                <a:solidFill>
                  <a:srgbClr val="DB91AB"/>
                </a:solidFill>
                <a:effectLst>
                  <a:glow rad="127000">
                    <a:schemeClr val="tx2">
                      <a:lumMod val="75000"/>
                    </a:schemeClr>
                  </a:glow>
                </a:effectLst>
                <a:latin typeface="Gill Sans MT" pitchFamily="34" charset="0"/>
              </a:rPr>
              <a:t>Drink Offering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a:r>
            <a:br>
              <a:rPr lang="en-US" b="1" dirty="0" smtClean="0">
                <a:solidFill>
                  <a:schemeClr val="accent2">
                    <a:lumMod val="20000"/>
                    <a:lumOff val="80000"/>
                  </a:schemeClr>
                </a:solidFill>
                <a:effectLst>
                  <a:glow rad="127000">
                    <a:schemeClr val="tx2">
                      <a:lumMod val="75000"/>
                    </a:schemeClr>
                  </a:glow>
                </a:effectLst>
                <a:latin typeface="Gill Sans MT" pitchFamily="34" charset="0"/>
              </a:rPr>
            </a:br>
            <a:r>
              <a:rPr lang="en-US" b="1" dirty="0" smtClean="0">
                <a:solidFill>
                  <a:schemeClr val="accent2">
                    <a:lumMod val="20000"/>
                    <a:lumOff val="80000"/>
                  </a:schemeClr>
                </a:solidFill>
                <a:effectLst>
                  <a:glow rad="127000">
                    <a:schemeClr val="tx2">
                      <a:lumMod val="75000"/>
                    </a:schemeClr>
                  </a:glow>
                </a:effectLst>
                <a:latin typeface="Gill Sans MT" pitchFamily="34" charset="0"/>
              </a:rPr>
              <a:t>accompanied the </a:t>
            </a:r>
            <a:r>
              <a:rPr lang="en-US" b="1" dirty="0" smtClean="0">
                <a:solidFill>
                  <a:schemeClr val="accent2">
                    <a:lumMod val="60000"/>
                    <a:lumOff val="40000"/>
                  </a:schemeClr>
                </a:solidFill>
                <a:effectLst>
                  <a:glow rad="127000">
                    <a:schemeClr val="tx2">
                      <a:lumMod val="75000"/>
                    </a:schemeClr>
                  </a:glow>
                </a:effectLst>
                <a:latin typeface="Gill Sans MT" pitchFamily="34" charset="0"/>
              </a:rPr>
              <a:t>Grain Offering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along with the </a:t>
            </a:r>
            <a:br>
              <a:rPr lang="en-US" b="1" dirty="0" smtClean="0">
                <a:solidFill>
                  <a:schemeClr val="accent2">
                    <a:lumMod val="20000"/>
                    <a:lumOff val="80000"/>
                  </a:schemeClr>
                </a:solidFill>
                <a:effectLst>
                  <a:glow rad="127000">
                    <a:schemeClr val="tx2">
                      <a:lumMod val="75000"/>
                    </a:schemeClr>
                  </a:glow>
                </a:effectLst>
                <a:latin typeface="Gill Sans MT" pitchFamily="34" charset="0"/>
              </a:rPr>
            </a:br>
            <a:r>
              <a:rPr lang="en-US" b="1" dirty="0" smtClean="0">
                <a:solidFill>
                  <a:schemeClr val="accent2">
                    <a:lumMod val="20000"/>
                    <a:lumOff val="80000"/>
                  </a:schemeClr>
                </a:solidFill>
                <a:effectLst>
                  <a:glow rad="127000">
                    <a:schemeClr val="tx2">
                      <a:lumMod val="75000"/>
                    </a:schemeClr>
                  </a:glow>
                </a:effectLst>
                <a:latin typeface="Gill Sans MT" pitchFamily="34" charset="0"/>
              </a:rPr>
              <a:t>voluntary Daily </a:t>
            </a:r>
            <a:r>
              <a:rPr lang="en-US" b="1" dirty="0" smtClean="0">
                <a:solidFill>
                  <a:srgbClr val="0070C0"/>
                </a:solidFill>
                <a:effectLst>
                  <a:glow rad="127000">
                    <a:schemeClr val="tx2">
                      <a:lumMod val="75000"/>
                    </a:schemeClr>
                  </a:glow>
                </a:effectLst>
                <a:latin typeface="Gill Sans MT" pitchFamily="34" charset="0"/>
              </a:rPr>
              <a:t>Burnt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a:t>
            </a:r>
            <a:r>
              <a:rPr lang="en-US" b="1" dirty="0" smtClean="0">
                <a:solidFill>
                  <a:srgbClr val="99FF33"/>
                </a:solidFill>
                <a:effectLst>
                  <a:glow rad="127000">
                    <a:schemeClr val="tx2">
                      <a:lumMod val="75000"/>
                    </a:schemeClr>
                  </a:glow>
                </a:effectLst>
                <a:latin typeface="Gill Sans MT" pitchFamily="34" charset="0"/>
              </a:rPr>
              <a:t>Peace</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Sacrifices.</a:t>
            </a:r>
          </a:p>
          <a:p>
            <a:r>
              <a:rPr lang="en-US" b="1" dirty="0" smtClean="0">
                <a:solidFill>
                  <a:schemeClr val="accent2">
                    <a:lumMod val="20000"/>
                    <a:lumOff val="80000"/>
                  </a:schemeClr>
                </a:solidFill>
                <a:effectLst>
                  <a:glow rad="127000">
                    <a:schemeClr val="tx2">
                      <a:lumMod val="75000"/>
                    </a:schemeClr>
                  </a:glow>
                </a:effectLst>
                <a:latin typeface="Gill Sans MT" pitchFamily="34" charset="0"/>
              </a:rPr>
              <a:t>The priests could partake of the </a:t>
            </a:r>
            <a:r>
              <a:rPr lang="en-US" b="1" dirty="0" smtClean="0">
                <a:solidFill>
                  <a:schemeClr val="accent2">
                    <a:lumMod val="60000"/>
                    <a:lumOff val="40000"/>
                  </a:schemeClr>
                </a:solidFill>
                <a:effectLst>
                  <a:glow rad="127000">
                    <a:schemeClr val="tx2">
                      <a:lumMod val="75000"/>
                    </a:schemeClr>
                  </a:glow>
                </a:effectLst>
                <a:latin typeface="Gill Sans MT" pitchFamily="34" charset="0"/>
              </a:rPr>
              <a:t>Grain Offering,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but </a:t>
            </a:r>
            <a:br>
              <a:rPr lang="en-US" b="1" dirty="0" smtClean="0">
                <a:solidFill>
                  <a:schemeClr val="accent2">
                    <a:lumMod val="20000"/>
                    <a:lumOff val="80000"/>
                  </a:schemeClr>
                </a:solidFill>
                <a:effectLst>
                  <a:glow rad="127000">
                    <a:schemeClr val="tx2">
                      <a:lumMod val="75000"/>
                    </a:schemeClr>
                  </a:glow>
                </a:effectLst>
                <a:latin typeface="Gill Sans MT" pitchFamily="34" charset="0"/>
              </a:rPr>
            </a:br>
            <a:r>
              <a:rPr lang="en-US" b="1" dirty="0" smtClean="0">
                <a:solidFill>
                  <a:schemeClr val="accent2">
                    <a:lumMod val="20000"/>
                    <a:lumOff val="80000"/>
                  </a:schemeClr>
                </a:solidFill>
                <a:effectLst>
                  <a:glow rad="127000">
                    <a:schemeClr val="tx2">
                      <a:lumMod val="75000"/>
                    </a:schemeClr>
                  </a:glow>
                </a:effectLst>
                <a:latin typeface="Gill Sans MT" pitchFamily="34" charset="0"/>
              </a:rPr>
              <a:t>not the </a:t>
            </a:r>
            <a:r>
              <a:rPr lang="en-US" b="1" dirty="0" smtClean="0">
                <a:solidFill>
                  <a:srgbClr val="DB91AB"/>
                </a:solidFill>
                <a:effectLst>
                  <a:glow rad="127000">
                    <a:schemeClr val="tx2">
                      <a:lumMod val="75000"/>
                    </a:schemeClr>
                  </a:glow>
                </a:effectLst>
                <a:latin typeface="Gill Sans MT" pitchFamily="34" charset="0"/>
              </a:rPr>
              <a:t>Drink Offering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it was always poured out!</a:t>
            </a:r>
            <a:endParaRPr lang="en-US" dirty="0">
              <a:solidFill>
                <a:schemeClr val="accent2">
                  <a:lumMod val="20000"/>
                  <a:lumOff val="80000"/>
                </a:schemeClr>
              </a:solidFill>
              <a:effectLst>
                <a:glow rad="127000">
                  <a:schemeClr val="tx2">
                    <a:lumMod val="75000"/>
                  </a:schemeClr>
                </a:glow>
              </a:effectLst>
            </a:endParaRPr>
          </a:p>
        </p:txBody>
      </p:sp>
      <p:sp>
        <p:nvSpPr>
          <p:cNvPr id="4" name="Title 1"/>
          <p:cNvSpPr txBox="1">
            <a:spLocks/>
          </p:cNvSpPr>
          <p:nvPr/>
        </p:nvSpPr>
        <p:spPr>
          <a:xfrm>
            <a:off x="0" y="0"/>
            <a:ext cx="12192000" cy="1097280"/>
          </a:xfrm>
          <a:prstGeom prst="rect">
            <a:avLst/>
          </a:prstGeom>
        </p:spPr>
        <p:txBody>
          <a:bodyPr anchor="ctr">
            <a:normAutofit/>
            <a:scene3d>
              <a:camera prst="orthographicFront">
                <a:rot lat="0" lon="0" rev="0"/>
              </a:camera>
              <a:lightRig rig="contrasting" dir="t">
                <a:rot lat="0" lon="0" rev="4500000"/>
              </a:lightRig>
            </a:scene3d>
            <a:sp3d extrusionH="57150" contourW="6350" prstMaterial="metal">
              <a:bevelT w="127000" h="31750" prst="divot"/>
              <a:contourClr>
                <a:schemeClr val="accent1">
                  <a:shade val="75000"/>
                </a:schemeClr>
              </a:contourClr>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4000" b="1" dirty="0" smtClean="0">
                <a:ln w="0"/>
                <a:solidFill>
                  <a:schemeClr val="tx2">
                    <a:lumMod val="20000"/>
                    <a:lumOff val="80000"/>
                  </a:schemeClr>
                </a:solidFill>
                <a:effectLst>
                  <a:reflection blurRad="12700" stA="50000" endPos="50000" dist="5000" dir="5400000" sy="-100000" rotWithShape="0"/>
                </a:effectLst>
                <a:latin typeface="Comic Sans MS" pitchFamily="66" charset="0"/>
              </a:rPr>
              <a:t>[Section 2a]  </a:t>
            </a:r>
            <a:r>
              <a:rPr lang="en-US" sz="5400" b="1" dirty="0">
                <a:ln w="0"/>
                <a:solidFill>
                  <a:schemeClr val="bg2">
                    <a:lumMod val="90000"/>
                  </a:schemeClr>
                </a:solidFill>
                <a:effectLst>
                  <a:reflection blurRad="12700" stA="50000" endPos="50000" dist="5000" dir="5400000" sy="-100000" rotWithShape="0"/>
                </a:effectLst>
                <a:latin typeface="Comic Sans MS" pitchFamily="66" charset="0"/>
              </a:rPr>
              <a:t>L</a:t>
            </a:r>
            <a:r>
              <a:rPr lang="en-US" sz="5400" b="1" dirty="0" smtClean="0">
                <a:ln w="0"/>
                <a:solidFill>
                  <a:schemeClr val="bg2">
                    <a:lumMod val="90000"/>
                  </a:schemeClr>
                </a:solidFill>
                <a:effectLst>
                  <a:reflection blurRad="12700" stA="50000" endPos="50000" dist="5000" dir="5400000" sy="-100000" rotWithShape="0"/>
                </a:effectLst>
                <a:latin typeface="Comic Sans MS" pitchFamily="66" charset="0"/>
              </a:rPr>
              <a:t>ev 6:20</a:t>
            </a:r>
            <a:r>
              <a:rPr lang="en-US" sz="5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4400" b="1" dirty="0" smtClean="0">
                <a:ln w="0"/>
                <a:solidFill>
                  <a:schemeClr val="accent2">
                    <a:lumMod val="60000"/>
                    <a:lumOff val="40000"/>
                  </a:schemeClr>
                </a:solidFill>
                <a:effectLst>
                  <a:reflection blurRad="12700" stA="50000" endPos="50000" dist="5000" dir="5400000" sy="-100000" rotWithShape="0"/>
                </a:effectLst>
                <a:latin typeface="Comic Sans MS" pitchFamily="66" charset="0"/>
              </a:rPr>
              <a:t>(Grain Offering)</a:t>
            </a:r>
            <a:endParaRPr lang="en-US" sz="4400" b="1" dirty="0">
              <a:ln w="0"/>
              <a:solidFill>
                <a:schemeClr val="accent2">
                  <a:lumMod val="60000"/>
                  <a:lumOff val="40000"/>
                </a:schemeClr>
              </a:solidFill>
              <a:effectLst>
                <a:reflection blurRad="12700" stA="50000" endPos="50000" dist="5000" dir="5400000" sy="-100000" rotWithShape="0"/>
              </a:effectLst>
              <a:latin typeface="Comic Sans MS" pitchFamily="66" charset="0"/>
            </a:endParaRPr>
          </a:p>
        </p:txBody>
      </p:sp>
      <p:sp>
        <p:nvSpPr>
          <p:cNvPr id="5" name="Slide Number Placeholder 1"/>
          <p:cNvSpPr txBox="1">
            <a:spLocks/>
          </p:cNvSpPr>
          <p:nvPr/>
        </p:nvSpPr>
        <p:spPr>
          <a:xfrm>
            <a:off x="11490959" y="64828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solidFill>
                  <a:schemeClr val="accent2">
                    <a:lumMod val="20000"/>
                    <a:lumOff val="80000"/>
                  </a:schemeClr>
                </a:solidFill>
              </a:rPr>
              <a:pPr algn="r"/>
              <a:t>11</a:t>
            </a:fld>
            <a:endParaRPr lang="en-US" dirty="0">
              <a:solidFill>
                <a:schemeClr val="accent2">
                  <a:lumMod val="20000"/>
                  <a:lumOff val="80000"/>
                </a:schemeClr>
              </a:solidFill>
            </a:endParaRPr>
          </a:p>
        </p:txBody>
      </p:sp>
      <p:sp>
        <p:nvSpPr>
          <p:cNvPr id="6" name="Rounded Rectangle 5"/>
          <p:cNvSpPr/>
          <p:nvPr/>
        </p:nvSpPr>
        <p:spPr>
          <a:xfrm>
            <a:off x="648181" y="1000100"/>
            <a:ext cx="2882097" cy="447913"/>
          </a:xfrm>
          <a:prstGeom prst="roundRect">
            <a:avLst>
              <a:gd name="adj" fmla="val 30669"/>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b="1" cap="none" spc="30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Most Challenging</a:t>
            </a:r>
            <a:r>
              <a:rPr lang="en-US"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a:t>
            </a:r>
            <a:endParaRPr lang="en-US" b="1" cap="none" spc="0" dirty="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endParaRPr>
          </a:p>
        </p:txBody>
      </p:sp>
      <p:sp>
        <p:nvSpPr>
          <p:cNvPr id="7" name="Rounded Rectangle 6"/>
          <p:cNvSpPr/>
          <p:nvPr/>
        </p:nvSpPr>
        <p:spPr>
          <a:xfrm>
            <a:off x="7419369" y="997993"/>
            <a:ext cx="4066570" cy="447913"/>
          </a:xfrm>
          <a:prstGeom prst="roundRect">
            <a:avLst>
              <a:gd name="adj" fmla="val 30669"/>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b="1" cap="none" spc="30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(And the Drink Offering!)</a:t>
            </a:r>
            <a:endParaRPr lang="en-US" b="1" cap="none" spc="0" dirty="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endParaRPr>
          </a:p>
        </p:txBody>
      </p:sp>
      <p:sp>
        <p:nvSpPr>
          <p:cNvPr id="2" name="Rectangle 1"/>
          <p:cNvSpPr/>
          <p:nvPr/>
        </p:nvSpPr>
        <p:spPr>
          <a:xfrm>
            <a:off x="12192000" y="0"/>
            <a:ext cx="6096000" cy="5355312"/>
          </a:xfrm>
          <a:prstGeom prst="rect">
            <a:avLst/>
          </a:prstGeom>
          <a:solidFill>
            <a:schemeClr val="accent2">
              <a:lumMod val="20000"/>
              <a:lumOff val="80000"/>
            </a:schemeClr>
          </a:solidFill>
        </p:spPr>
        <p:txBody>
          <a:bodyPr>
            <a:spAutoFit/>
          </a:bodyPr>
          <a:lstStyle/>
          <a:p>
            <a:r>
              <a:rPr lang="en-US" dirty="0"/>
              <a:t>There is very little mention of drink offerings by themselves.  If so, it is "a given" that the drink offering is never present without the grain offering.  HOWEVER, when it came to pagan god worship, drink offerings are mentioned all over the place (esp. Jer.) ... remember some of them were drinking blood as part of the offering.  Maybe that is why Yah's drink offering has lesser mention, as a contrast to the pagan problem.  I also noticed that the pagan drink offerings did not have the grain offerings.  </a:t>
            </a:r>
            <a:r>
              <a:rPr lang="en-US" dirty="0" err="1"/>
              <a:t>Hhmmm</a:t>
            </a:r>
            <a:r>
              <a:rPr lang="en-US" dirty="0" smtClean="0"/>
              <a:t>.....</a:t>
            </a:r>
          </a:p>
          <a:p>
            <a:endParaRPr lang="en-US" dirty="0"/>
          </a:p>
          <a:p>
            <a:r>
              <a:rPr lang="en-US" dirty="0"/>
              <a:t>Also, I noticed that at the golden calf "they" were drinking the "drink offering" - something that the priests were never commanded to do.  So, the drink offering had this special significance - pointing to when Yah's blood would be poured out in the "</a:t>
            </a:r>
            <a:r>
              <a:rPr lang="en-US" dirty="0" err="1"/>
              <a:t>completeing</a:t>
            </a:r>
            <a:r>
              <a:rPr lang="en-US" dirty="0"/>
              <a:t>" of His work, and the JOY of partaking of the drink offering in heaven when all work is complete - not until.  But, He did give the wine as a "remembrance" that He gave His blood to "give us life."</a:t>
            </a:r>
          </a:p>
        </p:txBody>
      </p:sp>
    </p:spTree>
    <p:extLst>
      <p:ext uri="{BB962C8B-B14F-4D97-AF65-F5344CB8AC3E}">
        <p14:creationId xmlns:p14="http://schemas.microsoft.com/office/powerpoint/2010/main" val="46761145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500"/>
                                        <p:tgtEl>
                                          <p:spTgt spid="7"/>
                                        </p:tgtEl>
                                      </p:cBhvr>
                                    </p:animEffect>
                                  </p:childTnLst>
                                </p:cTn>
                              </p:par>
                            </p:childTnLst>
                          </p:cTn>
                        </p:par>
                        <p:par>
                          <p:cTn id="8" fill="hold">
                            <p:stCondLst>
                              <p:cond delay="1500"/>
                            </p:stCondLst>
                            <p:childTnLst>
                              <p:par>
                                <p:cTn id="9" presetID="42" presetClass="entr" presetSubtype="0" fill="hold"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nodeType="afterEffect">
                                  <p:stCondLst>
                                    <p:cond delay="1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1097280"/>
          </a:xfrm>
        </p:spPr>
        <p:txBody>
          <a:bodyPr>
            <a:normAutofit fontScale="90000"/>
            <a:scene3d>
              <a:camera prst="orthographicFront">
                <a:rot lat="0" lon="0" rev="0"/>
              </a:camera>
              <a:lightRig rig="contrasting" dir="t">
                <a:rot lat="0" lon="0" rev="4500000"/>
              </a:lightRig>
            </a:scene3d>
            <a:sp3d extrusionH="57150" contourW="6350" prstMaterial="metal">
              <a:bevelT w="127000" h="31750" prst="divot"/>
              <a:contourClr>
                <a:schemeClr val="accent1">
                  <a:shade val="75000"/>
                </a:schemeClr>
              </a:contourClr>
            </a:sp3d>
          </a:bodyPr>
          <a:lstStyle/>
          <a:p>
            <a:pPr algn="ctr"/>
            <a:r>
              <a:rPr lang="en-US" sz="4000" b="1" dirty="0" smtClean="0">
                <a:ln w="0"/>
                <a:solidFill>
                  <a:schemeClr val="tx2">
                    <a:lumMod val="20000"/>
                    <a:lumOff val="80000"/>
                  </a:schemeClr>
                </a:solidFill>
                <a:effectLst>
                  <a:reflection blurRad="12700" stA="50000" endPos="50000" dist="5000" dir="5400000" sy="-100000" rotWithShape="0"/>
                </a:effectLst>
                <a:latin typeface="Comic Sans MS" pitchFamily="66" charset="0"/>
              </a:rPr>
              <a:t>[Section </a:t>
            </a:r>
            <a:r>
              <a:rPr lang="en-US" sz="4000" b="1" dirty="0">
                <a:ln w="0"/>
                <a:solidFill>
                  <a:schemeClr val="tx2">
                    <a:lumMod val="20000"/>
                    <a:lumOff val="80000"/>
                  </a:schemeClr>
                </a:solidFill>
                <a:effectLst>
                  <a:reflection blurRad="12700" stA="50000" endPos="50000" dist="5000" dir="5400000" sy="-100000" rotWithShape="0"/>
                </a:effectLst>
                <a:latin typeface="Comic Sans MS" pitchFamily="66" charset="0"/>
              </a:rPr>
              <a:t>2b</a:t>
            </a:r>
            <a:r>
              <a:rPr lang="en-US" sz="4000" b="1" dirty="0" smtClean="0">
                <a:ln w="0"/>
                <a:solidFill>
                  <a:schemeClr val="tx2">
                    <a:lumMod val="20000"/>
                    <a:lumOff val="80000"/>
                  </a:schemeClr>
                </a:solidFill>
                <a:effectLst>
                  <a:reflection blurRad="12700" stA="50000" endPos="50000" dist="5000" dir="5400000" sy="-100000" rotWithShape="0"/>
                </a:effectLst>
                <a:latin typeface="Comic Sans MS" pitchFamily="66" charset="0"/>
              </a:rPr>
              <a:t>] </a:t>
            </a:r>
            <a:r>
              <a:rPr lang="en-US" sz="4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6000" b="1" dirty="0" smtClean="0">
                <a:ln w="0"/>
                <a:solidFill>
                  <a:schemeClr val="bg2">
                    <a:lumMod val="90000"/>
                  </a:schemeClr>
                </a:solidFill>
                <a:effectLst>
                  <a:reflection blurRad="12700" stA="50000" endPos="50000" dist="5000" dir="5400000" sy="-100000" rotWithShape="0"/>
                </a:effectLst>
                <a:latin typeface="Comic Sans MS" pitchFamily="66" charset="0"/>
              </a:rPr>
              <a:t>Deut 16:6 </a:t>
            </a:r>
            <a:r>
              <a:rPr lang="en-US" sz="4900" b="1" dirty="0" smtClean="0">
                <a:ln w="0"/>
                <a:solidFill>
                  <a:schemeClr val="accent1">
                    <a:lumMod val="20000"/>
                    <a:lumOff val="80000"/>
                  </a:schemeClr>
                </a:solidFill>
                <a:effectLst>
                  <a:reflection blurRad="12700" stA="50000" endPos="50000" dist="5000" dir="5400000" sy="-100000" rotWithShape="0"/>
                </a:effectLst>
                <a:latin typeface="Comic Sans MS" pitchFamily="66" charset="0"/>
              </a:rPr>
              <a:t>(Passover Review)</a:t>
            </a:r>
            <a:endParaRPr lang="en-US" sz="49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Slide Number Placeholder 1"/>
          <p:cNvSpPr txBox="1">
            <a:spLocks/>
          </p:cNvSpPr>
          <p:nvPr/>
        </p:nvSpPr>
        <p:spPr>
          <a:xfrm>
            <a:off x="11490959" y="64828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solidFill>
                  <a:schemeClr val="accent2">
                    <a:lumMod val="20000"/>
                    <a:lumOff val="80000"/>
                  </a:schemeClr>
                </a:solidFill>
              </a:rPr>
              <a:pPr algn="r"/>
              <a:t>12</a:t>
            </a:fld>
            <a:endParaRPr lang="en-US" dirty="0">
              <a:solidFill>
                <a:schemeClr val="accent2">
                  <a:lumMod val="20000"/>
                  <a:lumOff val="80000"/>
                </a:schemeClr>
              </a:solidFill>
            </a:endParaRPr>
          </a:p>
        </p:txBody>
      </p:sp>
      <p:sp>
        <p:nvSpPr>
          <p:cNvPr id="6" name="Content Placeholder 2"/>
          <p:cNvSpPr txBox="1">
            <a:spLocks/>
          </p:cNvSpPr>
          <p:nvPr/>
        </p:nvSpPr>
        <p:spPr>
          <a:xfrm>
            <a:off x="30226" y="1582455"/>
            <a:ext cx="12192000" cy="5379720"/>
          </a:xfrm>
          <a:prstGeom prst="rect">
            <a:avLst/>
          </a:prstGeom>
        </p:spPr>
        <p:txBody>
          <a:bodyPr>
            <a:normAutofit fontScale="92500"/>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b="1" dirty="0" smtClean="0">
                <a:solidFill>
                  <a:schemeClr val="accent2">
                    <a:lumMod val="60000"/>
                    <a:lumOff val="40000"/>
                  </a:schemeClr>
                </a:solidFill>
                <a:effectLst>
                  <a:glow rad="152400">
                    <a:schemeClr val="tx2"/>
                  </a:glow>
                </a:effectLst>
                <a:latin typeface="Comic Sans MS" pitchFamily="66" charset="0"/>
              </a:rPr>
              <a:t>Deut 16:1-8 Passover upon entrance of “the land of Canaan”</a:t>
            </a:r>
          </a:p>
          <a:p>
            <a:r>
              <a:rPr lang="en-US" b="1" dirty="0" smtClean="0">
                <a:solidFill>
                  <a:srgbClr val="6F3350"/>
                </a:solidFill>
                <a:effectLst>
                  <a:glow rad="127000">
                    <a:schemeClr val="accent2">
                      <a:lumMod val="20000"/>
                      <a:lumOff val="80000"/>
                    </a:schemeClr>
                  </a:glow>
                </a:effectLst>
                <a:latin typeface="Gill Sans MT" pitchFamily="34" charset="0"/>
              </a:rPr>
              <a:t>Deut 16:6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But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at the place which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Yahuah thy Elohim shall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choose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
            </a:r>
            <a:b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b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to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place his name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in </a:t>
            </a:r>
            <a:r>
              <a:rPr lang="en-US" sz="2400" b="1" dirty="0" smtClean="0">
                <a:solidFill>
                  <a:schemeClr val="accent2">
                    <a:lumMod val="20000"/>
                    <a:lumOff val="80000"/>
                  </a:schemeClr>
                </a:solidFill>
                <a:effectLst>
                  <a:glow rad="127000">
                    <a:schemeClr val="tx2">
                      <a:lumMod val="60000"/>
                      <a:lumOff val="40000"/>
                    </a:schemeClr>
                  </a:glow>
                </a:effectLst>
                <a:latin typeface="Gill Sans MT" pitchFamily="34" charset="0"/>
              </a:rPr>
              <a:t>[at Jerusalem eventually],</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there thou shalt sacrifice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
            </a:r>
            <a:b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b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the </a:t>
            </a:r>
            <a:r>
              <a:rPr lang="en-US" b="1" dirty="0" err="1">
                <a:solidFill>
                  <a:schemeClr val="accent2">
                    <a:lumMod val="20000"/>
                    <a:lumOff val="80000"/>
                  </a:schemeClr>
                </a:solidFill>
                <a:effectLst>
                  <a:glow rad="127000">
                    <a:schemeClr val="tx2">
                      <a:lumMod val="60000"/>
                      <a:lumOff val="40000"/>
                    </a:schemeClr>
                  </a:glow>
                </a:effectLst>
                <a:latin typeface="Gill Sans MT" pitchFamily="34" charset="0"/>
              </a:rPr>
              <a:t>passover</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 </a:t>
            </a:r>
            <a:r>
              <a:rPr lang="en-US" sz="2400" b="1" dirty="0" smtClean="0">
                <a:solidFill>
                  <a:srgbClr val="0000FF"/>
                </a:solidFill>
                <a:effectLst>
                  <a:glow rad="127000">
                    <a:srgbClr val="99FF33"/>
                  </a:glow>
                </a:effectLst>
                <a:latin typeface="Gill Sans MT" pitchFamily="34" charset="0"/>
              </a:rPr>
              <a:t>[#1,]</a:t>
            </a:r>
            <a:r>
              <a:rPr lang="en-US" b="1" dirty="0" smtClean="0">
                <a:solidFill>
                  <a:srgbClr val="0000FF"/>
                </a:solidFill>
                <a:effectLst>
                  <a:glow rad="127000">
                    <a:srgbClr val="99FF33"/>
                  </a:glow>
                </a:effectLst>
                <a:latin typeface="Gill Sans MT" pitchFamily="34" charset="0"/>
              </a:rPr>
              <a:t> </a:t>
            </a:r>
            <a:r>
              <a:rPr lang="en-US" b="1" dirty="0" smtClean="0">
                <a:ln>
                  <a:solidFill>
                    <a:sysClr val="windowText" lastClr="000000"/>
                  </a:solidFill>
                </a:ln>
                <a:solidFill>
                  <a:schemeClr val="accent2">
                    <a:lumMod val="20000"/>
                    <a:lumOff val="80000"/>
                  </a:schemeClr>
                </a:solidFill>
                <a:effectLst>
                  <a:glow rad="127000">
                    <a:srgbClr val="99FF33"/>
                  </a:glow>
                </a:effectLst>
                <a:latin typeface="Gill Sans MT" pitchFamily="34" charset="0"/>
              </a:rPr>
              <a:t>at </a:t>
            </a:r>
            <a:r>
              <a:rPr lang="en-US" b="1" dirty="0">
                <a:ln>
                  <a:solidFill>
                    <a:sysClr val="windowText" lastClr="000000"/>
                  </a:solidFill>
                </a:ln>
                <a:solidFill>
                  <a:schemeClr val="accent2">
                    <a:lumMod val="20000"/>
                    <a:lumOff val="80000"/>
                  </a:schemeClr>
                </a:solidFill>
                <a:effectLst>
                  <a:glow rad="127000">
                    <a:srgbClr val="99FF33"/>
                  </a:glow>
                </a:effectLst>
                <a:latin typeface="Gill Sans MT" pitchFamily="34" charset="0"/>
              </a:rPr>
              <a:t>even,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 </a:t>
            </a:r>
            <a:r>
              <a:rPr lang="en-US" sz="2400" b="1" dirty="0" smtClean="0">
                <a:solidFill>
                  <a:srgbClr val="0000FF"/>
                </a:solidFill>
                <a:effectLst>
                  <a:glow rad="127000">
                    <a:schemeClr val="tx2">
                      <a:lumMod val="60000"/>
                      <a:lumOff val="40000"/>
                    </a:schemeClr>
                  </a:glow>
                </a:effectLst>
                <a:latin typeface="Gill Sans MT" pitchFamily="34" charset="0"/>
              </a:rPr>
              <a:t>[#2]</a:t>
            </a:r>
            <a:r>
              <a:rPr lang="en-US" b="1" dirty="0" smtClean="0">
                <a:solidFill>
                  <a:srgbClr val="0000FF"/>
                </a:solidFill>
                <a:effectLst>
                  <a:glow rad="127000">
                    <a:schemeClr val="tx2">
                      <a:lumMod val="60000"/>
                      <a:lumOff val="40000"/>
                    </a:schemeClr>
                  </a:glow>
                </a:effectLst>
                <a:latin typeface="Gill Sans MT" pitchFamily="34" charset="0"/>
              </a:rPr>
              <a:t>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at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the going down of the sun,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 </a:t>
            </a:r>
            <a:b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br>
            <a:r>
              <a:rPr lang="en-US" sz="2400" b="1" dirty="0" smtClean="0">
                <a:solidFill>
                  <a:srgbClr val="0000FF"/>
                </a:solidFill>
                <a:effectLst>
                  <a:glow rad="127000">
                    <a:schemeClr val="tx2">
                      <a:lumMod val="60000"/>
                      <a:lumOff val="40000"/>
                    </a:schemeClr>
                  </a:glow>
                </a:effectLst>
                <a:latin typeface="Gill Sans MT" pitchFamily="34" charset="0"/>
              </a:rPr>
              <a:t>[#3]</a:t>
            </a:r>
            <a:r>
              <a:rPr lang="en-US" b="1" dirty="0" smtClean="0">
                <a:solidFill>
                  <a:srgbClr val="0000FF"/>
                </a:solidFill>
                <a:effectLst>
                  <a:glow rad="127000">
                    <a:schemeClr val="tx2">
                      <a:lumMod val="60000"/>
                      <a:lumOff val="40000"/>
                    </a:schemeClr>
                  </a:glow>
                </a:effectLst>
                <a:latin typeface="Gill Sans MT" pitchFamily="34" charset="0"/>
              </a:rPr>
              <a:t>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at </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the season that thou </a:t>
            </a:r>
            <a:r>
              <a:rPr lang="en-US" b="1" dirty="0" err="1">
                <a:solidFill>
                  <a:schemeClr val="accent2">
                    <a:lumMod val="20000"/>
                    <a:lumOff val="80000"/>
                  </a:schemeClr>
                </a:solidFill>
                <a:effectLst>
                  <a:glow rad="127000">
                    <a:schemeClr val="tx2">
                      <a:lumMod val="60000"/>
                      <a:lumOff val="40000"/>
                    </a:schemeClr>
                  </a:glow>
                </a:effectLst>
                <a:latin typeface="Gill Sans MT" pitchFamily="34" charset="0"/>
              </a:rPr>
              <a:t>camest</a:t>
            </a:r>
            <a:r>
              <a:rPr lang="en-US" b="1" dirty="0">
                <a:solidFill>
                  <a:schemeClr val="accent2">
                    <a:lumMod val="20000"/>
                    <a:lumOff val="80000"/>
                  </a:schemeClr>
                </a:solidFill>
                <a:effectLst>
                  <a:glow rad="127000">
                    <a:schemeClr val="tx2">
                      <a:lumMod val="60000"/>
                      <a:lumOff val="40000"/>
                    </a:schemeClr>
                  </a:glow>
                </a:effectLst>
                <a:latin typeface="Gill Sans MT" pitchFamily="34" charset="0"/>
              </a:rPr>
              <a:t> forth out of </a:t>
            </a:r>
            <a:r>
              <a:rPr lang="en-US" b="1" dirty="0" smtClean="0">
                <a:solidFill>
                  <a:schemeClr val="accent2">
                    <a:lumMod val="20000"/>
                    <a:lumOff val="80000"/>
                  </a:schemeClr>
                </a:solidFill>
                <a:effectLst>
                  <a:glow rad="127000">
                    <a:schemeClr val="tx2">
                      <a:lumMod val="60000"/>
                      <a:lumOff val="40000"/>
                    </a:schemeClr>
                  </a:glow>
                </a:effectLst>
                <a:latin typeface="Gill Sans MT" pitchFamily="34" charset="0"/>
              </a:rPr>
              <a:t>Egypt.</a:t>
            </a:r>
          </a:p>
          <a:p>
            <a:endParaRPr lang="en-US" sz="1000" dirty="0" smtClean="0">
              <a:solidFill>
                <a:schemeClr val="accent2">
                  <a:lumMod val="20000"/>
                  <a:lumOff val="80000"/>
                </a:schemeClr>
              </a:solidFill>
            </a:endParaRPr>
          </a:p>
          <a:p>
            <a:r>
              <a:rPr lang="en-US" b="1" dirty="0" smtClean="0">
                <a:solidFill>
                  <a:schemeClr val="accent2">
                    <a:lumMod val="20000"/>
                    <a:lumOff val="80000"/>
                  </a:schemeClr>
                </a:solidFill>
                <a:effectLst>
                  <a:glow rad="127000">
                    <a:schemeClr val="tx2">
                      <a:lumMod val="75000"/>
                    </a:schemeClr>
                  </a:glow>
                </a:effectLst>
                <a:latin typeface="Gill Sans MT" pitchFamily="34" charset="0"/>
              </a:rPr>
              <a:t>The words</a:t>
            </a:r>
            <a:r>
              <a:rPr lang="en-US" b="1" dirty="0" smtClean="0">
                <a:ln>
                  <a:solidFill>
                    <a:sysClr val="windowText" lastClr="000000"/>
                  </a:solidFill>
                </a:ln>
                <a:solidFill>
                  <a:schemeClr val="accent2">
                    <a:lumMod val="20000"/>
                    <a:lumOff val="80000"/>
                  </a:schemeClr>
                </a:solidFill>
                <a:effectLst>
                  <a:glow rad="127000">
                    <a:schemeClr val="tx2">
                      <a:lumMod val="75000"/>
                    </a:schemeClr>
                  </a:glow>
                </a:effectLst>
                <a:latin typeface="Gill Sans MT" pitchFamily="34" charset="0"/>
              </a:rPr>
              <a:t> </a:t>
            </a:r>
            <a:r>
              <a:rPr lang="en-US" b="1" dirty="0">
                <a:ln>
                  <a:solidFill>
                    <a:sysClr val="windowText" lastClr="000000"/>
                  </a:solidFill>
                </a:ln>
                <a:solidFill>
                  <a:schemeClr val="accent2">
                    <a:lumMod val="20000"/>
                    <a:lumOff val="80000"/>
                  </a:schemeClr>
                </a:solidFill>
                <a:effectLst>
                  <a:glow rad="127000">
                    <a:srgbClr val="99FF33"/>
                  </a:glow>
                </a:effectLst>
                <a:latin typeface="Gill Sans MT" pitchFamily="34" charset="0"/>
              </a:rPr>
              <a:t>“at even</a:t>
            </a:r>
            <a:r>
              <a:rPr lang="en-US" b="1" dirty="0" smtClean="0">
                <a:ln>
                  <a:solidFill>
                    <a:sysClr val="windowText" lastClr="000000"/>
                  </a:solidFill>
                </a:ln>
                <a:solidFill>
                  <a:schemeClr val="accent2">
                    <a:lumMod val="20000"/>
                    <a:lumOff val="80000"/>
                  </a:schemeClr>
                </a:solidFill>
                <a:effectLst>
                  <a:glow rad="127000">
                    <a:srgbClr val="99FF33"/>
                  </a:glow>
                </a:effectLst>
                <a:latin typeface="Gill Sans MT" pitchFamily="34" charset="0"/>
              </a:rPr>
              <a:t>” </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are commonly used to define creation’s day-start  “at the going down of the sun” … as sunset!</a:t>
            </a:r>
          </a:p>
          <a:p>
            <a:r>
              <a:rPr lang="en-US" b="1" dirty="0" smtClean="0">
                <a:solidFill>
                  <a:schemeClr val="accent2">
                    <a:lumMod val="20000"/>
                    <a:lumOff val="80000"/>
                  </a:schemeClr>
                </a:solidFill>
                <a:effectLst>
                  <a:glow rad="127000">
                    <a:schemeClr val="tx2">
                      <a:lumMod val="75000"/>
                    </a:schemeClr>
                  </a:glow>
                </a:effectLst>
                <a:latin typeface="Gill Sans MT" pitchFamily="34" charset="0"/>
              </a:rPr>
              <a:t>This verse does not use the phrase &lt;</a:t>
            </a:r>
            <a:r>
              <a:rPr lang="en-US" b="1" dirty="0" err="1" smtClean="0">
                <a:solidFill>
                  <a:schemeClr val="accent2">
                    <a:lumMod val="20000"/>
                    <a:lumOff val="80000"/>
                  </a:schemeClr>
                </a:solidFill>
                <a:effectLst>
                  <a:glow rad="127000">
                    <a:schemeClr val="tx2">
                      <a:lumMod val="75000"/>
                    </a:schemeClr>
                  </a:glow>
                </a:effectLst>
                <a:latin typeface="Gill Sans MT" pitchFamily="34" charset="0"/>
              </a:rPr>
              <a:t>beyn</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ha </a:t>
            </a:r>
            <a:r>
              <a:rPr lang="en-US" b="1" dirty="0" err="1" smtClean="0">
                <a:solidFill>
                  <a:schemeClr val="accent2">
                    <a:lumMod val="20000"/>
                    <a:lumOff val="80000"/>
                  </a:schemeClr>
                </a:solidFill>
                <a:effectLst>
                  <a:glow rad="127000">
                    <a:schemeClr val="tx2">
                      <a:lumMod val="75000"/>
                    </a:schemeClr>
                  </a:glow>
                </a:effectLst>
                <a:latin typeface="Gill Sans MT" pitchFamily="34" charset="0"/>
              </a:rPr>
              <a:t>arbayim</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&gt;.</a:t>
            </a:r>
          </a:p>
          <a:p>
            <a:r>
              <a:rPr lang="en-US" b="1" dirty="0" smtClean="0">
                <a:solidFill>
                  <a:schemeClr val="accent2">
                    <a:lumMod val="20000"/>
                    <a:lumOff val="80000"/>
                  </a:schemeClr>
                </a:solidFill>
                <a:effectLst>
                  <a:glow rad="127000">
                    <a:schemeClr val="tx2">
                      <a:lumMod val="75000"/>
                    </a:schemeClr>
                  </a:glow>
                </a:effectLst>
                <a:latin typeface="Gill Sans MT" pitchFamily="34" charset="0"/>
              </a:rPr>
              <a:t>Are Passover sacrifices disqualified from &lt;</a:t>
            </a:r>
            <a:r>
              <a:rPr lang="en-US" b="1" dirty="0" err="1" smtClean="0">
                <a:solidFill>
                  <a:schemeClr val="accent2">
                    <a:lumMod val="20000"/>
                    <a:lumOff val="80000"/>
                  </a:schemeClr>
                </a:solidFill>
                <a:effectLst>
                  <a:glow rad="127000">
                    <a:schemeClr val="tx2">
                      <a:lumMod val="75000"/>
                    </a:schemeClr>
                  </a:glow>
                </a:effectLst>
                <a:latin typeface="Gill Sans MT" pitchFamily="34" charset="0"/>
              </a:rPr>
              <a:t>beyn</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 ha </a:t>
            </a:r>
            <a:r>
              <a:rPr lang="en-US" b="1" dirty="0" err="1" smtClean="0">
                <a:solidFill>
                  <a:schemeClr val="accent2">
                    <a:lumMod val="20000"/>
                    <a:lumOff val="80000"/>
                  </a:schemeClr>
                </a:solidFill>
                <a:effectLst>
                  <a:glow rad="127000">
                    <a:schemeClr val="tx2">
                      <a:lumMod val="75000"/>
                    </a:schemeClr>
                  </a:glow>
                </a:effectLst>
                <a:latin typeface="Gill Sans MT" pitchFamily="34" charset="0"/>
              </a:rPr>
              <a:t>arbayim</a:t>
            </a:r>
            <a:r>
              <a:rPr lang="en-US" b="1" dirty="0" smtClean="0">
                <a:solidFill>
                  <a:schemeClr val="accent2">
                    <a:lumMod val="20000"/>
                    <a:lumOff val="80000"/>
                  </a:schemeClr>
                </a:solidFill>
                <a:effectLst>
                  <a:glow rad="127000">
                    <a:schemeClr val="tx2">
                      <a:lumMod val="75000"/>
                    </a:schemeClr>
                  </a:glow>
                </a:effectLst>
                <a:latin typeface="Gill Sans MT" pitchFamily="34" charset="0"/>
              </a:rPr>
              <a:t>&gt;?</a:t>
            </a:r>
            <a:endParaRPr lang="en-US" dirty="0">
              <a:solidFill>
                <a:schemeClr val="accent2">
                  <a:lumMod val="20000"/>
                  <a:lumOff val="80000"/>
                </a:schemeClr>
              </a:solidFill>
              <a:effectLst>
                <a:glow rad="127000">
                  <a:schemeClr val="tx2">
                    <a:lumMod val="75000"/>
                  </a:schemeClr>
                </a:glow>
              </a:effectLst>
            </a:endParaRPr>
          </a:p>
        </p:txBody>
      </p:sp>
      <p:sp>
        <p:nvSpPr>
          <p:cNvPr id="8" name="Rounded Rectangle 7"/>
          <p:cNvSpPr/>
          <p:nvPr/>
        </p:nvSpPr>
        <p:spPr>
          <a:xfrm>
            <a:off x="393532" y="1000100"/>
            <a:ext cx="2685328" cy="447913"/>
          </a:xfrm>
          <a:prstGeom prst="roundRect">
            <a:avLst>
              <a:gd name="adj" fmla="val 30669"/>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b="1" cap="none" spc="30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Most Surprises</a:t>
            </a:r>
            <a:r>
              <a:rPr lang="en-US"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a:t>
            </a:r>
            <a:endParaRPr lang="en-US" b="1" cap="none" spc="0" dirty="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endParaRPr>
          </a:p>
        </p:txBody>
      </p:sp>
      <p:sp>
        <p:nvSpPr>
          <p:cNvPr id="2" name="Rectangle 1"/>
          <p:cNvSpPr/>
          <p:nvPr/>
        </p:nvSpPr>
        <p:spPr>
          <a:xfrm>
            <a:off x="12247689" y="0"/>
            <a:ext cx="9144000" cy="8186857"/>
          </a:xfrm>
          <a:prstGeom prst="rect">
            <a:avLst/>
          </a:prstGeom>
          <a:solidFill>
            <a:schemeClr val="accent2">
              <a:lumMod val="20000"/>
              <a:lumOff val="80000"/>
            </a:schemeClr>
          </a:solidFill>
        </p:spPr>
        <p:txBody>
          <a:bodyPr wrap="square">
            <a:spAutoFit/>
          </a:bodyPr>
          <a:lstStyle/>
          <a:p>
            <a:r>
              <a:rPr lang="en-US" dirty="0"/>
              <a:t>During the conquest of </a:t>
            </a:r>
            <a:r>
              <a:rPr lang="en-US" dirty="0">
                <a:hlinkClick r:id="rId3" tooltip="Canaan"/>
              </a:rPr>
              <a:t>Canaan</a:t>
            </a:r>
            <a:r>
              <a:rPr lang="en-US" dirty="0"/>
              <a:t>, the main Israelite camp </a:t>
            </a:r>
            <a:r>
              <a:rPr lang="en-US" sz="2400" b="1" dirty="0">
                <a:solidFill>
                  <a:srgbClr val="FF0000"/>
                </a:solidFill>
              </a:rPr>
              <a:t>was at</a:t>
            </a:r>
            <a:r>
              <a:rPr lang="en-US" sz="2400" b="1" dirty="0"/>
              <a:t> </a:t>
            </a:r>
            <a:r>
              <a:rPr lang="en-US" sz="2400" b="1" dirty="0" err="1">
                <a:hlinkClick r:id="rId4" tooltip="Gilgal"/>
              </a:rPr>
              <a:t>Gilgal</a:t>
            </a:r>
            <a:r>
              <a:rPr lang="en-US" dirty="0"/>
              <a:t> (</a:t>
            </a:r>
            <a:r>
              <a:rPr lang="en-US" dirty="0">
                <a:hlinkClick r:id="rId5"/>
              </a:rPr>
              <a:t>Joshua 4:19</a:t>
            </a:r>
            <a:r>
              <a:rPr lang="en-US" dirty="0"/>
              <a:t>; </a:t>
            </a:r>
            <a:r>
              <a:rPr lang="en-US" dirty="0">
                <a:hlinkClick r:id="rId6"/>
              </a:rPr>
              <a:t>5:8–10</a:t>
            </a:r>
            <a:r>
              <a:rPr lang="en-US" dirty="0"/>
              <a:t>) and the tabernacle was probably erected within the camp: </a:t>
            </a:r>
            <a:r>
              <a:rPr lang="en-US" dirty="0">
                <a:hlinkClick r:id="rId7"/>
              </a:rPr>
              <a:t>Joshua 10:43ESV</a:t>
            </a:r>
            <a:r>
              <a:rPr lang="en-US" dirty="0"/>
              <a:t> "…and returned into the camp" (</a:t>
            </a:r>
            <a:r>
              <a:rPr lang="en-US" i="1" dirty="0" err="1"/>
              <a:t>see</a:t>
            </a:r>
            <a:r>
              <a:rPr lang="en-US" dirty="0" err="1">
                <a:hlinkClick r:id="rId8"/>
              </a:rPr>
              <a:t>Numbers</a:t>
            </a:r>
            <a:r>
              <a:rPr lang="en-US" dirty="0">
                <a:hlinkClick r:id="rId8"/>
              </a:rPr>
              <a:t> 1:52–2:34</a:t>
            </a:r>
            <a:r>
              <a:rPr lang="en-US" dirty="0"/>
              <a:t> "…they shall camp facing the tent of meeting on every side</a:t>
            </a:r>
            <a:r>
              <a:rPr lang="en-US" dirty="0" smtClean="0"/>
              <a:t>").</a:t>
            </a:r>
          </a:p>
          <a:p>
            <a:endParaRPr lang="en-US" dirty="0"/>
          </a:p>
          <a:p>
            <a:r>
              <a:rPr lang="en-US" dirty="0"/>
              <a:t>After the conquest and </a:t>
            </a:r>
            <a:r>
              <a:rPr lang="en-US" dirty="0">
                <a:hlinkClick r:id="rId9" tooltip="Tribal allotments of Israel"/>
              </a:rPr>
              <a:t>division of the land</a:t>
            </a:r>
            <a:r>
              <a:rPr lang="en-US" dirty="0"/>
              <a:t> among the tribes, the tabernacle was </a:t>
            </a:r>
            <a:r>
              <a:rPr lang="en-US" sz="2400" b="1" dirty="0">
                <a:solidFill>
                  <a:srgbClr val="FF0000"/>
                </a:solidFill>
              </a:rPr>
              <a:t>moved to </a:t>
            </a:r>
            <a:r>
              <a:rPr lang="en-US" sz="2400" b="1" dirty="0">
                <a:solidFill>
                  <a:srgbClr val="FF0000"/>
                </a:solidFill>
                <a:hlinkClick r:id="rId10" tooltip="Shiloh (biblical city)"/>
              </a:rPr>
              <a:t>Shiloh</a:t>
            </a:r>
            <a:r>
              <a:rPr lang="en-US" dirty="0"/>
              <a:t> in </a:t>
            </a:r>
            <a:r>
              <a:rPr lang="en-US" dirty="0" err="1" smtClean="0">
                <a:hlinkClick r:id="rId11" tooltip="Tribe of Ephraim"/>
              </a:rPr>
              <a:t>Ephraimite</a:t>
            </a:r>
            <a:r>
              <a:rPr lang="en-US" dirty="0" smtClean="0"/>
              <a:t> territory </a:t>
            </a:r>
            <a:r>
              <a:rPr lang="en-US" dirty="0"/>
              <a:t>(Joshua's tribe) to avoid disputes among the other tribes (</a:t>
            </a:r>
            <a:r>
              <a:rPr lang="en-US" dirty="0">
                <a:hlinkClick r:id="rId12"/>
              </a:rPr>
              <a:t>Joshua 18:1</a:t>
            </a:r>
            <a:r>
              <a:rPr lang="en-US" dirty="0"/>
              <a:t>; </a:t>
            </a:r>
            <a:r>
              <a:rPr lang="en-US" dirty="0">
                <a:hlinkClick r:id="rId13"/>
              </a:rPr>
              <a:t>19:51</a:t>
            </a:r>
            <a:r>
              <a:rPr lang="en-US" dirty="0"/>
              <a:t>; </a:t>
            </a:r>
            <a:r>
              <a:rPr lang="en-US" dirty="0">
                <a:hlinkClick r:id="rId14"/>
              </a:rPr>
              <a:t>22:9</a:t>
            </a:r>
            <a:r>
              <a:rPr lang="en-US" dirty="0"/>
              <a:t>; </a:t>
            </a:r>
            <a:r>
              <a:rPr lang="en-US" dirty="0">
                <a:hlinkClick r:id="rId15"/>
              </a:rPr>
              <a:t>Psalm 78:60</a:t>
            </a:r>
            <a:r>
              <a:rPr lang="en-US" dirty="0"/>
              <a:t>). </a:t>
            </a:r>
            <a:r>
              <a:rPr lang="en-US" sz="2000" dirty="0">
                <a:solidFill>
                  <a:srgbClr val="FF0000"/>
                </a:solidFill>
              </a:rPr>
              <a:t>It remained there during the 300-year period</a:t>
            </a:r>
            <a:r>
              <a:rPr lang="en-US" dirty="0"/>
              <a:t> of the </a:t>
            </a:r>
            <a:r>
              <a:rPr lang="en-US" dirty="0">
                <a:hlinkClick r:id="rId16" tooltip="Biblical judges"/>
              </a:rPr>
              <a:t>biblical judges</a:t>
            </a:r>
            <a:r>
              <a:rPr lang="en-US" dirty="0"/>
              <a:t> (the rules of the individual judges total about 350 years [</a:t>
            </a:r>
            <a:r>
              <a:rPr lang="en-US" dirty="0">
                <a:hlinkClick r:id="rId17"/>
              </a:rPr>
              <a:t>1 Kings 6:1</a:t>
            </a:r>
            <a:r>
              <a:rPr lang="en-US" dirty="0"/>
              <a:t>; </a:t>
            </a:r>
            <a:r>
              <a:rPr lang="en-US" dirty="0">
                <a:hlinkClick r:id="rId18"/>
              </a:rPr>
              <a:t>Acts 13:20</a:t>
            </a:r>
            <a:r>
              <a:rPr lang="en-US" dirty="0"/>
              <a:t>], but most ruled regionally and some terms overlapped).</a:t>
            </a:r>
            <a:r>
              <a:rPr lang="en-US" baseline="30000" dirty="0">
                <a:hlinkClick r:id="rId19"/>
              </a:rPr>
              <a:t>[16]</a:t>
            </a:r>
            <a:r>
              <a:rPr lang="en-US" baseline="30000" dirty="0">
                <a:hlinkClick r:id="rId20"/>
              </a:rPr>
              <a:t>[17]</a:t>
            </a:r>
            <a:r>
              <a:rPr lang="en-US" dirty="0"/>
              <a:t> According to </a:t>
            </a:r>
            <a:r>
              <a:rPr lang="en-US" dirty="0">
                <a:hlinkClick r:id="rId21"/>
              </a:rPr>
              <a:t>Judges 20:26-28</a:t>
            </a:r>
            <a:r>
              <a:rPr lang="en-US" dirty="0"/>
              <a:t>, the Ark, and thus </a:t>
            </a:r>
            <a:r>
              <a:rPr lang="en-US" sz="2400" dirty="0">
                <a:solidFill>
                  <a:srgbClr val="FF0000"/>
                </a:solidFill>
              </a:rPr>
              <a:t>possibly the tabernacle, was at </a:t>
            </a:r>
            <a:r>
              <a:rPr lang="en-US" sz="2400" dirty="0" smtClean="0">
                <a:solidFill>
                  <a:srgbClr val="FF0000"/>
                </a:solidFill>
              </a:rPr>
              <a:t>Bethel</a:t>
            </a:r>
            <a:r>
              <a:rPr lang="en-US" dirty="0" smtClean="0"/>
              <a:t> </a:t>
            </a:r>
            <a:r>
              <a:rPr lang="en-US" dirty="0"/>
              <a:t>while </a:t>
            </a:r>
            <a:r>
              <a:rPr lang="en-US" dirty="0" err="1"/>
              <a:t>Phinehas</a:t>
            </a:r>
            <a:r>
              <a:rPr lang="en-US" dirty="0"/>
              <a:t>, grandson of Aaron, was still alive.</a:t>
            </a:r>
          </a:p>
          <a:p>
            <a:r>
              <a:rPr lang="en-US" dirty="0"/>
              <a:t>The subsequent history of the structure is separate from that of the Ark of the Covenant. After the Ark was captured by the </a:t>
            </a:r>
            <a:r>
              <a:rPr lang="en-US" dirty="0">
                <a:hlinkClick r:id="rId22" tooltip="Philistines"/>
              </a:rPr>
              <a:t>Philistines</a:t>
            </a:r>
            <a:r>
              <a:rPr lang="en-US" dirty="0"/>
              <a:t>, King </a:t>
            </a:r>
            <a:r>
              <a:rPr lang="en-US" dirty="0">
                <a:hlinkClick r:id="rId23" tooltip="Saul"/>
              </a:rPr>
              <a:t>Saul</a:t>
            </a:r>
            <a:r>
              <a:rPr lang="en-US" dirty="0"/>
              <a:t> </a:t>
            </a:r>
            <a:r>
              <a:rPr lang="en-US" sz="2400" dirty="0">
                <a:solidFill>
                  <a:srgbClr val="FF0000"/>
                </a:solidFill>
              </a:rPr>
              <a:t>moved the tabernacle to </a:t>
            </a:r>
            <a:r>
              <a:rPr lang="en-US" sz="2400" dirty="0">
                <a:solidFill>
                  <a:srgbClr val="FF0000"/>
                </a:solidFill>
                <a:hlinkClick r:id="rId24" tooltip="Nob, Israel"/>
              </a:rPr>
              <a:t>Nob</a:t>
            </a:r>
            <a:r>
              <a:rPr lang="en-US" sz="2400" dirty="0">
                <a:solidFill>
                  <a:srgbClr val="FF0000"/>
                </a:solidFill>
              </a:rPr>
              <a:t>, </a:t>
            </a:r>
            <a:r>
              <a:rPr lang="en-US" dirty="0"/>
              <a:t>near his home town of </a:t>
            </a:r>
            <a:r>
              <a:rPr lang="en-US" dirty="0" err="1">
                <a:hlinkClick r:id="rId25" tooltip="Gibeah"/>
              </a:rPr>
              <a:t>Gibeah</a:t>
            </a:r>
            <a:r>
              <a:rPr lang="en-US" dirty="0"/>
              <a:t>, but after he massacred the priests there (</a:t>
            </a:r>
            <a:r>
              <a:rPr lang="en-US" dirty="0">
                <a:hlinkClick r:id="rId26"/>
              </a:rPr>
              <a:t>1 Samuel 21-22</a:t>
            </a:r>
            <a:r>
              <a:rPr lang="en-US" dirty="0"/>
              <a:t>), it was </a:t>
            </a:r>
            <a:r>
              <a:rPr lang="en-US" sz="2400" dirty="0">
                <a:solidFill>
                  <a:srgbClr val="FF0000"/>
                </a:solidFill>
              </a:rPr>
              <a:t>moved to </a:t>
            </a:r>
            <a:r>
              <a:rPr lang="en-US" sz="2400" dirty="0">
                <a:solidFill>
                  <a:srgbClr val="FF0000"/>
                </a:solidFill>
                <a:hlinkClick r:id="rId27" tooltip="Gibeon (ancient city)"/>
              </a:rPr>
              <a:t>Gibeon</a:t>
            </a:r>
            <a:r>
              <a:rPr lang="en-US" dirty="0"/>
              <a:t>. (</a:t>
            </a:r>
            <a:r>
              <a:rPr lang="en-US" dirty="0">
                <a:hlinkClick r:id="rId28"/>
              </a:rPr>
              <a:t>1 Chronicles 16:39</a:t>
            </a:r>
            <a:r>
              <a:rPr lang="en-US" dirty="0"/>
              <a:t>; </a:t>
            </a:r>
            <a:r>
              <a:rPr lang="en-US" dirty="0">
                <a:hlinkClick r:id="rId29"/>
              </a:rPr>
              <a:t>21:29</a:t>
            </a:r>
            <a:r>
              <a:rPr lang="en-US" dirty="0"/>
              <a:t>; </a:t>
            </a:r>
            <a:r>
              <a:rPr lang="en-US" dirty="0">
                <a:hlinkClick r:id="rId30"/>
              </a:rPr>
              <a:t>2 Chronicles 1:2–6</a:t>
            </a:r>
            <a:r>
              <a:rPr lang="en-US" dirty="0"/>
              <a:t>, 13). Just prior to </a:t>
            </a:r>
            <a:r>
              <a:rPr lang="en-US" dirty="0">
                <a:hlinkClick r:id="rId31" tooltip="David"/>
              </a:rPr>
              <a:t>David's</a:t>
            </a:r>
            <a:r>
              <a:rPr lang="en-US" dirty="0"/>
              <a:t> moving the ark to Jerusalem, the </a:t>
            </a:r>
            <a:r>
              <a:rPr lang="en-US" sz="2400" dirty="0">
                <a:solidFill>
                  <a:srgbClr val="FF0000"/>
                </a:solidFill>
              </a:rPr>
              <a:t>ark was located in </a:t>
            </a:r>
            <a:r>
              <a:rPr lang="en-US" sz="2400" dirty="0" err="1">
                <a:solidFill>
                  <a:srgbClr val="FF0000"/>
                </a:solidFill>
                <a:hlinkClick r:id="rId32" tooltip="Kiriath-Jearim"/>
              </a:rPr>
              <a:t>Kiriath-Jearim</a:t>
            </a:r>
            <a:r>
              <a:rPr lang="en-US" dirty="0"/>
              <a:t>(</a:t>
            </a:r>
            <a:r>
              <a:rPr lang="en-US" dirty="0">
                <a:hlinkClick r:id="rId33"/>
              </a:rPr>
              <a:t>1 Chronicles 13:5-6</a:t>
            </a:r>
            <a:r>
              <a:rPr lang="en-US" dirty="0" smtClean="0"/>
              <a:t>).</a:t>
            </a:r>
          </a:p>
          <a:p>
            <a:endParaRPr lang="en-US" dirty="0"/>
          </a:p>
          <a:p>
            <a:r>
              <a:rPr lang="en-US" dirty="0"/>
              <a:t>The </a:t>
            </a:r>
            <a:r>
              <a:rPr lang="en-US" sz="2400" dirty="0">
                <a:solidFill>
                  <a:srgbClr val="FF0000"/>
                </a:solidFill>
              </a:rPr>
              <a:t>Ark was eventually brought to Jerusalem</a:t>
            </a:r>
            <a:r>
              <a:rPr lang="en-US" dirty="0"/>
              <a:t>, where it was placed "inside the tent David had pitched for it" (</a:t>
            </a:r>
            <a:r>
              <a:rPr lang="en-US" dirty="0">
                <a:hlinkClick r:id="rId34"/>
              </a:rPr>
              <a:t>2 Samuel 6:17</a:t>
            </a:r>
            <a:r>
              <a:rPr lang="en-US" dirty="0"/>
              <a:t>; </a:t>
            </a:r>
            <a:r>
              <a:rPr lang="en-US" dirty="0">
                <a:hlinkClick r:id="rId35"/>
              </a:rPr>
              <a:t>1 Chronicles 15:1</a:t>
            </a:r>
            <a:r>
              <a:rPr lang="en-US" dirty="0"/>
              <a:t>), not in the tabernacle, which remained at Gibeon. </a:t>
            </a:r>
            <a:r>
              <a:rPr lang="en-US" sz="2400" dirty="0">
                <a:solidFill>
                  <a:srgbClr val="FF0000"/>
                </a:solidFill>
              </a:rPr>
              <a:t>The altar of the tabernacle at Gibeon was used for sacrificial worship</a:t>
            </a:r>
            <a:r>
              <a:rPr lang="en-US" dirty="0"/>
              <a:t> (</a:t>
            </a:r>
            <a:r>
              <a:rPr lang="en-US" dirty="0">
                <a:hlinkClick r:id="rId28"/>
              </a:rPr>
              <a:t>1 Chronicles 16:39</a:t>
            </a:r>
            <a:r>
              <a:rPr lang="en-US" dirty="0"/>
              <a:t>; </a:t>
            </a:r>
            <a:r>
              <a:rPr lang="en-US" dirty="0">
                <a:hlinkClick r:id="rId29"/>
              </a:rPr>
              <a:t>21:29</a:t>
            </a:r>
            <a:r>
              <a:rPr lang="en-US" dirty="0"/>
              <a:t>; </a:t>
            </a:r>
            <a:r>
              <a:rPr lang="en-US" dirty="0">
                <a:hlinkClick r:id="rId36"/>
              </a:rPr>
              <a:t>1 Kings 3:2-4</a:t>
            </a:r>
            <a:r>
              <a:rPr lang="en-US" dirty="0"/>
              <a:t>), until Solomon finally brought the structure and its furnishings to Jerusalem to furnish and dedicate the Temple. (</a:t>
            </a:r>
            <a:r>
              <a:rPr lang="en-US" dirty="0">
                <a:hlinkClick r:id="rId37"/>
              </a:rPr>
              <a:t>1 Kings 8:4</a:t>
            </a:r>
            <a:r>
              <a:rPr lang="en-US" dirty="0"/>
              <a:t>)</a:t>
            </a:r>
          </a:p>
        </p:txBody>
      </p:sp>
    </p:spTree>
    <p:extLst>
      <p:ext uri="{BB962C8B-B14F-4D97-AF65-F5344CB8AC3E}">
        <p14:creationId xmlns:p14="http://schemas.microsoft.com/office/powerpoint/2010/main" val="306414657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96004B"/>
            </a:gs>
            <a:gs pos="30000">
              <a:srgbClr val="C00000"/>
            </a:gs>
            <a:gs pos="57000">
              <a:schemeClr val="accent2">
                <a:lumMod val="20000"/>
                <a:lumOff val="80000"/>
              </a:schemeClr>
            </a:gs>
          </a:gsLst>
          <a:lin ang="18900000" scaled="1"/>
          <a:tileRect/>
        </a:gradFill>
        <a:effectLst/>
      </p:bgPr>
    </p:bg>
    <p:spTree>
      <p:nvGrpSpPr>
        <p:cNvPr id="1" name=""/>
        <p:cNvGrpSpPr/>
        <p:nvPr/>
      </p:nvGrpSpPr>
      <p:grpSpPr>
        <a:xfrm>
          <a:off x="0" y="0"/>
          <a:ext cx="0" cy="0"/>
          <a:chOff x="0" y="0"/>
          <a:chExt cx="0" cy="0"/>
        </a:xfrm>
      </p:grpSpPr>
      <p:pic>
        <p:nvPicPr>
          <p:cNvPr id="1027" name="Picture 3" descr="C:\Users\Rae\Desktop\2.10 art\pouring wine 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52908" y="6071734"/>
            <a:ext cx="1297724" cy="7862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ae\Desktop\altar of burnet off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42" y="640154"/>
            <a:ext cx="3765736" cy="25242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88962" y="-103615"/>
            <a:ext cx="10803038" cy="1143000"/>
          </a:xfrm>
        </p:spPr>
        <p:txBody>
          <a:bodyPr>
            <a:normAutofit/>
            <a:scene3d>
              <a:camera prst="orthographicFront"/>
              <a:lightRig rig="threePt" dir="t"/>
            </a:scene3d>
            <a:sp3d extrusionH="57150">
              <a:bevelT w="82550" h="38100" prst="coolSlant"/>
            </a:sp3d>
          </a:bodyPr>
          <a:lstStyle/>
          <a:p>
            <a:pPr algn="ctr"/>
            <a:r>
              <a:rPr lang="en-US" dirty="0" smtClean="0">
                <a:solidFill>
                  <a:schemeClr val="accent3"/>
                </a:solidFill>
                <a:effectLst>
                  <a:outerShdw blurRad="50800" dist="38100" dir="16200000" rotWithShape="0">
                    <a:prstClr val="black">
                      <a:alpha val="40000"/>
                    </a:prstClr>
                  </a:outerShdw>
                </a:effectLst>
              </a:rPr>
              <a:t>Mini-preview of the Sacrifices/Offerings</a:t>
            </a:r>
            <a:endParaRPr lang="en-US" dirty="0">
              <a:solidFill>
                <a:schemeClr val="accent3"/>
              </a:solidFill>
              <a:effectLst>
                <a:outerShdw blurRad="50800" dist="38100" dir="16200000" rotWithShape="0">
                  <a:prstClr val="black">
                    <a:alpha val="40000"/>
                  </a:prstClr>
                </a:outerShdw>
              </a:effectLst>
            </a:endParaRPr>
          </a:p>
        </p:txBody>
      </p:sp>
      <p:pic>
        <p:nvPicPr>
          <p:cNvPr id="2050" name="Picture 2" descr="C:\Users\Rae\Desktop\research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96" y="4733752"/>
            <a:ext cx="2017514" cy="2139533"/>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sp>
        <p:nvSpPr>
          <p:cNvPr id="10" name="Title 2"/>
          <p:cNvSpPr txBox="1">
            <a:spLocks/>
          </p:cNvSpPr>
          <p:nvPr/>
        </p:nvSpPr>
        <p:spPr>
          <a:xfrm>
            <a:off x="1361274" y="787230"/>
            <a:ext cx="4692288" cy="897045"/>
          </a:xfrm>
          <a:prstGeom prst="rect">
            <a:avLst/>
          </a:prstGeom>
        </p:spPr>
        <p:txBody>
          <a:bodyPr anchor="ctr">
            <a:noAutofit/>
            <a:scene3d>
              <a:camera prst="orthographicFront"/>
              <a:lightRig rig="threePt" dir="t"/>
            </a:scene3d>
            <a:sp3d extrusionH="57150">
              <a:bevelT w="82550" h="38100" prst="coolSlant"/>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200" dirty="0" smtClean="0">
                <a:solidFill>
                  <a:srgbClr val="0070C0"/>
                </a:solidFill>
              </a:rPr>
              <a:t>Voluntary Offerings</a:t>
            </a:r>
            <a:endParaRPr lang="en-US" sz="2000" dirty="0" smtClean="0">
              <a:solidFill>
                <a:srgbClr val="0070C0"/>
              </a:solidFill>
            </a:endParaRPr>
          </a:p>
          <a:p>
            <a:pPr algn="ctr"/>
            <a:r>
              <a:rPr lang="en-US" sz="2000" dirty="0" smtClean="0">
                <a:solidFill>
                  <a:srgbClr val="0070C0"/>
                </a:solidFill>
              </a:rPr>
              <a:t>Offered by Priest at Sanctuary</a:t>
            </a:r>
            <a:endParaRPr lang="en-US" sz="3200" dirty="0">
              <a:solidFill>
                <a:srgbClr val="0070C0"/>
              </a:solidFill>
            </a:endParaRPr>
          </a:p>
        </p:txBody>
      </p:sp>
      <p:sp>
        <p:nvSpPr>
          <p:cNvPr id="13" name="Title 2"/>
          <p:cNvSpPr txBox="1">
            <a:spLocks/>
          </p:cNvSpPr>
          <p:nvPr/>
        </p:nvSpPr>
        <p:spPr>
          <a:xfrm>
            <a:off x="9088050" y="1029968"/>
            <a:ext cx="2585790" cy="1532516"/>
          </a:xfrm>
          <a:prstGeom prst="rect">
            <a:avLst/>
          </a:prstGeom>
        </p:spPr>
        <p:txBody>
          <a:bodyPr anchor="ctr">
            <a:noAutofit/>
            <a:scene3d>
              <a:camera prst="orthographicFront"/>
              <a:lightRig rig="threePt" dir="t"/>
            </a:scene3d>
            <a:sp3d extrusionH="57150">
              <a:bevelT w="82550" h="38100" prst="coolSlant"/>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200" dirty="0" smtClean="0">
                <a:solidFill>
                  <a:schemeClr val="accent3"/>
                </a:solidFill>
              </a:rPr>
              <a:t>Compulsory Offerings</a:t>
            </a:r>
            <a:br>
              <a:rPr lang="en-US" sz="3200" dirty="0" smtClean="0">
                <a:solidFill>
                  <a:schemeClr val="accent3"/>
                </a:solidFill>
              </a:rPr>
            </a:br>
            <a:r>
              <a:rPr lang="en-US" sz="2000" dirty="0" smtClean="0">
                <a:solidFill>
                  <a:schemeClr val="accent3"/>
                </a:solidFill>
              </a:rPr>
              <a:t>of the Individual</a:t>
            </a:r>
            <a:endParaRPr lang="en-US" sz="3200" dirty="0">
              <a:solidFill>
                <a:schemeClr val="accent3"/>
              </a:solidFill>
            </a:endParaRPr>
          </a:p>
        </p:txBody>
      </p:sp>
      <p:sp>
        <p:nvSpPr>
          <p:cNvPr id="7" name="Rounded Rectangle 6"/>
          <p:cNvSpPr/>
          <p:nvPr/>
        </p:nvSpPr>
        <p:spPr>
          <a:xfrm>
            <a:off x="1875099" y="1817214"/>
            <a:ext cx="3622876" cy="71763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sp3d extrusionH="57150">
              <a:bevelT w="38100" h="38100"/>
            </a:sp3d>
          </a:bodyPr>
          <a:lstStyle/>
          <a:p>
            <a:pPr algn="ctr"/>
            <a:r>
              <a:rPr lang="en-US" sz="2400" b="1" dirty="0" smtClean="0">
                <a:solidFill>
                  <a:srgbClr val="002060"/>
                </a:solidFill>
                <a:latin typeface="Comic Sans MS" pitchFamily="66" charset="0"/>
              </a:rPr>
              <a:t>Burnt Offering </a:t>
            </a:r>
            <a:br>
              <a:rPr lang="en-US" sz="2400" b="1" dirty="0" smtClean="0">
                <a:solidFill>
                  <a:srgbClr val="002060"/>
                </a:solidFill>
                <a:latin typeface="Comic Sans MS" pitchFamily="66" charset="0"/>
              </a:rPr>
            </a:br>
            <a:r>
              <a:rPr lang="en-US" sz="2400" b="1" dirty="0" smtClean="0">
                <a:solidFill>
                  <a:srgbClr val="002060"/>
                </a:solidFill>
                <a:latin typeface="Comic Sans MS" pitchFamily="66" charset="0"/>
              </a:rPr>
              <a:t>of </a:t>
            </a:r>
            <a:r>
              <a:rPr lang="en-US" sz="2000" b="1" dirty="0" smtClean="0">
                <a:solidFill>
                  <a:srgbClr val="002060"/>
                </a:solidFill>
                <a:latin typeface="Comic Sans MS" pitchFamily="66" charset="0"/>
              </a:rPr>
              <a:t>DEDICATION</a:t>
            </a:r>
            <a:endParaRPr lang="en-US" sz="2400" b="1" dirty="0">
              <a:solidFill>
                <a:srgbClr val="002060"/>
              </a:solidFill>
              <a:latin typeface="Comic Sans MS" pitchFamily="66" charset="0"/>
            </a:endParaRPr>
          </a:p>
        </p:txBody>
      </p:sp>
      <p:sp>
        <p:nvSpPr>
          <p:cNvPr id="15" name="Rounded Rectangle 14"/>
          <p:cNvSpPr/>
          <p:nvPr/>
        </p:nvSpPr>
        <p:spPr>
          <a:xfrm>
            <a:off x="1875099" y="2548344"/>
            <a:ext cx="3622876" cy="71763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en-US" sz="2400" b="1" dirty="0" smtClean="0">
                <a:solidFill>
                  <a:srgbClr val="006600"/>
                </a:solidFill>
                <a:latin typeface="Comic Sans MS" pitchFamily="66" charset="0"/>
              </a:rPr>
              <a:t>Peace Offering</a:t>
            </a:r>
            <a:br>
              <a:rPr lang="en-US" sz="2400" b="1" dirty="0" smtClean="0">
                <a:solidFill>
                  <a:srgbClr val="006600"/>
                </a:solidFill>
                <a:latin typeface="Comic Sans MS" pitchFamily="66" charset="0"/>
              </a:rPr>
            </a:br>
            <a:r>
              <a:rPr lang="en-US" sz="2400" b="1" dirty="0" smtClean="0">
                <a:solidFill>
                  <a:srgbClr val="006600"/>
                </a:solidFill>
                <a:latin typeface="Comic Sans MS" pitchFamily="66" charset="0"/>
              </a:rPr>
              <a:t>of </a:t>
            </a:r>
            <a:r>
              <a:rPr lang="en-US" sz="2000" b="1" dirty="0" smtClean="0">
                <a:solidFill>
                  <a:srgbClr val="006600"/>
                </a:solidFill>
                <a:latin typeface="Comic Sans MS" pitchFamily="66" charset="0"/>
              </a:rPr>
              <a:t>FELLOWSHIP</a:t>
            </a:r>
            <a:endParaRPr lang="en-US" sz="2400" b="1" dirty="0">
              <a:solidFill>
                <a:srgbClr val="006600"/>
              </a:solidFill>
              <a:latin typeface="Comic Sans MS" pitchFamily="66" charset="0"/>
            </a:endParaRPr>
          </a:p>
        </p:txBody>
      </p:sp>
      <p:sp>
        <p:nvSpPr>
          <p:cNvPr id="16" name="Up Arrow Callout 15"/>
          <p:cNvSpPr/>
          <p:nvPr/>
        </p:nvSpPr>
        <p:spPr>
          <a:xfrm>
            <a:off x="2592736" y="3199984"/>
            <a:ext cx="3622876" cy="1140359"/>
          </a:xfrm>
          <a:prstGeom prst="upArrowCallout">
            <a:avLst>
              <a:gd name="adj1" fmla="val 25000"/>
              <a:gd name="adj2" fmla="val 25000"/>
              <a:gd name="adj3" fmla="val 25000"/>
              <a:gd name="adj4" fmla="val 68022"/>
            </a:avLst>
          </a:prstGeom>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en-US" sz="2400" b="1" dirty="0" smtClean="0">
                <a:solidFill>
                  <a:schemeClr val="accent2">
                    <a:lumMod val="50000"/>
                  </a:schemeClr>
                </a:solidFill>
                <a:latin typeface="Comic Sans MS" pitchFamily="66" charset="0"/>
              </a:rPr>
              <a:t>Grain/Meat Offering </a:t>
            </a:r>
            <a:br>
              <a:rPr lang="en-US" sz="2400" b="1" dirty="0" smtClean="0">
                <a:solidFill>
                  <a:schemeClr val="accent2">
                    <a:lumMod val="50000"/>
                  </a:schemeClr>
                </a:solidFill>
                <a:latin typeface="Comic Sans MS" pitchFamily="66" charset="0"/>
              </a:rPr>
            </a:br>
            <a:r>
              <a:rPr lang="en-US" sz="2400" b="1" dirty="0" smtClean="0">
                <a:solidFill>
                  <a:schemeClr val="accent2">
                    <a:lumMod val="50000"/>
                  </a:schemeClr>
                </a:solidFill>
                <a:latin typeface="Comic Sans MS" pitchFamily="66" charset="0"/>
              </a:rPr>
              <a:t>of </a:t>
            </a:r>
            <a:r>
              <a:rPr lang="en-US" sz="2000" b="1" dirty="0" smtClean="0">
                <a:solidFill>
                  <a:schemeClr val="accent2">
                    <a:lumMod val="50000"/>
                  </a:schemeClr>
                </a:solidFill>
                <a:latin typeface="Comic Sans MS" pitchFamily="66" charset="0"/>
              </a:rPr>
              <a:t>THANKFULNESS</a:t>
            </a:r>
            <a:endParaRPr lang="en-US" sz="2400" b="1" dirty="0">
              <a:solidFill>
                <a:schemeClr val="accent2">
                  <a:lumMod val="50000"/>
                </a:schemeClr>
              </a:solidFill>
              <a:latin typeface="Comic Sans MS" pitchFamily="66" charset="0"/>
            </a:endParaRPr>
          </a:p>
        </p:txBody>
      </p:sp>
      <p:sp>
        <p:nvSpPr>
          <p:cNvPr id="18" name="Rounded Rectangle 17"/>
          <p:cNvSpPr/>
          <p:nvPr/>
        </p:nvSpPr>
        <p:spPr>
          <a:xfrm>
            <a:off x="8382000" y="4034497"/>
            <a:ext cx="3622876" cy="1157762"/>
          </a:xfrm>
          <a:prstGeom prst="roundRect">
            <a:avLst/>
          </a:prstGeom>
          <a:gradFill>
            <a:gsLst>
              <a:gs pos="13000">
                <a:srgbClr val="7B352F"/>
              </a:gs>
              <a:gs pos="94000">
                <a:schemeClr val="dk2">
                  <a:shade val="55000"/>
                  <a:satMod val="300000"/>
                </a:schemeClr>
              </a:gs>
            </a:gsLst>
            <a:path path="circle">
              <a:fillToRect l="50000" t="50000" r="50000" b="50000"/>
            </a:path>
          </a:gradFill>
          <a:effectLst>
            <a:glow rad="139700">
              <a:schemeClr val="accent5">
                <a:satMod val="175000"/>
                <a:alpha val="40000"/>
              </a:schemeClr>
            </a:glow>
            <a:outerShdw blurRad="190500" dist="228600" dir="2700000" sy="90000" rotWithShape="0">
              <a:srgbClr val="000000">
                <a:alpha val="25500"/>
              </a:srgbClr>
            </a:outerShdw>
          </a:effectLst>
        </p:spPr>
        <p:style>
          <a:lnRef idx="0">
            <a:schemeClr val="accent3"/>
          </a:lnRef>
          <a:fillRef idx="1001">
            <a:schemeClr val="dk2"/>
          </a:fillRef>
          <a:effectRef idx="3">
            <a:schemeClr val="accent3"/>
          </a:effectRef>
          <a:fontRef idx="minor">
            <a:schemeClr val="lt1"/>
          </a:fontRef>
        </p:style>
        <p:txBody>
          <a:bodyPr rtlCol="0" anchor="ctr">
            <a:sp3d extrusionH="57150">
              <a:bevelT w="38100" h="38100"/>
            </a:sp3d>
          </a:bodyPr>
          <a:lstStyle/>
          <a:p>
            <a:pPr algn="ctr"/>
            <a:r>
              <a:rPr lang="en-US" sz="2400" b="1" dirty="0" smtClean="0">
                <a:solidFill>
                  <a:schemeClr val="accent2">
                    <a:lumMod val="40000"/>
                    <a:lumOff val="60000"/>
                  </a:schemeClr>
                </a:solidFill>
                <a:latin typeface="Comic Sans MS" pitchFamily="66" charset="0"/>
              </a:rPr>
              <a:t>Trespass Offering:</a:t>
            </a:r>
            <a:br>
              <a:rPr lang="en-US" sz="2400" b="1" dirty="0" smtClean="0">
                <a:solidFill>
                  <a:schemeClr val="accent2">
                    <a:lumMod val="40000"/>
                    <a:lumOff val="60000"/>
                  </a:schemeClr>
                </a:solidFill>
                <a:latin typeface="Comic Sans MS" pitchFamily="66" charset="0"/>
              </a:rPr>
            </a:br>
            <a:r>
              <a:rPr lang="en-US" sz="2400" b="1" dirty="0" smtClean="0">
                <a:solidFill>
                  <a:schemeClr val="accent2">
                    <a:lumMod val="40000"/>
                    <a:lumOff val="60000"/>
                  </a:schemeClr>
                </a:solidFill>
                <a:latin typeface="Comic Sans MS" pitchFamily="66" charset="0"/>
              </a:rPr>
              <a:t>Sins against others including restitution.</a:t>
            </a:r>
            <a:endParaRPr lang="en-US" sz="2400" b="1" dirty="0">
              <a:solidFill>
                <a:schemeClr val="accent2">
                  <a:lumMod val="40000"/>
                  <a:lumOff val="60000"/>
                </a:schemeClr>
              </a:solidFill>
              <a:latin typeface="Comic Sans MS" pitchFamily="66" charset="0"/>
            </a:endParaRPr>
          </a:p>
        </p:txBody>
      </p:sp>
      <p:sp>
        <p:nvSpPr>
          <p:cNvPr id="19" name="Rounded Rectangle 18"/>
          <p:cNvSpPr/>
          <p:nvPr/>
        </p:nvSpPr>
        <p:spPr>
          <a:xfrm>
            <a:off x="8382000" y="2699745"/>
            <a:ext cx="3622876" cy="1157762"/>
          </a:xfrm>
          <a:prstGeom prst="roundRect">
            <a:avLst/>
          </a:prstGeom>
          <a:gradFill flip="none" rotWithShape="1">
            <a:gsLst>
              <a:gs pos="13000">
                <a:srgbClr val="7B352F"/>
              </a:gs>
              <a:gs pos="94000">
                <a:schemeClr val="dk2">
                  <a:shade val="55000"/>
                  <a:satMod val="300000"/>
                </a:schemeClr>
              </a:gs>
            </a:gsLst>
            <a:path path="circle">
              <a:fillToRect l="50000" t="50000" r="50000" b="50000"/>
            </a:path>
            <a:tileRect/>
          </a:gradFill>
          <a:effectLst>
            <a:glow rad="139700">
              <a:schemeClr val="accent3">
                <a:satMod val="175000"/>
                <a:alpha val="40000"/>
              </a:schemeClr>
            </a:glow>
            <a:outerShdw blurRad="190500" dist="228600" dir="2700000" sy="90000" rotWithShape="0">
              <a:srgbClr val="000000">
                <a:alpha val="25500"/>
              </a:srgbClr>
            </a:outerShdw>
          </a:effectLst>
        </p:spPr>
        <p:style>
          <a:lnRef idx="0">
            <a:schemeClr val="accent3"/>
          </a:lnRef>
          <a:fillRef idx="1002">
            <a:schemeClr val="dk2"/>
          </a:fillRef>
          <a:effectRef idx="3">
            <a:schemeClr val="accent3"/>
          </a:effectRef>
          <a:fontRef idx="minor">
            <a:schemeClr val="lt1"/>
          </a:fontRef>
        </p:style>
        <p:txBody>
          <a:bodyPr rtlCol="0" anchor="ctr">
            <a:sp3d extrusionH="57150">
              <a:bevelT w="38100" h="38100"/>
            </a:sp3d>
          </a:bodyPr>
          <a:lstStyle/>
          <a:p>
            <a:pPr algn="ctr"/>
            <a:r>
              <a:rPr lang="en-US" sz="2400" b="1" dirty="0" smtClean="0">
                <a:solidFill>
                  <a:schemeClr val="accent3">
                    <a:lumMod val="20000"/>
                    <a:lumOff val="80000"/>
                  </a:schemeClr>
                </a:solidFill>
                <a:latin typeface="Comic Sans MS" pitchFamily="66" charset="0"/>
              </a:rPr>
              <a:t>Sin Offering: </a:t>
            </a:r>
            <a:br>
              <a:rPr lang="en-US" sz="2400" b="1" dirty="0" smtClean="0">
                <a:solidFill>
                  <a:schemeClr val="accent3">
                    <a:lumMod val="20000"/>
                    <a:lumOff val="80000"/>
                  </a:schemeClr>
                </a:solidFill>
                <a:latin typeface="Comic Sans MS" pitchFamily="66" charset="0"/>
              </a:rPr>
            </a:br>
            <a:r>
              <a:rPr lang="en-US" sz="2400" b="1" dirty="0" smtClean="0">
                <a:solidFill>
                  <a:schemeClr val="accent3">
                    <a:lumMod val="20000"/>
                    <a:lumOff val="80000"/>
                  </a:schemeClr>
                </a:solidFill>
                <a:latin typeface="Comic Sans MS" pitchFamily="66" charset="0"/>
              </a:rPr>
              <a:t>Sins against Yahuah or unintentional sins.</a:t>
            </a:r>
            <a:endParaRPr lang="en-US" sz="2400" b="1" dirty="0">
              <a:solidFill>
                <a:schemeClr val="accent3">
                  <a:lumMod val="20000"/>
                  <a:lumOff val="80000"/>
                </a:schemeClr>
              </a:solidFill>
              <a:latin typeface="Comic Sans MS" pitchFamily="66" charset="0"/>
            </a:endParaRPr>
          </a:p>
        </p:txBody>
      </p:sp>
      <p:sp>
        <p:nvSpPr>
          <p:cNvPr id="20" name="Right Bracket 19"/>
          <p:cNvSpPr/>
          <p:nvPr/>
        </p:nvSpPr>
        <p:spPr>
          <a:xfrm>
            <a:off x="101600" y="1556816"/>
            <a:ext cx="1765448" cy="1974750"/>
          </a:xfrm>
          <a:prstGeom prst="rightBracket">
            <a:avLst>
              <a:gd name="adj" fmla="val 31156"/>
            </a:avLst>
          </a:prstGeom>
        </p:spPr>
        <p:style>
          <a:lnRef idx="0">
            <a:schemeClr val="accent1"/>
          </a:lnRef>
          <a:fillRef idx="3">
            <a:schemeClr val="accent1"/>
          </a:fillRef>
          <a:effectRef idx="3">
            <a:schemeClr val="accent1"/>
          </a:effectRef>
          <a:fontRef idx="minor">
            <a:schemeClr val="lt1"/>
          </a:fontRef>
        </p:style>
        <p:txBody>
          <a:bodyPr rtlCol="0" anchor="ctr">
            <a:sp3d extrusionH="57150">
              <a:bevelT w="82550" h="38100" prst="coolSlant"/>
            </a:sp3d>
          </a:bodyPr>
          <a:lstStyle/>
          <a:p>
            <a:pPr algn="ctr"/>
            <a:r>
              <a:rPr lang="en-US" b="1" dirty="0" smtClean="0">
                <a:solidFill>
                  <a:schemeClr val="accent1">
                    <a:lumMod val="50000"/>
                  </a:schemeClr>
                </a:solidFill>
                <a:effectLst>
                  <a:glow rad="127000">
                    <a:schemeClr val="bg1"/>
                  </a:glow>
                </a:effectLst>
              </a:rPr>
              <a:t>Daily Offerings Morning &amp; Evening</a:t>
            </a:r>
            <a:endParaRPr lang="en-US" b="1" dirty="0">
              <a:solidFill>
                <a:schemeClr val="accent1">
                  <a:lumMod val="50000"/>
                </a:schemeClr>
              </a:solidFill>
              <a:effectLst>
                <a:glow rad="127000">
                  <a:schemeClr val="bg1"/>
                </a:glow>
              </a:effectLst>
            </a:endParaRPr>
          </a:p>
        </p:txBody>
      </p:sp>
      <p:sp>
        <p:nvSpPr>
          <p:cNvPr id="21" name="Rounded Rectangle 20"/>
          <p:cNvSpPr/>
          <p:nvPr/>
        </p:nvSpPr>
        <p:spPr>
          <a:xfrm>
            <a:off x="2754782" y="4351771"/>
            <a:ext cx="3298784" cy="717630"/>
          </a:xfrm>
          <a:prstGeom prst="roundRect">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sp3d extrusionH="57150">
              <a:bevelT w="38100" h="38100"/>
            </a:sp3d>
          </a:bodyPr>
          <a:lstStyle/>
          <a:p>
            <a:pPr algn="ctr"/>
            <a:r>
              <a:rPr lang="en-US" sz="2000" dirty="0" smtClean="0">
                <a:solidFill>
                  <a:schemeClr val="accent2">
                    <a:lumMod val="50000"/>
                  </a:schemeClr>
                </a:solidFill>
                <a:latin typeface="Comic Sans MS" pitchFamily="66" charset="0"/>
              </a:rPr>
              <a:t>Always offered with the </a:t>
            </a:r>
            <a:r>
              <a:rPr lang="en-US" sz="2000" b="1" dirty="0" smtClean="0">
                <a:solidFill>
                  <a:srgbClr val="002060"/>
                </a:solidFill>
                <a:latin typeface="Comic Sans MS" pitchFamily="66" charset="0"/>
              </a:rPr>
              <a:t>Burnt</a:t>
            </a:r>
            <a:r>
              <a:rPr lang="en-US" sz="2000" dirty="0" smtClean="0">
                <a:solidFill>
                  <a:schemeClr val="accent2">
                    <a:lumMod val="50000"/>
                  </a:schemeClr>
                </a:solidFill>
                <a:latin typeface="Comic Sans MS" pitchFamily="66" charset="0"/>
              </a:rPr>
              <a:t> &amp; </a:t>
            </a:r>
            <a:r>
              <a:rPr lang="en-US" sz="2000" b="1" dirty="0" smtClean="0">
                <a:solidFill>
                  <a:srgbClr val="006600"/>
                </a:solidFill>
                <a:latin typeface="Comic Sans MS" pitchFamily="66" charset="0"/>
              </a:rPr>
              <a:t>Peace</a:t>
            </a:r>
            <a:r>
              <a:rPr lang="en-US" sz="2000" dirty="0" smtClean="0">
                <a:solidFill>
                  <a:schemeClr val="accent2">
                    <a:lumMod val="50000"/>
                  </a:schemeClr>
                </a:solidFill>
                <a:latin typeface="Comic Sans MS" pitchFamily="66" charset="0"/>
              </a:rPr>
              <a:t> Sacrifices</a:t>
            </a:r>
            <a:endParaRPr lang="en-US" sz="2000" dirty="0">
              <a:solidFill>
                <a:schemeClr val="accent2">
                  <a:lumMod val="50000"/>
                </a:schemeClr>
              </a:solidFill>
              <a:latin typeface="Comic Sans MS" pitchFamily="66" charset="0"/>
            </a:endParaRPr>
          </a:p>
        </p:txBody>
      </p:sp>
      <p:sp>
        <p:nvSpPr>
          <p:cNvPr id="22" name="Rounded Rectangle 21"/>
          <p:cNvSpPr/>
          <p:nvPr/>
        </p:nvSpPr>
        <p:spPr>
          <a:xfrm>
            <a:off x="3414539" y="6076695"/>
            <a:ext cx="3298784" cy="717630"/>
          </a:xfrm>
          <a:prstGeom prst="roundRect">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sp3d extrusionH="57150">
              <a:bevelT w="38100" h="38100"/>
            </a:sp3d>
          </a:bodyPr>
          <a:lstStyle/>
          <a:p>
            <a:pPr algn="ctr"/>
            <a:r>
              <a:rPr lang="en-US" sz="2000" dirty="0" smtClean="0">
                <a:solidFill>
                  <a:srgbClr val="6F3350"/>
                </a:solidFill>
                <a:latin typeface="Comic Sans MS" pitchFamily="66" charset="0"/>
              </a:rPr>
              <a:t>Always offered with the </a:t>
            </a:r>
            <a:r>
              <a:rPr lang="en-US" sz="2000" dirty="0" smtClean="0">
                <a:solidFill>
                  <a:schemeClr val="accent2">
                    <a:lumMod val="50000"/>
                  </a:schemeClr>
                </a:solidFill>
                <a:latin typeface="Comic Sans MS" pitchFamily="66" charset="0"/>
              </a:rPr>
              <a:t>Grain Offering</a:t>
            </a:r>
            <a:endParaRPr lang="en-US" sz="2000" dirty="0">
              <a:solidFill>
                <a:schemeClr val="accent2">
                  <a:lumMod val="50000"/>
                </a:schemeClr>
              </a:solidFill>
              <a:latin typeface="Comic Sans MS" pitchFamily="66" charset="0"/>
            </a:endParaRPr>
          </a:p>
        </p:txBody>
      </p:sp>
      <p:sp>
        <p:nvSpPr>
          <p:cNvPr id="17" name="Up Arrow Callout 16"/>
          <p:cNvSpPr/>
          <p:nvPr/>
        </p:nvSpPr>
        <p:spPr>
          <a:xfrm>
            <a:off x="3252493" y="4981701"/>
            <a:ext cx="3622876" cy="1094994"/>
          </a:xfrm>
          <a:prstGeom prst="upArrowCallout">
            <a:avLst>
              <a:gd name="adj1" fmla="val 25000"/>
              <a:gd name="adj2" fmla="val 25000"/>
              <a:gd name="adj3" fmla="val 25000"/>
              <a:gd name="adj4" fmla="val 68148"/>
            </a:avLst>
          </a:prstGeom>
          <a:gradFill flip="none" rotWithShape="1">
            <a:gsLst>
              <a:gs pos="49000">
                <a:srgbClr val="96004B"/>
              </a:gs>
              <a:gs pos="10000">
                <a:srgbClr val="831A4E"/>
              </a:gs>
              <a:gs pos="88000">
                <a:srgbClr val="6F3350"/>
              </a:gs>
            </a:gsLst>
            <a:lin ang="5400000" scaled="1"/>
            <a:tileRect/>
          </a:gradFill>
          <a:ln>
            <a:solidFill>
              <a:srgbClr val="DB91AB"/>
            </a:solidFill>
          </a:ln>
          <a:scene3d>
            <a:camera prst="orthographicFront" fov="0">
              <a:rot lat="0" lon="0" rev="0"/>
            </a:camera>
            <a:lightRig rig="soft" dir="tl">
              <a:rot lat="0" lon="0" rev="20100000"/>
            </a:lightRig>
          </a:scene3d>
          <a:sp3d>
            <a:bevelT w="50800" h="50800" prst="angle"/>
          </a:sp3d>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r>
              <a:rPr lang="en-US" sz="2400" b="1" dirty="0" smtClean="0">
                <a:solidFill>
                  <a:schemeClr val="accent3">
                    <a:lumMod val="20000"/>
                    <a:lumOff val="80000"/>
                  </a:schemeClr>
                </a:solidFill>
                <a:latin typeface="Comic Sans MS" pitchFamily="66" charset="0"/>
              </a:rPr>
              <a:t>Drink/Wine Offering</a:t>
            </a:r>
            <a:br>
              <a:rPr lang="en-US" sz="2400" b="1" dirty="0" smtClean="0">
                <a:solidFill>
                  <a:schemeClr val="accent3">
                    <a:lumMod val="20000"/>
                    <a:lumOff val="80000"/>
                  </a:schemeClr>
                </a:solidFill>
                <a:latin typeface="Comic Sans MS" pitchFamily="66" charset="0"/>
              </a:rPr>
            </a:br>
            <a:r>
              <a:rPr lang="en-US" sz="2400" b="1" dirty="0" smtClean="0">
                <a:solidFill>
                  <a:schemeClr val="accent3">
                    <a:lumMod val="20000"/>
                    <a:lumOff val="80000"/>
                  </a:schemeClr>
                </a:solidFill>
                <a:latin typeface="Comic Sans MS" pitchFamily="66" charset="0"/>
              </a:rPr>
              <a:t>of </a:t>
            </a:r>
            <a:r>
              <a:rPr lang="en-US" sz="2000" b="1" dirty="0" smtClean="0">
                <a:solidFill>
                  <a:schemeClr val="accent3">
                    <a:lumMod val="20000"/>
                    <a:lumOff val="80000"/>
                  </a:schemeClr>
                </a:solidFill>
                <a:latin typeface="Comic Sans MS" pitchFamily="66" charset="0"/>
              </a:rPr>
              <a:t>VICTORY</a:t>
            </a:r>
            <a:endParaRPr lang="en-US" sz="2400" b="1" dirty="0">
              <a:solidFill>
                <a:schemeClr val="accent3">
                  <a:lumMod val="20000"/>
                  <a:lumOff val="80000"/>
                </a:schemeClr>
              </a:solidFill>
              <a:latin typeface="Comic Sans MS" pitchFamily="66" charset="0"/>
            </a:endParaRPr>
          </a:p>
        </p:txBody>
      </p:sp>
      <p:sp>
        <p:nvSpPr>
          <p:cNvPr id="8" name="Rectangle 7"/>
          <p:cNvSpPr/>
          <p:nvPr/>
        </p:nvSpPr>
        <p:spPr>
          <a:xfrm>
            <a:off x="1338124" y="3479447"/>
            <a:ext cx="1268355" cy="1015663"/>
          </a:xfrm>
          <a:prstGeom prst="rect">
            <a:avLst/>
          </a:prstGeom>
          <a:noFill/>
        </p:spPr>
        <p:txBody>
          <a:bodyPr wrap="squar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Priests could partake.</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24" name="Rectangle 23"/>
          <p:cNvSpPr/>
          <p:nvPr/>
        </p:nvSpPr>
        <p:spPr>
          <a:xfrm>
            <a:off x="1689907" y="5259800"/>
            <a:ext cx="1664331" cy="1323439"/>
          </a:xfrm>
          <a:prstGeom prst="rect">
            <a:avLst/>
          </a:prstGeom>
          <a:noFill/>
        </p:spPr>
        <p:txBody>
          <a:bodyPr wrap="square" lIns="91440" tIns="45720" rIns="91440" bIns="45720">
            <a:spAutoFit/>
          </a:bodyPr>
          <a:lstStyle/>
          <a:p>
            <a:pPr algn="ctr"/>
            <a:r>
              <a:rPr lang="en-US" sz="2000" b="1" cap="none" spc="0" dirty="0" smtClean="0">
                <a:ln w="1905"/>
                <a:solidFill>
                  <a:srgbClr val="96004B"/>
                </a:solidFill>
                <a:effectLst>
                  <a:innerShdw blurRad="69850" dist="43180" dir="5400000">
                    <a:srgbClr val="000000">
                      <a:alpha val="65000"/>
                    </a:srgbClr>
                  </a:innerShdw>
                </a:effectLst>
                <a:latin typeface="Comic Sans MS" pitchFamily="66" charset="0"/>
              </a:rPr>
              <a:t>Belonged </a:t>
            </a:r>
            <a:br>
              <a:rPr lang="en-US" sz="2000" b="1" cap="none" spc="0" dirty="0" smtClean="0">
                <a:ln w="1905"/>
                <a:solidFill>
                  <a:srgbClr val="96004B"/>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96004B"/>
                </a:solidFill>
                <a:effectLst>
                  <a:innerShdw blurRad="69850" dist="43180" dir="5400000">
                    <a:srgbClr val="000000">
                      <a:alpha val="65000"/>
                    </a:srgbClr>
                  </a:innerShdw>
                </a:effectLst>
                <a:latin typeface="Comic Sans MS" pitchFamily="66" charset="0"/>
              </a:rPr>
              <a:t>to </a:t>
            </a:r>
            <a:r>
              <a:rPr lang="en-US" sz="2000" b="1" cap="none" spc="0" dirty="0" smtClean="0">
                <a:ln w="1905"/>
                <a:solidFill>
                  <a:srgbClr val="0000FF"/>
                </a:solidFill>
                <a:effectLst>
                  <a:innerShdw blurRad="69850" dist="43180" dir="5400000">
                    <a:srgbClr val="000000">
                      <a:alpha val="65000"/>
                    </a:srgbClr>
                  </a:innerShdw>
                </a:effectLst>
                <a:latin typeface="Comic Sans MS" pitchFamily="66" charset="0"/>
              </a:rPr>
              <a:t>Yahuah; </a:t>
            </a:r>
            <a:r>
              <a:rPr lang="en-US" sz="2000" b="1" cap="none" spc="0" dirty="0" smtClean="0">
                <a:ln w="1905"/>
                <a:solidFill>
                  <a:srgbClr val="96004B"/>
                </a:solidFill>
                <a:effectLst>
                  <a:innerShdw blurRad="69850" dist="43180" dir="5400000">
                    <a:srgbClr val="000000">
                      <a:alpha val="65000"/>
                    </a:srgbClr>
                  </a:innerShdw>
                </a:effectLst>
                <a:latin typeface="Comic Sans MS" pitchFamily="66" charset="0"/>
              </a:rPr>
              <a:t>always poured out!</a:t>
            </a:r>
            <a:endParaRPr lang="en-US" sz="2000" b="1" cap="none" spc="0" dirty="0">
              <a:ln w="1905"/>
              <a:solidFill>
                <a:srgbClr val="96004B"/>
              </a:solidFill>
              <a:effectLst>
                <a:innerShdw blurRad="69850" dist="43180" dir="5400000">
                  <a:srgbClr val="000000">
                    <a:alpha val="65000"/>
                  </a:srgbClr>
                </a:innerShdw>
              </a:effectLst>
              <a:latin typeface="Comic Sans MS" pitchFamily="66" charset="0"/>
            </a:endParaRPr>
          </a:p>
        </p:txBody>
      </p:sp>
      <p:sp>
        <p:nvSpPr>
          <p:cNvPr id="25" name="Right Arrow Callout 24"/>
          <p:cNvSpPr/>
          <p:nvPr/>
        </p:nvSpPr>
        <p:spPr>
          <a:xfrm>
            <a:off x="6805923" y="3354149"/>
            <a:ext cx="1664331" cy="1231106"/>
          </a:xfrm>
          <a:prstGeom prst="rightArrowCallout">
            <a:avLst>
              <a:gd name="adj1" fmla="val 16654"/>
              <a:gd name="adj2" fmla="val 22914"/>
              <a:gd name="adj3" fmla="val 15264"/>
              <a:gd name="adj4" fmla="val 74713"/>
            </a:avLst>
          </a:prstGeom>
          <a:ln>
            <a:solidFill>
              <a:schemeClr val="tx2">
                <a:lumMod val="75000"/>
              </a:schemeClr>
            </a:solidFill>
          </a:ln>
          <a:effectLst>
            <a:glow rad="228600">
              <a:schemeClr val="accent5">
                <a:satMod val="175000"/>
                <a:alpha val="40000"/>
              </a:schemeClr>
            </a:glow>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prst="softRound"/>
          </a:sp3d>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US" sz="2000" b="1" dirty="0" smtClean="0">
                <a:ln w="1905"/>
                <a:solidFill>
                  <a:schemeClr val="tx2">
                    <a:lumMod val="75000"/>
                  </a:schemeClr>
                </a:solidFill>
                <a:effectLst>
                  <a:innerShdw blurRad="69850" dist="43180" dir="5400000">
                    <a:srgbClr val="000000">
                      <a:alpha val="65000"/>
                    </a:srgbClr>
                  </a:innerShdw>
                </a:effectLst>
                <a:latin typeface="Comic Sans MS" pitchFamily="66" charset="0"/>
              </a:rPr>
              <a:t>Drink </a:t>
            </a:r>
            <a:r>
              <a:rPr lang="en-US" b="1" dirty="0" smtClean="0">
                <a:ln w="1905"/>
                <a:solidFill>
                  <a:schemeClr val="tx2">
                    <a:lumMod val="75000"/>
                  </a:schemeClr>
                </a:solidFill>
                <a:effectLst>
                  <a:innerShdw blurRad="69850" dist="43180" dir="5400000">
                    <a:srgbClr val="000000">
                      <a:alpha val="65000"/>
                    </a:srgbClr>
                  </a:innerShdw>
                </a:effectLst>
                <a:latin typeface="Comic Sans MS" pitchFamily="66" charset="0"/>
              </a:rPr>
              <a:t>Offering is never included.</a:t>
            </a:r>
            <a:endParaRPr lang="en-US" b="1" cap="none" spc="0" dirty="0">
              <a:ln w="1905"/>
              <a:solidFill>
                <a:schemeClr val="tx2">
                  <a:lumMod val="75000"/>
                </a:schemeClr>
              </a:solidFill>
              <a:effectLst>
                <a:innerShdw blurRad="69850" dist="43180" dir="5400000">
                  <a:srgbClr val="000000">
                    <a:alpha val="65000"/>
                  </a:srgbClr>
                </a:innerShdw>
              </a:effectLst>
              <a:latin typeface="Comic Sans MS" pitchFamily="66" charset="0"/>
            </a:endParaRPr>
          </a:p>
        </p:txBody>
      </p:sp>
      <p:pic>
        <p:nvPicPr>
          <p:cNvPr id="1028" name="Picture 4" descr="C:\Users\Rae\Desktop\#2.9  BTE to T4 20 July\art for BTE\Passover sacrifice selected 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180" y="5207297"/>
            <a:ext cx="1533908" cy="15339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8" name="Pentagon 27"/>
          <p:cNvSpPr/>
          <p:nvPr/>
        </p:nvSpPr>
        <p:spPr>
          <a:xfrm>
            <a:off x="8442961" y="5420502"/>
            <a:ext cx="2079614" cy="1200329"/>
          </a:xfrm>
          <a:prstGeom prst="homePlate">
            <a:avLst>
              <a:gd name="adj" fmla="val 28543"/>
            </a:avLst>
          </a:prstGeom>
          <a:ln>
            <a:solidFill>
              <a:schemeClr val="tx2">
                <a:lumMod val="75000"/>
              </a:schemeClr>
            </a:solidFill>
          </a:ln>
          <a:effectLst>
            <a:glow rad="228600">
              <a:schemeClr val="accent5">
                <a:satMod val="175000"/>
                <a:alpha val="40000"/>
              </a:schemeClr>
            </a:glow>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prst="softRound"/>
          </a:sp3d>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US" b="1" dirty="0" smtClean="0">
                <a:ln w="1905"/>
                <a:solidFill>
                  <a:schemeClr val="tx2">
                    <a:lumMod val="75000"/>
                  </a:schemeClr>
                </a:solidFill>
                <a:effectLst>
                  <a:innerShdw blurRad="69850" dist="43180" dir="5400000">
                    <a:srgbClr val="000000">
                      <a:alpha val="65000"/>
                    </a:srgbClr>
                  </a:innerShdw>
                </a:effectLst>
                <a:latin typeface="Comic Sans MS" pitchFamily="66" charset="0"/>
              </a:rPr>
              <a:t>Where does the Passover Offering belong?</a:t>
            </a:r>
            <a:endParaRPr lang="en-US" sz="1600" b="1" cap="none" spc="0" dirty="0">
              <a:ln w="1905"/>
              <a:solidFill>
                <a:schemeClr val="tx2">
                  <a:lumMod val="75000"/>
                </a:schemeClr>
              </a:solidFill>
              <a:effectLst>
                <a:innerShdw blurRad="69850" dist="43180" dir="5400000">
                  <a:srgbClr val="000000">
                    <a:alpha val="65000"/>
                  </a:srgbClr>
                </a:innerShdw>
              </a:effectLst>
              <a:latin typeface="Comic Sans MS" pitchFamily="66" charset="0"/>
            </a:endParaRPr>
          </a:p>
        </p:txBody>
      </p:sp>
      <p:sp>
        <p:nvSpPr>
          <p:cNvPr id="29" name="Slide Number Placeholder 1"/>
          <p:cNvSpPr txBox="1">
            <a:spLocks/>
          </p:cNvSpPr>
          <p:nvPr/>
        </p:nvSpPr>
        <p:spPr>
          <a:xfrm>
            <a:off x="11572239" y="65336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solidFill>
                  <a:srgbClr val="6F3350"/>
                </a:solidFill>
              </a:rPr>
              <a:pPr algn="r"/>
              <a:t>13</a:t>
            </a:fld>
            <a:endParaRPr lang="en-US" dirty="0">
              <a:solidFill>
                <a:srgbClr val="6F3350"/>
              </a:solidFill>
            </a:endParaRPr>
          </a:p>
        </p:txBody>
      </p:sp>
      <p:sp>
        <p:nvSpPr>
          <p:cNvPr id="2" name="TextBox 1"/>
          <p:cNvSpPr txBox="1"/>
          <p:nvPr/>
        </p:nvSpPr>
        <p:spPr>
          <a:xfrm>
            <a:off x="69450" y="3541814"/>
            <a:ext cx="1361274" cy="1169551"/>
          </a:xfrm>
          <a:prstGeom prst="rect">
            <a:avLst/>
          </a:prstGeom>
          <a:noFill/>
        </p:spPr>
        <p:txBody>
          <a:bodyPr wrap="square" rtlCol="0">
            <a:spAutoFit/>
          </a:bodyPr>
          <a:lstStyle/>
          <a:p>
            <a:pPr algn="ctr"/>
            <a:r>
              <a:rPr lang="en-US" sz="1400" dirty="0" smtClean="0">
                <a:solidFill>
                  <a:schemeClr val="bg1"/>
                </a:solidFill>
              </a:rPr>
              <a:t>See </a:t>
            </a:r>
            <a:br>
              <a:rPr lang="en-US" sz="1400" dirty="0" smtClean="0">
                <a:solidFill>
                  <a:schemeClr val="bg1"/>
                </a:solidFill>
              </a:rPr>
            </a:br>
            <a:r>
              <a:rPr lang="en-US" sz="1400" dirty="0" smtClean="0">
                <a:solidFill>
                  <a:schemeClr val="bg1"/>
                </a:solidFill>
              </a:rPr>
              <a:t>Lev 1-7 &amp; </a:t>
            </a:r>
            <a:br>
              <a:rPr lang="en-US" sz="1400" dirty="0" smtClean="0">
                <a:solidFill>
                  <a:schemeClr val="bg1"/>
                </a:solidFill>
              </a:rPr>
            </a:br>
            <a:r>
              <a:rPr lang="en-US" sz="1400" dirty="0" smtClean="0">
                <a:solidFill>
                  <a:schemeClr val="bg1"/>
                </a:solidFill>
              </a:rPr>
              <a:t>Num 28-29 for the Offering Requirements. </a:t>
            </a:r>
            <a:endParaRPr lang="en-US" sz="1600" dirty="0">
              <a:solidFill>
                <a:schemeClr val="bg1"/>
              </a:solidFill>
            </a:endParaRPr>
          </a:p>
        </p:txBody>
      </p:sp>
    </p:spTree>
    <p:extLst>
      <p:ext uri="{BB962C8B-B14F-4D97-AF65-F5344CB8AC3E}">
        <p14:creationId xmlns:p14="http://schemas.microsoft.com/office/powerpoint/2010/main" val="265202999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fade">
                                      <p:cBhvr>
                                        <p:cTn id="34" dur="1000"/>
                                        <p:tgtEl>
                                          <p:spTgt spid="1027"/>
                                        </p:tgtEl>
                                      </p:cBhvr>
                                    </p:animEffect>
                                    <p:anim calcmode="lin" valueType="num">
                                      <p:cBhvr>
                                        <p:cTn id="35" dur="1000" fill="hold"/>
                                        <p:tgtEl>
                                          <p:spTgt spid="1027"/>
                                        </p:tgtEl>
                                        <p:attrNameLst>
                                          <p:attrName>ppt_x</p:attrName>
                                        </p:attrNameLst>
                                      </p:cBhvr>
                                      <p:tavLst>
                                        <p:tav tm="0">
                                          <p:val>
                                            <p:strVal val="#ppt_x"/>
                                          </p:val>
                                        </p:tav>
                                        <p:tav tm="100000">
                                          <p:val>
                                            <p:strVal val="#ppt_x"/>
                                          </p:val>
                                        </p:tav>
                                      </p:tavLst>
                                    </p:anim>
                                    <p:anim calcmode="lin" valueType="num">
                                      <p:cBhvr>
                                        <p:cTn id="3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fade">
                                      <p:cBhvr>
                                        <p:cTn id="51" dur="1000"/>
                                        <p:tgtEl>
                                          <p:spTgt spid="2050"/>
                                        </p:tgtEl>
                                      </p:cBhvr>
                                    </p:animEffect>
                                    <p:anim calcmode="lin" valueType="num">
                                      <p:cBhvr>
                                        <p:cTn id="52" dur="1000" fill="hold"/>
                                        <p:tgtEl>
                                          <p:spTgt spid="2050"/>
                                        </p:tgtEl>
                                        <p:attrNameLst>
                                          <p:attrName>ppt_x</p:attrName>
                                        </p:attrNameLst>
                                      </p:cBhvr>
                                      <p:tavLst>
                                        <p:tav tm="0">
                                          <p:val>
                                            <p:strVal val="#ppt_x"/>
                                          </p:val>
                                        </p:tav>
                                        <p:tav tm="100000">
                                          <p:val>
                                            <p:strVal val="#ppt_x"/>
                                          </p:val>
                                        </p:tav>
                                      </p:tavLst>
                                    </p:anim>
                                    <p:anim calcmode="lin" valueType="num">
                                      <p:cBhvr>
                                        <p:cTn id="5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1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1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125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P spid="17" grpId="0" animBg="1"/>
      <p:bldP spid="8" grpId="0"/>
      <p:bldP spid="24" grpId="0"/>
      <p:bldP spid="25" grpId="0" animBg="1"/>
      <p:bldP spid="2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696" y="0"/>
            <a:ext cx="9997440" cy="1143000"/>
          </a:xfrm>
        </p:spPr>
        <p:txBody>
          <a:bodyPr/>
          <a:lstStyle/>
          <a:p>
            <a:pPr algn="ctr"/>
            <a:r>
              <a:rPr lang="en-US" dirty="0" smtClean="0"/>
              <a:t>Sacrifices &amp; &lt;</a:t>
            </a:r>
            <a:r>
              <a:rPr lang="en-US" dirty="0" err="1" smtClean="0"/>
              <a:t>beyn</a:t>
            </a:r>
            <a:r>
              <a:rPr lang="en-US" dirty="0" smtClean="0"/>
              <a:t> ha </a:t>
            </a:r>
            <a:r>
              <a:rPr lang="en-US" dirty="0" err="1" smtClean="0"/>
              <a:t>arbayim</a:t>
            </a:r>
            <a:r>
              <a:rPr lang="en-US" dirty="0" smtClean="0"/>
              <a:t>&gt;</a:t>
            </a:r>
            <a:endParaRPr lang="en-US" dirty="0"/>
          </a:p>
        </p:txBody>
      </p:sp>
      <p:sp>
        <p:nvSpPr>
          <p:cNvPr id="3" name="Content Placeholder 2"/>
          <p:cNvSpPr>
            <a:spLocks noGrp="1"/>
          </p:cNvSpPr>
          <p:nvPr>
            <p:ph idx="1"/>
          </p:nvPr>
        </p:nvSpPr>
        <p:spPr>
          <a:xfrm>
            <a:off x="1574158" y="996388"/>
            <a:ext cx="10291128" cy="1087056"/>
          </a:xfrm>
          <a:solidFill>
            <a:schemeClr val="bg2">
              <a:lumMod val="90000"/>
            </a:schemeClr>
          </a:solidFill>
          <a:ln w="38100">
            <a:solidFill>
              <a:schemeClr val="tx2"/>
            </a:solidFill>
          </a:ln>
          <a:scene3d>
            <a:camera prst="orthographicFront"/>
            <a:lightRig rig="threePt" dir="t"/>
          </a:scene3d>
          <a:sp3d>
            <a:bevelT w="152400" h="50800" prst="softRound"/>
          </a:sp3d>
        </p:spPr>
        <p:txBody>
          <a:bodyPr>
            <a:normAutofit fontScale="92500"/>
            <a:sp3d extrusionH="57150">
              <a:bevelT w="82550" h="38100" prst="coolSlant"/>
            </a:sp3d>
          </a:bodyPr>
          <a:lstStyle/>
          <a:p>
            <a:pPr marL="82296" indent="0" algn="ctr">
              <a:buNone/>
            </a:pPr>
            <a:r>
              <a:rPr lang="en-US" b="1" u="sng" dirty="0" smtClean="0">
                <a:solidFill>
                  <a:schemeClr val="tx2"/>
                </a:solidFill>
              </a:rPr>
              <a:t>Note</a:t>
            </a:r>
            <a:r>
              <a:rPr lang="en-US" dirty="0" smtClean="0">
                <a:solidFill>
                  <a:schemeClr val="tx2"/>
                </a:solidFill>
              </a:rPr>
              <a:t>:  Out of the 11 Torah references </a:t>
            </a:r>
            <a:r>
              <a:rPr lang="en-US" dirty="0">
                <a:solidFill>
                  <a:schemeClr val="tx2"/>
                </a:solidFill>
              </a:rPr>
              <a:t>9 refer to sacrifices </a:t>
            </a:r>
            <a:r>
              <a:rPr lang="en-US" dirty="0" smtClean="0">
                <a:solidFill>
                  <a:schemeClr val="tx2"/>
                </a:solidFill>
              </a:rPr>
              <a:t/>
            </a:r>
            <a:br>
              <a:rPr lang="en-US" dirty="0" smtClean="0">
                <a:solidFill>
                  <a:schemeClr val="tx2"/>
                </a:solidFill>
              </a:rPr>
            </a:br>
            <a:r>
              <a:rPr lang="en-US" dirty="0" smtClean="0">
                <a:solidFill>
                  <a:schemeClr val="tx2"/>
                </a:solidFill>
              </a:rPr>
              <a:t>attached to </a:t>
            </a:r>
            <a:r>
              <a:rPr lang="en-US" sz="3000" dirty="0" smtClean="0">
                <a:solidFill>
                  <a:schemeClr val="tx2"/>
                </a:solidFill>
              </a:rPr>
              <a:t>&lt;</a:t>
            </a:r>
            <a:r>
              <a:rPr lang="en-US" sz="3000" dirty="0" err="1" smtClean="0">
                <a:solidFill>
                  <a:schemeClr val="tx2"/>
                </a:solidFill>
              </a:rPr>
              <a:t>beyn</a:t>
            </a:r>
            <a:r>
              <a:rPr lang="en-US" sz="3000" dirty="0" smtClean="0">
                <a:solidFill>
                  <a:schemeClr val="tx2"/>
                </a:solidFill>
              </a:rPr>
              <a:t> ha </a:t>
            </a:r>
            <a:r>
              <a:rPr lang="en-US" sz="3000" dirty="0" err="1" smtClean="0">
                <a:solidFill>
                  <a:schemeClr val="tx2"/>
                </a:solidFill>
              </a:rPr>
              <a:t>arbayim</a:t>
            </a:r>
            <a:r>
              <a:rPr lang="en-US" sz="3000" dirty="0" smtClean="0">
                <a:solidFill>
                  <a:schemeClr val="tx2"/>
                </a:solidFill>
              </a:rPr>
              <a:t>&gt; / </a:t>
            </a:r>
            <a:r>
              <a:rPr lang="en-US" sz="3000" dirty="0">
                <a:solidFill>
                  <a:schemeClr val="tx2"/>
                </a:solidFill>
              </a:rPr>
              <a:t>“between the </a:t>
            </a:r>
            <a:r>
              <a:rPr lang="en-US" sz="3000" b="1" dirty="0" err="1" smtClean="0">
                <a:solidFill>
                  <a:srgbClr val="0070C0"/>
                </a:solidFill>
              </a:rPr>
              <a:t>mixing</a:t>
            </a:r>
            <a:r>
              <a:rPr lang="en-US" sz="3000" b="1" dirty="0" err="1" smtClean="0">
                <a:solidFill>
                  <a:srgbClr val="C00000"/>
                </a:solidFill>
              </a:rPr>
              <a:t>S</a:t>
            </a:r>
            <a:r>
              <a:rPr lang="en-US" sz="3000" dirty="0" smtClean="0">
                <a:solidFill>
                  <a:schemeClr val="tx2"/>
                </a:solidFill>
              </a:rPr>
              <a:t>.”</a:t>
            </a:r>
            <a:r>
              <a:rPr lang="en-US" dirty="0" smtClean="0">
                <a:solidFill>
                  <a:schemeClr val="tx2"/>
                </a:solidFill>
              </a:rPr>
              <a:t> </a:t>
            </a:r>
          </a:p>
        </p:txBody>
      </p:sp>
      <p:sp>
        <p:nvSpPr>
          <p:cNvPr id="6" name="Content Placeholder 2"/>
          <p:cNvSpPr txBox="1">
            <a:spLocks/>
          </p:cNvSpPr>
          <p:nvPr/>
        </p:nvSpPr>
        <p:spPr>
          <a:xfrm>
            <a:off x="1597305" y="2329409"/>
            <a:ext cx="5000265" cy="2215103"/>
          </a:xfrm>
          <a:prstGeom prst="rect">
            <a:avLst/>
          </a:prstGeom>
          <a:solidFill>
            <a:schemeClr val="bg2">
              <a:lumMod val="90000"/>
            </a:schemeClr>
          </a:solidFill>
          <a:ln w="38100">
            <a:solidFill>
              <a:schemeClr val="tx2"/>
            </a:solidFill>
          </a:ln>
          <a:scene3d>
            <a:camera prst="orthographicFront"/>
            <a:lightRig rig="threePt" dir="t"/>
          </a:scene3d>
          <a:sp3d>
            <a:bevelT w="152400" h="50800" prst="softRound"/>
          </a:sp3d>
        </p:spPr>
        <p:txBody>
          <a:bodyPr>
            <a:noAutofit/>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96646" indent="-514350">
              <a:buClr>
                <a:schemeClr val="tx2"/>
              </a:buClr>
              <a:buFont typeface="+mj-lt"/>
              <a:buAutoNum type="arabicPeriod"/>
            </a:pPr>
            <a:r>
              <a:rPr lang="en-US" sz="2000" dirty="0" smtClean="0">
                <a:latin typeface="Calibri" pitchFamily="34" charset="0"/>
                <a:cs typeface="Calibri" pitchFamily="34" charset="0"/>
              </a:rPr>
              <a:t>Four Torah references address </a:t>
            </a:r>
            <a:r>
              <a:rPr lang="en-US" sz="2000" dirty="0" err="1" smtClean="0">
                <a:latin typeface="Calibri" pitchFamily="34" charset="0"/>
                <a:cs typeface="Calibri" pitchFamily="34" charset="0"/>
              </a:rPr>
              <a:t>Exo</a:t>
            </a:r>
            <a:r>
              <a:rPr lang="en-US" sz="2000" dirty="0" smtClean="0">
                <a:latin typeface="Calibri" pitchFamily="34" charset="0"/>
                <a:cs typeface="Calibri" pitchFamily="34" charset="0"/>
              </a:rPr>
              <a:t> 29 Daily Sacrifices (with their Meat/Drink Offerings) using &lt;</a:t>
            </a:r>
            <a:r>
              <a:rPr lang="en-US" sz="2000" dirty="0" err="1" smtClean="0">
                <a:latin typeface="Calibri" pitchFamily="34" charset="0"/>
                <a:cs typeface="Calibri" pitchFamily="34" charset="0"/>
              </a:rPr>
              <a:t>beyn</a:t>
            </a:r>
            <a:r>
              <a:rPr lang="en-US" sz="2000" dirty="0" smtClean="0">
                <a:latin typeface="Calibri" pitchFamily="34" charset="0"/>
                <a:cs typeface="Calibri" pitchFamily="34" charset="0"/>
              </a:rPr>
              <a:t> ha </a:t>
            </a:r>
            <a:r>
              <a:rPr lang="en-US" sz="2000" dirty="0" err="1" smtClean="0">
                <a:latin typeface="Calibri" pitchFamily="34" charset="0"/>
                <a:cs typeface="Calibri" pitchFamily="34" charset="0"/>
              </a:rPr>
              <a:t>arbayim</a:t>
            </a:r>
            <a:r>
              <a:rPr lang="en-US" sz="2000" dirty="0" smtClean="0">
                <a:latin typeface="Calibri" pitchFamily="34" charset="0"/>
                <a:cs typeface="Calibri" pitchFamily="34" charset="0"/>
              </a:rPr>
              <a:t>&gt; / “between the </a:t>
            </a:r>
            <a:r>
              <a:rPr lang="en-US" sz="2000" b="1" dirty="0" err="1" smtClean="0">
                <a:solidFill>
                  <a:srgbClr val="0070C0"/>
                </a:solidFill>
                <a:latin typeface="Calibri" pitchFamily="34" charset="0"/>
                <a:cs typeface="Calibri" pitchFamily="34" charset="0"/>
              </a:rPr>
              <a:t>mixing</a:t>
            </a:r>
            <a:r>
              <a:rPr lang="en-US" sz="2000" b="1" dirty="0" err="1" smtClean="0">
                <a:solidFill>
                  <a:srgbClr val="C00000"/>
                </a:solidFill>
                <a:latin typeface="Calibri" pitchFamily="34" charset="0"/>
                <a:cs typeface="Calibri" pitchFamily="34" charset="0"/>
              </a:rPr>
              <a:t>S</a:t>
            </a:r>
            <a:r>
              <a:rPr lang="en-US" sz="2000" dirty="0" smtClean="0">
                <a:latin typeface="Calibri" pitchFamily="34" charset="0"/>
                <a:cs typeface="Calibri" pitchFamily="34" charset="0"/>
              </a:rPr>
              <a:t>.”</a:t>
            </a:r>
          </a:p>
          <a:p>
            <a:pPr lvl="1">
              <a:buClr>
                <a:schemeClr val="tx2"/>
              </a:buClr>
              <a:buFont typeface="Arial" pitchFamily="34" charset="0"/>
              <a:buChar char="•"/>
            </a:pPr>
            <a:r>
              <a:rPr lang="en-US" sz="1700" b="1" dirty="0" smtClean="0">
                <a:latin typeface="Calibri" pitchFamily="34" charset="0"/>
                <a:cs typeface="Calibri" pitchFamily="34" charset="0"/>
              </a:rPr>
              <a:t>Lev 6:14-23 </a:t>
            </a:r>
            <a:r>
              <a:rPr lang="en-US" sz="1700" dirty="0" smtClean="0">
                <a:latin typeface="Calibri" pitchFamily="34" charset="0"/>
                <a:cs typeface="Calibri" pitchFamily="34" charset="0"/>
              </a:rPr>
              <a:t>specifically addresses the Law of the Meat [Grain] Offering which was always accompanied by the Drink [Wine] Offering.</a:t>
            </a:r>
          </a:p>
        </p:txBody>
      </p:sp>
      <p:sp>
        <p:nvSpPr>
          <p:cNvPr id="7" name="Content Placeholder 2"/>
          <p:cNvSpPr txBox="1">
            <a:spLocks/>
          </p:cNvSpPr>
          <p:nvPr/>
        </p:nvSpPr>
        <p:spPr>
          <a:xfrm>
            <a:off x="1574156" y="4791917"/>
            <a:ext cx="10278321" cy="1620457"/>
          </a:xfrm>
          <a:prstGeom prst="rect">
            <a:avLst/>
          </a:prstGeom>
          <a:solidFill>
            <a:schemeClr val="bg2">
              <a:lumMod val="90000"/>
            </a:schemeClr>
          </a:solidFill>
          <a:ln w="38100">
            <a:solidFill>
              <a:schemeClr val="tx2"/>
            </a:solidFill>
          </a:ln>
          <a:scene3d>
            <a:camera prst="orthographicFront"/>
            <a:lightRig rig="threePt" dir="t"/>
          </a:scene3d>
          <a:sp3d>
            <a:bevelT w="152400" h="50800" prst="softRound"/>
          </a:sp3d>
        </p:spPr>
        <p:txBody>
          <a:bodyPr>
            <a:normAutofit fontScale="92500"/>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en-US" dirty="0" smtClean="0">
                <a:solidFill>
                  <a:schemeClr val="tx2"/>
                </a:solidFill>
                <a:latin typeface="Comic Sans MS" pitchFamily="66" charset="0"/>
              </a:rPr>
              <a:t>The rest of this study will begin to focus on the timeframe of sacrifices and offerings through the </a:t>
            </a:r>
            <a:br>
              <a:rPr lang="en-US" dirty="0" smtClean="0">
                <a:solidFill>
                  <a:schemeClr val="tx2"/>
                </a:solidFill>
                <a:latin typeface="Comic Sans MS" pitchFamily="66" charset="0"/>
              </a:rPr>
            </a:br>
            <a:r>
              <a:rPr lang="en-US" dirty="0" smtClean="0">
                <a:solidFill>
                  <a:schemeClr val="tx2"/>
                </a:solidFill>
                <a:latin typeface="Comic Sans MS" pitchFamily="66" charset="0"/>
              </a:rPr>
              <a:t>lens of </a:t>
            </a:r>
            <a:r>
              <a:rPr lang="en-US" b="1" dirty="0" smtClean="0">
                <a:solidFill>
                  <a:schemeClr val="accent2">
                    <a:lumMod val="75000"/>
                  </a:schemeClr>
                </a:solidFill>
                <a:latin typeface="Comic Sans MS" pitchFamily="66" charset="0"/>
              </a:rPr>
              <a:t>Lev 6:20; </a:t>
            </a:r>
            <a:r>
              <a:rPr lang="en-US" sz="2600" dirty="0" smtClean="0">
                <a:solidFill>
                  <a:schemeClr val="tx2"/>
                </a:solidFill>
                <a:latin typeface="Comic Sans MS" pitchFamily="66" charset="0"/>
              </a:rPr>
              <a:t>[then</a:t>
            </a:r>
            <a:r>
              <a:rPr lang="en-US" sz="2600" dirty="0" smtClean="0">
                <a:solidFill>
                  <a:schemeClr val="accent2">
                    <a:lumMod val="75000"/>
                  </a:schemeClr>
                </a:solidFill>
                <a:latin typeface="Comic Sans MS" pitchFamily="66" charset="0"/>
              </a:rPr>
              <a:t> </a:t>
            </a:r>
            <a:r>
              <a:rPr lang="en-US" sz="2600" b="1" dirty="0" smtClean="0">
                <a:solidFill>
                  <a:schemeClr val="accent3"/>
                </a:solidFill>
                <a:latin typeface="Comic Sans MS" pitchFamily="66" charset="0"/>
              </a:rPr>
              <a:t>Deut 16:6 </a:t>
            </a:r>
            <a:r>
              <a:rPr lang="en-US" sz="2600" b="1" u="sng" dirty="0" smtClean="0">
                <a:solidFill>
                  <a:srgbClr val="00B050"/>
                </a:solidFill>
                <a:latin typeface="Comic Sans MS" pitchFamily="66" charset="0"/>
              </a:rPr>
              <a:t>and</a:t>
            </a:r>
            <a:r>
              <a:rPr lang="en-US" sz="2600" dirty="0" smtClean="0">
                <a:solidFill>
                  <a:schemeClr val="tx2"/>
                </a:solidFill>
                <a:latin typeface="Comic Sans MS" pitchFamily="66" charset="0"/>
              </a:rPr>
              <a:t> the </a:t>
            </a:r>
            <a:r>
              <a:rPr lang="en-US" sz="2600" b="1" dirty="0" smtClean="0">
                <a:solidFill>
                  <a:srgbClr val="0070C0"/>
                </a:solidFill>
                <a:latin typeface="Comic Sans MS" pitchFamily="66" charset="0"/>
              </a:rPr>
              <a:t>Gospel Account</a:t>
            </a:r>
            <a:r>
              <a:rPr lang="en-US" sz="2600" dirty="0" smtClean="0">
                <a:solidFill>
                  <a:schemeClr val="tx2"/>
                </a:solidFill>
                <a:latin typeface="Comic Sans MS" pitchFamily="66" charset="0"/>
              </a:rPr>
              <a:t>].</a:t>
            </a:r>
            <a:endParaRPr lang="en-US" b="1" dirty="0">
              <a:solidFill>
                <a:srgbClr val="0070C0"/>
              </a:solidFill>
              <a:latin typeface="Comic Sans MS" pitchFamily="66" charset="0"/>
            </a:endParaRPr>
          </a:p>
        </p:txBody>
      </p:sp>
      <p:sp>
        <p:nvSpPr>
          <p:cNvPr id="9" name="Content Placeholder 2"/>
          <p:cNvSpPr txBox="1">
            <a:spLocks/>
          </p:cNvSpPr>
          <p:nvPr/>
        </p:nvSpPr>
        <p:spPr>
          <a:xfrm>
            <a:off x="6832921" y="2329410"/>
            <a:ext cx="5019556" cy="2215104"/>
          </a:xfrm>
          <a:prstGeom prst="rect">
            <a:avLst/>
          </a:prstGeom>
          <a:solidFill>
            <a:schemeClr val="bg2">
              <a:lumMod val="90000"/>
            </a:schemeClr>
          </a:solidFill>
          <a:ln w="38100">
            <a:solidFill>
              <a:schemeClr val="tx2"/>
            </a:solidFill>
          </a:ln>
          <a:scene3d>
            <a:camera prst="orthographicFront"/>
            <a:lightRig rig="threePt" dir="t"/>
          </a:scene3d>
          <a:sp3d>
            <a:bevelT w="152400" h="50800" prst="softRound"/>
          </a:sp3d>
        </p:spPr>
        <p:txBody>
          <a:bodyPr>
            <a:normAutofit fontScale="62500" lnSpcReduction="20000"/>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96646" indent="-514350">
              <a:lnSpc>
                <a:spcPct val="120000"/>
              </a:lnSpc>
              <a:buClr>
                <a:schemeClr val="tx2"/>
              </a:buClr>
              <a:buFont typeface="+mj-lt"/>
              <a:buAutoNum type="arabicPeriod" startAt="2"/>
            </a:pPr>
            <a:r>
              <a:rPr lang="en-US" dirty="0" smtClean="0">
                <a:latin typeface="Calibri" pitchFamily="34" charset="0"/>
                <a:cs typeface="Calibri" pitchFamily="34" charset="0"/>
              </a:rPr>
              <a:t>Five Torah references, are directly related to Passover using the term &lt;</a:t>
            </a:r>
            <a:r>
              <a:rPr lang="en-US" dirty="0" err="1" smtClean="0">
                <a:latin typeface="Calibri" pitchFamily="34" charset="0"/>
                <a:cs typeface="Calibri" pitchFamily="34" charset="0"/>
              </a:rPr>
              <a:t>beyn</a:t>
            </a:r>
            <a:r>
              <a:rPr lang="en-US" dirty="0" smtClean="0">
                <a:latin typeface="Calibri" pitchFamily="34" charset="0"/>
                <a:cs typeface="Calibri" pitchFamily="34" charset="0"/>
              </a:rPr>
              <a:t> ha </a:t>
            </a:r>
            <a:r>
              <a:rPr lang="en-US" dirty="0" err="1" smtClean="0">
                <a:latin typeface="Calibri" pitchFamily="34" charset="0"/>
                <a:cs typeface="Calibri" pitchFamily="34" charset="0"/>
              </a:rPr>
              <a:t>arbayim</a:t>
            </a:r>
            <a:r>
              <a:rPr lang="en-US" dirty="0" smtClean="0">
                <a:latin typeface="Calibri" pitchFamily="34" charset="0"/>
                <a:cs typeface="Calibri" pitchFamily="34" charset="0"/>
              </a:rPr>
              <a:t>&gt; / “between the </a:t>
            </a:r>
            <a:r>
              <a:rPr lang="en-US" b="1" dirty="0" err="1" smtClean="0">
                <a:solidFill>
                  <a:srgbClr val="0070C0"/>
                </a:solidFill>
                <a:latin typeface="Calibri" pitchFamily="34" charset="0"/>
                <a:cs typeface="Calibri" pitchFamily="34" charset="0"/>
              </a:rPr>
              <a:t>mixing</a:t>
            </a:r>
            <a:r>
              <a:rPr lang="en-US" b="1" dirty="0" err="1" smtClean="0">
                <a:solidFill>
                  <a:srgbClr val="C00000"/>
                </a:solidFill>
                <a:latin typeface="Calibri" pitchFamily="34" charset="0"/>
                <a:cs typeface="Calibri" pitchFamily="34" charset="0"/>
              </a:rPr>
              <a:t>S</a:t>
            </a:r>
            <a:r>
              <a:rPr lang="en-US" sz="2600" dirty="0" smtClean="0">
                <a:latin typeface="Calibri" pitchFamily="34" charset="0"/>
                <a:cs typeface="Calibri" pitchFamily="34" charset="0"/>
              </a:rPr>
              <a:t>.”</a:t>
            </a:r>
            <a:endParaRPr lang="en-US" dirty="0" smtClean="0">
              <a:latin typeface="Calibri" pitchFamily="34" charset="0"/>
              <a:cs typeface="Calibri" pitchFamily="34" charset="0"/>
            </a:endParaRPr>
          </a:p>
          <a:p>
            <a:pPr lvl="1">
              <a:lnSpc>
                <a:spcPct val="120000"/>
              </a:lnSpc>
              <a:buClr>
                <a:schemeClr val="tx2"/>
              </a:buClr>
              <a:buFont typeface="Arial" pitchFamily="34" charset="0"/>
              <a:buChar char="•"/>
            </a:pPr>
            <a:r>
              <a:rPr lang="en-US" b="1" dirty="0" smtClean="0">
                <a:latin typeface="Calibri" pitchFamily="34" charset="0"/>
                <a:cs typeface="Calibri" pitchFamily="34" charset="0"/>
              </a:rPr>
              <a:t>Deut 16:1-8 </a:t>
            </a:r>
            <a:r>
              <a:rPr lang="en-US" dirty="0" smtClean="0">
                <a:latin typeface="Calibri" pitchFamily="34" charset="0"/>
                <a:cs typeface="Calibri" pitchFamily="34" charset="0"/>
              </a:rPr>
              <a:t>specifically addresses the Passover Sacrifice and </a:t>
            </a:r>
            <a:r>
              <a:rPr lang="en-US" b="1" u="sng" dirty="0" smtClean="0">
                <a:latin typeface="Calibri" pitchFamily="34" charset="0"/>
                <a:cs typeface="Calibri" pitchFamily="34" charset="0"/>
              </a:rPr>
              <a:t>does not use</a:t>
            </a:r>
            <a:r>
              <a:rPr lang="en-US" dirty="0" smtClean="0">
                <a:latin typeface="Calibri" pitchFamily="34" charset="0"/>
                <a:cs typeface="Calibri" pitchFamily="34" charset="0"/>
              </a:rPr>
              <a:t> the phrase &lt;</a:t>
            </a:r>
            <a:r>
              <a:rPr lang="en-US" dirty="0" err="1" smtClean="0">
                <a:latin typeface="Calibri" pitchFamily="34" charset="0"/>
                <a:cs typeface="Calibri" pitchFamily="34" charset="0"/>
              </a:rPr>
              <a:t>beyn</a:t>
            </a:r>
            <a:r>
              <a:rPr lang="en-US" dirty="0" smtClean="0">
                <a:latin typeface="Calibri" pitchFamily="34" charset="0"/>
                <a:cs typeface="Calibri" pitchFamily="34" charset="0"/>
              </a:rPr>
              <a:t> ha </a:t>
            </a:r>
            <a:r>
              <a:rPr lang="en-US" dirty="0" err="1" smtClean="0">
                <a:latin typeface="Calibri" pitchFamily="34" charset="0"/>
                <a:cs typeface="Calibri" pitchFamily="34" charset="0"/>
              </a:rPr>
              <a:t>arbayim</a:t>
            </a:r>
            <a:r>
              <a:rPr lang="en-US" dirty="0" smtClean="0">
                <a:latin typeface="Calibri" pitchFamily="34" charset="0"/>
                <a:cs typeface="Calibri" pitchFamily="34" charset="0"/>
              </a:rPr>
              <a:t>&gt; / “between the </a:t>
            </a:r>
            <a:r>
              <a:rPr lang="en-US" b="1" dirty="0" err="1" smtClean="0">
                <a:solidFill>
                  <a:srgbClr val="0070C0"/>
                </a:solidFill>
                <a:latin typeface="Calibri" pitchFamily="34" charset="0"/>
                <a:cs typeface="Calibri" pitchFamily="34" charset="0"/>
              </a:rPr>
              <a:t>mixing</a:t>
            </a:r>
            <a:r>
              <a:rPr lang="en-US" b="1" dirty="0" err="1" smtClean="0">
                <a:solidFill>
                  <a:srgbClr val="C00000"/>
                </a:solidFill>
                <a:latin typeface="Calibri" pitchFamily="34" charset="0"/>
                <a:cs typeface="Calibri" pitchFamily="34" charset="0"/>
              </a:rPr>
              <a:t>S</a:t>
            </a:r>
            <a:r>
              <a:rPr lang="en-US" sz="2400" dirty="0" smtClean="0">
                <a:latin typeface="Calibri" pitchFamily="34" charset="0"/>
                <a:cs typeface="Calibri" pitchFamily="34" charset="0"/>
              </a:rPr>
              <a:t>.”</a:t>
            </a:r>
            <a:r>
              <a:rPr lang="en-US" dirty="0" smtClean="0">
                <a:latin typeface="Calibri" pitchFamily="34" charset="0"/>
                <a:cs typeface="Calibri" pitchFamily="34" charset="0"/>
              </a:rPr>
              <a:t> </a:t>
            </a:r>
          </a:p>
        </p:txBody>
      </p:sp>
      <p:sp>
        <p:nvSpPr>
          <p:cNvPr id="8" name="TextBox 29"/>
          <p:cNvSpPr txBox="1"/>
          <p:nvPr/>
        </p:nvSpPr>
        <p:spPr>
          <a:xfrm>
            <a:off x="405755" y="2420850"/>
            <a:ext cx="648072" cy="1995249"/>
          </a:xfrm>
          <a:prstGeom prst="roundRect">
            <a:avLst/>
          </a:prstGeom>
          <a:solidFill>
            <a:schemeClr val="accent6"/>
          </a:solidFill>
          <a:ln w="57150">
            <a:solidFill>
              <a:schemeClr val="accent6">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38281908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0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1000"/>
                                        <p:tgtEl>
                                          <p:spTgt spid="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1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96004B"/>
            </a:gs>
            <a:gs pos="30000">
              <a:srgbClr val="C00000"/>
            </a:gs>
            <a:gs pos="57000">
              <a:schemeClr val="accent2">
                <a:lumMod val="20000"/>
                <a:lumOff val="80000"/>
              </a:schemeClr>
            </a:gs>
          </a:gsLst>
          <a:lin ang="18900000" scaled="1"/>
          <a:tileRect/>
        </a:gradFill>
        <a:effectLst/>
      </p:bgPr>
    </p:bg>
    <p:spTree>
      <p:nvGrpSpPr>
        <p:cNvPr id="1" name=""/>
        <p:cNvGrpSpPr/>
        <p:nvPr/>
      </p:nvGrpSpPr>
      <p:grpSpPr>
        <a:xfrm>
          <a:off x="0" y="0"/>
          <a:ext cx="0" cy="0"/>
          <a:chOff x="0" y="0"/>
          <a:chExt cx="0" cy="0"/>
        </a:xfrm>
      </p:grpSpPr>
      <p:pic>
        <p:nvPicPr>
          <p:cNvPr id="6" name="Picture 3" descr="F:\Art on Desktop - 1\Banners\banner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400" y="344910"/>
            <a:ext cx="6313126" cy="65130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211884">
            <a:off x="3238969" y="1546407"/>
            <a:ext cx="3877281" cy="3970318"/>
          </a:xfrm>
          <a:prstGeom prst="rect">
            <a:avLst/>
          </a:prstGeom>
          <a:noFill/>
        </p:spPr>
        <p:txBody>
          <a:bodyPr wrap="square" rtlCol="0">
            <a:spAutoFit/>
            <a:scene3d>
              <a:camera prst="orthographicFront"/>
              <a:lightRig rig="threePt" dir="t"/>
            </a:scene3d>
            <a:sp3d extrusionH="57150">
              <a:bevelT w="82550" h="38100" prst="coolSlant"/>
            </a:sp3d>
          </a:bodyPr>
          <a:lstStyle/>
          <a:p>
            <a:pPr algn="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Neither one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of these 2 verses use</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the term</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&lt;</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beyn</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 ha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arbayim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&gt;.</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br>
            <a:r>
              <a:rPr lang="en-US" sz="3600" b="1" dirty="0" smtClean="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rgbClr val="96004B"/>
                    </a:gs>
                    <a:gs pos="79000">
                      <a:schemeClr val="accent1">
                        <a:tint val="52000"/>
                        <a:satMod val="300000"/>
                      </a:schemeClr>
                    </a:gs>
                    <a:gs pos="100000">
                      <a:schemeClr val="accent1">
                        <a:tint val="40000"/>
                        <a:satMod val="250000"/>
                      </a:schemeClr>
                    </a:gs>
                  </a:gsLst>
                  <a:lin ang="2700000" scaled="1"/>
                  <a:tileRect/>
                </a:gradFill>
                <a:latin typeface="Comic Sans MS" pitchFamily="66" charset="0"/>
              </a:rPr>
              <a:t>Meaning what?</a:t>
            </a:r>
            <a:endParaRPr lang="en-US" sz="2800" b="1" dirty="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rgbClr val="96004B"/>
                  </a:gs>
                  <a:gs pos="79000">
                    <a:schemeClr val="accent1">
                      <a:tint val="52000"/>
                      <a:satMod val="300000"/>
                    </a:schemeClr>
                  </a:gs>
                  <a:gs pos="100000">
                    <a:schemeClr val="accent1">
                      <a:tint val="40000"/>
                      <a:satMod val="250000"/>
                    </a:schemeClr>
                  </a:gs>
                </a:gsLst>
                <a:lin ang="2700000" scaled="1"/>
                <a:tileRect/>
              </a:gradFill>
              <a:latin typeface="Comic Sans MS" pitchFamily="66" charset="0"/>
            </a:endParaRPr>
          </a:p>
        </p:txBody>
      </p:sp>
      <p:sp>
        <p:nvSpPr>
          <p:cNvPr id="3" name="Title 2"/>
          <p:cNvSpPr>
            <a:spLocks noGrp="1"/>
          </p:cNvSpPr>
          <p:nvPr>
            <p:ph type="title"/>
          </p:nvPr>
        </p:nvSpPr>
        <p:spPr>
          <a:xfrm>
            <a:off x="2772383" y="-103615"/>
            <a:ext cx="8958218" cy="1143000"/>
          </a:xfrm>
        </p:spPr>
        <p:txBody>
          <a:bodyPr>
            <a:normAutofit/>
            <a:scene3d>
              <a:camera prst="orthographicFront"/>
              <a:lightRig rig="threePt" dir="t"/>
            </a:scene3d>
            <a:sp3d extrusionH="57150">
              <a:bevelT w="82550" h="38100" prst="coolSlant"/>
            </a:sp3d>
          </a:bodyPr>
          <a:lstStyle/>
          <a:p>
            <a:r>
              <a:rPr lang="en-US" dirty="0" smtClean="0">
                <a:solidFill>
                  <a:schemeClr val="accent1"/>
                </a:solidFill>
              </a:rPr>
              <a:t>Addressing Lev 6:20 &amp; Deut 16:6</a:t>
            </a:r>
            <a:endParaRPr lang="en-US" dirty="0">
              <a:solidFill>
                <a:schemeClr val="accent1"/>
              </a:solidFill>
            </a:endParaRPr>
          </a:p>
        </p:txBody>
      </p:sp>
      <p:pic>
        <p:nvPicPr>
          <p:cNvPr id="2050" name="Picture 2" descr="C:\Users\Rae\Desktop\research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50" y="4652725"/>
            <a:ext cx="2017514" cy="2139533"/>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pic>
        <p:nvPicPr>
          <p:cNvPr id="11" name="Picture 2" descr="F:\Art on Desktop - 1\Notepads\calendar-icon-512x512.pn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930950" y="975360"/>
            <a:ext cx="4093292" cy="54762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12480" y="2336800"/>
            <a:ext cx="3108960" cy="3170099"/>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000" b="1" dirty="0"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Will these Scriptures have anything to do with the Daily Sacrifices, or the Passover Sacrifices?  If so, would these sacrifices be connected to the phrase </a:t>
            </a:r>
            <a:br>
              <a:rPr lang="en-US" sz="2000" b="1" dirty="0"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br>
            <a:r>
              <a:rPr lang="en-US" sz="2000" b="1" dirty="0"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&lt;</a:t>
            </a:r>
            <a:r>
              <a:rPr lang="en-US" sz="2000" b="1" dirty="0" err="1"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beyn</a:t>
            </a:r>
            <a:r>
              <a:rPr lang="en-US" sz="2000" b="1" dirty="0"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 ha </a:t>
            </a:r>
            <a:r>
              <a:rPr lang="en-US" sz="2000" b="1" dirty="0" err="1"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arbayim</a:t>
            </a:r>
            <a:r>
              <a:rPr lang="en-US" sz="2000" b="1" dirty="0"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 / between the </a:t>
            </a:r>
            <a:r>
              <a:rPr lang="en-US" sz="2000" b="1" dirty="0" err="1" smtClean="0">
                <a:ln w="12700">
                  <a:solidFill>
                    <a:srgbClr val="96004B"/>
                  </a:solidFill>
                  <a:prstDash val="solid"/>
                </a:ln>
                <a:solidFill>
                  <a:srgbClr val="0070C0"/>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mixing</a:t>
            </a:r>
            <a:r>
              <a:rPr lang="en-US" sz="2000" b="1" dirty="0" err="1"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S</a:t>
            </a:r>
            <a:r>
              <a:rPr lang="en-US" sz="2000" b="1" dirty="0" smtClean="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rPr>
              <a:t>&gt;?</a:t>
            </a:r>
            <a:endParaRPr lang="en-US" sz="2000" b="1" dirty="0">
              <a:ln w="12700">
                <a:solidFill>
                  <a:srgbClr val="96004B"/>
                </a:solidFill>
                <a:prstDash val="solid"/>
              </a:ln>
              <a:solidFill>
                <a:srgbClr val="B83D68"/>
              </a:solidFill>
              <a:effectLst>
                <a:glow rad="228600">
                  <a:schemeClr val="accent1">
                    <a:lumMod val="60000"/>
                    <a:lumOff val="40000"/>
                    <a:alpha val="40000"/>
                  </a:schemeClr>
                </a:glow>
                <a:outerShdw blurRad="41275" dist="20320" dir="1800000" algn="tl" rotWithShape="0">
                  <a:srgbClr val="000000">
                    <a:alpha val="40000"/>
                  </a:srgbClr>
                </a:outerShdw>
              </a:effectLst>
              <a:latin typeface="Comic Sans MS" pitchFamily="66" charset="0"/>
            </a:endParaRPr>
          </a:p>
        </p:txBody>
      </p:sp>
    </p:spTree>
    <p:extLst>
      <p:ext uri="{BB962C8B-B14F-4D97-AF65-F5344CB8AC3E}">
        <p14:creationId xmlns:p14="http://schemas.microsoft.com/office/powerpoint/2010/main" val="428715671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Horizontal)">
                                      <p:cBhvr>
                                        <p:cTn id="7" dur="1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5" descr="C:\Users\Rae\Desktop\free-banner-clipart-clipartbold.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808445">
            <a:off x="-3143355" y="1965907"/>
            <a:ext cx="8469801" cy="31399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e\Desktop\free-banner-clipart-clipartbold.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735" y="3238736"/>
            <a:ext cx="13639800" cy="3825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339432">
            <a:off x="-234924" y="4395105"/>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gradFill flip="none" rotWithShape="1">
                  <a:gsLst>
                    <a:gs pos="13000">
                      <a:srgbClr val="96004B">
                        <a:alpha val="79000"/>
                      </a:srgbClr>
                    </a:gs>
                    <a:gs pos="50000">
                      <a:schemeClr val="accent2">
                        <a:lumMod val="40000"/>
                        <a:lumOff val="60000"/>
                      </a:schemeClr>
                    </a:gs>
                    <a:gs pos="76000">
                      <a:srgbClr val="96004B">
                        <a:alpha val="70000"/>
                      </a:srgbClr>
                    </a:gs>
                  </a:gsLst>
                  <a:path path="circle">
                    <a:fillToRect t="100000" r="100000"/>
                  </a:path>
                  <a:tileRect l="-100000" b="-100000"/>
                </a:gradFill>
                <a:effectLst>
                  <a:outerShdw blurRad="25400" algn="tl" rotWithShape="0">
                    <a:srgbClr val="000000">
                      <a:alpha val="43000"/>
                    </a:srgbClr>
                  </a:outerShdw>
                </a:effectLst>
                <a:latin typeface="MV Boli" pitchFamily="2" charset="0"/>
                <a:cs typeface="MV Boli" pitchFamily="2" charset="0"/>
              </a:rPr>
              <a:t> Next: A Short Review on Offerings</a:t>
            </a:r>
            <a:r>
              <a:rPr lang="en-US" sz="4800" b="1" spc="150" dirty="0">
                <a:ln w="11430"/>
                <a:gradFill flip="none" rotWithShape="1">
                  <a:gsLst>
                    <a:gs pos="13000">
                      <a:srgbClr val="96004B">
                        <a:alpha val="79000"/>
                      </a:srgbClr>
                    </a:gs>
                    <a:gs pos="50000">
                      <a:schemeClr val="accent2">
                        <a:lumMod val="40000"/>
                        <a:lumOff val="60000"/>
                      </a:schemeClr>
                    </a:gs>
                    <a:gs pos="76000">
                      <a:srgbClr val="96004B">
                        <a:alpha val="70000"/>
                      </a:srgbClr>
                    </a:gs>
                  </a:gsLst>
                  <a:path path="circle">
                    <a:fillToRect t="100000" r="100000"/>
                  </a:path>
                  <a:tileRect l="-100000" b="-100000"/>
                </a:gradFill>
                <a:effectLst>
                  <a:outerShdw blurRad="25400" algn="tl" rotWithShape="0">
                    <a:srgbClr val="000000">
                      <a:alpha val="43000"/>
                    </a:srgbClr>
                  </a:outerShdw>
                </a:effectLst>
                <a:latin typeface="Comic Sans MS" pitchFamily="66" charset="0"/>
                <a:cs typeface="MV Boli" pitchFamily="2" charset="0"/>
              </a:rPr>
              <a:t> </a:t>
            </a:r>
            <a:endParaRPr lang="en-US" sz="4800" b="1" cap="none" spc="150" dirty="0">
              <a:ln w="11430"/>
              <a:gradFill flip="none" rotWithShape="1">
                <a:gsLst>
                  <a:gs pos="13000">
                    <a:srgbClr val="96004B">
                      <a:alpha val="79000"/>
                    </a:srgbClr>
                  </a:gs>
                  <a:gs pos="50000">
                    <a:schemeClr val="accent2">
                      <a:lumMod val="40000"/>
                      <a:lumOff val="60000"/>
                    </a:schemeClr>
                  </a:gs>
                  <a:gs pos="76000">
                    <a:srgbClr val="96004B">
                      <a:alpha val="95000"/>
                    </a:srgbClr>
                  </a:gs>
                </a:gsLst>
                <a:path path="circle">
                  <a:fillToRect t="100000" r="100000"/>
                </a:path>
                <a:tileRect l="-100000" b="-100000"/>
              </a:gradFill>
              <a:effectLst>
                <a:glow rad="114300">
                  <a:schemeClr val="accent2">
                    <a:lumMod val="20000"/>
                    <a:lumOff val="80000"/>
                    <a:alpha val="65000"/>
                  </a:schemeClr>
                </a:glow>
                <a:outerShdw blurRad="25400" algn="tl" rotWithShape="0">
                  <a:srgbClr val="000000">
                    <a:alpha val="43000"/>
                  </a:srgbClr>
                </a:outerShdw>
              </a:effectLst>
              <a:latin typeface="MV Boli" pitchFamily="2" charset="0"/>
              <a:cs typeface="MV Boli" pitchFamily="2" charset="0"/>
            </a:endParaRPr>
          </a:p>
        </p:txBody>
      </p:sp>
      <p:sp>
        <p:nvSpPr>
          <p:cNvPr id="15" name="Slide Number Placeholder 1"/>
          <p:cNvSpPr txBox="1">
            <a:spLocks/>
          </p:cNvSpPr>
          <p:nvPr/>
        </p:nvSpPr>
        <p:spPr>
          <a:xfrm>
            <a:off x="11505396"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16</a:t>
            </a:fld>
            <a:endParaRPr lang="en-US" dirty="0"/>
          </a:p>
        </p:txBody>
      </p:sp>
      <p:sp>
        <p:nvSpPr>
          <p:cNvPr id="4" name="TextBox 3"/>
          <p:cNvSpPr txBox="1"/>
          <p:nvPr/>
        </p:nvSpPr>
        <p:spPr>
          <a:xfrm>
            <a:off x="1724630" y="693589"/>
            <a:ext cx="3912242" cy="3708708"/>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3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atura MT Script Capitals" pitchFamily="66" charset="0"/>
              </a:rPr>
              <a:t>Question:</a:t>
            </a:r>
          </a:p>
          <a:p>
            <a:pPr algn="ctr"/>
            <a:endParaRPr lang="en-US" sz="12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atura MT Script Capitals" pitchFamily="66" charset="0"/>
            </a:endParaRPr>
          </a:p>
          <a:p>
            <a:pPr algn="ctr"/>
            <a:r>
              <a:rPr lang="en-US" sz="43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atura MT Script Capitals" pitchFamily="66" charset="0"/>
              </a:rPr>
              <a:t>How does </a:t>
            </a:r>
            <a:br>
              <a:rPr lang="en-US" sz="43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atura MT Script Capitals" pitchFamily="66" charset="0"/>
              </a:rPr>
            </a:br>
            <a:r>
              <a:rPr lang="en-US" sz="43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atura MT Script Capitals" pitchFamily="66" charset="0"/>
              </a:rPr>
              <a:t>the Passover Sacrifice compare to:</a:t>
            </a:r>
            <a:endParaRPr lang="en-US" sz="1200" dirty="0">
              <a:solidFill>
                <a:schemeClr val="tx2"/>
              </a:solidFill>
              <a:latin typeface="Comic Sans MS" pitchFamily="66" charset="0"/>
            </a:endParaRPr>
          </a:p>
        </p:txBody>
      </p:sp>
      <p:graphicFrame>
        <p:nvGraphicFramePr>
          <p:cNvPr id="2" name="Diagram 1"/>
          <p:cNvGraphicFramePr/>
          <p:nvPr>
            <p:extLst>
              <p:ext uri="{D42A27DB-BD31-4B8C-83A1-F6EECF244321}">
                <p14:modId xmlns:p14="http://schemas.microsoft.com/office/powerpoint/2010/main" val="106471883"/>
              </p:ext>
            </p:extLst>
          </p:nvPr>
        </p:nvGraphicFramePr>
        <p:xfrm>
          <a:off x="4780344" y="-475666"/>
          <a:ext cx="7295709" cy="4955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20897383">
            <a:off x="6974013" y="5534992"/>
            <a:ext cx="1929335" cy="1077218"/>
          </a:xfrm>
          <a:prstGeom prst="rect">
            <a:avLst/>
          </a:prstGeom>
          <a:noFill/>
        </p:spPr>
        <p:txBody>
          <a:bodyPr wrap="square" rtlCol="0">
            <a:prstTxWarp prst="textCanUp">
              <a:avLst>
                <a:gd name="adj" fmla="val 79896"/>
              </a:avLst>
            </a:prstTxWarp>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1600" b="1" dirty="0" smtClean="0">
                <a:ln w="11430"/>
                <a:solidFill>
                  <a:schemeClr val="accent1">
                    <a:lumMod val="75000"/>
                  </a:schemeClr>
                </a:solidFill>
                <a:effectLst>
                  <a:glow rad="76200">
                    <a:schemeClr val="accent3">
                      <a:lumMod val="20000"/>
                      <a:lumOff val="80000"/>
                    </a:schemeClr>
                  </a:glow>
                  <a:outerShdw blurRad="50800" dist="39000" dir="5460000" algn="tl">
                    <a:srgbClr val="000000">
                      <a:alpha val="38000"/>
                    </a:srgbClr>
                  </a:outerShdw>
                </a:effectLst>
                <a:latin typeface="MV Boli" pitchFamily="2" charset="0"/>
                <a:cs typeface="MV Boli" pitchFamily="2" charset="0"/>
              </a:rPr>
              <a:t>Solving</a:t>
            </a:r>
            <a:r>
              <a:rPr lang="en-US" sz="1600" b="1" dirty="0" smtClean="0">
                <a:ln w="11430"/>
                <a:solidFill>
                  <a:schemeClr val="accent1">
                    <a:lumMod val="75000"/>
                  </a:schemeClr>
                </a:solidFill>
                <a:effectLst>
                  <a:outerShdw blurRad="50800" dist="39000" dir="5460000" algn="tl">
                    <a:srgbClr val="000000">
                      <a:alpha val="38000"/>
                    </a:srgbClr>
                  </a:outerShdw>
                </a:effectLst>
                <a:latin typeface="MV Boli" pitchFamily="2" charset="0"/>
                <a:cs typeface="MV Boli" pitchFamily="2" charset="0"/>
              </a:rPr>
              <a:t/>
            </a:r>
            <a:br>
              <a:rPr lang="en-US" sz="1600" b="1" dirty="0" smtClean="0">
                <a:ln w="11430"/>
                <a:solidFill>
                  <a:schemeClr val="accent1">
                    <a:lumMod val="75000"/>
                  </a:schemeClr>
                </a:solidFill>
                <a:effectLst>
                  <a:outerShdw blurRad="50800" dist="39000" dir="5460000" algn="tl">
                    <a:srgbClr val="000000">
                      <a:alpha val="38000"/>
                    </a:srgbClr>
                  </a:outerShdw>
                </a:effectLst>
                <a:latin typeface="MV Boli" pitchFamily="2" charset="0"/>
                <a:cs typeface="MV Boli" pitchFamily="2" charset="0"/>
              </a:rPr>
            </a:br>
            <a:r>
              <a:rPr lang="en-US" sz="1600" b="1" dirty="0">
                <a:ln w="11430"/>
                <a:solidFill>
                  <a:schemeClr val="accent1">
                    <a:lumMod val="75000"/>
                  </a:schemeClr>
                </a:solidFill>
                <a:effectLst>
                  <a:glow rad="76200">
                    <a:schemeClr val="accent3">
                      <a:lumMod val="20000"/>
                      <a:lumOff val="80000"/>
                    </a:schemeClr>
                  </a:glow>
                  <a:outerShdw blurRad="50800" dist="39000" dir="5460000" algn="tl">
                    <a:srgbClr val="000000">
                      <a:alpha val="38000"/>
                    </a:srgbClr>
                  </a:outerShdw>
                </a:effectLst>
                <a:latin typeface="MV Boli" pitchFamily="2" charset="0"/>
                <a:cs typeface="MV Boli" pitchFamily="2" charset="0"/>
              </a:rPr>
              <a:t>P</a:t>
            </a:r>
            <a:r>
              <a:rPr lang="en-US" sz="1600" b="1" dirty="0" smtClean="0">
                <a:ln w="11430"/>
                <a:solidFill>
                  <a:schemeClr val="accent1">
                    <a:lumMod val="75000"/>
                  </a:schemeClr>
                </a:solidFill>
                <a:effectLst>
                  <a:glow rad="76200">
                    <a:schemeClr val="accent3">
                      <a:lumMod val="20000"/>
                      <a:lumOff val="80000"/>
                    </a:schemeClr>
                  </a:glow>
                  <a:outerShdw blurRad="50800" dist="39000" dir="5460000" algn="tl">
                    <a:srgbClr val="000000">
                      <a:alpha val="38000"/>
                    </a:srgbClr>
                  </a:outerShdw>
                </a:effectLst>
                <a:latin typeface="MV Boli" pitchFamily="2" charset="0"/>
                <a:cs typeface="MV Boli" pitchFamily="2" charset="0"/>
              </a:rPr>
              <a:t>uzzles</a:t>
            </a:r>
          </a:p>
        </p:txBody>
      </p:sp>
      <p:pic>
        <p:nvPicPr>
          <p:cNvPr id="14" name="Picture 2" descr="F:\Art 2.8 Yah at 12\White men puzzle 600.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0735" y="5131418"/>
            <a:ext cx="2789461" cy="19233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944359" y="259092"/>
            <a:ext cx="1122074" cy="2215991"/>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138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j-lt"/>
              </a:rPr>
              <a:t>?</a:t>
            </a:r>
            <a:endParaRPr lang="en-US" sz="4800" dirty="0">
              <a:solidFill>
                <a:schemeClr val="tx2"/>
              </a:solidFill>
              <a:latin typeface="+mj-lt"/>
            </a:endParaRPr>
          </a:p>
        </p:txBody>
      </p:sp>
    </p:spTree>
    <p:extLst>
      <p:ext uri="{BB962C8B-B14F-4D97-AF65-F5344CB8AC3E}">
        <p14:creationId xmlns:p14="http://schemas.microsoft.com/office/powerpoint/2010/main" val="115848189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anim calcmode="lin" valueType="num">
                                      <p:cBhvr>
                                        <p:cTn id="13" dur="1500" fill="hold"/>
                                        <p:tgtEl>
                                          <p:spTgt spid="12"/>
                                        </p:tgtEl>
                                        <p:attrNameLst>
                                          <p:attrName>ppt_x</p:attrName>
                                        </p:attrNameLst>
                                      </p:cBhvr>
                                      <p:tavLst>
                                        <p:tav tm="0">
                                          <p:val>
                                            <p:strVal val="#ppt_x"/>
                                          </p:val>
                                        </p:tav>
                                        <p:tav tm="100000">
                                          <p:val>
                                            <p:strVal val="#ppt_x"/>
                                          </p:val>
                                        </p:tav>
                                      </p:tavLst>
                                    </p:anim>
                                    <p:anim calcmode="lin" valueType="num">
                                      <p:cBhvr>
                                        <p:cTn id="14"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605" y="127318"/>
            <a:ext cx="10267979" cy="914400"/>
          </a:xfrm>
        </p:spPr>
        <p:txBody>
          <a:bodyPr>
            <a:normAutofit/>
          </a:bodyPr>
          <a:lstStyle/>
          <a:p>
            <a:pPr algn="ctr"/>
            <a:r>
              <a:rPr lang="en-US" dirty="0" smtClean="0"/>
              <a:t>Detail Comparisons of Offerings</a:t>
            </a:r>
            <a:endParaRPr lang="en-US" dirty="0"/>
          </a:p>
        </p:txBody>
      </p:sp>
      <p:sp>
        <p:nvSpPr>
          <p:cNvPr id="3" name="Content Placeholder 2"/>
          <p:cNvSpPr>
            <a:spLocks noGrp="1"/>
          </p:cNvSpPr>
          <p:nvPr>
            <p:ph idx="1"/>
          </p:nvPr>
        </p:nvSpPr>
        <p:spPr>
          <a:xfrm>
            <a:off x="1721104" y="868680"/>
            <a:ext cx="9997440" cy="828040"/>
          </a:xfrm>
        </p:spPr>
        <p:txBody>
          <a:bodyPr>
            <a:normAutofit/>
          </a:bodyPr>
          <a:lstStyle/>
          <a:p>
            <a:pPr marL="82296" indent="0" algn="ctr">
              <a:buNone/>
            </a:pPr>
            <a:r>
              <a:rPr lang="en-US" sz="2400" dirty="0" smtClean="0"/>
              <a:t>Every sacrifice/offering had special requirements.  Before consideration is given to Lev 6:20 and </a:t>
            </a:r>
            <a:r>
              <a:rPr lang="en-US" sz="2400" dirty="0" err="1" smtClean="0"/>
              <a:t>Deut</a:t>
            </a:r>
            <a:r>
              <a:rPr lang="en-US" sz="2400" dirty="0" smtClean="0"/>
              <a:t> 16:6, do note </a:t>
            </a:r>
            <a:r>
              <a:rPr lang="en-US" sz="2400" b="1" u="sng" dirty="0" smtClean="0"/>
              <a:t>some</a:t>
            </a:r>
            <a:r>
              <a:rPr lang="en-US" sz="2400" dirty="0" smtClean="0"/>
              <a:t> of these details.</a:t>
            </a:r>
            <a:endParaRPr lang="en-US" sz="2400" dirty="0"/>
          </a:p>
        </p:txBody>
      </p:sp>
      <p:sp>
        <p:nvSpPr>
          <p:cNvPr id="5" name="Title 1"/>
          <p:cNvSpPr txBox="1">
            <a:spLocks/>
          </p:cNvSpPr>
          <p:nvPr/>
        </p:nvSpPr>
        <p:spPr>
          <a:xfrm>
            <a:off x="1958848" y="-1587182"/>
            <a:ext cx="9997440" cy="1143000"/>
          </a:xfrm>
          <a:prstGeom prst="rect">
            <a:avLst/>
          </a:prstGeom>
        </p:spPr>
        <p:txBody>
          <a:bodyPr anchor="ctr">
            <a:normAutofit fontScale="4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was the Passover Sacrifice so Important?  CF:  somewhere the point has to be made that the Passover sacrifice is the Ultimate Sacrifice and why, and why there are so many variables that are acceptable, etc.  Aug 5/19</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25671081"/>
              </p:ext>
            </p:extLst>
          </p:nvPr>
        </p:nvGraphicFramePr>
        <p:xfrm>
          <a:off x="1863344" y="1784072"/>
          <a:ext cx="9830816" cy="4119880"/>
        </p:xfrm>
        <a:graphic>
          <a:graphicData uri="http://schemas.openxmlformats.org/drawingml/2006/table">
            <a:tbl>
              <a:tblPr firstRow="1" bandRow="1">
                <a:tableStyleId>{5C22544A-7EE6-4342-B048-85BDC9FD1C3A}</a:tableStyleId>
              </a:tblPr>
              <a:tblGrid>
                <a:gridCol w="2942336"/>
                <a:gridCol w="6888480"/>
              </a:tblGrid>
              <a:tr h="370840">
                <a:tc>
                  <a:txBody>
                    <a:bodyPr/>
                    <a:lstStyle/>
                    <a:p>
                      <a:pPr algn="ctr"/>
                      <a:r>
                        <a:rPr lang="en-US" dirty="0" smtClean="0"/>
                        <a:t>Name/Type</a:t>
                      </a:r>
                      <a:endParaRPr lang="en-US" dirty="0"/>
                    </a:p>
                  </a:txBody>
                  <a:tcPr>
                    <a:cell3D prstMaterial="dkEdge">
                      <a:bevel prst="riblet"/>
                      <a:lightRig rig="flood" dir="t"/>
                    </a:cell3D>
                  </a:tcPr>
                </a:tc>
                <a:tc>
                  <a:txBody>
                    <a:bodyPr/>
                    <a:lstStyle/>
                    <a:p>
                      <a:pPr algn="ctr"/>
                      <a:r>
                        <a:rPr lang="en-US" dirty="0" smtClean="0"/>
                        <a:t>Basic Requirements</a:t>
                      </a:r>
                      <a:endParaRPr lang="en-US" dirty="0"/>
                    </a:p>
                  </a:txBody>
                  <a:tcPr>
                    <a:cell3D prstMaterial="dkEdge">
                      <a:bevel prst="riblet"/>
                      <a:lightRig rig="flood" dir="t"/>
                    </a:cell3D>
                  </a:tcPr>
                </a:tc>
              </a:tr>
              <a:tr h="370840">
                <a:tc>
                  <a:txBody>
                    <a:bodyPr/>
                    <a:lstStyle/>
                    <a:p>
                      <a:r>
                        <a:rPr lang="en-US" b="1" dirty="0" smtClean="0">
                          <a:solidFill>
                            <a:srgbClr val="002060"/>
                          </a:solidFill>
                        </a:rPr>
                        <a:t>Burnt Sacrifice   </a:t>
                      </a:r>
                      <a:r>
                        <a:rPr lang="en-US" sz="1550" dirty="0" smtClean="0"/>
                        <a:t>(1</a:t>
                      </a:r>
                      <a:r>
                        <a:rPr lang="en-US" sz="1550" baseline="30000" dirty="0" smtClean="0"/>
                        <a:t>st</a:t>
                      </a:r>
                      <a:r>
                        <a:rPr lang="en-US" sz="1550" dirty="0" smtClean="0"/>
                        <a:t> blood offering of both Daily sacrifices)</a:t>
                      </a:r>
                      <a:endParaRPr lang="en-US" sz="1550" dirty="0"/>
                    </a:p>
                  </a:txBody>
                  <a:tcPr>
                    <a:cell3D prstMaterial="dkEdge">
                      <a:bevel prst="riblet"/>
                      <a:lightRig rig="flood" dir="t"/>
                    </a:cell3D>
                  </a:tcPr>
                </a:tc>
                <a:tc>
                  <a:txBody>
                    <a:bodyPr/>
                    <a:lstStyle/>
                    <a:p>
                      <a:r>
                        <a:rPr lang="en-US" dirty="0" smtClean="0"/>
                        <a:t>Bull, ram/lamb 1</a:t>
                      </a:r>
                      <a:r>
                        <a:rPr lang="en-US" baseline="30000" dirty="0" smtClean="0"/>
                        <a:t>st</a:t>
                      </a:r>
                      <a:r>
                        <a:rPr lang="en-US" dirty="0" smtClean="0"/>
                        <a:t> year; or bird (dove/young pigeon for the poor): </a:t>
                      </a:r>
                      <a:br>
                        <a:rPr lang="en-US" dirty="0" smtClean="0"/>
                      </a:br>
                      <a:r>
                        <a:rPr lang="en-US" b="1" u="sng" dirty="0" smtClean="0"/>
                        <a:t>wholly consumed</a:t>
                      </a:r>
                      <a:r>
                        <a:rPr lang="en-US" dirty="0" smtClean="0"/>
                        <a:t>; without defects; always a gift &amp;/or dedication.</a:t>
                      </a:r>
                      <a:endParaRPr lang="en-US" dirty="0"/>
                    </a:p>
                  </a:txBody>
                  <a:tcPr>
                    <a:cell3D prstMaterial="dkEdge">
                      <a:bevel prst="riblet"/>
                      <a:lightRig rig="flood" dir="t"/>
                    </a:cell3D>
                  </a:tcPr>
                </a:tc>
              </a:tr>
              <a:tr h="316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6600"/>
                          </a:solidFill>
                        </a:rPr>
                        <a:t>Peace</a:t>
                      </a:r>
                      <a:r>
                        <a:rPr lang="en-US" b="1" baseline="0" dirty="0" smtClean="0">
                          <a:solidFill>
                            <a:srgbClr val="006600"/>
                          </a:solidFill>
                        </a:rPr>
                        <a:t> </a:t>
                      </a:r>
                      <a:r>
                        <a:rPr lang="en-US" b="1" dirty="0" smtClean="0">
                          <a:solidFill>
                            <a:srgbClr val="006600"/>
                          </a:solidFill>
                        </a:rPr>
                        <a:t>Sacrifice </a:t>
                      </a:r>
                      <a:r>
                        <a:rPr lang="en-US" sz="1550" dirty="0" smtClean="0"/>
                        <a:t>(2</a:t>
                      </a:r>
                      <a:r>
                        <a:rPr lang="en-US" sz="1550" baseline="30000" dirty="0" smtClean="0"/>
                        <a:t>nd</a:t>
                      </a:r>
                      <a:r>
                        <a:rPr lang="en-US" sz="1550" dirty="0" smtClean="0"/>
                        <a:t> blood offering of both Daily sacrifices)</a:t>
                      </a:r>
                      <a:r>
                        <a:rPr lang="en-US" dirty="0" smtClean="0"/>
                        <a:t> </a:t>
                      </a:r>
                      <a:endParaRPr lang="en-US" dirty="0"/>
                    </a:p>
                  </a:txBody>
                  <a:tcPr>
                    <a:cell3D prstMaterial="dkEdge">
                      <a:bevel prst="riblet"/>
                      <a:lightRig rig="flood" dir="t"/>
                    </a:cell3D>
                  </a:tcPr>
                </a:tc>
                <a:tc>
                  <a:txBody>
                    <a:bodyPr/>
                    <a:lstStyle/>
                    <a:p>
                      <a:r>
                        <a:rPr lang="en-US" sz="1600" dirty="0" smtClean="0"/>
                        <a:t>Any animal </a:t>
                      </a:r>
                      <a:r>
                        <a:rPr lang="en-US" sz="1600" b="1" u="sng" dirty="0" smtClean="0"/>
                        <a:t>without defect</a:t>
                      </a:r>
                      <a:r>
                        <a:rPr lang="en-US" sz="1600" dirty="0" smtClean="0"/>
                        <a:t> from herd or flock; variety of breeds. Voluntary act of worship with</a:t>
                      </a:r>
                      <a:r>
                        <a:rPr lang="en-US" sz="1600" baseline="0" dirty="0" smtClean="0"/>
                        <a:t> a</a:t>
                      </a:r>
                      <a:r>
                        <a:rPr lang="en-US" sz="1600" dirty="0" smtClean="0"/>
                        <a:t> banquet for thanks [eaten that night], and vows</a:t>
                      </a:r>
                      <a:r>
                        <a:rPr lang="en-US" dirty="0" smtClean="0"/>
                        <a:t>. </a:t>
                      </a:r>
                      <a:endParaRPr lang="en-US" dirty="0"/>
                    </a:p>
                  </a:txBody>
                  <a:tcPr>
                    <a:cell3D prstMaterial="dkEdge">
                      <a:bevel prst="riblet"/>
                      <a:lightRig rig="flood" dir="t"/>
                    </a:cell3D>
                  </a:tcPr>
                </a:tc>
              </a:tr>
              <a:tr h="370840">
                <a:tc>
                  <a:txBody>
                    <a:bodyPr/>
                    <a:lstStyle/>
                    <a:p>
                      <a:r>
                        <a:rPr lang="en-US" b="1" dirty="0" smtClean="0">
                          <a:solidFill>
                            <a:srgbClr val="C00000"/>
                          </a:solidFill>
                        </a:rPr>
                        <a:t>Sin Sacrifice  </a:t>
                      </a:r>
                      <a:r>
                        <a:rPr lang="en-US" sz="1550" dirty="0" smtClean="0"/>
                        <a:t>(Blood offering for unintentional sin.)</a:t>
                      </a:r>
                      <a:endParaRPr lang="en-US" sz="1550" dirty="0"/>
                    </a:p>
                  </a:txBody>
                  <a:tcPr>
                    <a:cell3D prstMaterial="dkEdge">
                      <a:bevel prst="riblet"/>
                      <a:lightRig rig="flood" dir="t"/>
                    </a:cell3D>
                  </a:tcPr>
                </a:tc>
                <a:tc>
                  <a:txBody>
                    <a:bodyPr/>
                    <a:lstStyle/>
                    <a:p>
                      <a:r>
                        <a:rPr lang="en-US" dirty="0" smtClean="0"/>
                        <a:t>High</a:t>
                      </a:r>
                      <a:r>
                        <a:rPr lang="en-US" baseline="0" dirty="0" smtClean="0"/>
                        <a:t> Priest:  young bull;                 Leader:  </a:t>
                      </a:r>
                      <a:r>
                        <a:rPr lang="en-US" b="1" u="sng" baseline="0" dirty="0" smtClean="0"/>
                        <a:t>male</a:t>
                      </a:r>
                      <a:r>
                        <a:rPr lang="en-US" baseline="0" dirty="0" smtClean="0"/>
                        <a:t> goat; </a:t>
                      </a:r>
                      <a:br>
                        <a:rPr lang="en-US" baseline="0" dirty="0" smtClean="0"/>
                      </a:br>
                      <a:r>
                        <a:rPr lang="en-US" baseline="0" dirty="0" smtClean="0"/>
                        <a:t>Common person:  female goat;      Poor:  dove or pigeon; </a:t>
                      </a:r>
                      <a:br>
                        <a:rPr lang="en-US" baseline="0" dirty="0" smtClean="0"/>
                      </a:br>
                      <a:r>
                        <a:rPr lang="en-US" baseline="0" dirty="0" smtClean="0"/>
                        <a:t>Very poor:  1/10 </a:t>
                      </a:r>
                      <a:r>
                        <a:rPr lang="en-US" baseline="0" dirty="0" err="1" smtClean="0"/>
                        <a:t>ephah</a:t>
                      </a:r>
                      <a:r>
                        <a:rPr lang="en-US" baseline="0" dirty="0" smtClean="0"/>
                        <a:t> of fine flour.</a:t>
                      </a:r>
                      <a:endParaRPr lang="en-US" dirty="0"/>
                    </a:p>
                  </a:txBody>
                  <a:tcPr>
                    <a:cell3D prstMaterial="dkEdge">
                      <a:bevel prst="riblet"/>
                      <a:lightRig rig="flood" dir="t"/>
                    </a:cell3D>
                  </a:tcPr>
                </a:tc>
              </a:tr>
              <a:tr h="370840">
                <a:tc>
                  <a:txBody>
                    <a:bodyPr/>
                    <a:lstStyle/>
                    <a:p>
                      <a:r>
                        <a:rPr lang="en-US" b="1" dirty="0" smtClean="0">
                          <a:solidFill>
                            <a:srgbClr val="FF0000"/>
                          </a:solidFill>
                        </a:rPr>
                        <a:t>Trespass Sacrifice  </a:t>
                      </a:r>
                      <a:r>
                        <a:rPr lang="en-US" sz="1550" dirty="0" smtClean="0"/>
                        <a:t>(Blood offering for intentional sin.)</a:t>
                      </a:r>
                      <a:endParaRPr lang="en-US" sz="1550" dirty="0"/>
                    </a:p>
                  </a:txBody>
                  <a:tcPr>
                    <a:cell3D prstMaterial="dkEdge">
                      <a:bevel prst="riblet"/>
                      <a:lightRig rig="flood" dir="t"/>
                    </a:cell3D>
                  </a:tcPr>
                </a:tc>
                <a:tc>
                  <a:txBody>
                    <a:bodyPr/>
                    <a:lstStyle/>
                    <a:p>
                      <a:r>
                        <a:rPr lang="en-US" dirty="0" smtClean="0"/>
                        <a:t>Ram for intentional sin; had to be </a:t>
                      </a:r>
                      <a:r>
                        <a:rPr lang="en-US" b="1" u="sng" dirty="0" smtClean="0"/>
                        <a:t>eaten within the court of the tabernacle</a:t>
                      </a:r>
                      <a:r>
                        <a:rPr lang="en-US" dirty="0" smtClean="0"/>
                        <a:t>.</a:t>
                      </a:r>
                      <a:endParaRPr lang="en-US" dirty="0"/>
                    </a:p>
                  </a:txBody>
                  <a:tcPr>
                    <a:cell3D prstMaterial="dkEdge">
                      <a:bevel prst="riblet"/>
                      <a:lightRig rig="flood" dir="t"/>
                    </a:cell3D>
                  </a:tcPr>
                </a:tc>
              </a:tr>
              <a:tr h="370840">
                <a:tc>
                  <a:txBody>
                    <a:bodyPr/>
                    <a:lstStyle/>
                    <a:p>
                      <a:r>
                        <a:rPr lang="en-US" b="1" dirty="0" smtClean="0">
                          <a:solidFill>
                            <a:srgbClr val="7030A0"/>
                          </a:solidFill>
                        </a:rPr>
                        <a:t>Grain/Drink Offerings</a:t>
                      </a:r>
                    </a:p>
                    <a:p>
                      <a:r>
                        <a:rPr lang="en-US" sz="1550" dirty="0" smtClean="0"/>
                        <a:t>(Bloodless offerings attend all Daily Burnt/Peace sacrifices.)</a:t>
                      </a:r>
                      <a:endParaRPr lang="en-US" sz="1550" dirty="0"/>
                    </a:p>
                  </a:txBody>
                  <a:tcPr>
                    <a:cell3D prstMaterial="dkEdge">
                      <a:bevel prst="riblet"/>
                      <a:lightRig rig="flood" dir="t"/>
                    </a:cell3D>
                  </a:tcPr>
                </a:tc>
                <a:tc>
                  <a:txBody>
                    <a:bodyPr/>
                    <a:lstStyle/>
                    <a:p>
                      <a:r>
                        <a:rPr lang="en-US" b="1" u="sng" dirty="0" smtClean="0"/>
                        <a:t>Grain</a:t>
                      </a:r>
                      <a:r>
                        <a:rPr lang="en-US" dirty="0" smtClean="0"/>
                        <a:t>:  ULB with oil</a:t>
                      </a:r>
                      <a:r>
                        <a:rPr lang="en-US" baseline="0" dirty="0" smtClean="0"/>
                        <a:t> &amp; salt; (fine flour, bread, cakes or wafers); eaten in court.   </a:t>
                      </a:r>
                      <a:r>
                        <a:rPr lang="en-US" b="1" u="sng" baseline="0" dirty="0" smtClean="0"/>
                        <a:t>Drink</a:t>
                      </a:r>
                      <a:r>
                        <a:rPr lang="en-US" baseline="0" dirty="0" smtClean="0"/>
                        <a:t>:  grape juice (no yeast or honey); poured out at altar base or on top of </a:t>
                      </a:r>
                      <a:r>
                        <a:rPr lang="en-US" baseline="0" dirty="0" smtClean="0">
                          <a:ln>
                            <a:solidFill>
                              <a:srgbClr val="006600"/>
                            </a:solidFill>
                          </a:ln>
                          <a:solidFill>
                            <a:srgbClr val="006600"/>
                          </a:solidFill>
                        </a:rPr>
                        <a:t>Peace</a:t>
                      </a:r>
                      <a:r>
                        <a:rPr lang="en-US" baseline="0" dirty="0" smtClean="0"/>
                        <a:t> Offering / </a:t>
                      </a:r>
                      <a:r>
                        <a:rPr lang="en-US" baseline="0" dirty="0" smtClean="0">
                          <a:ln>
                            <a:solidFill>
                              <a:srgbClr val="002060"/>
                            </a:solidFill>
                          </a:ln>
                          <a:solidFill>
                            <a:srgbClr val="002060"/>
                          </a:solidFill>
                        </a:rPr>
                        <a:t>Burnt</a:t>
                      </a:r>
                      <a:r>
                        <a:rPr lang="en-US" baseline="0" dirty="0" smtClean="0"/>
                        <a:t> Offering.</a:t>
                      </a:r>
                      <a:endParaRPr lang="en-US" dirty="0"/>
                    </a:p>
                  </a:txBody>
                  <a:tcPr>
                    <a:cell3D prstMaterial="dkEdge">
                      <a:bevel prst="riblet"/>
                      <a:lightRig rig="flood" dir="t"/>
                    </a:cell3D>
                  </a:tcPr>
                </a:tc>
              </a:tr>
            </a:tbl>
          </a:graphicData>
        </a:graphic>
      </p:graphicFrame>
      <p:graphicFrame>
        <p:nvGraphicFramePr>
          <p:cNvPr id="9" name="Diagram 8"/>
          <p:cNvGraphicFramePr/>
          <p:nvPr>
            <p:extLst>
              <p:ext uri="{D42A27DB-BD31-4B8C-83A1-F6EECF244321}">
                <p14:modId xmlns:p14="http://schemas.microsoft.com/office/powerpoint/2010/main" val="3284676904"/>
              </p:ext>
            </p:extLst>
          </p:nvPr>
        </p:nvGraphicFramePr>
        <p:xfrm>
          <a:off x="284222" y="6099862"/>
          <a:ext cx="11429358" cy="77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14169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5949" y="6290785"/>
            <a:ext cx="950179" cy="56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14144" y="101600"/>
            <a:ext cx="9997440" cy="701040"/>
          </a:xfrm>
        </p:spPr>
        <p:txBody>
          <a:bodyPr>
            <a:normAutofit/>
          </a:bodyPr>
          <a:lstStyle/>
          <a:p>
            <a:r>
              <a:rPr lang="en-US" sz="3600" dirty="0" smtClean="0"/>
              <a:t>Details of the Passover Sacrifice/Offering</a:t>
            </a:r>
            <a:endParaRPr lang="en-US" sz="3600" dirty="0"/>
          </a:p>
        </p:txBody>
      </p:sp>
      <p:sp>
        <p:nvSpPr>
          <p:cNvPr id="3" name="Content Placeholder 2"/>
          <p:cNvSpPr>
            <a:spLocks noGrp="1"/>
          </p:cNvSpPr>
          <p:nvPr>
            <p:ph idx="1"/>
          </p:nvPr>
        </p:nvSpPr>
        <p:spPr>
          <a:xfrm>
            <a:off x="1595120" y="868680"/>
            <a:ext cx="4855464" cy="2118360"/>
          </a:xfrm>
          <a:blipFill>
            <a:blip r:embed="rId2"/>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rmAutofit fontScale="55000" lnSpcReduction="20000"/>
          </a:bodyPr>
          <a:lstStyle/>
          <a:p>
            <a:pPr marL="82296" indent="0">
              <a:lnSpc>
                <a:spcPct val="120000"/>
              </a:lnSpc>
              <a:buNone/>
            </a:pPr>
            <a:r>
              <a:rPr lang="en-US" sz="3300" dirty="0" smtClean="0"/>
              <a:t>Compare the requirements of the Passover sacrifice as found in </a:t>
            </a:r>
            <a:r>
              <a:rPr lang="en-US" sz="3300" b="1" dirty="0" err="1" smtClean="0">
                <a:solidFill>
                  <a:srgbClr val="0070C0"/>
                </a:solidFill>
              </a:rPr>
              <a:t>Exo</a:t>
            </a:r>
            <a:r>
              <a:rPr lang="en-US" sz="3300" b="1" dirty="0" smtClean="0">
                <a:solidFill>
                  <a:srgbClr val="0070C0"/>
                </a:solidFill>
              </a:rPr>
              <a:t> 12:5, 8, 9, 22</a:t>
            </a:r>
            <a:r>
              <a:rPr lang="en-US" sz="3300" dirty="0" smtClean="0">
                <a:solidFill>
                  <a:srgbClr val="0070C0"/>
                </a:solidFill>
              </a:rPr>
              <a:t>.</a:t>
            </a:r>
            <a:r>
              <a:rPr lang="en-US" sz="3300" b="1" dirty="0" smtClean="0">
                <a:solidFill>
                  <a:srgbClr val="0070C0"/>
                </a:solidFill>
              </a:rPr>
              <a:t> </a:t>
            </a:r>
          </a:p>
          <a:p>
            <a:pPr marL="82296" indent="0">
              <a:lnSpc>
                <a:spcPct val="170000"/>
              </a:lnSpc>
              <a:buNone/>
            </a:pPr>
            <a:r>
              <a:rPr lang="en-US" sz="2500" b="1" dirty="0" smtClean="0"/>
              <a:t>5</a:t>
            </a:r>
            <a:r>
              <a:rPr lang="en-US" sz="2500" dirty="0" smtClean="0"/>
              <a:t>   </a:t>
            </a:r>
            <a:r>
              <a:rPr lang="en-US" sz="2500" dirty="0"/>
              <a:t>Your lamb shall be </a:t>
            </a:r>
            <a:r>
              <a:rPr lang="en-US" sz="2500" b="1" u="sng" dirty="0">
                <a:solidFill>
                  <a:srgbClr val="002060"/>
                </a:solidFill>
              </a:rPr>
              <a:t>without</a:t>
            </a:r>
            <a:r>
              <a:rPr lang="en-US" sz="2500" b="1" u="sng" dirty="0">
                <a:solidFill>
                  <a:srgbClr val="0070C0"/>
                </a:solidFill>
              </a:rPr>
              <a:t> </a:t>
            </a:r>
            <a:r>
              <a:rPr lang="en-US" sz="2500" b="1" u="sng" dirty="0" smtClean="0">
                <a:solidFill>
                  <a:srgbClr val="006600"/>
                </a:solidFill>
              </a:rPr>
              <a:t>blemish</a:t>
            </a:r>
            <a:r>
              <a:rPr lang="en-US" sz="2500" dirty="0" smtClean="0">
                <a:solidFill>
                  <a:srgbClr val="0070C0"/>
                </a:solidFill>
              </a:rPr>
              <a:t>  </a:t>
            </a:r>
            <a:r>
              <a:rPr lang="en-US" sz="2500" dirty="0" smtClean="0"/>
              <a:t>[like </a:t>
            </a:r>
            <a:r>
              <a:rPr lang="en-US" sz="2500" b="1" dirty="0" smtClean="0">
                <a:solidFill>
                  <a:srgbClr val="002060"/>
                </a:solidFill>
              </a:rPr>
              <a:t>Burnt</a:t>
            </a:r>
            <a:r>
              <a:rPr lang="en-US" sz="2500" dirty="0" smtClean="0"/>
              <a:t> &amp; </a:t>
            </a:r>
            <a:r>
              <a:rPr lang="en-US" sz="2500" b="1" dirty="0" smtClean="0">
                <a:solidFill>
                  <a:srgbClr val="006600"/>
                </a:solidFill>
              </a:rPr>
              <a:t>Peace Offering</a:t>
            </a:r>
            <a:r>
              <a:rPr lang="en-US" sz="2500" dirty="0" smtClean="0"/>
              <a:t>], </a:t>
            </a:r>
            <a:r>
              <a:rPr lang="en-US" sz="2500" dirty="0"/>
              <a:t>a </a:t>
            </a:r>
            <a:r>
              <a:rPr lang="en-US" sz="2500" b="1" u="sng" dirty="0">
                <a:solidFill>
                  <a:srgbClr val="C00000"/>
                </a:solidFill>
              </a:rPr>
              <a:t>male</a:t>
            </a:r>
            <a:r>
              <a:rPr lang="en-US" sz="2500" dirty="0"/>
              <a:t> </a:t>
            </a:r>
            <a:r>
              <a:rPr lang="en-US" sz="2500" dirty="0" smtClean="0"/>
              <a:t> [</a:t>
            </a:r>
            <a:r>
              <a:rPr lang="en-US" sz="2500" b="1" dirty="0" smtClean="0">
                <a:solidFill>
                  <a:srgbClr val="C00000"/>
                </a:solidFill>
              </a:rPr>
              <a:t>Sin Offering</a:t>
            </a:r>
            <a:r>
              <a:rPr lang="en-US" sz="2500" dirty="0" smtClean="0"/>
              <a:t>] of </a:t>
            </a:r>
            <a:r>
              <a:rPr lang="en-US" sz="2500" dirty="0"/>
              <a:t>the </a:t>
            </a:r>
            <a:r>
              <a:rPr lang="en-US" sz="2500" b="1" u="sng" dirty="0">
                <a:solidFill>
                  <a:srgbClr val="002060"/>
                </a:solidFill>
              </a:rPr>
              <a:t>first </a:t>
            </a:r>
            <a:r>
              <a:rPr lang="en-US" sz="2500" b="1" u="sng" dirty="0" smtClean="0">
                <a:solidFill>
                  <a:srgbClr val="002060"/>
                </a:solidFill>
              </a:rPr>
              <a:t>year </a:t>
            </a:r>
            <a:r>
              <a:rPr lang="en-US" sz="2500" dirty="0" smtClean="0"/>
              <a:t>[</a:t>
            </a:r>
            <a:r>
              <a:rPr lang="en-US" sz="2500" b="1" dirty="0" smtClean="0">
                <a:solidFill>
                  <a:srgbClr val="002060"/>
                </a:solidFill>
              </a:rPr>
              <a:t>Burnt Offering</a:t>
            </a:r>
            <a:r>
              <a:rPr lang="en-US" sz="2500" dirty="0" smtClean="0"/>
              <a:t>]: </a:t>
            </a:r>
            <a:r>
              <a:rPr lang="en-US" sz="2500" dirty="0"/>
              <a:t>ye shall take it out from the </a:t>
            </a:r>
            <a:r>
              <a:rPr lang="en-US" sz="2500" b="1" u="sng" dirty="0" smtClean="0">
                <a:solidFill>
                  <a:srgbClr val="006600"/>
                </a:solidFill>
              </a:rPr>
              <a:t>sheep</a:t>
            </a:r>
            <a:r>
              <a:rPr lang="en-US" sz="2500" dirty="0" smtClean="0"/>
              <a:t>  [like </a:t>
            </a:r>
            <a:r>
              <a:rPr lang="en-US" sz="2500" b="1" dirty="0" smtClean="0">
                <a:solidFill>
                  <a:srgbClr val="006600"/>
                </a:solidFill>
              </a:rPr>
              <a:t>Peace Offering</a:t>
            </a:r>
            <a:r>
              <a:rPr lang="en-US" sz="2500" dirty="0" smtClean="0"/>
              <a:t>], </a:t>
            </a:r>
            <a:r>
              <a:rPr lang="en-US" sz="2500" dirty="0"/>
              <a:t>or from the </a:t>
            </a:r>
            <a:r>
              <a:rPr lang="en-US" sz="2500" b="1" u="sng" dirty="0" smtClean="0">
                <a:solidFill>
                  <a:srgbClr val="C00000"/>
                </a:solidFill>
              </a:rPr>
              <a:t>goats</a:t>
            </a:r>
            <a:r>
              <a:rPr lang="en-US" sz="2500" dirty="0" smtClean="0"/>
              <a:t>  [like </a:t>
            </a:r>
            <a:r>
              <a:rPr lang="en-US" sz="2500" b="1" dirty="0" smtClean="0">
                <a:solidFill>
                  <a:srgbClr val="C00000"/>
                </a:solidFill>
              </a:rPr>
              <a:t>Sin Offering</a:t>
            </a:r>
            <a:r>
              <a:rPr lang="en-US" sz="2500" dirty="0" smtClean="0"/>
              <a:t>].</a:t>
            </a:r>
            <a:endParaRPr lang="en-US" sz="2500" dirty="0"/>
          </a:p>
        </p:txBody>
      </p:sp>
      <p:sp>
        <p:nvSpPr>
          <p:cNvPr id="5" name="Title 1"/>
          <p:cNvSpPr txBox="1">
            <a:spLocks/>
          </p:cNvSpPr>
          <p:nvPr/>
        </p:nvSpPr>
        <p:spPr>
          <a:xfrm>
            <a:off x="1948688" y="-1218882"/>
            <a:ext cx="9997440" cy="1143000"/>
          </a:xfrm>
          <a:prstGeom prst="rect">
            <a:avLst/>
          </a:prstGeom>
        </p:spPr>
        <p:txBody>
          <a:bodyPr anchor="ct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was the Passover Sacrifice so Important?  7/30</a:t>
            </a:r>
            <a:endParaRPr lang="en-US" dirty="0"/>
          </a:p>
        </p:txBody>
      </p:sp>
      <p:sp>
        <p:nvSpPr>
          <p:cNvPr id="6" name="Content Placeholder 2"/>
          <p:cNvSpPr txBox="1">
            <a:spLocks/>
          </p:cNvSpPr>
          <p:nvPr/>
        </p:nvSpPr>
        <p:spPr>
          <a:xfrm>
            <a:off x="12429744" y="1244600"/>
            <a:ext cx="9997440" cy="6060440"/>
          </a:xfrm>
          <a:prstGeom prst="rect">
            <a:avLst/>
          </a:prstGeom>
        </p:spPr>
        <p:txBody>
          <a:bodyPr>
            <a:normAutofit fontScale="5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dirty="0" smtClean="0"/>
              <a:t>Passover is the </a:t>
            </a:r>
            <a:r>
              <a:rPr lang="en-US" b="1" u="sng" dirty="0" smtClean="0"/>
              <a:t>MOST</a:t>
            </a:r>
            <a:r>
              <a:rPr lang="en-US" dirty="0" smtClean="0"/>
              <a:t> important sacrifice because it includes components of every other sacrifice and offering all wrapped into one.  Every individual was commanded to take part in this Passover sacrifice every Passover, unlike the other sacrifices that were mainly officiated through the priests and the sanctuary (except for the Peace Offering).  What does the Passover sacrifice have in common with each of the following offerings?</a:t>
            </a:r>
          </a:p>
          <a:p>
            <a:pPr marL="596646" indent="-514350">
              <a:buFont typeface="Wingdings 2"/>
              <a:buAutoNum type="arabicParenR"/>
            </a:pPr>
            <a:r>
              <a:rPr lang="en-US" b="1" dirty="0" smtClean="0"/>
              <a:t>Burnt Offering </a:t>
            </a:r>
            <a:r>
              <a:rPr lang="en-US" dirty="0" smtClean="0"/>
              <a:t>– the Passover sacrifice also had to be </a:t>
            </a:r>
            <a:r>
              <a:rPr lang="en-US" b="1" u="sng" dirty="0" smtClean="0"/>
              <a:t>of the 1</a:t>
            </a:r>
            <a:r>
              <a:rPr lang="en-US" b="1" u="sng" baseline="30000" dirty="0" smtClean="0"/>
              <a:t>st</a:t>
            </a:r>
            <a:r>
              <a:rPr lang="en-US" b="1" u="sng" dirty="0" smtClean="0"/>
              <a:t> year</a:t>
            </a:r>
            <a:r>
              <a:rPr lang="en-US" dirty="0" smtClean="0"/>
              <a:t>. </a:t>
            </a:r>
          </a:p>
          <a:p>
            <a:pPr marL="596646" indent="-514350">
              <a:buFont typeface="Wingdings 2"/>
              <a:buAutoNum type="arabicParenR"/>
            </a:pPr>
            <a:r>
              <a:rPr lang="en-US" b="1" dirty="0" smtClean="0"/>
              <a:t>Peace Offering </a:t>
            </a:r>
            <a:r>
              <a:rPr lang="en-US" dirty="0" smtClean="0"/>
              <a:t>– The Passover sacrifice also had to be an </a:t>
            </a:r>
            <a:r>
              <a:rPr lang="en-US" b="1" u="sng" dirty="0" smtClean="0"/>
              <a:t>animal without blemish</a:t>
            </a:r>
            <a:r>
              <a:rPr lang="en-US" dirty="0" smtClean="0"/>
              <a:t>; was not offered for confession of sin, but to remember the blessings received; sacrifice had to be eaten the same day.  The Peace &amp; Passover sacrifices were allotted to the people, not just the priesthood.</a:t>
            </a:r>
          </a:p>
          <a:p>
            <a:pPr marL="596646" indent="-514350">
              <a:buFont typeface="Wingdings 2"/>
              <a:buAutoNum type="arabicParenR"/>
            </a:pPr>
            <a:r>
              <a:rPr lang="en-US" b="1" dirty="0" smtClean="0"/>
              <a:t>Sin Offering </a:t>
            </a:r>
            <a:r>
              <a:rPr lang="en-US" dirty="0" smtClean="0"/>
              <a:t>– The Passover sacrifice also </a:t>
            </a:r>
            <a:r>
              <a:rPr lang="en-US" b="1" u="sng" dirty="0" smtClean="0"/>
              <a:t>a</a:t>
            </a:r>
            <a:r>
              <a:rPr lang="en-US" dirty="0" smtClean="0"/>
              <a:t> “</a:t>
            </a:r>
            <a:r>
              <a:rPr lang="en-US" b="1" u="sng" dirty="0" smtClean="0"/>
              <a:t>male</a:t>
            </a:r>
            <a:r>
              <a:rPr lang="en-US" dirty="0" smtClean="0"/>
              <a:t>” – or female.  It could be a lamb or goat.</a:t>
            </a:r>
          </a:p>
          <a:p>
            <a:pPr marL="596646" indent="-514350">
              <a:buFont typeface="Wingdings 2"/>
              <a:buAutoNum type="arabicParenR"/>
            </a:pPr>
            <a:r>
              <a:rPr lang="en-US" b="1" dirty="0" smtClean="0"/>
              <a:t>Trespass Offering </a:t>
            </a:r>
            <a:r>
              <a:rPr lang="en-US" dirty="0" smtClean="0"/>
              <a:t>– was to be </a:t>
            </a:r>
            <a:r>
              <a:rPr lang="en-US" b="1" u="sng" dirty="0" smtClean="0"/>
              <a:t>eaten within the court</a:t>
            </a:r>
            <a:r>
              <a:rPr lang="en-US" dirty="0" smtClean="0"/>
              <a:t> of the tabernacle; the Passover sacrifice was to be eaten within the home.</a:t>
            </a:r>
          </a:p>
          <a:p>
            <a:pPr marL="596646" indent="-514350">
              <a:buFont typeface="Wingdings 2"/>
              <a:buAutoNum type="arabicParenR"/>
            </a:pPr>
            <a:r>
              <a:rPr lang="en-US" b="1" dirty="0" smtClean="0"/>
              <a:t>Grain/Drink Offerings </a:t>
            </a:r>
            <a:r>
              <a:rPr lang="en-US" dirty="0" smtClean="0"/>
              <a:t>– were always offered with every burnt &amp; peace sacrifice mentioned above – but no drink offerings with sin/trespass offerings.  These instructions are easy to locate in the Torah.  </a:t>
            </a:r>
          </a:p>
          <a:p>
            <a:pPr marL="596646" indent="-514350">
              <a:buFont typeface="Wingdings 2"/>
              <a:buAutoNum type="arabicParenR"/>
            </a:pPr>
            <a:r>
              <a:rPr lang="en-US" dirty="0" smtClean="0">
                <a:solidFill>
                  <a:srgbClr val="FF0000"/>
                </a:solidFill>
              </a:rPr>
              <a:t>The Passover sacrificial ceremony was no different.  Unleavened bread was eaten [grain offering]; the blood was poured on the ground [drink offering] (</a:t>
            </a:r>
            <a:r>
              <a:rPr lang="en-US" dirty="0" err="1" smtClean="0">
                <a:solidFill>
                  <a:srgbClr val="FF0000"/>
                </a:solidFill>
              </a:rPr>
              <a:t>cf</a:t>
            </a:r>
            <a:r>
              <a:rPr lang="en-US" dirty="0" smtClean="0">
                <a:solidFill>
                  <a:srgbClr val="FF0000"/>
                </a:solidFill>
              </a:rPr>
              <a:t>: Gen 35:24; 2 Tim 4:6).</a:t>
            </a:r>
          </a:p>
          <a:p>
            <a:pPr marL="82296" indent="0">
              <a:buFont typeface="Wingdings 2"/>
              <a:buNone/>
            </a:pPr>
            <a:endParaRPr lang="en-US" dirty="0" smtClean="0"/>
          </a:p>
          <a:p>
            <a:pPr marL="82296" indent="0">
              <a:buFont typeface="Wingdings 2"/>
              <a:buNone/>
            </a:pPr>
            <a:r>
              <a:rPr lang="en-US" dirty="0" smtClean="0"/>
              <a:t>Only the burnt &amp; peace blood offering had the grain/drink offering as well.  Nothing could be found in Torah to say the Passover sacrifice was accompanied with the grain/drink offering?  Why not?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31618774"/>
              </p:ext>
            </p:extLst>
          </p:nvPr>
        </p:nvGraphicFramePr>
        <p:xfrm>
          <a:off x="1586992" y="3137746"/>
          <a:ext cx="10351008" cy="3449320"/>
        </p:xfrm>
        <a:graphic>
          <a:graphicData uri="http://schemas.openxmlformats.org/drawingml/2006/table">
            <a:tbl>
              <a:tblPr firstRow="1" bandRow="1">
                <a:tableStyleId>{5C22544A-7EE6-4342-B048-85BDC9FD1C3A}</a:tableStyleId>
              </a:tblPr>
              <a:tblGrid>
                <a:gridCol w="1198879"/>
                <a:gridCol w="5862320"/>
                <a:gridCol w="3289809"/>
              </a:tblGrid>
              <a:tr h="370840">
                <a:tc>
                  <a:txBody>
                    <a:bodyPr/>
                    <a:lstStyle/>
                    <a:p>
                      <a:pPr algn="ctr"/>
                      <a:r>
                        <a:rPr lang="en-US" dirty="0" smtClean="0"/>
                        <a:t>Type</a:t>
                      </a:r>
                      <a:endParaRPr lang="en-US" dirty="0"/>
                    </a:p>
                  </a:txBody>
                  <a:tcPr>
                    <a:cell3D prstMaterial="dkEdge">
                      <a:bevel prst="riblet"/>
                      <a:lightRig rig="flood" dir="t"/>
                    </a:cell3D>
                  </a:tcPr>
                </a:tc>
                <a:tc>
                  <a:txBody>
                    <a:bodyPr/>
                    <a:lstStyle/>
                    <a:p>
                      <a:pPr algn="ctr"/>
                      <a:r>
                        <a:rPr lang="en-US" dirty="0" smtClean="0"/>
                        <a:t>Basic Requirements</a:t>
                      </a:r>
                      <a:endParaRPr lang="en-US" dirty="0"/>
                    </a:p>
                  </a:txBody>
                  <a:tcPr>
                    <a:cell3D prstMaterial="dkEdge">
                      <a:bevel prst="riblet"/>
                      <a:lightRig rig="flood" dir="t"/>
                    </a:cell3D>
                  </a:tcPr>
                </a:tc>
                <a:tc>
                  <a:txBody>
                    <a:bodyPr/>
                    <a:lstStyle/>
                    <a:p>
                      <a:pPr algn="ctr"/>
                      <a:r>
                        <a:rPr lang="en-US" dirty="0" smtClean="0"/>
                        <a:t>Passover Offering</a:t>
                      </a:r>
                      <a:endParaRPr lang="en-US" dirty="0"/>
                    </a:p>
                  </a:txBody>
                  <a:tcPr>
                    <a:cell3D prstMaterial="dkEdge">
                      <a:bevel prst="riblet"/>
                      <a:lightRig rig="flood" dir="t"/>
                    </a:cell3D>
                  </a:tcPr>
                </a:tc>
              </a:tr>
              <a:tr h="370840">
                <a:tc>
                  <a:txBody>
                    <a:bodyPr/>
                    <a:lstStyle/>
                    <a:p>
                      <a:r>
                        <a:rPr lang="en-US" sz="1400" b="1" dirty="0" smtClean="0">
                          <a:solidFill>
                            <a:srgbClr val="002060"/>
                          </a:solidFill>
                        </a:rPr>
                        <a:t>Burnt </a:t>
                      </a:r>
                      <a:br>
                        <a:rPr lang="en-US" sz="1400" b="1" dirty="0" smtClean="0">
                          <a:solidFill>
                            <a:srgbClr val="002060"/>
                          </a:solidFill>
                        </a:rPr>
                      </a:br>
                      <a:r>
                        <a:rPr lang="en-US" sz="1400" b="1" dirty="0" smtClean="0">
                          <a:solidFill>
                            <a:srgbClr val="002060"/>
                          </a:solidFill>
                        </a:rPr>
                        <a:t>Offering</a:t>
                      </a:r>
                      <a:endParaRPr lang="en-US" sz="1400" b="1" dirty="0">
                        <a:solidFill>
                          <a:srgbClr val="002060"/>
                        </a:solidFill>
                      </a:endParaRPr>
                    </a:p>
                  </a:txBody>
                  <a:tcPr>
                    <a:cell3D prstMaterial="dkEdge">
                      <a:bevel prst="riblet"/>
                      <a:lightRig rig="flood" dir="t"/>
                    </a:cell3D>
                  </a:tcPr>
                </a:tc>
                <a:tc>
                  <a:txBody>
                    <a:bodyPr/>
                    <a:lstStyle/>
                    <a:p>
                      <a:r>
                        <a:rPr lang="en-US" sz="1600" dirty="0" smtClean="0"/>
                        <a:t>Bull, ram/lamb or bird </a:t>
                      </a:r>
                      <a:r>
                        <a:rPr lang="en-US" sz="2000" dirty="0" smtClean="0"/>
                        <a:t>(</a:t>
                      </a:r>
                      <a:r>
                        <a:rPr lang="en-US" sz="1600" dirty="0" smtClean="0"/>
                        <a:t>dove/young pigeon for the poor</a:t>
                      </a:r>
                      <a:r>
                        <a:rPr lang="en-US" sz="2000" dirty="0" smtClean="0"/>
                        <a:t>)</a:t>
                      </a:r>
                      <a:r>
                        <a:rPr lang="en-US" sz="1600" dirty="0" smtClean="0"/>
                        <a:t>:</a:t>
                      </a:r>
                      <a:br>
                        <a:rPr lang="en-US" sz="1600" dirty="0" smtClean="0"/>
                      </a:br>
                      <a:r>
                        <a:rPr lang="en-US" sz="1600" dirty="0" smtClean="0"/>
                        <a:t> </a:t>
                      </a:r>
                      <a:r>
                        <a:rPr lang="en-US" sz="1600" b="1" u="sng" dirty="0" smtClean="0">
                          <a:solidFill>
                            <a:srgbClr val="002060"/>
                          </a:solidFill>
                        </a:rPr>
                        <a:t>wholly consumed</a:t>
                      </a:r>
                      <a:r>
                        <a:rPr lang="en-US" sz="1600" dirty="0" smtClean="0">
                          <a:solidFill>
                            <a:srgbClr val="002060"/>
                          </a:solidFill>
                        </a:rPr>
                        <a:t>; </a:t>
                      </a:r>
                      <a:r>
                        <a:rPr lang="en-US" sz="1600" b="1" u="sng" dirty="0" smtClean="0">
                          <a:solidFill>
                            <a:srgbClr val="002060"/>
                          </a:solidFill>
                        </a:rPr>
                        <a:t>without defects</a:t>
                      </a:r>
                      <a:r>
                        <a:rPr lang="en-US" sz="1600" b="0" u="none" dirty="0" smtClean="0">
                          <a:solidFill>
                            <a:srgbClr val="002060"/>
                          </a:solidFill>
                        </a:rPr>
                        <a:t>;</a:t>
                      </a:r>
                      <a:r>
                        <a:rPr lang="en-US" sz="1600" b="0" u="none" baseline="0" dirty="0" smtClean="0">
                          <a:solidFill>
                            <a:srgbClr val="002060"/>
                          </a:solidFill>
                        </a:rPr>
                        <a:t> </a:t>
                      </a:r>
                      <a:r>
                        <a:rPr lang="en-US" sz="1600" b="1" u="sng" baseline="0" dirty="0" smtClean="0">
                          <a:solidFill>
                            <a:srgbClr val="002060"/>
                          </a:solidFill>
                        </a:rPr>
                        <a:t>of first year</a:t>
                      </a:r>
                      <a:r>
                        <a:rPr lang="en-US" sz="1600" b="0" u="none" baseline="0" dirty="0" smtClean="0">
                          <a:solidFill>
                            <a:srgbClr val="002060"/>
                          </a:solidFill>
                        </a:rPr>
                        <a:t>.</a:t>
                      </a:r>
                      <a:endParaRPr lang="en-US" sz="1600" dirty="0">
                        <a:solidFill>
                          <a:srgbClr val="002060"/>
                        </a:solidFill>
                      </a:endParaRPr>
                    </a:p>
                  </a:txBody>
                  <a:tcPr>
                    <a:cell3D prstMaterial="dkEdge">
                      <a:bevel prst="riblet"/>
                      <a:lightRig rig="flood" dir="t"/>
                    </a:cell3D>
                  </a:tcPr>
                </a:tc>
                <a:tc>
                  <a:txBody>
                    <a:bodyPr/>
                    <a:lstStyle/>
                    <a:p>
                      <a:r>
                        <a:rPr lang="en-US" b="1" dirty="0" err="1" smtClean="0">
                          <a:solidFill>
                            <a:srgbClr val="002060"/>
                          </a:solidFill>
                        </a:rPr>
                        <a:t>Vs</a:t>
                      </a:r>
                      <a:r>
                        <a:rPr lang="en-US" b="1" dirty="0" smtClean="0">
                          <a:solidFill>
                            <a:srgbClr val="002060"/>
                          </a:solidFill>
                        </a:rPr>
                        <a:t> 5</a:t>
                      </a:r>
                      <a:r>
                        <a:rPr lang="en-US" b="0" dirty="0" smtClean="0">
                          <a:solidFill>
                            <a:srgbClr val="002060"/>
                          </a:solidFill>
                        </a:rPr>
                        <a:t>: of 1</a:t>
                      </a:r>
                      <a:r>
                        <a:rPr lang="en-US" b="0" baseline="30000" dirty="0" smtClean="0">
                          <a:solidFill>
                            <a:srgbClr val="002060"/>
                          </a:solidFill>
                        </a:rPr>
                        <a:t>st</a:t>
                      </a:r>
                      <a:r>
                        <a:rPr lang="en-US" b="0" baseline="0" dirty="0" smtClean="0">
                          <a:solidFill>
                            <a:srgbClr val="002060"/>
                          </a:solidFill>
                        </a:rPr>
                        <a:t> </a:t>
                      </a:r>
                      <a:r>
                        <a:rPr lang="en-US" sz="1600" b="0" baseline="0" dirty="0" err="1" smtClean="0">
                          <a:solidFill>
                            <a:srgbClr val="002060"/>
                          </a:solidFill>
                        </a:rPr>
                        <a:t>yr</a:t>
                      </a:r>
                      <a:r>
                        <a:rPr lang="en-US" sz="1600" b="0" baseline="0" dirty="0" smtClean="0">
                          <a:solidFill>
                            <a:srgbClr val="002060"/>
                          </a:solidFill>
                        </a:rPr>
                        <a:t>;</a:t>
                      </a:r>
                      <a:r>
                        <a:rPr lang="en-US" sz="1600" b="0" dirty="0" smtClean="0">
                          <a:solidFill>
                            <a:srgbClr val="002060"/>
                          </a:solidFill>
                        </a:rPr>
                        <a:t> </a:t>
                      </a:r>
                      <a:r>
                        <a:rPr lang="en-US" sz="1800" b="0" dirty="0" smtClean="0">
                          <a:solidFill>
                            <a:srgbClr val="002060"/>
                          </a:solidFill>
                        </a:rPr>
                        <a:t>without</a:t>
                      </a:r>
                      <a:r>
                        <a:rPr lang="en-US" b="0" baseline="0" dirty="0" smtClean="0">
                          <a:solidFill>
                            <a:srgbClr val="002060"/>
                          </a:solidFill>
                        </a:rPr>
                        <a:t> blemish;  </a:t>
                      </a:r>
                      <a:br>
                        <a:rPr lang="en-US" b="0" baseline="0" dirty="0" smtClean="0">
                          <a:solidFill>
                            <a:srgbClr val="002060"/>
                          </a:solidFill>
                        </a:rPr>
                      </a:br>
                      <a:r>
                        <a:rPr lang="en-US" b="1" baseline="0" dirty="0" err="1" smtClean="0">
                          <a:solidFill>
                            <a:srgbClr val="002060"/>
                          </a:solidFill>
                        </a:rPr>
                        <a:t>Vs</a:t>
                      </a:r>
                      <a:r>
                        <a:rPr lang="en-US" b="1" baseline="0" dirty="0" smtClean="0">
                          <a:solidFill>
                            <a:srgbClr val="002060"/>
                          </a:solidFill>
                        </a:rPr>
                        <a:t> 9</a:t>
                      </a:r>
                      <a:r>
                        <a:rPr lang="en-US" b="0" baseline="0" dirty="0" smtClean="0">
                          <a:solidFill>
                            <a:srgbClr val="002060"/>
                          </a:solidFill>
                        </a:rPr>
                        <a:t>: whole animal is roasted.</a:t>
                      </a:r>
                      <a:endParaRPr lang="en-US" b="0" dirty="0">
                        <a:solidFill>
                          <a:srgbClr val="002060"/>
                        </a:solidFill>
                      </a:endParaRPr>
                    </a:p>
                  </a:txBody>
                  <a:tcPr>
                    <a:cell3D prstMaterial="dkEdge">
                      <a:bevel prst="riblet"/>
                      <a:lightRig rig="flood" dir="t"/>
                    </a:cell3D>
                  </a:tcPr>
                </a:tc>
              </a:tr>
              <a:tr h="316654">
                <a:tc>
                  <a:txBody>
                    <a:bodyPr/>
                    <a:lstStyle/>
                    <a:p>
                      <a:r>
                        <a:rPr lang="en-US" sz="1400" b="1" dirty="0" smtClean="0">
                          <a:solidFill>
                            <a:srgbClr val="006600"/>
                          </a:solidFill>
                        </a:rPr>
                        <a:t>Peace</a:t>
                      </a:r>
                      <a:r>
                        <a:rPr lang="en-US" sz="1400" b="1" baseline="0" dirty="0" smtClean="0">
                          <a:solidFill>
                            <a:srgbClr val="006600"/>
                          </a:solidFill>
                        </a:rPr>
                        <a:t> </a:t>
                      </a:r>
                      <a:br>
                        <a:rPr lang="en-US" sz="1400" b="1" baseline="0" dirty="0" smtClean="0">
                          <a:solidFill>
                            <a:srgbClr val="006600"/>
                          </a:solidFill>
                        </a:rPr>
                      </a:br>
                      <a:r>
                        <a:rPr lang="en-US" sz="1400" b="1" baseline="0" dirty="0" smtClean="0">
                          <a:solidFill>
                            <a:srgbClr val="006600"/>
                          </a:solidFill>
                        </a:rPr>
                        <a:t>Offering</a:t>
                      </a:r>
                      <a:endParaRPr lang="en-US" sz="1400" b="1" dirty="0">
                        <a:solidFill>
                          <a:srgbClr val="006600"/>
                        </a:solidFill>
                      </a:endParaRPr>
                    </a:p>
                  </a:txBody>
                  <a:tcPr>
                    <a:cell3D prstMaterial="dkEdge">
                      <a:bevel prst="riblet"/>
                      <a:lightRig rig="flood" dir="t"/>
                    </a:cell3D>
                  </a:tcPr>
                </a:tc>
                <a:tc>
                  <a:txBody>
                    <a:bodyPr/>
                    <a:lstStyle/>
                    <a:p>
                      <a:r>
                        <a:rPr lang="en-US" sz="1600" b="1" u="sng" dirty="0" smtClean="0">
                          <a:solidFill>
                            <a:srgbClr val="006600"/>
                          </a:solidFill>
                        </a:rPr>
                        <a:t>Any</a:t>
                      </a:r>
                      <a:r>
                        <a:rPr lang="en-US" sz="1600" b="1" dirty="0" smtClean="0">
                          <a:solidFill>
                            <a:srgbClr val="006600"/>
                          </a:solidFill>
                        </a:rPr>
                        <a:t> </a:t>
                      </a:r>
                      <a:r>
                        <a:rPr lang="en-US" sz="1600" b="1" u="sng" dirty="0" smtClean="0">
                          <a:solidFill>
                            <a:srgbClr val="006600"/>
                          </a:solidFill>
                        </a:rPr>
                        <a:t>animal</a:t>
                      </a:r>
                      <a:r>
                        <a:rPr lang="en-US" sz="1600" b="1" dirty="0" smtClean="0">
                          <a:solidFill>
                            <a:srgbClr val="006600"/>
                          </a:solidFill>
                        </a:rPr>
                        <a:t> </a:t>
                      </a:r>
                      <a:r>
                        <a:rPr lang="en-US" sz="1600" b="1" u="sng" dirty="0" smtClean="0">
                          <a:solidFill>
                            <a:srgbClr val="006600"/>
                          </a:solidFill>
                        </a:rPr>
                        <a:t>without defect</a:t>
                      </a:r>
                      <a:r>
                        <a:rPr lang="en-US" sz="1600" b="1" dirty="0" smtClean="0">
                          <a:solidFill>
                            <a:srgbClr val="006600"/>
                          </a:solidFill>
                        </a:rPr>
                        <a:t> </a:t>
                      </a:r>
                      <a:r>
                        <a:rPr lang="en-US" sz="1600" dirty="0" smtClean="0"/>
                        <a:t>from flock; variety of breads.  Voluntary act of worship &amp; meal for thanks </a:t>
                      </a:r>
                      <a:r>
                        <a:rPr lang="en-US" sz="1600" b="1" u="sng" dirty="0" smtClean="0">
                          <a:solidFill>
                            <a:srgbClr val="006600"/>
                          </a:solidFill>
                        </a:rPr>
                        <a:t>eaten that night</a:t>
                      </a:r>
                      <a:r>
                        <a:rPr lang="en-US" sz="1600" b="1" dirty="0" smtClean="0">
                          <a:solidFill>
                            <a:srgbClr val="006600"/>
                          </a:solidFill>
                        </a:rPr>
                        <a:t>.</a:t>
                      </a:r>
                      <a:endParaRPr lang="en-US" sz="1600" b="1" dirty="0">
                        <a:solidFill>
                          <a:srgbClr val="006600"/>
                        </a:solidFill>
                      </a:endParaRPr>
                    </a:p>
                  </a:txBody>
                  <a:tcPr>
                    <a:cell3D prstMaterial="dkEdge">
                      <a:bevel prst="riblet"/>
                      <a:lightRig rig="flood" dir="t"/>
                    </a:cell3D>
                  </a:tcPr>
                </a:tc>
                <a:tc>
                  <a:txBody>
                    <a:bodyPr/>
                    <a:lstStyle/>
                    <a:p>
                      <a:r>
                        <a:rPr lang="en-US" b="1" dirty="0" err="1" smtClean="0">
                          <a:solidFill>
                            <a:srgbClr val="006600"/>
                          </a:solidFill>
                        </a:rPr>
                        <a:t>Vs</a:t>
                      </a:r>
                      <a:r>
                        <a:rPr lang="en-US" b="1" dirty="0" smtClean="0">
                          <a:solidFill>
                            <a:srgbClr val="006600"/>
                          </a:solidFill>
                        </a:rPr>
                        <a:t> 5</a:t>
                      </a:r>
                      <a:r>
                        <a:rPr lang="en-US" b="0" dirty="0" smtClean="0">
                          <a:solidFill>
                            <a:srgbClr val="006600"/>
                          </a:solidFill>
                        </a:rPr>
                        <a:t>: without blemish; Animal:</a:t>
                      </a:r>
                      <a:r>
                        <a:rPr lang="en-US" b="0" baseline="0" dirty="0" smtClean="0">
                          <a:solidFill>
                            <a:srgbClr val="006600"/>
                          </a:solidFill>
                        </a:rPr>
                        <a:t>  lamb;  </a:t>
                      </a:r>
                      <a:r>
                        <a:rPr lang="en-US" b="1" baseline="0" dirty="0" err="1" smtClean="0">
                          <a:solidFill>
                            <a:srgbClr val="006600"/>
                          </a:solidFill>
                        </a:rPr>
                        <a:t>vs</a:t>
                      </a:r>
                      <a:r>
                        <a:rPr lang="en-US" b="1" baseline="0" dirty="0" smtClean="0">
                          <a:solidFill>
                            <a:srgbClr val="006600"/>
                          </a:solidFill>
                        </a:rPr>
                        <a:t> 8</a:t>
                      </a:r>
                      <a:r>
                        <a:rPr lang="en-US" b="0" baseline="0" dirty="0" smtClean="0">
                          <a:solidFill>
                            <a:srgbClr val="006600"/>
                          </a:solidFill>
                        </a:rPr>
                        <a:t>: eat that night.</a:t>
                      </a:r>
                      <a:endParaRPr lang="en-US" b="0" dirty="0">
                        <a:solidFill>
                          <a:srgbClr val="006600"/>
                        </a:solidFill>
                      </a:endParaRPr>
                    </a:p>
                  </a:txBody>
                  <a:tcPr>
                    <a:cell3D prstMaterial="dkEdge">
                      <a:bevel prst="riblet"/>
                      <a:lightRig rig="flood" dir="t"/>
                    </a:cell3D>
                  </a:tcPr>
                </a:tc>
              </a:tr>
              <a:tr h="370840">
                <a:tc>
                  <a:txBody>
                    <a:bodyPr/>
                    <a:lstStyle/>
                    <a:p>
                      <a:r>
                        <a:rPr lang="en-US" sz="1400" b="1" dirty="0" smtClean="0">
                          <a:solidFill>
                            <a:srgbClr val="C00000"/>
                          </a:solidFill>
                        </a:rPr>
                        <a:t>Sin </a:t>
                      </a:r>
                      <a:br>
                        <a:rPr lang="en-US" sz="1400" b="1" dirty="0" smtClean="0">
                          <a:solidFill>
                            <a:srgbClr val="C00000"/>
                          </a:solidFill>
                        </a:rPr>
                      </a:br>
                      <a:r>
                        <a:rPr lang="en-US" sz="1400" b="1" dirty="0" smtClean="0">
                          <a:solidFill>
                            <a:srgbClr val="C00000"/>
                          </a:solidFill>
                        </a:rPr>
                        <a:t>Offering</a:t>
                      </a:r>
                      <a:endParaRPr lang="en-US" sz="1400" b="1" dirty="0">
                        <a:solidFill>
                          <a:srgbClr val="C00000"/>
                        </a:solidFill>
                      </a:endParaRPr>
                    </a:p>
                  </a:txBody>
                  <a:tcPr>
                    <a:cell3D prstMaterial="dkEdge">
                      <a:bevel prst="riblet"/>
                      <a:lightRig rig="flood" dir="t"/>
                    </a:cell3D>
                  </a:tcPr>
                </a:tc>
                <a:tc>
                  <a:txBody>
                    <a:bodyPr/>
                    <a:lstStyle/>
                    <a:p>
                      <a:r>
                        <a:rPr lang="en-US" sz="1600" dirty="0" smtClean="0"/>
                        <a:t>High</a:t>
                      </a:r>
                      <a:r>
                        <a:rPr lang="en-US" sz="1600" baseline="0" dirty="0" smtClean="0"/>
                        <a:t> Priest:  young bull;  Leader: </a:t>
                      </a:r>
                      <a:r>
                        <a:rPr lang="en-US" sz="1600" b="1" u="sng" baseline="0" dirty="0" smtClean="0">
                          <a:solidFill>
                            <a:srgbClr val="C00000"/>
                          </a:solidFill>
                        </a:rPr>
                        <a:t>male</a:t>
                      </a:r>
                      <a:r>
                        <a:rPr lang="en-US" sz="1600" baseline="0" dirty="0" smtClean="0"/>
                        <a:t> goat;  Common person: female goat;  Poor:  Dove/pigeon;  Very poor:  fine flour.</a:t>
                      </a:r>
                      <a:endParaRPr lang="en-US" sz="1600" dirty="0"/>
                    </a:p>
                  </a:txBody>
                  <a:tcPr>
                    <a:cell3D prstMaterial="dkEdge">
                      <a:bevel prst="riblet"/>
                      <a:lightRig rig="flood" dir="t"/>
                    </a:cell3D>
                  </a:tcPr>
                </a:tc>
                <a:tc>
                  <a:txBody>
                    <a:bodyPr/>
                    <a:lstStyle/>
                    <a:p>
                      <a:r>
                        <a:rPr lang="en-US" b="1" dirty="0" err="1" smtClean="0">
                          <a:solidFill>
                            <a:srgbClr val="C00000"/>
                          </a:solidFill>
                        </a:rPr>
                        <a:t>Vs</a:t>
                      </a:r>
                      <a:r>
                        <a:rPr lang="en-US" b="1" dirty="0" smtClean="0">
                          <a:solidFill>
                            <a:srgbClr val="C00000"/>
                          </a:solidFill>
                        </a:rPr>
                        <a:t> 5:  </a:t>
                      </a:r>
                      <a:r>
                        <a:rPr lang="en-US" b="0" dirty="0" smtClean="0">
                          <a:solidFill>
                            <a:srgbClr val="C00000"/>
                          </a:solidFill>
                        </a:rPr>
                        <a:t>male;  Animal:  goat.</a:t>
                      </a:r>
                      <a:endParaRPr lang="en-US" b="0" dirty="0">
                        <a:solidFill>
                          <a:srgbClr val="C00000"/>
                        </a:solidFill>
                      </a:endParaRPr>
                    </a:p>
                  </a:txBody>
                  <a:tcPr>
                    <a:cell3D prstMaterial="dkEdge">
                      <a:bevel prst="riblet"/>
                      <a:lightRig rig="flood" dir="t"/>
                    </a:cell3D>
                  </a:tcPr>
                </a:tc>
              </a:tr>
              <a:tr h="370840">
                <a:tc>
                  <a:txBody>
                    <a:bodyPr/>
                    <a:lstStyle/>
                    <a:p>
                      <a:r>
                        <a:rPr lang="en-US" sz="1400" b="1" dirty="0" smtClean="0">
                          <a:solidFill>
                            <a:srgbClr val="FF0000"/>
                          </a:solidFill>
                        </a:rPr>
                        <a:t>Trespass Offering</a:t>
                      </a:r>
                      <a:endParaRPr lang="en-US" sz="1400" b="1" dirty="0">
                        <a:solidFill>
                          <a:srgbClr val="FF0000"/>
                        </a:solidFill>
                      </a:endParaRPr>
                    </a:p>
                  </a:txBody>
                  <a:tcPr>
                    <a:cell3D prstMaterial="dkEdge">
                      <a:bevel prst="riblet"/>
                      <a:lightRig rig="flood" dir="t"/>
                    </a:cell3D>
                  </a:tcPr>
                </a:tc>
                <a:tc>
                  <a:txBody>
                    <a:bodyPr/>
                    <a:lstStyle/>
                    <a:p>
                      <a:r>
                        <a:rPr lang="en-US" sz="1600" dirty="0" smtClean="0"/>
                        <a:t>Ram for intentional sin; had to be </a:t>
                      </a:r>
                      <a:r>
                        <a:rPr lang="en-US" sz="1600" b="1" u="sng" dirty="0" smtClean="0">
                          <a:solidFill>
                            <a:srgbClr val="FF0000"/>
                          </a:solidFill>
                        </a:rPr>
                        <a:t>eaten within the court </a:t>
                      </a:r>
                      <a:br>
                        <a:rPr lang="en-US" sz="1600" b="1" u="sng" dirty="0" smtClean="0">
                          <a:solidFill>
                            <a:srgbClr val="FF0000"/>
                          </a:solidFill>
                        </a:rPr>
                      </a:br>
                      <a:r>
                        <a:rPr lang="en-US" sz="1600" b="1" u="sng" dirty="0" smtClean="0">
                          <a:solidFill>
                            <a:srgbClr val="FF0000"/>
                          </a:solidFill>
                        </a:rPr>
                        <a:t>of the tabernacle</a:t>
                      </a:r>
                      <a:r>
                        <a:rPr lang="en-US" sz="1600" dirty="0" smtClean="0">
                          <a:solidFill>
                            <a:srgbClr val="FF0000"/>
                          </a:solidFill>
                        </a:rPr>
                        <a:t>.</a:t>
                      </a:r>
                      <a:endParaRPr lang="en-US" sz="1600" dirty="0">
                        <a:solidFill>
                          <a:srgbClr val="FF0000"/>
                        </a:solidFill>
                      </a:endParaRPr>
                    </a:p>
                  </a:txBody>
                  <a:tcPr>
                    <a:cell3D prstMaterial="dkEdge">
                      <a:bevel prst="riblet"/>
                      <a:lightRig rig="flood" dir="t"/>
                    </a:cell3D>
                  </a:tcPr>
                </a:tc>
                <a:tc>
                  <a:txBody>
                    <a:bodyPr/>
                    <a:lstStyle/>
                    <a:p>
                      <a:r>
                        <a:rPr lang="en-US" b="1" dirty="0" err="1" smtClean="0">
                          <a:solidFill>
                            <a:srgbClr val="FF0000"/>
                          </a:solidFill>
                        </a:rPr>
                        <a:t>Vs</a:t>
                      </a:r>
                      <a:r>
                        <a:rPr lang="en-US" b="1" dirty="0" smtClean="0">
                          <a:solidFill>
                            <a:srgbClr val="FF0000"/>
                          </a:solidFill>
                        </a:rPr>
                        <a:t> 22:</a:t>
                      </a:r>
                      <a:r>
                        <a:rPr lang="en-US" b="1" baseline="0" dirty="0" smtClean="0">
                          <a:solidFill>
                            <a:srgbClr val="FF0000"/>
                          </a:solidFill>
                        </a:rPr>
                        <a:t>  </a:t>
                      </a:r>
                      <a:r>
                        <a:rPr lang="en-US" b="0" baseline="0" dirty="0" smtClean="0">
                          <a:solidFill>
                            <a:srgbClr val="FF0000"/>
                          </a:solidFill>
                        </a:rPr>
                        <a:t>eaten within the court of the home.</a:t>
                      </a:r>
                      <a:endParaRPr lang="en-US" b="0" dirty="0">
                        <a:solidFill>
                          <a:srgbClr val="FF0000"/>
                        </a:solidFill>
                      </a:endParaRPr>
                    </a:p>
                  </a:txBody>
                  <a:tcPr>
                    <a:cell3D prstMaterial="dkEdge">
                      <a:bevel prst="riblet"/>
                      <a:lightRig rig="flood" dir="t"/>
                    </a:cell3D>
                  </a:tcPr>
                </a:tc>
              </a:tr>
              <a:tr h="370840">
                <a:tc>
                  <a:txBody>
                    <a:bodyPr/>
                    <a:lstStyle/>
                    <a:p>
                      <a:r>
                        <a:rPr lang="en-US" sz="1400" b="1" dirty="0" smtClean="0">
                          <a:solidFill>
                            <a:srgbClr val="7030A0"/>
                          </a:solidFill>
                        </a:rPr>
                        <a:t>Grain/Drink Offerings</a:t>
                      </a:r>
                      <a:endParaRPr lang="en-US" sz="1400" b="1" dirty="0">
                        <a:solidFill>
                          <a:srgbClr val="7030A0"/>
                        </a:solidFill>
                      </a:endParaRPr>
                    </a:p>
                  </a:txBody>
                  <a:tcPr>
                    <a:cell3D prstMaterial="dkEdge">
                      <a:bevel prst="riblet"/>
                      <a:lightRig rig="flood" dir="t"/>
                    </a:cell3D>
                  </a:tcPr>
                </a:tc>
                <a:tc>
                  <a:txBody>
                    <a:bodyPr/>
                    <a:lstStyle/>
                    <a:p>
                      <a:pPr algn="l"/>
                      <a:r>
                        <a:rPr lang="en-US" sz="1600" dirty="0" smtClean="0"/>
                        <a:t>Grain:  Flour / unleavened bread with oil</a:t>
                      </a:r>
                      <a:r>
                        <a:rPr lang="en-US" sz="1600" baseline="0" dirty="0" smtClean="0"/>
                        <a:t> &amp; salt; eaten in court; </a:t>
                      </a:r>
                      <a:br>
                        <a:rPr lang="en-US" sz="1600" baseline="0" dirty="0" smtClean="0"/>
                      </a:br>
                      <a:r>
                        <a:rPr lang="en-US" sz="1600" baseline="0" dirty="0" smtClean="0"/>
                        <a:t>Drink:  grape juice (no yeast or honey); poured out at altar.</a:t>
                      </a:r>
                      <a:endParaRPr lang="en-US" sz="1600" dirty="0"/>
                    </a:p>
                  </a:txBody>
                  <a:tcPr>
                    <a:cell3D prstMaterial="dkEdge">
                      <a:bevel prst="riblet"/>
                      <a:lightRig rig="flood" dir="t"/>
                    </a:cell3D>
                  </a:tcPr>
                </a:tc>
                <a:tc>
                  <a:txBody>
                    <a:bodyPr/>
                    <a:lstStyle/>
                    <a:p>
                      <a:endParaRPr lang="en-US" dirty="0"/>
                    </a:p>
                  </a:txBody>
                  <a:tcPr>
                    <a:cell3D prstMaterial="dkEdge">
                      <a:bevel prst="riblet"/>
                      <a:lightRig rig="flood" dir="t"/>
                    </a:cell3D>
                  </a:tcPr>
                </a:tc>
              </a:tr>
            </a:tbl>
          </a:graphicData>
        </a:graphic>
      </p:graphicFrame>
      <p:sp>
        <p:nvSpPr>
          <p:cNvPr id="8" name="Title 1"/>
          <p:cNvSpPr txBox="1">
            <a:spLocks/>
          </p:cNvSpPr>
          <p:nvPr/>
        </p:nvSpPr>
        <p:spPr>
          <a:xfrm>
            <a:off x="1507744" y="7924800"/>
            <a:ext cx="10170160" cy="710882"/>
          </a:xfrm>
          <a:prstGeom prst="rect">
            <a:avLst/>
          </a:prstGeom>
          <a:solidFill>
            <a:schemeClr val="accent2">
              <a:lumMod val="20000"/>
              <a:lumOff val="80000"/>
            </a:schemeClr>
          </a:solidFill>
        </p:spPr>
        <p:txBody>
          <a:bodyPr anchor="ctr">
            <a:normAutofit fontScale="5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is the Passover not connected to meat &amp; drink offerings?</a:t>
            </a:r>
            <a:endParaRPr lang="en-US" dirty="0"/>
          </a:p>
        </p:txBody>
      </p:sp>
      <p:sp>
        <p:nvSpPr>
          <p:cNvPr id="10" name="Content Placeholder 2"/>
          <p:cNvSpPr txBox="1">
            <a:spLocks/>
          </p:cNvSpPr>
          <p:nvPr/>
        </p:nvSpPr>
        <p:spPr>
          <a:xfrm>
            <a:off x="6450584" y="873760"/>
            <a:ext cx="5487416" cy="2113280"/>
          </a:xfrm>
          <a:prstGeom prst="rect">
            <a:avLst/>
          </a:prstGeom>
          <a:blipFill>
            <a:blip r:embed="rId2"/>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nSpc>
                <a:spcPct val="150000"/>
              </a:lnSpc>
              <a:buFont typeface="Wingdings 2"/>
              <a:buNone/>
            </a:pPr>
            <a:r>
              <a:rPr lang="en-US" sz="1400" b="1" dirty="0" smtClean="0"/>
              <a:t>8</a:t>
            </a:r>
            <a:r>
              <a:rPr lang="en-US" sz="1400" dirty="0" smtClean="0"/>
              <a:t>   And they shall </a:t>
            </a:r>
            <a:r>
              <a:rPr lang="en-US" sz="1400" b="1" u="sng" dirty="0" smtClean="0">
                <a:solidFill>
                  <a:srgbClr val="006600"/>
                </a:solidFill>
              </a:rPr>
              <a:t>eat the flesh in that night</a:t>
            </a:r>
            <a:r>
              <a:rPr lang="en-US" sz="1400" b="1" dirty="0" smtClean="0">
                <a:solidFill>
                  <a:srgbClr val="006600"/>
                </a:solidFill>
              </a:rPr>
              <a:t> </a:t>
            </a:r>
            <a:r>
              <a:rPr lang="en-US" sz="1400" dirty="0" smtClean="0">
                <a:solidFill>
                  <a:srgbClr val="006600"/>
                </a:solidFill>
              </a:rPr>
              <a:t> </a:t>
            </a:r>
            <a:r>
              <a:rPr lang="en-US" sz="1400" dirty="0" smtClean="0"/>
              <a:t>[like </a:t>
            </a:r>
            <a:r>
              <a:rPr lang="en-US" sz="1400" b="1" dirty="0" smtClean="0">
                <a:solidFill>
                  <a:srgbClr val="006600"/>
                </a:solidFill>
              </a:rPr>
              <a:t>Peace Offering</a:t>
            </a:r>
            <a:r>
              <a:rPr lang="en-US" sz="1400" dirty="0" smtClean="0"/>
              <a:t>, on the same day], </a:t>
            </a:r>
            <a:r>
              <a:rPr lang="en-US" sz="1400" b="1" dirty="0" smtClean="0"/>
              <a:t>9</a:t>
            </a:r>
            <a:r>
              <a:rPr lang="en-US" sz="1400" dirty="0" smtClean="0"/>
              <a:t> … but </a:t>
            </a:r>
            <a:r>
              <a:rPr lang="en-US" sz="1400" b="1" u="sng" dirty="0" smtClean="0">
                <a:solidFill>
                  <a:srgbClr val="002060"/>
                </a:solidFill>
              </a:rPr>
              <a:t>roast with fire his head with his legs</a:t>
            </a:r>
            <a:r>
              <a:rPr lang="en-US" sz="1400" b="1" dirty="0" smtClean="0">
                <a:solidFill>
                  <a:srgbClr val="002060"/>
                </a:solidFill>
              </a:rPr>
              <a:t>,</a:t>
            </a:r>
            <a:r>
              <a:rPr lang="en-US" sz="1400" b="1" u="sng" dirty="0" smtClean="0">
                <a:solidFill>
                  <a:srgbClr val="002060"/>
                </a:solidFill>
              </a:rPr>
              <a:t> and with the </a:t>
            </a:r>
            <a:r>
              <a:rPr lang="en-US" sz="1400" b="1" u="sng" dirty="0" err="1" smtClean="0">
                <a:solidFill>
                  <a:srgbClr val="002060"/>
                </a:solidFill>
              </a:rPr>
              <a:t>purtenance</a:t>
            </a:r>
            <a:r>
              <a:rPr lang="en-US" sz="1400" dirty="0" smtClean="0">
                <a:solidFill>
                  <a:srgbClr val="002060"/>
                </a:solidFill>
              </a:rPr>
              <a:t> </a:t>
            </a:r>
            <a:r>
              <a:rPr lang="en-US" sz="1400" dirty="0" smtClean="0"/>
              <a:t>thereof  [like </a:t>
            </a:r>
            <a:r>
              <a:rPr lang="en-US" sz="1400" b="1" dirty="0" smtClean="0">
                <a:solidFill>
                  <a:srgbClr val="002060"/>
                </a:solidFill>
              </a:rPr>
              <a:t>Burnt Offering,</a:t>
            </a:r>
            <a:r>
              <a:rPr lang="en-US" sz="1400" dirty="0" smtClean="0">
                <a:solidFill>
                  <a:srgbClr val="002060"/>
                </a:solidFill>
              </a:rPr>
              <a:t> </a:t>
            </a:r>
            <a:r>
              <a:rPr lang="en-US" sz="1400" dirty="0" smtClean="0"/>
              <a:t>the whole animal had to be roasted] …  </a:t>
            </a:r>
            <a:r>
              <a:rPr lang="en-US" sz="1400" b="1" dirty="0" smtClean="0"/>
              <a:t>22</a:t>
            </a:r>
            <a:r>
              <a:rPr lang="en-US" sz="1400" dirty="0" smtClean="0"/>
              <a:t>  and </a:t>
            </a:r>
            <a:r>
              <a:rPr lang="en-US" sz="1400" b="1" u="sng" dirty="0" smtClean="0">
                <a:solidFill>
                  <a:srgbClr val="FF0000"/>
                </a:solidFill>
              </a:rPr>
              <a:t>none </a:t>
            </a:r>
            <a:br>
              <a:rPr lang="en-US" sz="1400" b="1" u="sng" dirty="0" smtClean="0">
                <a:solidFill>
                  <a:srgbClr val="FF0000"/>
                </a:solidFill>
              </a:rPr>
            </a:br>
            <a:r>
              <a:rPr lang="en-US" sz="1400" b="1" u="sng" dirty="0" smtClean="0">
                <a:solidFill>
                  <a:srgbClr val="FF0000"/>
                </a:solidFill>
              </a:rPr>
              <a:t>of you shall go out at the door of his house until the morning</a:t>
            </a:r>
            <a:r>
              <a:rPr lang="en-US" sz="1400" dirty="0" smtClean="0">
                <a:solidFill>
                  <a:srgbClr val="FF0000"/>
                </a:solidFill>
              </a:rPr>
              <a:t>  </a:t>
            </a:r>
            <a:r>
              <a:rPr lang="en-US" sz="1400" dirty="0" smtClean="0"/>
              <a:t>[like </a:t>
            </a:r>
            <a:r>
              <a:rPr lang="en-US" sz="1400" b="1" dirty="0" smtClean="0">
                <a:solidFill>
                  <a:srgbClr val="FF0000"/>
                </a:solidFill>
              </a:rPr>
              <a:t>Trespass Offering </a:t>
            </a:r>
            <a:r>
              <a:rPr lang="en-US" sz="1400" dirty="0" smtClean="0"/>
              <a:t>had to be eaten within the court].</a:t>
            </a:r>
            <a:endParaRPr lang="en-US" sz="1100" dirty="0" smtClean="0"/>
          </a:p>
        </p:txBody>
      </p:sp>
      <p:sp>
        <p:nvSpPr>
          <p:cNvPr id="12" name="Rectangle 11"/>
          <p:cNvSpPr/>
          <p:nvPr/>
        </p:nvSpPr>
        <p:spPr>
          <a:xfrm>
            <a:off x="8654964" y="6024880"/>
            <a:ext cx="3251200" cy="557400"/>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01649" y="5967620"/>
            <a:ext cx="3207902" cy="646331"/>
          </a:xfrm>
          <a:prstGeom prst="rect">
            <a:avLst/>
          </a:prstGeom>
          <a:noFill/>
        </p:spPr>
        <p:txBody>
          <a:bodyPr wrap="square" lIns="91440" tIns="45720" rIns="91440" bIns="45720">
            <a:spAutoFit/>
          </a:bodyPr>
          <a:lstStyle/>
          <a:p>
            <a:pPr algn="ctr"/>
            <a:r>
              <a:rPr lang="en-US" b="1" cap="none" spc="0" dirty="0" smtClean="0">
                <a:ln w="1905"/>
                <a:solidFill>
                  <a:schemeClr val="bg1"/>
                </a:solidFill>
                <a:effectLst>
                  <a:innerShdw blurRad="69850" dist="43180" dir="5400000">
                    <a:srgbClr val="000000">
                      <a:alpha val="65000"/>
                    </a:srgbClr>
                  </a:innerShdw>
                </a:effectLst>
              </a:rPr>
              <a:t>No Information for the Passover Sacrifice</a:t>
            </a:r>
            <a:endParaRPr lang="en-US" b="1" cap="none" spc="0" dirty="0">
              <a:ln w="1905"/>
              <a:solidFill>
                <a:schemeClr val="bg1"/>
              </a:solidFill>
              <a:effectLst>
                <a:innerShdw blurRad="69850" dist="43180" dir="5400000">
                  <a:srgbClr val="000000">
                    <a:alpha val="65000"/>
                  </a:srgbClr>
                </a:innerShdw>
              </a:effectLst>
            </a:endParaRPr>
          </a:p>
        </p:txBody>
      </p:sp>
      <p:sp>
        <p:nvSpPr>
          <p:cNvPr id="11" name="Slide Number Placeholder 1"/>
          <p:cNvSpPr txBox="1">
            <a:spLocks/>
          </p:cNvSpPr>
          <p:nvPr/>
        </p:nvSpPr>
        <p:spPr>
          <a:xfrm>
            <a:off x="11166238" y="6582558"/>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200" smtClean="0"/>
              <a:pPr algn="r"/>
              <a:t>18</a:t>
            </a:fld>
            <a:endParaRPr lang="en-US" dirty="0"/>
          </a:p>
        </p:txBody>
      </p:sp>
    </p:spTree>
    <p:extLst>
      <p:ext uri="{BB962C8B-B14F-4D97-AF65-F5344CB8AC3E}">
        <p14:creationId xmlns:p14="http://schemas.microsoft.com/office/powerpoint/2010/main" val="8174398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par>
                          <p:cTn id="13" fill="hold">
                            <p:stCondLst>
                              <p:cond delay="2000"/>
                            </p:stCondLst>
                            <p:childTnLst>
                              <p:par>
                                <p:cTn id="14" presetID="16" presetClass="entr" presetSubtype="37"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7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barn(inVertical)">
                                      <p:cBhvr>
                                        <p:cTn id="21"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3198"/>
            <a:ext cx="12192000" cy="822642"/>
          </a:xfrm>
        </p:spPr>
        <p:txBody>
          <a:bodyPr>
            <a:normAutofit/>
            <a:scene3d>
              <a:camera prst="orthographicFront"/>
              <a:lightRig rig="threePt" dir="t"/>
            </a:scene3d>
            <a:sp3d extrusionH="57150">
              <a:bevelT w="82550" h="38100" prst="coolSlant"/>
            </a:sp3d>
          </a:bodyPr>
          <a:lstStyle/>
          <a:p>
            <a:pPr algn="ctr"/>
            <a:r>
              <a:rPr lang="en-US" b="1" dirty="0" smtClean="0">
                <a:solidFill>
                  <a:schemeClr val="accent2">
                    <a:lumMod val="20000"/>
                    <a:lumOff val="80000"/>
                  </a:schemeClr>
                </a:solidFill>
              </a:rPr>
              <a:t>Is the Passover Lamb the Ultimate Sacrifice?</a:t>
            </a:r>
            <a:endParaRPr lang="en-US" b="1" dirty="0">
              <a:solidFill>
                <a:schemeClr val="accent2">
                  <a:lumMod val="20000"/>
                  <a:lumOff val="80000"/>
                </a:schemeClr>
              </a:solidFill>
            </a:endParaRPr>
          </a:p>
        </p:txBody>
      </p:sp>
      <p:sp>
        <p:nvSpPr>
          <p:cNvPr id="3" name="Content Placeholder 2"/>
          <p:cNvSpPr>
            <a:spLocks noGrp="1"/>
          </p:cNvSpPr>
          <p:nvPr>
            <p:ph idx="1"/>
          </p:nvPr>
        </p:nvSpPr>
        <p:spPr>
          <a:xfrm>
            <a:off x="121920" y="1127760"/>
            <a:ext cx="6167120" cy="5401850"/>
          </a:xfrm>
        </p:spPr>
        <p:txBody>
          <a:bodyPr>
            <a:normAutofit/>
            <a:scene3d>
              <a:camera prst="orthographicFront"/>
              <a:lightRig rig="threePt" dir="t"/>
            </a:scene3d>
            <a:sp3d extrusionH="57150">
              <a:bevelT h="25400" prst="softRound"/>
            </a:sp3d>
          </a:bodyPr>
          <a:lstStyle/>
          <a:p>
            <a:r>
              <a:rPr lang="en-US" b="1" dirty="0" smtClean="0">
                <a:ln>
                  <a:solidFill>
                    <a:schemeClr val="tx2">
                      <a:lumMod val="75000"/>
                    </a:schemeClr>
                  </a:solidFill>
                </a:ln>
                <a:solidFill>
                  <a:schemeClr val="accent2">
                    <a:lumMod val="20000"/>
                    <a:lumOff val="80000"/>
                  </a:schemeClr>
                </a:solidFill>
                <a:effectLst>
                  <a:glow rad="63500">
                    <a:schemeClr val="tx2">
                      <a:lumMod val="60000"/>
                      <a:lumOff val="40000"/>
                    </a:schemeClr>
                  </a:glow>
                </a:effectLst>
                <a:latin typeface="Comic Sans MS" pitchFamily="66" charset="0"/>
              </a:rPr>
              <a:t>This sacrifice was uniquely special because it contained components from every </a:t>
            </a:r>
            <a:br>
              <a:rPr lang="en-US" b="1" dirty="0" smtClean="0">
                <a:ln>
                  <a:solidFill>
                    <a:schemeClr val="tx2">
                      <a:lumMod val="75000"/>
                    </a:schemeClr>
                  </a:solidFill>
                </a:ln>
                <a:solidFill>
                  <a:schemeClr val="accent2">
                    <a:lumMod val="20000"/>
                    <a:lumOff val="80000"/>
                  </a:schemeClr>
                </a:solidFill>
                <a:effectLst>
                  <a:glow rad="63500">
                    <a:schemeClr val="tx2">
                      <a:lumMod val="60000"/>
                      <a:lumOff val="40000"/>
                    </a:schemeClr>
                  </a:glow>
                </a:effectLst>
                <a:latin typeface="Comic Sans MS" pitchFamily="66" charset="0"/>
              </a:rPr>
            </a:br>
            <a:r>
              <a:rPr lang="en-US" b="1" dirty="0" smtClean="0">
                <a:ln>
                  <a:solidFill>
                    <a:schemeClr val="tx2">
                      <a:lumMod val="75000"/>
                    </a:schemeClr>
                  </a:solidFill>
                </a:ln>
                <a:solidFill>
                  <a:schemeClr val="accent2">
                    <a:lumMod val="20000"/>
                    <a:lumOff val="80000"/>
                  </a:schemeClr>
                </a:solidFill>
                <a:effectLst>
                  <a:glow rad="63500">
                    <a:schemeClr val="tx2">
                      <a:lumMod val="60000"/>
                      <a:lumOff val="40000"/>
                    </a:schemeClr>
                  </a:glow>
                </a:effectLst>
                <a:latin typeface="Comic Sans MS" pitchFamily="66" charset="0"/>
              </a:rPr>
              <a:t>blood offering.</a:t>
            </a:r>
          </a:p>
          <a:p>
            <a:r>
              <a:rPr lang="en-US" sz="2800" spc="300" dirty="0" smtClean="0">
                <a:ln>
                  <a:solidFill>
                    <a:schemeClr val="tx2">
                      <a:lumMod val="75000"/>
                    </a:schemeClr>
                  </a:solidFill>
                </a:ln>
                <a:solidFill>
                  <a:srgbClr val="7030A0"/>
                </a:solidFill>
                <a:effectLst>
                  <a:glow rad="88900">
                    <a:schemeClr val="bg2">
                      <a:lumMod val="90000"/>
                    </a:schemeClr>
                  </a:glow>
                </a:effectLst>
                <a:latin typeface="Comic Sans MS" pitchFamily="66" charset="0"/>
              </a:rPr>
              <a:t>There’s no Scriptural account where the Passover Lamb was offered with </a:t>
            </a:r>
            <a:br>
              <a:rPr lang="en-US" sz="2800" spc="300" dirty="0" smtClean="0">
                <a:ln>
                  <a:solidFill>
                    <a:schemeClr val="tx2">
                      <a:lumMod val="75000"/>
                    </a:schemeClr>
                  </a:solidFill>
                </a:ln>
                <a:solidFill>
                  <a:srgbClr val="7030A0"/>
                </a:solidFill>
                <a:effectLst>
                  <a:glow rad="88900">
                    <a:schemeClr val="bg2">
                      <a:lumMod val="90000"/>
                    </a:schemeClr>
                  </a:glow>
                </a:effectLst>
                <a:latin typeface="Comic Sans MS" pitchFamily="66" charset="0"/>
              </a:rPr>
            </a:br>
            <a:r>
              <a:rPr lang="en-US" sz="2800" spc="300" dirty="0" smtClean="0">
                <a:ln>
                  <a:solidFill>
                    <a:schemeClr val="tx2">
                      <a:lumMod val="75000"/>
                    </a:schemeClr>
                  </a:solidFill>
                </a:ln>
                <a:solidFill>
                  <a:srgbClr val="7030A0"/>
                </a:solidFill>
                <a:effectLst>
                  <a:glow rad="88900">
                    <a:schemeClr val="bg2">
                      <a:lumMod val="90000"/>
                    </a:schemeClr>
                  </a:glow>
                </a:effectLst>
                <a:latin typeface="Comic Sans MS" pitchFamily="66" charset="0"/>
              </a:rPr>
              <a:t>Grain &amp; Drink offerings.</a:t>
            </a:r>
          </a:p>
          <a:p>
            <a:r>
              <a:rPr lang="en-US" dirty="0" smtClean="0">
                <a:ln>
                  <a:solidFill>
                    <a:schemeClr val="tx2">
                      <a:lumMod val="75000"/>
                    </a:schemeClr>
                  </a:solidFill>
                </a:ln>
                <a:solidFill>
                  <a:schemeClr val="accent3">
                    <a:lumMod val="60000"/>
                    <a:lumOff val="40000"/>
                  </a:schemeClr>
                </a:solidFill>
                <a:effectLst>
                  <a:glow rad="101600">
                    <a:schemeClr val="accent2">
                      <a:lumMod val="20000"/>
                      <a:lumOff val="80000"/>
                      <a:alpha val="97000"/>
                    </a:schemeClr>
                  </a:glow>
                </a:effectLst>
                <a:latin typeface="Ravie" pitchFamily="82" charset="0"/>
              </a:rPr>
              <a:t>Why not?  </a:t>
            </a:r>
            <a:br>
              <a:rPr lang="en-US" dirty="0" smtClean="0">
                <a:ln>
                  <a:solidFill>
                    <a:schemeClr val="tx2">
                      <a:lumMod val="75000"/>
                    </a:schemeClr>
                  </a:solidFill>
                </a:ln>
                <a:solidFill>
                  <a:schemeClr val="accent3">
                    <a:lumMod val="60000"/>
                    <a:lumOff val="40000"/>
                  </a:schemeClr>
                </a:solidFill>
                <a:effectLst>
                  <a:glow rad="101600">
                    <a:schemeClr val="accent2">
                      <a:lumMod val="20000"/>
                      <a:lumOff val="80000"/>
                      <a:alpha val="97000"/>
                    </a:schemeClr>
                  </a:glow>
                </a:effectLst>
                <a:latin typeface="Ravie" pitchFamily="82" charset="0"/>
              </a:rPr>
            </a:br>
            <a:r>
              <a:rPr lang="en-US" dirty="0" smtClean="0">
                <a:ln>
                  <a:solidFill>
                    <a:schemeClr val="tx2">
                      <a:lumMod val="75000"/>
                    </a:schemeClr>
                  </a:solidFill>
                </a:ln>
                <a:solidFill>
                  <a:schemeClr val="accent3">
                    <a:lumMod val="60000"/>
                    <a:lumOff val="40000"/>
                  </a:schemeClr>
                </a:solidFill>
                <a:effectLst>
                  <a:glow rad="101600">
                    <a:schemeClr val="accent2">
                      <a:lumMod val="20000"/>
                      <a:lumOff val="80000"/>
                      <a:alpha val="97000"/>
                    </a:schemeClr>
                  </a:glow>
                </a:effectLst>
                <a:latin typeface="Comic Sans MS" pitchFamily="66" charset="0"/>
              </a:rPr>
              <a:t>Is there something </a:t>
            </a:r>
            <a:br>
              <a:rPr lang="en-US" dirty="0" smtClean="0">
                <a:ln>
                  <a:solidFill>
                    <a:schemeClr val="tx2">
                      <a:lumMod val="75000"/>
                    </a:schemeClr>
                  </a:solidFill>
                </a:ln>
                <a:solidFill>
                  <a:schemeClr val="accent3">
                    <a:lumMod val="60000"/>
                    <a:lumOff val="40000"/>
                  </a:schemeClr>
                </a:solidFill>
                <a:effectLst>
                  <a:glow rad="101600">
                    <a:schemeClr val="accent2">
                      <a:lumMod val="20000"/>
                      <a:lumOff val="80000"/>
                      <a:alpha val="97000"/>
                    </a:schemeClr>
                  </a:glow>
                </a:effectLst>
                <a:latin typeface="Comic Sans MS" pitchFamily="66" charset="0"/>
              </a:rPr>
            </a:br>
            <a:r>
              <a:rPr lang="en-US" dirty="0" smtClean="0">
                <a:ln>
                  <a:solidFill>
                    <a:schemeClr val="tx2">
                      <a:lumMod val="75000"/>
                    </a:schemeClr>
                  </a:solidFill>
                </a:ln>
                <a:solidFill>
                  <a:schemeClr val="accent3">
                    <a:lumMod val="60000"/>
                    <a:lumOff val="40000"/>
                  </a:schemeClr>
                </a:solidFill>
                <a:effectLst>
                  <a:glow rad="101600">
                    <a:schemeClr val="accent2">
                      <a:lumMod val="20000"/>
                      <a:lumOff val="80000"/>
                      <a:alpha val="97000"/>
                    </a:schemeClr>
                  </a:glow>
                </a:effectLst>
                <a:latin typeface="Comic Sans MS" pitchFamily="66" charset="0"/>
              </a:rPr>
              <a:t>else to consider?</a:t>
            </a:r>
            <a:endParaRPr lang="en-US" dirty="0">
              <a:ln>
                <a:solidFill>
                  <a:schemeClr val="tx2">
                    <a:lumMod val="75000"/>
                  </a:schemeClr>
                </a:solidFill>
              </a:ln>
              <a:solidFill>
                <a:schemeClr val="accent3">
                  <a:lumMod val="60000"/>
                  <a:lumOff val="40000"/>
                </a:schemeClr>
              </a:solidFill>
              <a:effectLst>
                <a:glow rad="101600">
                  <a:schemeClr val="accent2">
                    <a:lumMod val="20000"/>
                    <a:lumOff val="80000"/>
                    <a:alpha val="97000"/>
                  </a:schemeClr>
                </a:glow>
              </a:effectLst>
              <a:latin typeface="Comic Sans MS" pitchFamily="66" charset="0"/>
            </a:endParaRPr>
          </a:p>
        </p:txBody>
      </p:sp>
      <p:sp>
        <p:nvSpPr>
          <p:cNvPr id="4" name="Slide Number Placeholder 1"/>
          <p:cNvSpPr txBox="1">
            <a:spLocks/>
          </p:cNvSpPr>
          <p:nvPr/>
        </p:nvSpPr>
        <p:spPr>
          <a:xfrm>
            <a:off x="11505396"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19</a:t>
            </a:fld>
            <a:endParaRPr lang="en-US" dirty="0"/>
          </a:p>
        </p:txBody>
      </p:sp>
      <p:sp>
        <p:nvSpPr>
          <p:cNvPr id="5" name="Content Placeholder 2"/>
          <p:cNvSpPr txBox="1">
            <a:spLocks/>
          </p:cNvSpPr>
          <p:nvPr/>
        </p:nvSpPr>
        <p:spPr>
          <a:xfrm>
            <a:off x="6360160" y="1280160"/>
            <a:ext cx="5450036" cy="517144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a:p>
        </p:txBody>
      </p:sp>
      <p:sp>
        <p:nvSpPr>
          <p:cNvPr id="6" name="Rectangle 5"/>
          <p:cNvSpPr/>
          <p:nvPr/>
        </p:nvSpPr>
        <p:spPr>
          <a:xfrm>
            <a:off x="12252960" y="2302639"/>
            <a:ext cx="6096000" cy="2862322"/>
          </a:xfrm>
          <a:prstGeom prst="rect">
            <a:avLst/>
          </a:prstGeom>
          <a:solidFill>
            <a:schemeClr val="accent4">
              <a:lumMod val="20000"/>
              <a:lumOff val="80000"/>
            </a:schemeClr>
          </a:solidFill>
        </p:spPr>
        <p:txBody>
          <a:bodyPr>
            <a:spAutoFit/>
          </a:bodyPr>
          <a:lstStyle/>
          <a:p>
            <a:r>
              <a:rPr lang="en-US" dirty="0" smtClean="0"/>
              <a:t> </a:t>
            </a:r>
            <a:endParaRPr lang="en-US" dirty="0"/>
          </a:p>
          <a:p>
            <a:r>
              <a:rPr lang="en-US" dirty="0"/>
              <a:t>It seems to me there is a correlation here about Yah giving His flesh [neat/grain/bread type] to the sacrifice at the 3rd hour, and He gives His blood (wine) at the 9th hour.   This would include both the boqer and ereb Daily Sacrifices (type: Burnt &amp; Peace) that were always attended with the grain &amp; drink offerings.  That was HIS part.  For the people, they were eating ULB [the grain offering] and pouring out the blood of the lamb ON THE GROUND, or spilling it on the ground [as the drink offering]. </a:t>
            </a:r>
          </a:p>
        </p:txBody>
      </p:sp>
    </p:spTree>
    <p:extLst>
      <p:ext uri="{BB962C8B-B14F-4D97-AF65-F5344CB8AC3E}">
        <p14:creationId xmlns:p14="http://schemas.microsoft.com/office/powerpoint/2010/main" val="313431904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5" descr="C:\Users\Rae\Desktop\free-banner-clipart-clipartbo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08445">
            <a:off x="-3073905" y="1965907"/>
            <a:ext cx="8469801" cy="31399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e\Desktop\free-banner-clipart-clipartbo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85" y="3169286"/>
            <a:ext cx="13639800" cy="3825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339432">
            <a:off x="-258074" y="4325655"/>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solidFill>
                  <a:srgbClr val="F8F8F8"/>
                </a:solidFill>
                <a:effectLst>
                  <a:outerShdw blurRad="25400" algn="tl" rotWithShape="0">
                    <a:srgbClr val="000000">
                      <a:alpha val="43000"/>
                    </a:srgbClr>
                  </a:outerShdw>
                </a:effectLst>
              </a:rPr>
              <a:t>  </a:t>
            </a:r>
            <a:r>
              <a:rPr lang="en-US" sz="4800" b="1" cap="none" spc="150" dirty="0" smtClean="0">
                <a:ln w="11430"/>
                <a:gradFill flip="none" rotWithShape="1">
                  <a:gsLst>
                    <a:gs pos="13000">
                      <a:srgbClr val="96004B">
                        <a:alpha val="79000"/>
                      </a:srgbClr>
                    </a:gs>
                    <a:gs pos="50000">
                      <a:schemeClr val="accent2">
                        <a:lumMod val="40000"/>
                        <a:lumOff val="60000"/>
                      </a:schemeClr>
                    </a:gs>
                    <a:gs pos="76000">
                      <a:srgbClr val="96004B">
                        <a:alpha val="70000"/>
                      </a:srgbClr>
                    </a:gs>
                  </a:gsLst>
                  <a:path path="circle">
                    <a:fillToRect t="100000" r="100000"/>
                  </a:path>
                  <a:tileRect l="-100000" b="-100000"/>
                </a:gradFill>
                <a:effectLst>
                  <a:outerShdw blurRad="25400" algn="tl" rotWithShape="0">
                    <a:srgbClr val="000000">
                      <a:alpha val="43000"/>
                    </a:srgbClr>
                  </a:outerShdw>
                </a:effectLst>
                <a:latin typeface="MV Boli" pitchFamily="2" charset="0"/>
                <a:cs typeface="MV Boli" pitchFamily="2" charset="0"/>
              </a:rPr>
              <a:t>In this </a:t>
            </a:r>
            <a:r>
              <a:rPr lang="en-US" sz="4800" b="1" spc="150" dirty="0" smtClean="0">
                <a:ln w="11430"/>
                <a:gradFill flip="none" rotWithShape="1">
                  <a:gsLst>
                    <a:gs pos="13000">
                      <a:srgbClr val="96004B">
                        <a:alpha val="79000"/>
                      </a:srgbClr>
                    </a:gs>
                    <a:gs pos="50000">
                      <a:schemeClr val="accent2">
                        <a:lumMod val="40000"/>
                        <a:lumOff val="60000"/>
                      </a:schemeClr>
                    </a:gs>
                    <a:gs pos="76000">
                      <a:srgbClr val="96004B">
                        <a:alpha val="70000"/>
                      </a:srgbClr>
                    </a:gs>
                  </a:gsLst>
                  <a:path path="circle">
                    <a:fillToRect t="100000" r="100000"/>
                  </a:path>
                  <a:tileRect l="-100000" b="-100000"/>
                </a:gradFill>
                <a:effectLst>
                  <a:outerShdw blurRad="25400" algn="tl" rotWithShape="0">
                    <a:srgbClr val="000000">
                      <a:alpha val="43000"/>
                    </a:srgbClr>
                  </a:outerShdw>
                </a:effectLst>
                <a:latin typeface="MV Boli" pitchFamily="2" charset="0"/>
                <a:cs typeface="MV Boli" pitchFamily="2" charset="0"/>
              </a:rPr>
              <a:t>study</a:t>
            </a:r>
            <a:r>
              <a:rPr lang="en-US" sz="4800" b="1" cap="none" spc="150" dirty="0" smtClean="0">
                <a:ln w="11430"/>
                <a:gradFill flip="none" rotWithShape="1">
                  <a:gsLst>
                    <a:gs pos="13000">
                      <a:srgbClr val="96004B">
                        <a:alpha val="79000"/>
                      </a:srgbClr>
                    </a:gs>
                    <a:gs pos="50000">
                      <a:schemeClr val="accent2">
                        <a:lumMod val="40000"/>
                        <a:lumOff val="60000"/>
                      </a:schemeClr>
                    </a:gs>
                    <a:gs pos="76000">
                      <a:srgbClr val="96004B">
                        <a:alpha val="70000"/>
                      </a:srgbClr>
                    </a:gs>
                  </a:gsLst>
                  <a:path path="circle">
                    <a:fillToRect t="100000" r="100000"/>
                  </a:path>
                  <a:tileRect l="-100000" b="-100000"/>
                </a:gradFill>
                <a:effectLst>
                  <a:outerShdw blurRad="25400" algn="tl" rotWithShape="0">
                    <a:srgbClr val="000000">
                      <a:alpha val="43000"/>
                    </a:srgbClr>
                  </a:outerShdw>
                </a:effectLst>
                <a:latin typeface="MV Boli" pitchFamily="2" charset="0"/>
                <a:cs typeface="MV Boli" pitchFamily="2" charset="0"/>
              </a:rPr>
              <a:t> we’ll </a:t>
            </a:r>
            <a:r>
              <a:rPr lang="en-US" sz="4800" b="1" spc="150" dirty="0" smtClean="0">
                <a:ln w="11430"/>
                <a:gradFill flip="none" rotWithShape="1">
                  <a:gsLst>
                    <a:gs pos="13000">
                      <a:srgbClr val="96004B">
                        <a:alpha val="79000"/>
                      </a:srgbClr>
                    </a:gs>
                    <a:gs pos="29000">
                      <a:schemeClr val="accent2">
                        <a:lumMod val="40000"/>
                        <a:lumOff val="60000"/>
                      </a:schemeClr>
                    </a:gs>
                    <a:gs pos="62000">
                      <a:srgbClr val="96004B">
                        <a:alpha val="95000"/>
                      </a:srgbClr>
                    </a:gs>
                  </a:gsLst>
                  <a:path path="circle">
                    <a:fillToRect t="100000" r="100000"/>
                  </a:path>
                  <a:tileRect l="-100000" b="-100000"/>
                </a:gradFill>
                <a:effectLst>
                  <a:glow rad="114300">
                    <a:schemeClr val="bg1">
                      <a:alpha val="65000"/>
                    </a:schemeClr>
                  </a:glow>
                  <a:outerShdw blurRad="25400" algn="tl" rotWithShape="0">
                    <a:srgbClr val="000000">
                      <a:alpha val="43000"/>
                    </a:srgbClr>
                  </a:outerShdw>
                </a:effectLst>
                <a:latin typeface="MV Boli" pitchFamily="2" charset="0"/>
                <a:cs typeface="MV Boli" pitchFamily="2" charset="0"/>
              </a:rPr>
              <a:t>keep</a:t>
            </a:r>
            <a:r>
              <a:rPr lang="en-US" sz="4800" b="1" spc="150" dirty="0" smtClean="0">
                <a:ln w="11430"/>
                <a:gradFill flip="none" rotWithShape="1">
                  <a:gsLst>
                    <a:gs pos="13000">
                      <a:srgbClr val="96004B">
                        <a:alpha val="79000"/>
                      </a:srgbClr>
                    </a:gs>
                    <a:gs pos="50000">
                      <a:schemeClr val="accent2">
                        <a:lumMod val="40000"/>
                        <a:lumOff val="60000"/>
                      </a:schemeClr>
                    </a:gs>
                    <a:gs pos="76000">
                      <a:srgbClr val="96004B">
                        <a:alpha val="95000"/>
                      </a:srgbClr>
                    </a:gs>
                  </a:gsLst>
                  <a:path path="circle">
                    <a:fillToRect t="100000" r="100000"/>
                  </a:path>
                  <a:tileRect l="-100000" b="-100000"/>
                </a:gradFill>
                <a:effectLst>
                  <a:glow rad="114300">
                    <a:schemeClr val="accent2">
                      <a:lumMod val="20000"/>
                      <a:lumOff val="80000"/>
                      <a:alpha val="65000"/>
                    </a:schemeClr>
                  </a:glow>
                  <a:outerShdw blurRad="25400" algn="tl" rotWithShape="0">
                    <a:srgbClr val="000000">
                      <a:alpha val="43000"/>
                    </a:srgbClr>
                  </a:outerShdw>
                </a:effectLst>
                <a:latin typeface="MV Boli" pitchFamily="2" charset="0"/>
                <a:cs typeface="MV Boli" pitchFamily="2" charset="0"/>
              </a:rPr>
              <a:t> s</a:t>
            </a:r>
            <a:r>
              <a:rPr lang="en-US" sz="4800" b="1" cap="none" spc="150" dirty="0" smtClean="0">
                <a:ln w="11430"/>
                <a:gradFill flip="none" rotWithShape="1">
                  <a:gsLst>
                    <a:gs pos="13000">
                      <a:srgbClr val="96004B">
                        <a:alpha val="79000"/>
                      </a:srgbClr>
                    </a:gs>
                    <a:gs pos="50000">
                      <a:schemeClr val="accent2">
                        <a:lumMod val="40000"/>
                        <a:lumOff val="60000"/>
                      </a:schemeClr>
                    </a:gs>
                    <a:gs pos="76000">
                      <a:srgbClr val="96004B">
                        <a:alpha val="95000"/>
                      </a:srgbClr>
                    </a:gs>
                  </a:gsLst>
                  <a:path path="circle">
                    <a:fillToRect t="100000" r="100000"/>
                  </a:path>
                  <a:tileRect l="-100000" b="-100000"/>
                </a:gradFill>
                <a:effectLst>
                  <a:glow rad="114300">
                    <a:schemeClr val="accent2">
                      <a:lumMod val="20000"/>
                      <a:lumOff val="80000"/>
                      <a:alpha val="65000"/>
                    </a:schemeClr>
                  </a:glow>
                  <a:outerShdw blurRad="25400" algn="tl" rotWithShape="0">
                    <a:srgbClr val="000000">
                      <a:alpha val="43000"/>
                    </a:srgbClr>
                  </a:outerShdw>
                </a:effectLst>
                <a:latin typeface="MV Boli" pitchFamily="2" charset="0"/>
                <a:cs typeface="MV Boli" pitchFamily="2" charset="0"/>
              </a:rPr>
              <a:t>earching!</a:t>
            </a:r>
            <a:endParaRPr lang="en-US" sz="4800" b="1" cap="none" spc="150" dirty="0">
              <a:ln w="11430"/>
              <a:gradFill flip="none" rotWithShape="1">
                <a:gsLst>
                  <a:gs pos="13000">
                    <a:srgbClr val="96004B">
                      <a:alpha val="79000"/>
                    </a:srgbClr>
                  </a:gs>
                  <a:gs pos="50000">
                    <a:schemeClr val="accent2">
                      <a:lumMod val="40000"/>
                      <a:lumOff val="60000"/>
                    </a:schemeClr>
                  </a:gs>
                  <a:gs pos="76000">
                    <a:srgbClr val="96004B">
                      <a:alpha val="95000"/>
                    </a:srgbClr>
                  </a:gs>
                </a:gsLst>
                <a:path path="circle">
                  <a:fillToRect t="100000" r="100000"/>
                </a:path>
                <a:tileRect l="-100000" b="-100000"/>
              </a:gradFill>
              <a:effectLst>
                <a:glow rad="114300">
                  <a:schemeClr val="accent2">
                    <a:lumMod val="20000"/>
                    <a:lumOff val="80000"/>
                    <a:alpha val="65000"/>
                  </a:schemeClr>
                </a:glow>
                <a:outerShdw blurRad="25400" algn="tl" rotWithShape="0">
                  <a:srgbClr val="000000">
                    <a:alpha val="43000"/>
                  </a:srgbClr>
                </a:outerShdw>
              </a:effectLst>
              <a:latin typeface="MV Boli" pitchFamily="2" charset="0"/>
              <a:cs typeface="MV Boli" pitchFamily="2" charset="0"/>
            </a:endParaRPr>
          </a:p>
        </p:txBody>
      </p:sp>
      <p:sp>
        <p:nvSpPr>
          <p:cNvPr id="15" name="Slide Number Placeholder 1"/>
          <p:cNvSpPr txBox="1">
            <a:spLocks/>
          </p:cNvSpPr>
          <p:nvPr/>
        </p:nvSpPr>
        <p:spPr>
          <a:xfrm>
            <a:off x="11505396"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2</a:t>
            </a:fld>
            <a:endParaRPr lang="en-US" dirty="0"/>
          </a:p>
        </p:txBody>
      </p:sp>
      <p:sp>
        <p:nvSpPr>
          <p:cNvPr id="4" name="TextBox 3"/>
          <p:cNvSpPr txBox="1"/>
          <p:nvPr/>
        </p:nvSpPr>
        <p:spPr>
          <a:xfrm>
            <a:off x="2245360" y="152400"/>
            <a:ext cx="9946640" cy="938719"/>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300" spc="300" dirty="0" smtClean="0">
                <a:ln>
                  <a:solidFill>
                    <a:srgbClr val="DB91AB"/>
                  </a:solidFill>
                </a:ln>
                <a:solidFill>
                  <a:srgbClr val="96004B"/>
                </a:solidFill>
                <a:effectLst>
                  <a:glow rad="228600">
                    <a:schemeClr val="accent4">
                      <a:satMod val="175000"/>
                      <a:alpha val="40000"/>
                    </a:schemeClr>
                  </a:glow>
                  <a:outerShdw blurRad="38100" dist="38100" dir="2700000" algn="tl">
                    <a:srgbClr val="000000">
                      <a:alpha val="43137"/>
                    </a:srgbClr>
                  </a:outerShdw>
                </a:effectLst>
                <a:latin typeface="Matura MT Script Capitals" pitchFamily="66" charset="0"/>
              </a:rPr>
              <a:t>Mandate for “between the mixings”</a:t>
            </a:r>
          </a:p>
          <a:p>
            <a:pPr algn="r"/>
            <a:endParaRPr lang="en-US" sz="1200" dirty="0">
              <a:solidFill>
                <a:schemeClr val="tx2"/>
              </a:solidFill>
              <a:latin typeface="Comic Sans MS" pitchFamily="66" charset="0"/>
            </a:endParaRPr>
          </a:p>
        </p:txBody>
      </p:sp>
      <p:sp>
        <p:nvSpPr>
          <p:cNvPr id="17" name="TextBox 16"/>
          <p:cNvSpPr txBox="1"/>
          <p:nvPr/>
        </p:nvSpPr>
        <p:spPr>
          <a:xfrm>
            <a:off x="7117044" y="5431665"/>
            <a:ext cx="4959010" cy="1323439"/>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4000" b="1" dirty="0" smtClean="0">
                <a:solidFill>
                  <a:srgbClr val="96004B"/>
                </a:solidFill>
                <a:effectLst>
                  <a:outerShdw blurRad="38100" dist="38100" dir="2700000" algn="tl">
                    <a:srgbClr val="000000">
                      <a:alpha val="43137"/>
                    </a:srgbClr>
                  </a:outerShdw>
                </a:effectLst>
                <a:latin typeface="Edwardian Script ITC" pitchFamily="66" charset="0"/>
                <a:cs typeface="MV Boli" pitchFamily="2" charset="0"/>
              </a:rPr>
              <a:t>Knowing the End </a:t>
            </a:r>
            <a:br>
              <a:rPr lang="en-US" sz="4000" b="1" dirty="0" smtClean="0">
                <a:solidFill>
                  <a:srgbClr val="96004B"/>
                </a:solidFill>
                <a:effectLst>
                  <a:outerShdw blurRad="38100" dist="38100" dir="2700000" algn="tl">
                    <a:srgbClr val="000000">
                      <a:alpha val="43137"/>
                    </a:srgbClr>
                  </a:outerShdw>
                </a:effectLst>
                <a:latin typeface="Edwardian Script ITC" pitchFamily="66" charset="0"/>
                <a:cs typeface="MV Boli" pitchFamily="2" charset="0"/>
              </a:rPr>
            </a:br>
            <a:r>
              <a:rPr lang="en-US" sz="4000" b="1" dirty="0" smtClean="0">
                <a:solidFill>
                  <a:srgbClr val="96004B"/>
                </a:solidFill>
                <a:effectLst>
                  <a:outerShdw blurRad="38100" dist="38100" dir="2700000" algn="tl">
                    <a:srgbClr val="000000">
                      <a:alpha val="43137"/>
                    </a:srgbClr>
                  </a:outerShdw>
                </a:effectLst>
                <a:latin typeface="Edwardian Script ITC" pitchFamily="66" charset="0"/>
                <a:cs typeface="MV Boli" pitchFamily="2" charset="0"/>
              </a:rPr>
              <a:t>from the Beginning</a:t>
            </a:r>
            <a:endParaRPr lang="en-US" sz="2000" b="1" dirty="0">
              <a:solidFill>
                <a:srgbClr val="96004B"/>
              </a:solidFill>
              <a:effectLst>
                <a:outerShdw blurRad="38100" dist="38100" dir="2700000" algn="tl">
                  <a:srgbClr val="000000">
                    <a:alpha val="43137"/>
                  </a:srgbClr>
                </a:outerShdw>
              </a:effectLst>
              <a:latin typeface="Edwardian Script ITC" pitchFamily="66" charset="0"/>
            </a:endParaRPr>
          </a:p>
        </p:txBody>
      </p:sp>
      <p:sp>
        <p:nvSpPr>
          <p:cNvPr id="18" name="TextBox 17"/>
          <p:cNvSpPr txBox="1"/>
          <p:nvPr/>
        </p:nvSpPr>
        <p:spPr>
          <a:xfrm>
            <a:off x="1927390" y="908316"/>
            <a:ext cx="10077184" cy="258532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5400" b="1" dirty="0" err="1" smtClean="0">
                <a:solidFill>
                  <a:schemeClr val="accent6"/>
                </a:solidFill>
                <a:effectLst>
                  <a:outerShdw blurRad="38100" dist="38100" dir="2700000" algn="tl">
                    <a:srgbClr val="000000">
                      <a:alpha val="43137"/>
                    </a:srgbClr>
                  </a:outerShdw>
                </a:effectLst>
                <a:latin typeface="French Script MT" pitchFamily="66" charset="0"/>
              </a:rPr>
              <a:t>Prov</a:t>
            </a:r>
            <a:r>
              <a:rPr lang="en-US" sz="5400" b="1" dirty="0" smtClean="0">
                <a:solidFill>
                  <a:schemeClr val="accent6"/>
                </a:solidFill>
                <a:effectLst>
                  <a:outerShdw blurRad="38100" dist="38100" dir="2700000" algn="tl">
                    <a:srgbClr val="000000">
                      <a:alpha val="43137"/>
                    </a:srgbClr>
                  </a:outerShdw>
                </a:effectLst>
                <a:latin typeface="French Script MT" pitchFamily="66" charset="0"/>
              </a:rPr>
              <a:t> 25:2</a:t>
            </a:r>
            <a:r>
              <a:rPr lang="en-US" sz="4000" b="1" dirty="0" smtClean="0">
                <a:solidFill>
                  <a:schemeClr val="accent6"/>
                </a:solidFill>
                <a:latin typeface="French Script MT" pitchFamily="66" charset="0"/>
              </a:rPr>
              <a:t> </a:t>
            </a:r>
            <a:br>
              <a:rPr lang="en-US" sz="4000" b="1" dirty="0" smtClean="0">
                <a:solidFill>
                  <a:schemeClr val="accent6"/>
                </a:solidFill>
                <a:latin typeface="French Script MT" pitchFamily="66" charset="0"/>
              </a:rPr>
            </a:br>
            <a:r>
              <a:rPr lang="en-US" sz="5400" dirty="0" smtClean="0">
                <a:solidFill>
                  <a:srgbClr val="96004B"/>
                </a:solidFill>
                <a:effectLst>
                  <a:outerShdw blurRad="38100" dist="38100" dir="2700000" algn="tl">
                    <a:srgbClr val="000000">
                      <a:alpha val="43137"/>
                    </a:srgbClr>
                  </a:outerShdw>
                </a:effectLst>
                <a:latin typeface="French Script MT" pitchFamily="66" charset="0"/>
              </a:rPr>
              <a:t>It </a:t>
            </a:r>
            <a:r>
              <a:rPr lang="en-US" sz="5400" dirty="0">
                <a:solidFill>
                  <a:srgbClr val="96004B"/>
                </a:solidFill>
                <a:effectLst>
                  <a:outerShdw blurRad="38100" dist="38100" dir="2700000" algn="tl">
                    <a:srgbClr val="000000">
                      <a:alpha val="43137"/>
                    </a:srgbClr>
                  </a:outerShdw>
                </a:effectLst>
                <a:latin typeface="French Script MT" pitchFamily="66" charset="0"/>
              </a:rPr>
              <a:t>is the glory of </a:t>
            </a:r>
            <a:r>
              <a:rPr lang="en-US" sz="5400" dirty="0" smtClean="0">
                <a:solidFill>
                  <a:srgbClr val="96004B"/>
                </a:solidFill>
                <a:effectLst>
                  <a:outerShdw blurRad="38100" dist="38100" dir="2700000" algn="tl">
                    <a:srgbClr val="000000">
                      <a:alpha val="43137"/>
                    </a:srgbClr>
                  </a:outerShdw>
                </a:effectLst>
                <a:latin typeface="French Script MT" pitchFamily="66" charset="0"/>
              </a:rPr>
              <a:t>Yahuah </a:t>
            </a:r>
            <a:r>
              <a:rPr lang="en-US" sz="5400" dirty="0">
                <a:solidFill>
                  <a:srgbClr val="96004B"/>
                </a:solidFill>
                <a:effectLst>
                  <a:outerShdw blurRad="38100" dist="38100" dir="2700000" algn="tl">
                    <a:srgbClr val="000000">
                      <a:alpha val="43137"/>
                    </a:srgbClr>
                  </a:outerShdw>
                </a:effectLst>
                <a:latin typeface="French Script MT" pitchFamily="66" charset="0"/>
              </a:rPr>
              <a:t>to conceal a thing: </a:t>
            </a:r>
            <a:r>
              <a:rPr lang="en-US" sz="5400" dirty="0" smtClean="0">
                <a:solidFill>
                  <a:srgbClr val="96004B"/>
                </a:solidFill>
                <a:effectLst>
                  <a:outerShdw blurRad="38100" dist="38100" dir="2700000" algn="tl">
                    <a:srgbClr val="000000">
                      <a:alpha val="43137"/>
                    </a:srgbClr>
                  </a:outerShdw>
                </a:effectLst>
                <a:latin typeface="French Script MT" pitchFamily="66" charset="0"/>
              </a:rPr>
              <a:t/>
            </a:r>
            <a:br>
              <a:rPr lang="en-US" sz="5400" dirty="0" smtClean="0">
                <a:solidFill>
                  <a:srgbClr val="96004B"/>
                </a:solidFill>
                <a:effectLst>
                  <a:outerShdw blurRad="38100" dist="38100" dir="2700000" algn="tl">
                    <a:srgbClr val="000000">
                      <a:alpha val="43137"/>
                    </a:srgbClr>
                  </a:outerShdw>
                </a:effectLst>
                <a:latin typeface="French Script MT" pitchFamily="66" charset="0"/>
              </a:rPr>
            </a:br>
            <a:r>
              <a:rPr lang="en-US" sz="5400" dirty="0" smtClean="0">
                <a:solidFill>
                  <a:srgbClr val="96004B"/>
                </a:solidFill>
                <a:effectLst>
                  <a:outerShdw blurRad="38100" dist="38100" dir="2700000" algn="tl">
                    <a:srgbClr val="000000">
                      <a:alpha val="43137"/>
                    </a:srgbClr>
                  </a:outerShdw>
                </a:effectLst>
                <a:latin typeface="French Script MT" pitchFamily="66" charset="0"/>
              </a:rPr>
              <a:t>but </a:t>
            </a:r>
            <a:r>
              <a:rPr lang="en-US" sz="5400" dirty="0">
                <a:solidFill>
                  <a:srgbClr val="96004B"/>
                </a:solidFill>
                <a:effectLst>
                  <a:outerShdw blurRad="38100" dist="38100" dir="2700000" algn="tl">
                    <a:srgbClr val="000000">
                      <a:alpha val="43137"/>
                    </a:srgbClr>
                  </a:outerShdw>
                </a:effectLst>
                <a:latin typeface="French Script MT" pitchFamily="66" charset="0"/>
              </a:rPr>
              <a:t>the honour of kings is to search out a matter</a:t>
            </a:r>
            <a:r>
              <a:rPr lang="en-US" sz="4400" dirty="0" smtClean="0">
                <a:solidFill>
                  <a:srgbClr val="96004B"/>
                </a:solidFill>
                <a:effectLst>
                  <a:outerShdw blurRad="38100" dist="38100" dir="2700000" algn="tl">
                    <a:srgbClr val="000000">
                      <a:alpha val="43137"/>
                    </a:srgbClr>
                  </a:outerShdw>
                </a:effectLst>
                <a:latin typeface="Comic Sans MS" pitchFamily="66" charset="0"/>
              </a:rPr>
              <a:t>.  </a:t>
            </a:r>
            <a:endParaRPr lang="en-US" sz="4000" dirty="0">
              <a:solidFill>
                <a:srgbClr val="96004B"/>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5445760" y="5748094"/>
            <a:ext cx="3156909" cy="1015663"/>
          </a:xfrm>
          <a:prstGeom prst="rect">
            <a:avLst/>
          </a:prstGeom>
          <a:noFill/>
        </p:spPr>
        <p:txBody>
          <a:bodyPr wrap="square" rtlCol="0">
            <a:spAutoFit/>
            <a:scene3d>
              <a:camera prst="perspectiveHeroicExtremeRightFacing"/>
              <a:lightRig rig="threePt" dir="t"/>
            </a:scene3d>
            <a:sp3d extrusionH="57150">
              <a:bevelT w="82550" h="38100" prst="coolSlant"/>
            </a:sp3d>
          </a:bodyPr>
          <a:lstStyle/>
          <a:p>
            <a:pPr algn="ctr"/>
            <a:r>
              <a:rPr lang="en-US" sz="6000" b="1" dirty="0" smtClean="0">
                <a:solidFill>
                  <a:schemeClr val="accent6"/>
                </a:solidFill>
                <a:latin typeface="French Script MT" pitchFamily="66" charset="0"/>
              </a:rPr>
              <a:t>Isa 46:9-10</a:t>
            </a:r>
            <a:endParaRPr lang="en-US" sz="4400" dirty="0">
              <a:solidFill>
                <a:schemeClr val="accent6"/>
              </a:solidFill>
              <a:latin typeface="Comic Sans MS" pitchFamily="66" charset="0"/>
            </a:endParaRPr>
          </a:p>
        </p:txBody>
      </p:sp>
    </p:spTree>
    <p:extLst>
      <p:ext uri="{BB962C8B-B14F-4D97-AF65-F5344CB8AC3E}">
        <p14:creationId xmlns:p14="http://schemas.microsoft.com/office/powerpoint/2010/main" val="261828921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750"/>
                                        <p:tgtEl>
                                          <p:spTgt spid="3">
                                            <p:txEl>
                                              <p:pRg st="0" end="0"/>
                                            </p:txEl>
                                          </p:spTgt>
                                        </p:tgtEl>
                                      </p:cBhvr>
                                    </p:animEffect>
                                  </p:childTnLst>
                                </p:cTn>
                              </p:par>
                            </p:childTnLst>
                          </p:cTn>
                        </p:par>
                        <p:par>
                          <p:cTn id="8" fill="hold">
                            <p:stCondLst>
                              <p:cond delay="2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750"/>
                                        <p:tgtEl>
                                          <p:spTgt spid="9"/>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000">
              <a:srgbClr val="FF0000"/>
            </a:gs>
            <a:gs pos="20000">
              <a:srgbClr val="C00000"/>
            </a:gs>
            <a:gs pos="49500">
              <a:schemeClr val="accent2">
                <a:lumMod val="20000"/>
                <a:lumOff val="80000"/>
              </a:schemeClr>
            </a:gs>
            <a:gs pos="39000">
              <a:srgbClr val="FEE7F2"/>
            </a:gs>
            <a:gs pos="60000">
              <a:schemeClr val="accent3">
                <a:lumMod val="60000"/>
                <a:lumOff val="40000"/>
              </a:schemeClr>
            </a:gs>
            <a:gs pos="75000">
              <a:srgbClr val="FF0000"/>
            </a:gs>
            <a:gs pos="94000">
              <a:srgbClr val="C0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82880"/>
            <a:ext cx="9997440" cy="701040"/>
          </a:xfrm>
        </p:spPr>
        <p:txBody>
          <a:bodyPr>
            <a:noAutofit/>
          </a:bodyPr>
          <a:lstStyle/>
          <a:p>
            <a:pPr algn="ctr"/>
            <a:r>
              <a:rPr lang="en-US" sz="4400" dirty="0" smtClean="0"/>
              <a:t>Sin &amp; Trespass Offerings</a:t>
            </a:r>
            <a:endParaRPr lang="en-US" sz="4400" dirty="0"/>
          </a:p>
        </p:txBody>
      </p:sp>
      <p:graphicFrame>
        <p:nvGraphicFramePr>
          <p:cNvPr id="7" name="Table 6"/>
          <p:cNvGraphicFramePr>
            <a:graphicFrameLocks noGrp="1"/>
          </p:cNvGraphicFramePr>
          <p:nvPr>
            <p:extLst>
              <p:ext uri="{D42A27DB-BD31-4B8C-83A1-F6EECF244321}">
                <p14:modId xmlns:p14="http://schemas.microsoft.com/office/powerpoint/2010/main" val="1405748628"/>
              </p:ext>
            </p:extLst>
          </p:nvPr>
        </p:nvGraphicFramePr>
        <p:xfrm>
          <a:off x="1566672" y="1042728"/>
          <a:ext cx="10351008" cy="2473960"/>
        </p:xfrm>
        <a:graphic>
          <a:graphicData uri="http://schemas.openxmlformats.org/drawingml/2006/table">
            <a:tbl>
              <a:tblPr firstRow="1" bandRow="1">
                <a:tableStyleId>{5C22544A-7EE6-4342-B048-85BDC9FD1C3A}</a:tableStyleId>
              </a:tblPr>
              <a:tblGrid>
                <a:gridCol w="1198879"/>
                <a:gridCol w="5862320"/>
                <a:gridCol w="3289809"/>
              </a:tblGrid>
              <a:tr h="370840">
                <a:tc>
                  <a:txBody>
                    <a:bodyPr/>
                    <a:lstStyle/>
                    <a:p>
                      <a:r>
                        <a:rPr lang="en-US" dirty="0" smtClean="0"/>
                        <a:t>Type</a:t>
                      </a:r>
                      <a:endParaRPr lang="en-US" dirty="0"/>
                    </a:p>
                  </a:txBody>
                  <a:tcPr>
                    <a:cell3D prstMaterial="dkEdge">
                      <a:bevel prst="riblet"/>
                      <a:lightRig rig="flood" dir="t"/>
                    </a:cell3D>
                  </a:tcPr>
                </a:tc>
                <a:tc>
                  <a:txBody>
                    <a:bodyPr/>
                    <a:lstStyle/>
                    <a:p>
                      <a:pPr algn="ctr"/>
                      <a:r>
                        <a:rPr lang="en-US" dirty="0" smtClean="0"/>
                        <a:t>Basic Requirements</a:t>
                      </a:r>
                      <a:endParaRPr lang="en-US" dirty="0"/>
                    </a:p>
                  </a:txBody>
                  <a:tcPr>
                    <a:cell3D prstMaterial="dkEdge">
                      <a:bevel prst="riblet"/>
                      <a:lightRig rig="flood" dir="t"/>
                    </a:cell3D>
                  </a:tcPr>
                </a:tc>
                <a:tc>
                  <a:txBody>
                    <a:bodyPr/>
                    <a:lstStyle/>
                    <a:p>
                      <a:pPr algn="ctr"/>
                      <a:r>
                        <a:rPr lang="en-US" dirty="0" smtClean="0"/>
                        <a:t>Description</a:t>
                      </a:r>
                      <a:endParaRPr lang="en-US" dirty="0"/>
                    </a:p>
                  </a:txBody>
                  <a:tcPr>
                    <a:cell3D prstMaterial="dkEdge">
                      <a:bevel prst="riblet"/>
                      <a:lightRig rig="flood" dir="t"/>
                    </a:cell3D>
                  </a:tcPr>
                </a:tc>
              </a:tr>
              <a:tr h="370840">
                <a:tc>
                  <a:txBody>
                    <a:bodyPr/>
                    <a:lstStyle/>
                    <a:p>
                      <a:r>
                        <a:rPr lang="en-US" sz="1400" b="1" dirty="0" smtClean="0">
                          <a:solidFill>
                            <a:srgbClr val="C00000"/>
                          </a:solidFill>
                        </a:rPr>
                        <a:t>Sin </a:t>
                      </a:r>
                      <a:br>
                        <a:rPr lang="en-US" sz="1400" b="1" dirty="0" smtClean="0">
                          <a:solidFill>
                            <a:srgbClr val="C00000"/>
                          </a:solidFill>
                        </a:rPr>
                      </a:br>
                      <a:r>
                        <a:rPr lang="en-US" sz="1400" b="1" dirty="0" smtClean="0">
                          <a:solidFill>
                            <a:srgbClr val="C00000"/>
                          </a:solidFill>
                        </a:rPr>
                        <a:t>Offering</a:t>
                      </a:r>
                      <a:endParaRPr lang="en-US" sz="1400" b="1" dirty="0">
                        <a:solidFill>
                          <a:srgbClr val="C00000"/>
                        </a:solidFill>
                      </a:endParaRPr>
                    </a:p>
                  </a:txBody>
                  <a:tcPr>
                    <a:cell3D prstMaterial="dkEdge">
                      <a:bevel prst="riblet"/>
                      <a:lightRig rig="flood" dir="t"/>
                    </a:cell3D>
                  </a:tcPr>
                </a:tc>
                <a:tc>
                  <a:txBody>
                    <a:bodyPr/>
                    <a:lstStyle/>
                    <a:p>
                      <a:r>
                        <a:rPr lang="en-US" sz="1600" dirty="0" smtClean="0"/>
                        <a:t>High</a:t>
                      </a:r>
                      <a:r>
                        <a:rPr lang="en-US" sz="1600" baseline="0" dirty="0" smtClean="0"/>
                        <a:t> Priest:  young bull;  Leader: </a:t>
                      </a:r>
                      <a:r>
                        <a:rPr lang="en-US" sz="1600" b="1" u="sng" baseline="0" dirty="0" smtClean="0">
                          <a:solidFill>
                            <a:srgbClr val="C00000"/>
                          </a:solidFill>
                        </a:rPr>
                        <a:t>male</a:t>
                      </a:r>
                      <a:r>
                        <a:rPr lang="en-US" sz="1600" baseline="0" dirty="0" smtClean="0"/>
                        <a:t> goat;  Common person: female goat;  Poor:  Dove/pigeon;  Very poor:  fine flour.</a:t>
                      </a:r>
                      <a:endParaRPr lang="en-US" sz="1600" dirty="0"/>
                    </a:p>
                  </a:txBody>
                  <a:tcPr>
                    <a:cell3D prstMaterial="dkEdge">
                      <a:bevel prst="riblet"/>
                      <a:lightRig rig="flood" dir="t"/>
                    </a:cell3D>
                  </a:tcPr>
                </a:tc>
                <a:tc>
                  <a:txBody>
                    <a:bodyPr/>
                    <a:lstStyle/>
                    <a:p>
                      <a:pPr algn="ctr"/>
                      <a:r>
                        <a:rPr lang="en-US" b="0" u="none" dirty="0" smtClean="0">
                          <a:solidFill>
                            <a:srgbClr val="C00000"/>
                          </a:solidFill>
                        </a:rPr>
                        <a:t>Unintentional</a:t>
                      </a:r>
                      <a:r>
                        <a:rPr lang="en-US" b="0" u="none" baseline="0" dirty="0" smtClean="0">
                          <a:solidFill>
                            <a:srgbClr val="C00000"/>
                          </a:solidFill>
                        </a:rPr>
                        <a:t> Sin</a:t>
                      </a:r>
                      <a:br>
                        <a:rPr lang="en-US" b="0" u="none" baseline="0" dirty="0" smtClean="0">
                          <a:solidFill>
                            <a:srgbClr val="C00000"/>
                          </a:solidFill>
                        </a:rPr>
                      </a:br>
                      <a:r>
                        <a:rPr lang="en-US" b="0" u="none" baseline="0" dirty="0" smtClean="0">
                          <a:solidFill>
                            <a:srgbClr val="C00000"/>
                          </a:solidFill>
                        </a:rPr>
                        <a:t>(No Grain/Drink Offerings)</a:t>
                      </a:r>
                      <a:endParaRPr lang="en-US" b="0" u="none" dirty="0">
                        <a:solidFill>
                          <a:srgbClr val="C00000"/>
                        </a:solidFill>
                      </a:endParaRPr>
                    </a:p>
                  </a:txBody>
                  <a:tcPr>
                    <a:cell3D prstMaterial="dkEdge">
                      <a:bevel prst="riblet"/>
                      <a:lightRig rig="flood" dir="t"/>
                    </a:cell3D>
                  </a:tcPr>
                </a:tc>
              </a:tr>
              <a:tr h="370840">
                <a:tc>
                  <a:txBody>
                    <a:bodyPr/>
                    <a:lstStyle/>
                    <a:p>
                      <a:r>
                        <a:rPr lang="en-US" sz="1400" b="1" dirty="0" smtClean="0">
                          <a:solidFill>
                            <a:srgbClr val="FF0000"/>
                          </a:solidFill>
                        </a:rPr>
                        <a:t>Trespass Offering</a:t>
                      </a:r>
                      <a:endParaRPr lang="en-US" sz="1400" b="1" dirty="0">
                        <a:solidFill>
                          <a:srgbClr val="FF0000"/>
                        </a:solidFill>
                      </a:endParaRPr>
                    </a:p>
                  </a:txBody>
                  <a:tcPr>
                    <a:cell3D prstMaterial="dkEdge">
                      <a:bevel prst="riblet"/>
                      <a:lightRig rig="flood" dir="t"/>
                    </a:cell3D>
                  </a:tcPr>
                </a:tc>
                <a:tc>
                  <a:txBody>
                    <a:bodyPr/>
                    <a:lstStyle/>
                    <a:p>
                      <a:r>
                        <a:rPr lang="en-US" sz="1600" dirty="0" smtClean="0"/>
                        <a:t>Ram for unintentional sin; had to be </a:t>
                      </a:r>
                      <a:r>
                        <a:rPr lang="en-US" sz="1600" b="1" u="sng" dirty="0" smtClean="0">
                          <a:solidFill>
                            <a:srgbClr val="FF0000"/>
                          </a:solidFill>
                        </a:rPr>
                        <a:t>eaten within the court </a:t>
                      </a:r>
                      <a:br>
                        <a:rPr lang="en-US" sz="1600" b="1" u="sng" dirty="0" smtClean="0">
                          <a:solidFill>
                            <a:srgbClr val="FF0000"/>
                          </a:solidFill>
                        </a:rPr>
                      </a:br>
                      <a:r>
                        <a:rPr lang="en-US" sz="1600" b="1" u="sng" dirty="0" smtClean="0">
                          <a:solidFill>
                            <a:srgbClr val="FF0000"/>
                          </a:solidFill>
                        </a:rPr>
                        <a:t>of the tabernacle</a:t>
                      </a:r>
                      <a:r>
                        <a:rPr lang="en-US" sz="1600" dirty="0" smtClean="0">
                          <a:solidFill>
                            <a:srgbClr val="FF0000"/>
                          </a:solidFill>
                        </a:rPr>
                        <a:t>.</a:t>
                      </a:r>
                      <a:endParaRPr lang="en-US" sz="1600" dirty="0">
                        <a:solidFill>
                          <a:srgbClr val="FF0000"/>
                        </a:solidFill>
                      </a:endParaRPr>
                    </a:p>
                  </a:txBody>
                  <a:tcPr>
                    <a:cell3D prstMaterial="dkEdge">
                      <a:bevel prst="riblet"/>
                      <a:lightRig rig="flood" dir="t"/>
                    </a:cell3D>
                  </a:tcPr>
                </a:tc>
                <a:tc>
                  <a:txBody>
                    <a:bodyPr/>
                    <a:lstStyle/>
                    <a:p>
                      <a:pPr algn="ctr"/>
                      <a:r>
                        <a:rPr lang="en-US" b="0" dirty="0" smtClean="0">
                          <a:solidFill>
                            <a:srgbClr val="FF0000"/>
                          </a:solidFill>
                        </a:rPr>
                        <a:t>Intentional Sin</a:t>
                      </a:r>
                      <a:br>
                        <a:rPr lang="en-US" b="0" dirty="0" smtClean="0">
                          <a:solidFill>
                            <a:srgbClr val="FF0000"/>
                          </a:solidFill>
                        </a:rPr>
                      </a:br>
                      <a:r>
                        <a:rPr lang="en-US" b="0" dirty="0" smtClean="0">
                          <a:solidFill>
                            <a:srgbClr val="FF0000"/>
                          </a:solidFill>
                        </a:rPr>
                        <a:t>(No Grain/Drink Offerings)</a:t>
                      </a:r>
                      <a:endParaRPr lang="en-US" b="0" dirty="0">
                        <a:solidFill>
                          <a:srgbClr val="FF0000"/>
                        </a:solidFill>
                      </a:endParaRPr>
                    </a:p>
                  </a:txBody>
                  <a:tcPr>
                    <a:cell3D prstMaterial="dkEdge">
                      <a:bevel prst="riblet"/>
                      <a:lightRig rig="flood" dir="t"/>
                    </a:cell3D>
                  </a:tcPr>
                </a:tc>
              </a:tr>
              <a:tr h="370840">
                <a:tc>
                  <a:txBody>
                    <a:bodyPr/>
                    <a:lstStyle/>
                    <a:p>
                      <a:r>
                        <a:rPr lang="en-US" sz="1400" b="1" dirty="0" smtClean="0">
                          <a:solidFill>
                            <a:srgbClr val="7030A0"/>
                          </a:solidFill>
                        </a:rPr>
                        <a:t>Grain/Drink Offerings</a:t>
                      </a:r>
                      <a:endParaRPr lang="en-US" sz="1400" b="1" dirty="0">
                        <a:solidFill>
                          <a:srgbClr val="7030A0"/>
                        </a:solidFill>
                      </a:endParaRPr>
                    </a:p>
                  </a:txBody>
                  <a:tcPr>
                    <a:cell3D prstMaterial="dkEdge">
                      <a:bevel prst="riblet"/>
                      <a:lightRig rig="flood" dir="t"/>
                    </a:cell3D>
                  </a:tcPr>
                </a:tc>
                <a:tc>
                  <a:txBody>
                    <a:bodyPr/>
                    <a:lstStyle/>
                    <a:p>
                      <a:pPr algn="l"/>
                      <a:r>
                        <a:rPr lang="en-US" sz="1600" dirty="0" smtClean="0"/>
                        <a:t>Grain:  ULB with oil</a:t>
                      </a:r>
                      <a:r>
                        <a:rPr lang="en-US" sz="1600" baseline="0" dirty="0" smtClean="0"/>
                        <a:t> &amp; salt; eaten in court; </a:t>
                      </a:r>
                      <a:br>
                        <a:rPr lang="en-US" sz="1600" baseline="0" dirty="0" smtClean="0"/>
                      </a:br>
                      <a:r>
                        <a:rPr lang="en-US" sz="1600" baseline="0" dirty="0" smtClean="0"/>
                        <a:t>Drink:  grape juice (no yeast or honey); poured out at altar.</a:t>
                      </a:r>
                      <a:br>
                        <a:rPr lang="en-US" sz="1600" baseline="0" dirty="0" smtClean="0"/>
                      </a:br>
                      <a:r>
                        <a:rPr lang="en-US" sz="1600" baseline="0" dirty="0" smtClean="0"/>
                        <a:t>Always offered with the Daily </a:t>
                      </a:r>
                      <a:r>
                        <a:rPr lang="en-US" sz="1600" b="1" baseline="0" dirty="0" smtClean="0">
                          <a:solidFill>
                            <a:srgbClr val="002060"/>
                          </a:solidFill>
                        </a:rPr>
                        <a:t>Burnt</a:t>
                      </a:r>
                      <a:r>
                        <a:rPr lang="en-US" sz="1600" baseline="0" dirty="0" smtClean="0"/>
                        <a:t> / </a:t>
                      </a:r>
                      <a:r>
                        <a:rPr lang="en-US" sz="1600" b="1" baseline="0" dirty="0" smtClean="0">
                          <a:solidFill>
                            <a:srgbClr val="006600"/>
                          </a:solidFill>
                        </a:rPr>
                        <a:t>Peace</a:t>
                      </a:r>
                      <a:r>
                        <a:rPr lang="en-US" sz="1600" baseline="0" dirty="0" smtClean="0"/>
                        <a:t> Offerings on altar.</a:t>
                      </a:r>
                      <a:endParaRPr lang="en-US" sz="1600" dirty="0"/>
                    </a:p>
                  </a:txBody>
                  <a:tcPr>
                    <a:cell3D prstMaterial="dkEdge">
                      <a:bevel prst="riblet"/>
                      <a:lightRig rig="flood" dir="t"/>
                    </a:cell3D>
                  </a:tcPr>
                </a:tc>
                <a:tc>
                  <a:txBody>
                    <a:bodyPr/>
                    <a:lstStyle/>
                    <a:p>
                      <a:r>
                        <a:rPr lang="en-US" dirty="0" smtClean="0"/>
                        <a:t>Always offered together to approach Yahuah in worship.</a:t>
                      </a:r>
                      <a:endParaRPr lang="en-US" dirty="0"/>
                    </a:p>
                  </a:txBody>
                  <a:tcPr>
                    <a:cell3D prstMaterial="dkEdge">
                      <a:bevel prst="riblet"/>
                      <a:lightRig rig="flood" dir="t"/>
                    </a:cell3D>
                  </a:tcPr>
                </a:tc>
              </a:tr>
            </a:tbl>
          </a:graphicData>
        </a:graphic>
      </p:graphicFrame>
      <p:sp>
        <p:nvSpPr>
          <p:cNvPr id="8" name="Title 1"/>
          <p:cNvSpPr txBox="1">
            <a:spLocks/>
          </p:cNvSpPr>
          <p:nvPr/>
        </p:nvSpPr>
        <p:spPr>
          <a:xfrm>
            <a:off x="1507744" y="7924800"/>
            <a:ext cx="10170160" cy="710882"/>
          </a:xfrm>
          <a:prstGeom prst="rect">
            <a:avLst/>
          </a:prstGeom>
          <a:solidFill>
            <a:schemeClr val="accent2">
              <a:lumMod val="20000"/>
              <a:lumOff val="80000"/>
            </a:schemeClr>
          </a:solidFill>
        </p:spPr>
        <p:txBody>
          <a:bodyPr anchor="ctr">
            <a:normAutofit fontScale="5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is the Passover not connected to meat &amp; drink offerings?  We shall see!</a:t>
            </a:r>
            <a:endParaRPr lang="en-US" dirty="0"/>
          </a:p>
        </p:txBody>
      </p:sp>
      <p:sp>
        <p:nvSpPr>
          <p:cNvPr id="11" name="Slide Number Placeholder 1"/>
          <p:cNvSpPr txBox="1">
            <a:spLocks/>
          </p:cNvSpPr>
          <p:nvPr/>
        </p:nvSpPr>
        <p:spPr>
          <a:xfrm>
            <a:off x="11071465" y="6611359"/>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200" smtClean="0"/>
              <a:pPr algn="r"/>
              <a:t>20</a:t>
            </a:fld>
            <a:endParaRPr lang="en-US" dirty="0"/>
          </a:p>
        </p:txBody>
      </p:sp>
      <p:sp>
        <p:nvSpPr>
          <p:cNvPr id="15" name="Content Placeholder 2"/>
          <p:cNvSpPr>
            <a:spLocks noGrp="1"/>
          </p:cNvSpPr>
          <p:nvPr>
            <p:ph idx="1"/>
          </p:nvPr>
        </p:nvSpPr>
        <p:spPr>
          <a:xfrm>
            <a:off x="7708747" y="3761774"/>
            <a:ext cx="4258532" cy="2827112"/>
          </a:xfrm>
          <a:prstGeom prst="roundRect">
            <a:avLst>
              <a:gd name="adj" fmla="val 9057"/>
            </a:avLst>
          </a:prstGeom>
          <a:blipFill>
            <a:blip r:embed="rId2"/>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Autofit/>
            <a:sp3d extrusionH="57150">
              <a:bevelT w="82550" h="38100" prst="coolSlant"/>
            </a:sp3d>
          </a:bodyPr>
          <a:lstStyle/>
          <a:p>
            <a:pPr>
              <a:lnSpc>
                <a:spcPct val="120000"/>
              </a:lnSpc>
            </a:pPr>
            <a:r>
              <a:rPr lang="en-US" sz="2000" dirty="0" smtClean="0">
                <a:solidFill>
                  <a:schemeClr val="tx1">
                    <a:lumMod val="85000"/>
                    <a:lumOff val="15000"/>
                  </a:schemeClr>
                </a:solidFill>
                <a:latin typeface="Comic Sans MS" pitchFamily="66" charset="0"/>
              </a:rPr>
              <a:t>The</a:t>
            </a:r>
            <a:r>
              <a:rPr lang="en-US" sz="2000" dirty="0" smtClean="0">
                <a:solidFill>
                  <a:schemeClr val="tx1">
                    <a:lumMod val="75000"/>
                    <a:lumOff val="25000"/>
                  </a:schemeClr>
                </a:solidFill>
                <a:latin typeface="Comic Sans MS" pitchFamily="66" charset="0"/>
              </a:rPr>
              <a:t> </a:t>
            </a:r>
            <a:r>
              <a:rPr lang="en-US" sz="2000" b="1" dirty="0">
                <a:solidFill>
                  <a:schemeClr val="accent2">
                    <a:lumMod val="75000"/>
                  </a:schemeClr>
                </a:solidFill>
                <a:latin typeface="Comic Sans MS" pitchFamily="66" charset="0"/>
              </a:rPr>
              <a:t>Grain Offering </a:t>
            </a:r>
            <a:r>
              <a:rPr lang="en-US" sz="2000" dirty="0" smtClean="0">
                <a:solidFill>
                  <a:schemeClr val="tx1">
                    <a:lumMod val="85000"/>
                    <a:lumOff val="15000"/>
                  </a:schemeClr>
                </a:solidFill>
                <a:latin typeface="Comic Sans MS" pitchFamily="66" charset="0"/>
              </a:rPr>
              <a:t>and</a:t>
            </a:r>
            <a:r>
              <a:rPr lang="en-US" sz="2000" dirty="0" smtClean="0">
                <a:solidFill>
                  <a:schemeClr val="tx1">
                    <a:lumMod val="75000"/>
                    <a:lumOff val="25000"/>
                  </a:schemeClr>
                </a:solidFill>
                <a:latin typeface="Comic Sans MS" pitchFamily="66" charset="0"/>
              </a:rPr>
              <a:t> </a:t>
            </a:r>
            <a:br>
              <a:rPr lang="en-US" sz="2000" dirty="0" smtClean="0">
                <a:solidFill>
                  <a:schemeClr val="tx1">
                    <a:lumMod val="75000"/>
                    <a:lumOff val="25000"/>
                  </a:schemeClr>
                </a:solidFill>
                <a:latin typeface="Comic Sans MS" pitchFamily="66" charset="0"/>
              </a:rPr>
            </a:br>
            <a:r>
              <a:rPr lang="en-US" sz="2000" b="1" dirty="0" smtClean="0">
                <a:solidFill>
                  <a:srgbClr val="96004B"/>
                </a:solidFill>
                <a:latin typeface="Comic Sans MS" pitchFamily="66" charset="0"/>
              </a:rPr>
              <a:t>Drink </a:t>
            </a:r>
            <a:r>
              <a:rPr lang="en-US" sz="2000" b="1" dirty="0">
                <a:solidFill>
                  <a:srgbClr val="96004B"/>
                </a:solidFill>
                <a:latin typeface="Comic Sans MS" pitchFamily="66" charset="0"/>
              </a:rPr>
              <a:t>Offering</a:t>
            </a:r>
            <a:r>
              <a:rPr lang="en-US" sz="2000" dirty="0" smtClean="0">
                <a:solidFill>
                  <a:schemeClr val="tx1">
                    <a:lumMod val="75000"/>
                    <a:lumOff val="25000"/>
                  </a:schemeClr>
                </a:solidFill>
                <a:latin typeface="Comic Sans MS" pitchFamily="66" charset="0"/>
              </a:rPr>
              <a:t> </a:t>
            </a:r>
            <a:r>
              <a:rPr lang="en-US" sz="2000" dirty="0" smtClean="0">
                <a:solidFill>
                  <a:schemeClr val="tx1">
                    <a:lumMod val="85000"/>
                    <a:lumOff val="15000"/>
                  </a:schemeClr>
                </a:solidFill>
                <a:latin typeface="Comic Sans MS" pitchFamily="66" charset="0"/>
              </a:rPr>
              <a:t>were never offered with the </a:t>
            </a:r>
            <a:r>
              <a:rPr lang="en-US" sz="2000" b="1" dirty="0" smtClean="0">
                <a:solidFill>
                  <a:srgbClr val="C00000"/>
                </a:solidFill>
                <a:latin typeface="Comic Sans MS" pitchFamily="66" charset="0"/>
              </a:rPr>
              <a:t>Sin</a:t>
            </a:r>
            <a:r>
              <a:rPr lang="en-US" sz="2000" dirty="0" smtClean="0">
                <a:solidFill>
                  <a:schemeClr val="tx1">
                    <a:lumMod val="85000"/>
                    <a:lumOff val="15000"/>
                  </a:schemeClr>
                </a:solidFill>
                <a:latin typeface="Comic Sans MS" pitchFamily="66" charset="0"/>
              </a:rPr>
              <a:t> and </a:t>
            </a:r>
            <a:r>
              <a:rPr lang="en-US" sz="2000" b="1" dirty="0" smtClean="0">
                <a:solidFill>
                  <a:srgbClr val="FF0000"/>
                </a:solidFill>
                <a:latin typeface="Comic Sans MS" pitchFamily="66" charset="0"/>
              </a:rPr>
              <a:t>Trespass</a:t>
            </a:r>
            <a:r>
              <a:rPr lang="en-US" sz="2000" dirty="0" smtClean="0">
                <a:solidFill>
                  <a:schemeClr val="tx1">
                    <a:lumMod val="85000"/>
                    <a:lumOff val="15000"/>
                  </a:schemeClr>
                </a:solidFill>
                <a:latin typeface="Comic Sans MS" pitchFamily="66" charset="0"/>
              </a:rPr>
              <a:t> Offering, as the sinner is still “overcoming” and has not experienced the “joy” of total victory as yet. </a:t>
            </a:r>
            <a:endParaRPr lang="en-US" sz="1600" dirty="0">
              <a:solidFill>
                <a:schemeClr val="tx1">
                  <a:lumMod val="85000"/>
                  <a:lumOff val="15000"/>
                </a:schemeClr>
              </a:solidFill>
              <a:latin typeface="Comic Sans MS" pitchFamily="66" charset="0"/>
            </a:endParaRPr>
          </a:p>
        </p:txBody>
      </p:sp>
      <p:pic>
        <p:nvPicPr>
          <p:cNvPr id="16"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60" y="224096"/>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a:xfrm>
            <a:off x="1516302" y="3761773"/>
            <a:ext cx="3846132" cy="2827112"/>
          </a:xfrm>
          <a:prstGeom prst="roundRect">
            <a:avLst>
              <a:gd name="adj" fmla="val 9924"/>
            </a:avLst>
          </a:prstGeom>
          <a:blipFill>
            <a:blip r:embed="rId2"/>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Autofit/>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nSpc>
                <a:spcPct val="120000"/>
              </a:lnSpc>
              <a:buFont typeface="Wingdings" pitchFamily="2" charset="2"/>
              <a:buChar char="v"/>
            </a:pPr>
            <a:r>
              <a:rPr lang="en-US" sz="2000" b="1" dirty="0" smtClean="0">
                <a:solidFill>
                  <a:schemeClr val="accent2">
                    <a:lumMod val="75000"/>
                  </a:schemeClr>
                </a:solidFill>
                <a:latin typeface="Comic Sans MS" pitchFamily="66" charset="0"/>
              </a:rPr>
              <a:t>Grain Offering:  </a:t>
            </a:r>
            <a:br>
              <a:rPr lang="en-US" sz="2000" b="1" dirty="0" smtClean="0">
                <a:solidFill>
                  <a:schemeClr val="accent2">
                    <a:lumMod val="75000"/>
                  </a:schemeClr>
                </a:solidFill>
                <a:latin typeface="Comic Sans MS" pitchFamily="66" charset="0"/>
              </a:rPr>
            </a:br>
            <a:r>
              <a:rPr lang="en-US" sz="2000" dirty="0" smtClean="0">
                <a:solidFill>
                  <a:schemeClr val="tx1">
                    <a:lumMod val="85000"/>
                    <a:lumOff val="15000"/>
                  </a:schemeClr>
                </a:solidFill>
                <a:latin typeface="Comic Sans MS" pitchFamily="66" charset="0"/>
              </a:rPr>
              <a:t>expresses thanks for Yahuah’s provision </a:t>
            </a:r>
            <a:br>
              <a:rPr lang="en-US" sz="2000" dirty="0" smtClean="0">
                <a:solidFill>
                  <a:schemeClr val="tx1">
                    <a:lumMod val="85000"/>
                    <a:lumOff val="15000"/>
                  </a:schemeClr>
                </a:solidFill>
                <a:latin typeface="Comic Sans MS" pitchFamily="66" charset="0"/>
              </a:rPr>
            </a:br>
            <a:r>
              <a:rPr lang="en-US" sz="2000" dirty="0" smtClean="0">
                <a:solidFill>
                  <a:schemeClr val="tx1">
                    <a:lumMod val="85000"/>
                    <a:lumOff val="15000"/>
                  </a:schemeClr>
                </a:solidFill>
                <a:latin typeface="Comic Sans MS" pitchFamily="66" charset="0"/>
              </a:rPr>
              <a:t>and good will.</a:t>
            </a:r>
          </a:p>
          <a:p>
            <a:pPr>
              <a:lnSpc>
                <a:spcPct val="120000"/>
              </a:lnSpc>
              <a:buFont typeface="Wingdings" pitchFamily="2" charset="2"/>
              <a:buChar char="v"/>
            </a:pPr>
            <a:r>
              <a:rPr lang="en-US" sz="2000" b="1" dirty="0" smtClean="0">
                <a:solidFill>
                  <a:srgbClr val="96004B"/>
                </a:solidFill>
                <a:latin typeface="Comic Sans MS" pitchFamily="66" charset="0"/>
              </a:rPr>
              <a:t>Drink Offering:  </a:t>
            </a:r>
            <a:br>
              <a:rPr lang="en-US" sz="2000" b="1" dirty="0" smtClean="0">
                <a:solidFill>
                  <a:srgbClr val="96004B"/>
                </a:solidFill>
                <a:latin typeface="Comic Sans MS" pitchFamily="66" charset="0"/>
              </a:rPr>
            </a:br>
            <a:r>
              <a:rPr lang="en-US" sz="2000" dirty="0" smtClean="0">
                <a:solidFill>
                  <a:schemeClr val="tx1">
                    <a:lumMod val="85000"/>
                    <a:lumOff val="15000"/>
                  </a:schemeClr>
                </a:solidFill>
                <a:latin typeface="Comic Sans MS" pitchFamily="66" charset="0"/>
              </a:rPr>
              <a:t>expresses joy </a:t>
            </a:r>
            <a:r>
              <a:rPr lang="en-US" sz="2000" u="sng" dirty="0" smtClean="0">
                <a:solidFill>
                  <a:schemeClr val="tx1">
                    <a:lumMod val="85000"/>
                    <a:lumOff val="15000"/>
                  </a:schemeClr>
                </a:solidFill>
                <a:latin typeface="Comic Sans MS" pitchFamily="66" charset="0"/>
              </a:rPr>
              <a:t>in</a:t>
            </a:r>
            <a:r>
              <a:rPr lang="en-US" sz="2000" dirty="0" smtClean="0">
                <a:solidFill>
                  <a:schemeClr val="tx1">
                    <a:lumMod val="85000"/>
                    <a:lumOff val="15000"/>
                  </a:schemeClr>
                </a:solidFill>
                <a:latin typeface="Comic Sans MS" pitchFamily="66" charset="0"/>
              </a:rPr>
              <a:t> </a:t>
            </a:r>
            <a:r>
              <a:rPr lang="en-US" sz="2000" u="sng" dirty="0" smtClean="0">
                <a:solidFill>
                  <a:schemeClr val="tx1">
                    <a:lumMod val="85000"/>
                    <a:lumOff val="15000"/>
                  </a:schemeClr>
                </a:solidFill>
                <a:latin typeface="Comic Sans MS" pitchFamily="66" charset="0"/>
              </a:rPr>
              <a:t>the</a:t>
            </a:r>
            <a:r>
              <a:rPr lang="en-US" sz="2000" dirty="0" smtClean="0">
                <a:solidFill>
                  <a:schemeClr val="tx1">
                    <a:lumMod val="85000"/>
                    <a:lumOff val="15000"/>
                  </a:schemeClr>
                </a:solidFill>
                <a:latin typeface="Comic Sans MS" pitchFamily="66" charset="0"/>
              </a:rPr>
              <a:t> </a:t>
            </a:r>
            <a:r>
              <a:rPr lang="en-US" sz="2000" u="sng" dirty="0" smtClean="0">
                <a:solidFill>
                  <a:schemeClr val="tx1">
                    <a:lumMod val="85000"/>
                    <a:lumOff val="15000"/>
                  </a:schemeClr>
                </a:solidFill>
                <a:latin typeface="Comic Sans MS" pitchFamily="66" charset="0"/>
              </a:rPr>
              <a:t>completion</a:t>
            </a:r>
            <a:r>
              <a:rPr lang="en-US" sz="2000" dirty="0" smtClean="0">
                <a:solidFill>
                  <a:schemeClr val="tx1">
                    <a:lumMod val="85000"/>
                    <a:lumOff val="15000"/>
                  </a:schemeClr>
                </a:solidFill>
                <a:latin typeface="Comic Sans MS" pitchFamily="66" charset="0"/>
              </a:rPr>
              <a:t> of “the” work.</a:t>
            </a:r>
          </a:p>
        </p:txBody>
      </p:sp>
      <p:pic>
        <p:nvPicPr>
          <p:cNvPr id="1026" name="Picture 2" descr="C:\Users\Rae\Desktop\sin offerin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35845" y="3837160"/>
            <a:ext cx="3200760" cy="2578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12212218" y="550919"/>
            <a:ext cx="4551782" cy="6060440"/>
          </a:xfrm>
          <a:prstGeom prst="rect">
            <a:avLst/>
          </a:prstGeom>
          <a:solidFill>
            <a:schemeClr val="bg2">
              <a:lumMod val="90000"/>
            </a:schemeClr>
          </a:solidFill>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2000" dirty="0" smtClean="0"/>
              <a:t>Passover is the </a:t>
            </a:r>
            <a:r>
              <a:rPr lang="en-US" sz="2000" b="1" u="sng" dirty="0" smtClean="0"/>
              <a:t>MOST</a:t>
            </a:r>
            <a:r>
              <a:rPr lang="en-US" sz="2000" dirty="0" smtClean="0"/>
              <a:t> important sacrifice because it includes components of every other sacrifice and offering all wrapped into one.  Every individual was commanded to take part in this Passover sacrifice every Passover, unlike the other sacrifices that were mainly officiated through the priests and the sanctuary. </a:t>
            </a:r>
          </a:p>
          <a:p>
            <a:pPr marL="82296" indent="0">
              <a:buFont typeface="Wingdings 2"/>
              <a:buNone/>
            </a:pPr>
            <a:r>
              <a:rPr lang="en-US" sz="2000" dirty="0" smtClean="0">
                <a:solidFill>
                  <a:srgbClr val="FF0000"/>
                </a:solidFill>
              </a:rPr>
              <a:t>The Passover sacrificial ceremony included the Grain and Drink component a bit differently.  Unleavened bread was eaten [grain offering].  There are no instruction for “wine” to be taken (in the Torah), but the blood of the animal was poured on the ground [as the Drink offering] (</a:t>
            </a:r>
            <a:r>
              <a:rPr lang="en-US" sz="2000" dirty="0" err="1" smtClean="0">
                <a:solidFill>
                  <a:srgbClr val="FF0000"/>
                </a:solidFill>
              </a:rPr>
              <a:t>cf</a:t>
            </a:r>
            <a:r>
              <a:rPr lang="en-US" sz="2000" dirty="0" smtClean="0">
                <a:solidFill>
                  <a:srgbClr val="FF0000"/>
                </a:solidFill>
              </a:rPr>
              <a:t>: Gen 35:24; 2 Tim 4:6).</a:t>
            </a:r>
          </a:p>
          <a:p>
            <a:pPr marL="82296" indent="0">
              <a:buFont typeface="Wingdings 2"/>
              <a:buNone/>
            </a:pPr>
            <a:endParaRPr lang="en-US" dirty="0" smtClean="0"/>
          </a:p>
        </p:txBody>
      </p:sp>
      <p:sp>
        <p:nvSpPr>
          <p:cNvPr id="13" name="TextBox 29"/>
          <p:cNvSpPr txBox="1"/>
          <p:nvPr/>
        </p:nvSpPr>
        <p:spPr>
          <a:xfrm>
            <a:off x="405755" y="2420850"/>
            <a:ext cx="648072" cy="1995249"/>
          </a:xfrm>
          <a:prstGeom prst="roundRect">
            <a:avLst/>
          </a:prstGeom>
          <a:solidFill>
            <a:schemeClr val="accent1">
              <a:lumMod val="75000"/>
            </a:schemeClr>
          </a:solidFill>
          <a:ln w="57150">
            <a:solidFill>
              <a:schemeClr val="accent6">
                <a:lumMod val="20000"/>
                <a:lumOff val="8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05564075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175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up)">
                                      <p:cBhvr>
                                        <p:cTn id="17" dur="175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17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000">
              <a:srgbClr val="96004B"/>
            </a:gs>
            <a:gs pos="20000">
              <a:srgbClr val="6F3350"/>
            </a:gs>
            <a:gs pos="45000">
              <a:schemeClr val="accent2">
                <a:lumMod val="20000"/>
                <a:lumOff val="80000"/>
              </a:schemeClr>
            </a:gs>
            <a:gs pos="35000">
              <a:srgbClr val="FEE7F2"/>
            </a:gs>
            <a:gs pos="57000">
              <a:schemeClr val="accent3">
                <a:lumMod val="60000"/>
                <a:lumOff val="40000"/>
              </a:schemeClr>
            </a:gs>
            <a:gs pos="75000">
              <a:srgbClr val="96004B"/>
            </a:gs>
            <a:gs pos="94000">
              <a:srgbClr val="6F3350"/>
            </a:gs>
          </a:gsLst>
          <a:lin ang="5400000" scaled="0"/>
        </a:gradFill>
        <a:effectLst/>
      </p:bgPr>
    </p:bg>
    <p:spTree>
      <p:nvGrpSpPr>
        <p:cNvPr id="1" name=""/>
        <p:cNvGrpSpPr/>
        <p:nvPr/>
      </p:nvGrpSpPr>
      <p:grpSpPr>
        <a:xfrm>
          <a:off x="0" y="0"/>
          <a:ext cx="0" cy="0"/>
          <a:chOff x="0" y="0"/>
          <a:chExt cx="0" cy="0"/>
        </a:xfrm>
      </p:grpSpPr>
      <p:sp>
        <p:nvSpPr>
          <p:cNvPr id="15" name="Content Placeholder 2"/>
          <p:cNvSpPr>
            <a:spLocks noGrp="1"/>
          </p:cNvSpPr>
          <p:nvPr>
            <p:ph idx="1"/>
          </p:nvPr>
        </p:nvSpPr>
        <p:spPr>
          <a:xfrm>
            <a:off x="4848209" y="1042824"/>
            <a:ext cx="6832780" cy="3089336"/>
          </a:xfrm>
          <a:blipFill dpi="0" rotWithShape="1">
            <a:blip r:embed="rId2">
              <a:alphaModFix amt="92000"/>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rmAutofit fontScale="85000" lnSpcReduction="20000"/>
            <a:sp3d extrusionH="57150">
              <a:bevelT w="82550" h="38100" prst="coolSlant"/>
            </a:sp3d>
          </a:bodyPr>
          <a:lstStyle/>
          <a:p>
            <a:pPr marL="82296" indent="0">
              <a:lnSpc>
                <a:spcPct val="120000"/>
              </a:lnSpc>
              <a:buNone/>
            </a:pPr>
            <a:r>
              <a:rPr lang="en-US" sz="3300" b="1" dirty="0" smtClean="0">
                <a:solidFill>
                  <a:schemeClr val="accent2">
                    <a:lumMod val="20000"/>
                    <a:lumOff val="80000"/>
                  </a:schemeClr>
                </a:solidFill>
                <a:latin typeface="Comic Sans MS" pitchFamily="66" charset="0"/>
              </a:rPr>
              <a:t>When is the wine poured out: </a:t>
            </a:r>
          </a:p>
          <a:p>
            <a:pPr marL="596646" indent="-514350">
              <a:lnSpc>
                <a:spcPct val="120000"/>
              </a:lnSpc>
              <a:buAutoNum type="arabicParenR"/>
            </a:pPr>
            <a:r>
              <a:rPr lang="en-US" sz="3300" b="1" dirty="0" smtClean="0">
                <a:solidFill>
                  <a:schemeClr val="accent2">
                    <a:lumMod val="20000"/>
                    <a:lumOff val="80000"/>
                  </a:schemeClr>
                </a:solidFill>
                <a:latin typeface="Comic Sans MS" pitchFamily="66" charset="0"/>
              </a:rPr>
              <a:t>At the beginning of the day?</a:t>
            </a:r>
          </a:p>
          <a:p>
            <a:pPr marL="539496" indent="-457200">
              <a:lnSpc>
                <a:spcPct val="120000"/>
              </a:lnSpc>
              <a:buAutoNum type="arabicParenR"/>
            </a:pPr>
            <a:r>
              <a:rPr lang="en-US" sz="3300" b="1" dirty="0" smtClean="0">
                <a:solidFill>
                  <a:schemeClr val="accent2">
                    <a:lumMod val="20000"/>
                    <a:lumOff val="80000"/>
                  </a:schemeClr>
                </a:solidFill>
                <a:latin typeface="Comic Sans MS" pitchFamily="66" charset="0"/>
              </a:rPr>
              <a:t>At the end of the day?</a:t>
            </a:r>
          </a:p>
          <a:p>
            <a:pPr>
              <a:lnSpc>
                <a:spcPct val="120000"/>
              </a:lnSpc>
              <a:buFont typeface="Wingdings" pitchFamily="2" charset="2"/>
              <a:buChar char="Ø"/>
            </a:pPr>
            <a:r>
              <a:rPr lang="en-US" sz="3300" b="1" dirty="0" smtClean="0">
                <a:solidFill>
                  <a:schemeClr val="accent2">
                    <a:lumMod val="20000"/>
                    <a:lumOff val="80000"/>
                  </a:schemeClr>
                </a:solidFill>
                <a:latin typeface="Comic Sans MS" pitchFamily="66" charset="0"/>
              </a:rPr>
              <a:t> </a:t>
            </a:r>
            <a:r>
              <a:rPr lang="en-US" sz="3300" b="1" u="sng" dirty="0" smtClean="0">
                <a:solidFill>
                  <a:schemeClr val="accent2">
                    <a:lumMod val="20000"/>
                    <a:lumOff val="80000"/>
                  </a:schemeClr>
                </a:solidFill>
                <a:latin typeface="Comic Sans MS" pitchFamily="66" charset="0"/>
              </a:rPr>
              <a:t>At the end of the day</a:t>
            </a:r>
            <a:r>
              <a:rPr lang="en-US" sz="3300" b="1" dirty="0" smtClean="0">
                <a:solidFill>
                  <a:schemeClr val="accent2">
                    <a:lumMod val="20000"/>
                    <a:lumOff val="80000"/>
                  </a:schemeClr>
                </a:solidFill>
                <a:latin typeface="Comic Sans MS" pitchFamily="66" charset="0"/>
              </a:rPr>
              <a:t> is when </a:t>
            </a:r>
            <a:br>
              <a:rPr lang="en-US" sz="3300" b="1" dirty="0" smtClean="0">
                <a:solidFill>
                  <a:schemeClr val="accent2">
                    <a:lumMod val="20000"/>
                    <a:lumOff val="80000"/>
                  </a:schemeClr>
                </a:solidFill>
                <a:latin typeface="Comic Sans MS" pitchFamily="66" charset="0"/>
              </a:rPr>
            </a:br>
            <a:r>
              <a:rPr lang="en-US" sz="3300" b="1" dirty="0" smtClean="0">
                <a:solidFill>
                  <a:schemeClr val="accent2">
                    <a:lumMod val="20000"/>
                    <a:lumOff val="80000"/>
                  </a:schemeClr>
                </a:solidFill>
                <a:latin typeface="Comic Sans MS" pitchFamily="66" charset="0"/>
              </a:rPr>
              <a:t>the wine is poured out to relax and enjoy the fruit of the day’s labors.</a:t>
            </a:r>
            <a:endParaRPr lang="en-US" sz="2500" b="1" u="sng" dirty="0">
              <a:solidFill>
                <a:schemeClr val="accent2">
                  <a:lumMod val="20000"/>
                  <a:lumOff val="80000"/>
                </a:schemeClr>
              </a:solidFill>
              <a:latin typeface="Comic Sans MS" pitchFamily="66" charset="0"/>
            </a:endParaRPr>
          </a:p>
        </p:txBody>
      </p:sp>
      <p:sp>
        <p:nvSpPr>
          <p:cNvPr id="4" name="Rounded Rectangle 3"/>
          <p:cNvSpPr/>
          <p:nvPr/>
        </p:nvSpPr>
        <p:spPr>
          <a:xfrm>
            <a:off x="8783503" y="3939145"/>
            <a:ext cx="2686380" cy="2442270"/>
          </a:xfrm>
          <a:prstGeom prst="roundRect">
            <a:avLst>
              <a:gd name="adj" fmla="val 9869"/>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400"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Yahusha will drink the wine with us ~ </a:t>
            </a:r>
            <a:br>
              <a:rPr lang="en-US" sz="2400"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br>
            <a:r>
              <a:rPr lang="en-US" sz="2400"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with joy at </a:t>
            </a:r>
            <a:br>
              <a:rPr lang="en-US" sz="2400"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br>
            <a:r>
              <a:rPr lang="en-US" sz="2400"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the completion of His work!</a:t>
            </a:r>
            <a:endParaRPr lang="en-US" sz="2400" b="1" cap="none" spc="0" dirty="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endParaRPr>
          </a:p>
        </p:txBody>
      </p:sp>
      <p:pic>
        <p:nvPicPr>
          <p:cNvPr id="2051" name="Picture 3" descr="C:\Users\Rae\Desktop\Yahusha &amp; wine cup edit.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37503" y="4143097"/>
            <a:ext cx="2755161" cy="2423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4144" y="101600"/>
            <a:ext cx="9997440" cy="701040"/>
          </a:xfrm>
        </p:spPr>
        <p:txBody>
          <a:bodyPr>
            <a:normAutofit/>
          </a:bodyPr>
          <a:lstStyle/>
          <a:p>
            <a:pPr algn="ctr"/>
            <a:r>
              <a:rPr lang="en-US" sz="3600" dirty="0" smtClean="0">
                <a:solidFill>
                  <a:srgbClr val="96004B"/>
                </a:solidFill>
              </a:rPr>
              <a:t>Uniqueness of the Drink/wine Offering</a:t>
            </a:r>
            <a:endParaRPr lang="en-US" sz="3600" dirty="0">
              <a:solidFill>
                <a:srgbClr val="96004B"/>
              </a:solidFill>
            </a:endParaRPr>
          </a:p>
        </p:txBody>
      </p:sp>
      <p:pic>
        <p:nvPicPr>
          <p:cNvPr id="14" name="Picture 2" descr="C:\Users\Rae\Desktop\bunny trail wood plaque 400 ed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478" y="108347"/>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0" name="Picture 2" descr="C:\Users\Rae\Desktop\wine poured bread 852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6720" y="1152415"/>
            <a:ext cx="2898430" cy="3358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43001" y="5103674"/>
            <a:ext cx="6096000" cy="1661993"/>
          </a:xfrm>
          <a:prstGeom prst="rect">
            <a:avLst/>
          </a:prstGeom>
        </p:spPr>
        <p:txBody>
          <a:bodyPr>
            <a:spAutoFit/>
            <a:scene3d>
              <a:camera prst="orthographicFront"/>
              <a:lightRig rig="threePt" dir="t"/>
            </a:scene3d>
            <a:sp3d extrusionH="57150">
              <a:bevelT w="82550" h="38100" prst="coolSlant"/>
            </a:sp3d>
          </a:bodyPr>
          <a:lstStyle/>
          <a:p>
            <a:r>
              <a:rPr lang="en-US" b="1" dirty="0">
                <a:solidFill>
                  <a:srgbClr val="96004B"/>
                </a:solidFill>
                <a:effectLst>
                  <a:glow rad="228600">
                    <a:schemeClr val="bg1"/>
                  </a:glow>
                </a:effectLst>
              </a:rPr>
              <a:t>Luke </a:t>
            </a:r>
            <a:r>
              <a:rPr lang="en-US" b="1" dirty="0" smtClean="0">
                <a:solidFill>
                  <a:srgbClr val="96004B"/>
                </a:solidFill>
                <a:effectLst>
                  <a:glow rad="228600">
                    <a:schemeClr val="bg1"/>
                  </a:glow>
                </a:effectLst>
              </a:rPr>
              <a:t>22:17-18  </a:t>
            </a:r>
            <a:r>
              <a:rPr lang="en-US" dirty="0" smtClean="0">
                <a:effectLst>
                  <a:glow rad="228600">
                    <a:schemeClr val="bg1"/>
                  </a:glow>
                </a:effectLst>
              </a:rPr>
              <a:t>And </a:t>
            </a:r>
            <a:r>
              <a:rPr lang="en-US" dirty="0">
                <a:effectLst>
                  <a:glow rad="228600">
                    <a:schemeClr val="bg1"/>
                  </a:glow>
                </a:effectLst>
              </a:rPr>
              <a:t>H</a:t>
            </a:r>
            <a:r>
              <a:rPr lang="en-US" dirty="0" smtClean="0">
                <a:effectLst>
                  <a:glow rad="228600">
                    <a:schemeClr val="bg1"/>
                  </a:glow>
                </a:effectLst>
              </a:rPr>
              <a:t>e </a:t>
            </a:r>
            <a:r>
              <a:rPr lang="en-US" dirty="0">
                <a:effectLst>
                  <a:glow rad="228600">
                    <a:schemeClr val="bg1"/>
                  </a:glow>
                </a:effectLst>
              </a:rPr>
              <a:t>took the cup, and gave thanks, and said, </a:t>
            </a:r>
            <a:r>
              <a:rPr lang="en-US" dirty="0">
                <a:solidFill>
                  <a:srgbClr val="C00000"/>
                </a:solidFill>
                <a:effectLst>
                  <a:glow rad="228600">
                    <a:schemeClr val="bg1"/>
                  </a:glow>
                </a:effectLst>
              </a:rPr>
              <a:t>Take this, and divide it among yourselves:</a:t>
            </a:r>
          </a:p>
          <a:p>
            <a:endParaRPr lang="en-US" sz="1100" dirty="0">
              <a:effectLst>
                <a:glow rad="228600">
                  <a:schemeClr val="bg1"/>
                </a:glow>
              </a:effectLst>
            </a:endParaRPr>
          </a:p>
          <a:p>
            <a:r>
              <a:rPr lang="en-US" dirty="0">
                <a:effectLst>
                  <a:glow rad="228600">
                    <a:schemeClr val="bg1"/>
                  </a:glow>
                </a:effectLst>
              </a:rPr>
              <a:t>18 </a:t>
            </a:r>
            <a:r>
              <a:rPr lang="en-US" dirty="0" smtClean="0">
                <a:effectLst>
                  <a:glow rad="228600">
                    <a:schemeClr val="bg1"/>
                  </a:glow>
                </a:effectLst>
              </a:rPr>
              <a:t> </a:t>
            </a:r>
            <a:r>
              <a:rPr lang="en-US" dirty="0" smtClean="0">
                <a:solidFill>
                  <a:srgbClr val="C00000"/>
                </a:solidFill>
                <a:effectLst>
                  <a:glow rad="228600">
                    <a:schemeClr val="bg1"/>
                  </a:glow>
                </a:effectLst>
              </a:rPr>
              <a:t>For </a:t>
            </a:r>
            <a:r>
              <a:rPr lang="en-US" dirty="0">
                <a:solidFill>
                  <a:srgbClr val="C00000"/>
                </a:solidFill>
                <a:effectLst>
                  <a:glow rad="228600">
                    <a:schemeClr val="bg1"/>
                  </a:glow>
                </a:effectLst>
              </a:rPr>
              <a:t>I say unto you, I will not drink of the fruit of </a:t>
            </a:r>
            <a:r>
              <a:rPr lang="en-US" dirty="0" smtClean="0">
                <a:solidFill>
                  <a:srgbClr val="C00000"/>
                </a:solidFill>
                <a:effectLst>
                  <a:glow rad="228600">
                    <a:schemeClr val="bg1"/>
                  </a:glow>
                </a:effectLst>
              </a:rPr>
              <a:t/>
            </a:r>
            <a:br>
              <a:rPr lang="en-US" dirty="0" smtClean="0">
                <a:solidFill>
                  <a:srgbClr val="C00000"/>
                </a:solidFill>
                <a:effectLst>
                  <a:glow rad="228600">
                    <a:schemeClr val="bg1"/>
                  </a:glow>
                </a:effectLst>
              </a:rPr>
            </a:br>
            <a:r>
              <a:rPr lang="en-US" dirty="0" smtClean="0">
                <a:solidFill>
                  <a:srgbClr val="C00000"/>
                </a:solidFill>
                <a:effectLst>
                  <a:glow rad="228600">
                    <a:schemeClr val="bg1"/>
                  </a:glow>
                </a:effectLst>
              </a:rPr>
              <a:t>the </a:t>
            </a:r>
            <a:r>
              <a:rPr lang="en-US" dirty="0">
                <a:solidFill>
                  <a:srgbClr val="C00000"/>
                </a:solidFill>
                <a:effectLst>
                  <a:glow rad="228600">
                    <a:schemeClr val="bg1"/>
                  </a:glow>
                </a:effectLst>
              </a:rPr>
              <a:t>vine, until the kingdom of </a:t>
            </a:r>
            <a:r>
              <a:rPr lang="en-US" dirty="0" smtClean="0">
                <a:solidFill>
                  <a:srgbClr val="C00000"/>
                </a:solidFill>
                <a:effectLst>
                  <a:glow rad="228600">
                    <a:schemeClr val="bg1"/>
                  </a:glow>
                </a:effectLst>
              </a:rPr>
              <a:t>Yahuah </a:t>
            </a:r>
            <a:r>
              <a:rPr lang="en-US" dirty="0">
                <a:solidFill>
                  <a:srgbClr val="C00000"/>
                </a:solidFill>
                <a:effectLst>
                  <a:glow rad="228600">
                    <a:schemeClr val="bg1"/>
                  </a:glow>
                </a:effectLst>
              </a:rPr>
              <a:t>shall come.</a:t>
            </a:r>
          </a:p>
          <a:p>
            <a:endParaRPr lang="en-US" dirty="0"/>
          </a:p>
        </p:txBody>
      </p:sp>
      <p:sp>
        <p:nvSpPr>
          <p:cNvPr id="17" name="Rounded Rectangle 16"/>
          <p:cNvSpPr/>
          <p:nvPr/>
        </p:nvSpPr>
        <p:spPr>
          <a:xfrm>
            <a:off x="881939" y="4703999"/>
            <a:ext cx="5072684" cy="390763"/>
          </a:xfrm>
          <a:prstGeom prst="roundRect">
            <a:avLst>
              <a:gd name="adj" fmla="val 30669"/>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At the end of Yahusha’s earthly ministry:</a:t>
            </a:r>
            <a:endParaRPr lang="en-US" b="1" cap="none" spc="0" dirty="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69488535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wipe(left)">
                                      <p:cBhvr>
                                        <p:cTn id="12" dur="10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1000"/>
                                        <p:tgtEl>
                                          <p:spTgt spid="17">
                                            <p:txEl>
                                              <p:pRg st="0" end="0"/>
                                            </p:txEl>
                                          </p:spTgt>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1" presetClass="entr" presetSubtype="4"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wheel(4)">
                                      <p:cBhvr>
                                        <p:cTn id="27" dur="20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up)">
                                      <p:cBhvr>
                                        <p:cTn id="32"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000">
              <a:srgbClr val="96004B"/>
            </a:gs>
            <a:gs pos="20000">
              <a:srgbClr val="6F3350"/>
            </a:gs>
            <a:gs pos="45000">
              <a:schemeClr val="accent2">
                <a:lumMod val="20000"/>
                <a:lumOff val="80000"/>
              </a:schemeClr>
            </a:gs>
            <a:gs pos="35000">
              <a:srgbClr val="FEE7F2"/>
            </a:gs>
            <a:gs pos="57000">
              <a:schemeClr val="accent3">
                <a:lumMod val="60000"/>
                <a:lumOff val="40000"/>
              </a:schemeClr>
            </a:gs>
            <a:gs pos="75000">
              <a:srgbClr val="96004B"/>
            </a:gs>
            <a:gs pos="94000">
              <a:srgbClr val="6F3350"/>
            </a:gs>
          </a:gsLst>
          <a:lin ang="5400000" scaled="0"/>
        </a:gradFill>
        <a:effectLst/>
      </p:bgPr>
    </p:bg>
    <p:spTree>
      <p:nvGrpSpPr>
        <p:cNvPr id="1" name=""/>
        <p:cNvGrpSpPr/>
        <p:nvPr/>
      </p:nvGrpSpPr>
      <p:grpSpPr>
        <a:xfrm>
          <a:off x="0" y="0"/>
          <a:ext cx="0" cy="0"/>
          <a:chOff x="0" y="0"/>
          <a:chExt cx="0" cy="0"/>
        </a:xfrm>
      </p:grpSpPr>
      <p:sp>
        <p:nvSpPr>
          <p:cNvPr id="15" name="Content Placeholder 2"/>
          <p:cNvSpPr>
            <a:spLocks noGrp="1"/>
          </p:cNvSpPr>
          <p:nvPr>
            <p:ph idx="1"/>
          </p:nvPr>
        </p:nvSpPr>
        <p:spPr>
          <a:xfrm>
            <a:off x="3284510" y="911263"/>
            <a:ext cx="8661618" cy="1831945"/>
          </a:xfrm>
          <a:blipFill dpi="0" rotWithShape="1">
            <a:blip r:embed="rId2">
              <a:alphaModFix amt="92000"/>
              <a:extLst>
                <a:ext uri="{BEBA8EAE-BF5A-486C-A8C5-ECC9F3942E4B}">
                  <a14:imgProps xmlns:a14="http://schemas.microsoft.com/office/drawing/2010/main">
                    <a14:imgLayer r:embed="rId3">
                      <a14:imgEffect>
                        <a14:sharpenSoften amount="-6000"/>
                      </a14:imgEffect>
                      <a14:imgEffect>
                        <a14:colorTemperature colorTemp="5900"/>
                      </a14:imgEffect>
                      <a14:imgEffect>
                        <a14:saturation sat="33000"/>
                      </a14:imgEffect>
                    </a14:imgLayer>
                  </a14:imgProps>
                </a:ext>
              </a:extLst>
            </a:blip>
            <a:srcRect/>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rmAutofit fontScale="55000" lnSpcReduction="20000"/>
            <a:sp3d extrusionH="57150">
              <a:bevelT w="82550" h="38100" prst="coolSlant"/>
            </a:sp3d>
          </a:bodyPr>
          <a:lstStyle/>
          <a:p>
            <a:pPr marL="596646" indent="-514350">
              <a:lnSpc>
                <a:spcPct val="120000"/>
              </a:lnSpc>
              <a:buClr>
                <a:schemeClr val="accent2">
                  <a:lumMod val="20000"/>
                  <a:lumOff val="80000"/>
                </a:schemeClr>
              </a:buClr>
              <a:buSzPct val="85000"/>
              <a:buAutoNum type="arabicParenR"/>
            </a:pPr>
            <a:r>
              <a:rPr lang="en-US" sz="3300" b="1" dirty="0" smtClean="0">
                <a:solidFill>
                  <a:schemeClr val="accent2">
                    <a:lumMod val="20000"/>
                    <a:lumOff val="80000"/>
                  </a:schemeClr>
                </a:solidFill>
                <a:latin typeface="Comic Sans MS" pitchFamily="66" charset="0"/>
              </a:rPr>
              <a:t>Mentioned only 3 times in Lev (only </a:t>
            </a:r>
            <a:r>
              <a:rPr lang="en-US" sz="3300" b="1" dirty="0" err="1" smtClean="0">
                <a:solidFill>
                  <a:schemeClr val="accent2">
                    <a:lumMod val="20000"/>
                    <a:lumOff val="80000"/>
                  </a:schemeClr>
                </a:solidFill>
                <a:latin typeface="Comic Sans MS" pitchFamily="66" charset="0"/>
              </a:rPr>
              <a:t>ch</a:t>
            </a:r>
            <a:r>
              <a:rPr lang="en-US" sz="3300" b="1" dirty="0" smtClean="0">
                <a:solidFill>
                  <a:schemeClr val="accent2">
                    <a:lumMod val="20000"/>
                    <a:lumOff val="80000"/>
                  </a:schemeClr>
                </a:solidFill>
                <a:latin typeface="Comic Sans MS" pitchFamily="66" charset="0"/>
              </a:rPr>
              <a:t> 23):  Firstfruits, Pentecost &amp; in connection with the Daily </a:t>
            </a:r>
            <a:r>
              <a:rPr lang="en-US" sz="3300" b="1" dirty="0">
                <a:solidFill>
                  <a:schemeClr val="accent2">
                    <a:lumMod val="20000"/>
                    <a:lumOff val="80000"/>
                  </a:schemeClr>
                </a:solidFill>
                <a:latin typeface="Comic Sans MS" pitchFamily="66" charset="0"/>
              </a:rPr>
              <a:t>[Burnt &amp; Peace] Offerings of </a:t>
            </a:r>
            <a:r>
              <a:rPr lang="en-US" sz="3300" b="1" dirty="0" smtClean="0">
                <a:solidFill>
                  <a:schemeClr val="accent2">
                    <a:lumMod val="20000"/>
                    <a:lumOff val="80000"/>
                  </a:schemeClr>
                </a:solidFill>
                <a:latin typeface="Comic Sans MS" pitchFamily="66" charset="0"/>
              </a:rPr>
              <a:t>each day.</a:t>
            </a:r>
          </a:p>
          <a:p>
            <a:pPr marL="539496" indent="-457200">
              <a:lnSpc>
                <a:spcPct val="120000"/>
              </a:lnSpc>
              <a:buClr>
                <a:schemeClr val="accent2">
                  <a:lumMod val="20000"/>
                  <a:lumOff val="80000"/>
                </a:schemeClr>
              </a:buClr>
              <a:buSzPct val="85000"/>
              <a:buAutoNum type="arabicParenR"/>
            </a:pPr>
            <a:r>
              <a:rPr lang="en-US" sz="3300" b="1" dirty="0" smtClean="0">
                <a:solidFill>
                  <a:schemeClr val="accent2">
                    <a:lumMod val="20000"/>
                    <a:lumOff val="80000"/>
                  </a:schemeClr>
                </a:solidFill>
                <a:latin typeface="Comic Sans MS" pitchFamily="66" charset="0"/>
              </a:rPr>
              <a:t>More details for the Drink Offering in Numbers 15 &amp; 28.</a:t>
            </a:r>
          </a:p>
          <a:p>
            <a:pPr>
              <a:lnSpc>
                <a:spcPct val="120000"/>
              </a:lnSpc>
              <a:buClr>
                <a:schemeClr val="accent2">
                  <a:lumMod val="20000"/>
                  <a:lumOff val="80000"/>
                </a:schemeClr>
              </a:buClr>
              <a:buFont typeface="Wingdings" pitchFamily="2" charset="2"/>
              <a:buChar char="Ø"/>
            </a:pPr>
            <a:r>
              <a:rPr lang="en-US" sz="3300" b="1" dirty="0" smtClean="0">
                <a:solidFill>
                  <a:schemeClr val="accent2">
                    <a:lumMod val="20000"/>
                    <a:lumOff val="80000"/>
                  </a:schemeClr>
                </a:solidFill>
                <a:latin typeface="Comic Sans MS" pitchFamily="66" charset="0"/>
              </a:rPr>
              <a:t>To be offered with all Daily Offerings &amp; the Grain Offering. </a:t>
            </a:r>
          </a:p>
          <a:p>
            <a:pPr>
              <a:lnSpc>
                <a:spcPct val="120000"/>
              </a:lnSpc>
              <a:buClr>
                <a:schemeClr val="accent2">
                  <a:lumMod val="20000"/>
                  <a:lumOff val="80000"/>
                </a:schemeClr>
              </a:buClr>
              <a:buFont typeface="Wingdings" pitchFamily="2" charset="2"/>
              <a:buChar char="Ø"/>
            </a:pPr>
            <a:r>
              <a:rPr lang="en-US" sz="3300" b="1" dirty="0" smtClean="0">
                <a:solidFill>
                  <a:schemeClr val="accent2">
                    <a:lumMod val="20000"/>
                    <a:lumOff val="80000"/>
                  </a:schemeClr>
                </a:solidFill>
                <a:latin typeface="Comic Sans MS" pitchFamily="66" charset="0"/>
              </a:rPr>
              <a:t>Never to be offered except “in the land of promise.”</a:t>
            </a:r>
            <a:endParaRPr lang="en-US" sz="2500" b="1" u="sng" dirty="0">
              <a:solidFill>
                <a:schemeClr val="accent2">
                  <a:lumMod val="20000"/>
                  <a:lumOff val="80000"/>
                </a:schemeClr>
              </a:solidFill>
              <a:latin typeface="Comic Sans MS" pitchFamily="66" charset="0"/>
            </a:endParaRPr>
          </a:p>
        </p:txBody>
      </p:sp>
      <p:sp>
        <p:nvSpPr>
          <p:cNvPr id="2" name="Title 1"/>
          <p:cNvSpPr>
            <a:spLocks noGrp="1"/>
          </p:cNvSpPr>
          <p:nvPr>
            <p:ph type="title"/>
          </p:nvPr>
        </p:nvSpPr>
        <p:spPr>
          <a:xfrm>
            <a:off x="1914144" y="101600"/>
            <a:ext cx="9997440" cy="701040"/>
          </a:xfrm>
        </p:spPr>
        <p:txBody>
          <a:bodyPr>
            <a:normAutofit/>
          </a:bodyPr>
          <a:lstStyle/>
          <a:p>
            <a:pPr algn="ctr"/>
            <a:r>
              <a:rPr lang="en-US" sz="3600" dirty="0" smtClean="0">
                <a:solidFill>
                  <a:srgbClr val="6F3350"/>
                </a:solidFill>
              </a:rPr>
              <a:t>Torah’s Meaning of Drink/wine Offering</a:t>
            </a:r>
            <a:endParaRPr lang="en-US" sz="3600" dirty="0">
              <a:solidFill>
                <a:srgbClr val="6F3350"/>
              </a:solidFill>
            </a:endParaRPr>
          </a:p>
        </p:txBody>
      </p:sp>
      <p:sp>
        <p:nvSpPr>
          <p:cNvPr id="5" name="Title 1"/>
          <p:cNvSpPr txBox="1">
            <a:spLocks/>
          </p:cNvSpPr>
          <p:nvPr/>
        </p:nvSpPr>
        <p:spPr>
          <a:xfrm>
            <a:off x="1948688" y="-1218882"/>
            <a:ext cx="9997440" cy="1143000"/>
          </a:xfrm>
          <a:prstGeom prst="rect">
            <a:avLst/>
          </a:prstGeom>
        </p:spPr>
        <p:txBody>
          <a:bodyPr anchor="ct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was the Passover Sacrifice so Important?  7/30</a:t>
            </a:r>
            <a:endParaRPr lang="en-US" dirty="0"/>
          </a:p>
        </p:txBody>
      </p:sp>
      <p:sp>
        <p:nvSpPr>
          <p:cNvPr id="8" name="Title 1"/>
          <p:cNvSpPr txBox="1">
            <a:spLocks/>
          </p:cNvSpPr>
          <p:nvPr/>
        </p:nvSpPr>
        <p:spPr>
          <a:xfrm>
            <a:off x="4394643" y="7213918"/>
            <a:ext cx="7182954" cy="710882"/>
          </a:xfrm>
          <a:prstGeom prst="rect">
            <a:avLst/>
          </a:prstGeom>
          <a:solidFill>
            <a:schemeClr val="accent2">
              <a:lumMod val="20000"/>
              <a:lumOff val="80000"/>
            </a:schemeClr>
          </a:solidFill>
        </p:spPr>
        <p:txBody>
          <a:bodyPr anchor="ctr">
            <a:normAutofit fontScale="5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is the Passover not connected to meat &amp; drink offerings?  We shall see!</a:t>
            </a:r>
            <a:endParaRPr lang="en-US" dirty="0"/>
          </a:p>
        </p:txBody>
      </p:sp>
      <p:pic>
        <p:nvPicPr>
          <p:cNvPr id="14" name="Picture 2" descr="C:\Users\Rae\Desktop\bunny trail wood plaque 400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78" y="108347"/>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50" name="Picture 2" descr="C:\Users\Rae\Desktop\wine poured bread 852 edit.jpg"/>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86080" y="1152415"/>
            <a:ext cx="2898430" cy="3358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3284510" y="2885076"/>
            <a:ext cx="8661618" cy="2536323"/>
          </a:xfrm>
          <a:prstGeom prst="rect">
            <a:avLst/>
          </a:prstGeom>
          <a:blipFill dpi="0" rotWithShape="1">
            <a:blip r:embed="rId7">
              <a:alphaModFix amt="92000"/>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a:tile tx="0" ty="0" sx="100000" sy="100000" flip="none" algn="tl"/>
          </a:blipFill>
          <a:ln w="38100">
            <a:solidFill>
              <a:schemeClr val="accent3">
                <a:lumMod val="50000"/>
              </a:schemeClr>
            </a:solidFill>
          </a:ln>
          <a:scene3d>
            <a:camera prst="orthographicFront"/>
            <a:lightRig rig="threePt" dir="t"/>
          </a:scene3d>
          <a:sp3d>
            <a:bevelT w="165100" prst="coolSlant"/>
          </a:sp3d>
        </p:spPr>
        <p:txBody>
          <a:bodyPr>
            <a:normAutofit fontScale="62500" lnSpcReduction="20000"/>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nSpc>
                <a:spcPct val="120000"/>
              </a:lnSpc>
              <a:buFont typeface="Wingdings 2"/>
              <a:buNone/>
            </a:pPr>
            <a:r>
              <a:rPr lang="en-US" sz="3300" b="1" dirty="0" smtClean="0">
                <a:solidFill>
                  <a:schemeClr val="accent2">
                    <a:lumMod val="20000"/>
                    <a:lumOff val="80000"/>
                  </a:schemeClr>
                </a:solidFill>
                <a:latin typeface="Comic Sans MS" pitchFamily="66" charset="0"/>
              </a:rPr>
              <a:t>The Law of the Drink Offering is clear:  Yahuah promised He would not “accept” the wine with the Grain Offering </a:t>
            </a:r>
            <a:r>
              <a:rPr lang="en-US" sz="3300" b="1" u="sng" dirty="0" smtClean="0">
                <a:solidFill>
                  <a:schemeClr val="accent2">
                    <a:lumMod val="20000"/>
                    <a:lumOff val="80000"/>
                  </a:schemeClr>
                </a:solidFill>
                <a:latin typeface="Comic Sans MS" pitchFamily="66" charset="0"/>
              </a:rPr>
              <a:t>until</a:t>
            </a:r>
            <a:r>
              <a:rPr lang="en-US" sz="3300" b="1" dirty="0" smtClean="0">
                <a:solidFill>
                  <a:schemeClr val="accent2">
                    <a:lumMod val="20000"/>
                    <a:lumOff val="80000"/>
                  </a:schemeClr>
                </a:solidFill>
                <a:latin typeface="Comic Sans MS" pitchFamily="66" charset="0"/>
              </a:rPr>
              <a:t> His people entered the land after the 40 years in the wilderness.</a:t>
            </a:r>
          </a:p>
          <a:p>
            <a:pPr>
              <a:lnSpc>
                <a:spcPct val="120000"/>
              </a:lnSpc>
              <a:buClr>
                <a:schemeClr val="accent2">
                  <a:lumMod val="20000"/>
                  <a:lumOff val="80000"/>
                </a:schemeClr>
              </a:buClr>
              <a:buFont typeface="Wingdings" pitchFamily="2" charset="2"/>
              <a:buChar char="v"/>
            </a:pPr>
            <a:r>
              <a:rPr lang="en-US" sz="3300" b="1" dirty="0">
                <a:solidFill>
                  <a:schemeClr val="accent2">
                    <a:lumMod val="20000"/>
                    <a:lumOff val="80000"/>
                  </a:schemeClr>
                </a:solidFill>
                <a:latin typeface="Comic Sans MS" pitchFamily="66" charset="0"/>
              </a:rPr>
              <a:t> </a:t>
            </a:r>
            <a:r>
              <a:rPr lang="en-US" sz="3300" b="1" dirty="0" smtClean="0">
                <a:solidFill>
                  <a:schemeClr val="accent2">
                    <a:lumMod val="20000"/>
                    <a:lumOff val="80000"/>
                  </a:schemeClr>
                </a:solidFill>
                <a:latin typeface="Comic Sans MS" pitchFamily="66" charset="0"/>
              </a:rPr>
              <a:t>Drinking wine is a sign meaning rest &amp; celebration only </a:t>
            </a:r>
            <a:r>
              <a:rPr lang="en-US" sz="3300" b="1" u="sng" dirty="0" smtClean="0">
                <a:solidFill>
                  <a:schemeClr val="accent2">
                    <a:lumMod val="20000"/>
                    <a:lumOff val="80000"/>
                  </a:schemeClr>
                </a:solidFill>
                <a:latin typeface="Comic Sans MS" pitchFamily="66" charset="0"/>
              </a:rPr>
              <a:t>after</a:t>
            </a:r>
            <a:r>
              <a:rPr lang="en-US" sz="3300" b="1" dirty="0" smtClean="0">
                <a:solidFill>
                  <a:schemeClr val="accent2">
                    <a:lumMod val="20000"/>
                    <a:lumOff val="80000"/>
                  </a:schemeClr>
                </a:solidFill>
                <a:latin typeface="Comic Sans MS" pitchFamily="66" charset="0"/>
              </a:rPr>
              <a:t> Yahuah defeated the enemies! THEN He gave these Drink Offering instructions and THEN He would accept the libation of wine where huge clusters of grapes grew.</a:t>
            </a:r>
            <a:endParaRPr lang="en-US" sz="2500" b="1" dirty="0">
              <a:solidFill>
                <a:schemeClr val="accent2">
                  <a:lumMod val="20000"/>
                  <a:lumOff val="80000"/>
                </a:schemeClr>
              </a:solidFill>
              <a:latin typeface="Comic Sans MS" pitchFamily="66" charset="0"/>
            </a:endParaRPr>
          </a:p>
        </p:txBody>
      </p:sp>
      <p:sp>
        <p:nvSpPr>
          <p:cNvPr id="7" name="Rectangle 6"/>
          <p:cNvSpPr/>
          <p:nvPr/>
        </p:nvSpPr>
        <p:spPr>
          <a:xfrm>
            <a:off x="286495" y="4830630"/>
            <a:ext cx="3108543" cy="461665"/>
          </a:xfrm>
          <a:prstGeom prst="rect">
            <a:avLst/>
          </a:prstGeom>
          <a:noFill/>
        </p:spPr>
        <p:txBody>
          <a:bodyPr wrap="none" lIns="91440" tIns="45720" rIns="91440" bIns="45720">
            <a:prstTxWarp prst="textDeflate">
              <a:avLst/>
            </a:prstTxWarp>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77800">
                    <a:schemeClr val="bg1"/>
                  </a:glow>
                  <a:reflection blurRad="12700" stA="28000" endPos="45000" dist="1000" dir="5400000" sy="-100000" algn="bl" rotWithShape="0"/>
                </a:effectLst>
              </a:rPr>
              <a:t>Once </a:t>
            </a:r>
            <a:r>
              <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77800">
                    <a:schemeClr val="bg1"/>
                  </a:glow>
                  <a:reflection blurRad="12700" stA="28000" endPos="45000" dist="1000" dir="5400000" sy="-100000" algn="bl" rotWithShape="0"/>
                </a:effectLst>
              </a:rPr>
              <a:t>in the </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77800">
                    <a:schemeClr val="bg1"/>
                  </a:glow>
                  <a:reflection blurRad="12700" stA="28000" endPos="45000" dist="1000" dir="5400000" sy="-100000" algn="bl" rotWithShape="0"/>
                </a:effectLst>
              </a:rPr>
              <a:t>Land</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77800">
                  <a:schemeClr val="bg1"/>
                </a:glow>
                <a:reflection blurRad="12700" stA="28000" endPos="45000" dist="1000" dir="5400000" sy="-100000" algn="bl" rotWithShape="0"/>
              </a:effectLst>
            </a:endParaRPr>
          </a:p>
        </p:txBody>
      </p:sp>
      <p:sp>
        <p:nvSpPr>
          <p:cNvPr id="9" name="TextBox 8"/>
          <p:cNvSpPr txBox="1"/>
          <p:nvPr/>
        </p:nvSpPr>
        <p:spPr>
          <a:xfrm>
            <a:off x="177727" y="5476355"/>
            <a:ext cx="8433832" cy="1477328"/>
          </a:xfrm>
          <a:prstGeom prst="rect">
            <a:avLst/>
          </a:prstGeom>
          <a:noFill/>
        </p:spPr>
        <p:txBody>
          <a:bodyPr wrap="square" rtlCol="0">
            <a:spAutoFit/>
          </a:bodyPr>
          <a:lstStyle/>
          <a:p>
            <a:pPr marL="285750" indent="-285750">
              <a:buFont typeface="Arial" pitchFamily="34" charset="0"/>
              <a:buChar char="•"/>
            </a:pPr>
            <a:r>
              <a:rPr lang="en-US" b="1" dirty="0" smtClean="0">
                <a:solidFill>
                  <a:srgbClr val="0000FF"/>
                </a:solidFill>
                <a:effectLst>
                  <a:glow rad="190500">
                    <a:schemeClr val="bg1"/>
                  </a:glow>
                </a:effectLst>
                <a:latin typeface="Comic Sans MS" pitchFamily="66" charset="0"/>
              </a:rPr>
              <a:t>Yahuah provided grapes for the Drink Offering.</a:t>
            </a:r>
          </a:p>
          <a:p>
            <a:pPr marL="285750" indent="-285750">
              <a:buFont typeface="Arial" pitchFamily="34" charset="0"/>
              <a:buChar char="•"/>
            </a:pPr>
            <a:r>
              <a:rPr lang="en-US" b="1" dirty="0" smtClean="0">
                <a:solidFill>
                  <a:srgbClr val="7030A0"/>
                </a:solidFill>
                <a:effectLst>
                  <a:glow rad="190500">
                    <a:schemeClr val="bg1"/>
                  </a:glow>
                </a:effectLst>
                <a:latin typeface="Comic Sans MS" pitchFamily="66" charset="0"/>
              </a:rPr>
              <a:t>The Drink Offering was a sign of His victory for the people.</a:t>
            </a:r>
          </a:p>
          <a:p>
            <a:pPr marL="285750" indent="-285750">
              <a:buFont typeface="Arial" pitchFamily="34" charset="0"/>
              <a:buChar char="•"/>
            </a:pPr>
            <a:r>
              <a:rPr lang="en-US" b="1" dirty="0" smtClean="0">
                <a:solidFill>
                  <a:srgbClr val="0070C0"/>
                </a:solidFill>
                <a:effectLst>
                  <a:glow rad="190500">
                    <a:schemeClr val="bg1"/>
                  </a:glow>
                </a:effectLst>
                <a:latin typeface="Comic Sans MS" pitchFamily="66" charset="0"/>
              </a:rPr>
              <a:t>The priests were completely excluded from partaking of this Offering.</a:t>
            </a:r>
          </a:p>
          <a:p>
            <a:pPr marL="285750" indent="-285750">
              <a:buFont typeface="Arial" pitchFamily="34" charset="0"/>
              <a:buChar char="•"/>
            </a:pPr>
            <a:r>
              <a:rPr lang="en-US" b="1" dirty="0" smtClean="0">
                <a:solidFill>
                  <a:srgbClr val="006600"/>
                </a:solidFill>
                <a:effectLst>
                  <a:glow rad="190500">
                    <a:schemeClr val="bg1"/>
                  </a:glow>
                </a:effectLst>
                <a:latin typeface="Comic Sans MS" pitchFamily="66" charset="0"/>
              </a:rPr>
              <a:t>The people’s portion: they only brought the “works” of their labors.</a:t>
            </a:r>
          </a:p>
          <a:p>
            <a:endParaRPr lang="en-US" dirty="0"/>
          </a:p>
        </p:txBody>
      </p:sp>
      <p:sp>
        <p:nvSpPr>
          <p:cNvPr id="18" name="Rounded Rectangle 17"/>
          <p:cNvSpPr/>
          <p:nvPr/>
        </p:nvSpPr>
        <p:spPr>
          <a:xfrm>
            <a:off x="8587400" y="5345734"/>
            <a:ext cx="3277658" cy="1328023"/>
          </a:xfrm>
          <a:prstGeom prst="roundRect">
            <a:avLst>
              <a:gd name="adj" fmla="val 17707"/>
            </a:avLst>
          </a:prstGeom>
          <a:scene3d>
            <a:camera prst="orthographicFront" fov="0">
              <a:rot lat="0" lon="0" rev="0"/>
            </a:camera>
            <a:lightRig rig="soft" dir="tl">
              <a:rot lat="0" lon="0" rev="20100000"/>
            </a:lightRig>
          </a:scene3d>
          <a:sp3d>
            <a:bevelT w="50800" h="50800" prst="angle"/>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b="1" cap="none" spc="0" dirty="0" smtClean="0">
                <a:ln w="1905"/>
                <a:solidFill>
                  <a:schemeClr val="accent1">
                    <a:lumMod val="50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At</a:t>
            </a:r>
            <a:r>
              <a:rPr lang="en-US" b="1" cap="none" spc="0" dirty="0" smtClean="0">
                <a:ln w="1905"/>
                <a:solidFill>
                  <a:schemeClr val="accent1">
                    <a:lumMod val="75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 </a:t>
            </a:r>
            <a:r>
              <a:rPr lang="en-US" b="1" cap="none" spc="0" dirty="0" smtClean="0">
                <a:ln w="1905"/>
                <a:solidFill>
                  <a:schemeClr val="accent1">
                    <a:lumMod val="50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the end of the sin problem, </a:t>
            </a:r>
            <a:r>
              <a:rPr lang="en-US" b="1" cap="none" spc="0" dirty="0" smtClean="0">
                <a:ln w="1905"/>
                <a:solidFill>
                  <a:srgbClr val="0000FF"/>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Yahusha</a:t>
            </a:r>
            <a:r>
              <a:rPr lang="en-US" b="1" cap="none" spc="0" dirty="0" smtClean="0">
                <a:ln w="1905"/>
                <a:solidFill>
                  <a:schemeClr val="accent1">
                    <a:lumMod val="50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rPr>
              <a:t> will have a “Victory Drink” with the redeemed! </a:t>
            </a:r>
            <a:endParaRPr lang="en-US" b="1" cap="none" spc="0" dirty="0">
              <a:ln w="1905"/>
              <a:solidFill>
                <a:schemeClr val="accent1">
                  <a:lumMod val="50000"/>
                </a:schemeClr>
              </a:solidFill>
              <a:effectLst>
                <a:glow rad="127000">
                  <a:schemeClr val="accent1">
                    <a:lumMod val="20000"/>
                    <a:lumOff val="80000"/>
                  </a:schemeClr>
                </a:glow>
                <a:innerShdw blurRad="69850" dist="43180" dir="5400000">
                  <a:srgbClr val="000000">
                    <a:alpha val="65000"/>
                  </a:srgbClr>
                </a:innerShdw>
              </a:effectLst>
              <a:latin typeface="Comic Sans MS" pitchFamily="66" charset="0"/>
            </a:endParaRPr>
          </a:p>
        </p:txBody>
      </p:sp>
      <p:sp>
        <p:nvSpPr>
          <p:cNvPr id="19" name="Slide Number Placeholder 1"/>
          <p:cNvSpPr txBox="1">
            <a:spLocks/>
          </p:cNvSpPr>
          <p:nvPr/>
        </p:nvSpPr>
        <p:spPr>
          <a:xfrm>
            <a:off x="11545588"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22</a:t>
            </a:fld>
            <a:endParaRPr lang="en-US" dirty="0"/>
          </a:p>
        </p:txBody>
      </p:sp>
    </p:spTree>
    <p:extLst>
      <p:ext uri="{BB962C8B-B14F-4D97-AF65-F5344CB8AC3E}">
        <p14:creationId xmlns:p14="http://schemas.microsoft.com/office/powerpoint/2010/main" val="4414780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1500"/>
                                        <p:tgtEl>
                                          <p:spTgt spid="1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100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wipe(left)">
                                      <p:cBhvr>
                                        <p:cTn id="26" dur="15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wipe(left)">
                                      <p:cBhvr>
                                        <p:cTn id="31" dur="1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wipe(left)">
                                      <p:cBhvr>
                                        <p:cTn id="36" dur="1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150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anim calcmode="lin" valueType="num">
                                      <p:cBhvr>
                                        <p:cTn id="4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150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fade">
                                      <p:cBhvr>
                                        <p:cTn id="53" dur="1000"/>
                                        <p:tgtEl>
                                          <p:spTgt spid="9">
                                            <p:txEl>
                                              <p:pRg st="1" end="1"/>
                                            </p:txEl>
                                          </p:spTgt>
                                        </p:tgtEl>
                                      </p:cBhvr>
                                    </p:animEffect>
                                    <p:anim calcmode="lin" valueType="num">
                                      <p:cBhvr>
                                        <p:cTn id="5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nodeType="afterEffect">
                                  <p:stCondLst>
                                    <p:cond delay="1500"/>
                                  </p:stCondLst>
                                  <p:childTnLst>
                                    <p:set>
                                      <p:cBhvr>
                                        <p:cTn id="58" dur="1" fill="hold">
                                          <p:stCondLst>
                                            <p:cond delay="0"/>
                                          </p:stCondLst>
                                        </p:cTn>
                                        <p:tgtEl>
                                          <p:spTgt spid="9">
                                            <p:txEl>
                                              <p:pRg st="2" end="2"/>
                                            </p:txEl>
                                          </p:spTgt>
                                        </p:tgtEl>
                                        <p:attrNameLst>
                                          <p:attrName>style.visibility</p:attrName>
                                        </p:attrNameLst>
                                      </p:cBhvr>
                                      <p:to>
                                        <p:strVal val="visible"/>
                                      </p:to>
                                    </p:set>
                                    <p:animEffect transition="in" filter="fade">
                                      <p:cBhvr>
                                        <p:cTn id="59" dur="1000"/>
                                        <p:tgtEl>
                                          <p:spTgt spid="9">
                                            <p:txEl>
                                              <p:pRg st="2" end="2"/>
                                            </p:txEl>
                                          </p:spTgt>
                                        </p:tgtEl>
                                      </p:cBhvr>
                                    </p:animEffect>
                                    <p:anim calcmode="lin" valueType="num">
                                      <p:cBhvr>
                                        <p:cTn id="6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nodeType="afterEffect">
                                  <p:stCondLst>
                                    <p:cond delay="1500"/>
                                  </p:stCondLst>
                                  <p:childTnLst>
                                    <p:set>
                                      <p:cBhvr>
                                        <p:cTn id="64" dur="1" fill="hold">
                                          <p:stCondLst>
                                            <p:cond delay="0"/>
                                          </p:stCondLst>
                                        </p:cTn>
                                        <p:tgtEl>
                                          <p:spTgt spid="9">
                                            <p:txEl>
                                              <p:pRg st="3" end="3"/>
                                            </p:txEl>
                                          </p:spTgt>
                                        </p:tgtEl>
                                        <p:attrNameLst>
                                          <p:attrName>style.visibility</p:attrName>
                                        </p:attrNameLst>
                                      </p:cBhvr>
                                      <p:to>
                                        <p:strVal val="visible"/>
                                      </p:to>
                                    </p:set>
                                    <p:animEffect transition="in" filter="fade">
                                      <p:cBhvr>
                                        <p:cTn id="65" dur="1000"/>
                                        <p:tgtEl>
                                          <p:spTgt spid="9">
                                            <p:txEl>
                                              <p:pRg st="3" end="3"/>
                                            </p:txEl>
                                          </p:spTgt>
                                        </p:tgtEl>
                                      </p:cBhvr>
                                    </p:animEffect>
                                    <p:anim calcmode="lin" valueType="num">
                                      <p:cBhvr>
                                        <p:cTn id="6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wipe(up)">
                                      <p:cBhvr>
                                        <p:cTn id="72" dur="125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7000">
              <a:schemeClr val="accent4">
                <a:lumMod val="50000"/>
              </a:schemeClr>
            </a:gs>
            <a:gs pos="6000">
              <a:schemeClr val="accent4">
                <a:lumMod val="60000"/>
                <a:lumOff val="40000"/>
              </a:schemeClr>
            </a:gs>
            <a:gs pos="68000">
              <a:schemeClr val="accent2">
                <a:lumMod val="20000"/>
                <a:lumOff val="80000"/>
              </a:schemeClr>
            </a:gs>
            <a:gs pos="92000">
              <a:schemeClr val="accent4">
                <a:lumMod val="20000"/>
                <a:lumOff val="80000"/>
              </a:schemeClr>
            </a:gs>
          </a:gsLst>
          <a:lin ang="16200000" scaled="0"/>
          <a:tileRect/>
        </a:gradFill>
        <a:effectLst/>
      </p:bgPr>
    </p:bg>
    <p:spTree>
      <p:nvGrpSpPr>
        <p:cNvPr id="1" name=""/>
        <p:cNvGrpSpPr/>
        <p:nvPr/>
      </p:nvGrpSpPr>
      <p:grpSpPr>
        <a:xfrm>
          <a:off x="0" y="0"/>
          <a:ext cx="0" cy="0"/>
          <a:chOff x="0" y="0"/>
          <a:chExt cx="0" cy="0"/>
        </a:xfrm>
      </p:grpSpPr>
      <p:pic>
        <p:nvPicPr>
          <p:cNvPr id="13" name="Picture 5" descr="C:\Users\Rae\Desktop\free-banner-clipart-clipartbol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6808445">
            <a:off x="-3110744" y="1935730"/>
            <a:ext cx="8469801" cy="3191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Rae\Desktop\grain offering 7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08" y="3251562"/>
            <a:ext cx="6144948" cy="16990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7" name="Picture 5" descr="C:\Users\Rae\Desktop\free-banner-clipart-clipartbol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75360" y="3102796"/>
            <a:ext cx="13639800" cy="37875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339432">
            <a:off x="-258074" y="4221480"/>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solidFill>
                  <a:srgbClr val="F8F8F8"/>
                </a:solidFill>
                <a:effectLst>
                  <a:outerShdw blurRad="25400" algn="tl" rotWithShape="0">
                    <a:srgbClr val="000000">
                      <a:alpha val="43000"/>
                    </a:srgbClr>
                  </a:outerShdw>
                </a:effectLst>
              </a:rPr>
              <a:t> </a:t>
            </a:r>
            <a:r>
              <a:rPr lang="en-US" sz="4800" b="1" cap="none" spc="150" dirty="0" smtClean="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rPr>
              <a:t>Getting Started with Lev 6:20!</a:t>
            </a:r>
            <a:endParaRPr lang="en-US" sz="48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sp>
        <p:nvSpPr>
          <p:cNvPr id="15" name="Slide Number Placeholder 1"/>
          <p:cNvSpPr txBox="1">
            <a:spLocks/>
          </p:cNvSpPr>
          <p:nvPr/>
        </p:nvSpPr>
        <p:spPr>
          <a:xfrm>
            <a:off x="11558900" y="653790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23</a:t>
            </a:fld>
            <a:endParaRPr lang="en-US" dirty="0"/>
          </a:p>
        </p:txBody>
      </p:sp>
      <p:sp>
        <p:nvSpPr>
          <p:cNvPr id="17" name="TextBox 16"/>
          <p:cNvSpPr txBox="1"/>
          <p:nvPr/>
        </p:nvSpPr>
        <p:spPr>
          <a:xfrm rot="20897383">
            <a:off x="5725534" y="5631877"/>
            <a:ext cx="3516455" cy="1077218"/>
          </a:xfrm>
          <a:prstGeom prst="rect">
            <a:avLst/>
          </a:prstGeom>
          <a:noFill/>
        </p:spPr>
        <p:txBody>
          <a:bodyPr wrap="square" rtlCol="0">
            <a:prstTxWarp prst="textCanUp">
              <a:avLst>
                <a:gd name="adj" fmla="val 79896"/>
              </a:avLst>
            </a:prstTxWarp>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1E270B"/>
                </a:solidFill>
                <a:effectLst>
                  <a:outerShdw blurRad="50800" dist="39000" dir="5460000" algn="tl">
                    <a:srgbClr val="000000">
                      <a:alpha val="38000"/>
                    </a:srgbClr>
                  </a:outerShdw>
                </a:effectLst>
                <a:latin typeface="MV Boli" pitchFamily="2" charset="0"/>
                <a:cs typeface="MV Boli" pitchFamily="2" charset="0"/>
              </a:rPr>
              <a:t>Another puzzle piece?</a:t>
            </a:r>
            <a:endParaRPr lang="en-US" sz="2000" b="1" dirty="0">
              <a:ln w="11430"/>
              <a:solidFill>
                <a:srgbClr val="1E270B"/>
              </a:solidFill>
              <a:effectLst>
                <a:outerShdw blurRad="50800" dist="39000" dir="5460000" algn="tl">
                  <a:srgbClr val="000000">
                    <a:alpha val="38000"/>
                  </a:srgbClr>
                </a:outerShdw>
              </a:effectLst>
              <a:latin typeface="Comic Sans MS" pitchFamily="66" charset="0"/>
            </a:endParaRPr>
          </a:p>
        </p:txBody>
      </p:sp>
      <p:sp>
        <p:nvSpPr>
          <p:cNvPr id="18" name="Rectangle 17"/>
          <p:cNvSpPr/>
          <p:nvPr/>
        </p:nvSpPr>
        <p:spPr>
          <a:xfrm>
            <a:off x="2003462" y="0"/>
            <a:ext cx="10195518" cy="1012740"/>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US" sz="4000" dirty="0" smtClean="0">
                <a:solidFill>
                  <a:schemeClr val="accent4">
                    <a:lumMod val="50000"/>
                  </a:schemeClr>
                </a:solidFill>
                <a:effectLst>
                  <a:glow rad="228600">
                    <a:schemeClr val="accent4">
                      <a:satMod val="175000"/>
                      <a:alpha val="40000"/>
                    </a:schemeClr>
                  </a:glow>
                </a:effectLst>
                <a:latin typeface="Matura MT Script Capitals" pitchFamily="66" charset="0"/>
                <a:cs typeface="Raavi" pitchFamily="34" charset="0"/>
              </a:rPr>
              <a:t>Lev 6:20 – the Law of the Grain Offering</a:t>
            </a:r>
            <a:endParaRPr lang="en-US" sz="4000" dirty="0">
              <a:solidFill>
                <a:schemeClr val="accent4">
                  <a:lumMod val="50000"/>
                </a:schemeClr>
              </a:solidFill>
              <a:effectLst>
                <a:glow rad="228600">
                  <a:schemeClr val="accent4">
                    <a:satMod val="175000"/>
                    <a:alpha val="40000"/>
                  </a:schemeClr>
                </a:glow>
              </a:effectLst>
              <a:latin typeface="Matura MT Script Capitals" pitchFamily="66" charset="0"/>
            </a:endParaRPr>
          </a:p>
        </p:txBody>
      </p:sp>
      <p:sp>
        <p:nvSpPr>
          <p:cNvPr id="6" name="Rectangle 5"/>
          <p:cNvSpPr/>
          <p:nvPr/>
        </p:nvSpPr>
        <p:spPr>
          <a:xfrm>
            <a:off x="2148841" y="881682"/>
            <a:ext cx="9948334" cy="243143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marL="457200" indent="-457200">
              <a:buFontTx/>
              <a:buAutoNum type="arabicPeriod"/>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The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Grain Offering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is also known as the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“Meat Offering</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t>
            </a:r>
          </a:p>
          <a:p>
            <a:pPr marL="457200" indent="-457200">
              <a:buFontTx/>
              <a:buAutoNum type="arabicPeriod"/>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Lev 6:20 has content about the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Grain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O</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ffering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that is to be </a:t>
            </a:r>
            <a:b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offered with every blood sacrifice along with the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Drink Offering</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t>
            </a:r>
          </a:p>
          <a:p>
            <a:pPr marL="457200" indent="-457200">
              <a:buAutoNum type="arabicPeriod"/>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Lev 6:20 does not contain the phrase &lt;</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beyn</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ha </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arbayim</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&gt;.</a:t>
            </a:r>
          </a:p>
          <a:p>
            <a:endParaRPr lang="en-US" sz="1200" dirty="0" smtClean="0">
              <a:solidFill>
                <a:prstClr val="black"/>
              </a:solidFill>
              <a:effectLst>
                <a:glow rad="228600">
                  <a:schemeClr val="accent4">
                    <a:satMod val="175000"/>
                    <a:alpha val="40000"/>
                  </a:schemeClr>
                </a:glow>
              </a:effectLst>
              <a:latin typeface="Comic Sans MS" pitchFamily="66" charset="0"/>
            </a:endParaRPr>
          </a:p>
          <a:p>
            <a:r>
              <a:rPr lang="en-US" sz="3600" b="1" dirty="0" smtClean="0">
                <a:ln w="1905"/>
                <a:solidFill>
                  <a:schemeClr val="accent4">
                    <a:lumMod val="50000"/>
                  </a:schemeClr>
                </a:solidFill>
                <a:effectLst>
                  <a:innerShdw blurRad="69850" dist="43180" dir="5400000">
                    <a:srgbClr val="000000">
                      <a:alpha val="65000"/>
                    </a:srgbClr>
                  </a:innerShdw>
                </a:effectLst>
                <a:latin typeface="Matura MT Script Capitals" pitchFamily="66" charset="0"/>
              </a:rPr>
              <a:t>Question:  </a:t>
            </a:r>
            <a:r>
              <a:rPr lang="en-US" sz="2400" b="1" dirty="0" smtClean="0">
                <a:solidFill>
                  <a:srgbClr val="6F3350"/>
                </a:solidFill>
                <a:effectLst>
                  <a:glow rad="228600">
                    <a:schemeClr val="accent4">
                      <a:satMod val="175000"/>
                      <a:alpha val="40000"/>
                    </a:schemeClr>
                  </a:glow>
                </a:effectLst>
                <a:latin typeface="Comic Sans MS" pitchFamily="66" charset="0"/>
              </a:rPr>
              <a:t>What could be the connection of the Grain/Meat </a:t>
            </a:r>
            <a:r>
              <a:rPr lang="en-US" sz="2400" b="1" dirty="0">
                <a:solidFill>
                  <a:srgbClr val="6F3350"/>
                </a:solidFill>
                <a:effectLst>
                  <a:glow rad="228600">
                    <a:schemeClr val="accent4">
                      <a:satMod val="175000"/>
                      <a:alpha val="40000"/>
                    </a:schemeClr>
                  </a:glow>
                </a:effectLst>
                <a:latin typeface="Comic Sans MS" pitchFamily="66" charset="0"/>
              </a:rPr>
              <a:t>O</a:t>
            </a:r>
            <a:r>
              <a:rPr lang="en-US" sz="2400" b="1" dirty="0" smtClean="0">
                <a:solidFill>
                  <a:srgbClr val="6F3350"/>
                </a:solidFill>
                <a:effectLst>
                  <a:glow rad="228600">
                    <a:schemeClr val="accent4">
                      <a:satMod val="175000"/>
                      <a:alpha val="40000"/>
                    </a:schemeClr>
                  </a:glow>
                </a:effectLst>
                <a:latin typeface="Comic Sans MS" pitchFamily="66" charset="0"/>
              </a:rPr>
              <a:t>ffering to &lt;</a:t>
            </a:r>
            <a:r>
              <a:rPr lang="en-US" sz="2400" b="1" dirty="0" err="1" smtClean="0">
                <a:solidFill>
                  <a:srgbClr val="6F3350"/>
                </a:solidFill>
                <a:effectLst>
                  <a:glow rad="228600">
                    <a:schemeClr val="accent4">
                      <a:satMod val="175000"/>
                      <a:alpha val="40000"/>
                    </a:schemeClr>
                  </a:glow>
                </a:effectLst>
                <a:latin typeface="Comic Sans MS" pitchFamily="66" charset="0"/>
              </a:rPr>
              <a:t>beyn</a:t>
            </a:r>
            <a:r>
              <a:rPr lang="en-US" sz="2400" b="1" dirty="0" smtClean="0">
                <a:solidFill>
                  <a:srgbClr val="6F3350"/>
                </a:solidFill>
                <a:effectLst>
                  <a:glow rad="228600">
                    <a:schemeClr val="accent4">
                      <a:satMod val="175000"/>
                      <a:alpha val="40000"/>
                    </a:schemeClr>
                  </a:glow>
                </a:effectLst>
                <a:latin typeface="Comic Sans MS" pitchFamily="66" charset="0"/>
              </a:rPr>
              <a:t> ha </a:t>
            </a:r>
            <a:r>
              <a:rPr lang="en-US" sz="2400" b="1" dirty="0" err="1" smtClean="0">
                <a:solidFill>
                  <a:srgbClr val="6F3350"/>
                </a:solidFill>
                <a:effectLst>
                  <a:glow rad="228600">
                    <a:schemeClr val="accent4">
                      <a:satMod val="175000"/>
                      <a:alpha val="40000"/>
                    </a:schemeClr>
                  </a:glow>
                </a:effectLst>
                <a:latin typeface="Comic Sans MS" pitchFamily="66" charset="0"/>
              </a:rPr>
              <a:t>arbayim</a:t>
            </a:r>
            <a:r>
              <a:rPr lang="en-US" sz="2400" b="1" dirty="0" smtClean="0">
                <a:solidFill>
                  <a:srgbClr val="6F3350"/>
                </a:solidFill>
                <a:effectLst>
                  <a:glow rad="228600">
                    <a:schemeClr val="accent4">
                      <a:satMod val="175000"/>
                      <a:alpha val="40000"/>
                    </a:schemeClr>
                  </a:glow>
                </a:effectLst>
                <a:latin typeface="Comic Sans MS" pitchFamily="66" charset="0"/>
              </a:rPr>
              <a:t>&gt; … and does it matter?</a:t>
            </a:r>
            <a:endParaRPr lang="en-US" sz="2400" b="1" dirty="0" smtClean="0">
              <a:ln w="12700">
                <a:solidFill>
                  <a:schemeClr val="tx2">
                    <a:satMod val="155000"/>
                  </a:schemeClr>
                </a:solidFill>
                <a:prstDash val="solid"/>
              </a:ln>
              <a:solidFill>
                <a:srgbClr val="6F3350"/>
              </a:solidFill>
              <a:effectLst>
                <a:outerShdw blurRad="41275" dist="20320" dir="1800000" algn="tl" rotWithShape="0">
                  <a:srgbClr val="000000">
                    <a:alpha val="40000"/>
                  </a:srgbClr>
                </a:outerShdw>
              </a:effectLst>
              <a:latin typeface="Comic Sans MS" pitchFamily="66" charset="0"/>
            </a:endParaRPr>
          </a:p>
        </p:txBody>
      </p:sp>
      <p:pic>
        <p:nvPicPr>
          <p:cNvPr id="3074" name="Picture 2" descr="F:\Art 2.8 Yah at 12\White men puzzle 6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0735" y="4921260"/>
            <a:ext cx="3094261" cy="21334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43191" y="355688"/>
            <a:ext cx="6096000" cy="5632311"/>
          </a:xfrm>
          <a:prstGeom prst="rect">
            <a:avLst/>
          </a:prstGeom>
          <a:solidFill>
            <a:schemeClr val="accent2">
              <a:lumMod val="20000"/>
              <a:lumOff val="80000"/>
            </a:schemeClr>
          </a:solidFill>
        </p:spPr>
        <p:txBody>
          <a:bodyPr>
            <a:spAutoFit/>
          </a:bodyPr>
          <a:lstStyle/>
          <a:p>
            <a:r>
              <a:rPr lang="en-US" dirty="0"/>
              <a:t>Actually, the question here is also, how is BTE connected to the </a:t>
            </a:r>
            <a:r>
              <a:rPr lang="en-US" dirty="0" err="1"/>
              <a:t>passover</a:t>
            </a:r>
            <a:r>
              <a:rPr lang="en-US" dirty="0"/>
              <a:t> sacrifice.  It seems to me the Passover Sacrifice was connected to the morning and evening sacrifice "in type" ... The Burnt offering with the Peace offering "in top" were always offered with the meat offering - sometimes the drink offering was </a:t>
            </a:r>
            <a:r>
              <a:rPr lang="en-US" dirty="0" err="1"/>
              <a:t>oured</a:t>
            </a:r>
            <a:r>
              <a:rPr lang="en-US" dirty="0"/>
              <a:t> on top, and sometimes it was poured at the base of the alter.  The priests NEVER drank this offering.  They did however partake of the meat/grain offering.  The wine symbolized the blood - there was a command not to drink blood</a:t>
            </a:r>
            <a:r>
              <a:rPr lang="en-US" dirty="0" smtClean="0"/>
              <a:t>.</a:t>
            </a:r>
          </a:p>
          <a:p>
            <a:endParaRPr lang="en-US" dirty="0"/>
          </a:p>
          <a:p>
            <a:r>
              <a:rPr lang="en-US" dirty="0"/>
              <a:t>I have not sorted out yet why Yahusha told the disciples to drink the wine representing His blood, when there was no such command given in the Torah?  Did He really tell them to drink it, because He said he would not drink it till "heaven."  Everything I could find about the drink offering - was it was offered with joy (never offered with sin and trespass offerings, unless they were doing it pagan style - which happened a lot.)  The drink/wine offering is the JOY of "entering the land" where we can relax and rest.</a:t>
            </a:r>
          </a:p>
        </p:txBody>
      </p:sp>
    </p:spTree>
    <p:extLst>
      <p:ext uri="{BB962C8B-B14F-4D97-AF65-F5344CB8AC3E}">
        <p14:creationId xmlns:p14="http://schemas.microsoft.com/office/powerpoint/2010/main" val="41129873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750"/>
                                        <p:tgtEl>
                                          <p:spTgt spid="3">
                                            <p:txEl>
                                              <p:pRg st="0" end="0"/>
                                            </p:txEl>
                                          </p:spTgt>
                                        </p:tgtEl>
                                      </p:cBhvr>
                                    </p:animEffect>
                                  </p:childTnLst>
                                </p:cTn>
                              </p:par>
                            </p:childTnLst>
                          </p:cTn>
                        </p:par>
                        <p:par>
                          <p:cTn id="8" fill="hold">
                            <p:stCondLst>
                              <p:cond delay="175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1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175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500"/>
                                        <p:tgtEl>
                                          <p:spTgt spid="17"/>
                                        </p:tgtEl>
                                      </p:cBhvr>
                                    </p:animEffect>
                                    <p:anim calcmode="lin" valueType="num">
                                      <p:cBhvr>
                                        <p:cTn id="43" dur="1500" fill="hold"/>
                                        <p:tgtEl>
                                          <p:spTgt spid="17"/>
                                        </p:tgtEl>
                                        <p:attrNameLst>
                                          <p:attrName>ppt_x</p:attrName>
                                        </p:attrNameLst>
                                      </p:cBhvr>
                                      <p:tavLst>
                                        <p:tav tm="0">
                                          <p:val>
                                            <p:strVal val="#ppt_x"/>
                                          </p:val>
                                        </p:tav>
                                        <p:tav tm="100000">
                                          <p:val>
                                            <p:strVal val="#ppt_x"/>
                                          </p:val>
                                        </p:tav>
                                      </p:tavLst>
                                    </p:anim>
                                    <p:anim calcmode="lin" valueType="num">
                                      <p:cBhvr>
                                        <p:cTn id="44"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83360" y="93569"/>
            <a:ext cx="10428224" cy="1143000"/>
          </a:xfrm>
        </p:spPr>
        <p:txBody>
          <a:bodyPr>
            <a:normAutofit/>
          </a:bodyPr>
          <a:lstStyle/>
          <a:p>
            <a:r>
              <a:rPr lang="en-US" dirty="0" smtClean="0"/>
              <a:t>  The Law of the Grain Offering  </a:t>
            </a:r>
            <a:endParaRPr lang="en-US" sz="2700" dirty="0"/>
          </a:p>
        </p:txBody>
      </p:sp>
      <p:sp>
        <p:nvSpPr>
          <p:cNvPr id="4" name="Content Placeholder 3"/>
          <p:cNvSpPr>
            <a:spLocks noGrp="1"/>
          </p:cNvSpPr>
          <p:nvPr>
            <p:ph idx="1"/>
          </p:nvPr>
        </p:nvSpPr>
        <p:spPr>
          <a:xfrm>
            <a:off x="1497106" y="1128007"/>
            <a:ext cx="10605247" cy="5586557"/>
          </a:xfrm>
        </p:spPr>
        <p:txBody>
          <a:bodyPr>
            <a:normAutofit fontScale="85000" lnSpcReduction="20000"/>
            <a:scene3d>
              <a:camera prst="orthographicFront"/>
              <a:lightRig rig="threePt" dir="t"/>
            </a:scene3d>
            <a:sp3d extrusionH="57150">
              <a:bevelT h="25400" prst="softRound"/>
            </a:sp3d>
          </a:bodyPr>
          <a:lstStyle/>
          <a:p>
            <a:pPr marL="82296" lv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Lev 6:14-23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(Num 15:4-11)</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t>
            </a:r>
            <a:r>
              <a:rPr lang="en-US" sz="2400" dirty="0" smtClean="0">
                <a:latin typeface="Comic Sans MS" pitchFamily="66" charset="0"/>
              </a:rPr>
              <a:t>The laws of the </a:t>
            </a:r>
            <a:r>
              <a:rPr lang="en-US" sz="2400" b="1" dirty="0" smtClean="0">
                <a:solidFill>
                  <a:schemeClr val="accent2">
                    <a:lumMod val="75000"/>
                  </a:schemeClr>
                </a:solidFill>
                <a:latin typeface="Comic Sans MS" pitchFamily="66" charset="0"/>
              </a:rPr>
              <a:t>Grain Offering</a:t>
            </a:r>
            <a:r>
              <a:rPr lang="en-US" b="1" dirty="0" smtClean="0">
                <a:solidFill>
                  <a:schemeClr val="accent2">
                    <a:lumMod val="75000"/>
                  </a:schemeClr>
                </a:solidFill>
                <a:latin typeface="Comic Sans MS" pitchFamily="66" charset="0"/>
              </a:rPr>
              <a:t> </a:t>
            </a:r>
            <a:r>
              <a:rPr lang="en-US" sz="1800" dirty="0" smtClean="0">
                <a:latin typeface="Comic Sans MS" pitchFamily="66" charset="0"/>
              </a:rPr>
              <a:t>(along with the </a:t>
            </a:r>
            <a:r>
              <a:rPr lang="en-US" sz="1800" b="1" dirty="0" smtClean="0">
                <a:solidFill>
                  <a:srgbClr val="96004B"/>
                </a:solidFill>
                <a:latin typeface="Comic Sans MS" pitchFamily="66" charset="0"/>
              </a:rPr>
              <a:t>Drink</a:t>
            </a:r>
            <a:r>
              <a:rPr lang="en-US" sz="1800" dirty="0" smtClean="0">
                <a:latin typeface="Comic Sans MS" pitchFamily="66" charset="0"/>
              </a:rPr>
              <a:t> </a:t>
            </a:r>
            <a:r>
              <a:rPr lang="en-US" sz="1800" b="1" dirty="0" smtClean="0">
                <a:solidFill>
                  <a:srgbClr val="96004B"/>
                </a:solidFill>
                <a:latin typeface="Comic Sans MS" pitchFamily="66" charset="0"/>
              </a:rPr>
              <a:t>Offering</a:t>
            </a:r>
            <a:r>
              <a:rPr lang="en-US" sz="1800" dirty="0" smtClean="0">
                <a:latin typeface="Comic Sans MS" pitchFamily="66" charset="0"/>
              </a:rPr>
              <a:t>) </a:t>
            </a:r>
            <a:r>
              <a:rPr lang="en-US" sz="2400" dirty="0" smtClean="0">
                <a:latin typeface="Comic Sans MS" pitchFamily="66" charset="0"/>
              </a:rPr>
              <a:t>are given with specific instructions. </a:t>
            </a:r>
            <a:r>
              <a:rPr lang="en-US" sz="2400" b="1" dirty="0">
                <a:solidFill>
                  <a:schemeClr val="accent2">
                    <a:lumMod val="75000"/>
                  </a:schemeClr>
                </a:solidFill>
                <a:latin typeface="Comic Sans MS" pitchFamily="66" charset="0"/>
              </a:rPr>
              <a:t>Grain </a:t>
            </a:r>
            <a:r>
              <a:rPr lang="en-US" sz="2400" b="1" dirty="0" smtClean="0">
                <a:solidFill>
                  <a:schemeClr val="accent2">
                    <a:lumMod val="75000"/>
                  </a:schemeClr>
                </a:solidFill>
                <a:latin typeface="Comic Sans MS" pitchFamily="66" charset="0"/>
              </a:rPr>
              <a:t>Offerings</a:t>
            </a:r>
            <a:r>
              <a:rPr lang="en-US" sz="2000" b="1" dirty="0" smtClean="0">
                <a:solidFill>
                  <a:schemeClr val="accent2">
                    <a:lumMod val="75000"/>
                  </a:schemeClr>
                </a:solidFill>
                <a:latin typeface="Comic Sans MS" pitchFamily="66" charset="0"/>
              </a:rPr>
              <a:t> </a:t>
            </a:r>
            <a:r>
              <a:rPr lang="en-US" sz="2400" dirty="0" smtClean="0">
                <a:latin typeface="Comic Sans MS" pitchFamily="66" charset="0"/>
              </a:rPr>
              <a:t>were to be presented as: </a:t>
            </a:r>
          </a:p>
          <a:p>
            <a:pPr marL="539496" lvl="0" indent="-457200">
              <a:buAutoNum type="arabicParenR"/>
            </a:pPr>
            <a:r>
              <a:rPr lang="en-US" sz="2400" dirty="0" smtClean="0">
                <a:latin typeface="Comic Sans MS" pitchFamily="66" charset="0"/>
              </a:rPr>
              <a:t>A </a:t>
            </a:r>
            <a:r>
              <a:rPr lang="en-US" sz="2400" b="1" dirty="0">
                <a:solidFill>
                  <a:schemeClr val="accent2">
                    <a:lumMod val="75000"/>
                  </a:schemeClr>
                </a:solidFill>
                <a:latin typeface="Comic Sans MS" pitchFamily="66" charset="0"/>
              </a:rPr>
              <a:t>W</a:t>
            </a:r>
            <a:r>
              <a:rPr lang="en-US" sz="2400" b="1" dirty="0" smtClean="0">
                <a:solidFill>
                  <a:schemeClr val="accent2">
                    <a:lumMod val="75000"/>
                  </a:schemeClr>
                </a:solidFill>
                <a:latin typeface="Comic Sans MS" pitchFamily="66" charset="0"/>
              </a:rPr>
              <a:t>ave-sheaf on First Fruits</a:t>
            </a:r>
          </a:p>
          <a:p>
            <a:pPr marL="539496" lvl="0" indent="-457200">
              <a:buAutoNum type="arabicParenR"/>
            </a:pPr>
            <a:r>
              <a:rPr lang="en-US" sz="2400" dirty="0" smtClean="0">
                <a:latin typeface="Comic Sans MS" pitchFamily="66" charset="0"/>
              </a:rPr>
              <a:t>Two </a:t>
            </a:r>
            <a:r>
              <a:rPr lang="en-US" sz="2400" b="1" dirty="0" smtClean="0">
                <a:solidFill>
                  <a:schemeClr val="tx2"/>
                </a:solidFill>
                <a:latin typeface="Comic Sans MS" pitchFamily="66" charset="0"/>
              </a:rPr>
              <a:t>Loaves on Pentecost</a:t>
            </a:r>
          </a:p>
          <a:p>
            <a:pPr marL="539496" lvl="0" indent="-457200">
              <a:buAutoNum type="arabicParenR"/>
            </a:pPr>
            <a:r>
              <a:rPr lang="en-US" sz="2400" dirty="0" smtClean="0">
                <a:latin typeface="Comic Sans MS" pitchFamily="66" charset="0"/>
              </a:rPr>
              <a:t>The </a:t>
            </a:r>
            <a:r>
              <a:rPr lang="en-US" sz="2400" b="1" dirty="0" smtClean="0">
                <a:solidFill>
                  <a:schemeClr val="accent3">
                    <a:lumMod val="75000"/>
                  </a:schemeClr>
                </a:solidFill>
                <a:latin typeface="Comic Sans MS" pitchFamily="66" charset="0"/>
              </a:rPr>
              <a:t>Offering of Jealousy</a:t>
            </a:r>
          </a:p>
          <a:p>
            <a:pPr marL="539496" lvl="0" indent="-457200">
              <a:buAutoNum type="arabicParenR"/>
            </a:pPr>
            <a:r>
              <a:rPr lang="en-US" sz="2400" dirty="0" smtClean="0">
                <a:latin typeface="Comic Sans MS" pitchFamily="66" charset="0"/>
              </a:rPr>
              <a:t>The </a:t>
            </a:r>
            <a:r>
              <a:rPr lang="en-US" sz="2400" b="1" dirty="0" smtClean="0">
                <a:solidFill>
                  <a:srgbClr val="00B050"/>
                </a:solidFill>
                <a:latin typeface="Comic Sans MS" pitchFamily="66" charset="0"/>
              </a:rPr>
              <a:t>Cleansing of a Leper</a:t>
            </a:r>
          </a:p>
          <a:p>
            <a:pPr marL="539496" lvl="0" indent="-457200">
              <a:buAutoNum type="arabicParenR"/>
            </a:pPr>
            <a:r>
              <a:rPr lang="en-US" sz="2400" dirty="0" smtClean="0">
                <a:latin typeface="Comic Sans MS" pitchFamily="66" charset="0"/>
              </a:rPr>
              <a:t>The </a:t>
            </a:r>
            <a:r>
              <a:rPr lang="en-US" sz="2400" b="1" dirty="0" smtClean="0">
                <a:solidFill>
                  <a:srgbClr val="C00000"/>
                </a:solidFill>
                <a:latin typeface="Comic Sans MS" pitchFamily="66" charset="0"/>
              </a:rPr>
              <a:t>Meal-sin </a:t>
            </a:r>
            <a:r>
              <a:rPr lang="en-US" sz="2400" b="1" dirty="0">
                <a:solidFill>
                  <a:srgbClr val="C00000"/>
                </a:solidFill>
                <a:latin typeface="Comic Sans MS" pitchFamily="66" charset="0"/>
              </a:rPr>
              <a:t>O</a:t>
            </a:r>
            <a:r>
              <a:rPr lang="en-US" sz="2400" b="1" dirty="0" smtClean="0">
                <a:solidFill>
                  <a:srgbClr val="C00000"/>
                </a:solidFill>
                <a:latin typeface="Comic Sans MS" pitchFamily="66" charset="0"/>
              </a:rPr>
              <a:t>ffering of a handful of Flour</a:t>
            </a:r>
          </a:p>
          <a:p>
            <a:pPr marL="539496" lvl="0" indent="-457200">
              <a:buAutoNum type="arabicParenR"/>
            </a:pPr>
            <a:r>
              <a:rPr lang="en-US" sz="2400" dirty="0" smtClean="0">
                <a:latin typeface="Comic Sans MS" pitchFamily="66" charset="0"/>
              </a:rPr>
              <a:t>The </a:t>
            </a:r>
            <a:r>
              <a:rPr lang="en-US" sz="2400" b="1" dirty="0" smtClean="0">
                <a:solidFill>
                  <a:schemeClr val="accent2">
                    <a:lumMod val="50000"/>
                  </a:schemeClr>
                </a:solidFill>
                <a:latin typeface="Comic Sans MS" pitchFamily="66" charset="0"/>
              </a:rPr>
              <a:t>Shewbread</a:t>
            </a:r>
          </a:p>
          <a:p>
            <a:pPr marL="539496" lvl="0" indent="-457200">
              <a:buAutoNum type="arabicParenR"/>
            </a:pPr>
            <a:r>
              <a:rPr lang="en-US" sz="2400" dirty="0" smtClean="0">
                <a:latin typeface="Comic Sans MS" pitchFamily="66" charset="0"/>
              </a:rPr>
              <a:t>The</a:t>
            </a:r>
            <a:r>
              <a:rPr lang="en-US" sz="2400" b="1" dirty="0" smtClean="0">
                <a:solidFill>
                  <a:schemeClr val="accent3"/>
                </a:solidFill>
                <a:latin typeface="Comic Sans MS" pitchFamily="66" charset="0"/>
              </a:rPr>
              <a:t> Passover Cakes</a:t>
            </a:r>
          </a:p>
          <a:p>
            <a:pPr marL="539496" lvl="0" indent="-457200">
              <a:buAutoNum type="arabicParenR"/>
            </a:pPr>
            <a:r>
              <a:rPr lang="en-US" sz="2400" dirty="0" smtClean="0">
                <a:ln w="1905"/>
                <a:solidFill>
                  <a:schemeClr val="tx2"/>
                </a:solidFill>
                <a:effectLst>
                  <a:innerShdw blurRad="69850" dist="43180" dir="5400000">
                    <a:srgbClr val="000000">
                      <a:alpha val="65000"/>
                    </a:srgbClr>
                  </a:innerShdw>
                </a:effectLst>
                <a:latin typeface="Comic Sans MS" pitchFamily="66" charset="0"/>
              </a:rPr>
              <a:t>A</a:t>
            </a:r>
            <a:r>
              <a:rPr lang="en-US" sz="2400" b="1" dirty="0" smtClean="0">
                <a:ln w="1905"/>
                <a:solidFill>
                  <a:schemeClr val="tx2"/>
                </a:solidFill>
                <a:effectLst>
                  <a:innerShdw blurRad="69850" dist="43180" dir="5400000">
                    <a:srgbClr val="000000">
                      <a:alpha val="65000"/>
                    </a:srgbClr>
                  </a:innerShdw>
                </a:effectLst>
                <a:latin typeface="Comic Sans MS" pitchFamily="66" charset="0"/>
              </a:rPr>
              <a:t> </a:t>
            </a:r>
            <a:r>
              <a:rPr lang="en-US" sz="2400" b="1" dirty="0" smtClean="0">
                <a:ln w="1905"/>
                <a:solidFill>
                  <a:schemeClr val="accent2">
                    <a:lumMod val="75000"/>
                  </a:schemeClr>
                </a:solidFill>
                <a:effectLst>
                  <a:innerShdw blurRad="69850" dist="43180" dir="5400000">
                    <a:srgbClr val="000000">
                      <a:alpha val="65000"/>
                    </a:srgbClr>
                  </a:innerShdw>
                </a:effectLst>
                <a:latin typeface="Comic Sans MS" pitchFamily="66" charset="0"/>
              </a:rPr>
              <a:t>Grain Offering </a:t>
            </a:r>
            <a:r>
              <a:rPr lang="en-US" sz="2400" b="1" dirty="0" smtClean="0">
                <a:ln w="1905"/>
                <a:solidFill>
                  <a:schemeClr val="tx2"/>
                </a:solidFill>
                <a:effectLst>
                  <a:innerShdw blurRad="69850" dist="43180" dir="5400000">
                    <a:srgbClr val="000000">
                      <a:alpha val="65000"/>
                    </a:srgbClr>
                  </a:innerShdw>
                </a:effectLst>
                <a:latin typeface="Comic Sans MS" pitchFamily="66" charset="0"/>
              </a:rPr>
              <a:t>must accompany every morning &amp; evening Daily Sacrifice. </a:t>
            </a:r>
            <a:br>
              <a:rPr lang="en-US" sz="2400" b="1" dirty="0" smtClean="0">
                <a:ln w="1905"/>
                <a:solidFill>
                  <a:schemeClr val="tx2"/>
                </a:solidFill>
                <a:effectLst>
                  <a:innerShdw blurRad="69850" dist="43180" dir="5400000">
                    <a:srgbClr val="000000">
                      <a:alpha val="65000"/>
                    </a:srgbClr>
                  </a:innerShdw>
                </a:effectLst>
                <a:latin typeface="Comic Sans MS" pitchFamily="66" charset="0"/>
              </a:rPr>
            </a:br>
            <a:r>
              <a:rPr lang="en-US" sz="2200" dirty="0" smtClean="0">
                <a:latin typeface="Corbel" pitchFamily="34" charset="0"/>
              </a:rPr>
              <a:t>(Note of Interest:  Cain’s offering was unacceptable because it was not attended with a blood sacrifice.  Likewise, Abel’s blood sacrifice was accepted because he also offered the required </a:t>
            </a:r>
            <a:br>
              <a:rPr lang="en-US" sz="2200" dirty="0" smtClean="0">
                <a:latin typeface="Corbel" pitchFamily="34" charset="0"/>
              </a:rPr>
            </a:br>
            <a:r>
              <a:rPr lang="en-US" sz="2200" b="1" dirty="0" smtClean="0">
                <a:solidFill>
                  <a:schemeClr val="accent2">
                    <a:lumMod val="75000"/>
                  </a:schemeClr>
                </a:solidFill>
                <a:latin typeface="Corbel" pitchFamily="34" charset="0"/>
              </a:rPr>
              <a:t>Grain</a:t>
            </a:r>
            <a:r>
              <a:rPr lang="en-US" sz="2200" dirty="0" smtClean="0">
                <a:latin typeface="Corbel" pitchFamily="34" charset="0"/>
              </a:rPr>
              <a:t> and </a:t>
            </a:r>
            <a:r>
              <a:rPr lang="en-US" sz="2200" b="1" dirty="0" smtClean="0">
                <a:solidFill>
                  <a:srgbClr val="96004B"/>
                </a:solidFill>
                <a:latin typeface="Corbel" pitchFamily="34" charset="0"/>
              </a:rPr>
              <a:t>Drink</a:t>
            </a:r>
            <a:r>
              <a:rPr lang="en-US" sz="2200" dirty="0" smtClean="0">
                <a:latin typeface="Corbel" pitchFamily="34" charset="0"/>
              </a:rPr>
              <a:t> offerings.  </a:t>
            </a:r>
            <a:r>
              <a:rPr lang="en-US" sz="2200" b="1" dirty="0" smtClean="0">
                <a:solidFill>
                  <a:srgbClr val="0070C0"/>
                </a:solidFill>
                <a:latin typeface="Corbel" pitchFamily="34" charset="0"/>
              </a:rPr>
              <a:t>Remember these instructions are given in Lev 1-7 &amp; Num 28-29.</a:t>
            </a:r>
            <a:r>
              <a:rPr lang="en-US" sz="2200" dirty="0" smtClean="0">
                <a:latin typeface="Corbel" pitchFamily="34" charset="0"/>
              </a:rPr>
              <a:t>)</a:t>
            </a:r>
            <a:endParaRPr lang="en-US" sz="2400" dirty="0" smtClean="0">
              <a:latin typeface="Corbel" pitchFamily="34" charset="0"/>
            </a:endParaRPr>
          </a:p>
          <a:p>
            <a:pPr marL="82296" lvl="0" indent="0">
              <a:lnSpc>
                <a:spcPct val="120000"/>
              </a:lnSpc>
              <a:buNone/>
            </a:pPr>
            <a:r>
              <a:rPr lang="en-US" sz="2400" b="1" dirty="0" smtClean="0">
                <a:solidFill>
                  <a:srgbClr val="002060"/>
                </a:solidFill>
                <a:latin typeface="Comic Sans MS" pitchFamily="66" charset="0"/>
              </a:rPr>
              <a:t>Burnt</a:t>
            </a:r>
            <a:r>
              <a:rPr lang="en-US" sz="2400" dirty="0" smtClean="0">
                <a:latin typeface="Comic Sans MS" pitchFamily="66" charset="0"/>
              </a:rPr>
              <a:t> &amp; </a:t>
            </a:r>
            <a:r>
              <a:rPr lang="en-US" sz="2400" b="1" dirty="0" smtClean="0">
                <a:solidFill>
                  <a:srgbClr val="006600"/>
                </a:solidFill>
                <a:latin typeface="Comic Sans MS" pitchFamily="66" charset="0"/>
              </a:rPr>
              <a:t>Peace</a:t>
            </a:r>
            <a:r>
              <a:rPr lang="en-US" sz="2400" dirty="0" smtClean="0">
                <a:latin typeface="Comic Sans MS" pitchFamily="66" charset="0"/>
              </a:rPr>
              <a:t> sacrifices were never acceptable without the </a:t>
            </a:r>
            <a:r>
              <a:rPr lang="en-US" sz="2400" b="1" dirty="0" smtClean="0">
                <a:solidFill>
                  <a:schemeClr val="accent2">
                    <a:lumMod val="75000"/>
                  </a:schemeClr>
                </a:solidFill>
                <a:latin typeface="Comic Sans MS" pitchFamily="66" charset="0"/>
              </a:rPr>
              <a:t>Grain</a:t>
            </a:r>
            <a:r>
              <a:rPr lang="en-US" sz="2400" dirty="0" smtClean="0">
                <a:latin typeface="Comic Sans MS" pitchFamily="66" charset="0"/>
              </a:rPr>
              <a:t> and </a:t>
            </a:r>
            <a:r>
              <a:rPr lang="en-US" sz="2400" b="1" dirty="0" smtClean="0">
                <a:solidFill>
                  <a:srgbClr val="96004B"/>
                </a:solidFill>
                <a:latin typeface="Comic Sans MS" pitchFamily="66" charset="0"/>
              </a:rPr>
              <a:t>Drink</a:t>
            </a:r>
            <a:r>
              <a:rPr lang="en-US" sz="2400" dirty="0" smtClean="0">
                <a:latin typeface="Comic Sans MS" pitchFamily="66" charset="0"/>
              </a:rPr>
              <a:t> offerings.  </a:t>
            </a:r>
            <a:br>
              <a:rPr lang="en-US" sz="2400" dirty="0" smtClean="0">
                <a:latin typeface="Comic Sans MS" pitchFamily="66" charset="0"/>
              </a:rPr>
            </a:br>
            <a:r>
              <a:rPr lang="en-US" sz="2400" dirty="0" smtClean="0">
                <a:latin typeface="Comic Sans MS" pitchFamily="66" charset="0"/>
              </a:rPr>
              <a:t>    (This study on Lev 6:20 is intricately combined with the evening Daily Sacrifices.) </a:t>
            </a:r>
          </a:p>
          <a:p>
            <a:pPr marL="82296" lvl="0" indent="0">
              <a:lnSpc>
                <a:spcPct val="120000"/>
              </a:lnSpc>
              <a:buNone/>
            </a:pPr>
            <a:r>
              <a:rPr lang="en-US" sz="2400" b="1" dirty="0" smtClean="0">
                <a:ln w="1905"/>
                <a:solidFill>
                  <a:schemeClr val="accent4">
                    <a:lumMod val="50000"/>
                  </a:schemeClr>
                </a:solidFill>
                <a:effectLst>
                  <a:innerShdw blurRad="69850" dist="43180" dir="5400000">
                    <a:srgbClr val="000000">
                      <a:alpha val="65000"/>
                    </a:srgbClr>
                  </a:innerShdw>
                </a:effectLst>
                <a:latin typeface="Comic Sans MS" pitchFamily="66" charset="0"/>
              </a:rPr>
              <a:t>Question:  </a:t>
            </a:r>
            <a:r>
              <a:rPr lang="en-US" sz="2400" b="1" dirty="0" smtClean="0">
                <a:solidFill>
                  <a:schemeClr val="accent3">
                    <a:lumMod val="75000"/>
                  </a:schemeClr>
                </a:solidFill>
                <a:latin typeface="Comic Sans MS" pitchFamily="66" charset="0"/>
              </a:rPr>
              <a:t>What does the </a:t>
            </a:r>
            <a:r>
              <a:rPr lang="en-US" sz="2400" b="1" dirty="0" smtClean="0">
                <a:solidFill>
                  <a:schemeClr val="accent2">
                    <a:lumMod val="75000"/>
                  </a:schemeClr>
                </a:solidFill>
                <a:latin typeface="Comic Sans MS" pitchFamily="66" charset="0"/>
              </a:rPr>
              <a:t>Grain Offering </a:t>
            </a:r>
            <a:r>
              <a:rPr lang="en-US" sz="2400" b="1" dirty="0" smtClean="0">
                <a:solidFill>
                  <a:schemeClr val="accent3">
                    <a:lumMod val="75000"/>
                  </a:schemeClr>
                </a:solidFill>
                <a:latin typeface="Comic Sans MS" pitchFamily="66" charset="0"/>
              </a:rPr>
              <a:t>of Lev 6:20 have to do with the term </a:t>
            </a:r>
            <a:br>
              <a:rPr lang="en-US" sz="2400" b="1" dirty="0" smtClean="0">
                <a:solidFill>
                  <a:schemeClr val="accent3">
                    <a:lumMod val="75000"/>
                  </a:schemeClr>
                </a:solidFill>
                <a:latin typeface="Comic Sans MS" pitchFamily="66" charset="0"/>
              </a:rPr>
            </a:br>
            <a:r>
              <a:rPr lang="en-US" sz="2400" b="1" dirty="0" smtClean="0">
                <a:solidFill>
                  <a:schemeClr val="accent3">
                    <a:lumMod val="75000"/>
                  </a:schemeClr>
                </a:solidFill>
                <a:latin typeface="Comic Sans MS" pitchFamily="66" charset="0"/>
              </a:rPr>
              <a:t>&lt;</a:t>
            </a:r>
            <a:r>
              <a:rPr lang="en-US" sz="2400" b="1" dirty="0" err="1" smtClean="0">
                <a:solidFill>
                  <a:schemeClr val="accent3">
                    <a:lumMod val="75000"/>
                  </a:schemeClr>
                </a:solidFill>
                <a:latin typeface="Comic Sans MS" pitchFamily="66" charset="0"/>
              </a:rPr>
              <a:t>beyn</a:t>
            </a:r>
            <a:r>
              <a:rPr lang="en-US" sz="2400" b="1" dirty="0" smtClean="0">
                <a:solidFill>
                  <a:schemeClr val="accent3">
                    <a:lumMod val="75000"/>
                  </a:schemeClr>
                </a:solidFill>
                <a:latin typeface="Comic Sans MS" pitchFamily="66" charset="0"/>
              </a:rPr>
              <a:t> ha </a:t>
            </a:r>
            <a:r>
              <a:rPr lang="en-US" sz="2400" b="1" dirty="0" err="1" smtClean="0">
                <a:solidFill>
                  <a:schemeClr val="accent3">
                    <a:lumMod val="75000"/>
                  </a:schemeClr>
                </a:solidFill>
                <a:latin typeface="Comic Sans MS" pitchFamily="66" charset="0"/>
              </a:rPr>
              <a:t>arbayim</a:t>
            </a:r>
            <a:r>
              <a:rPr lang="en-US" sz="2400" b="1" dirty="0" smtClean="0">
                <a:solidFill>
                  <a:schemeClr val="accent3">
                    <a:lumMod val="75000"/>
                  </a:schemeClr>
                </a:solidFill>
                <a:latin typeface="Comic Sans MS" pitchFamily="66" charset="0"/>
              </a:rPr>
              <a:t>&gt; </a:t>
            </a:r>
            <a:r>
              <a:rPr lang="en-US" sz="2400" b="1" u="sng" dirty="0" smtClean="0">
                <a:solidFill>
                  <a:schemeClr val="accent3">
                    <a:lumMod val="75000"/>
                  </a:schemeClr>
                </a:solidFill>
                <a:latin typeface="Comic Sans MS" pitchFamily="66" charset="0"/>
              </a:rPr>
              <a:t>and</a:t>
            </a:r>
            <a:r>
              <a:rPr lang="en-US" sz="2400" b="1" dirty="0" smtClean="0">
                <a:solidFill>
                  <a:schemeClr val="accent3">
                    <a:lumMod val="75000"/>
                  </a:schemeClr>
                </a:solidFill>
                <a:latin typeface="Comic Sans MS" pitchFamily="66" charset="0"/>
              </a:rPr>
              <a:t> the Daily Sacrifices for [boqer] and ereb? </a:t>
            </a:r>
            <a:endParaRPr lang="en-US" sz="2400" b="1" dirty="0">
              <a:solidFill>
                <a:schemeClr val="accent3">
                  <a:lumMod val="75000"/>
                </a:schemeClr>
              </a:solidFill>
              <a:latin typeface="Comic Sans MS" pitchFamily="66" charset="0"/>
            </a:endParaRPr>
          </a:p>
        </p:txBody>
      </p:sp>
      <p:sp>
        <p:nvSpPr>
          <p:cNvPr id="5" name="Rectangle 4"/>
          <p:cNvSpPr/>
          <p:nvPr/>
        </p:nvSpPr>
        <p:spPr>
          <a:xfrm>
            <a:off x="151272" y="2439015"/>
            <a:ext cx="1159292" cy="1754326"/>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Lev 6:20</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Law of</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the</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Grain</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Offering</a:t>
            </a:r>
            <a:endParaRPr lang="en-US" b="1" cap="none" spc="50" dirty="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endParaRPr>
          </a:p>
        </p:txBody>
      </p:sp>
      <p:pic>
        <p:nvPicPr>
          <p:cNvPr id="6" name="Picture 5" descr="C:\Users\Rae\Desktop\slow tur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9146" y="113290"/>
            <a:ext cx="1772594" cy="122186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2050" name="Picture 2" descr="C:\Users\Rae\Desktop\grain offering - handful 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124" y="1986570"/>
            <a:ext cx="1512229" cy="17543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Rae\Desktop\nctuary shewbread 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0583" y="1959675"/>
            <a:ext cx="2286000" cy="19510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1898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1250"/>
                                        <p:tgtEl>
                                          <p:spTgt spid="4">
                                            <p:txEl>
                                              <p:pRg st="9" end="9"/>
                                            </p:txEl>
                                          </p:spTgt>
                                        </p:tgtEl>
                                      </p:cBhvr>
                                    </p:animEffect>
                                    <p:anim calcmode="lin" valueType="num">
                                      <p:cBhvr>
                                        <p:cTn id="8" dur="125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0" end="10"/>
                                            </p:txEl>
                                          </p:spTgt>
                                        </p:tgtEl>
                                        <p:attrNameLst>
                                          <p:attrName>style.visibility</p:attrName>
                                        </p:attrNameLst>
                                      </p:cBhvr>
                                      <p:to>
                                        <p:strVal val="visible"/>
                                      </p:to>
                                    </p:set>
                                    <p:animEffect transition="in" filter="fade">
                                      <p:cBhvr>
                                        <p:cTn id="14" dur="1250"/>
                                        <p:tgtEl>
                                          <p:spTgt spid="4">
                                            <p:txEl>
                                              <p:pRg st="10" end="10"/>
                                            </p:txEl>
                                          </p:spTgt>
                                        </p:tgtEl>
                                      </p:cBhvr>
                                    </p:animEffect>
                                    <p:anim calcmode="lin" valueType="num">
                                      <p:cBhvr>
                                        <p:cTn id="15" dur="125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28" name="Picture 4" descr="C:\Users\Rae\Desktop\wine bread basket 75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072" y="3615101"/>
            <a:ext cx="2573438" cy="26874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10564" y="12289"/>
            <a:ext cx="10601020" cy="947830"/>
          </a:xfrm>
        </p:spPr>
        <p:txBody>
          <a:bodyPr>
            <a:normAutofit/>
          </a:bodyPr>
          <a:lstStyle/>
          <a:p>
            <a:pPr algn="ctr"/>
            <a:r>
              <a:rPr lang="en-US" dirty="0" smtClean="0"/>
              <a:t>The Law of the Daily Offerings</a:t>
            </a:r>
            <a:endParaRPr lang="en-US" sz="2700" dirty="0"/>
          </a:p>
        </p:txBody>
      </p:sp>
      <p:sp>
        <p:nvSpPr>
          <p:cNvPr id="5" name="Rectangle 4"/>
          <p:cNvSpPr/>
          <p:nvPr/>
        </p:nvSpPr>
        <p:spPr>
          <a:xfrm>
            <a:off x="151272" y="2439015"/>
            <a:ext cx="1159292" cy="1754326"/>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Lev 6:20</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Law of</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the</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Grain</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Offering</a:t>
            </a:r>
            <a:endParaRPr lang="en-US" b="1" cap="none" spc="50" dirty="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endParaRPr>
          </a:p>
        </p:txBody>
      </p:sp>
      <p:pic>
        <p:nvPicPr>
          <p:cNvPr id="6" name="Picture 5" descr="C:\Users\Rae\Desktop\slow tur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583" y="-1221860"/>
            <a:ext cx="1772594" cy="122186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2050" name="Picture 2" descr="C:\Users\Rae\Desktop\grain offering - handful 4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0661" y="1303585"/>
            <a:ext cx="1429424" cy="1658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1412112" y="960119"/>
            <a:ext cx="10028048" cy="1172599"/>
          </a:xfrm>
          <a:prstGeom prst="rect">
            <a:avLst/>
          </a:prstGeom>
        </p:spPr>
        <p:txBody>
          <a:bodyPr>
            <a:normAutofit fontScale="77500" lnSpcReduction="20000"/>
            <a:scene3d>
              <a:camera prst="orthographicFront"/>
              <a:lightRig rig="threePt" dir="t"/>
            </a:scene3d>
            <a:sp3d extrusionH="57150">
              <a:bevelT w="38100" h="38100"/>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lnSpc>
                <a:spcPct val="120000"/>
              </a:lnSpc>
              <a:buFont typeface="Wingdings 2"/>
              <a:buNone/>
            </a:pPr>
            <a:r>
              <a:rPr lang="en-US" b="1" dirty="0" err="1" smtClean="0">
                <a:solidFill>
                  <a:schemeClr val="accent6"/>
                </a:solidFill>
              </a:rPr>
              <a:t>Exo</a:t>
            </a:r>
            <a:r>
              <a:rPr lang="en-US" b="1" dirty="0" smtClean="0">
                <a:solidFill>
                  <a:schemeClr val="accent6"/>
                </a:solidFill>
              </a:rPr>
              <a:t> 29:39</a:t>
            </a:r>
            <a:r>
              <a:rPr lang="en-US" dirty="0" smtClean="0">
                <a:solidFill>
                  <a:schemeClr val="accent6"/>
                </a:solidFill>
              </a:rPr>
              <a:t>  </a:t>
            </a:r>
            <a:r>
              <a:rPr lang="en-US" dirty="0" smtClean="0">
                <a:solidFill>
                  <a:srgbClr val="0070C0"/>
                </a:solidFill>
              </a:rPr>
              <a:t>One lamb thou shalt offer in the </a:t>
            </a:r>
            <a:r>
              <a:rPr lang="en-US" b="1" u="sng" dirty="0" smtClean="0">
                <a:solidFill>
                  <a:srgbClr val="0070C0"/>
                </a:solidFill>
              </a:rPr>
              <a:t>mornin</a:t>
            </a:r>
            <a:r>
              <a:rPr lang="en-US" b="1" dirty="0" smtClean="0">
                <a:solidFill>
                  <a:srgbClr val="0070C0"/>
                </a:solidFill>
              </a:rPr>
              <a:t>g</a:t>
            </a:r>
            <a:r>
              <a:rPr lang="en-US" dirty="0" smtClean="0">
                <a:solidFill>
                  <a:srgbClr val="0070C0"/>
                </a:solidFill>
              </a:rPr>
              <a:t> </a:t>
            </a:r>
            <a:r>
              <a:rPr lang="en-US" sz="2600" dirty="0" smtClean="0">
                <a:solidFill>
                  <a:srgbClr val="0070C0"/>
                </a:solidFill>
              </a:rPr>
              <a:t>[H1242], </a:t>
            </a:r>
            <a:br>
              <a:rPr lang="en-US" sz="2600" dirty="0" smtClean="0">
                <a:solidFill>
                  <a:srgbClr val="0070C0"/>
                </a:solidFill>
              </a:rPr>
            </a:br>
            <a:r>
              <a:rPr lang="en-US" dirty="0" smtClean="0">
                <a:solidFill>
                  <a:srgbClr val="0070C0"/>
                </a:solidFill>
              </a:rPr>
              <a:t>and the other lamb thou shalt offer at </a:t>
            </a:r>
            <a:r>
              <a:rPr lang="en-US" b="1" u="sng" dirty="0" smtClean="0">
                <a:solidFill>
                  <a:srgbClr val="0070C0"/>
                </a:solidFill>
              </a:rPr>
              <a:t>even</a:t>
            </a:r>
            <a:r>
              <a:rPr lang="en-US" dirty="0" smtClean="0">
                <a:solidFill>
                  <a:srgbClr val="0070C0"/>
                </a:solidFill>
              </a:rPr>
              <a:t> </a:t>
            </a:r>
            <a:br>
              <a:rPr lang="en-US" dirty="0" smtClean="0">
                <a:solidFill>
                  <a:srgbClr val="0070C0"/>
                </a:solidFill>
              </a:rPr>
            </a:br>
            <a:r>
              <a:rPr lang="en-US" sz="2600" dirty="0" smtClean="0">
                <a:solidFill>
                  <a:srgbClr val="0070C0"/>
                </a:solidFill>
              </a:rPr>
              <a:t>[H6153 </a:t>
            </a:r>
            <a:r>
              <a:rPr lang="en-US" sz="2600" dirty="0" smtClean="0"/>
              <a:t>“between the </a:t>
            </a:r>
            <a:r>
              <a:rPr lang="en-US" sz="2600" b="1" u="sng" dirty="0" err="1" smtClean="0">
                <a:solidFill>
                  <a:srgbClr val="0070C0"/>
                </a:solidFill>
              </a:rPr>
              <a:t>mixin</a:t>
            </a:r>
            <a:r>
              <a:rPr lang="en-US" sz="2600" b="1" dirty="0" err="1" smtClean="0">
                <a:solidFill>
                  <a:srgbClr val="0070C0"/>
                </a:solidFill>
              </a:rPr>
              <a:t>g</a:t>
            </a:r>
            <a:r>
              <a:rPr lang="en-US" sz="2600" b="1" u="sng" dirty="0" err="1" smtClean="0">
                <a:solidFill>
                  <a:srgbClr val="C00000"/>
                </a:solidFill>
              </a:rPr>
              <a:t>S</a:t>
            </a:r>
            <a:r>
              <a:rPr lang="en-US" sz="2600" dirty="0" smtClean="0"/>
              <a:t>”</a:t>
            </a:r>
            <a:r>
              <a:rPr lang="en-US" sz="2600" dirty="0" smtClean="0">
                <a:solidFill>
                  <a:srgbClr val="0070C0"/>
                </a:solidFill>
              </a:rPr>
              <a:t>]: </a:t>
            </a:r>
            <a:r>
              <a:rPr lang="en-US" sz="2400" dirty="0" smtClean="0">
                <a:solidFill>
                  <a:schemeClr val="accent6"/>
                </a:solidFill>
              </a:rPr>
              <a:t>  </a:t>
            </a:r>
            <a:endParaRPr lang="en-US" sz="2400" dirty="0">
              <a:solidFill>
                <a:schemeClr val="accent6"/>
              </a:solidFill>
            </a:endParaRPr>
          </a:p>
        </p:txBody>
      </p:sp>
      <p:pic>
        <p:nvPicPr>
          <p:cNvPr id="1026" name="Picture 2" descr="C:\Users\Rae\Desktop\Olive O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5060" y="2132718"/>
            <a:ext cx="1747506" cy="2197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480401" y="2132718"/>
            <a:ext cx="8554850" cy="5586557"/>
          </a:xfrm>
        </p:spPr>
        <p:txBody>
          <a:bodyPr>
            <a:normAutofit/>
            <a:scene3d>
              <a:camera prst="orthographicFront"/>
              <a:lightRig rig="threePt" dir="t"/>
            </a:scene3d>
            <a:sp3d extrusionH="57150">
              <a:bevelT w="82550" h="38100" prst="coolSlant"/>
            </a:sp3d>
          </a:bodyPr>
          <a:lstStyle/>
          <a:p>
            <a:pPr marL="82296" lv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These 2 Daily Offerings always included: </a:t>
            </a:r>
            <a:r>
              <a:rPr lang="en-US" sz="2400" dirty="0" smtClean="0">
                <a:latin typeface="Comic Sans MS" pitchFamily="66" charset="0"/>
              </a:rPr>
              <a:t> </a:t>
            </a:r>
          </a:p>
          <a:p>
            <a:pPr marL="539496" lvl="0" indent="-457200">
              <a:lnSpc>
                <a:spcPct val="120000"/>
              </a:lnSpc>
              <a:buAutoNum type="arabicPeriod"/>
            </a:pPr>
            <a:r>
              <a:rPr lang="en-US" sz="2400" b="1" dirty="0" smtClean="0">
                <a:solidFill>
                  <a:srgbClr val="FF0000"/>
                </a:solidFill>
                <a:latin typeface="Comic Sans MS" pitchFamily="66" charset="0"/>
              </a:rPr>
              <a:t>Burnt Offering </a:t>
            </a:r>
            <a:r>
              <a:rPr lang="en-US" sz="2400" dirty="0" smtClean="0">
                <a:latin typeface="Comic Sans MS" pitchFamily="66" charset="0"/>
              </a:rPr>
              <a:t>with the </a:t>
            </a:r>
            <a:r>
              <a:rPr lang="en-US" sz="2400" b="1" dirty="0" smtClean="0">
                <a:solidFill>
                  <a:srgbClr val="006600"/>
                </a:solidFill>
                <a:latin typeface="Comic Sans MS" pitchFamily="66" charset="0"/>
              </a:rPr>
              <a:t>Peace Offering </a:t>
            </a:r>
            <a:r>
              <a:rPr lang="en-US" sz="2400" dirty="0" smtClean="0">
                <a:latin typeface="Comic Sans MS" pitchFamily="66" charset="0"/>
              </a:rPr>
              <a:t>laid on top. </a:t>
            </a:r>
          </a:p>
          <a:p>
            <a:pPr marL="539496" lvl="0" indent="-457200">
              <a:lnSpc>
                <a:spcPct val="120000"/>
              </a:lnSpc>
              <a:buAutoNum type="arabicPeriod"/>
            </a:pPr>
            <a:r>
              <a:rPr lang="en-US" sz="2400" b="1" dirty="0" smtClean="0">
                <a:solidFill>
                  <a:schemeClr val="accent5">
                    <a:lumMod val="60000"/>
                    <a:lumOff val="40000"/>
                  </a:schemeClr>
                </a:solidFill>
                <a:latin typeface="Comic Sans MS" pitchFamily="66" charset="0"/>
              </a:rPr>
              <a:t>Grain/Meat Offering </a:t>
            </a:r>
            <a:r>
              <a:rPr lang="en-US" sz="2400" dirty="0" smtClean="0">
                <a:latin typeface="Comic Sans MS" pitchFamily="66" charset="0"/>
              </a:rPr>
              <a:t>of oil, salt and frankincense always accompanied the </a:t>
            </a:r>
            <a:r>
              <a:rPr lang="en-US" sz="2400" dirty="0" smtClean="0">
                <a:solidFill>
                  <a:srgbClr val="FF0000"/>
                </a:solidFill>
                <a:latin typeface="Comic Sans MS" pitchFamily="66" charset="0"/>
              </a:rPr>
              <a:t>two blood offerings.</a:t>
            </a:r>
            <a:br>
              <a:rPr lang="en-US" sz="2400" dirty="0" smtClean="0">
                <a:solidFill>
                  <a:srgbClr val="FF0000"/>
                </a:solidFill>
                <a:latin typeface="Comic Sans MS" pitchFamily="66" charset="0"/>
              </a:rPr>
            </a:br>
            <a:r>
              <a:rPr lang="en-US" sz="1800" dirty="0" smtClean="0">
                <a:latin typeface="Comic Sans MS" pitchFamily="66" charset="0"/>
              </a:rPr>
              <a:t>(Sometimes priests partook of the </a:t>
            </a:r>
            <a:r>
              <a:rPr lang="en-US" sz="1800" b="1" dirty="0" smtClean="0">
                <a:solidFill>
                  <a:schemeClr val="accent5">
                    <a:lumMod val="60000"/>
                    <a:lumOff val="40000"/>
                  </a:schemeClr>
                </a:solidFill>
                <a:latin typeface="Comic Sans MS" pitchFamily="66" charset="0"/>
              </a:rPr>
              <a:t>Grain Offering.</a:t>
            </a:r>
            <a:r>
              <a:rPr lang="en-US" sz="1800" dirty="0" smtClean="0">
                <a:latin typeface="Comic Sans MS" pitchFamily="66" charset="0"/>
              </a:rPr>
              <a:t>)</a:t>
            </a:r>
          </a:p>
          <a:p>
            <a:pPr marL="539496" lvl="0" indent="-457200">
              <a:lnSpc>
                <a:spcPct val="120000"/>
              </a:lnSpc>
              <a:buAutoNum type="arabicPeriod"/>
            </a:pPr>
            <a:r>
              <a:rPr lang="en-US" sz="2400" dirty="0" smtClean="0">
                <a:latin typeface="Comic Sans MS" pitchFamily="66" charset="0"/>
              </a:rPr>
              <a:t>The </a:t>
            </a:r>
            <a:r>
              <a:rPr lang="en-US" sz="2400" b="1" dirty="0" smtClean="0">
                <a:solidFill>
                  <a:srgbClr val="96004B"/>
                </a:solidFill>
                <a:latin typeface="Comic Sans MS" pitchFamily="66" charset="0"/>
              </a:rPr>
              <a:t>Drink/wine Offering </a:t>
            </a:r>
            <a:r>
              <a:rPr lang="en-US" sz="2400" dirty="0" smtClean="0">
                <a:latin typeface="Comic Sans MS" pitchFamily="66" charset="0"/>
              </a:rPr>
              <a:t>was always poured out, either on the altar or at the base of the altar.  </a:t>
            </a:r>
            <a:br>
              <a:rPr lang="en-US" sz="2400" dirty="0" smtClean="0">
                <a:latin typeface="Comic Sans MS" pitchFamily="66" charset="0"/>
              </a:rPr>
            </a:br>
            <a:r>
              <a:rPr lang="en-US" sz="1800" dirty="0" smtClean="0">
                <a:latin typeface="Comic Sans MS" pitchFamily="66" charset="0"/>
              </a:rPr>
              <a:t>(The priest never touched the </a:t>
            </a:r>
            <a:r>
              <a:rPr lang="en-US" sz="1800" b="1" dirty="0" smtClean="0">
                <a:solidFill>
                  <a:srgbClr val="96004B"/>
                </a:solidFill>
                <a:latin typeface="Comic Sans MS" pitchFamily="66" charset="0"/>
              </a:rPr>
              <a:t>Drink Offering.</a:t>
            </a:r>
            <a:r>
              <a:rPr lang="en-US" sz="1800" dirty="0" smtClean="0">
                <a:latin typeface="Comic Sans MS" pitchFamily="66" charset="0"/>
              </a:rPr>
              <a:t>)</a:t>
            </a:r>
          </a:p>
          <a:p>
            <a:pPr marL="539496" lvl="0" indent="-457200">
              <a:lnSpc>
                <a:spcPct val="120000"/>
              </a:lnSpc>
              <a:buAutoNum type="arabicPeriod"/>
            </a:pPr>
            <a:r>
              <a:rPr lang="en-US" sz="2400" dirty="0" smtClean="0">
                <a:latin typeface="Comic Sans MS" pitchFamily="66" charset="0"/>
              </a:rPr>
              <a:t>These “daily sacrifices” are connected to the </a:t>
            </a:r>
            <a:br>
              <a:rPr lang="en-US" sz="2400" dirty="0" smtClean="0">
                <a:latin typeface="Comic Sans MS" pitchFamily="66" charset="0"/>
              </a:rPr>
            </a:br>
            <a:r>
              <a:rPr lang="en-US" sz="2400" dirty="0" smtClean="0">
                <a:latin typeface="Comic Sans MS" pitchFamily="66" charset="0"/>
              </a:rPr>
              <a:t>phrase &lt;</a:t>
            </a:r>
            <a:r>
              <a:rPr lang="en-US" sz="2400" b="1" dirty="0" err="1" smtClean="0">
                <a:solidFill>
                  <a:srgbClr val="0070C0"/>
                </a:solidFill>
                <a:latin typeface="Comic Sans MS" pitchFamily="66" charset="0"/>
              </a:rPr>
              <a:t>beyn</a:t>
            </a:r>
            <a:r>
              <a:rPr lang="en-US" sz="2400" b="1" dirty="0" smtClean="0">
                <a:solidFill>
                  <a:srgbClr val="0070C0"/>
                </a:solidFill>
                <a:latin typeface="Comic Sans MS" pitchFamily="66" charset="0"/>
              </a:rPr>
              <a:t> ha </a:t>
            </a:r>
            <a:r>
              <a:rPr lang="en-US" sz="2400" b="1" dirty="0" err="1" smtClean="0">
                <a:solidFill>
                  <a:srgbClr val="0070C0"/>
                </a:solidFill>
                <a:latin typeface="Comic Sans MS" pitchFamily="66" charset="0"/>
              </a:rPr>
              <a:t>arbayim</a:t>
            </a:r>
            <a:r>
              <a:rPr lang="en-US" sz="2400" dirty="0" smtClean="0">
                <a:latin typeface="Comic Sans MS" pitchFamily="66" charset="0"/>
              </a:rPr>
              <a:t>&gt; / “</a:t>
            </a:r>
            <a:r>
              <a:rPr lang="en-US" sz="2400" b="1" dirty="0" smtClean="0">
                <a:solidFill>
                  <a:schemeClr val="tx1">
                    <a:lumMod val="75000"/>
                    <a:lumOff val="25000"/>
                  </a:schemeClr>
                </a:solidFill>
                <a:latin typeface="Comic Sans MS" pitchFamily="66" charset="0"/>
              </a:rPr>
              <a:t>between</a:t>
            </a:r>
            <a:r>
              <a:rPr lang="en-US" sz="2400" dirty="0" smtClean="0">
                <a:latin typeface="Comic Sans MS" pitchFamily="66" charset="0"/>
              </a:rPr>
              <a:t> the </a:t>
            </a:r>
            <a:r>
              <a:rPr lang="en-US" sz="2400" b="1" dirty="0" err="1" smtClean="0">
                <a:solidFill>
                  <a:srgbClr val="0070C0"/>
                </a:solidFill>
                <a:latin typeface="Comic Sans MS" pitchFamily="66" charset="0"/>
              </a:rPr>
              <a:t>mixing</a:t>
            </a:r>
            <a:r>
              <a:rPr lang="en-US" sz="2400" b="1" dirty="0" err="1" smtClean="0">
                <a:solidFill>
                  <a:srgbClr val="C00000"/>
                </a:solidFill>
                <a:latin typeface="Comic Sans MS" pitchFamily="66" charset="0"/>
              </a:rPr>
              <a:t>S</a:t>
            </a:r>
            <a:r>
              <a:rPr lang="en-US" sz="2400" dirty="0" smtClean="0">
                <a:latin typeface="Comic Sans MS" pitchFamily="66" charset="0"/>
              </a:rPr>
              <a:t>.”</a:t>
            </a:r>
            <a:endParaRPr lang="en-US" sz="2400" dirty="0">
              <a:latin typeface="Comic Sans MS" pitchFamily="66" charset="0"/>
            </a:endParaRPr>
          </a:p>
        </p:txBody>
      </p:sp>
      <p:sp>
        <p:nvSpPr>
          <p:cNvPr id="2" name="Rectangle 1"/>
          <p:cNvSpPr/>
          <p:nvPr/>
        </p:nvSpPr>
        <p:spPr>
          <a:xfrm>
            <a:off x="12222480" y="4440493"/>
            <a:ext cx="6096000" cy="3139321"/>
          </a:xfrm>
          <a:prstGeom prst="rect">
            <a:avLst/>
          </a:prstGeom>
          <a:solidFill>
            <a:schemeClr val="accent2">
              <a:lumMod val="20000"/>
              <a:lumOff val="80000"/>
            </a:schemeClr>
          </a:solidFill>
        </p:spPr>
        <p:txBody>
          <a:bodyPr>
            <a:spAutoFit/>
          </a:bodyPr>
          <a:lstStyle/>
          <a:p>
            <a:r>
              <a:rPr lang="en-US" dirty="0"/>
              <a:t>I found it interesting, the Sin and Trespass offerings did NOT have Drink Offerings.  Grain/meat offerings, yes, but not the wine ... as wine represents:  1)  JOY due to 2) finished work, of which the sin and trespass offerings indicate the work is not finished yet.  There is indication that Yah's people offered drink offerings along with pagan god worship ... somehow ... i didn't have time to dig through that too much.  It's a huge study.  The point I want to share is that the Grain/Drink offering always was with the 2 Daily Sacrifices even if through dusk, right up to the night - without using the term BTE.</a:t>
            </a:r>
          </a:p>
        </p:txBody>
      </p:sp>
    </p:spTree>
    <p:extLst>
      <p:ext uri="{BB962C8B-B14F-4D97-AF65-F5344CB8AC3E}">
        <p14:creationId xmlns:p14="http://schemas.microsoft.com/office/powerpoint/2010/main" val="27188154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500"/>
                                        <p:tgtEl>
                                          <p:spTgt spid="4">
                                            <p:txEl>
                                              <p:pRg st="3" end="3"/>
                                            </p:txEl>
                                          </p:spTgt>
                                        </p:tgtEl>
                                      </p:cBhvr>
                                    </p:animEffect>
                                    <p:anim calcmode="lin" valueType="num">
                                      <p:cBhvr>
                                        <p:cTn id="8"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500"/>
                                        <p:tgtEl>
                                          <p:spTgt spid="4">
                                            <p:txEl>
                                              <p:pRg st="4" end="4"/>
                                            </p:txEl>
                                          </p:spTgt>
                                        </p:tgtEl>
                                      </p:cBhvr>
                                    </p:animEffect>
                                    <p:anim calcmode="lin" valueType="num">
                                      <p:cBhvr>
                                        <p:cTn id="15"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4864" y="6537050"/>
            <a:ext cx="609600" cy="476250"/>
          </a:xfrm>
        </p:spPr>
        <p:txBody>
          <a:bodyPr/>
          <a:lstStyle/>
          <a:p>
            <a:pPr algn="r"/>
            <a:fld id="{D5BBC35B-A44B-4119-B8DA-DE9E3DFADA20}" type="slidenum">
              <a:rPr lang="en-US" smtClean="0"/>
              <a:pPr algn="r"/>
              <a:t>26</a:t>
            </a:fld>
            <a:endParaRPr lang="en-US" dirty="0"/>
          </a:p>
        </p:txBody>
      </p:sp>
      <p:sp>
        <p:nvSpPr>
          <p:cNvPr id="3" name="Title 2"/>
          <p:cNvSpPr txBox="1">
            <a:spLocks/>
          </p:cNvSpPr>
          <p:nvPr/>
        </p:nvSpPr>
        <p:spPr>
          <a:xfrm>
            <a:off x="0" y="335666"/>
            <a:ext cx="12192000" cy="798653"/>
          </a:xfrm>
          <a:prstGeom prst="rect">
            <a:avLst/>
          </a:prstGeom>
          <a:gradFill flip="none" rotWithShape="1">
            <a:gsLst>
              <a:gs pos="0">
                <a:srgbClr val="000082"/>
              </a:gs>
              <a:gs pos="30000">
                <a:srgbClr val="66008F"/>
              </a:gs>
              <a:gs pos="64999">
                <a:srgbClr val="BA0066"/>
              </a:gs>
              <a:gs pos="89999">
                <a:srgbClr val="FF0000"/>
              </a:gs>
              <a:gs pos="100000">
                <a:srgbClr val="FF8200"/>
              </a:gs>
            </a:gsLst>
            <a:lin ang="2700000" scaled="1"/>
            <a:tileRect/>
          </a:gradFill>
          <a:scene3d>
            <a:camera prst="orthographicFront"/>
            <a:lightRig rig="balanced" dir="t">
              <a:rot lat="0" lon="0" rev="2100000"/>
            </a:lightRig>
          </a:scene3d>
          <a:sp3d>
            <a:bevelT w="152400" h="50800" prst="softRound"/>
          </a:sp3d>
        </p:spPr>
        <p:txBody>
          <a:bodyPr>
            <a:normAutofit/>
            <a:sp3d extrusionH="57150" prstMaterial="metal">
              <a:bevelT w="38100" h="25400" prst="softRound"/>
              <a:contourClr>
                <a:schemeClr val="bg2"/>
              </a:contourClr>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w="50800"/>
                <a:solidFill>
                  <a:schemeClr val="bg1">
                    <a:shade val="50000"/>
                  </a:schemeClr>
                </a:solidFill>
                <a:effectLst/>
              </a:rPr>
              <a:t>Num 28:  The Law of the Daily Offerings</a:t>
            </a:r>
            <a:endParaRPr lang="en-US" sz="2700" b="1" dirty="0">
              <a:ln w="50800"/>
              <a:solidFill>
                <a:schemeClr val="bg1">
                  <a:shade val="50000"/>
                </a:schemeClr>
              </a:solidFill>
              <a:effectLst/>
            </a:endParaRPr>
          </a:p>
        </p:txBody>
      </p:sp>
      <p:sp>
        <p:nvSpPr>
          <p:cNvPr id="4" name="TextBox 3"/>
          <p:cNvSpPr txBox="1"/>
          <p:nvPr/>
        </p:nvSpPr>
        <p:spPr>
          <a:xfrm>
            <a:off x="292228" y="1291678"/>
            <a:ext cx="7004117" cy="5355312"/>
          </a:xfrm>
          <a:prstGeom prst="rect">
            <a:avLst/>
          </a:prstGeom>
          <a:gradFill flip="none" rotWithShape="1">
            <a:gsLst>
              <a:gs pos="34000">
                <a:schemeClr val="accent3">
                  <a:lumMod val="20000"/>
                  <a:lumOff val="80000"/>
                </a:schemeClr>
              </a:gs>
              <a:gs pos="73000">
                <a:srgbClr val="DB91AB">
                  <a:alpha val="0"/>
                </a:srgbClr>
              </a:gs>
            </a:gsLst>
            <a:lin ang="5400000" scaled="1"/>
            <a:tileRect/>
          </a:gradFill>
          <a:scene3d>
            <a:camera prst="orthographicFront"/>
            <a:lightRig rig="threePt" dir="t"/>
          </a:scene3d>
          <a:sp3d>
            <a:bevelT w="114300" prst="artDeco"/>
          </a:sp3d>
        </p:spPr>
        <p:txBody>
          <a:bodyPr wrap="square" rtlCol="0">
            <a:spAutoFit/>
            <a:sp3d extrusionH="57150">
              <a:bevelT w="38100" h="38100" prst="angle"/>
            </a:sp3d>
          </a:bodyPr>
          <a:lstStyle/>
          <a:p>
            <a:pPr marL="342900" indent="-342900">
              <a:buFont typeface="+mj-lt"/>
              <a:buAutoNum type="arabicPeriod"/>
            </a:pPr>
            <a:r>
              <a:rPr lang="en-US" dirty="0" smtClean="0"/>
              <a:t>Now </a:t>
            </a:r>
            <a:r>
              <a:rPr lang="en-US" dirty="0" smtClean="0">
                <a:solidFill>
                  <a:srgbClr val="0000FF"/>
                </a:solidFill>
              </a:rPr>
              <a:t>Yahuah</a:t>
            </a:r>
            <a:r>
              <a:rPr lang="en-US" dirty="0" smtClean="0"/>
              <a:t> spoke </a:t>
            </a:r>
            <a:r>
              <a:rPr lang="en-US" dirty="0"/>
              <a:t>to Moses, saying, </a:t>
            </a:r>
            <a:endParaRPr lang="en-US" dirty="0" smtClean="0"/>
          </a:p>
          <a:p>
            <a:pPr marL="342900" indent="-342900">
              <a:buFont typeface="+mj-lt"/>
              <a:buAutoNum type="arabicPeriod"/>
            </a:pPr>
            <a:r>
              <a:rPr lang="en-US" dirty="0" smtClean="0"/>
              <a:t>"</a:t>
            </a:r>
            <a:r>
              <a:rPr lang="en-US" dirty="0"/>
              <a:t>Command the children of Israel, and say to them, 'My offering, My food for My offerings made by fire as a sweet aroma to Me, </a:t>
            </a:r>
            <a:r>
              <a:rPr lang="en-US" b="1" u="sng" dirty="0">
                <a:solidFill>
                  <a:schemeClr val="tx1">
                    <a:lumMod val="75000"/>
                    <a:lumOff val="25000"/>
                  </a:schemeClr>
                </a:solidFill>
              </a:rPr>
              <a:t>you shall be careful to offer to Me at their appointed time</a:t>
            </a:r>
            <a:r>
              <a:rPr lang="en-US" dirty="0"/>
              <a:t>.' </a:t>
            </a:r>
          </a:p>
          <a:p>
            <a:pPr marL="342900" indent="-342900">
              <a:buFont typeface="+mj-lt"/>
              <a:buAutoNum type="arabicPeriod"/>
            </a:pPr>
            <a:r>
              <a:rPr lang="en-US" dirty="0" smtClean="0"/>
              <a:t>"</a:t>
            </a:r>
            <a:r>
              <a:rPr lang="en-US" dirty="0"/>
              <a:t>And you shall say to them</a:t>
            </a:r>
            <a:r>
              <a:rPr lang="en-US" dirty="0" smtClean="0"/>
              <a:t>, 'This </a:t>
            </a:r>
            <a:r>
              <a:rPr lang="en-US" dirty="0"/>
              <a:t>is the offering made by fire which you shall offer to </a:t>
            </a:r>
            <a:r>
              <a:rPr lang="en-US" dirty="0" smtClean="0">
                <a:solidFill>
                  <a:srgbClr val="0000FF"/>
                </a:solidFill>
              </a:rPr>
              <a:t>Yahuah: </a:t>
            </a:r>
            <a:r>
              <a:rPr lang="en-US" dirty="0"/>
              <a:t>two male lambs in their first year without blemish, </a:t>
            </a:r>
            <a:r>
              <a:rPr lang="en-US" i="1" dirty="0">
                <a:solidFill>
                  <a:srgbClr val="0000FF"/>
                </a:solidFill>
              </a:rPr>
              <a:t>day by day, </a:t>
            </a:r>
            <a:r>
              <a:rPr lang="en-US" dirty="0"/>
              <a:t>as a regular </a:t>
            </a:r>
            <a:r>
              <a:rPr lang="en-US" b="1" dirty="0">
                <a:ln w="1905"/>
                <a:solidFill>
                  <a:srgbClr val="0070C0"/>
                </a:solidFill>
                <a:effectLst>
                  <a:innerShdw blurRad="69850" dist="43180" dir="5400000">
                    <a:srgbClr val="000000">
                      <a:alpha val="65000"/>
                    </a:srgbClr>
                  </a:innerShdw>
                </a:effectLst>
              </a:rPr>
              <a:t>burnt </a:t>
            </a:r>
            <a:r>
              <a:rPr lang="en-US" b="1" dirty="0" smtClean="0">
                <a:ln w="1905"/>
                <a:solidFill>
                  <a:srgbClr val="0070C0"/>
                </a:solidFill>
                <a:effectLst>
                  <a:innerShdw blurRad="69850" dist="43180" dir="5400000">
                    <a:srgbClr val="000000">
                      <a:alpha val="65000"/>
                    </a:srgbClr>
                  </a:innerShdw>
                </a:effectLst>
              </a:rPr>
              <a:t>offering.</a:t>
            </a:r>
            <a:r>
              <a:rPr lang="en-US" dirty="0" smtClean="0"/>
              <a:t> </a:t>
            </a:r>
          </a:p>
          <a:p>
            <a:pPr marL="342900" indent="-342900">
              <a:buFont typeface="+mj-lt"/>
              <a:buAutoNum type="arabicPeriod"/>
            </a:pPr>
            <a:r>
              <a:rPr lang="en-US" dirty="0" smtClean="0"/>
              <a:t>The </a:t>
            </a:r>
            <a:r>
              <a:rPr lang="en-US" dirty="0"/>
              <a:t>one lamb you shall offer in the </a:t>
            </a:r>
            <a:r>
              <a:rPr lang="en-US" b="1" dirty="0">
                <a:effectLst>
                  <a:glow rad="63500">
                    <a:srgbClr val="99FF33"/>
                  </a:glow>
                </a:effectLst>
              </a:rPr>
              <a:t>morning</a:t>
            </a:r>
            <a:r>
              <a:rPr lang="en-US" dirty="0">
                <a:effectLst>
                  <a:glow rad="63500">
                    <a:srgbClr val="99FF33"/>
                  </a:glow>
                </a:effectLst>
              </a:rPr>
              <a:t>, </a:t>
            </a:r>
            <a:r>
              <a:rPr lang="en-US" dirty="0"/>
              <a:t>the other lamb </a:t>
            </a:r>
            <a:r>
              <a:rPr lang="en-US" dirty="0" smtClean="0"/>
              <a:t/>
            </a:r>
            <a:br>
              <a:rPr lang="en-US" dirty="0" smtClean="0"/>
            </a:br>
            <a:r>
              <a:rPr lang="en-US" dirty="0" smtClean="0"/>
              <a:t>you </a:t>
            </a:r>
            <a:r>
              <a:rPr lang="en-US" dirty="0"/>
              <a:t>shall offer in the </a:t>
            </a:r>
            <a:r>
              <a:rPr lang="en-US" b="1" dirty="0">
                <a:effectLst>
                  <a:glow rad="63500">
                    <a:srgbClr val="99FF33"/>
                  </a:glow>
                </a:effectLst>
              </a:rPr>
              <a:t>evening</a:t>
            </a:r>
            <a:r>
              <a:rPr lang="en-US" dirty="0">
                <a:effectLst>
                  <a:glow rad="63500">
                    <a:srgbClr val="99FF33"/>
                  </a:glow>
                </a:effectLst>
              </a:rPr>
              <a:t>, </a:t>
            </a:r>
            <a:endParaRPr lang="en-US" dirty="0" smtClean="0">
              <a:effectLst>
                <a:glow rad="63500">
                  <a:srgbClr val="99FF33"/>
                </a:glow>
              </a:effectLst>
            </a:endParaRPr>
          </a:p>
          <a:p>
            <a:pPr marL="342900" indent="-342900">
              <a:buFont typeface="+mj-lt"/>
              <a:buAutoNum type="arabicPeriod"/>
            </a:pPr>
            <a:r>
              <a:rPr lang="en-US" dirty="0" smtClean="0"/>
              <a:t>and </a:t>
            </a:r>
            <a:r>
              <a:rPr lang="en-US" dirty="0"/>
              <a:t>one-tenth of an </a:t>
            </a:r>
            <a:r>
              <a:rPr lang="en-US" dirty="0" err="1"/>
              <a:t>ephah</a:t>
            </a:r>
            <a:r>
              <a:rPr lang="en-US" dirty="0"/>
              <a:t> of fine flour </a:t>
            </a:r>
            <a:r>
              <a:rPr lang="en-US" b="1" dirty="0">
                <a:ln w="1905">
                  <a:solidFill>
                    <a:schemeClr val="tx2"/>
                  </a:solidFill>
                </a:ln>
                <a:solidFill>
                  <a:schemeClr val="accent2"/>
                </a:solidFill>
                <a:effectLst>
                  <a:innerShdw blurRad="69850" dist="43180" dir="5400000">
                    <a:srgbClr val="000000">
                      <a:alpha val="65000"/>
                    </a:srgbClr>
                  </a:innerShdw>
                </a:effectLst>
              </a:rPr>
              <a:t>as a grain offering </a:t>
            </a:r>
            <a:r>
              <a:rPr lang="en-US" dirty="0"/>
              <a:t>mixed with one-fourth of a </a:t>
            </a:r>
            <a:r>
              <a:rPr lang="en-US" dirty="0" err="1"/>
              <a:t>hin</a:t>
            </a:r>
            <a:r>
              <a:rPr lang="en-US" dirty="0"/>
              <a:t> of pressed oil. </a:t>
            </a:r>
            <a:endParaRPr lang="en-US" dirty="0" smtClean="0"/>
          </a:p>
          <a:p>
            <a:pPr marL="342900" indent="-342900">
              <a:buFont typeface="+mj-lt"/>
              <a:buAutoNum type="arabicPeriod"/>
            </a:pPr>
            <a:r>
              <a:rPr lang="en-US" b="1" dirty="0" smtClean="0">
                <a:ln w="1905"/>
                <a:solidFill>
                  <a:srgbClr val="0070C0"/>
                </a:solidFill>
                <a:effectLst>
                  <a:innerShdw blurRad="69850" dist="43180" dir="5400000">
                    <a:srgbClr val="000000">
                      <a:alpha val="65000"/>
                    </a:srgbClr>
                  </a:innerShdw>
                </a:effectLst>
              </a:rPr>
              <a:t>It </a:t>
            </a:r>
            <a:r>
              <a:rPr lang="en-US" b="1" dirty="0">
                <a:ln w="1905"/>
                <a:solidFill>
                  <a:srgbClr val="0070C0"/>
                </a:solidFill>
                <a:effectLst>
                  <a:innerShdw blurRad="69850" dist="43180" dir="5400000">
                    <a:srgbClr val="000000">
                      <a:alpha val="65000"/>
                    </a:srgbClr>
                  </a:innerShdw>
                </a:effectLst>
              </a:rPr>
              <a:t>is a regular burnt offering </a:t>
            </a:r>
            <a:r>
              <a:rPr lang="en-US" dirty="0"/>
              <a:t>which was ordained at Mount Sinai for a sweet aroma, an offering made by fire to </a:t>
            </a:r>
            <a:r>
              <a:rPr lang="en-US" dirty="0" smtClean="0">
                <a:solidFill>
                  <a:srgbClr val="0000FF"/>
                </a:solidFill>
              </a:rPr>
              <a:t>Yahuah. </a:t>
            </a:r>
          </a:p>
          <a:p>
            <a:pPr marL="342900" indent="-342900">
              <a:buFont typeface="+mj-lt"/>
              <a:buAutoNum type="arabicPeriod"/>
            </a:pPr>
            <a:r>
              <a:rPr lang="en-US" b="1" dirty="0" smtClean="0">
                <a:ln w="1905">
                  <a:solidFill>
                    <a:schemeClr val="accent3">
                      <a:lumMod val="50000"/>
                    </a:schemeClr>
                  </a:solidFill>
                </a:ln>
                <a:solidFill>
                  <a:srgbClr val="96004B"/>
                </a:solidFill>
                <a:effectLst>
                  <a:innerShdw blurRad="69850" dist="43180" dir="5400000">
                    <a:srgbClr val="000000">
                      <a:alpha val="65000"/>
                    </a:srgbClr>
                  </a:innerShdw>
                </a:effectLst>
              </a:rPr>
              <a:t>And </a:t>
            </a:r>
            <a:r>
              <a:rPr lang="en-US" b="1" dirty="0">
                <a:ln w="1905">
                  <a:solidFill>
                    <a:schemeClr val="accent3">
                      <a:lumMod val="50000"/>
                    </a:schemeClr>
                  </a:solidFill>
                </a:ln>
                <a:solidFill>
                  <a:srgbClr val="96004B"/>
                </a:solidFill>
                <a:effectLst>
                  <a:innerShdw blurRad="69850" dist="43180" dir="5400000">
                    <a:srgbClr val="000000">
                      <a:alpha val="65000"/>
                    </a:srgbClr>
                  </a:innerShdw>
                </a:effectLst>
              </a:rPr>
              <a:t>its drink offering </a:t>
            </a:r>
            <a:r>
              <a:rPr lang="en-US" dirty="0"/>
              <a:t>shall be one-fourth of a </a:t>
            </a:r>
            <a:r>
              <a:rPr lang="en-US" dirty="0" err="1"/>
              <a:t>hin</a:t>
            </a:r>
            <a:r>
              <a:rPr lang="en-US" dirty="0"/>
              <a:t> for </a:t>
            </a:r>
            <a:r>
              <a:rPr lang="en-US" dirty="0" smtClean="0"/>
              <a:t/>
            </a:r>
            <a:br>
              <a:rPr lang="en-US" dirty="0" smtClean="0"/>
            </a:br>
            <a:r>
              <a:rPr lang="en-US" dirty="0" smtClean="0"/>
              <a:t>each </a:t>
            </a:r>
            <a:r>
              <a:rPr lang="en-US" dirty="0"/>
              <a:t>lamb; in a holy place </a:t>
            </a:r>
            <a:r>
              <a:rPr lang="en-US" b="1" dirty="0">
                <a:ln w="1905"/>
                <a:solidFill>
                  <a:srgbClr val="96004B"/>
                </a:solidFill>
                <a:effectLst>
                  <a:innerShdw blurRad="69850" dist="43180" dir="5400000">
                    <a:srgbClr val="000000">
                      <a:alpha val="65000"/>
                    </a:srgbClr>
                  </a:innerShdw>
                </a:effectLst>
              </a:rPr>
              <a:t>you shall pour out </a:t>
            </a:r>
            <a:r>
              <a:rPr lang="en-US" b="1" dirty="0" smtClean="0">
                <a:ln w="1905"/>
                <a:solidFill>
                  <a:srgbClr val="96004B"/>
                </a:solidFill>
                <a:effectLst>
                  <a:innerShdw blurRad="69850" dist="43180" dir="5400000">
                    <a:srgbClr val="000000">
                      <a:alpha val="65000"/>
                    </a:srgbClr>
                  </a:innerShdw>
                </a:effectLst>
              </a:rPr>
              <a:t/>
            </a:r>
            <a:br>
              <a:rPr lang="en-US" b="1" dirty="0" smtClean="0">
                <a:ln w="1905"/>
                <a:solidFill>
                  <a:srgbClr val="96004B"/>
                </a:solidFill>
                <a:effectLst>
                  <a:innerShdw blurRad="69850" dist="43180" dir="5400000">
                    <a:srgbClr val="000000">
                      <a:alpha val="65000"/>
                    </a:srgbClr>
                  </a:innerShdw>
                </a:effectLst>
              </a:rPr>
            </a:br>
            <a:r>
              <a:rPr lang="en-US" b="1" dirty="0" smtClean="0">
                <a:ln w="1905"/>
                <a:solidFill>
                  <a:srgbClr val="96004B"/>
                </a:solidFill>
                <a:effectLst>
                  <a:innerShdw blurRad="69850" dist="43180" dir="5400000">
                    <a:srgbClr val="000000">
                      <a:alpha val="65000"/>
                    </a:srgbClr>
                  </a:innerShdw>
                </a:effectLst>
              </a:rPr>
              <a:t>the </a:t>
            </a:r>
            <a:r>
              <a:rPr lang="en-US" b="1" dirty="0">
                <a:ln w="1905"/>
                <a:solidFill>
                  <a:srgbClr val="96004B"/>
                </a:solidFill>
                <a:effectLst>
                  <a:innerShdw blurRad="69850" dist="43180" dir="5400000">
                    <a:srgbClr val="000000">
                      <a:alpha val="65000"/>
                    </a:srgbClr>
                  </a:innerShdw>
                </a:effectLst>
              </a:rPr>
              <a:t>drink</a:t>
            </a:r>
            <a:r>
              <a:rPr lang="en-US" b="1" dirty="0">
                <a:ln w="1905"/>
                <a:solidFill>
                  <a:srgbClr val="006600"/>
                </a:solidFill>
                <a:effectLst>
                  <a:innerShdw blurRad="69850" dist="43180" dir="5400000">
                    <a:srgbClr val="000000">
                      <a:alpha val="65000"/>
                    </a:srgbClr>
                  </a:innerShdw>
                </a:effectLst>
              </a:rPr>
              <a:t> </a:t>
            </a:r>
            <a:r>
              <a:rPr lang="en-US" dirty="0"/>
              <a:t>to </a:t>
            </a:r>
            <a:r>
              <a:rPr lang="en-US" dirty="0" smtClean="0">
                <a:solidFill>
                  <a:srgbClr val="0000FF"/>
                </a:solidFill>
              </a:rPr>
              <a:t>Yahuah</a:t>
            </a:r>
            <a:r>
              <a:rPr lang="en-US" dirty="0" smtClean="0"/>
              <a:t> as </a:t>
            </a:r>
            <a:r>
              <a:rPr lang="en-US" dirty="0"/>
              <a:t>an offering. </a:t>
            </a:r>
            <a:endParaRPr lang="en-US" dirty="0" smtClean="0"/>
          </a:p>
          <a:p>
            <a:pPr marL="342900" indent="-342900">
              <a:buFont typeface="+mj-lt"/>
              <a:buAutoNum type="arabicPeriod"/>
            </a:pPr>
            <a:r>
              <a:rPr lang="en-US" dirty="0" smtClean="0"/>
              <a:t>The </a:t>
            </a:r>
            <a:r>
              <a:rPr lang="en-US" dirty="0"/>
              <a:t>other lamb you shall offer in the </a:t>
            </a:r>
            <a:r>
              <a:rPr lang="en-US" b="1" dirty="0" smtClean="0">
                <a:effectLst>
                  <a:glow rad="63500">
                    <a:srgbClr val="99FF33"/>
                  </a:glow>
                </a:effectLst>
              </a:rPr>
              <a:t>evening;</a:t>
            </a:r>
            <a:r>
              <a:rPr lang="en-US" dirty="0" smtClean="0"/>
              <a:t> </a:t>
            </a:r>
            <a:r>
              <a:rPr lang="en-US" dirty="0">
                <a:effectLst>
                  <a:glow rad="88900">
                    <a:srgbClr val="57FBFB"/>
                  </a:glow>
                </a:effectLst>
              </a:rPr>
              <a:t>as the </a:t>
            </a:r>
            <a:r>
              <a:rPr lang="en-US" b="1" dirty="0">
                <a:effectLst>
                  <a:glow rad="63500">
                    <a:srgbClr val="99FF33"/>
                  </a:glow>
                </a:effectLst>
              </a:rPr>
              <a:t>morning</a:t>
            </a:r>
            <a:r>
              <a:rPr lang="en-US" dirty="0" smtClean="0">
                <a:effectLst>
                  <a:glow rad="88900">
                    <a:srgbClr val="57FBFB"/>
                  </a:glow>
                </a:effectLst>
              </a:rPr>
              <a:t> </a:t>
            </a:r>
            <a:r>
              <a:rPr lang="en-US" b="1" dirty="0">
                <a:solidFill>
                  <a:schemeClr val="accent5">
                    <a:lumMod val="60000"/>
                    <a:lumOff val="40000"/>
                  </a:schemeClr>
                </a:solidFill>
                <a:effectLst>
                  <a:glow rad="88900">
                    <a:srgbClr val="57FBFB"/>
                  </a:glow>
                </a:effectLst>
              </a:rPr>
              <a:t>grain offering </a:t>
            </a:r>
            <a:r>
              <a:rPr lang="en-US" dirty="0">
                <a:effectLst>
                  <a:glow rad="88900">
                    <a:srgbClr val="57FBFB"/>
                  </a:glow>
                </a:effectLst>
              </a:rPr>
              <a:t>and its </a:t>
            </a:r>
            <a:r>
              <a:rPr lang="en-US" b="1" dirty="0">
                <a:solidFill>
                  <a:srgbClr val="96004B"/>
                </a:solidFill>
                <a:effectLst>
                  <a:glow rad="88900">
                    <a:srgbClr val="57FBFB"/>
                  </a:glow>
                </a:effectLst>
              </a:rPr>
              <a:t>drink offering, </a:t>
            </a:r>
            <a:r>
              <a:rPr lang="en-US" dirty="0"/>
              <a:t>you shall offer it as an offering made by fire, a sweet aroma to </a:t>
            </a:r>
            <a:r>
              <a:rPr lang="en-US" dirty="0" smtClean="0">
                <a:solidFill>
                  <a:srgbClr val="0000FF"/>
                </a:solidFill>
              </a:rPr>
              <a:t>Yahuah.</a:t>
            </a:r>
            <a:r>
              <a:rPr lang="en-US" dirty="0" smtClean="0"/>
              <a:t>' "  </a:t>
            </a:r>
            <a:r>
              <a:rPr lang="en-US" sz="1400" i="1" dirty="0" smtClean="0"/>
              <a:t>NKJV</a:t>
            </a:r>
            <a:endParaRPr lang="en-US" dirty="0"/>
          </a:p>
        </p:txBody>
      </p:sp>
    </p:spTree>
    <p:extLst>
      <p:ext uri="{BB962C8B-B14F-4D97-AF65-F5344CB8AC3E}">
        <p14:creationId xmlns:p14="http://schemas.microsoft.com/office/powerpoint/2010/main" val="90867351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anim calcmode="lin" valueType="num">
                                      <p:cBhvr>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200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200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4864" y="6470248"/>
            <a:ext cx="609600" cy="311552"/>
          </a:xfrm>
        </p:spPr>
        <p:txBody>
          <a:bodyPr/>
          <a:lstStyle/>
          <a:p>
            <a:pPr algn="r"/>
            <a:fld id="{D5BBC35B-A44B-4119-B8DA-DE9E3DFADA20}" type="slidenum">
              <a:rPr lang="en-US" smtClean="0"/>
              <a:pPr algn="r"/>
              <a:t>27</a:t>
            </a:fld>
            <a:endParaRPr lang="en-US" dirty="0"/>
          </a:p>
        </p:txBody>
      </p:sp>
      <p:sp>
        <p:nvSpPr>
          <p:cNvPr id="3" name="Title 2"/>
          <p:cNvSpPr txBox="1">
            <a:spLocks/>
          </p:cNvSpPr>
          <p:nvPr/>
        </p:nvSpPr>
        <p:spPr>
          <a:xfrm>
            <a:off x="0" y="335666"/>
            <a:ext cx="12192000" cy="798653"/>
          </a:xfrm>
          <a:prstGeom prst="rect">
            <a:avLst/>
          </a:prstGeom>
          <a:gradFill flip="none" rotWithShape="1">
            <a:gsLst>
              <a:gs pos="50000">
                <a:srgbClr val="000040"/>
              </a:gs>
              <a:gs pos="31000">
                <a:srgbClr val="400040"/>
              </a:gs>
              <a:gs pos="84000">
                <a:srgbClr val="8F0040"/>
              </a:gs>
            </a:gsLst>
            <a:lin ang="2700000" scaled="0"/>
            <a:tileRect/>
          </a:gradFill>
          <a:scene3d>
            <a:camera prst="orthographicFront"/>
            <a:lightRig rig="balanced" dir="t">
              <a:rot lat="0" lon="0" rev="2100000"/>
            </a:lightRig>
          </a:scene3d>
          <a:sp3d>
            <a:bevelT w="152400" h="50800" prst="softRound"/>
          </a:sp3d>
        </p:spPr>
        <p:txBody>
          <a:bodyPr>
            <a:normAutofit/>
            <a:sp3d extrusionH="57150" prstMaterial="metal">
              <a:bevelT w="38100" h="25400" prst="softRound"/>
              <a:contourClr>
                <a:schemeClr val="bg2"/>
              </a:contourClr>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w="50800"/>
                <a:solidFill>
                  <a:schemeClr val="bg1">
                    <a:shade val="50000"/>
                  </a:schemeClr>
                </a:solidFill>
                <a:effectLst/>
              </a:rPr>
              <a:t>Num 6:  Several Offerings Named Together</a:t>
            </a:r>
            <a:endParaRPr lang="en-US" sz="2700" b="1" dirty="0">
              <a:ln w="50800"/>
              <a:solidFill>
                <a:schemeClr val="bg1">
                  <a:shade val="50000"/>
                </a:schemeClr>
              </a:solidFill>
              <a:effectLst/>
            </a:endParaRPr>
          </a:p>
        </p:txBody>
      </p:sp>
      <p:sp>
        <p:nvSpPr>
          <p:cNvPr id="4" name="TextBox 3"/>
          <p:cNvSpPr txBox="1"/>
          <p:nvPr/>
        </p:nvSpPr>
        <p:spPr>
          <a:xfrm>
            <a:off x="5797484" y="1520826"/>
            <a:ext cx="5892945" cy="4555093"/>
          </a:xfrm>
          <a:prstGeom prst="rect">
            <a:avLst/>
          </a:prstGeom>
          <a:gradFill flip="none" rotWithShape="1">
            <a:gsLst>
              <a:gs pos="59000">
                <a:schemeClr val="accent3">
                  <a:lumMod val="20000"/>
                  <a:lumOff val="80000"/>
                  <a:alpha val="61000"/>
                </a:schemeClr>
              </a:gs>
              <a:gs pos="76000">
                <a:srgbClr val="DB91AB">
                  <a:alpha val="1000"/>
                </a:srgbClr>
              </a:gs>
            </a:gsLst>
            <a:lin ang="5400000" scaled="1"/>
            <a:tileRect/>
          </a:gradFill>
          <a:effectLst>
            <a:glow rad="139700">
              <a:schemeClr val="accent4">
                <a:satMod val="175000"/>
                <a:alpha val="40000"/>
              </a:schemeClr>
            </a:glow>
          </a:effectLst>
          <a:scene3d>
            <a:camera prst="orthographicFront"/>
            <a:lightRig rig="threePt" dir="t"/>
          </a:scene3d>
          <a:sp3d>
            <a:bevelT w="114300" prst="artDeco"/>
          </a:sp3d>
        </p:spPr>
        <p:txBody>
          <a:bodyPr wrap="square" rtlCol="0">
            <a:spAutoFit/>
            <a:sp3d extrusionH="57150">
              <a:bevelT w="38100" h="38100" prst="angle"/>
            </a:sp3d>
          </a:bodyPr>
          <a:lstStyle/>
          <a:p>
            <a:r>
              <a:rPr lang="en-US" sz="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Num 6:17</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a:p>
            <a:pPr marL="342900" indent="-342900">
              <a:buFont typeface="+mj-lt"/>
              <a:buAutoNum type="arabicPeriod"/>
            </a:pPr>
            <a:endParaRPr lang="en-US" dirty="0">
              <a:latin typeface="Comic Sans MS" pitchFamily="66" charset="0"/>
            </a:endParaRPr>
          </a:p>
          <a:p>
            <a:pPr marL="285750" indent="-285750">
              <a:buFont typeface="Arial" pitchFamily="34" charset="0"/>
              <a:buChar char="•"/>
            </a:pPr>
            <a:r>
              <a:rPr lang="en-US" sz="2800" dirty="0">
                <a:latin typeface="Comic Sans MS" pitchFamily="66" charset="0"/>
              </a:rPr>
              <a:t>A</a:t>
            </a:r>
            <a:r>
              <a:rPr lang="en-US" sz="2800" dirty="0" smtClean="0">
                <a:latin typeface="Comic Sans MS" pitchFamily="66" charset="0"/>
              </a:rPr>
              <a:t>nd </a:t>
            </a:r>
            <a:r>
              <a:rPr lang="en-US" sz="2800" dirty="0">
                <a:latin typeface="Comic Sans MS" pitchFamily="66" charset="0"/>
              </a:rPr>
              <a:t>he shall offer the ram as </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a </a:t>
            </a:r>
            <a:r>
              <a:rPr lang="en-US" sz="2800" dirty="0">
                <a:latin typeface="Comic Sans MS" pitchFamily="66" charset="0"/>
              </a:rPr>
              <a:t>sacrifice of a </a:t>
            </a:r>
            <a:r>
              <a:rPr lang="en-US" sz="2800" b="1" dirty="0" smtClean="0">
                <a:ln w="1905"/>
                <a:solidFill>
                  <a:srgbClr val="0070C0"/>
                </a:solidFill>
                <a:effectLst>
                  <a:innerShdw blurRad="69850" dist="43180" dir="5400000">
                    <a:srgbClr val="000000">
                      <a:alpha val="65000"/>
                    </a:srgbClr>
                  </a:innerShdw>
                </a:effectLst>
                <a:latin typeface="Comic Sans MS" pitchFamily="66" charset="0"/>
              </a:rPr>
              <a:t>peace offering</a:t>
            </a:r>
            <a:r>
              <a:rPr lang="en-US" sz="2800" dirty="0" smtClean="0">
                <a:latin typeface="Comic Sans MS" pitchFamily="66" charset="0"/>
              </a:rPr>
              <a:t> </a:t>
            </a:r>
            <a:r>
              <a:rPr lang="en-US" sz="2800" dirty="0">
                <a:latin typeface="Comic Sans MS" pitchFamily="66" charset="0"/>
              </a:rPr>
              <a:t>to </a:t>
            </a:r>
            <a:r>
              <a:rPr lang="en-US" sz="2800" dirty="0" smtClean="0">
                <a:solidFill>
                  <a:srgbClr val="0000FF"/>
                </a:solidFill>
                <a:latin typeface="Comic Sans MS" pitchFamily="66" charset="0"/>
              </a:rPr>
              <a:t>Yahuah, </a:t>
            </a:r>
            <a:r>
              <a:rPr lang="en-US" sz="2800" dirty="0">
                <a:latin typeface="Comic Sans MS" pitchFamily="66" charset="0"/>
              </a:rPr>
              <a:t>with the basket </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of </a:t>
            </a:r>
            <a:r>
              <a:rPr lang="en-US" sz="2800" dirty="0">
                <a:latin typeface="Comic Sans MS" pitchFamily="66" charset="0"/>
              </a:rPr>
              <a:t>unleavened bread; </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the </a:t>
            </a:r>
            <a:r>
              <a:rPr lang="en-US" sz="2800" dirty="0">
                <a:latin typeface="Comic Sans MS" pitchFamily="66" charset="0"/>
              </a:rPr>
              <a:t>priest shall also offer </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its </a:t>
            </a:r>
            <a:r>
              <a:rPr lang="en-US" sz="2800" b="1" dirty="0" smtClean="0">
                <a:ln w="1905">
                  <a:solidFill>
                    <a:schemeClr val="tx2"/>
                  </a:solidFill>
                </a:ln>
                <a:solidFill>
                  <a:schemeClr val="accent2"/>
                </a:solidFill>
                <a:effectLst>
                  <a:innerShdw blurRad="69850" dist="43180" dir="5400000">
                    <a:srgbClr val="000000">
                      <a:alpha val="65000"/>
                    </a:srgbClr>
                  </a:innerShdw>
                </a:effectLst>
                <a:latin typeface="Comic Sans MS" pitchFamily="66" charset="0"/>
              </a:rPr>
              <a:t>grain </a:t>
            </a:r>
            <a:r>
              <a:rPr lang="en-US" sz="2800" b="1" dirty="0">
                <a:ln w="1905">
                  <a:solidFill>
                    <a:schemeClr val="tx2"/>
                  </a:solidFill>
                </a:ln>
                <a:solidFill>
                  <a:schemeClr val="accent2"/>
                </a:solidFill>
                <a:effectLst>
                  <a:innerShdw blurRad="69850" dist="43180" dir="5400000">
                    <a:srgbClr val="000000">
                      <a:alpha val="65000"/>
                    </a:srgbClr>
                  </a:innerShdw>
                </a:effectLst>
                <a:latin typeface="Comic Sans MS" pitchFamily="66" charset="0"/>
              </a:rPr>
              <a:t>offering</a:t>
            </a:r>
            <a:r>
              <a:rPr lang="en-US" sz="2800" dirty="0" smtClean="0">
                <a:latin typeface="Comic Sans MS" pitchFamily="66" charset="0"/>
              </a:rPr>
              <a:t> </a:t>
            </a:r>
            <a:r>
              <a:rPr lang="en-US" sz="2800" dirty="0">
                <a:latin typeface="Comic Sans MS" pitchFamily="66" charset="0"/>
              </a:rPr>
              <a:t>and </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its </a:t>
            </a:r>
            <a:r>
              <a:rPr lang="en-US" sz="2800" b="1" dirty="0" smtClean="0">
                <a:ln w="1905">
                  <a:solidFill>
                    <a:schemeClr val="accent3">
                      <a:lumMod val="50000"/>
                    </a:schemeClr>
                  </a:solidFill>
                </a:ln>
                <a:solidFill>
                  <a:srgbClr val="96004B"/>
                </a:solidFill>
                <a:effectLst>
                  <a:innerShdw blurRad="69850" dist="43180" dir="5400000">
                    <a:srgbClr val="000000">
                      <a:alpha val="65000"/>
                    </a:srgbClr>
                  </a:innerShdw>
                </a:effectLst>
                <a:latin typeface="Comic Sans MS" pitchFamily="66" charset="0"/>
              </a:rPr>
              <a:t>drink offering. </a:t>
            </a:r>
            <a:r>
              <a:rPr lang="en-US" sz="1600" i="1" dirty="0" smtClean="0">
                <a:latin typeface="Comic Sans MS" pitchFamily="66" charset="0"/>
              </a:rPr>
              <a:t>NKJV</a:t>
            </a:r>
            <a:endParaRPr lang="en-US" sz="2800" i="1" dirty="0">
              <a:latin typeface="Comic Sans MS" pitchFamily="66" charset="0"/>
            </a:endParaRPr>
          </a:p>
          <a:p>
            <a:endParaRPr lang="en-US" sz="1400" i="1" dirty="0"/>
          </a:p>
          <a:p>
            <a:endParaRPr lang="en-US" i="1" dirty="0"/>
          </a:p>
        </p:txBody>
      </p:sp>
      <p:sp>
        <p:nvSpPr>
          <p:cNvPr id="5" name="Rectangle 4"/>
          <p:cNvSpPr/>
          <p:nvPr/>
        </p:nvSpPr>
        <p:spPr>
          <a:xfrm>
            <a:off x="104172" y="6864200"/>
            <a:ext cx="11875626" cy="2031325"/>
          </a:xfrm>
          <a:prstGeom prst="rect">
            <a:avLst/>
          </a:prstGeom>
          <a:solidFill>
            <a:schemeClr val="accent4">
              <a:lumMod val="20000"/>
              <a:lumOff val="80000"/>
            </a:schemeClr>
          </a:solidFill>
        </p:spPr>
        <p:txBody>
          <a:bodyPr wrap="square">
            <a:spAutoFit/>
          </a:bodyPr>
          <a:lstStyle/>
          <a:p>
            <a:r>
              <a:rPr lang="en-US" dirty="0" smtClean="0"/>
              <a:t>OLD comment </a:t>
            </a:r>
            <a:r>
              <a:rPr lang="en-US" dirty="0"/>
              <a:t>- BUT - Num 10:10 is such an important verse - it was used in the moon study along with Ps 81:3</a:t>
            </a:r>
          </a:p>
          <a:p>
            <a:r>
              <a:rPr lang="en-US" dirty="0" smtClean="0"/>
              <a:t>Num 10:10  Also </a:t>
            </a:r>
            <a:r>
              <a:rPr lang="en-US" dirty="0"/>
              <a:t>in the day of your gladness, in your appointed feasts, and at the beginning of your months, you shall blow the trumpets over your </a:t>
            </a:r>
            <a:r>
              <a:rPr lang="en-US" b="1" u="sng" dirty="0"/>
              <a:t>burnt</a:t>
            </a:r>
            <a:r>
              <a:rPr lang="en-US" dirty="0"/>
              <a:t> offerings and over the sacrifices of your </a:t>
            </a:r>
            <a:r>
              <a:rPr lang="en-US" b="1" u="sng" dirty="0"/>
              <a:t>peace</a:t>
            </a:r>
            <a:r>
              <a:rPr lang="en-US" dirty="0"/>
              <a:t> offerings; and they shall be a memorial for you before your God: I am the LORD your God." </a:t>
            </a:r>
            <a:r>
              <a:rPr lang="en-US" dirty="0" smtClean="0"/>
              <a:t>  </a:t>
            </a:r>
            <a:r>
              <a:rPr lang="en-US" dirty="0" smtClean="0">
                <a:solidFill>
                  <a:srgbClr val="C00000"/>
                </a:solidFill>
              </a:rPr>
              <a:t>This is for the monthly offerings – but basically every instruction had the burnt &amp; peace offerings, even the golden calf did in </a:t>
            </a:r>
            <a:r>
              <a:rPr lang="en-US" dirty="0" err="1" smtClean="0">
                <a:solidFill>
                  <a:srgbClr val="C00000"/>
                </a:solidFill>
              </a:rPr>
              <a:t>Exo</a:t>
            </a:r>
            <a:r>
              <a:rPr lang="en-US" dirty="0" smtClean="0">
                <a:solidFill>
                  <a:srgbClr val="C00000"/>
                </a:solidFill>
              </a:rPr>
              <a:t> 32:6.  But, as these 3 slides show, the grain &amp; drink offerings were also included.</a:t>
            </a:r>
            <a:endParaRPr lang="en-US" dirty="0"/>
          </a:p>
          <a:p>
            <a:r>
              <a:rPr lang="en-US" dirty="0"/>
              <a:t>NKJV</a:t>
            </a:r>
          </a:p>
        </p:txBody>
      </p:sp>
    </p:spTree>
    <p:extLst>
      <p:ext uri="{BB962C8B-B14F-4D97-AF65-F5344CB8AC3E}">
        <p14:creationId xmlns:p14="http://schemas.microsoft.com/office/powerpoint/2010/main" val="245484183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4864" y="6470248"/>
            <a:ext cx="609600" cy="311552"/>
          </a:xfrm>
        </p:spPr>
        <p:txBody>
          <a:bodyPr/>
          <a:lstStyle/>
          <a:p>
            <a:pPr algn="r"/>
            <a:fld id="{D5BBC35B-A44B-4119-B8DA-DE9E3DFADA20}" type="slidenum">
              <a:rPr lang="en-US" smtClean="0"/>
              <a:pPr algn="r"/>
              <a:t>28</a:t>
            </a:fld>
            <a:endParaRPr lang="en-US" dirty="0"/>
          </a:p>
        </p:txBody>
      </p:sp>
      <p:sp>
        <p:nvSpPr>
          <p:cNvPr id="3" name="Title 2"/>
          <p:cNvSpPr txBox="1">
            <a:spLocks/>
          </p:cNvSpPr>
          <p:nvPr/>
        </p:nvSpPr>
        <p:spPr>
          <a:xfrm>
            <a:off x="0" y="335666"/>
            <a:ext cx="12192000" cy="798653"/>
          </a:xfrm>
          <a:prstGeom prst="rect">
            <a:avLst/>
          </a:prstGeom>
          <a:gradFill flip="none" rotWithShape="1">
            <a:gsLst>
              <a:gs pos="50000">
                <a:srgbClr val="000040"/>
              </a:gs>
              <a:gs pos="31000">
                <a:srgbClr val="400040"/>
              </a:gs>
              <a:gs pos="84000">
                <a:srgbClr val="8F0040"/>
              </a:gs>
            </a:gsLst>
            <a:lin ang="2700000" scaled="0"/>
            <a:tileRect/>
          </a:gradFill>
          <a:scene3d>
            <a:camera prst="orthographicFront"/>
            <a:lightRig rig="balanced" dir="t">
              <a:rot lat="0" lon="0" rev="2100000"/>
            </a:lightRig>
          </a:scene3d>
          <a:sp3d>
            <a:bevelT w="152400" h="50800" prst="softRound"/>
          </a:sp3d>
        </p:spPr>
        <p:txBody>
          <a:bodyPr>
            <a:normAutofit/>
            <a:sp3d extrusionH="57150" prstMaterial="metal">
              <a:bevelT w="38100" h="25400" prst="softRound"/>
              <a:contourClr>
                <a:schemeClr val="bg2"/>
              </a:contourClr>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w="50800"/>
                <a:solidFill>
                  <a:schemeClr val="bg1">
                    <a:shade val="50000"/>
                  </a:schemeClr>
                </a:solidFill>
                <a:effectLst/>
              </a:rPr>
              <a:t>Num 29:  Several Offerings Named Together</a:t>
            </a:r>
            <a:endParaRPr lang="en-US" sz="2700" b="1" dirty="0">
              <a:ln w="50800"/>
              <a:solidFill>
                <a:schemeClr val="bg1">
                  <a:shade val="50000"/>
                </a:schemeClr>
              </a:solidFill>
              <a:effectLst/>
            </a:endParaRPr>
          </a:p>
        </p:txBody>
      </p:sp>
      <p:sp>
        <p:nvSpPr>
          <p:cNvPr id="4" name="TextBox 3"/>
          <p:cNvSpPr txBox="1"/>
          <p:nvPr/>
        </p:nvSpPr>
        <p:spPr>
          <a:xfrm>
            <a:off x="5797484" y="1520826"/>
            <a:ext cx="6038916" cy="4708981"/>
          </a:xfrm>
          <a:prstGeom prst="rect">
            <a:avLst/>
          </a:prstGeom>
          <a:gradFill flip="none" rotWithShape="1">
            <a:gsLst>
              <a:gs pos="59000">
                <a:schemeClr val="accent3">
                  <a:lumMod val="20000"/>
                  <a:lumOff val="80000"/>
                  <a:alpha val="61000"/>
                </a:schemeClr>
              </a:gs>
              <a:gs pos="76000">
                <a:srgbClr val="DB91AB">
                  <a:alpha val="1000"/>
                </a:srgbClr>
              </a:gs>
            </a:gsLst>
            <a:lin ang="5400000" scaled="1"/>
            <a:tileRect/>
          </a:gradFill>
          <a:effectLst>
            <a:glow rad="139700">
              <a:schemeClr val="accent4">
                <a:satMod val="175000"/>
                <a:alpha val="40000"/>
              </a:schemeClr>
            </a:glow>
          </a:effectLst>
          <a:scene3d>
            <a:camera prst="orthographicFront"/>
            <a:lightRig rig="threePt" dir="t"/>
          </a:scene3d>
          <a:sp3d>
            <a:bevelT w="114300" prst="artDeco"/>
          </a:sp3d>
        </p:spPr>
        <p:txBody>
          <a:bodyPr wrap="square" rtlCol="0">
            <a:spAutoFit/>
            <a:sp3d extrusionH="57150">
              <a:bevelT w="38100" h="38100" prst="angle"/>
            </a:sp3d>
          </a:bodyPr>
          <a:lstStyle/>
          <a:p>
            <a:r>
              <a:rPr lang="en-US" sz="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Num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29:39</a:t>
            </a:r>
          </a:p>
          <a:p>
            <a:pPr marL="342900" indent="-342900">
              <a:buFont typeface="+mj-lt"/>
              <a:buAutoNum type="arabicPeriod"/>
            </a:pPr>
            <a:endParaRPr lang="en-US" dirty="0">
              <a:latin typeface="Comic Sans MS" pitchFamily="66" charset="0"/>
            </a:endParaRPr>
          </a:p>
          <a:p>
            <a:pPr marL="285750" indent="-285750">
              <a:buFont typeface="Arial" pitchFamily="34" charset="0"/>
              <a:buChar char="•"/>
            </a:pPr>
            <a:r>
              <a:rPr lang="en-US" sz="2800" dirty="0" smtClean="0">
                <a:latin typeface="Comic Sans MS" pitchFamily="66" charset="0"/>
              </a:rPr>
              <a:t>These </a:t>
            </a:r>
            <a:r>
              <a:rPr lang="en-US" sz="2800" dirty="0">
                <a:latin typeface="Comic Sans MS" pitchFamily="66" charset="0"/>
              </a:rPr>
              <a:t>you shall present to </a:t>
            </a:r>
            <a:r>
              <a:rPr lang="en-US" sz="2800" b="1" dirty="0" smtClean="0">
                <a:solidFill>
                  <a:srgbClr val="0000FF"/>
                </a:solidFill>
                <a:latin typeface="Comic Sans MS" pitchFamily="66" charset="0"/>
              </a:rPr>
              <a:t>Yahuah</a:t>
            </a:r>
            <a:r>
              <a:rPr lang="en-US" sz="2800" dirty="0" smtClean="0">
                <a:latin typeface="Comic Sans MS" pitchFamily="66" charset="0"/>
              </a:rPr>
              <a:t> at </a:t>
            </a:r>
            <a:r>
              <a:rPr lang="en-US" sz="2800" dirty="0">
                <a:latin typeface="Comic Sans MS" pitchFamily="66" charset="0"/>
              </a:rPr>
              <a:t>your appointed feasts </a:t>
            </a:r>
            <a:r>
              <a:rPr lang="en-US" sz="2400" dirty="0">
                <a:latin typeface="Comic Sans MS" pitchFamily="66" charset="0"/>
              </a:rPr>
              <a:t>(</a:t>
            </a:r>
            <a:r>
              <a:rPr lang="en-US" sz="2400" u="sng" dirty="0">
                <a:latin typeface="Comic Sans MS" pitchFamily="66" charset="0"/>
              </a:rPr>
              <a:t>besides</a:t>
            </a:r>
            <a:r>
              <a:rPr lang="en-US" sz="2400" dirty="0">
                <a:latin typeface="Comic Sans MS" pitchFamily="66" charset="0"/>
              </a:rPr>
              <a:t> your vowed offerings and </a:t>
            </a:r>
            <a:r>
              <a:rPr lang="en-US" sz="2400" dirty="0" smtClean="0">
                <a:latin typeface="Comic Sans MS" pitchFamily="66" charset="0"/>
              </a:rPr>
              <a:t/>
            </a:r>
            <a:br>
              <a:rPr lang="en-US" sz="2400" dirty="0" smtClean="0">
                <a:latin typeface="Comic Sans MS" pitchFamily="66" charset="0"/>
              </a:rPr>
            </a:br>
            <a:r>
              <a:rPr lang="en-US" sz="2400" dirty="0" smtClean="0">
                <a:latin typeface="Comic Sans MS" pitchFamily="66" charset="0"/>
              </a:rPr>
              <a:t>your </a:t>
            </a:r>
            <a:r>
              <a:rPr lang="en-US" sz="2400" dirty="0">
                <a:latin typeface="Comic Sans MS" pitchFamily="66" charset="0"/>
              </a:rPr>
              <a:t>freewill offerings) </a:t>
            </a:r>
            <a:r>
              <a:rPr lang="en-US" sz="2800" dirty="0">
                <a:latin typeface="Comic Sans MS" pitchFamily="66" charset="0"/>
              </a:rPr>
              <a:t>as your </a:t>
            </a:r>
            <a:r>
              <a:rPr lang="en-US" sz="2800" dirty="0" smtClean="0">
                <a:latin typeface="Comic Sans MS" pitchFamily="66" charset="0"/>
              </a:rPr>
              <a:t/>
            </a:r>
            <a:br>
              <a:rPr lang="en-US" sz="2800" dirty="0" smtClean="0">
                <a:latin typeface="Comic Sans MS" pitchFamily="66" charset="0"/>
              </a:rPr>
            </a:br>
            <a:r>
              <a:rPr lang="en-US" sz="2800" b="1" dirty="0" smtClean="0">
                <a:ln w="1905"/>
                <a:solidFill>
                  <a:srgbClr val="0070C0"/>
                </a:solidFill>
                <a:effectLst>
                  <a:innerShdw blurRad="69850" dist="43180" dir="5400000">
                    <a:srgbClr val="000000">
                      <a:alpha val="65000"/>
                    </a:srgbClr>
                  </a:innerShdw>
                </a:effectLst>
                <a:latin typeface="Comic Sans MS" pitchFamily="66" charset="0"/>
              </a:rPr>
              <a:t>burnt offerings</a:t>
            </a:r>
            <a:r>
              <a:rPr lang="en-US" sz="2800" dirty="0" smtClean="0">
                <a:latin typeface="Comic Sans MS" pitchFamily="66" charset="0"/>
              </a:rPr>
              <a:t> </a:t>
            </a:r>
            <a:r>
              <a:rPr lang="en-US" sz="2800" dirty="0">
                <a:latin typeface="Comic Sans MS" pitchFamily="66" charset="0"/>
              </a:rPr>
              <a:t>and your </a:t>
            </a:r>
            <a:r>
              <a:rPr lang="en-US" sz="2800" dirty="0" smtClean="0">
                <a:latin typeface="Comic Sans MS" pitchFamily="66" charset="0"/>
              </a:rPr>
              <a:t/>
            </a:r>
            <a:br>
              <a:rPr lang="en-US" sz="2800" dirty="0" smtClean="0">
                <a:latin typeface="Comic Sans MS" pitchFamily="66" charset="0"/>
              </a:rPr>
            </a:br>
            <a:r>
              <a:rPr lang="en-US" sz="2800" b="1" dirty="0" smtClean="0">
                <a:ln w="1905">
                  <a:solidFill>
                    <a:schemeClr val="tx2"/>
                  </a:solidFill>
                </a:ln>
                <a:solidFill>
                  <a:schemeClr val="accent2"/>
                </a:solidFill>
                <a:effectLst>
                  <a:innerShdw blurRad="69850" dist="43180" dir="5400000">
                    <a:srgbClr val="000000">
                      <a:alpha val="65000"/>
                    </a:srgbClr>
                  </a:innerShdw>
                </a:effectLst>
                <a:latin typeface="Comic Sans MS" pitchFamily="66" charset="0"/>
              </a:rPr>
              <a:t>grain offerings,</a:t>
            </a:r>
            <a:r>
              <a:rPr lang="en-US" sz="2800" dirty="0" smtClean="0">
                <a:latin typeface="Comic Sans MS" pitchFamily="66" charset="0"/>
              </a:rPr>
              <a:t> </a:t>
            </a:r>
            <a:r>
              <a:rPr lang="en-US" sz="2800" dirty="0">
                <a:latin typeface="Comic Sans MS" pitchFamily="66" charset="0"/>
              </a:rPr>
              <a:t>as your </a:t>
            </a:r>
            <a:r>
              <a:rPr lang="en-US" sz="2800" dirty="0" smtClean="0">
                <a:latin typeface="Comic Sans MS" pitchFamily="66" charset="0"/>
              </a:rPr>
              <a:t/>
            </a:r>
            <a:br>
              <a:rPr lang="en-US" sz="2800" dirty="0" smtClean="0">
                <a:latin typeface="Comic Sans MS" pitchFamily="66" charset="0"/>
              </a:rPr>
            </a:br>
            <a:r>
              <a:rPr lang="en-US" sz="2800" b="1" dirty="0" smtClean="0">
                <a:ln w="1905">
                  <a:solidFill>
                    <a:schemeClr val="accent3">
                      <a:lumMod val="50000"/>
                    </a:schemeClr>
                  </a:solidFill>
                </a:ln>
                <a:solidFill>
                  <a:srgbClr val="96004B"/>
                </a:solidFill>
                <a:effectLst>
                  <a:innerShdw blurRad="69850" dist="43180" dir="5400000">
                    <a:srgbClr val="000000">
                      <a:alpha val="65000"/>
                    </a:srgbClr>
                  </a:innerShdw>
                </a:effectLst>
                <a:latin typeface="Comic Sans MS" pitchFamily="66" charset="0"/>
              </a:rPr>
              <a:t>drink </a:t>
            </a:r>
            <a:r>
              <a:rPr lang="en-US" sz="2800" b="1" dirty="0">
                <a:ln w="1905">
                  <a:solidFill>
                    <a:schemeClr val="accent3">
                      <a:lumMod val="50000"/>
                    </a:schemeClr>
                  </a:solidFill>
                </a:ln>
                <a:solidFill>
                  <a:srgbClr val="96004B"/>
                </a:solidFill>
                <a:effectLst>
                  <a:innerShdw blurRad="69850" dist="43180" dir="5400000">
                    <a:srgbClr val="000000">
                      <a:alpha val="65000"/>
                    </a:srgbClr>
                  </a:innerShdw>
                </a:effectLst>
                <a:latin typeface="Comic Sans MS" pitchFamily="66" charset="0"/>
              </a:rPr>
              <a:t>offerings</a:t>
            </a:r>
            <a:r>
              <a:rPr lang="en-US" sz="2800" dirty="0" smtClean="0">
                <a:latin typeface="Comic Sans MS" pitchFamily="66" charset="0"/>
              </a:rPr>
              <a:t> </a:t>
            </a:r>
            <a:r>
              <a:rPr lang="en-US" sz="2800" dirty="0">
                <a:latin typeface="Comic Sans MS" pitchFamily="66" charset="0"/>
              </a:rPr>
              <a:t>and your </a:t>
            </a:r>
            <a:r>
              <a:rPr lang="en-US" sz="2800" dirty="0" smtClean="0">
                <a:latin typeface="Comic Sans MS" pitchFamily="66" charset="0"/>
              </a:rPr>
              <a:t/>
            </a:r>
            <a:br>
              <a:rPr lang="en-US" sz="2800" dirty="0" smtClean="0">
                <a:latin typeface="Comic Sans MS" pitchFamily="66" charset="0"/>
              </a:rPr>
            </a:br>
            <a:r>
              <a:rPr lang="en-US" sz="2800" b="1" dirty="0" smtClean="0">
                <a:ln w="1905"/>
                <a:solidFill>
                  <a:srgbClr val="006600"/>
                </a:solidFill>
                <a:effectLst>
                  <a:innerShdw blurRad="69850" dist="43180" dir="5400000">
                    <a:srgbClr val="000000">
                      <a:alpha val="65000"/>
                    </a:srgbClr>
                  </a:innerShdw>
                </a:effectLst>
                <a:latin typeface="Comic Sans MS" pitchFamily="66" charset="0"/>
              </a:rPr>
              <a:t>peace offerings.</a:t>
            </a:r>
            <a:r>
              <a:rPr lang="en-US" sz="2800" dirty="0" smtClean="0">
                <a:latin typeface="Comic Sans MS" pitchFamily="66" charset="0"/>
              </a:rPr>
              <a:t>   </a:t>
            </a:r>
            <a:r>
              <a:rPr lang="en-US" sz="1400" i="1" dirty="0" smtClean="0">
                <a:latin typeface="Comic Sans MS" pitchFamily="66" charset="0"/>
              </a:rPr>
              <a:t>NKJV</a:t>
            </a:r>
          </a:p>
          <a:p>
            <a:endParaRPr lang="en-US" i="1" dirty="0"/>
          </a:p>
        </p:txBody>
      </p:sp>
    </p:spTree>
    <p:extLst>
      <p:ext uri="{BB962C8B-B14F-4D97-AF65-F5344CB8AC3E}">
        <p14:creationId xmlns:p14="http://schemas.microsoft.com/office/powerpoint/2010/main" val="239799509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01289" y="122238"/>
            <a:ext cx="10428224" cy="954722"/>
          </a:xfrm>
        </p:spPr>
        <p:txBody>
          <a:bodyPr>
            <a:normAutofit/>
            <a:scene3d>
              <a:camera prst="orthographicFront"/>
              <a:lightRig rig="threePt" dir="t"/>
            </a:scene3d>
            <a:sp3d extrusionH="57150">
              <a:bevelT w="82550" h="38100" prst="coolSlant"/>
            </a:sp3d>
          </a:bodyPr>
          <a:lstStyle/>
          <a:p>
            <a:pPr algn="ctr"/>
            <a:r>
              <a:rPr lang="en-US" dirty="0" smtClean="0">
                <a:solidFill>
                  <a:srgbClr val="0070C0"/>
                </a:solidFill>
              </a:rPr>
              <a:t>Lev 6:20 </a:t>
            </a:r>
            <a:r>
              <a:rPr lang="en-US" dirty="0" smtClean="0"/>
              <a:t>&amp; the </a:t>
            </a:r>
            <a:r>
              <a:rPr lang="en-US" dirty="0" smtClean="0">
                <a:solidFill>
                  <a:schemeClr val="accent2">
                    <a:lumMod val="75000"/>
                  </a:schemeClr>
                </a:solidFill>
              </a:rPr>
              <a:t>Grain Offering </a:t>
            </a:r>
            <a:endParaRPr lang="en-US" sz="2700" dirty="0">
              <a:solidFill>
                <a:schemeClr val="accent2">
                  <a:lumMod val="75000"/>
                </a:schemeClr>
              </a:solidFill>
            </a:endParaRPr>
          </a:p>
        </p:txBody>
      </p:sp>
      <p:sp>
        <p:nvSpPr>
          <p:cNvPr id="4" name="Content Placeholder 3"/>
          <p:cNvSpPr>
            <a:spLocks noGrp="1"/>
          </p:cNvSpPr>
          <p:nvPr>
            <p:ph idx="1"/>
          </p:nvPr>
        </p:nvSpPr>
        <p:spPr>
          <a:xfrm>
            <a:off x="1608848" y="1016000"/>
            <a:ext cx="9997440" cy="1551363"/>
          </a:xfrm>
        </p:spPr>
        <p:txBody>
          <a:bodyPr>
            <a:normAutofit fontScale="92500" lnSpcReduction="10000"/>
            <a:scene3d>
              <a:camera prst="orthographicFront"/>
              <a:lightRig rig="threePt" dir="t"/>
            </a:scene3d>
            <a:sp3d extrusionH="57150">
              <a:bevelT w="82550" h="38100" prst="coolSlant"/>
            </a:sp3d>
          </a:bodyPr>
          <a:lstStyle/>
          <a:p>
            <a:pPr marL="82296" lvl="0" indent="0">
              <a:lnSpc>
                <a:spcPct val="110000"/>
              </a:lnSpc>
              <a:buNone/>
            </a:pPr>
            <a:r>
              <a:rPr lang="en-US" sz="2400" b="1" u="sng" dirty="0" smtClean="0">
                <a:ln>
                  <a:solidFill>
                    <a:schemeClr val="tx2"/>
                  </a:solidFill>
                </a:ln>
                <a:solidFill>
                  <a:schemeClr val="accent2">
                    <a:lumMod val="75000"/>
                  </a:schemeClr>
                </a:solidFill>
                <a:latin typeface="Comic Sans MS" pitchFamily="66" charset="0"/>
              </a:rPr>
              <a:t>Remember</a:t>
            </a:r>
            <a:r>
              <a:rPr lang="en-US" sz="2400" dirty="0" smtClean="0">
                <a:ln>
                  <a:solidFill>
                    <a:schemeClr val="tx2"/>
                  </a:solidFill>
                </a:ln>
                <a:solidFill>
                  <a:schemeClr val="accent2">
                    <a:lumMod val="75000"/>
                  </a:schemeClr>
                </a:solidFill>
                <a:latin typeface="Comic Sans MS" pitchFamily="66" charset="0"/>
              </a:rPr>
              <a:t>:  </a:t>
            </a:r>
            <a:r>
              <a:rPr lang="en-US" sz="2400" dirty="0" smtClean="0">
                <a:latin typeface="Comic Sans MS" pitchFamily="66" charset="0"/>
              </a:rPr>
              <a:t>The timeframe for the evening sacrifices from Exo 29 uses the phrase &lt;</a:t>
            </a:r>
            <a:r>
              <a:rPr lang="en-US" sz="2400" dirty="0" err="1" smtClean="0">
                <a:latin typeface="Comic Sans MS" pitchFamily="66" charset="0"/>
              </a:rPr>
              <a:t>beyn</a:t>
            </a:r>
            <a:r>
              <a:rPr lang="en-US" sz="2400" dirty="0" smtClean="0">
                <a:latin typeface="Comic Sans MS" pitchFamily="66" charset="0"/>
              </a:rPr>
              <a:t> ha </a:t>
            </a:r>
            <a:r>
              <a:rPr lang="en-US" sz="2400" dirty="0" err="1" smtClean="0">
                <a:latin typeface="Comic Sans MS" pitchFamily="66" charset="0"/>
              </a:rPr>
              <a:t>arbayim</a:t>
            </a:r>
            <a:r>
              <a:rPr lang="en-US" sz="2400" dirty="0" smtClean="0">
                <a:latin typeface="Comic Sans MS" pitchFamily="66" charset="0"/>
              </a:rPr>
              <a:t>&gt; placing them during the Day Season, which </a:t>
            </a:r>
            <a:r>
              <a:rPr lang="en-US" sz="2400" b="1" u="sng" dirty="0" smtClean="0">
                <a:solidFill>
                  <a:srgbClr val="C00000"/>
                </a:solidFill>
                <a:latin typeface="Comic Sans MS" pitchFamily="66" charset="0"/>
              </a:rPr>
              <a:t>seems to avoid the possibilit</a:t>
            </a:r>
            <a:r>
              <a:rPr lang="en-US" sz="2400" b="1" dirty="0" smtClean="0">
                <a:solidFill>
                  <a:srgbClr val="C00000"/>
                </a:solidFill>
                <a:latin typeface="Comic Sans MS" pitchFamily="66" charset="0"/>
              </a:rPr>
              <a:t>y</a:t>
            </a:r>
            <a:r>
              <a:rPr lang="en-US" sz="2400" dirty="0" smtClean="0">
                <a:latin typeface="Comic Sans MS" pitchFamily="66" charset="0"/>
              </a:rPr>
              <a:t> of the evening sacrifice taking place </a:t>
            </a:r>
            <a:r>
              <a:rPr lang="en-US" sz="2400" b="1" u="sng" dirty="0" smtClean="0">
                <a:latin typeface="Comic Sans MS" pitchFamily="66" charset="0"/>
              </a:rPr>
              <a:t>during</a:t>
            </a:r>
            <a:r>
              <a:rPr lang="en-US" sz="2400" dirty="0" smtClean="0">
                <a:latin typeface="Comic Sans MS" pitchFamily="66" charset="0"/>
              </a:rPr>
              <a:t> the evening/ereb “twilight.” </a:t>
            </a:r>
            <a:r>
              <a:rPr lang="en-US" sz="2400" b="1" u="sng" dirty="0" smtClean="0">
                <a:solidFill>
                  <a:srgbClr val="C00000"/>
                </a:solidFill>
                <a:latin typeface="Comic Sans MS" pitchFamily="66" charset="0"/>
              </a:rPr>
              <a:t>Is this notion correct</a:t>
            </a:r>
            <a:r>
              <a:rPr lang="en-US" sz="2400" b="1" dirty="0" smtClean="0">
                <a:solidFill>
                  <a:srgbClr val="C00000"/>
                </a:solidFill>
                <a:latin typeface="Comic Sans MS" pitchFamily="66" charset="0"/>
              </a:rPr>
              <a:t>?</a:t>
            </a:r>
            <a:endParaRPr lang="en-US" b="1" dirty="0">
              <a:solidFill>
                <a:srgbClr val="C00000"/>
              </a:solidFill>
            </a:endParaRPr>
          </a:p>
        </p:txBody>
      </p:sp>
      <p:sp>
        <p:nvSpPr>
          <p:cNvPr id="5" name="Rectangle 4"/>
          <p:cNvSpPr/>
          <p:nvPr/>
        </p:nvSpPr>
        <p:spPr>
          <a:xfrm>
            <a:off x="151272" y="2439015"/>
            <a:ext cx="1159292" cy="1754326"/>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Lev 6:20</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Law of</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the</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Grain</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Offering</a:t>
            </a:r>
            <a:endParaRPr lang="en-US" b="1" cap="none" spc="50" dirty="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endParaRPr>
          </a:p>
        </p:txBody>
      </p:sp>
      <p:pic>
        <p:nvPicPr>
          <p:cNvPr id="4100" name="Picture 4" descr="C:\Users\Rae\Desktop\Lev 6 vs 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042" y="2623251"/>
            <a:ext cx="7369176" cy="3390900"/>
          </a:xfrm>
          <a:prstGeom prst="rect">
            <a:avLst/>
          </a:prstGeom>
          <a:noFill/>
          <a:ln w="38100">
            <a:solidFill>
              <a:schemeClr val="accent6"/>
            </a:solidFill>
          </a:ln>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1310564" y="2703628"/>
            <a:ext cx="3210636" cy="3554432"/>
          </a:xfrm>
          <a:prstGeom prst="rect">
            <a:avLst/>
          </a:prstGeom>
        </p:spPr>
        <p:txBody>
          <a:bodyPr>
            <a:normAutofit/>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latin typeface="Calibri" pitchFamily="34" charset="0"/>
                <a:cs typeface="Calibri" pitchFamily="34" charset="0"/>
              </a:rPr>
              <a:t>In </a:t>
            </a:r>
            <a:r>
              <a:rPr lang="en-US" sz="2400" b="1" dirty="0" smtClean="0">
                <a:solidFill>
                  <a:srgbClr val="0070C0"/>
                </a:solidFill>
                <a:latin typeface="Calibri" pitchFamily="34" charset="0"/>
                <a:cs typeface="Calibri" pitchFamily="34" charset="0"/>
              </a:rPr>
              <a:t>Lev 6:20</a:t>
            </a:r>
            <a:r>
              <a:rPr lang="en-US" sz="2400" dirty="0" smtClean="0">
                <a:solidFill>
                  <a:srgbClr val="0070C0"/>
                </a:solidFill>
                <a:latin typeface="Calibri" pitchFamily="34" charset="0"/>
                <a:cs typeface="Calibri" pitchFamily="34" charset="0"/>
              </a:rPr>
              <a:t>, </a:t>
            </a:r>
            <a:r>
              <a:rPr lang="en-US" sz="2400" dirty="0" smtClean="0">
                <a:latin typeface="Calibri" pitchFamily="34" charset="0"/>
                <a:cs typeface="Calibri" pitchFamily="34" charset="0"/>
              </a:rPr>
              <a:t>notice the English “word” </a:t>
            </a:r>
            <a:r>
              <a:rPr lang="en-US" sz="2400" u="sng" dirty="0">
                <a:latin typeface="Calibri" pitchFamily="34" charset="0"/>
                <a:cs typeface="Calibri" pitchFamily="34" charset="0"/>
              </a:rPr>
              <a:t>and</a:t>
            </a:r>
            <a:r>
              <a:rPr lang="en-US" sz="2400" dirty="0">
                <a:latin typeface="Calibri" pitchFamily="34" charset="0"/>
                <a:cs typeface="Calibri" pitchFamily="34" charset="0"/>
              </a:rPr>
              <a:t> the </a:t>
            </a:r>
            <a:r>
              <a:rPr lang="en-US" sz="2400" dirty="0" smtClean="0">
                <a:latin typeface="Calibri" pitchFamily="34" charset="0"/>
                <a:cs typeface="Calibri" pitchFamily="34" charset="0"/>
              </a:rPr>
              <a:t>“Hebrew word/number”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that is used for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the </a:t>
            </a:r>
            <a:r>
              <a:rPr lang="en-US" sz="2400" b="1" dirty="0" smtClean="0">
                <a:solidFill>
                  <a:srgbClr val="C00000"/>
                </a:solidFill>
                <a:latin typeface="Calibri" pitchFamily="34" charset="0"/>
                <a:cs typeface="Calibri" pitchFamily="34" charset="0"/>
              </a:rPr>
              <a:t>sacrificial timeframe </a:t>
            </a:r>
            <a:r>
              <a:rPr lang="en-US" sz="2400" dirty="0" smtClean="0">
                <a:latin typeface="Calibri" pitchFamily="34" charset="0"/>
                <a:cs typeface="Calibri" pitchFamily="34" charset="0"/>
              </a:rPr>
              <a:t>of the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2</a:t>
            </a:r>
            <a:r>
              <a:rPr lang="en-US" sz="2400" baseline="30000" dirty="0" smtClean="0">
                <a:latin typeface="Calibri" pitchFamily="34" charset="0"/>
                <a:cs typeface="Calibri" pitchFamily="34" charset="0"/>
              </a:rPr>
              <a:t>nd</a:t>
            </a:r>
            <a:r>
              <a:rPr lang="en-US" sz="2400" dirty="0" smtClean="0">
                <a:latin typeface="Calibri" pitchFamily="34" charset="0"/>
                <a:cs typeface="Calibri" pitchFamily="34" charset="0"/>
              </a:rPr>
              <a:t> Daily Sacrifice!</a:t>
            </a: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
        <p:nvSpPr>
          <p:cNvPr id="10" name="Rectangle 9"/>
          <p:cNvSpPr/>
          <p:nvPr/>
        </p:nvSpPr>
        <p:spPr>
          <a:xfrm>
            <a:off x="4977113" y="5139161"/>
            <a:ext cx="902825" cy="678755"/>
          </a:xfrm>
          <a:prstGeom prst="rect">
            <a:avLst/>
          </a:prstGeom>
          <a:no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p:cNvSpPr/>
          <p:nvPr/>
        </p:nvSpPr>
        <p:spPr>
          <a:xfrm>
            <a:off x="1534160" y="6115797"/>
            <a:ext cx="9920078" cy="584775"/>
          </a:xfrm>
          <a:prstGeom prst="rect">
            <a:avLst/>
          </a:prstGeom>
          <a:noFill/>
        </p:spPr>
        <p:txBody>
          <a:bodyPr wrap="square" lIns="91440" tIns="45720" rIns="91440" bIns="45720">
            <a:spAutoFit/>
          </a:bodyPr>
          <a:lstStyle/>
          <a:p>
            <a:pPr algn="ctr"/>
            <a:r>
              <a:rPr lang="en-US" sz="3200" b="1" cap="none" spc="0" dirty="0" smtClean="0">
                <a:ln w="1905"/>
                <a:solidFill>
                  <a:schemeClr val="bg2">
                    <a:lumMod val="20000"/>
                    <a:lumOff val="80000"/>
                  </a:schemeClr>
                </a:solidFill>
                <a:effectLst>
                  <a:glow rad="127000">
                    <a:srgbClr val="002060"/>
                  </a:glow>
                  <a:innerShdw blurRad="69850" dist="43180" dir="5400000">
                    <a:srgbClr val="000000">
                      <a:alpha val="65000"/>
                    </a:srgbClr>
                  </a:innerShdw>
                </a:effectLst>
                <a:latin typeface="Comic Sans MS" pitchFamily="66" charset="0"/>
              </a:rPr>
              <a:t>Timeframe = “night” as &lt;ereb/evening&gt; H6153.</a:t>
            </a:r>
            <a:endParaRPr lang="en-US" sz="3200" b="1" cap="none" spc="0" dirty="0">
              <a:ln w="1905"/>
              <a:solidFill>
                <a:schemeClr val="bg2">
                  <a:lumMod val="20000"/>
                  <a:lumOff val="80000"/>
                </a:schemeClr>
              </a:solidFill>
              <a:effectLst>
                <a:glow rad="127000">
                  <a:srgbClr val="002060"/>
                </a:glow>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29837289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repeatCount="300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82400" y="6381750"/>
            <a:ext cx="609600" cy="476250"/>
          </a:xfrm>
        </p:spPr>
        <p:txBody>
          <a:bodyPr/>
          <a:lstStyle/>
          <a:p>
            <a:pPr eaLnBrk="1" latinLnBrk="0" hangingPunct="1"/>
            <a:fld id="{D5BBC35B-A44B-4119-B8DA-DE9E3DFADA20}" type="slidenum">
              <a:rPr kumimoji="0" lang="en-US" sz="1400" smtClean="0">
                <a:solidFill>
                  <a:schemeClr val="tx1"/>
                </a:solidFill>
              </a:rPr>
              <a:pPr eaLnBrk="1" latinLnBrk="0" hangingPunct="1"/>
              <a:t>3</a:t>
            </a:fld>
            <a:endParaRPr kumimoji="0" lang="en-US" dirty="0">
              <a:solidFill>
                <a:schemeClr val="tx1"/>
              </a:solidFill>
            </a:endParaRPr>
          </a:p>
        </p:txBody>
      </p:sp>
      <p:sp>
        <p:nvSpPr>
          <p:cNvPr id="4" name="Content Placeholder 2"/>
          <p:cNvSpPr txBox="1">
            <a:spLocks/>
          </p:cNvSpPr>
          <p:nvPr/>
        </p:nvSpPr>
        <p:spPr>
          <a:xfrm>
            <a:off x="1187316" y="476672"/>
            <a:ext cx="10058400" cy="4243248"/>
          </a:xfrm>
          <a:prstGeom prst="rect">
            <a:avLst/>
          </a:prstGeom>
        </p:spPr>
        <p:txBody>
          <a:bodyPr>
            <a:norm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rgbClr val="0070C0"/>
              </a:buClr>
              <a:buSzPct val="10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rgbClr val="0070C0"/>
              </a:buClr>
              <a:buSzPct val="10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rgbClr val="0070C0"/>
              </a:buClr>
              <a:buSzPct val="10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rgbClr val="0070C0"/>
              </a:buClr>
              <a:buSzPct val="10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rgbClr val="0070C0"/>
              </a:buClr>
              <a:buSzPct val="10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Font typeface="Georgia" pitchFamily="18" charset="0"/>
              <a:buNone/>
            </a:pPr>
            <a:r>
              <a:rPr lang="en-CA" sz="6600" b="1" dirty="0" err="1" smtClean="0">
                <a:ln>
                  <a:solidFill>
                    <a:srgbClr val="F725E8"/>
                  </a:solidFill>
                </a:ln>
                <a:solidFill>
                  <a:srgbClr val="B83D68"/>
                </a:solidFill>
                <a:effectLst>
                  <a:glow rad="127000">
                    <a:srgbClr val="75DBFF"/>
                  </a:glow>
                </a:effectLst>
                <a:latin typeface="Rockwell" pitchFamily="18" charset="0"/>
                <a:cs typeface="Calibri" pitchFamily="34" charset="0"/>
              </a:rPr>
              <a:t>Beyn</a:t>
            </a:r>
            <a:r>
              <a:rPr lang="en-CA" sz="6600" b="1" dirty="0" smtClean="0">
                <a:ln>
                  <a:solidFill>
                    <a:srgbClr val="F725E8"/>
                  </a:solidFill>
                </a:ln>
                <a:solidFill>
                  <a:srgbClr val="B83D68"/>
                </a:solidFill>
                <a:effectLst>
                  <a:glow rad="127000">
                    <a:srgbClr val="75DBFF"/>
                  </a:glow>
                </a:effectLst>
                <a:latin typeface="Rockwell" pitchFamily="18" charset="0"/>
                <a:cs typeface="Calibri" pitchFamily="34" charset="0"/>
              </a:rPr>
              <a:t> Ha </a:t>
            </a:r>
            <a:r>
              <a:rPr lang="en-CA" sz="6600" b="1" dirty="0" err="1" smtClean="0">
                <a:ln w="1905">
                  <a:solidFill>
                    <a:schemeClr val="tx2">
                      <a:lumMod val="75000"/>
                    </a:schemeClr>
                  </a:solidFill>
                </a:ln>
                <a:solidFill>
                  <a:schemeClr val="accent2"/>
                </a:solidFill>
                <a:effectLst>
                  <a:innerShdw blurRad="69850" dist="43180" dir="5400000">
                    <a:srgbClr val="000000">
                      <a:alpha val="65000"/>
                    </a:srgbClr>
                  </a:innerShdw>
                </a:effectLst>
                <a:latin typeface="Rockwell" pitchFamily="18" charset="0"/>
                <a:cs typeface="Calibri" pitchFamily="34" charset="0"/>
              </a:rPr>
              <a:t>Arbayim</a:t>
            </a:r>
            <a:endParaRPr lang="en-CA" sz="6600" b="1" dirty="0" smtClean="0">
              <a:ln w="1905">
                <a:solidFill>
                  <a:schemeClr val="tx2">
                    <a:lumMod val="75000"/>
                  </a:schemeClr>
                </a:solidFill>
              </a:ln>
              <a:solidFill>
                <a:schemeClr val="accent2"/>
              </a:solidFill>
              <a:effectLst>
                <a:glow rad="127000">
                  <a:srgbClr val="75DBFF"/>
                </a:glow>
              </a:effectLst>
              <a:latin typeface="Rockwell" pitchFamily="18" charset="0"/>
              <a:cs typeface="Calibri" pitchFamily="34" charset="0"/>
            </a:endParaRPr>
          </a:p>
          <a:p>
            <a:pPr marL="0" indent="0" algn="ctr">
              <a:buFont typeface="Georgia" pitchFamily="18" charset="0"/>
              <a:buNone/>
            </a:pPr>
            <a:endParaRPr lang="en-CA" sz="6000" b="1" dirty="0" smtClean="0">
              <a:ln>
                <a:solidFill>
                  <a:srgbClr val="F725E8"/>
                </a:solidFill>
              </a:ln>
              <a:effectLst>
                <a:glow rad="127000">
                  <a:srgbClr val="00FF00"/>
                </a:glow>
              </a:effectLst>
            </a:endParaRPr>
          </a:p>
          <a:p>
            <a:pPr marL="0" indent="0" algn="ctr">
              <a:buFont typeface="Georgia" pitchFamily="18" charset="0"/>
              <a:buNone/>
            </a:pPr>
            <a:endParaRPr lang="en-CA" sz="6000" b="1" dirty="0" smtClean="0">
              <a:ln>
                <a:solidFill>
                  <a:srgbClr val="F725E8"/>
                </a:solidFill>
              </a:ln>
              <a:effectLst>
                <a:glow rad="127000">
                  <a:srgbClr val="00FF00"/>
                </a:glow>
              </a:effectLst>
            </a:endParaRPr>
          </a:p>
          <a:p>
            <a:pPr marL="0" indent="0">
              <a:buFont typeface="Georgia" pitchFamily="18" charset="0"/>
              <a:buNone/>
            </a:pPr>
            <a:r>
              <a:rPr lang="en-CA" sz="4000" b="1" dirty="0" smtClean="0">
                <a:ln>
                  <a:solidFill>
                    <a:srgbClr val="F725E8"/>
                  </a:solidFill>
                </a:ln>
                <a:effectLst>
                  <a:glow rad="127000">
                    <a:srgbClr val="00FF00"/>
                  </a:glow>
                </a:effectLst>
              </a:rPr>
              <a:t>				</a:t>
            </a:r>
            <a:endParaRPr lang="en-CA" sz="4000" b="1" dirty="0">
              <a:ln>
                <a:solidFill>
                  <a:srgbClr val="F725E8"/>
                </a:solidFill>
              </a:ln>
              <a:effectLst>
                <a:glow rad="127000">
                  <a:srgbClr val="00FF00"/>
                </a:glow>
              </a:effectLst>
            </a:endParaRPr>
          </a:p>
        </p:txBody>
      </p:sp>
      <p:sp>
        <p:nvSpPr>
          <p:cNvPr id="5" name="Oval Callout 4"/>
          <p:cNvSpPr/>
          <p:nvPr/>
        </p:nvSpPr>
        <p:spPr>
          <a:xfrm>
            <a:off x="7804391" y="2879071"/>
            <a:ext cx="2533779" cy="1516888"/>
          </a:xfrm>
          <a:prstGeom prst="wedgeEllipseCallout">
            <a:avLst>
              <a:gd name="adj1" fmla="val -48589"/>
              <a:gd name="adj2" fmla="val -84130"/>
            </a:avLst>
          </a:prstGeom>
          <a:solidFill>
            <a:srgbClr val="DB91AB"/>
          </a:solidFill>
          <a:ln w="57150">
            <a:solidFill>
              <a:srgbClr val="B83D6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err="1" smtClean="0">
                <a:ln w="1905"/>
                <a:solidFill>
                  <a:srgbClr val="B83D68"/>
                </a:solidFill>
                <a:effectLst>
                  <a:innerShdw blurRad="69850" dist="43180" dir="5400000">
                    <a:srgbClr val="000000">
                      <a:alpha val="65000"/>
                    </a:srgbClr>
                  </a:innerShdw>
                </a:effectLst>
                <a:latin typeface="Comic Sans MS" pitchFamily="66" charset="0"/>
              </a:rPr>
              <a:t>Beyn</a:t>
            </a:r>
            <a:r>
              <a:rPr lang="en-US" sz="3600" b="1" dirty="0" smtClean="0">
                <a:solidFill>
                  <a:schemeClr val="bg2">
                    <a:lumMod val="25000"/>
                  </a:schemeClr>
                </a:solidFill>
                <a:latin typeface="Comic Sans MS" pitchFamily="66" charset="0"/>
              </a:rPr>
              <a:t/>
            </a:r>
            <a:br>
              <a:rPr lang="en-US" sz="3600" b="1" dirty="0" smtClean="0">
                <a:solidFill>
                  <a:schemeClr val="bg2">
                    <a:lumMod val="25000"/>
                  </a:schemeClr>
                </a:solidFill>
                <a:latin typeface="Comic Sans MS" pitchFamily="66" charset="0"/>
              </a:rPr>
            </a:br>
            <a:r>
              <a:rPr lang="en-US" sz="2400" b="1" dirty="0">
                <a:solidFill>
                  <a:schemeClr val="tx1">
                    <a:lumMod val="65000"/>
                    <a:lumOff val="35000"/>
                  </a:schemeClr>
                </a:solidFill>
                <a:latin typeface="Comic Sans MS" pitchFamily="66" charset="0"/>
              </a:rPr>
              <a:t>(</a:t>
            </a:r>
            <a:r>
              <a:rPr lang="en-US" sz="2400" b="1" dirty="0" smtClean="0">
                <a:solidFill>
                  <a:schemeClr val="tx1">
                    <a:lumMod val="65000"/>
                    <a:lumOff val="35000"/>
                  </a:schemeClr>
                </a:solidFill>
                <a:latin typeface="Comic Sans MS" pitchFamily="66" charset="0"/>
              </a:rPr>
              <a:t>Between) </a:t>
            </a:r>
            <a:r>
              <a:rPr lang="en-US" sz="1200" b="1" dirty="0" smtClean="0">
                <a:solidFill>
                  <a:schemeClr val="tx1">
                    <a:lumMod val="65000"/>
                    <a:lumOff val="35000"/>
                  </a:schemeClr>
                </a:solidFill>
                <a:latin typeface="Comic Sans MS" pitchFamily="66" charset="0"/>
              </a:rPr>
              <a:t/>
            </a:r>
            <a:br>
              <a:rPr lang="en-US" sz="1200" b="1" dirty="0" smtClean="0">
                <a:solidFill>
                  <a:schemeClr val="tx1">
                    <a:lumMod val="65000"/>
                    <a:lumOff val="35000"/>
                  </a:schemeClr>
                </a:solidFill>
                <a:latin typeface="Comic Sans MS" pitchFamily="66" charset="0"/>
              </a:rPr>
            </a:br>
            <a:r>
              <a:rPr lang="en-US" sz="1600" b="1" dirty="0" smtClean="0">
                <a:solidFill>
                  <a:schemeClr val="tx1">
                    <a:lumMod val="65000"/>
                    <a:lumOff val="35000"/>
                  </a:schemeClr>
                </a:solidFill>
                <a:latin typeface="Comic Sans MS" pitchFamily="66" charset="0"/>
              </a:rPr>
              <a:t>H966</a:t>
            </a:r>
            <a:endParaRPr lang="en-CA" sz="2400" b="1" dirty="0">
              <a:solidFill>
                <a:schemeClr val="tx1">
                  <a:lumMod val="65000"/>
                  <a:lumOff val="35000"/>
                </a:schemeClr>
              </a:solidFill>
              <a:latin typeface="Comic Sans MS" pitchFamily="66" charset="0"/>
            </a:endParaRPr>
          </a:p>
        </p:txBody>
      </p:sp>
      <p:sp>
        <p:nvSpPr>
          <p:cNvPr id="6" name="Oval Callout 5"/>
          <p:cNvSpPr/>
          <p:nvPr/>
        </p:nvSpPr>
        <p:spPr>
          <a:xfrm>
            <a:off x="5903819" y="3425216"/>
            <a:ext cx="1510622" cy="1326388"/>
          </a:xfrm>
          <a:prstGeom prst="wedgeEllipseCallout">
            <a:avLst>
              <a:gd name="adj1" fmla="val -2100"/>
              <a:gd name="adj2" fmla="val -121791"/>
            </a:avLst>
          </a:prstGeom>
          <a:solidFill>
            <a:srgbClr val="DB91AB"/>
          </a:solidFill>
          <a:ln w="57150">
            <a:solidFill>
              <a:srgbClr val="B83D6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ln w="1905"/>
                <a:solidFill>
                  <a:srgbClr val="B83D68"/>
                </a:solidFill>
                <a:effectLst>
                  <a:innerShdw blurRad="69850" dist="43180" dir="5400000">
                    <a:srgbClr val="000000">
                      <a:alpha val="65000"/>
                    </a:srgbClr>
                  </a:innerShdw>
                </a:effectLst>
                <a:latin typeface="Comic Sans MS" pitchFamily="66" charset="0"/>
              </a:rPr>
              <a:t>Ha</a:t>
            </a:r>
            <a:r>
              <a:rPr lang="en-US" sz="3600" b="1" dirty="0" smtClean="0">
                <a:solidFill>
                  <a:srgbClr val="FF0000"/>
                </a:solidFill>
                <a:latin typeface="Comic Sans MS" pitchFamily="66" charset="0"/>
              </a:rPr>
              <a:t/>
            </a:r>
            <a:br>
              <a:rPr lang="en-US" sz="3600" b="1" dirty="0" smtClean="0">
                <a:solidFill>
                  <a:srgbClr val="FF0000"/>
                </a:solidFill>
                <a:latin typeface="Comic Sans MS" pitchFamily="66" charset="0"/>
              </a:rPr>
            </a:br>
            <a:r>
              <a:rPr lang="en-US" sz="2400" b="1" dirty="0" smtClean="0">
                <a:solidFill>
                  <a:schemeClr val="tx1">
                    <a:lumMod val="65000"/>
                    <a:lumOff val="35000"/>
                  </a:schemeClr>
                </a:solidFill>
                <a:latin typeface="Comic Sans MS" pitchFamily="66" charset="0"/>
              </a:rPr>
              <a:t>(the)</a:t>
            </a:r>
            <a:endParaRPr lang="en-CA" sz="2400" b="1" dirty="0">
              <a:solidFill>
                <a:schemeClr val="tx1">
                  <a:lumMod val="65000"/>
                  <a:lumOff val="35000"/>
                </a:schemeClr>
              </a:solidFill>
              <a:latin typeface="Comic Sans MS" pitchFamily="66" charset="0"/>
            </a:endParaRPr>
          </a:p>
        </p:txBody>
      </p:sp>
      <p:sp>
        <p:nvSpPr>
          <p:cNvPr id="7" name="Oval Callout 6"/>
          <p:cNvSpPr/>
          <p:nvPr/>
        </p:nvSpPr>
        <p:spPr>
          <a:xfrm>
            <a:off x="2511562" y="3153249"/>
            <a:ext cx="2912408" cy="1598355"/>
          </a:xfrm>
          <a:prstGeom prst="wedgeEllipseCallout">
            <a:avLst>
              <a:gd name="adj1" fmla="val 9225"/>
              <a:gd name="adj2" fmla="val -92424"/>
            </a:avLst>
          </a:prstGeom>
          <a:gradFill flip="none" rotWithShape="1">
            <a:gsLst>
              <a:gs pos="6000">
                <a:srgbClr val="FF9900"/>
              </a:gs>
              <a:gs pos="87000">
                <a:srgbClr val="DB91AB"/>
              </a:gs>
              <a:gs pos="42000">
                <a:srgbClr val="96004B"/>
              </a:gs>
            </a:gsLst>
            <a:path path="shape">
              <a:fillToRect l="50000" t="50000" r="50000" b="50000"/>
            </a:path>
            <a:tileRect/>
          </a:gradFill>
          <a:ln w="76200">
            <a:gradFill flip="none" rotWithShape="1">
              <a:gsLst>
                <a:gs pos="27000">
                  <a:srgbClr val="FF9900"/>
                </a:gs>
                <a:gs pos="50000">
                  <a:srgbClr val="DB91AB"/>
                </a:gs>
                <a:gs pos="100000">
                  <a:srgbClr val="96004B"/>
                </a:gs>
              </a:gsLst>
              <a:lin ang="108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err="1" smtClean="0">
                <a:ln w="1905"/>
                <a:solidFill>
                  <a:srgbClr val="FF9900"/>
                </a:solidFill>
                <a:effectLst>
                  <a:innerShdw blurRad="69850" dist="43180" dir="5400000">
                    <a:srgbClr val="000000">
                      <a:alpha val="65000"/>
                    </a:srgbClr>
                  </a:innerShdw>
                </a:effectLst>
                <a:latin typeface="Comic Sans MS" pitchFamily="66" charset="0"/>
              </a:rPr>
              <a:t>Arbayim</a:t>
            </a:r>
            <a:r>
              <a:rPr lang="en-US" sz="3600" b="1" dirty="0" smtClean="0">
                <a:solidFill>
                  <a:srgbClr val="FF0000"/>
                </a:solidFill>
                <a:latin typeface="Comic Sans MS" pitchFamily="66" charset="0"/>
              </a:rPr>
              <a:t/>
            </a:r>
            <a:br>
              <a:rPr lang="en-US" sz="3600" b="1" dirty="0" smtClean="0">
                <a:solidFill>
                  <a:srgbClr val="FF0000"/>
                </a:solidFill>
                <a:latin typeface="Comic Sans MS" pitchFamily="66" charset="0"/>
              </a:rPr>
            </a:br>
            <a:r>
              <a:rPr lang="en-US" sz="2800" b="1" dirty="0" smtClean="0">
                <a:solidFill>
                  <a:schemeClr val="bg1"/>
                </a:solidFill>
                <a:latin typeface="Comic Sans MS" pitchFamily="66" charset="0"/>
              </a:rPr>
              <a:t>(mixtures)  </a:t>
            </a:r>
            <a:r>
              <a:rPr lang="en-US" sz="1600" b="1" dirty="0" smtClean="0">
                <a:solidFill>
                  <a:schemeClr val="bg1"/>
                </a:solidFill>
                <a:latin typeface="Comic Sans MS" pitchFamily="66" charset="0"/>
              </a:rPr>
              <a:t/>
            </a:r>
            <a:br>
              <a:rPr lang="en-US" sz="1600" b="1" dirty="0" smtClean="0">
                <a:solidFill>
                  <a:schemeClr val="bg1"/>
                </a:solidFill>
                <a:latin typeface="Comic Sans MS" pitchFamily="66" charset="0"/>
              </a:rPr>
            </a:br>
            <a:r>
              <a:rPr lang="en-US" sz="1600" b="1" dirty="0" smtClean="0">
                <a:solidFill>
                  <a:schemeClr val="bg1"/>
                </a:solidFill>
                <a:latin typeface="Comic Sans MS" pitchFamily="66" charset="0"/>
              </a:rPr>
              <a:t>H6148</a:t>
            </a:r>
            <a:endParaRPr lang="en-CA" sz="4000" b="1" dirty="0">
              <a:solidFill>
                <a:schemeClr val="bg1"/>
              </a:solidFill>
              <a:latin typeface="Comic Sans MS" pitchFamily="66" charset="0"/>
            </a:endParaRPr>
          </a:p>
        </p:txBody>
      </p:sp>
      <p:cxnSp>
        <p:nvCxnSpPr>
          <p:cNvPr id="8" name="Straight Connector 7"/>
          <p:cNvCxnSpPr/>
          <p:nvPr/>
        </p:nvCxnSpPr>
        <p:spPr>
          <a:xfrm>
            <a:off x="4709992" y="2431268"/>
            <a:ext cx="1396533" cy="0"/>
          </a:xfrm>
          <a:prstGeom prst="line">
            <a:avLst/>
          </a:prstGeom>
          <a:ln w="88900" cap="rnd" cmpd="sng">
            <a:solidFill>
              <a:srgbClr val="FF9900"/>
            </a:solidFill>
            <a:prstDash val="dashDot"/>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843503" y="1436974"/>
            <a:ext cx="4412553" cy="1028746"/>
            <a:chOff x="4143612" y="3426654"/>
            <a:chExt cx="4412553" cy="1028746"/>
          </a:xfrm>
        </p:grpSpPr>
        <p:sp>
          <p:nvSpPr>
            <p:cNvPr id="10" name="Rectangle 9"/>
            <p:cNvSpPr/>
            <p:nvPr/>
          </p:nvSpPr>
          <p:spPr>
            <a:xfrm>
              <a:off x="8240479" y="3426654"/>
              <a:ext cx="315686" cy="1015663"/>
            </a:xfrm>
            <a:prstGeom prst="rect">
              <a:avLst/>
            </a:prstGeom>
          </p:spPr>
          <p:txBody>
            <a:bodyPr wrap="squar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B83D68"/>
                  </a:solidFill>
                  <a:latin typeface="Times New Roman" pitchFamily="18" charset="0"/>
                  <a:cs typeface="Times New Roman" pitchFamily="18" charset="0"/>
                </a:rPr>
                <a:t>ב</a:t>
              </a:r>
              <a:endParaRPr lang="en-CA" sz="6000" dirty="0">
                <a:ln>
                  <a:solidFill>
                    <a:schemeClr val="accent6">
                      <a:lumMod val="50000"/>
                    </a:schemeClr>
                  </a:solidFill>
                </a:ln>
                <a:solidFill>
                  <a:srgbClr val="B83D68"/>
                </a:solidFill>
                <a:latin typeface="Times New Roman" pitchFamily="18" charset="0"/>
                <a:cs typeface="Times New Roman" pitchFamily="18" charset="0"/>
              </a:endParaRPr>
            </a:p>
          </p:txBody>
        </p:sp>
        <p:sp>
          <p:nvSpPr>
            <p:cNvPr id="11" name="Rectangle 10"/>
            <p:cNvSpPr/>
            <p:nvPr/>
          </p:nvSpPr>
          <p:spPr>
            <a:xfrm>
              <a:off x="7918225" y="3437541"/>
              <a:ext cx="389850"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B83D68"/>
                  </a:solidFill>
                  <a:latin typeface="Times New Roman" pitchFamily="18" charset="0"/>
                  <a:cs typeface="Times New Roman" pitchFamily="18" charset="0"/>
                </a:rPr>
                <a:t>י</a:t>
              </a:r>
              <a:endParaRPr lang="en-CA" sz="6000" dirty="0">
                <a:ln>
                  <a:solidFill>
                    <a:schemeClr val="accent6">
                      <a:lumMod val="50000"/>
                    </a:schemeClr>
                  </a:solidFill>
                </a:ln>
                <a:solidFill>
                  <a:srgbClr val="B83D68"/>
                </a:solidFill>
                <a:latin typeface="Times New Roman" pitchFamily="18" charset="0"/>
                <a:cs typeface="Times New Roman" pitchFamily="18" charset="0"/>
              </a:endParaRPr>
            </a:p>
          </p:txBody>
        </p:sp>
        <p:sp>
          <p:nvSpPr>
            <p:cNvPr id="12" name="Rectangle 11"/>
            <p:cNvSpPr/>
            <p:nvPr/>
          </p:nvSpPr>
          <p:spPr>
            <a:xfrm>
              <a:off x="7574074" y="3437542"/>
              <a:ext cx="434734" cy="1015663"/>
            </a:xfrm>
            <a:prstGeom prst="rect">
              <a:avLst/>
            </a:prstGeom>
          </p:spPr>
          <p:txBody>
            <a:bodyPr wrap="none">
              <a:spAutoFit/>
              <a:scene3d>
                <a:camera prst="orthographicFront"/>
                <a:lightRig rig="threePt" dir="t"/>
              </a:scene3d>
              <a:sp3d extrusionH="57150">
                <a:bevelT w="38100" h="38100"/>
              </a:sp3d>
            </a:bodyPr>
            <a:lstStyle/>
            <a:p>
              <a:r>
                <a:rPr lang="en-US" sz="6000" b="1" dirty="0">
                  <a:ln>
                    <a:solidFill>
                      <a:schemeClr val="accent6">
                        <a:lumMod val="50000"/>
                      </a:schemeClr>
                    </a:solidFill>
                  </a:ln>
                  <a:solidFill>
                    <a:srgbClr val="B83D68"/>
                  </a:solidFill>
                  <a:latin typeface="Times New Roman" pitchFamily="18" charset="0"/>
                  <a:cs typeface="Times New Roman" pitchFamily="18" charset="0"/>
                </a:rPr>
                <a:t>ן</a:t>
              </a:r>
              <a:endParaRPr lang="en-CA" sz="6000" dirty="0">
                <a:ln>
                  <a:solidFill>
                    <a:schemeClr val="accent6">
                      <a:lumMod val="50000"/>
                    </a:schemeClr>
                  </a:solidFill>
                </a:ln>
                <a:solidFill>
                  <a:srgbClr val="B83D68"/>
                </a:solidFill>
                <a:latin typeface="Times New Roman" pitchFamily="18" charset="0"/>
                <a:cs typeface="Times New Roman" pitchFamily="18" charset="0"/>
              </a:endParaRPr>
            </a:p>
          </p:txBody>
        </p:sp>
        <p:sp>
          <p:nvSpPr>
            <p:cNvPr id="13" name="Rectangle 12"/>
            <p:cNvSpPr/>
            <p:nvPr/>
          </p:nvSpPr>
          <p:spPr>
            <a:xfrm>
              <a:off x="6669737" y="3439737"/>
              <a:ext cx="579005" cy="1015663"/>
            </a:xfrm>
            <a:prstGeom prst="rect">
              <a:avLst/>
            </a:prstGeom>
          </p:spPr>
          <p:txBody>
            <a:bodyPr wrap="none">
              <a:spAutoFit/>
              <a:scene3d>
                <a:camera prst="orthographicFront"/>
                <a:lightRig rig="threePt" dir="t"/>
              </a:scene3d>
              <a:sp3d extrusionH="57150">
                <a:bevelT w="38100" h="38100"/>
              </a:sp3d>
            </a:bodyPr>
            <a:lstStyle/>
            <a:p>
              <a:r>
                <a:rPr lang="en-US" sz="6000" b="1" dirty="0">
                  <a:ln>
                    <a:solidFill>
                      <a:schemeClr val="accent6">
                        <a:lumMod val="50000"/>
                      </a:schemeClr>
                    </a:solidFill>
                  </a:ln>
                  <a:solidFill>
                    <a:srgbClr val="B83D68"/>
                  </a:solidFill>
                  <a:latin typeface="Times New Roman" pitchFamily="18" charset="0"/>
                  <a:cs typeface="Times New Roman" pitchFamily="18" charset="0"/>
                </a:rPr>
                <a:t>ה</a:t>
              </a:r>
              <a:endParaRPr lang="en-CA" sz="6000" dirty="0">
                <a:ln>
                  <a:solidFill>
                    <a:schemeClr val="accent6">
                      <a:lumMod val="50000"/>
                    </a:schemeClr>
                  </a:solidFill>
                </a:ln>
                <a:solidFill>
                  <a:srgbClr val="B83D68"/>
                </a:solidFill>
                <a:latin typeface="Times New Roman" pitchFamily="18" charset="0"/>
                <a:cs typeface="Times New Roman" pitchFamily="18" charset="0"/>
              </a:endParaRPr>
            </a:p>
          </p:txBody>
        </p:sp>
        <p:sp>
          <p:nvSpPr>
            <p:cNvPr id="14" name="Rectangle 13"/>
            <p:cNvSpPr/>
            <p:nvPr/>
          </p:nvSpPr>
          <p:spPr>
            <a:xfrm>
              <a:off x="5994632" y="3439737"/>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FF9900"/>
                  </a:solidFill>
                  <a:effectLst>
                    <a:glow rad="127000">
                      <a:srgbClr val="99FF33"/>
                    </a:glow>
                  </a:effectLst>
                  <a:latin typeface="Times New Roman" pitchFamily="18" charset="0"/>
                  <a:cs typeface="Times New Roman" pitchFamily="18" charset="0"/>
                </a:rPr>
                <a:t>ע</a:t>
              </a:r>
              <a:endParaRPr lang="en-CA" sz="6000" dirty="0">
                <a:ln>
                  <a:solidFill>
                    <a:schemeClr val="accent6">
                      <a:lumMod val="50000"/>
                    </a:schemeClr>
                  </a:solidFill>
                </a:ln>
                <a:solidFill>
                  <a:srgbClr val="FF9900"/>
                </a:solidFill>
                <a:effectLst>
                  <a:glow rad="127000">
                    <a:srgbClr val="99FF33"/>
                  </a:glow>
                </a:effectLst>
                <a:latin typeface="Times New Roman" pitchFamily="18" charset="0"/>
                <a:cs typeface="Times New Roman" pitchFamily="18" charset="0"/>
              </a:endParaRPr>
            </a:p>
          </p:txBody>
        </p:sp>
        <p:sp>
          <p:nvSpPr>
            <p:cNvPr id="15" name="Rectangle 14"/>
            <p:cNvSpPr/>
            <p:nvPr/>
          </p:nvSpPr>
          <p:spPr>
            <a:xfrm>
              <a:off x="5460176" y="3437543"/>
              <a:ext cx="545342"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FF9900"/>
                  </a:solidFill>
                  <a:effectLst>
                    <a:glow rad="127000">
                      <a:srgbClr val="99FF33"/>
                    </a:glow>
                  </a:effectLst>
                  <a:latin typeface="Times New Roman" pitchFamily="18" charset="0"/>
                  <a:cs typeface="Times New Roman" pitchFamily="18" charset="0"/>
                </a:rPr>
                <a:t>ר</a:t>
              </a:r>
              <a:endParaRPr lang="en-CA" sz="6000" dirty="0">
                <a:ln>
                  <a:solidFill>
                    <a:schemeClr val="accent6">
                      <a:lumMod val="50000"/>
                    </a:schemeClr>
                  </a:solidFill>
                </a:ln>
                <a:solidFill>
                  <a:srgbClr val="FF9900"/>
                </a:solidFill>
                <a:effectLst>
                  <a:glow rad="127000">
                    <a:srgbClr val="99FF33"/>
                  </a:glow>
                </a:effectLst>
                <a:latin typeface="Times New Roman" pitchFamily="18" charset="0"/>
                <a:cs typeface="Times New Roman" pitchFamily="18" charset="0"/>
              </a:endParaRPr>
            </a:p>
          </p:txBody>
        </p:sp>
        <p:sp>
          <p:nvSpPr>
            <p:cNvPr id="16" name="Rectangle 15"/>
            <p:cNvSpPr/>
            <p:nvPr/>
          </p:nvSpPr>
          <p:spPr>
            <a:xfrm>
              <a:off x="4958713" y="3439737"/>
              <a:ext cx="534121"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FF9900"/>
                  </a:solidFill>
                  <a:effectLst>
                    <a:glow rad="127000">
                      <a:srgbClr val="99FF33"/>
                    </a:glow>
                  </a:effectLst>
                  <a:latin typeface="Times New Roman" pitchFamily="18" charset="0"/>
                  <a:cs typeface="Times New Roman" pitchFamily="18" charset="0"/>
                </a:rPr>
                <a:t>ב</a:t>
              </a:r>
              <a:endParaRPr lang="en-CA" sz="6000" dirty="0">
                <a:ln>
                  <a:solidFill>
                    <a:schemeClr val="accent6">
                      <a:lumMod val="50000"/>
                    </a:schemeClr>
                  </a:solidFill>
                </a:ln>
                <a:solidFill>
                  <a:srgbClr val="FF9900"/>
                </a:solidFill>
                <a:effectLst>
                  <a:glow rad="127000">
                    <a:srgbClr val="99FF33"/>
                  </a:glow>
                </a:effectLst>
                <a:latin typeface="Times New Roman" pitchFamily="18" charset="0"/>
                <a:cs typeface="Times New Roman" pitchFamily="18" charset="0"/>
              </a:endParaRPr>
            </a:p>
          </p:txBody>
        </p:sp>
        <p:sp>
          <p:nvSpPr>
            <p:cNvPr id="17" name="Rectangle 16"/>
            <p:cNvSpPr/>
            <p:nvPr/>
          </p:nvSpPr>
          <p:spPr>
            <a:xfrm>
              <a:off x="4620251" y="3437539"/>
              <a:ext cx="389850"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B83D68"/>
                  </a:solidFill>
                  <a:latin typeface="Times New Roman" pitchFamily="18" charset="0"/>
                  <a:ea typeface="Calibri"/>
                  <a:cs typeface="Times New Roman" pitchFamily="18" charset="0"/>
                </a:rPr>
                <a:t>י</a:t>
              </a:r>
              <a:endParaRPr lang="en-CA" sz="6000" dirty="0">
                <a:ln>
                  <a:solidFill>
                    <a:schemeClr val="accent6">
                      <a:lumMod val="50000"/>
                    </a:schemeClr>
                  </a:solidFill>
                </a:ln>
                <a:solidFill>
                  <a:srgbClr val="B83D68"/>
                </a:solidFill>
                <a:latin typeface="Times New Roman" pitchFamily="18" charset="0"/>
                <a:cs typeface="Times New Roman" pitchFamily="18" charset="0"/>
              </a:endParaRPr>
            </a:p>
          </p:txBody>
        </p:sp>
        <p:sp>
          <p:nvSpPr>
            <p:cNvPr id="18" name="Rectangle 17"/>
            <p:cNvSpPr/>
            <p:nvPr/>
          </p:nvSpPr>
          <p:spPr>
            <a:xfrm>
              <a:off x="4143612" y="3437545"/>
              <a:ext cx="575799" cy="1015663"/>
            </a:xfrm>
            <a:prstGeom prst="rect">
              <a:avLst/>
            </a:prstGeom>
          </p:spPr>
          <p:txBody>
            <a:bodyPr wrap="none">
              <a:spAutoFit/>
              <a:scene3d>
                <a:camera prst="orthographicFront"/>
                <a:lightRig rig="threePt" dir="t"/>
              </a:scene3d>
              <a:sp3d extrusionH="57150">
                <a:bevelT w="38100" h="38100"/>
              </a:sp3d>
            </a:bodyPr>
            <a:lstStyle/>
            <a:p>
              <a:r>
                <a:rPr lang="en-US" sz="6000" dirty="0">
                  <a:ln>
                    <a:solidFill>
                      <a:schemeClr val="accent6">
                        <a:lumMod val="50000"/>
                      </a:schemeClr>
                    </a:solidFill>
                  </a:ln>
                  <a:solidFill>
                    <a:srgbClr val="B83D68"/>
                  </a:solidFill>
                  <a:latin typeface="Times New Roman" pitchFamily="18" charset="0"/>
                  <a:cs typeface="Times New Roman" pitchFamily="18" charset="0"/>
                </a:rPr>
                <a:t>ם</a:t>
              </a:r>
              <a:endParaRPr lang="en-CA" sz="6000" dirty="0">
                <a:ln>
                  <a:solidFill>
                    <a:schemeClr val="accent6">
                      <a:lumMod val="50000"/>
                    </a:schemeClr>
                  </a:solidFill>
                </a:ln>
                <a:solidFill>
                  <a:srgbClr val="B83D68"/>
                </a:solidFill>
                <a:latin typeface="Times New Roman" pitchFamily="18" charset="0"/>
                <a:cs typeface="Times New Roman" pitchFamily="18" charset="0"/>
              </a:endParaRPr>
            </a:p>
          </p:txBody>
        </p:sp>
      </p:grpSp>
      <p:sp>
        <p:nvSpPr>
          <p:cNvPr id="19" name="Rectangle 18"/>
          <p:cNvSpPr/>
          <p:nvPr/>
        </p:nvSpPr>
        <p:spPr>
          <a:xfrm>
            <a:off x="152400" y="4863931"/>
            <a:ext cx="5801924"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Ravie" pitchFamily="82" charset="0"/>
                <a:cs typeface="Raavi" pitchFamily="34" charset="0"/>
              </a:rPr>
              <a:t>Point</a:t>
            </a:r>
            <a: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Ravie" pitchFamily="82" charset="0"/>
                <a:cs typeface="Raavi" pitchFamily="34" charset="0"/>
              </a:rPr>
              <a:t> #1:  </a:t>
            </a:r>
            <a: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rPr>
              <a:t/>
            </a:r>
            <a:b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rPr>
            </a:br>
            <a: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There is only ONE “</a:t>
            </a:r>
            <a:r>
              <a:rPr lang="en-US" sz="3200" b="1" u="sng"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evening/ereb</a:t>
            </a:r>
            <a:r>
              <a:rPr lang="en-US" sz="3200" b="1" cap="none" spc="0" dirty="0" smtClean="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rPr>
              <a:t>” in 24 hours!  </a:t>
            </a:r>
            <a:endParaRPr lang="en-US" sz="2800" b="1" cap="none" spc="0" dirty="0">
              <a:ln w="1905">
                <a:solidFill>
                  <a:schemeClr val="accent3">
                    <a:lumMod val="50000"/>
                  </a:schemeClr>
                </a:solidFill>
              </a:ln>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a:innerShdw blurRad="69850" dist="43180" dir="5400000">
                  <a:srgbClr val="000000">
                    <a:alpha val="65000"/>
                  </a:srgbClr>
                </a:innerShdw>
              </a:effectLst>
              <a:latin typeface="Comic Sans MS" pitchFamily="66" charset="0"/>
            </a:endParaRPr>
          </a:p>
        </p:txBody>
      </p:sp>
      <p:sp>
        <p:nvSpPr>
          <p:cNvPr id="20" name="Rectangle 19"/>
          <p:cNvSpPr/>
          <p:nvPr/>
        </p:nvSpPr>
        <p:spPr>
          <a:xfrm>
            <a:off x="5903820" y="4863930"/>
            <a:ext cx="6154256"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Ravie" pitchFamily="82" charset="0"/>
                <a:cs typeface="Raavi" pitchFamily="34" charset="0"/>
              </a:rPr>
              <a:t>Point #2:  </a:t>
            </a:r>
            <a: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rPr>
              <a:t/>
            </a:r>
            <a:b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rPr>
            </a:br>
            <a: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There are always TWO “</a:t>
            </a:r>
            <a:r>
              <a:rPr lang="en-US" sz="3200" b="1" u="sng"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mixtures/</a:t>
            </a:r>
            <a:r>
              <a:rPr lang="en-US" sz="3200" b="1" u="sng" cap="none" spc="0" dirty="0" err="1"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arabs</a:t>
            </a:r>
            <a:r>
              <a:rPr lang="en-US" sz="3200" b="1" cap="none" spc="0" dirty="0" smtClean="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 in 24 hours</a:t>
            </a:r>
            <a:r>
              <a:rPr lang="en-US" sz="3200" b="1" dirty="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rPr>
              <a:t>!</a:t>
            </a:r>
            <a:endParaRPr lang="en-US" sz="3200" b="1" cap="none" spc="0" dirty="0">
              <a:ln w="1905">
                <a:solidFill>
                  <a:schemeClr val="accent3">
                    <a:lumMod val="50000"/>
                  </a:schemeClr>
                </a:solidFill>
              </a:ln>
              <a:gradFill flip="none" rotWithShape="1">
                <a:gsLst>
                  <a:gs pos="22000">
                    <a:schemeClr val="accent1">
                      <a:lumMod val="40000"/>
                      <a:lumOff val="60000"/>
                    </a:schemeClr>
                  </a:gs>
                  <a:gs pos="3000">
                    <a:schemeClr val="accent1">
                      <a:lumMod val="75000"/>
                    </a:schemeClr>
                  </a:gs>
                  <a:gs pos="43000">
                    <a:srgbClr val="FFF200"/>
                  </a:gs>
                  <a:gs pos="62000">
                    <a:srgbClr val="FF7A00"/>
                  </a:gs>
                  <a:gs pos="80000">
                    <a:srgbClr val="FF0300"/>
                  </a:gs>
                  <a:gs pos="100000">
                    <a:srgbClr val="4D0808"/>
                  </a:gs>
                </a:gsLst>
                <a:path path="circle">
                  <a:fillToRect l="50000" t="50000" r="50000" b="50000"/>
                </a:path>
                <a:tileRect/>
              </a:gradFill>
              <a:effectLst>
                <a:innerShdw blurRad="69850" dist="43180" dir="5400000">
                  <a:srgbClr val="000000">
                    <a:alpha val="65000"/>
                  </a:srgbClr>
                </a:innerShdw>
              </a:effectLst>
              <a:latin typeface="Comic Sans MS" pitchFamily="66" charset="0"/>
            </a:endParaRPr>
          </a:p>
        </p:txBody>
      </p:sp>
      <p:sp>
        <p:nvSpPr>
          <p:cNvPr id="22" name="TextBox 29"/>
          <p:cNvSpPr txBox="1"/>
          <p:nvPr/>
        </p:nvSpPr>
        <p:spPr>
          <a:xfrm>
            <a:off x="11105644" y="2155624"/>
            <a:ext cx="648072" cy="1995249"/>
          </a:xfrm>
          <a:prstGeom prst="roundRect">
            <a:avLst/>
          </a:prstGeom>
          <a:solidFill>
            <a:srgbClr val="00B0F0"/>
          </a:solidFill>
          <a:ln w="57150">
            <a:solidFill>
              <a:srgbClr val="00B0F0"/>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21" name="Plaque 20"/>
          <p:cNvSpPr/>
          <p:nvPr/>
        </p:nvSpPr>
        <p:spPr>
          <a:xfrm>
            <a:off x="3761773" y="1655184"/>
            <a:ext cx="2456610" cy="659757"/>
          </a:xfrm>
          <a:prstGeom prst="plaque">
            <a:avLst/>
          </a:prstGeom>
          <a:noFill/>
          <a:ln w="76200">
            <a:gradFill flip="none" rotWithShape="1">
              <a:gsLst>
                <a:gs pos="52000">
                  <a:srgbClr val="FF9900"/>
                </a:gs>
                <a:gs pos="64000">
                  <a:srgbClr val="DB91AB"/>
                </a:gs>
                <a:gs pos="100000">
                  <a:srgbClr val="96004B"/>
                </a:gs>
              </a:gsLst>
              <a:lin ang="108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Callout 22"/>
          <p:cNvSpPr/>
          <p:nvPr/>
        </p:nvSpPr>
        <p:spPr>
          <a:xfrm>
            <a:off x="242084" y="1800471"/>
            <a:ext cx="2820968" cy="1598355"/>
          </a:xfrm>
          <a:prstGeom prst="wedgeEllipseCallout">
            <a:avLst>
              <a:gd name="adj1" fmla="val 39478"/>
              <a:gd name="adj2" fmla="val 73482"/>
            </a:avLst>
          </a:prstGeom>
          <a:gradFill flip="none" rotWithShape="1">
            <a:gsLst>
              <a:gs pos="94000">
                <a:srgbClr val="DB91AB"/>
              </a:gs>
              <a:gs pos="68000">
                <a:srgbClr val="96004B"/>
              </a:gs>
            </a:gsLst>
            <a:path path="shape">
              <a:fillToRect l="50000" t="50000" r="50000" b="50000"/>
            </a:path>
            <a:tileRect/>
          </a:gradFill>
          <a:ln w="76200">
            <a:gradFill flip="none" rotWithShape="1">
              <a:gsLst>
                <a:gs pos="27000">
                  <a:srgbClr val="FF9900"/>
                </a:gs>
                <a:gs pos="50000">
                  <a:srgbClr val="DB91AB"/>
                </a:gs>
                <a:gs pos="100000">
                  <a:srgbClr val="96004B"/>
                </a:gs>
              </a:gsLst>
              <a:lin ang="108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err="1" smtClean="0">
                <a:ln w="1905"/>
                <a:solidFill>
                  <a:srgbClr val="FF9900"/>
                </a:solidFill>
                <a:effectLst>
                  <a:innerShdw blurRad="69850" dist="43180" dir="5400000">
                    <a:srgbClr val="000000">
                      <a:alpha val="65000"/>
                    </a:srgbClr>
                  </a:innerShdw>
                </a:effectLst>
                <a:latin typeface="Comic Sans MS" pitchFamily="66" charset="0"/>
              </a:rPr>
              <a:t>Arbayim</a:t>
            </a:r>
            <a:r>
              <a:rPr lang="en-US" sz="3200" b="1" dirty="0" smtClean="0">
                <a:solidFill>
                  <a:srgbClr val="FF0000"/>
                </a:solidFill>
                <a:latin typeface="Comic Sans MS" pitchFamily="66" charset="0"/>
              </a:rPr>
              <a:t/>
            </a:r>
            <a:br>
              <a:rPr lang="en-US" sz="3200" b="1" dirty="0" smtClean="0">
                <a:solidFill>
                  <a:srgbClr val="FF0000"/>
                </a:solidFill>
                <a:latin typeface="Comic Sans MS" pitchFamily="66" charset="0"/>
              </a:rPr>
            </a:br>
            <a:r>
              <a:rPr lang="en-US" sz="2400" b="1" dirty="0" smtClean="0">
                <a:solidFill>
                  <a:schemeClr val="bg1"/>
                </a:solidFill>
                <a:latin typeface="Comic Sans MS" pitchFamily="66" charset="0"/>
              </a:rPr>
              <a:t>(plural for </a:t>
            </a:r>
            <a:r>
              <a:rPr lang="en-US" sz="2400" b="1" dirty="0" err="1" smtClean="0">
                <a:solidFill>
                  <a:schemeClr val="bg1"/>
                </a:solidFill>
                <a:latin typeface="Comic Sans MS" pitchFamily="66" charset="0"/>
              </a:rPr>
              <a:t>arab</a:t>
            </a:r>
            <a:r>
              <a:rPr lang="en-US" sz="1400" b="1" dirty="0" smtClean="0">
                <a:solidFill>
                  <a:schemeClr val="bg1"/>
                </a:solidFill>
                <a:latin typeface="Comic Sans MS" pitchFamily="66" charset="0"/>
              </a:rPr>
              <a:t> H6148</a:t>
            </a:r>
            <a:r>
              <a:rPr lang="en-US" sz="2400" b="1" dirty="0" smtClean="0">
                <a:solidFill>
                  <a:schemeClr val="bg1"/>
                </a:solidFill>
                <a:latin typeface="Comic Sans MS" pitchFamily="66" charset="0"/>
              </a:rPr>
              <a:t>)</a:t>
            </a:r>
            <a:endParaRPr lang="en-CA" sz="3600" b="1" dirty="0">
              <a:solidFill>
                <a:schemeClr val="bg1"/>
              </a:solidFill>
              <a:latin typeface="Comic Sans MS" pitchFamily="66" charset="0"/>
            </a:endParaRPr>
          </a:p>
        </p:txBody>
      </p:sp>
      <p:sp>
        <p:nvSpPr>
          <p:cNvPr id="3" name="Rectangle 2"/>
          <p:cNvSpPr/>
          <p:nvPr/>
        </p:nvSpPr>
        <p:spPr>
          <a:xfrm>
            <a:off x="4810271" y="2423101"/>
            <a:ext cx="1233030" cy="461665"/>
          </a:xfrm>
          <a:prstGeom prst="rect">
            <a:avLst/>
          </a:prstGeom>
          <a:noFill/>
        </p:spPr>
        <p:txBody>
          <a:bodyPr wrap="none" lIns="91440" tIns="45720" rIns="91440" bIns="45720">
            <a:spAutoFit/>
          </a:bodyPr>
          <a:lstStyle/>
          <a:p>
            <a:pPr algn="ctr"/>
            <a:r>
              <a:rPr lang="en-US" sz="2400" b="1" cap="none" spc="0" dirty="0" smtClean="0">
                <a:ln w="1905"/>
                <a:solidFill>
                  <a:schemeClr val="accent2">
                    <a:lumMod val="75000"/>
                  </a:schemeClr>
                </a:solidFill>
                <a:effectLst>
                  <a:innerShdw blurRad="69850" dist="43180" dir="5400000">
                    <a:srgbClr val="000000">
                      <a:alpha val="65000"/>
                    </a:srgbClr>
                  </a:innerShdw>
                </a:effectLst>
                <a:latin typeface="Comic Sans MS" pitchFamily="66" charset="0"/>
              </a:rPr>
              <a:t>&lt;ereb&gt;</a:t>
            </a:r>
            <a:endParaRPr lang="en-US" sz="2400" b="1" cap="none" spc="0" dirty="0">
              <a:ln w="1905"/>
              <a:solidFill>
                <a:schemeClr val="accent2">
                  <a:lumMod val="75000"/>
                </a:schemeClr>
              </a:soli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268092578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par>
                          <p:cTn id="8" fill="hold">
                            <p:stCondLst>
                              <p:cond delay="2750"/>
                            </p:stCondLst>
                            <p:childTnLst>
                              <p:par>
                                <p:cTn id="9" presetID="22" presetClass="entr" presetSubtype="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par>
                          <p:cTn id="12" fill="hold">
                            <p:stCondLst>
                              <p:cond delay="5000"/>
                            </p:stCondLst>
                            <p:childTnLst>
                              <p:par>
                                <p:cTn id="13" presetID="22" presetClass="entr" presetSubtype="2" fill="hold"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750"/>
                                        <p:tgtEl>
                                          <p:spTgt spid="8"/>
                                        </p:tgtEl>
                                      </p:cBhvr>
                                    </p:animEffect>
                                  </p:childTnLst>
                                </p:cTn>
                              </p:par>
                              <p:par>
                                <p:cTn id="16" presetID="22" presetClass="entr" presetSubtype="2" fill="hold" grpId="0" nodeType="with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1750"/>
                                        <p:tgtEl>
                                          <p:spTgt spid="3"/>
                                        </p:tgtEl>
                                      </p:cBhvr>
                                    </p:animEffect>
                                  </p:childTnLst>
                                </p:cTn>
                              </p:par>
                            </p:childTnLst>
                          </p:cTn>
                        </p:par>
                        <p:par>
                          <p:cTn id="19" fill="hold">
                            <p:stCondLst>
                              <p:cond delay="8250"/>
                            </p:stCondLst>
                            <p:childTnLst>
                              <p:par>
                                <p:cTn id="20" presetID="31" presetClass="exit" presetSubtype="0" fill="hold" nodeType="afterEffect">
                                  <p:stCondLst>
                                    <p:cond delay="2750"/>
                                  </p:stCondLst>
                                  <p:childTnLst>
                                    <p:anim calcmode="lin" valueType="num">
                                      <p:cBhvr>
                                        <p:cTn id="21" dur="2000"/>
                                        <p:tgtEl>
                                          <p:spTgt spid="8"/>
                                        </p:tgtEl>
                                        <p:attrNameLst>
                                          <p:attrName>ppt_w</p:attrName>
                                        </p:attrNameLst>
                                      </p:cBhvr>
                                      <p:tavLst>
                                        <p:tav tm="0">
                                          <p:val>
                                            <p:strVal val="ppt_w"/>
                                          </p:val>
                                        </p:tav>
                                        <p:tav tm="100000">
                                          <p:val>
                                            <p:fltVal val="0"/>
                                          </p:val>
                                        </p:tav>
                                      </p:tavLst>
                                    </p:anim>
                                    <p:anim calcmode="lin" valueType="num">
                                      <p:cBhvr>
                                        <p:cTn id="22" dur="2000"/>
                                        <p:tgtEl>
                                          <p:spTgt spid="8"/>
                                        </p:tgtEl>
                                        <p:attrNameLst>
                                          <p:attrName>ppt_h</p:attrName>
                                        </p:attrNameLst>
                                      </p:cBhvr>
                                      <p:tavLst>
                                        <p:tav tm="0">
                                          <p:val>
                                            <p:strVal val="ppt_h"/>
                                          </p:val>
                                        </p:tav>
                                        <p:tav tm="100000">
                                          <p:val>
                                            <p:fltVal val="0"/>
                                          </p:val>
                                        </p:tav>
                                      </p:tavLst>
                                    </p:anim>
                                    <p:anim calcmode="lin" valueType="num">
                                      <p:cBhvr>
                                        <p:cTn id="23" dur="2000"/>
                                        <p:tgtEl>
                                          <p:spTgt spid="8"/>
                                        </p:tgtEl>
                                        <p:attrNameLst>
                                          <p:attrName>style.rotation</p:attrName>
                                        </p:attrNameLst>
                                      </p:cBhvr>
                                      <p:tavLst>
                                        <p:tav tm="0">
                                          <p:val>
                                            <p:fltVal val="0"/>
                                          </p:val>
                                        </p:tav>
                                        <p:tav tm="100000">
                                          <p:val>
                                            <p:fltVal val="90"/>
                                          </p:val>
                                        </p:tav>
                                      </p:tavLst>
                                    </p:anim>
                                    <p:animEffect transition="out" filter="fade">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par>
                                <p:cTn id="26" presetID="21" presetClass="entr" presetSubtype="1" fill="hold" grpId="0" nodeType="withEffect">
                                  <p:stCondLst>
                                    <p:cond delay="250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2" presetClass="entr" presetSubtype="1" fill="hold" grpId="0" nodeType="withEffect">
                                  <p:stCondLst>
                                    <p:cond delay="375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500"/>
                                        <p:tgtEl>
                                          <p:spTgt spid="7"/>
                                        </p:tgtEl>
                                      </p:cBhvr>
                                    </p:animEffect>
                                  </p:childTnLst>
                                </p:cTn>
                              </p:par>
                            </p:childTnLst>
                          </p:cTn>
                        </p:par>
                        <p:par>
                          <p:cTn id="32" fill="hold">
                            <p:stCondLst>
                              <p:cond delay="13500"/>
                            </p:stCondLst>
                            <p:childTnLst>
                              <p:par>
                                <p:cTn id="33" presetID="22" presetClass="entr" presetSubtype="1" fill="hold" grpId="0" nodeType="afterEffect">
                                  <p:stCondLst>
                                    <p:cond delay="200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1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9" grpId="0"/>
      <p:bldP spid="20" grpId="0"/>
      <p:bldP spid="21" grpId="0" animBg="1"/>
      <p:bldP spid="23"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55064" y="19988"/>
            <a:ext cx="10256520" cy="1143000"/>
          </a:xfrm>
        </p:spPr>
        <p:txBody>
          <a:bodyPr>
            <a:normAutofit/>
            <a:scene3d>
              <a:camera prst="orthographicFront"/>
              <a:lightRig rig="threePt" dir="t"/>
            </a:scene3d>
            <a:sp3d extrusionH="57150">
              <a:bevelT w="82550" h="38100" prst="coolSlant"/>
            </a:sp3d>
          </a:bodyPr>
          <a:lstStyle/>
          <a:p>
            <a:pPr algn="ctr"/>
            <a:r>
              <a:rPr lang="en-US" dirty="0" smtClean="0">
                <a:solidFill>
                  <a:srgbClr val="0070C0"/>
                </a:solidFill>
              </a:rPr>
              <a:t>Lev 6:20 </a:t>
            </a:r>
            <a:r>
              <a:rPr lang="en-US" dirty="0" smtClean="0"/>
              <a:t>uses &lt;</a:t>
            </a:r>
            <a:r>
              <a:rPr lang="en-US" dirty="0" smtClean="0">
                <a:solidFill>
                  <a:srgbClr val="002060"/>
                </a:solidFill>
              </a:rPr>
              <a:t>night/</a:t>
            </a:r>
            <a:r>
              <a:rPr lang="en-US" dirty="0" smtClean="0">
                <a:solidFill>
                  <a:schemeClr val="accent5"/>
                </a:solidFill>
              </a:rPr>
              <a:t>H6153</a:t>
            </a:r>
            <a:r>
              <a:rPr lang="en-US" dirty="0" smtClean="0"/>
              <a:t>&gt; </a:t>
            </a:r>
            <a:endParaRPr lang="en-US" sz="2700" dirty="0"/>
          </a:p>
        </p:txBody>
      </p:sp>
      <p:sp>
        <p:nvSpPr>
          <p:cNvPr id="4" name="Content Placeholder 3"/>
          <p:cNvSpPr>
            <a:spLocks noGrp="1"/>
          </p:cNvSpPr>
          <p:nvPr>
            <p:ph idx="1"/>
          </p:nvPr>
        </p:nvSpPr>
        <p:spPr>
          <a:xfrm>
            <a:off x="1597273" y="1184096"/>
            <a:ext cx="9997440" cy="5253942"/>
          </a:xfrm>
        </p:spPr>
        <p:txBody>
          <a:bodyPr>
            <a:normAutofit/>
            <a:scene3d>
              <a:camera prst="orthographicFront"/>
              <a:lightRig rig="threePt" dir="t"/>
            </a:scene3d>
            <a:sp3d extrusionH="57150">
              <a:bevelT w="82550" h="38100" prst="coolSlant"/>
            </a:sp3d>
          </a:bodyPr>
          <a:lstStyle/>
          <a:p>
            <a:pPr marL="82296" lvl="0" indent="0">
              <a:buNone/>
            </a:pPr>
            <a:r>
              <a:rPr lang="en-US" b="1" u="sng" dirty="0" smtClean="0">
                <a:solidFill>
                  <a:srgbClr val="96004B"/>
                </a:solidFill>
              </a:rPr>
              <a:t>Note</a:t>
            </a:r>
            <a:r>
              <a:rPr lang="en-US" dirty="0" smtClean="0">
                <a:solidFill>
                  <a:srgbClr val="96004B"/>
                </a:solidFill>
              </a:rPr>
              <a:t>:  </a:t>
            </a:r>
            <a:r>
              <a:rPr lang="en-US" dirty="0" smtClean="0"/>
              <a:t>Most often when we read “</a:t>
            </a:r>
            <a:r>
              <a:rPr lang="en-US" b="1" dirty="0">
                <a:solidFill>
                  <a:schemeClr val="accent5">
                    <a:lumMod val="20000"/>
                    <a:lumOff val="80000"/>
                  </a:schemeClr>
                </a:solidFill>
                <a:effectLst>
                  <a:glow rad="203200">
                    <a:srgbClr val="002060"/>
                  </a:glow>
                </a:effectLst>
              </a:rPr>
              <a:t>night</a:t>
            </a:r>
            <a:r>
              <a:rPr lang="en-US" dirty="0" smtClean="0"/>
              <a:t>” we expect </a:t>
            </a:r>
            <a:br>
              <a:rPr lang="en-US" dirty="0" smtClean="0"/>
            </a:br>
            <a:r>
              <a:rPr lang="en-US" sz="2400" dirty="0" smtClean="0"/>
              <a:t>(or suspect)</a:t>
            </a:r>
            <a:r>
              <a:rPr lang="en-US" dirty="0" smtClean="0"/>
              <a:t> this will be defined as &lt;</a:t>
            </a:r>
            <a:r>
              <a:rPr lang="en-US" b="1" dirty="0" smtClean="0">
                <a:solidFill>
                  <a:srgbClr val="002060"/>
                </a:solidFill>
              </a:rPr>
              <a:t>layil/</a:t>
            </a:r>
            <a:r>
              <a:rPr lang="en-US" b="1" dirty="0" smtClean="0">
                <a:solidFill>
                  <a:schemeClr val="tx1">
                    <a:lumMod val="75000"/>
                    <a:lumOff val="25000"/>
                  </a:schemeClr>
                </a:solidFill>
              </a:rPr>
              <a:t>H3915</a:t>
            </a:r>
            <a:r>
              <a:rPr lang="en-US" dirty="0" smtClean="0"/>
              <a:t>&gt; - </a:t>
            </a:r>
            <a:br>
              <a:rPr lang="en-US" dirty="0" smtClean="0"/>
            </a:br>
            <a:r>
              <a:rPr lang="en-US" dirty="0" smtClean="0"/>
              <a:t>the literal darkness during the </a:t>
            </a:r>
            <a:r>
              <a:rPr lang="en-US" b="1" dirty="0" smtClean="0">
                <a:solidFill>
                  <a:schemeClr val="accent5">
                    <a:lumMod val="20000"/>
                    <a:lumOff val="80000"/>
                  </a:schemeClr>
                </a:solidFill>
                <a:effectLst>
                  <a:glow rad="203200">
                    <a:srgbClr val="002060"/>
                  </a:glow>
                </a:effectLst>
              </a:rPr>
              <a:t>Night Season</a:t>
            </a:r>
            <a:r>
              <a:rPr lang="en-US" dirty="0" smtClean="0">
                <a:solidFill>
                  <a:schemeClr val="accent5">
                    <a:lumMod val="20000"/>
                    <a:lumOff val="80000"/>
                  </a:schemeClr>
                </a:solidFill>
                <a:effectLst>
                  <a:glow rad="203200">
                    <a:srgbClr val="002060"/>
                  </a:glow>
                </a:effectLst>
              </a:rPr>
              <a:t>.</a:t>
            </a:r>
            <a:r>
              <a:rPr lang="en-US" dirty="0"/>
              <a:t> </a:t>
            </a:r>
          </a:p>
          <a:p>
            <a:r>
              <a:rPr lang="en-US" b="1" dirty="0">
                <a:solidFill>
                  <a:srgbClr val="0070C0"/>
                </a:solidFill>
              </a:rPr>
              <a:t>Lev 6:20  </a:t>
            </a:r>
            <a:r>
              <a:rPr lang="en-US" dirty="0">
                <a:solidFill>
                  <a:schemeClr val="accent6"/>
                </a:solidFill>
              </a:rPr>
              <a:t>This is </a:t>
            </a:r>
            <a:r>
              <a:rPr lang="en-US" dirty="0" smtClean="0">
                <a:solidFill>
                  <a:schemeClr val="accent6"/>
                </a:solidFill>
              </a:rPr>
              <a:t>the </a:t>
            </a:r>
            <a:r>
              <a:rPr lang="en-US" sz="2400" dirty="0" smtClean="0"/>
              <a:t>[</a:t>
            </a:r>
            <a:r>
              <a:rPr lang="en-US" sz="2400" b="1" dirty="0" smtClean="0">
                <a:solidFill>
                  <a:schemeClr val="accent2">
                    <a:lumMod val="75000"/>
                  </a:schemeClr>
                </a:solidFill>
              </a:rPr>
              <a:t>Grain/Meat</a:t>
            </a:r>
            <a:r>
              <a:rPr lang="en-US" sz="2400" dirty="0" smtClean="0"/>
              <a:t>] </a:t>
            </a:r>
            <a:r>
              <a:rPr lang="en-US" dirty="0">
                <a:solidFill>
                  <a:schemeClr val="accent6"/>
                </a:solidFill>
              </a:rPr>
              <a:t>offering of Aaron and of his sons, which they shall offer unto Yahuah </a:t>
            </a:r>
            <a:r>
              <a:rPr lang="en-US" dirty="0" smtClean="0">
                <a:solidFill>
                  <a:schemeClr val="accent6"/>
                </a:solidFill>
              </a:rPr>
              <a:t>… the </a:t>
            </a:r>
            <a:r>
              <a:rPr lang="en-US" dirty="0">
                <a:solidFill>
                  <a:schemeClr val="accent6"/>
                </a:solidFill>
              </a:rPr>
              <a:t>tenth part of an </a:t>
            </a:r>
            <a:r>
              <a:rPr lang="en-US" dirty="0" err="1" smtClean="0">
                <a:solidFill>
                  <a:schemeClr val="accent6"/>
                </a:solidFill>
              </a:rPr>
              <a:t>ephah</a:t>
            </a:r>
            <a:r>
              <a:rPr lang="en-US" dirty="0" smtClean="0">
                <a:solidFill>
                  <a:schemeClr val="accent6"/>
                </a:solidFill>
              </a:rPr>
              <a:t> </a:t>
            </a:r>
            <a:r>
              <a:rPr lang="en-US" dirty="0">
                <a:solidFill>
                  <a:schemeClr val="accent6"/>
                </a:solidFill>
              </a:rPr>
              <a:t>of fine flour for a meat offering </a:t>
            </a:r>
            <a:r>
              <a:rPr lang="en-US" dirty="0" smtClean="0">
                <a:solidFill>
                  <a:schemeClr val="accent6"/>
                </a:solidFill>
              </a:rPr>
              <a:t>perpetual</a:t>
            </a:r>
            <a:r>
              <a:rPr lang="en-US" dirty="0" smtClean="0"/>
              <a:t> </a:t>
            </a:r>
            <a:r>
              <a:rPr lang="en-US" sz="2000" dirty="0" smtClean="0"/>
              <a:t>[</a:t>
            </a:r>
            <a:r>
              <a:rPr lang="en-US" sz="2000" dirty="0" err="1" smtClean="0"/>
              <a:t>tamiyd</a:t>
            </a:r>
            <a:r>
              <a:rPr lang="en-US" sz="2000" dirty="0" smtClean="0"/>
              <a:t>/H8548/continually],</a:t>
            </a:r>
            <a:r>
              <a:rPr lang="en-US" dirty="0" smtClean="0"/>
              <a:t> </a:t>
            </a:r>
            <a:r>
              <a:rPr lang="en-US" dirty="0">
                <a:solidFill>
                  <a:schemeClr val="accent6"/>
                </a:solidFill>
              </a:rPr>
              <a:t>half of it in the morning, and half thereof at</a:t>
            </a:r>
            <a:r>
              <a:rPr lang="en-US" dirty="0">
                <a:solidFill>
                  <a:srgbClr val="0070C0"/>
                </a:solidFill>
              </a:rPr>
              <a:t> </a:t>
            </a:r>
            <a:r>
              <a:rPr lang="en-US" dirty="0">
                <a:solidFill>
                  <a:schemeClr val="accent5">
                    <a:lumMod val="20000"/>
                    <a:lumOff val="80000"/>
                  </a:schemeClr>
                </a:solidFill>
                <a:effectLst>
                  <a:glow rad="203200">
                    <a:srgbClr val="002060"/>
                  </a:glow>
                </a:effectLst>
              </a:rPr>
              <a:t>night</a:t>
            </a:r>
            <a:r>
              <a:rPr lang="en-US" dirty="0" smtClean="0"/>
              <a:t> </a:t>
            </a:r>
            <a:r>
              <a:rPr lang="en-US" sz="2400" dirty="0" smtClean="0"/>
              <a:t>&lt;</a:t>
            </a:r>
            <a:r>
              <a:rPr lang="en-US" sz="2400" b="1" dirty="0" smtClean="0">
                <a:solidFill>
                  <a:schemeClr val="accent5"/>
                </a:solidFill>
              </a:rPr>
              <a:t>ereb;</a:t>
            </a:r>
            <a:r>
              <a:rPr lang="en-US" sz="2400" dirty="0" smtClean="0"/>
              <a:t> </a:t>
            </a:r>
            <a:r>
              <a:rPr lang="en-US" sz="2400" b="1" dirty="0" smtClean="0">
                <a:solidFill>
                  <a:schemeClr val="accent5"/>
                </a:solidFill>
              </a:rPr>
              <a:t>H6153</a:t>
            </a:r>
            <a:r>
              <a:rPr lang="en-US" sz="2400" dirty="0" smtClean="0"/>
              <a:t>&gt;.</a:t>
            </a:r>
            <a:endParaRPr lang="en-US" dirty="0" smtClean="0"/>
          </a:p>
          <a:p>
            <a:pPr marL="82296" indent="0">
              <a:buNone/>
            </a:pPr>
            <a:r>
              <a:rPr lang="en-US" b="1" u="sng" dirty="0" smtClean="0">
                <a:solidFill>
                  <a:schemeClr val="accent5"/>
                </a:solidFill>
              </a:rPr>
              <a:t>H6153</a:t>
            </a:r>
            <a:r>
              <a:rPr lang="en-US" dirty="0" smtClean="0"/>
              <a:t>  `ereb; </a:t>
            </a:r>
            <a:r>
              <a:rPr lang="en-US" sz="2800" dirty="0"/>
              <a:t>from H</a:t>
            </a:r>
            <a:r>
              <a:rPr lang="en-US" sz="2800" dirty="0" smtClean="0"/>
              <a:t>6150</a:t>
            </a:r>
            <a:r>
              <a:rPr lang="en-US" sz="2800" dirty="0"/>
              <a:t>; </a:t>
            </a:r>
            <a:r>
              <a:rPr lang="en-US" sz="2000" dirty="0" smtClean="0">
                <a:solidFill>
                  <a:srgbClr val="C00000"/>
                </a:solidFill>
              </a:rPr>
              <a:t>[1</a:t>
            </a:r>
            <a:r>
              <a:rPr lang="en-US" sz="2000" baseline="30000" dirty="0" smtClean="0">
                <a:solidFill>
                  <a:srgbClr val="C00000"/>
                </a:solidFill>
              </a:rPr>
              <a:t>st</a:t>
            </a:r>
            <a:r>
              <a:rPr lang="en-US" sz="2000" dirty="0" smtClean="0">
                <a:solidFill>
                  <a:srgbClr val="C00000"/>
                </a:solidFill>
              </a:rPr>
              <a:t> def.] </a:t>
            </a:r>
            <a:r>
              <a:rPr lang="en-US" dirty="0" smtClean="0"/>
              <a:t>dusk:  </a:t>
            </a:r>
            <a:br>
              <a:rPr lang="en-US" dirty="0" smtClean="0"/>
            </a:br>
            <a:r>
              <a:rPr lang="en-US" dirty="0" smtClean="0"/>
              <a:t>   KJV </a:t>
            </a:r>
            <a:r>
              <a:rPr lang="en-US" dirty="0"/>
              <a:t>-  </a:t>
            </a:r>
            <a:r>
              <a:rPr lang="en-US" sz="2000" dirty="0" smtClean="0">
                <a:solidFill>
                  <a:srgbClr val="C00000"/>
                </a:solidFill>
              </a:rPr>
              <a:t>[2</a:t>
            </a:r>
            <a:r>
              <a:rPr lang="en-US" sz="2000" baseline="30000" dirty="0" smtClean="0">
                <a:solidFill>
                  <a:srgbClr val="C00000"/>
                </a:solidFill>
              </a:rPr>
              <a:t>nd</a:t>
            </a:r>
            <a:r>
              <a:rPr lang="en-US" sz="2000" dirty="0" smtClean="0">
                <a:solidFill>
                  <a:srgbClr val="C00000"/>
                </a:solidFill>
              </a:rPr>
              <a:t> def.] </a:t>
            </a:r>
            <a:r>
              <a:rPr lang="en-US" dirty="0" smtClean="0"/>
              <a:t>day</a:t>
            </a:r>
            <a:r>
              <a:rPr lang="en-US" dirty="0"/>
              <a:t>, even (-</a:t>
            </a:r>
            <a:r>
              <a:rPr lang="en-US" dirty="0" err="1"/>
              <a:t>ing</a:t>
            </a:r>
            <a:r>
              <a:rPr lang="en-US" dirty="0"/>
              <a:t>, </a:t>
            </a:r>
            <a:r>
              <a:rPr lang="en-US" dirty="0" smtClean="0"/>
              <a:t>tide </a:t>
            </a:r>
            <a:r>
              <a:rPr lang="en-US" sz="2000" dirty="0" smtClean="0">
                <a:solidFill>
                  <a:srgbClr val="C00000"/>
                </a:solidFill>
              </a:rPr>
              <a:t>[</a:t>
            </a:r>
            <a:r>
              <a:rPr lang="en-US" sz="2000" dirty="0" err="1" smtClean="0">
                <a:solidFill>
                  <a:srgbClr val="C00000"/>
                </a:solidFill>
              </a:rPr>
              <a:t>twlight</a:t>
            </a:r>
            <a:r>
              <a:rPr lang="en-US" sz="2000" dirty="0" smtClean="0">
                <a:solidFill>
                  <a:srgbClr val="C00000"/>
                </a:solidFill>
              </a:rPr>
              <a:t>]</a:t>
            </a:r>
            <a:r>
              <a:rPr lang="en-US" dirty="0" smtClean="0"/>
              <a:t>), </a:t>
            </a:r>
            <a:r>
              <a:rPr lang="en-US" sz="2000" dirty="0" smtClean="0">
                <a:solidFill>
                  <a:srgbClr val="C00000"/>
                </a:solidFill>
              </a:rPr>
              <a:t>[3</a:t>
            </a:r>
            <a:r>
              <a:rPr lang="en-US" sz="2000" baseline="30000" dirty="0" smtClean="0">
                <a:solidFill>
                  <a:srgbClr val="C00000"/>
                </a:solidFill>
              </a:rPr>
              <a:t>rd</a:t>
            </a:r>
            <a:r>
              <a:rPr lang="en-US" sz="2000" dirty="0" smtClean="0">
                <a:solidFill>
                  <a:srgbClr val="C00000"/>
                </a:solidFill>
              </a:rPr>
              <a:t> def.] </a:t>
            </a:r>
            <a:r>
              <a:rPr lang="en-US" dirty="0" smtClean="0"/>
              <a:t> </a:t>
            </a:r>
            <a:r>
              <a:rPr lang="en-US" dirty="0" smtClean="0">
                <a:solidFill>
                  <a:schemeClr val="accent5">
                    <a:lumMod val="20000"/>
                    <a:lumOff val="80000"/>
                  </a:schemeClr>
                </a:solidFill>
                <a:effectLst>
                  <a:glow rad="203200">
                    <a:srgbClr val="002060"/>
                  </a:glow>
                </a:effectLst>
              </a:rPr>
              <a:t>night.</a:t>
            </a:r>
            <a:endParaRPr lang="en-US" dirty="0"/>
          </a:p>
        </p:txBody>
      </p:sp>
      <p:sp>
        <p:nvSpPr>
          <p:cNvPr id="5" name="Rectangle 4"/>
          <p:cNvSpPr/>
          <p:nvPr/>
        </p:nvSpPr>
        <p:spPr>
          <a:xfrm>
            <a:off x="151272" y="2439015"/>
            <a:ext cx="1159292" cy="1754326"/>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Lev 6:20</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Law of</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the</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Grain</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Offering</a:t>
            </a:r>
            <a:endParaRPr lang="en-US" b="1" cap="none" spc="50" dirty="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endParaRPr>
          </a:p>
        </p:txBody>
      </p:sp>
      <p:sp>
        <p:nvSpPr>
          <p:cNvPr id="2" name="Rectangle 1"/>
          <p:cNvSpPr/>
          <p:nvPr/>
        </p:nvSpPr>
        <p:spPr>
          <a:xfrm>
            <a:off x="12192000" y="3675772"/>
            <a:ext cx="6096000" cy="2585323"/>
          </a:xfrm>
          <a:prstGeom prst="rect">
            <a:avLst/>
          </a:prstGeom>
          <a:solidFill>
            <a:schemeClr val="accent2">
              <a:lumMod val="20000"/>
              <a:lumOff val="80000"/>
            </a:schemeClr>
          </a:solidFill>
        </p:spPr>
        <p:txBody>
          <a:bodyPr>
            <a:spAutoFit/>
          </a:bodyPr>
          <a:lstStyle/>
          <a:p>
            <a:r>
              <a:rPr lang="en-US" dirty="0"/>
              <a:t>The "day" and "night" definitions both apply for Day Season and Night Season.  ereb is not "day" but part of the Day Season.  Night is completely opposite.  Pastor Louis says that ereb cannot use the definition of "night" but it sure is here in Lev 6 ... so I believe this is showing that the offerings proceeded through the whole dusk twilight right up to the night.  There has to be a reason for this - there just </a:t>
            </a:r>
            <a:r>
              <a:rPr lang="en-US" dirty="0" err="1"/>
              <a:t>ust</a:t>
            </a:r>
            <a:r>
              <a:rPr lang="en-US" dirty="0"/>
              <a:t> be!  Josiah uses Layil/night ... which is different than ereb//night.</a:t>
            </a:r>
          </a:p>
        </p:txBody>
      </p:sp>
    </p:spTree>
    <p:extLst>
      <p:ext uri="{BB962C8B-B14F-4D97-AF65-F5344CB8AC3E}">
        <p14:creationId xmlns:p14="http://schemas.microsoft.com/office/powerpoint/2010/main" val="67579719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250"/>
                                        <p:tgtEl>
                                          <p:spTgt spid="4">
                                            <p:txEl>
                                              <p:pRg st="1" end="1"/>
                                            </p:txEl>
                                          </p:spTgt>
                                        </p:tgtEl>
                                      </p:cBhvr>
                                    </p:animEffect>
                                    <p:anim calcmode="lin" valueType="num">
                                      <p:cBhvr>
                                        <p:cTn id="8"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0" name="Rectangle 29"/>
          <p:cNvSpPr/>
          <p:nvPr/>
        </p:nvSpPr>
        <p:spPr>
          <a:xfrm>
            <a:off x="7146649" y="3897058"/>
            <a:ext cx="2924198" cy="1692771"/>
          </a:xfrm>
          <a:prstGeom prst="rect">
            <a:avLst/>
          </a:prstGeom>
          <a:gradFill>
            <a:gsLst>
              <a:gs pos="15000">
                <a:schemeClr val="tx1">
                  <a:lumMod val="85000"/>
                  <a:lumOff val="15000"/>
                </a:schemeClr>
              </a:gs>
              <a:gs pos="1000">
                <a:schemeClr val="bg1"/>
              </a:gs>
              <a:gs pos="65000">
                <a:schemeClr val="tx1">
                  <a:lumMod val="65000"/>
                  <a:lumOff val="35000"/>
                </a:schemeClr>
              </a:gs>
              <a:gs pos="89000">
                <a:schemeClr val="bg1"/>
              </a:gs>
            </a:gsLst>
            <a:path path="circle">
              <a:fillToRect l="50000" t="50000" r="50000" b="50000"/>
            </a:path>
          </a:gradFill>
          <a:effectLst>
            <a:glow rad="127000">
              <a:schemeClr val="bg1"/>
            </a:glow>
          </a:effectLst>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two</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mixings)</a:t>
            </a: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p:txBody>
      </p:sp>
      <p:sp>
        <p:nvSpPr>
          <p:cNvPr id="27" name="Rectangle 26"/>
          <p:cNvSpPr/>
          <p:nvPr/>
        </p:nvSpPr>
        <p:spPr>
          <a:xfrm>
            <a:off x="3561077" y="3874359"/>
            <a:ext cx="2924198" cy="1692771"/>
          </a:xfrm>
          <a:prstGeom prst="rect">
            <a:avLst/>
          </a:prstGeom>
          <a:gradFill flip="none" rotWithShape="1">
            <a:gsLst>
              <a:gs pos="25000">
                <a:srgbClr val="ACD0DE"/>
              </a:gs>
              <a:gs pos="9000">
                <a:schemeClr val="bg1"/>
              </a:gs>
              <a:gs pos="75000">
                <a:srgbClr val="D1E3EB"/>
              </a:gs>
              <a:gs pos="87000">
                <a:schemeClr val="bg1"/>
              </a:gs>
            </a:gsLst>
            <a:path path="circle">
              <a:fillToRect l="50000" t="50000" r="50000" b="50000"/>
            </a:path>
            <a:tileRect/>
          </a:gradFill>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innerShdw blurRad="69850" dist="43180" dir="5400000">
                    <a:srgbClr val="000000">
                      <a:alpha val="65000"/>
                    </a:srgbClr>
                  </a:innerShdw>
                </a:effectLst>
                <a:latin typeface="Comic Sans MS" pitchFamily="66" charset="0"/>
              </a:rPr>
              <a:t>two</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 mixings)</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10527259" y="4084179"/>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4" name="Straight Arrow Connector 3"/>
          <p:cNvCxnSpPr/>
          <p:nvPr/>
        </p:nvCxnSpPr>
        <p:spPr>
          <a:xfrm>
            <a:off x="6485028" y="3213451"/>
            <a:ext cx="96563" cy="596900"/>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141457" y="3213451"/>
            <a:ext cx="192108" cy="605554"/>
          </a:xfrm>
          <a:prstGeom prst="straightConnector1">
            <a:avLst/>
          </a:prstGeom>
          <a:ln w="38100">
            <a:solidFill>
              <a:srgbClr val="B83D68"/>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87177" y="4226911"/>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6941631" y="4226911"/>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6633117" y="3315051"/>
            <a:ext cx="322122" cy="2222610"/>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2" name="Straight Connector 11"/>
          <p:cNvCxnSpPr/>
          <p:nvPr/>
        </p:nvCxnSpPr>
        <p:spPr>
          <a:xfrm>
            <a:off x="3146537" y="382051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81591" y="381035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765537" y="2852772"/>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7" name="Curved Down Arrow 16"/>
          <p:cNvSpPr/>
          <p:nvPr/>
        </p:nvSpPr>
        <p:spPr>
          <a:xfrm>
            <a:off x="2580371" y="8889325"/>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5632406" y="2862932"/>
            <a:ext cx="1201232"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cxnSp>
        <p:nvCxnSpPr>
          <p:cNvPr id="20" name="Straight Arrow Connector 19"/>
          <p:cNvCxnSpPr/>
          <p:nvPr/>
        </p:nvCxnSpPr>
        <p:spPr>
          <a:xfrm>
            <a:off x="10497191" y="2396397"/>
            <a:ext cx="8802" cy="1138364"/>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97963" y="1326231"/>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505993" y="3534761"/>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89473" y="3819005"/>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a:off x="6334824" y="8889324"/>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cxnSp>
        <p:nvCxnSpPr>
          <p:cNvPr id="31" name="Straight Arrow Connector 30"/>
          <p:cNvCxnSpPr/>
          <p:nvPr/>
        </p:nvCxnSpPr>
        <p:spPr>
          <a:xfrm flipH="1">
            <a:off x="2733715" y="2396397"/>
            <a:ext cx="7148" cy="105182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07578" y="1335658"/>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3" name="Title 2"/>
          <p:cNvSpPr txBox="1">
            <a:spLocks/>
          </p:cNvSpPr>
          <p:nvPr/>
        </p:nvSpPr>
        <p:spPr>
          <a:xfrm>
            <a:off x="1265817" y="752486"/>
            <a:ext cx="10820400" cy="165410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For the phrase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“at night/H6153” …  </a:t>
            </a:r>
            <a:b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where would that timeframe be placed</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during each 24 hour cycle?</a:t>
            </a:r>
            <a:endParaRPr lang="en-US" sz="1600" dirty="0">
              <a:ln>
                <a:noFill/>
                <a:prstDash val="solid"/>
              </a:ln>
              <a:solidFill>
                <a:srgbClr val="00B050"/>
              </a:solidFill>
            </a:endParaRPr>
          </a:p>
        </p:txBody>
      </p:sp>
      <p:sp>
        <p:nvSpPr>
          <p:cNvPr id="35" name="Rectangle 34"/>
          <p:cNvSpPr/>
          <p:nvPr/>
        </p:nvSpPr>
        <p:spPr>
          <a:xfrm>
            <a:off x="2770981" y="4071535"/>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2740863" y="3448220"/>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TextBox 29"/>
          <p:cNvSpPr txBox="1"/>
          <p:nvPr/>
        </p:nvSpPr>
        <p:spPr>
          <a:xfrm>
            <a:off x="1673352" y="5281191"/>
            <a:ext cx="10159998" cy="1021556"/>
          </a:xfrm>
          <a:prstGeom prst="roundRect">
            <a:avLst/>
          </a:prstGeom>
          <a:solidFill>
            <a:srgbClr val="6F3350"/>
          </a:solidFill>
          <a:ln w="57150">
            <a:solidFill>
              <a:srgbClr val="DFA6C0"/>
            </a:solidFill>
          </a:ln>
          <a:effectLst>
            <a:outerShdw blurRad="152400" dist="88900" dir="2940000" algn="tl" rotWithShape="0">
              <a:prstClr val="black">
                <a:alpha val="40000"/>
              </a:prstClr>
            </a:outerShdw>
          </a:effectLst>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mic Sans MS" pitchFamily="66" charset="0"/>
              </a:rPr>
              <a:t>The phrase “at night” does not qualify for the Night Season of </a:t>
            </a:r>
            <a:br>
              <a:rPr lang="en-US"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b="1" spc="150" dirty="0" smtClean="0">
                <a:ln w="11430"/>
                <a:solidFill>
                  <a:srgbClr val="F8F8F8"/>
                </a:solidFill>
                <a:effectLst>
                  <a:outerShdw blurRad="25400" algn="tl" rotWithShape="0">
                    <a:srgbClr val="000000">
                      <a:alpha val="43000"/>
                    </a:srgbClr>
                  </a:outerShdw>
                </a:effectLst>
                <a:latin typeface="Comic Sans MS" pitchFamily="66" charset="0"/>
              </a:rPr>
              <a:t>&lt;</a:t>
            </a:r>
            <a:r>
              <a:rPr lang="en-US" b="1" spc="150" dirty="0" err="1" smtClean="0">
                <a:ln w="11430"/>
                <a:solidFill>
                  <a:srgbClr val="F8F8F8"/>
                </a:solidFill>
                <a:effectLst>
                  <a:outerShdw blurRad="25400" algn="tl" rotWithShape="0">
                    <a:srgbClr val="000000">
                      <a:alpha val="43000"/>
                    </a:srgbClr>
                  </a:outerShdw>
                </a:effectLst>
                <a:latin typeface="Comic Sans MS" pitchFamily="66" charset="0"/>
              </a:rPr>
              <a:t>beyn</a:t>
            </a:r>
            <a:r>
              <a:rPr lang="en-US" b="1" spc="150" dirty="0" smtClean="0">
                <a:ln w="11430"/>
                <a:solidFill>
                  <a:srgbClr val="F8F8F8"/>
                </a:solidFill>
                <a:effectLst>
                  <a:outerShdw blurRad="25400" algn="tl" rotWithShape="0">
                    <a:srgbClr val="000000">
                      <a:alpha val="43000"/>
                    </a:srgbClr>
                  </a:outerShdw>
                </a:effectLst>
                <a:latin typeface="Comic Sans MS" pitchFamily="66" charset="0"/>
              </a:rPr>
              <a:t> ha </a:t>
            </a:r>
            <a:r>
              <a:rPr lang="en-US" b="1" spc="150" dirty="0" err="1" smtClean="0">
                <a:ln w="11430"/>
                <a:solidFill>
                  <a:srgbClr val="F8F8F8"/>
                </a:solidFill>
                <a:effectLst>
                  <a:outerShdw blurRad="25400" algn="tl" rotWithShape="0">
                    <a:srgbClr val="000000">
                      <a:alpha val="43000"/>
                    </a:srgbClr>
                  </a:outerShdw>
                </a:effectLst>
                <a:latin typeface="Comic Sans MS" pitchFamily="66" charset="0"/>
              </a:rPr>
              <a:t>arbayim</a:t>
            </a:r>
            <a:r>
              <a:rPr lang="en-US" b="1" spc="150" dirty="0" smtClean="0">
                <a:ln w="11430"/>
                <a:solidFill>
                  <a:srgbClr val="F8F8F8"/>
                </a:solidFill>
                <a:effectLst>
                  <a:outerShdw blurRad="25400" algn="tl" rotWithShape="0">
                    <a:srgbClr val="000000">
                      <a:alpha val="43000"/>
                    </a:srgbClr>
                  </a:outerShdw>
                </a:effectLst>
                <a:latin typeface="Comic Sans MS" pitchFamily="66" charset="0"/>
              </a:rPr>
              <a:t>&gt; because H6153 is a “mixing” of light and darkness.  </a:t>
            </a:r>
            <a:br>
              <a:rPr lang="en-US"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b="1" spc="150" dirty="0" smtClean="0">
                <a:ln w="11430"/>
                <a:solidFill>
                  <a:srgbClr val="F8F8F8"/>
                </a:solidFill>
                <a:effectLst>
                  <a:outerShdw blurRad="25400" algn="tl" rotWithShape="0">
                    <a:srgbClr val="000000">
                      <a:alpha val="43000"/>
                    </a:srgbClr>
                  </a:outerShdw>
                </a:effectLst>
                <a:latin typeface="Comic Sans MS" pitchFamily="66" charset="0"/>
              </a:rPr>
              <a:t>This is where &lt;</a:t>
            </a:r>
            <a:r>
              <a:rPr lang="en-US" b="1" spc="150" dirty="0" err="1" smtClean="0">
                <a:ln w="11430"/>
                <a:solidFill>
                  <a:srgbClr val="F8F8F8"/>
                </a:solidFill>
                <a:effectLst>
                  <a:outerShdw blurRad="25400" algn="tl" rotWithShape="0">
                    <a:srgbClr val="000000">
                      <a:alpha val="43000"/>
                    </a:srgbClr>
                  </a:outerShdw>
                </a:effectLst>
                <a:latin typeface="Comic Sans MS" pitchFamily="66" charset="0"/>
              </a:rPr>
              <a:t>ereb’s</a:t>
            </a:r>
            <a:r>
              <a:rPr lang="en-US" b="1" spc="150" dirty="0" smtClean="0">
                <a:ln w="11430"/>
                <a:solidFill>
                  <a:srgbClr val="F8F8F8"/>
                </a:solidFill>
                <a:effectLst>
                  <a:outerShdw blurRad="25400" algn="tl" rotWithShape="0">
                    <a:srgbClr val="000000">
                      <a:alpha val="43000"/>
                    </a:srgbClr>
                  </a:outerShdw>
                </a:effectLst>
                <a:latin typeface="Comic Sans MS" pitchFamily="66" charset="0"/>
              </a:rPr>
              <a:t>&gt; 3</a:t>
            </a:r>
            <a:r>
              <a:rPr lang="en-US" b="1" spc="150" baseline="30000" dirty="0" smtClean="0">
                <a:ln w="11430"/>
                <a:solidFill>
                  <a:srgbClr val="F8F8F8"/>
                </a:solidFill>
                <a:effectLst>
                  <a:outerShdw blurRad="25400" algn="tl" rotWithShape="0">
                    <a:srgbClr val="000000">
                      <a:alpha val="43000"/>
                    </a:srgbClr>
                  </a:outerShdw>
                </a:effectLst>
                <a:latin typeface="Comic Sans MS" pitchFamily="66" charset="0"/>
              </a:rPr>
              <a:t>rd</a:t>
            </a:r>
            <a:r>
              <a:rPr lang="en-US" b="1" spc="150" dirty="0" smtClean="0">
                <a:ln w="11430"/>
                <a:solidFill>
                  <a:srgbClr val="F8F8F8"/>
                </a:solidFill>
                <a:effectLst>
                  <a:outerShdw blurRad="25400" algn="tl" rotWithShape="0">
                    <a:srgbClr val="000000">
                      <a:alpha val="43000"/>
                    </a:srgbClr>
                  </a:outerShdw>
                </a:effectLst>
                <a:latin typeface="Comic Sans MS" pitchFamily="66" charset="0"/>
              </a:rPr>
              <a:t> definition of “night” can be used accurately.  </a:t>
            </a:r>
            <a:endParaRPr lang="en-US" b="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37" name="Title 2"/>
          <p:cNvSpPr txBox="1">
            <a:spLocks/>
          </p:cNvSpPr>
          <p:nvPr/>
        </p:nvSpPr>
        <p:spPr>
          <a:xfrm>
            <a:off x="1377790" y="-95879"/>
            <a:ext cx="10708428"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chemeClr val="accent2">
                    <a:lumMod val="75000"/>
                  </a:schemeClr>
                </a:solidFill>
              </a:rPr>
              <a:t>Lev 6:20  The Daily Grain Offering</a:t>
            </a:r>
            <a:endParaRPr lang="en-US" b="1" dirty="0">
              <a:ln>
                <a:solidFill>
                  <a:srgbClr val="002060"/>
                </a:solidFill>
              </a:ln>
              <a:solidFill>
                <a:schemeClr val="accent2">
                  <a:lumMod val="75000"/>
                </a:schemeClr>
              </a:solidFill>
            </a:endParaRPr>
          </a:p>
        </p:txBody>
      </p:sp>
      <p:sp>
        <p:nvSpPr>
          <p:cNvPr id="2" name="TextBox 1"/>
          <p:cNvSpPr txBox="1"/>
          <p:nvPr/>
        </p:nvSpPr>
        <p:spPr>
          <a:xfrm>
            <a:off x="3513703" y="1944926"/>
            <a:ext cx="6365734" cy="923330"/>
          </a:xfrm>
          <a:prstGeom prst="rect">
            <a:avLst/>
          </a:prstGeom>
          <a:noFill/>
        </p:spPr>
        <p:txBody>
          <a:bodyPr wrap="square" rtlCol="0">
            <a:spAutoFit/>
          </a:bodyPr>
          <a:lstStyle/>
          <a:p>
            <a:pPr algn="ct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The ONLY allowed placement for &lt;night/H6153&gt; is up to the darkest part </a:t>
            </a:r>
            <a:br>
              <a:rPr lang="en-US" b="1" spc="300" dirty="0" smtClean="0">
                <a:solidFill>
                  <a:schemeClr val="accent5">
                    <a:lumMod val="20000"/>
                    <a:lumOff val="80000"/>
                  </a:schemeClr>
                </a:solidFill>
                <a:effectLst>
                  <a:glow rad="215900">
                    <a:srgbClr val="002060">
                      <a:alpha val="85000"/>
                    </a:srgbClr>
                  </a:glow>
                </a:effectLst>
                <a:latin typeface="Comic Sans MS" pitchFamily="66" charset="0"/>
              </a:rPr>
            </a:b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of DUSK, just before &lt;layil&gt; night.</a:t>
            </a:r>
            <a:endParaRPr lang="en-US" b="1" spc="300" dirty="0">
              <a:solidFill>
                <a:schemeClr val="accent5">
                  <a:lumMod val="20000"/>
                  <a:lumOff val="80000"/>
                </a:schemeClr>
              </a:solidFill>
              <a:effectLst>
                <a:glow rad="215900">
                  <a:srgbClr val="002060">
                    <a:alpha val="85000"/>
                  </a:srgbClr>
                </a:glow>
              </a:effectLst>
              <a:latin typeface="Comic Sans MS" pitchFamily="66" charset="0"/>
            </a:endParaRPr>
          </a:p>
        </p:txBody>
      </p:sp>
      <p:sp>
        <p:nvSpPr>
          <p:cNvPr id="40" name="Rectangle 39"/>
          <p:cNvSpPr/>
          <p:nvPr/>
        </p:nvSpPr>
        <p:spPr>
          <a:xfrm>
            <a:off x="6545319" y="3244322"/>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extrusionH="57150">
              <a:bevelT w="38100" h="38100"/>
            </a:sp3d>
          </a:bodyPr>
          <a:lstStyle/>
          <a:p>
            <a:pPr algn="ctr"/>
            <a:r>
              <a:rPr lang="en-CA" sz="1600" b="1" dirty="0" smtClean="0">
                <a:ln w="1905"/>
                <a:solidFill>
                  <a:schemeClr val="accent2">
                    <a:lumMod val="20000"/>
                    <a:lumOff val="80000"/>
                  </a:schemeClr>
                </a:solidFill>
                <a:effectLst>
                  <a:innerShdw blurRad="69850" dist="43180" dir="5400000">
                    <a:srgbClr val="000000">
                      <a:alpha val="65000"/>
                    </a:srgbClr>
                  </a:innerShdw>
                </a:effectLst>
              </a:rPr>
              <a:t>DUSK</a:t>
            </a:r>
            <a:endParaRPr lang="en-CA" b="1" dirty="0">
              <a:solidFill>
                <a:schemeClr val="accent2">
                  <a:lumMod val="20000"/>
                  <a:lumOff val="80000"/>
                </a:schemeClr>
              </a:solidFill>
            </a:endParaRPr>
          </a:p>
        </p:txBody>
      </p:sp>
      <p:sp>
        <p:nvSpPr>
          <p:cNvPr id="41" name="Rectangle 40"/>
          <p:cNvSpPr/>
          <p:nvPr/>
        </p:nvSpPr>
        <p:spPr>
          <a:xfrm>
            <a:off x="5421" y="2296775"/>
            <a:ext cx="1405192" cy="2585323"/>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Lev 6:20</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Timeframe</a:t>
            </a:r>
          </a:p>
          <a:p>
            <a:pPr algn="ct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of the</a:t>
            </a:r>
          </a:p>
          <a:p>
            <a:pPr algn="ct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Grain</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Offering</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with the</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Blood</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Sacrifice</a:t>
            </a:r>
            <a:endParaRPr lang="en-US" b="1" cap="none" spc="50" dirty="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endParaRPr>
          </a:p>
        </p:txBody>
      </p:sp>
      <p:cxnSp>
        <p:nvCxnSpPr>
          <p:cNvPr id="38" name="Straight Arrow Connector 37"/>
          <p:cNvCxnSpPr/>
          <p:nvPr/>
        </p:nvCxnSpPr>
        <p:spPr>
          <a:xfrm flipH="1">
            <a:off x="6955239" y="2876588"/>
            <a:ext cx="382821" cy="448623"/>
          </a:xfrm>
          <a:prstGeom prst="straightConnector1">
            <a:avLst/>
          </a:prstGeom>
          <a:ln w="38100">
            <a:solidFill>
              <a:schemeClr val="accent5">
                <a:lumMod val="20000"/>
                <a:lumOff val="80000"/>
              </a:schemeClr>
            </a:solidFill>
            <a:prstDash val="dash"/>
            <a:headEnd type="oval" w="med" len="med"/>
            <a:tailEnd type="triangle" w="med" len="med"/>
          </a:ln>
          <a:effectLst>
            <a:glow rad="76200">
              <a:srgbClr val="002060">
                <a:alpha val="93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6185" y="4992365"/>
            <a:ext cx="1244428" cy="1397262"/>
            <a:chOff x="714375" y="3764051"/>
            <a:chExt cx="1244428" cy="1397262"/>
          </a:xfrm>
        </p:grpSpPr>
        <p:sp>
          <p:nvSpPr>
            <p:cNvPr id="42" name="Oval 41"/>
            <p:cNvSpPr/>
            <p:nvPr/>
          </p:nvSpPr>
          <p:spPr>
            <a:xfrm>
              <a:off x="727065" y="3764051"/>
              <a:ext cx="1231738" cy="123191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99FF33"/>
                  </a:solidFill>
                </a:rPr>
                <a:t>No context </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 for day-start. </a:t>
              </a:r>
              <a:endParaRPr lang="en-US" sz="1200" b="1" dirty="0">
                <a:ln>
                  <a:solidFill>
                    <a:srgbClr val="006600"/>
                  </a:solidFill>
                </a:ln>
                <a:solidFill>
                  <a:srgbClr val="99FF33"/>
                </a:solidFill>
              </a:endParaRPr>
            </a:p>
          </p:txBody>
        </p:sp>
      </p:grpSp>
      <p:cxnSp>
        <p:nvCxnSpPr>
          <p:cNvPr id="44" name="Straight Arrow Connector 43"/>
          <p:cNvCxnSpPr/>
          <p:nvPr/>
        </p:nvCxnSpPr>
        <p:spPr>
          <a:xfrm>
            <a:off x="6987351" y="3471080"/>
            <a:ext cx="0" cy="1544145"/>
          </a:xfrm>
          <a:prstGeom prst="straightConnector1">
            <a:avLst/>
          </a:prstGeom>
          <a:ln w="76200">
            <a:solidFill>
              <a:srgbClr val="57FBFB"/>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8756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2000"/>
                                        <p:tgtEl>
                                          <p:spTgt spid="38"/>
                                        </p:tgtEl>
                                      </p:cBhvr>
                                    </p:animEffect>
                                  </p:childTnLst>
                                </p:cTn>
                              </p:par>
                            </p:childTnLst>
                          </p:cTn>
                        </p:par>
                        <p:par>
                          <p:cTn id="14" fill="hold">
                            <p:stCondLst>
                              <p:cond delay="30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225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barn(inVertical)">
                                      <p:cBhvr>
                                        <p:cTn id="22" dur="125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3" name="Title 2"/>
          <p:cNvSpPr txBox="1">
            <a:spLocks/>
          </p:cNvSpPr>
          <p:nvPr/>
        </p:nvSpPr>
        <p:spPr>
          <a:xfrm>
            <a:off x="3128515" y="806395"/>
            <a:ext cx="7445808" cy="74242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Conclusion:  [ereb/night H6153] </a:t>
            </a:r>
            <a:endParaRPr lang="en-US" sz="2000" dirty="0">
              <a:ln>
                <a:noFill/>
                <a:prstDash val="solid"/>
              </a:ln>
              <a:solidFill>
                <a:srgbClr val="00B050"/>
              </a:solidFill>
            </a:endParaRPr>
          </a:p>
        </p:txBody>
      </p:sp>
      <p:sp>
        <p:nvSpPr>
          <p:cNvPr id="37" name="Title 2"/>
          <p:cNvSpPr txBox="1">
            <a:spLocks/>
          </p:cNvSpPr>
          <p:nvPr/>
        </p:nvSpPr>
        <p:spPr>
          <a:xfrm>
            <a:off x="1691178" y="4329"/>
            <a:ext cx="10332055"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C00000"/>
                </a:solidFill>
              </a:rPr>
              <a:t>Lev 6:20 &amp; 2</a:t>
            </a:r>
            <a:r>
              <a:rPr lang="en-US" b="1" baseline="30000" dirty="0" smtClean="0">
                <a:ln>
                  <a:solidFill>
                    <a:srgbClr val="002060"/>
                  </a:solidFill>
                </a:ln>
                <a:solidFill>
                  <a:srgbClr val="C00000"/>
                </a:solidFill>
              </a:rPr>
              <a:t>nd</a:t>
            </a:r>
            <a:r>
              <a:rPr lang="en-US" b="1" dirty="0" smtClean="0">
                <a:ln>
                  <a:solidFill>
                    <a:srgbClr val="002060"/>
                  </a:solidFill>
                </a:ln>
                <a:solidFill>
                  <a:srgbClr val="C00000"/>
                </a:solidFill>
              </a:rPr>
              <a:t> Daily Sacrifice </a:t>
            </a:r>
            <a:endParaRPr lang="en-US" b="1" dirty="0">
              <a:ln>
                <a:solidFill>
                  <a:srgbClr val="002060"/>
                </a:solidFill>
              </a:ln>
              <a:solidFill>
                <a:srgbClr val="C00000"/>
              </a:solidFill>
            </a:endParaRPr>
          </a:p>
        </p:txBody>
      </p:sp>
      <p:grpSp>
        <p:nvGrpSpPr>
          <p:cNvPr id="41" name="Group 40"/>
          <p:cNvGrpSpPr/>
          <p:nvPr/>
        </p:nvGrpSpPr>
        <p:grpSpPr>
          <a:xfrm>
            <a:off x="43728" y="2343977"/>
            <a:ext cx="1244428" cy="1397262"/>
            <a:chOff x="714375" y="3764051"/>
            <a:chExt cx="1244428" cy="1397262"/>
          </a:xfrm>
        </p:grpSpPr>
        <p:sp>
          <p:nvSpPr>
            <p:cNvPr id="42" name="Oval 41"/>
            <p:cNvSpPr/>
            <p:nvPr/>
          </p:nvSpPr>
          <p:spPr>
            <a:xfrm>
              <a:off x="727065" y="3764051"/>
              <a:ext cx="1231738" cy="123191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99FF33"/>
                  </a:solidFill>
                </a:rPr>
                <a:t>No context </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 for day-start. </a:t>
              </a:r>
              <a:endParaRPr lang="en-US" sz="1200" b="1" dirty="0">
                <a:ln>
                  <a:solidFill>
                    <a:srgbClr val="006600"/>
                  </a:solidFill>
                </a:ln>
                <a:solidFill>
                  <a:srgbClr val="99FF33"/>
                </a:solidFill>
              </a:endParaRPr>
            </a:p>
          </p:txBody>
        </p:sp>
      </p:grpSp>
      <p:pic>
        <p:nvPicPr>
          <p:cNvPr id="38"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0" y="14307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9" name="Rectangle 38"/>
          <p:cNvSpPr/>
          <p:nvPr/>
        </p:nvSpPr>
        <p:spPr>
          <a:xfrm>
            <a:off x="613942" y="869205"/>
            <a:ext cx="746298"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a:t>
            </a:r>
            <a:r>
              <a:rPr lang="en-CA" sz="2000" b="1" dirty="0">
                <a:solidFill>
                  <a:schemeClr val="tx1"/>
                </a:solidFill>
                <a:latin typeface="Comic Sans MS" pitchFamily="66" charset="0"/>
              </a:rPr>
              <a:t>1</a:t>
            </a:r>
          </a:p>
        </p:txBody>
      </p:sp>
      <p:sp>
        <p:nvSpPr>
          <p:cNvPr id="48" name="Rectangle 47"/>
          <p:cNvSpPr/>
          <p:nvPr/>
        </p:nvSpPr>
        <p:spPr>
          <a:xfrm>
            <a:off x="1503680" y="1475976"/>
            <a:ext cx="5990814" cy="5262979"/>
          </a:xfrm>
          <a:prstGeom prst="rect">
            <a:avLst/>
          </a:prstGeom>
          <a:solidFill>
            <a:schemeClr val="accent4">
              <a:lumMod val="20000"/>
              <a:lumOff val="80000"/>
            </a:schemeClr>
          </a:solidFill>
          <a:ln w="57150">
            <a:solidFill>
              <a:srgbClr val="006600"/>
            </a:solidFill>
          </a:ln>
          <a:scene3d>
            <a:camera prst="orthographicFront"/>
            <a:lightRig rig="threePt" dir="t"/>
          </a:scene3d>
          <a:sp3d>
            <a:bevelT/>
          </a:sp3d>
        </p:spPr>
        <p:txBody>
          <a:bodyPr wrap="square">
            <a:spAutoFit/>
            <a:sp3d extrusionH="57150">
              <a:bevelT w="82550" h="38100" prst="coolSlant"/>
            </a:sp3d>
          </a:bodyPr>
          <a:lstStyle/>
          <a:p>
            <a:pPr marL="342900" indent="-342900">
              <a:lnSpc>
                <a:spcPct val="150000"/>
              </a:lnSpc>
              <a:buFont typeface="+mj-lt"/>
              <a:buAutoNum type="arabicPeriod"/>
            </a:pP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Lev </a:t>
            </a:r>
            <a:r>
              <a:rPr lang="en-US" sz="1700" b="1" dirty="0">
                <a:ln w="1905">
                  <a:solidFill>
                    <a:schemeClr val="tx2"/>
                  </a:solidFill>
                </a:ln>
                <a:solidFill>
                  <a:schemeClr val="accent5">
                    <a:lumMod val="60000"/>
                    <a:lumOff val="40000"/>
                  </a:schemeClr>
                </a:solidFill>
                <a:effectLst>
                  <a:innerShdw blurRad="69850" dist="43180" dir="5400000">
                    <a:srgbClr val="000000">
                      <a:alpha val="65000"/>
                    </a:srgbClr>
                  </a:innerShdw>
                </a:effectLst>
              </a:rPr>
              <a:t>6:20 </a:t>
            </a:r>
            <a:r>
              <a:rPr lang="en-US" sz="1700" b="1" dirty="0">
                <a:ln w="1905"/>
                <a:solidFill>
                  <a:schemeClr val="tx1">
                    <a:lumMod val="75000"/>
                    <a:lumOff val="25000"/>
                  </a:schemeClr>
                </a:solidFill>
                <a:effectLst>
                  <a:innerShdw blurRad="69850" dist="43180" dir="5400000">
                    <a:srgbClr val="000000">
                      <a:alpha val="65000"/>
                    </a:srgbClr>
                  </a:innerShdw>
                </a:effectLst>
              </a:rPr>
              <a:t>has nothing to indicate any new day </a:t>
            </a:r>
            <a:r>
              <a:rPr lang="en-US" sz="1700" b="1" dirty="0" smtClean="0">
                <a:ln w="1905"/>
                <a:solidFill>
                  <a:schemeClr val="tx1">
                    <a:lumMod val="75000"/>
                    <a:lumOff val="25000"/>
                  </a:schemeClr>
                </a:solidFill>
                <a:effectLst>
                  <a:innerShdw blurRad="69850" dist="43180" dir="5400000">
                    <a:srgbClr val="000000">
                      <a:alpha val="65000"/>
                    </a:srgbClr>
                  </a:innerShdw>
                </a:effectLst>
              </a:rPr>
              <a:t/>
            </a:r>
            <a:br>
              <a:rPr lang="en-US" sz="1700" b="1" dirty="0" smtClean="0">
                <a:ln w="1905"/>
                <a:solidFill>
                  <a:schemeClr val="tx1">
                    <a:lumMod val="75000"/>
                    <a:lumOff val="25000"/>
                  </a:schemeClr>
                </a:solidFill>
                <a:effectLst>
                  <a:innerShdw blurRad="69850" dist="43180" dir="5400000">
                    <a:srgbClr val="000000">
                      <a:alpha val="65000"/>
                    </a:srgbClr>
                  </a:innerShdw>
                </a:effectLst>
              </a:rPr>
            </a:br>
            <a:r>
              <a:rPr lang="en-US" sz="1700" b="1" dirty="0" smtClean="0">
                <a:ln w="1905"/>
                <a:solidFill>
                  <a:schemeClr val="tx1">
                    <a:lumMod val="75000"/>
                    <a:lumOff val="25000"/>
                  </a:schemeClr>
                </a:solidFill>
                <a:effectLst>
                  <a:innerShdw blurRad="69850" dist="43180" dir="5400000">
                    <a:srgbClr val="000000">
                      <a:alpha val="65000"/>
                    </a:srgbClr>
                  </a:innerShdw>
                </a:effectLst>
              </a:rPr>
              <a:t>begins </a:t>
            </a:r>
            <a:r>
              <a:rPr lang="en-US" sz="1700" b="1" dirty="0">
                <a:ln w="1905"/>
                <a:solidFill>
                  <a:schemeClr val="tx1">
                    <a:lumMod val="75000"/>
                    <a:lumOff val="25000"/>
                  </a:schemeClr>
                </a:solidFill>
                <a:effectLst>
                  <a:innerShdw blurRad="69850" dist="43180" dir="5400000">
                    <a:srgbClr val="000000">
                      <a:alpha val="65000"/>
                    </a:srgbClr>
                  </a:innerShdw>
                </a:effectLst>
              </a:rPr>
              <a:t>with the “evening twilight.”  </a:t>
            </a:r>
            <a:endParaRPr lang="en-US" sz="1700" b="1" dirty="0" smtClean="0">
              <a:ln w="1905"/>
              <a:solidFill>
                <a:schemeClr val="tx1">
                  <a:lumMod val="75000"/>
                  <a:lumOff val="25000"/>
                </a:schemeClr>
              </a:solidFill>
              <a:effectLst>
                <a:innerShdw blurRad="69850" dist="43180" dir="5400000">
                  <a:srgbClr val="000000">
                    <a:alpha val="65000"/>
                  </a:srgbClr>
                </a:innerShdw>
              </a:effectLst>
            </a:endParaRPr>
          </a:p>
          <a:p>
            <a:pPr marL="342900" indent="-342900">
              <a:lnSpc>
                <a:spcPct val="150000"/>
              </a:lnSpc>
              <a:buFont typeface="+mj-lt"/>
              <a:buAutoNum type="arabicPeriod"/>
            </a:pPr>
            <a:r>
              <a:rPr lang="en-US" sz="1700" dirty="0" smtClean="0"/>
              <a:t>The </a:t>
            </a:r>
            <a:r>
              <a:rPr lang="en-US" sz="1700" b="1" u="sng" dirty="0"/>
              <a:t>context</a:t>
            </a:r>
            <a:r>
              <a:rPr lang="en-US" sz="1700" dirty="0"/>
              <a:t> of </a:t>
            </a:r>
            <a:r>
              <a:rPr lang="en-US" sz="1700" b="1" dirty="0">
                <a:ln w="1905">
                  <a:solidFill>
                    <a:schemeClr val="tx2"/>
                  </a:solidFill>
                </a:ln>
                <a:solidFill>
                  <a:schemeClr val="accent5">
                    <a:lumMod val="60000"/>
                    <a:lumOff val="40000"/>
                  </a:schemeClr>
                </a:solidFill>
                <a:effectLst>
                  <a:innerShdw blurRad="69850" dist="43180" dir="5400000">
                    <a:srgbClr val="000000">
                      <a:alpha val="65000"/>
                    </a:srgbClr>
                  </a:innerShdw>
                </a:effectLst>
              </a:rPr>
              <a:t>Lev 6:20 </a:t>
            </a:r>
            <a:r>
              <a:rPr lang="en-US" sz="1700" dirty="0" smtClean="0"/>
              <a:t>is </a:t>
            </a:r>
            <a:r>
              <a:rPr lang="en-US" sz="1700" dirty="0"/>
              <a:t>completely about </a:t>
            </a:r>
            <a:r>
              <a:rPr lang="en-US" sz="1700" dirty="0" smtClean="0"/>
              <a:t>the </a:t>
            </a:r>
            <a:br>
              <a:rPr lang="en-US" sz="1700" dirty="0" smtClean="0"/>
            </a:br>
            <a:r>
              <a:rPr lang="en-US" sz="1700" b="1" dirty="0" smtClean="0">
                <a:ln>
                  <a:solidFill>
                    <a:schemeClr val="accent2">
                      <a:lumMod val="75000"/>
                    </a:schemeClr>
                  </a:solidFill>
                </a:ln>
                <a:solidFill>
                  <a:schemeClr val="accent5">
                    <a:lumMod val="60000"/>
                    <a:lumOff val="40000"/>
                  </a:schemeClr>
                </a:solidFill>
              </a:rPr>
              <a:t>Grain offering </a:t>
            </a:r>
            <a:r>
              <a:rPr lang="en-US" sz="1700" b="1" dirty="0" smtClean="0">
                <a:solidFill>
                  <a:srgbClr val="006600"/>
                </a:solidFill>
              </a:rPr>
              <a:t>that </a:t>
            </a:r>
            <a:r>
              <a:rPr lang="en-US" sz="1700" b="1" u="sng" dirty="0" smtClean="0">
                <a:solidFill>
                  <a:srgbClr val="006600"/>
                </a:solidFill>
              </a:rPr>
              <a:t>always</a:t>
            </a:r>
            <a:r>
              <a:rPr lang="en-US" sz="1700" b="1" dirty="0" smtClean="0">
                <a:solidFill>
                  <a:srgbClr val="006600"/>
                </a:solidFill>
              </a:rPr>
              <a:t> </a:t>
            </a:r>
            <a:r>
              <a:rPr lang="en-US" sz="1700" b="1" u="sng" dirty="0" smtClean="0">
                <a:solidFill>
                  <a:srgbClr val="006600"/>
                </a:solidFill>
              </a:rPr>
              <a:t>attends</a:t>
            </a:r>
            <a:r>
              <a:rPr lang="en-US" sz="1700" b="1" dirty="0" smtClean="0">
                <a:solidFill>
                  <a:srgbClr val="006600"/>
                </a:solidFill>
              </a:rPr>
              <a:t> both </a:t>
            </a:r>
            <a:r>
              <a:rPr lang="en-US" sz="1700" b="1" dirty="0" smtClean="0">
                <a:ln w="1905"/>
                <a:solidFill>
                  <a:srgbClr val="FF0000"/>
                </a:solidFill>
                <a:effectLst>
                  <a:innerShdw blurRad="69850" dist="43180" dir="5400000">
                    <a:srgbClr val="000000">
                      <a:alpha val="65000"/>
                    </a:srgbClr>
                  </a:innerShdw>
                </a:effectLst>
              </a:rPr>
              <a:t>daily </a:t>
            </a:r>
            <a:br>
              <a:rPr lang="en-US" sz="1700" b="1" dirty="0" smtClean="0">
                <a:ln w="1905"/>
                <a:solidFill>
                  <a:srgbClr val="FF0000"/>
                </a:solidFill>
                <a:effectLst>
                  <a:innerShdw blurRad="69850" dist="43180" dir="5400000">
                    <a:srgbClr val="000000">
                      <a:alpha val="65000"/>
                    </a:srgbClr>
                  </a:innerShdw>
                </a:effectLst>
              </a:rPr>
            </a:br>
            <a:r>
              <a:rPr lang="en-US" sz="1700" b="1" dirty="0" smtClean="0">
                <a:ln w="1905"/>
                <a:solidFill>
                  <a:srgbClr val="FF0000"/>
                </a:solidFill>
                <a:effectLst>
                  <a:innerShdw blurRad="69850" dist="43180" dir="5400000">
                    <a:srgbClr val="000000">
                      <a:alpha val="65000"/>
                    </a:srgbClr>
                  </a:innerShdw>
                </a:effectLst>
              </a:rPr>
              <a:t>[</a:t>
            </a:r>
            <a:r>
              <a:rPr lang="en-US" sz="1700" b="1" dirty="0" smtClean="0">
                <a:ln w="1905"/>
                <a:solidFill>
                  <a:srgbClr val="0070C0"/>
                </a:solidFill>
                <a:effectLst>
                  <a:innerShdw blurRad="69850" dist="43180" dir="5400000">
                    <a:srgbClr val="000000">
                      <a:alpha val="65000"/>
                    </a:srgbClr>
                  </a:innerShdw>
                </a:effectLst>
              </a:rPr>
              <a:t>Burnt </a:t>
            </a:r>
            <a:r>
              <a:rPr lang="en-US" sz="1700" b="1" dirty="0" smtClean="0">
                <a:ln w="1905"/>
                <a:solidFill>
                  <a:srgbClr val="FF0000"/>
                </a:solidFill>
                <a:effectLst>
                  <a:innerShdw blurRad="69850" dist="43180" dir="5400000">
                    <a:srgbClr val="000000">
                      <a:alpha val="65000"/>
                    </a:srgbClr>
                  </a:innerShdw>
                </a:effectLst>
              </a:rPr>
              <a:t>/ </a:t>
            </a:r>
            <a:r>
              <a:rPr lang="en-US" sz="1700" b="1" dirty="0" smtClean="0">
                <a:ln w="1905"/>
                <a:solidFill>
                  <a:srgbClr val="006600"/>
                </a:solidFill>
                <a:effectLst>
                  <a:innerShdw blurRad="69850" dist="43180" dir="5400000">
                    <a:srgbClr val="000000">
                      <a:alpha val="65000"/>
                    </a:srgbClr>
                  </a:innerShdw>
                </a:effectLst>
              </a:rPr>
              <a:t>Peace</a:t>
            </a:r>
            <a:r>
              <a:rPr lang="en-US" sz="1700" b="1" dirty="0" smtClean="0">
                <a:ln w="1905"/>
                <a:solidFill>
                  <a:srgbClr val="FF0000"/>
                </a:solidFill>
                <a:effectLst>
                  <a:innerShdw blurRad="69850" dist="43180" dir="5400000">
                    <a:srgbClr val="000000">
                      <a:alpha val="65000"/>
                    </a:srgbClr>
                  </a:innerShdw>
                </a:effectLst>
              </a:rPr>
              <a:t>] Offerings</a:t>
            </a:r>
            <a:r>
              <a:rPr lang="en-US" sz="1700" dirty="0" smtClean="0"/>
              <a:t> when they happen to </a:t>
            </a:r>
            <a:r>
              <a:rPr lang="en-US" sz="1700" dirty="0"/>
              <a:t>occur. </a:t>
            </a:r>
            <a:endParaRPr lang="en-US" sz="1700" dirty="0" smtClean="0"/>
          </a:p>
          <a:p>
            <a:pPr marL="342900" indent="-342900">
              <a:lnSpc>
                <a:spcPct val="150000"/>
              </a:lnSpc>
              <a:buFont typeface="+mj-lt"/>
              <a:buAutoNum type="arabicPeriod"/>
            </a:pPr>
            <a:r>
              <a:rPr lang="en-US" sz="1700" b="1" dirty="0">
                <a:ln w="1905">
                  <a:solidFill>
                    <a:schemeClr val="tx2"/>
                  </a:solidFill>
                </a:ln>
                <a:solidFill>
                  <a:schemeClr val="accent5">
                    <a:lumMod val="60000"/>
                    <a:lumOff val="40000"/>
                  </a:schemeClr>
                </a:solidFill>
                <a:effectLst>
                  <a:innerShdw blurRad="69850" dist="43180" dir="5400000">
                    <a:srgbClr val="000000">
                      <a:alpha val="65000"/>
                    </a:srgbClr>
                  </a:innerShdw>
                </a:effectLst>
              </a:rPr>
              <a:t>Lev 6:20 </a:t>
            </a:r>
            <a:r>
              <a:rPr lang="en-US" sz="1700" b="1" u="sng" dirty="0" smtClean="0">
                <a:ln w="1905"/>
                <a:solidFill>
                  <a:srgbClr val="FF0000"/>
                </a:solidFill>
                <a:effectLst>
                  <a:innerShdw blurRad="69850" dist="43180" dir="5400000">
                    <a:srgbClr val="000000">
                      <a:alpha val="65000"/>
                    </a:srgbClr>
                  </a:innerShdw>
                </a:effectLst>
              </a:rPr>
              <a:t>bypasses</a:t>
            </a:r>
            <a:r>
              <a:rPr lang="en-US" sz="1700" b="1" dirty="0" smtClean="0">
                <a:ln w="1905"/>
                <a:solidFill>
                  <a:srgbClr val="FF0000"/>
                </a:solidFill>
                <a:effectLst>
                  <a:innerShdw blurRad="69850" dist="43180" dir="5400000">
                    <a:srgbClr val="000000">
                      <a:alpha val="65000"/>
                    </a:srgbClr>
                  </a:innerShdw>
                </a:effectLst>
              </a:rPr>
              <a:t> the phrase </a:t>
            </a:r>
            <a:r>
              <a:rPr lang="en-US" sz="1700" b="1" dirty="0" smtClean="0">
                <a:ln w="1905"/>
                <a:solidFill>
                  <a:srgbClr val="0000FF"/>
                </a:solidFill>
                <a:effectLst>
                  <a:innerShdw blurRad="69850" dist="43180" dir="5400000">
                    <a:srgbClr val="000000">
                      <a:alpha val="65000"/>
                    </a:srgbClr>
                  </a:innerShdw>
                </a:effectLst>
              </a:rPr>
              <a:t>&lt;</a:t>
            </a:r>
            <a:r>
              <a:rPr lang="en-US" sz="1700" b="1" dirty="0" err="1" smtClean="0">
                <a:ln w="1905"/>
                <a:solidFill>
                  <a:srgbClr val="0000FF"/>
                </a:solidFill>
                <a:effectLst>
                  <a:innerShdw blurRad="69850" dist="43180" dir="5400000">
                    <a:srgbClr val="000000">
                      <a:alpha val="65000"/>
                    </a:srgbClr>
                  </a:innerShdw>
                </a:effectLst>
              </a:rPr>
              <a:t>beyn</a:t>
            </a:r>
            <a:r>
              <a:rPr lang="en-US" sz="1700" b="1" dirty="0" smtClean="0">
                <a:ln w="1905"/>
                <a:solidFill>
                  <a:srgbClr val="0000FF"/>
                </a:solidFill>
                <a:effectLst>
                  <a:innerShdw blurRad="69850" dist="43180" dir="5400000">
                    <a:srgbClr val="000000">
                      <a:alpha val="65000"/>
                    </a:srgbClr>
                  </a:innerShdw>
                </a:effectLst>
              </a:rPr>
              <a:t> ha </a:t>
            </a:r>
            <a:r>
              <a:rPr lang="en-US" sz="1700" b="1" dirty="0" err="1" smtClean="0">
                <a:ln w="1905"/>
                <a:solidFill>
                  <a:srgbClr val="0000FF"/>
                </a:solidFill>
                <a:effectLst>
                  <a:innerShdw blurRad="69850" dist="43180" dir="5400000">
                    <a:srgbClr val="000000">
                      <a:alpha val="65000"/>
                    </a:srgbClr>
                  </a:innerShdw>
                </a:effectLst>
              </a:rPr>
              <a:t>arbayim</a:t>
            </a:r>
            <a:r>
              <a:rPr lang="en-US" sz="1700" b="1" dirty="0" smtClean="0">
                <a:ln w="1905"/>
                <a:solidFill>
                  <a:srgbClr val="0000FF"/>
                </a:solidFill>
                <a:effectLst>
                  <a:innerShdw blurRad="69850" dist="43180" dir="5400000">
                    <a:srgbClr val="000000">
                      <a:alpha val="65000"/>
                    </a:srgbClr>
                  </a:innerShdw>
                </a:effectLst>
              </a:rPr>
              <a:t>&gt; </a:t>
            </a:r>
            <a:r>
              <a:rPr lang="en-US" sz="1700" dirty="0" smtClean="0"/>
              <a:t>that is used in </a:t>
            </a:r>
            <a:r>
              <a:rPr lang="en-US" sz="1700" b="1" dirty="0" err="1" smtClean="0">
                <a:ln w="1905"/>
                <a:solidFill>
                  <a:srgbClr val="0000FF"/>
                </a:solidFill>
                <a:effectLst>
                  <a:innerShdw blurRad="69850" dist="43180" dir="5400000">
                    <a:srgbClr val="000000">
                      <a:alpha val="65000"/>
                    </a:srgbClr>
                  </a:innerShdw>
                </a:effectLst>
              </a:rPr>
              <a:t>Exo</a:t>
            </a:r>
            <a:r>
              <a:rPr lang="en-US" sz="1700" b="1" dirty="0" smtClean="0">
                <a:ln w="1905"/>
                <a:solidFill>
                  <a:srgbClr val="0000FF"/>
                </a:solidFill>
                <a:effectLst>
                  <a:innerShdw blurRad="69850" dist="43180" dir="5400000">
                    <a:srgbClr val="000000">
                      <a:alpha val="65000"/>
                    </a:srgbClr>
                  </a:innerShdw>
                </a:effectLst>
              </a:rPr>
              <a:t> 29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for the evening sacrifice. </a:t>
            </a:r>
          </a:p>
          <a:p>
            <a:pPr marL="342900" indent="-342900">
              <a:lnSpc>
                <a:spcPct val="150000"/>
              </a:lnSpc>
              <a:buFont typeface="+mj-lt"/>
              <a:buAutoNum type="arabicPeriod"/>
            </a:pP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The “evening” sacrifice was </a:t>
            </a:r>
            <a:r>
              <a:rPr lang="en-US" sz="1700" b="1" u="sng"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always to be offered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
            </a:r>
            <a:b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b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on </a:t>
            </a:r>
            <a:r>
              <a:rPr lang="en-US" sz="1700" b="1" dirty="0" smtClean="0">
                <a:ln w="1905"/>
                <a:solidFill>
                  <a:srgbClr val="0000FF"/>
                </a:solidFill>
                <a:effectLst>
                  <a:innerShdw blurRad="69850" dist="43180" dir="5400000">
                    <a:srgbClr val="000000">
                      <a:alpha val="65000"/>
                    </a:srgbClr>
                  </a:innerShdw>
                </a:effectLst>
              </a:rPr>
              <a:t>“the same day”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as the </a:t>
            </a:r>
            <a:r>
              <a:rPr lang="en-US" sz="1700" b="1" dirty="0" smtClean="0">
                <a:ln w="1905"/>
                <a:solidFill>
                  <a:srgbClr val="96004B"/>
                </a:solidFill>
                <a:effectLst>
                  <a:innerShdw blurRad="69850" dist="43180" dir="5400000">
                    <a:srgbClr val="000000">
                      <a:alpha val="65000"/>
                    </a:srgbClr>
                  </a:innerShdw>
                </a:effectLst>
              </a:rPr>
              <a:t>“boqer/morning”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sacrifice.  </a:t>
            </a:r>
          </a:p>
          <a:p>
            <a:pPr marL="342900" indent="-342900">
              <a:lnSpc>
                <a:spcPct val="150000"/>
              </a:lnSpc>
              <a:buFont typeface="+mj-lt"/>
              <a:buAutoNum type="arabicPeriod"/>
            </a:pPr>
            <a:r>
              <a:rPr lang="en-US" sz="1700" dirty="0" smtClean="0"/>
              <a:t>According to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Lev 6:20, </a:t>
            </a:r>
            <a:r>
              <a:rPr lang="en-US" sz="1700" dirty="0" smtClean="0"/>
              <a:t>the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evening sacrifice </a:t>
            </a:r>
            <a:b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br>
            <a:r>
              <a:rPr lang="en-US" sz="2000" b="1" spc="600" dirty="0" smtClean="0">
                <a:solidFill>
                  <a:srgbClr val="006600"/>
                </a:solidFill>
                <a:effectLst>
                  <a:reflection blurRad="6350" stA="60000" endA="900" endPos="60000" dist="29997" dir="5400000" sy="-100000" algn="bl" rotWithShape="0"/>
                </a:effectLst>
              </a:rPr>
              <a:t>stretched</a:t>
            </a:r>
            <a:r>
              <a:rPr lang="en-US" sz="1700" dirty="0" smtClean="0"/>
              <a:t> to the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ereb/night portion.  </a:t>
            </a:r>
            <a:endParaRPr lang="en-US" sz="1700" dirty="0" smtClean="0">
              <a:ln w="1905">
                <a:solidFill>
                  <a:schemeClr val="tx2"/>
                </a:solidFill>
              </a:ln>
              <a:solidFill>
                <a:schemeClr val="accent5">
                  <a:lumMod val="60000"/>
                  <a:lumOff val="40000"/>
                </a:schemeClr>
              </a:solidFill>
            </a:endParaRPr>
          </a:p>
          <a:p>
            <a:pPr marL="342900" indent="-342900">
              <a:lnSpc>
                <a:spcPct val="150000"/>
              </a:lnSpc>
              <a:buFont typeface="+mj-lt"/>
              <a:buAutoNum type="arabicPeriod"/>
            </a:pPr>
            <a:r>
              <a:rPr lang="en-US" sz="1700" dirty="0" smtClean="0"/>
              <a:t>The </a:t>
            </a:r>
            <a:r>
              <a:rPr lang="en-US" sz="1700" b="1" dirty="0" smtClean="0">
                <a:ln w="1905"/>
                <a:solidFill>
                  <a:srgbClr val="FF0000"/>
                </a:solidFill>
                <a:effectLst>
                  <a:innerShdw blurRad="69850" dist="43180" dir="5400000">
                    <a:srgbClr val="000000">
                      <a:alpha val="65000"/>
                    </a:srgbClr>
                  </a:innerShdw>
                </a:effectLst>
              </a:rPr>
              <a:t>sacrifice</a:t>
            </a:r>
            <a:r>
              <a:rPr lang="en-US" sz="1700" dirty="0" smtClean="0"/>
              <a:t> and </a:t>
            </a:r>
            <a:r>
              <a:rPr lang="en-US" sz="1700" b="1" dirty="0" smtClean="0">
                <a:ln w="1905">
                  <a:solidFill>
                    <a:schemeClr val="tx2"/>
                  </a:solidFill>
                </a:ln>
                <a:solidFill>
                  <a:schemeClr val="accent5">
                    <a:lumMod val="60000"/>
                    <a:lumOff val="40000"/>
                  </a:schemeClr>
                </a:solidFill>
                <a:effectLst>
                  <a:innerShdw blurRad="69850" dist="43180" dir="5400000">
                    <a:srgbClr val="000000">
                      <a:alpha val="65000"/>
                    </a:srgbClr>
                  </a:innerShdw>
                </a:effectLst>
              </a:rPr>
              <a:t>bloodless offerings </a:t>
            </a:r>
            <a:r>
              <a:rPr lang="en-US" sz="1700" dirty="0" smtClean="0"/>
              <a:t>are still considered as being offered on </a:t>
            </a:r>
            <a:r>
              <a:rPr lang="en-US" sz="1700" b="1" dirty="0" smtClean="0">
                <a:ln w="1905"/>
                <a:solidFill>
                  <a:srgbClr val="0000FF"/>
                </a:solidFill>
                <a:effectLst>
                  <a:innerShdw blurRad="69850" dist="43180" dir="5400000">
                    <a:srgbClr val="000000">
                      <a:alpha val="65000"/>
                    </a:srgbClr>
                  </a:innerShdw>
                </a:effectLst>
              </a:rPr>
              <a:t>“the same day.” </a:t>
            </a:r>
          </a:p>
        </p:txBody>
      </p:sp>
      <p:sp>
        <p:nvSpPr>
          <p:cNvPr id="36" name="TextBox 29"/>
          <p:cNvSpPr txBox="1"/>
          <p:nvPr/>
        </p:nvSpPr>
        <p:spPr>
          <a:xfrm>
            <a:off x="6777318" y="5724208"/>
            <a:ext cx="4369102" cy="1021556"/>
          </a:xfrm>
          <a:prstGeom prst="roundRect">
            <a:avLst/>
          </a:prstGeom>
          <a:blipFill>
            <a:blip r:embed="rId4"/>
            <a:stretch>
              <a:fillRect/>
            </a:stretch>
          </a:blip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Will this pattern have any affect on the testimony of </a:t>
            </a:r>
            <a:br>
              <a:rPr lang="en-US"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br>
            <a:r>
              <a:rPr lang="en-US"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King Josiah in 2 </a:t>
            </a:r>
            <a:r>
              <a:rPr lang="en-US" b="1" spc="150" dirty="0">
                <a:ln w="11430"/>
                <a:solidFill>
                  <a:srgbClr val="F8F8F8"/>
                </a:solidFill>
                <a:effectLst>
                  <a:glow rad="127000">
                    <a:schemeClr val="tx2"/>
                  </a:glow>
                  <a:outerShdw blurRad="25400" algn="tl" rotWithShape="0">
                    <a:srgbClr val="000000">
                      <a:alpha val="43000"/>
                    </a:srgbClr>
                  </a:outerShdw>
                </a:effectLst>
                <a:latin typeface="Comic Sans MS" pitchFamily="66" charset="0"/>
              </a:rPr>
              <a:t>Chron </a:t>
            </a:r>
            <a:r>
              <a:rPr lang="en-US"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35?</a:t>
            </a:r>
            <a:endParaRPr lang="en-US" b="1" i="1" spc="150" dirty="0">
              <a:ln w="11430"/>
              <a:solidFill>
                <a:srgbClr val="F8F8F8"/>
              </a:solidFill>
              <a:effectLst>
                <a:glow rad="127000">
                  <a:schemeClr val="tx2"/>
                </a:glow>
                <a:outerShdw blurRad="25400" algn="tl" rotWithShape="0">
                  <a:srgbClr val="000000">
                    <a:alpha val="43000"/>
                  </a:srgbClr>
                </a:outerShdw>
              </a:effectLst>
              <a:latin typeface="Comic Sans MS" pitchFamily="66" charset="0"/>
            </a:endParaRPr>
          </a:p>
        </p:txBody>
      </p:sp>
      <p:sp>
        <p:nvSpPr>
          <p:cNvPr id="15" name="Rectangle 14"/>
          <p:cNvSpPr/>
          <p:nvPr/>
        </p:nvSpPr>
        <p:spPr>
          <a:xfrm>
            <a:off x="7674015" y="2901350"/>
            <a:ext cx="4166886" cy="2585323"/>
          </a:xfrm>
          <a:prstGeom prst="rect">
            <a:avLst/>
          </a:prstGeom>
          <a:solidFill>
            <a:schemeClr val="accent4">
              <a:lumMod val="20000"/>
              <a:lumOff val="80000"/>
            </a:schemeClr>
          </a:solidFill>
          <a:ln w="57150">
            <a:solidFill>
              <a:srgbClr val="006600"/>
            </a:solidFill>
          </a:ln>
          <a:scene3d>
            <a:camera prst="orthographicFront"/>
            <a:lightRig rig="threePt" dir="t"/>
          </a:scene3d>
          <a:sp3d>
            <a:bevelT/>
          </a:sp3d>
        </p:spPr>
        <p:txBody>
          <a:bodyPr wrap="square">
            <a:spAutoFit/>
            <a:sp3d extrusionH="57150">
              <a:bevelT w="82550" h="38100" prst="coolSlant"/>
            </a:sp3d>
          </a:bodyPr>
          <a:lstStyle/>
          <a:p>
            <a:pPr marL="285750" indent="-285750">
              <a:buFont typeface="Arial" pitchFamily="34" charset="0"/>
              <a:buChar char="•"/>
            </a:pPr>
            <a:r>
              <a:rPr lang="en-US" b="1" dirty="0">
                <a:solidFill>
                  <a:srgbClr val="006600"/>
                </a:solidFill>
              </a:rPr>
              <a:t>This </a:t>
            </a:r>
            <a:r>
              <a:rPr lang="en-US" b="1" dirty="0" smtClean="0">
                <a:ln w="1905">
                  <a:solidFill>
                    <a:schemeClr val="accent2">
                      <a:lumMod val="75000"/>
                    </a:schemeClr>
                  </a:solidFill>
                </a:ln>
                <a:solidFill>
                  <a:schemeClr val="accent5">
                    <a:lumMod val="60000"/>
                    <a:lumOff val="40000"/>
                  </a:schemeClr>
                </a:solidFill>
                <a:effectLst>
                  <a:innerShdw blurRad="69850" dist="43180" dir="5400000">
                    <a:srgbClr val="000000">
                      <a:alpha val="65000"/>
                    </a:srgbClr>
                  </a:innerShdw>
                </a:effectLst>
              </a:rPr>
              <a:t>Grain Offering </a:t>
            </a:r>
            <a:r>
              <a:rPr lang="en-US" b="1" dirty="0">
                <a:solidFill>
                  <a:srgbClr val="006600"/>
                </a:solidFill>
              </a:rPr>
              <a:t>in Lev 6  is not </a:t>
            </a:r>
            <a:r>
              <a:rPr lang="en-US" b="1" dirty="0" smtClean="0">
                <a:solidFill>
                  <a:srgbClr val="006600"/>
                </a:solidFill>
              </a:rPr>
              <a:t>precisely </a:t>
            </a:r>
            <a:r>
              <a:rPr lang="en-US" b="1" dirty="0">
                <a:solidFill>
                  <a:srgbClr val="006600"/>
                </a:solidFill>
              </a:rPr>
              <a:t>connected to any </a:t>
            </a:r>
            <a:r>
              <a:rPr lang="en-US" b="1" dirty="0">
                <a:ln w="1905"/>
                <a:solidFill>
                  <a:srgbClr val="FF0000"/>
                </a:solidFill>
                <a:effectLst>
                  <a:innerShdw blurRad="69850" dist="43180" dir="5400000">
                    <a:srgbClr val="000000">
                      <a:alpha val="65000"/>
                    </a:srgbClr>
                  </a:innerShdw>
                </a:effectLst>
              </a:rPr>
              <a:t>Passover sacrifice </a:t>
            </a:r>
            <a:r>
              <a:rPr lang="en-US" b="1" dirty="0">
                <a:solidFill>
                  <a:srgbClr val="006600"/>
                </a:solidFill>
              </a:rPr>
              <a:t>– specifically during </a:t>
            </a:r>
            <a:r>
              <a:rPr lang="en-US" b="1" dirty="0" smtClean="0">
                <a:solidFill>
                  <a:srgbClr val="006600"/>
                </a:solidFill>
              </a:rPr>
              <a:t>dusk.</a:t>
            </a:r>
            <a:r>
              <a:rPr lang="en-US" dirty="0" smtClean="0">
                <a:solidFill>
                  <a:srgbClr val="96004B"/>
                </a:solidFill>
              </a:rPr>
              <a:t>  </a:t>
            </a:r>
          </a:p>
          <a:p>
            <a:pPr marL="285750" indent="-285750">
              <a:buFont typeface="Arial" pitchFamily="34" charset="0"/>
              <a:buChar char="•"/>
            </a:pPr>
            <a:r>
              <a:rPr lang="en-US" b="1" dirty="0" smtClean="0">
                <a:solidFill>
                  <a:srgbClr val="7030A0"/>
                </a:solidFill>
              </a:rPr>
              <a:t>Lev </a:t>
            </a:r>
            <a:r>
              <a:rPr lang="en-US" b="1" dirty="0">
                <a:solidFill>
                  <a:srgbClr val="7030A0"/>
                </a:solidFill>
              </a:rPr>
              <a:t>6:20 </a:t>
            </a:r>
            <a:r>
              <a:rPr lang="en-US" b="1" dirty="0" smtClean="0">
                <a:solidFill>
                  <a:srgbClr val="7030A0"/>
                </a:solidFill>
              </a:rPr>
              <a:t>defines a </a:t>
            </a:r>
            <a:r>
              <a:rPr lang="en-US" b="1" dirty="0">
                <a:solidFill>
                  <a:srgbClr val="7030A0"/>
                </a:solidFill>
              </a:rPr>
              <a:t>bloodless offering “at night </a:t>
            </a:r>
            <a:r>
              <a:rPr lang="en-US" b="1" dirty="0" smtClean="0">
                <a:solidFill>
                  <a:srgbClr val="7030A0"/>
                </a:solidFill>
              </a:rPr>
              <a:t>6153”</a:t>
            </a:r>
            <a:r>
              <a:rPr lang="en-US" sz="1400" b="1" dirty="0" smtClean="0">
                <a:solidFill>
                  <a:srgbClr val="7030A0"/>
                </a:solidFill>
              </a:rPr>
              <a:t> [same day].</a:t>
            </a:r>
            <a:r>
              <a:rPr lang="en-US" b="1" dirty="0" smtClean="0">
                <a:solidFill>
                  <a:srgbClr val="7030A0"/>
                </a:solidFill>
              </a:rPr>
              <a:t> This also provides for </a:t>
            </a:r>
            <a:r>
              <a:rPr lang="en-US" b="1" u="sng" dirty="0" smtClean="0">
                <a:ln w="1905"/>
                <a:solidFill>
                  <a:srgbClr val="FF0000"/>
                </a:solidFill>
                <a:effectLst>
                  <a:innerShdw blurRad="69850" dist="43180" dir="5400000">
                    <a:srgbClr val="000000">
                      <a:alpha val="65000"/>
                    </a:srgbClr>
                  </a:innerShdw>
                </a:effectLst>
              </a:rPr>
              <a:t>other</a:t>
            </a:r>
            <a:r>
              <a:rPr lang="en-US" b="1" dirty="0" smtClean="0">
                <a:ln w="1905"/>
                <a:solidFill>
                  <a:srgbClr val="FF0000"/>
                </a:solidFill>
                <a:effectLst>
                  <a:innerShdw blurRad="69850" dist="43180" dir="5400000">
                    <a:srgbClr val="000000">
                      <a:alpha val="65000"/>
                    </a:srgbClr>
                  </a:innerShdw>
                </a:effectLst>
              </a:rPr>
              <a:t> sacrifices </a:t>
            </a:r>
            <a:r>
              <a:rPr lang="en-US" b="1" dirty="0" smtClean="0">
                <a:solidFill>
                  <a:srgbClr val="7030A0"/>
                </a:solidFill>
              </a:rPr>
              <a:t>to be offered together at the </a:t>
            </a:r>
            <a:r>
              <a:rPr lang="en-US" b="1" dirty="0">
                <a:solidFill>
                  <a:srgbClr val="7030A0"/>
                </a:solidFill>
              </a:rPr>
              <a:t>brink of the </a:t>
            </a:r>
            <a:r>
              <a:rPr lang="en-US" b="1" dirty="0">
                <a:solidFill>
                  <a:schemeClr val="accent2">
                    <a:lumMod val="20000"/>
                    <a:lumOff val="80000"/>
                  </a:schemeClr>
                </a:solidFill>
                <a:effectLst>
                  <a:glow rad="165100">
                    <a:srgbClr val="002060"/>
                  </a:glow>
                </a:effectLst>
              </a:rPr>
              <a:t>Night Season.  </a:t>
            </a:r>
          </a:p>
        </p:txBody>
      </p:sp>
      <p:sp>
        <p:nvSpPr>
          <p:cNvPr id="13" name="TextBox 29"/>
          <p:cNvSpPr txBox="1"/>
          <p:nvPr/>
        </p:nvSpPr>
        <p:spPr>
          <a:xfrm>
            <a:off x="7674015" y="1493419"/>
            <a:ext cx="4166886" cy="119181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3200" b="1" spc="150" dirty="0" smtClean="0">
                <a:ln w="11430"/>
                <a:solidFill>
                  <a:srgbClr val="FF0000"/>
                </a:solidFill>
                <a:effectLst>
                  <a:glow rad="127000">
                    <a:schemeClr val="accent2">
                      <a:lumMod val="20000"/>
                      <a:lumOff val="80000"/>
                    </a:schemeClr>
                  </a:glow>
                  <a:outerShdw blurRad="25400" algn="tl" rotWithShape="0">
                    <a:srgbClr val="000000">
                      <a:alpha val="43000"/>
                    </a:srgbClr>
                  </a:outerShdw>
                </a:effectLst>
                <a:latin typeface="Comic Sans MS" pitchFamily="66" charset="0"/>
              </a:rPr>
              <a:t>Sunset</a:t>
            </a:r>
            <a:r>
              <a:rPr lang="en-US" sz="3200" b="1" spc="150" dirty="0" smtClean="0">
                <a:ln w="11430"/>
                <a:solidFill>
                  <a:srgbClr val="F8F8F8"/>
                </a:solidFill>
                <a:effectLst>
                  <a:outerShdw blurRad="25400" algn="tl" rotWithShape="0">
                    <a:srgbClr val="000000">
                      <a:alpha val="43000"/>
                    </a:srgbClr>
                  </a:outerShdw>
                </a:effectLst>
                <a:latin typeface="Comic Sans MS" pitchFamily="66" charset="0"/>
              </a:rPr>
              <a:t> did not begin a new day!</a:t>
            </a:r>
            <a:endParaRPr lang="en-US" sz="3200" b="1" i="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7" name="6-Point Star 6"/>
          <p:cNvSpPr/>
          <p:nvPr/>
        </p:nvSpPr>
        <p:spPr>
          <a:xfrm>
            <a:off x="11277600" y="3867089"/>
            <a:ext cx="473654" cy="466165"/>
          </a:xfrm>
          <a:prstGeom prst="star6">
            <a:avLst/>
          </a:prstGeom>
          <a:ln>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Freeform 8"/>
          <p:cNvSpPr/>
          <p:nvPr/>
        </p:nvSpPr>
        <p:spPr>
          <a:xfrm>
            <a:off x="7059168" y="1783469"/>
            <a:ext cx="969264" cy="2950112"/>
          </a:xfrm>
          <a:custGeom>
            <a:avLst/>
            <a:gdLst>
              <a:gd name="connsiteX0" fmla="*/ 1188720 w 1188720"/>
              <a:gd name="connsiteY0" fmla="*/ 14888 h 2858725"/>
              <a:gd name="connsiteX1" fmla="*/ 932688 w 1188720"/>
              <a:gd name="connsiteY1" fmla="*/ 14888 h 2858725"/>
              <a:gd name="connsiteX2" fmla="*/ 877824 w 1188720"/>
              <a:gd name="connsiteY2" fmla="*/ 33176 h 2858725"/>
              <a:gd name="connsiteX3" fmla="*/ 859536 w 1188720"/>
              <a:gd name="connsiteY3" fmla="*/ 60608 h 2858725"/>
              <a:gd name="connsiteX4" fmla="*/ 832104 w 1188720"/>
              <a:gd name="connsiteY4" fmla="*/ 69752 h 2858725"/>
              <a:gd name="connsiteX5" fmla="*/ 804672 w 1188720"/>
              <a:gd name="connsiteY5" fmla="*/ 97184 h 2858725"/>
              <a:gd name="connsiteX6" fmla="*/ 786384 w 1188720"/>
              <a:gd name="connsiteY6" fmla="*/ 152048 h 2858725"/>
              <a:gd name="connsiteX7" fmla="*/ 777240 w 1188720"/>
              <a:gd name="connsiteY7" fmla="*/ 179480 h 2858725"/>
              <a:gd name="connsiteX8" fmla="*/ 795528 w 1188720"/>
              <a:gd name="connsiteY8" fmla="*/ 270920 h 2858725"/>
              <a:gd name="connsiteX9" fmla="*/ 813816 w 1188720"/>
              <a:gd name="connsiteY9" fmla="*/ 298352 h 2858725"/>
              <a:gd name="connsiteX10" fmla="*/ 841248 w 1188720"/>
              <a:gd name="connsiteY10" fmla="*/ 325784 h 2858725"/>
              <a:gd name="connsiteX11" fmla="*/ 850392 w 1188720"/>
              <a:gd name="connsiteY11" fmla="*/ 353216 h 2858725"/>
              <a:gd name="connsiteX12" fmla="*/ 877824 w 1188720"/>
              <a:gd name="connsiteY12" fmla="*/ 417224 h 2858725"/>
              <a:gd name="connsiteX13" fmla="*/ 886968 w 1188720"/>
              <a:gd name="connsiteY13" fmla="*/ 472088 h 2858725"/>
              <a:gd name="connsiteX14" fmla="*/ 877824 w 1188720"/>
              <a:gd name="connsiteY14" fmla="*/ 618392 h 2858725"/>
              <a:gd name="connsiteX15" fmla="*/ 786384 w 1188720"/>
              <a:gd name="connsiteY15" fmla="*/ 709832 h 2858725"/>
              <a:gd name="connsiteX16" fmla="*/ 758952 w 1188720"/>
              <a:gd name="connsiteY16" fmla="*/ 728120 h 2858725"/>
              <a:gd name="connsiteX17" fmla="*/ 676656 w 1188720"/>
              <a:gd name="connsiteY17" fmla="*/ 755552 h 2858725"/>
              <a:gd name="connsiteX18" fmla="*/ 649224 w 1188720"/>
              <a:gd name="connsiteY18" fmla="*/ 764696 h 2858725"/>
              <a:gd name="connsiteX19" fmla="*/ 621792 w 1188720"/>
              <a:gd name="connsiteY19" fmla="*/ 773840 h 2858725"/>
              <a:gd name="connsiteX20" fmla="*/ 594360 w 1188720"/>
              <a:gd name="connsiteY20" fmla="*/ 792128 h 2858725"/>
              <a:gd name="connsiteX21" fmla="*/ 512064 w 1188720"/>
              <a:gd name="connsiteY21" fmla="*/ 837848 h 2858725"/>
              <a:gd name="connsiteX22" fmla="*/ 457200 w 1188720"/>
              <a:gd name="connsiteY22" fmla="*/ 901856 h 2858725"/>
              <a:gd name="connsiteX23" fmla="*/ 438912 w 1188720"/>
              <a:gd name="connsiteY23" fmla="*/ 929288 h 2858725"/>
              <a:gd name="connsiteX24" fmla="*/ 420624 w 1188720"/>
              <a:gd name="connsiteY24" fmla="*/ 984152 h 2858725"/>
              <a:gd name="connsiteX25" fmla="*/ 411480 w 1188720"/>
              <a:gd name="connsiteY25" fmla="*/ 1020728 h 2858725"/>
              <a:gd name="connsiteX26" fmla="*/ 393192 w 1188720"/>
              <a:gd name="connsiteY26" fmla="*/ 1048160 h 2858725"/>
              <a:gd name="connsiteX27" fmla="*/ 411480 w 1188720"/>
              <a:gd name="connsiteY27" fmla="*/ 1276760 h 2858725"/>
              <a:gd name="connsiteX28" fmla="*/ 420624 w 1188720"/>
              <a:gd name="connsiteY28" fmla="*/ 1304192 h 2858725"/>
              <a:gd name="connsiteX29" fmla="*/ 438912 w 1188720"/>
              <a:gd name="connsiteY29" fmla="*/ 1331624 h 2858725"/>
              <a:gd name="connsiteX30" fmla="*/ 475488 w 1188720"/>
              <a:gd name="connsiteY30" fmla="*/ 1395632 h 2858725"/>
              <a:gd name="connsiteX31" fmla="*/ 530352 w 1188720"/>
              <a:gd name="connsiteY31" fmla="*/ 1468784 h 2858725"/>
              <a:gd name="connsiteX32" fmla="*/ 557784 w 1188720"/>
              <a:gd name="connsiteY32" fmla="*/ 1532792 h 2858725"/>
              <a:gd name="connsiteX33" fmla="*/ 566928 w 1188720"/>
              <a:gd name="connsiteY33" fmla="*/ 1560224 h 2858725"/>
              <a:gd name="connsiteX34" fmla="*/ 585216 w 1188720"/>
              <a:gd name="connsiteY34" fmla="*/ 1587656 h 2858725"/>
              <a:gd name="connsiteX35" fmla="*/ 594360 w 1188720"/>
              <a:gd name="connsiteY35" fmla="*/ 1615088 h 2858725"/>
              <a:gd name="connsiteX36" fmla="*/ 612648 w 1188720"/>
              <a:gd name="connsiteY36" fmla="*/ 1651664 h 2858725"/>
              <a:gd name="connsiteX37" fmla="*/ 630936 w 1188720"/>
              <a:gd name="connsiteY37" fmla="*/ 1706528 h 2858725"/>
              <a:gd name="connsiteX38" fmla="*/ 621792 w 1188720"/>
              <a:gd name="connsiteY38" fmla="*/ 1816256 h 2858725"/>
              <a:gd name="connsiteX39" fmla="*/ 585216 w 1188720"/>
              <a:gd name="connsiteY39" fmla="*/ 1871120 h 2858725"/>
              <a:gd name="connsiteX40" fmla="*/ 539496 w 1188720"/>
              <a:gd name="connsiteY40" fmla="*/ 1925984 h 2858725"/>
              <a:gd name="connsiteX41" fmla="*/ 448056 w 1188720"/>
              <a:gd name="connsiteY41" fmla="*/ 1980848 h 2858725"/>
              <a:gd name="connsiteX42" fmla="*/ 384048 w 1188720"/>
              <a:gd name="connsiteY42" fmla="*/ 2008280 h 2858725"/>
              <a:gd name="connsiteX43" fmla="*/ 356616 w 1188720"/>
              <a:gd name="connsiteY43" fmla="*/ 2026568 h 2858725"/>
              <a:gd name="connsiteX44" fmla="*/ 265176 w 1188720"/>
              <a:gd name="connsiteY44" fmla="*/ 2054000 h 2858725"/>
              <a:gd name="connsiteX45" fmla="*/ 237744 w 1188720"/>
              <a:gd name="connsiteY45" fmla="*/ 2072288 h 2858725"/>
              <a:gd name="connsiteX46" fmla="*/ 173736 w 1188720"/>
              <a:gd name="connsiteY46" fmla="*/ 2090576 h 2858725"/>
              <a:gd name="connsiteX47" fmla="*/ 146304 w 1188720"/>
              <a:gd name="connsiteY47" fmla="*/ 2108864 h 2858725"/>
              <a:gd name="connsiteX48" fmla="*/ 100584 w 1188720"/>
              <a:gd name="connsiteY48" fmla="*/ 2154584 h 2858725"/>
              <a:gd name="connsiteX49" fmla="*/ 64008 w 1188720"/>
              <a:gd name="connsiteY49" fmla="*/ 2209448 h 2858725"/>
              <a:gd name="connsiteX50" fmla="*/ 45720 w 1188720"/>
              <a:gd name="connsiteY50" fmla="*/ 2236880 h 2858725"/>
              <a:gd name="connsiteX51" fmla="*/ 27432 w 1188720"/>
              <a:gd name="connsiteY51" fmla="*/ 2291744 h 2858725"/>
              <a:gd name="connsiteX52" fmla="*/ 36576 w 1188720"/>
              <a:gd name="connsiteY52" fmla="*/ 2401472 h 2858725"/>
              <a:gd name="connsiteX53" fmla="*/ 45720 w 1188720"/>
              <a:gd name="connsiteY53" fmla="*/ 2428904 h 2858725"/>
              <a:gd name="connsiteX54" fmla="*/ 82296 w 1188720"/>
              <a:gd name="connsiteY54" fmla="*/ 2502056 h 2858725"/>
              <a:gd name="connsiteX55" fmla="*/ 137160 w 1188720"/>
              <a:gd name="connsiteY55" fmla="*/ 2611784 h 2858725"/>
              <a:gd name="connsiteX56" fmla="*/ 146304 w 1188720"/>
              <a:gd name="connsiteY56" fmla="*/ 2639216 h 2858725"/>
              <a:gd name="connsiteX57" fmla="*/ 137160 w 1188720"/>
              <a:gd name="connsiteY57" fmla="*/ 2748944 h 2858725"/>
              <a:gd name="connsiteX58" fmla="*/ 109728 w 1188720"/>
              <a:gd name="connsiteY58" fmla="*/ 2776376 h 2858725"/>
              <a:gd name="connsiteX59" fmla="*/ 82296 w 1188720"/>
              <a:gd name="connsiteY59" fmla="*/ 2794664 h 2858725"/>
              <a:gd name="connsiteX60" fmla="*/ 27432 w 1188720"/>
              <a:gd name="connsiteY60" fmla="*/ 2831240 h 2858725"/>
              <a:gd name="connsiteX61" fmla="*/ 0 w 1188720"/>
              <a:gd name="connsiteY61" fmla="*/ 2858672 h 285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88720" h="2858725">
                <a:moveTo>
                  <a:pt x="1188720" y="14888"/>
                </a:moveTo>
                <a:cubicBezTo>
                  <a:pt x="1084078" y="-6040"/>
                  <a:pt x="1113895" y="-3858"/>
                  <a:pt x="932688" y="14888"/>
                </a:cubicBezTo>
                <a:cubicBezTo>
                  <a:pt x="913513" y="16872"/>
                  <a:pt x="877824" y="33176"/>
                  <a:pt x="877824" y="33176"/>
                </a:cubicBezTo>
                <a:cubicBezTo>
                  <a:pt x="871728" y="42320"/>
                  <a:pt x="868118" y="53743"/>
                  <a:pt x="859536" y="60608"/>
                </a:cubicBezTo>
                <a:cubicBezTo>
                  <a:pt x="852010" y="66629"/>
                  <a:pt x="840124" y="64405"/>
                  <a:pt x="832104" y="69752"/>
                </a:cubicBezTo>
                <a:cubicBezTo>
                  <a:pt x="821344" y="76925"/>
                  <a:pt x="813816" y="88040"/>
                  <a:pt x="804672" y="97184"/>
                </a:cubicBezTo>
                <a:lnTo>
                  <a:pt x="786384" y="152048"/>
                </a:lnTo>
                <a:lnTo>
                  <a:pt x="777240" y="179480"/>
                </a:lnTo>
                <a:cubicBezTo>
                  <a:pt x="780610" y="203069"/>
                  <a:pt x="782760" y="245385"/>
                  <a:pt x="795528" y="270920"/>
                </a:cubicBezTo>
                <a:cubicBezTo>
                  <a:pt x="800443" y="280750"/>
                  <a:pt x="806781" y="289909"/>
                  <a:pt x="813816" y="298352"/>
                </a:cubicBezTo>
                <a:cubicBezTo>
                  <a:pt x="822095" y="308286"/>
                  <a:pt x="832104" y="316640"/>
                  <a:pt x="841248" y="325784"/>
                </a:cubicBezTo>
                <a:cubicBezTo>
                  <a:pt x="844296" y="334928"/>
                  <a:pt x="846595" y="344357"/>
                  <a:pt x="850392" y="353216"/>
                </a:cubicBezTo>
                <a:cubicBezTo>
                  <a:pt x="863294" y="383321"/>
                  <a:pt x="871226" y="387532"/>
                  <a:pt x="877824" y="417224"/>
                </a:cubicBezTo>
                <a:cubicBezTo>
                  <a:pt x="881846" y="435323"/>
                  <a:pt x="883920" y="453800"/>
                  <a:pt x="886968" y="472088"/>
                </a:cubicBezTo>
                <a:cubicBezTo>
                  <a:pt x="883920" y="520856"/>
                  <a:pt x="888653" y="570744"/>
                  <a:pt x="877824" y="618392"/>
                </a:cubicBezTo>
                <a:cubicBezTo>
                  <a:pt x="866938" y="666289"/>
                  <a:pt x="821654" y="686319"/>
                  <a:pt x="786384" y="709832"/>
                </a:cubicBezTo>
                <a:cubicBezTo>
                  <a:pt x="777240" y="715928"/>
                  <a:pt x="769378" y="724645"/>
                  <a:pt x="758952" y="728120"/>
                </a:cubicBezTo>
                <a:lnTo>
                  <a:pt x="676656" y="755552"/>
                </a:lnTo>
                <a:lnTo>
                  <a:pt x="649224" y="764696"/>
                </a:lnTo>
                <a:cubicBezTo>
                  <a:pt x="640080" y="767744"/>
                  <a:pt x="629812" y="768493"/>
                  <a:pt x="621792" y="773840"/>
                </a:cubicBezTo>
                <a:cubicBezTo>
                  <a:pt x="612648" y="779936"/>
                  <a:pt x="604190" y="787213"/>
                  <a:pt x="594360" y="792128"/>
                </a:cubicBezTo>
                <a:cubicBezTo>
                  <a:pt x="548366" y="815125"/>
                  <a:pt x="569726" y="780186"/>
                  <a:pt x="512064" y="837848"/>
                </a:cubicBezTo>
                <a:cubicBezTo>
                  <a:pt x="478832" y="871080"/>
                  <a:pt x="486526" y="860800"/>
                  <a:pt x="457200" y="901856"/>
                </a:cubicBezTo>
                <a:cubicBezTo>
                  <a:pt x="450812" y="910799"/>
                  <a:pt x="443375" y="919245"/>
                  <a:pt x="438912" y="929288"/>
                </a:cubicBezTo>
                <a:cubicBezTo>
                  <a:pt x="431083" y="946904"/>
                  <a:pt x="425299" y="965450"/>
                  <a:pt x="420624" y="984152"/>
                </a:cubicBezTo>
                <a:cubicBezTo>
                  <a:pt x="417576" y="996344"/>
                  <a:pt x="416430" y="1009177"/>
                  <a:pt x="411480" y="1020728"/>
                </a:cubicBezTo>
                <a:cubicBezTo>
                  <a:pt x="407151" y="1030829"/>
                  <a:pt x="399288" y="1039016"/>
                  <a:pt x="393192" y="1048160"/>
                </a:cubicBezTo>
                <a:cubicBezTo>
                  <a:pt x="399337" y="1177213"/>
                  <a:pt x="387499" y="1192828"/>
                  <a:pt x="411480" y="1276760"/>
                </a:cubicBezTo>
                <a:cubicBezTo>
                  <a:pt x="414128" y="1286028"/>
                  <a:pt x="416313" y="1295571"/>
                  <a:pt x="420624" y="1304192"/>
                </a:cubicBezTo>
                <a:cubicBezTo>
                  <a:pt x="425539" y="1314022"/>
                  <a:pt x="432816" y="1322480"/>
                  <a:pt x="438912" y="1331624"/>
                </a:cubicBezTo>
                <a:cubicBezTo>
                  <a:pt x="455604" y="1398393"/>
                  <a:pt x="434630" y="1341154"/>
                  <a:pt x="475488" y="1395632"/>
                </a:cubicBezTo>
                <a:cubicBezTo>
                  <a:pt x="543658" y="1486526"/>
                  <a:pt x="465552" y="1403984"/>
                  <a:pt x="530352" y="1468784"/>
                </a:cubicBezTo>
                <a:cubicBezTo>
                  <a:pt x="549383" y="1544906"/>
                  <a:pt x="526210" y="1469644"/>
                  <a:pt x="557784" y="1532792"/>
                </a:cubicBezTo>
                <a:cubicBezTo>
                  <a:pt x="562095" y="1541413"/>
                  <a:pt x="562617" y="1551603"/>
                  <a:pt x="566928" y="1560224"/>
                </a:cubicBezTo>
                <a:cubicBezTo>
                  <a:pt x="571843" y="1570054"/>
                  <a:pt x="580301" y="1577826"/>
                  <a:pt x="585216" y="1587656"/>
                </a:cubicBezTo>
                <a:cubicBezTo>
                  <a:pt x="589527" y="1596277"/>
                  <a:pt x="590563" y="1606229"/>
                  <a:pt x="594360" y="1615088"/>
                </a:cubicBezTo>
                <a:cubicBezTo>
                  <a:pt x="599730" y="1627617"/>
                  <a:pt x="607586" y="1639008"/>
                  <a:pt x="612648" y="1651664"/>
                </a:cubicBezTo>
                <a:cubicBezTo>
                  <a:pt x="619807" y="1669562"/>
                  <a:pt x="630936" y="1706528"/>
                  <a:pt x="630936" y="1706528"/>
                </a:cubicBezTo>
                <a:cubicBezTo>
                  <a:pt x="627888" y="1743104"/>
                  <a:pt x="631615" y="1780892"/>
                  <a:pt x="621792" y="1816256"/>
                </a:cubicBezTo>
                <a:cubicBezTo>
                  <a:pt x="615909" y="1837434"/>
                  <a:pt x="597408" y="1852832"/>
                  <a:pt x="585216" y="1871120"/>
                </a:cubicBezTo>
                <a:cubicBezTo>
                  <a:pt x="568960" y="1895504"/>
                  <a:pt x="563867" y="1907029"/>
                  <a:pt x="539496" y="1925984"/>
                </a:cubicBezTo>
                <a:cubicBezTo>
                  <a:pt x="477552" y="1974163"/>
                  <a:pt x="501648" y="1950224"/>
                  <a:pt x="448056" y="1980848"/>
                </a:cubicBezTo>
                <a:cubicBezTo>
                  <a:pt x="398941" y="2008914"/>
                  <a:pt x="444123" y="1993261"/>
                  <a:pt x="384048" y="2008280"/>
                </a:cubicBezTo>
                <a:cubicBezTo>
                  <a:pt x="374904" y="2014376"/>
                  <a:pt x="366717" y="2022239"/>
                  <a:pt x="356616" y="2026568"/>
                </a:cubicBezTo>
                <a:cubicBezTo>
                  <a:pt x="320835" y="2041903"/>
                  <a:pt x="302056" y="2029414"/>
                  <a:pt x="265176" y="2054000"/>
                </a:cubicBezTo>
                <a:cubicBezTo>
                  <a:pt x="256032" y="2060096"/>
                  <a:pt x="247574" y="2067373"/>
                  <a:pt x="237744" y="2072288"/>
                </a:cubicBezTo>
                <a:cubicBezTo>
                  <a:pt x="224626" y="2078847"/>
                  <a:pt x="185455" y="2087646"/>
                  <a:pt x="173736" y="2090576"/>
                </a:cubicBezTo>
                <a:cubicBezTo>
                  <a:pt x="164592" y="2096672"/>
                  <a:pt x="154075" y="2101093"/>
                  <a:pt x="146304" y="2108864"/>
                </a:cubicBezTo>
                <a:cubicBezTo>
                  <a:pt x="85344" y="2169824"/>
                  <a:pt x="173736" y="2105816"/>
                  <a:pt x="100584" y="2154584"/>
                </a:cubicBezTo>
                <a:lnTo>
                  <a:pt x="64008" y="2209448"/>
                </a:lnTo>
                <a:cubicBezTo>
                  <a:pt x="57912" y="2218592"/>
                  <a:pt x="49195" y="2226454"/>
                  <a:pt x="45720" y="2236880"/>
                </a:cubicBezTo>
                <a:lnTo>
                  <a:pt x="27432" y="2291744"/>
                </a:lnTo>
                <a:cubicBezTo>
                  <a:pt x="30480" y="2328320"/>
                  <a:pt x="31725" y="2365091"/>
                  <a:pt x="36576" y="2401472"/>
                </a:cubicBezTo>
                <a:cubicBezTo>
                  <a:pt x="37850" y="2411026"/>
                  <a:pt x="41732" y="2420129"/>
                  <a:pt x="45720" y="2428904"/>
                </a:cubicBezTo>
                <a:cubicBezTo>
                  <a:pt x="57001" y="2453723"/>
                  <a:pt x="67174" y="2479373"/>
                  <a:pt x="82296" y="2502056"/>
                </a:cubicBezTo>
                <a:cubicBezTo>
                  <a:pt x="129565" y="2572960"/>
                  <a:pt x="111921" y="2536068"/>
                  <a:pt x="137160" y="2611784"/>
                </a:cubicBezTo>
                <a:lnTo>
                  <a:pt x="146304" y="2639216"/>
                </a:lnTo>
                <a:cubicBezTo>
                  <a:pt x="143256" y="2675792"/>
                  <a:pt x="146617" y="2713480"/>
                  <a:pt x="137160" y="2748944"/>
                </a:cubicBezTo>
                <a:cubicBezTo>
                  <a:pt x="133828" y="2761439"/>
                  <a:pt x="119662" y="2768097"/>
                  <a:pt x="109728" y="2776376"/>
                </a:cubicBezTo>
                <a:cubicBezTo>
                  <a:pt x="101285" y="2783411"/>
                  <a:pt x="90739" y="2787629"/>
                  <a:pt x="82296" y="2794664"/>
                </a:cubicBezTo>
                <a:cubicBezTo>
                  <a:pt x="36633" y="2832717"/>
                  <a:pt x="75641" y="2815170"/>
                  <a:pt x="27432" y="2831240"/>
                </a:cubicBezTo>
                <a:cubicBezTo>
                  <a:pt x="7453" y="2861208"/>
                  <a:pt x="20134" y="2858672"/>
                  <a:pt x="0" y="2858672"/>
                </a:cubicBezTo>
              </a:path>
            </a:pathLst>
          </a:custGeom>
          <a:ln w="76200">
            <a:solidFill>
              <a:srgbClr val="57FBFB"/>
            </a:solidFill>
            <a:headEnd type="diamond" w="med" len="med"/>
            <a:tailEnd type="triangle" w="med" len="med"/>
          </a:ln>
          <a:effectLst>
            <a:glow rad="101600">
              <a:srgbClr val="FF0000">
                <a:alpha val="46000"/>
              </a:srgb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600759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250" fill="hold"/>
                                        <p:tgtEl>
                                          <p:spTgt spid="38"/>
                                        </p:tgtEl>
                                        <p:attrNameLst>
                                          <p:attrName>ppt_x</p:attrName>
                                        </p:attrNameLst>
                                      </p:cBhvr>
                                      <p:tavLst>
                                        <p:tav tm="0">
                                          <p:val>
                                            <p:strVal val="0-#ppt_w/2"/>
                                          </p:val>
                                        </p:tav>
                                        <p:tav tm="100000">
                                          <p:val>
                                            <p:strVal val="#ppt_x"/>
                                          </p:val>
                                        </p:tav>
                                      </p:tavLst>
                                    </p:anim>
                                    <p:anim calcmode="lin" valueType="num">
                                      <p:cBhvr additive="base">
                                        <p:cTn id="8" dur="12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250" fill="hold"/>
                                        <p:tgtEl>
                                          <p:spTgt spid="39"/>
                                        </p:tgtEl>
                                        <p:attrNameLst>
                                          <p:attrName>ppt_x</p:attrName>
                                        </p:attrNameLst>
                                      </p:cBhvr>
                                      <p:tavLst>
                                        <p:tav tm="0">
                                          <p:val>
                                            <p:strVal val="0-#ppt_w/2"/>
                                          </p:val>
                                        </p:tav>
                                        <p:tav tm="100000">
                                          <p:val>
                                            <p:strVal val="#ppt_x"/>
                                          </p:val>
                                        </p:tav>
                                      </p:tavLst>
                                    </p:anim>
                                    <p:anim calcmode="lin" valueType="num">
                                      <p:cBhvr additive="base">
                                        <p:cTn id="12" dur="12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8">
                                            <p:txEl>
                                              <p:pRg st="0" end="0"/>
                                            </p:txEl>
                                          </p:spTgt>
                                        </p:tgtEl>
                                        <p:attrNameLst>
                                          <p:attrName>style.visibility</p:attrName>
                                        </p:attrNameLst>
                                      </p:cBhvr>
                                      <p:to>
                                        <p:strVal val="visible"/>
                                      </p:to>
                                    </p:set>
                                    <p:animEffect transition="in" filter="fade">
                                      <p:cBhvr>
                                        <p:cTn id="17" dur="1000"/>
                                        <p:tgtEl>
                                          <p:spTgt spid="48">
                                            <p:txEl>
                                              <p:pRg st="0" end="0"/>
                                            </p:txEl>
                                          </p:spTgt>
                                        </p:tgtEl>
                                      </p:cBhvr>
                                    </p:animEffect>
                                    <p:anim calcmode="lin" valueType="num">
                                      <p:cBhvr>
                                        <p:cTn id="18"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2000"/>
                                  </p:stCondLst>
                                  <p:childTnLst>
                                    <p:set>
                                      <p:cBhvr>
                                        <p:cTn id="22" dur="1" fill="hold">
                                          <p:stCondLst>
                                            <p:cond delay="0"/>
                                          </p:stCondLst>
                                        </p:cTn>
                                        <p:tgtEl>
                                          <p:spTgt spid="48">
                                            <p:txEl>
                                              <p:pRg st="1" end="1"/>
                                            </p:txEl>
                                          </p:spTgt>
                                        </p:tgtEl>
                                        <p:attrNameLst>
                                          <p:attrName>style.visibility</p:attrName>
                                        </p:attrNameLst>
                                      </p:cBhvr>
                                      <p:to>
                                        <p:strVal val="visible"/>
                                      </p:to>
                                    </p:set>
                                    <p:animEffect transition="in" filter="fade">
                                      <p:cBhvr>
                                        <p:cTn id="23" dur="1000"/>
                                        <p:tgtEl>
                                          <p:spTgt spid="48">
                                            <p:txEl>
                                              <p:pRg st="1" end="1"/>
                                            </p:txEl>
                                          </p:spTgt>
                                        </p:tgtEl>
                                      </p:cBhvr>
                                    </p:animEffect>
                                    <p:anim calcmode="lin" valueType="num">
                                      <p:cBhvr>
                                        <p:cTn id="24"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1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xEl>
                                              <p:pRg st="2" end="2"/>
                                            </p:txEl>
                                          </p:spTgt>
                                        </p:tgtEl>
                                        <p:attrNameLst>
                                          <p:attrName>style.visibility</p:attrName>
                                        </p:attrNameLst>
                                      </p:cBhvr>
                                      <p:to>
                                        <p:strVal val="visible"/>
                                      </p:to>
                                    </p:set>
                                    <p:animEffect transition="in" filter="fade">
                                      <p:cBhvr>
                                        <p:cTn id="35" dur="1000"/>
                                        <p:tgtEl>
                                          <p:spTgt spid="48">
                                            <p:txEl>
                                              <p:pRg st="2" end="2"/>
                                            </p:txEl>
                                          </p:spTgt>
                                        </p:tgtEl>
                                      </p:cBhvr>
                                    </p:animEffect>
                                    <p:anim calcmode="lin" valueType="num">
                                      <p:cBhvr>
                                        <p:cTn id="36"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2000"/>
                                  </p:stCondLst>
                                  <p:iterate type="lt">
                                    <p:tmPct val="0"/>
                                  </p:iterate>
                                  <p:childTnLst>
                                    <p:set>
                                      <p:cBhvr>
                                        <p:cTn id="40" dur="1" fill="hold">
                                          <p:stCondLst>
                                            <p:cond delay="0"/>
                                          </p:stCondLst>
                                        </p:cTn>
                                        <p:tgtEl>
                                          <p:spTgt spid="48">
                                            <p:txEl>
                                              <p:pRg st="3" end="3"/>
                                            </p:txEl>
                                          </p:spTgt>
                                        </p:tgtEl>
                                        <p:attrNameLst>
                                          <p:attrName>style.visibility</p:attrName>
                                        </p:attrNameLst>
                                      </p:cBhvr>
                                      <p:to>
                                        <p:strVal val="visible"/>
                                      </p:to>
                                    </p:set>
                                    <p:animEffect transition="in" filter="fade">
                                      <p:cBhvr>
                                        <p:cTn id="41" dur="1000"/>
                                        <p:tgtEl>
                                          <p:spTgt spid="48">
                                            <p:txEl>
                                              <p:pRg st="3" end="3"/>
                                            </p:txEl>
                                          </p:spTgt>
                                        </p:tgtEl>
                                      </p:cBhvr>
                                    </p:animEffect>
                                    <p:anim calcmode="lin" valueType="num">
                                      <p:cBhvr>
                                        <p:cTn id="42" dur="1000" fill="hold"/>
                                        <p:tgtEl>
                                          <p:spTgt spid="48">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8">
                                            <p:txEl>
                                              <p:pRg st="4" end="4"/>
                                            </p:txEl>
                                          </p:spTgt>
                                        </p:tgtEl>
                                        <p:attrNameLst>
                                          <p:attrName>style.visibility</p:attrName>
                                        </p:attrNameLst>
                                      </p:cBhvr>
                                      <p:to>
                                        <p:strVal val="visible"/>
                                      </p:to>
                                    </p:set>
                                    <p:animEffect transition="in" filter="fade">
                                      <p:cBhvr>
                                        <p:cTn id="48" dur="1000"/>
                                        <p:tgtEl>
                                          <p:spTgt spid="48">
                                            <p:txEl>
                                              <p:pRg st="4" end="4"/>
                                            </p:txEl>
                                          </p:spTgt>
                                        </p:tgtEl>
                                      </p:cBhvr>
                                    </p:animEffect>
                                    <p:anim calcmode="lin" valueType="num">
                                      <p:cBhvr>
                                        <p:cTn id="49"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nodeType="afterEffect">
                                  <p:stCondLst>
                                    <p:cond delay="2000"/>
                                  </p:stCondLst>
                                  <p:childTnLst>
                                    <p:set>
                                      <p:cBhvr>
                                        <p:cTn id="53" dur="1" fill="hold">
                                          <p:stCondLst>
                                            <p:cond delay="0"/>
                                          </p:stCondLst>
                                        </p:cTn>
                                        <p:tgtEl>
                                          <p:spTgt spid="48">
                                            <p:txEl>
                                              <p:pRg st="5" end="5"/>
                                            </p:txEl>
                                          </p:spTgt>
                                        </p:tgtEl>
                                        <p:attrNameLst>
                                          <p:attrName>style.visibility</p:attrName>
                                        </p:attrNameLst>
                                      </p:cBhvr>
                                      <p:to>
                                        <p:strVal val="visible"/>
                                      </p:to>
                                    </p:set>
                                    <p:animEffect transition="in" filter="fade">
                                      <p:cBhvr>
                                        <p:cTn id="54" dur="1000"/>
                                        <p:tgtEl>
                                          <p:spTgt spid="48">
                                            <p:txEl>
                                              <p:pRg st="5" end="5"/>
                                            </p:txEl>
                                          </p:spTgt>
                                        </p:tgtEl>
                                      </p:cBhvr>
                                    </p:animEffect>
                                    <p:anim calcmode="lin" valueType="num">
                                      <p:cBhvr>
                                        <p:cTn id="55"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barn(inVertical)">
                                      <p:cBhvr>
                                        <p:cTn id="61" dur="1500"/>
                                        <p:tgtEl>
                                          <p:spTgt spid="13">
                                            <p:txEl>
                                              <p:pRg st="0" end="0"/>
                                            </p:txEl>
                                          </p:spTgt>
                                        </p:tgtEl>
                                      </p:cBhvr>
                                    </p:animEffect>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up)">
                                      <p:cBhvr>
                                        <p:cTn id="65" dur="1750"/>
                                        <p:tgtEl>
                                          <p:spTgt spid="9"/>
                                        </p:tgtEl>
                                      </p:cBhvr>
                                    </p:animEffect>
                                  </p:childTnLst>
                                </p:cTn>
                              </p:par>
                              <p:par>
                                <p:cTn id="66" presetID="31" presetClass="entr" presetSubtype="0" fill="hold" nodeType="withEffect">
                                  <p:stCondLst>
                                    <p:cond delay="2000"/>
                                  </p:stCondLst>
                                  <p:iterate type="lt">
                                    <p:tmPct val="0"/>
                                  </p:iterate>
                                  <p:childTnLst>
                                    <p:set>
                                      <p:cBhvr>
                                        <p:cTn id="67" dur="1" fill="hold">
                                          <p:stCondLst>
                                            <p:cond delay="0"/>
                                          </p:stCondLst>
                                        </p:cTn>
                                        <p:tgtEl>
                                          <p:spTgt spid="48">
                                            <p:txEl>
                                              <p:pRg st="3" end="3"/>
                                            </p:txEl>
                                          </p:spTgt>
                                        </p:tgtEl>
                                        <p:attrNameLst>
                                          <p:attrName>style.visibility</p:attrName>
                                        </p:attrNameLst>
                                      </p:cBhvr>
                                      <p:to>
                                        <p:strVal val="visible"/>
                                      </p:to>
                                    </p:set>
                                    <p:anim calcmode="lin" valueType="num">
                                      <p:cBhvr>
                                        <p:cTn id="68" dur="2000" fill="hold"/>
                                        <p:tgtEl>
                                          <p:spTgt spid="48">
                                            <p:txEl>
                                              <p:pRg st="3" end="3"/>
                                            </p:txEl>
                                          </p:spTgt>
                                        </p:tgtEl>
                                        <p:attrNameLst>
                                          <p:attrName>ppt_w</p:attrName>
                                        </p:attrNameLst>
                                      </p:cBhvr>
                                      <p:tavLst>
                                        <p:tav tm="0">
                                          <p:val>
                                            <p:fltVal val="0"/>
                                          </p:val>
                                        </p:tav>
                                        <p:tav tm="100000">
                                          <p:val>
                                            <p:strVal val="#ppt_w"/>
                                          </p:val>
                                        </p:tav>
                                      </p:tavLst>
                                    </p:anim>
                                    <p:anim calcmode="lin" valueType="num">
                                      <p:cBhvr>
                                        <p:cTn id="69" dur="2000" fill="hold"/>
                                        <p:tgtEl>
                                          <p:spTgt spid="48">
                                            <p:txEl>
                                              <p:pRg st="3" end="3"/>
                                            </p:txEl>
                                          </p:spTgt>
                                        </p:tgtEl>
                                        <p:attrNameLst>
                                          <p:attrName>ppt_h</p:attrName>
                                        </p:attrNameLst>
                                      </p:cBhvr>
                                      <p:tavLst>
                                        <p:tav tm="0">
                                          <p:val>
                                            <p:fltVal val="0"/>
                                          </p:val>
                                        </p:tav>
                                        <p:tav tm="100000">
                                          <p:val>
                                            <p:strVal val="#ppt_h"/>
                                          </p:val>
                                        </p:tav>
                                      </p:tavLst>
                                    </p:anim>
                                    <p:anim calcmode="lin" valueType="num">
                                      <p:cBhvr>
                                        <p:cTn id="70" dur="2000" fill="hold"/>
                                        <p:tgtEl>
                                          <p:spTgt spid="48">
                                            <p:txEl>
                                              <p:pRg st="3" end="3"/>
                                            </p:txEl>
                                          </p:spTgt>
                                        </p:tgtEl>
                                        <p:attrNameLst>
                                          <p:attrName>style.rotation</p:attrName>
                                        </p:attrNameLst>
                                      </p:cBhvr>
                                      <p:tavLst>
                                        <p:tav tm="0">
                                          <p:val>
                                            <p:fltVal val="90"/>
                                          </p:val>
                                        </p:tav>
                                        <p:tav tm="100000">
                                          <p:val>
                                            <p:fltVal val="0"/>
                                          </p:val>
                                        </p:tav>
                                      </p:tavLst>
                                    </p:anim>
                                    <p:animEffect transition="in" filter="fade">
                                      <p:cBhvr>
                                        <p:cTn id="71" dur="2000"/>
                                        <p:tgtEl>
                                          <p:spTgt spid="48">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5">
                                            <p:txEl>
                                              <p:pRg st="0" end="0"/>
                                            </p:txEl>
                                          </p:spTgt>
                                        </p:tgtEl>
                                        <p:attrNameLst>
                                          <p:attrName>style.visibility</p:attrName>
                                        </p:attrNameLst>
                                      </p:cBhvr>
                                      <p:to>
                                        <p:strVal val="visible"/>
                                      </p:to>
                                    </p:set>
                                    <p:animEffect transition="in" filter="barn(inVertical)">
                                      <p:cBhvr>
                                        <p:cTn id="76" dur="1250"/>
                                        <p:tgtEl>
                                          <p:spTgt spid="1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5">
                                            <p:txEl>
                                              <p:pRg st="1" end="1"/>
                                            </p:txEl>
                                          </p:spTgt>
                                        </p:tgtEl>
                                        <p:attrNameLst>
                                          <p:attrName>style.visibility</p:attrName>
                                        </p:attrNameLst>
                                      </p:cBhvr>
                                      <p:to>
                                        <p:strVal val="visible"/>
                                      </p:to>
                                    </p:set>
                                    <p:animEffect transition="in" filter="barn(inVertical)">
                                      <p:cBhvr>
                                        <p:cTn id="81" dur="1250"/>
                                        <p:tgtEl>
                                          <p:spTgt spid="15">
                                            <p:txEl>
                                              <p:pRg st="1" end="1"/>
                                            </p:txEl>
                                          </p:spTgt>
                                        </p:tgtEl>
                                      </p:cBhvr>
                                    </p:animEffect>
                                  </p:childTnLst>
                                </p:cTn>
                              </p:par>
                            </p:childTnLst>
                          </p:cTn>
                        </p:par>
                        <p:par>
                          <p:cTn id="82" fill="hold">
                            <p:stCondLst>
                              <p:cond delay="1250"/>
                            </p:stCondLst>
                            <p:childTnLst>
                              <p:par>
                                <p:cTn id="83" presetID="31"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fltVal val="0"/>
                                          </p:val>
                                        </p:tav>
                                        <p:tav tm="100000">
                                          <p:val>
                                            <p:strVal val="#ppt_h"/>
                                          </p:val>
                                        </p:tav>
                                      </p:tavLst>
                                    </p:anim>
                                    <p:anim calcmode="lin" valueType="num">
                                      <p:cBhvr>
                                        <p:cTn id="87" dur="1000" fill="hold"/>
                                        <p:tgtEl>
                                          <p:spTgt spid="7"/>
                                        </p:tgtEl>
                                        <p:attrNameLst>
                                          <p:attrName>style.rotation</p:attrName>
                                        </p:attrNameLst>
                                      </p:cBhvr>
                                      <p:tavLst>
                                        <p:tav tm="0">
                                          <p:val>
                                            <p:fltVal val="90"/>
                                          </p:val>
                                        </p:tav>
                                        <p:tav tm="100000">
                                          <p:val>
                                            <p:fltVal val="0"/>
                                          </p:val>
                                        </p:tav>
                                      </p:tavLst>
                                    </p:anim>
                                    <p:animEffect transition="in" filter="fade">
                                      <p:cBhvr>
                                        <p:cTn id="88" dur="1000"/>
                                        <p:tgtEl>
                                          <p:spTgt spid="7"/>
                                        </p:tgtEl>
                                      </p:cBhvr>
                                    </p:animEffect>
                                  </p:childTnLst>
                                </p:cTn>
                              </p:par>
                            </p:childTnLst>
                          </p:cTn>
                        </p:par>
                        <p:par>
                          <p:cTn id="89" fill="hold">
                            <p:stCondLst>
                              <p:cond delay="2250"/>
                            </p:stCondLst>
                            <p:childTnLst>
                              <p:par>
                                <p:cTn id="90" presetID="32" presetClass="emph" presetSubtype="0" repeatCount="2000" fill="hold" grpId="1" nodeType="afterEffect">
                                  <p:stCondLst>
                                    <p:cond delay="0"/>
                                  </p:stCondLst>
                                  <p:childTnLst>
                                    <p:animRot by="120000">
                                      <p:cBhvr>
                                        <p:cTn id="91" dur="200" fill="hold">
                                          <p:stCondLst>
                                            <p:cond delay="0"/>
                                          </p:stCondLst>
                                        </p:cTn>
                                        <p:tgtEl>
                                          <p:spTgt spid="7"/>
                                        </p:tgtEl>
                                        <p:attrNameLst>
                                          <p:attrName>r</p:attrName>
                                        </p:attrNameLst>
                                      </p:cBhvr>
                                    </p:animRot>
                                    <p:animRot by="-240000">
                                      <p:cBhvr>
                                        <p:cTn id="92" dur="400" fill="hold">
                                          <p:stCondLst>
                                            <p:cond delay="400"/>
                                          </p:stCondLst>
                                        </p:cTn>
                                        <p:tgtEl>
                                          <p:spTgt spid="7"/>
                                        </p:tgtEl>
                                        <p:attrNameLst>
                                          <p:attrName>r</p:attrName>
                                        </p:attrNameLst>
                                      </p:cBhvr>
                                    </p:animRot>
                                    <p:animRot by="240000">
                                      <p:cBhvr>
                                        <p:cTn id="93" dur="400" fill="hold">
                                          <p:stCondLst>
                                            <p:cond delay="800"/>
                                          </p:stCondLst>
                                        </p:cTn>
                                        <p:tgtEl>
                                          <p:spTgt spid="7"/>
                                        </p:tgtEl>
                                        <p:attrNameLst>
                                          <p:attrName>r</p:attrName>
                                        </p:attrNameLst>
                                      </p:cBhvr>
                                    </p:animRot>
                                    <p:animRot by="-240000">
                                      <p:cBhvr>
                                        <p:cTn id="94" dur="400" fill="hold">
                                          <p:stCondLst>
                                            <p:cond delay="1200"/>
                                          </p:stCondLst>
                                        </p:cTn>
                                        <p:tgtEl>
                                          <p:spTgt spid="7"/>
                                        </p:tgtEl>
                                        <p:attrNameLst>
                                          <p:attrName>r</p:attrName>
                                        </p:attrNameLst>
                                      </p:cBhvr>
                                    </p:animRot>
                                    <p:animRot by="120000">
                                      <p:cBhvr>
                                        <p:cTn id="95" dur="400" fill="hold">
                                          <p:stCondLst>
                                            <p:cond delay="1600"/>
                                          </p:stCondLst>
                                        </p:cTn>
                                        <p:tgtEl>
                                          <p:spTgt spid="7"/>
                                        </p:tgtEl>
                                        <p:attrNameLst>
                                          <p:attrName>r</p:attrName>
                                        </p:attrNameLst>
                                      </p:cBhvr>
                                    </p:animRot>
                                  </p:childTnLst>
                                </p:cTn>
                              </p:par>
                            </p:childTnLst>
                          </p:cTn>
                        </p:par>
                        <p:par>
                          <p:cTn id="96" fill="hold">
                            <p:stCondLst>
                              <p:cond delay="6250"/>
                            </p:stCondLst>
                            <p:childTnLst>
                              <p:par>
                                <p:cTn id="97" presetID="26" presetClass="emph" presetSubtype="0" repeatCount="2000" fill="hold" grpId="2" nodeType="afterEffect">
                                  <p:stCondLst>
                                    <p:cond delay="0"/>
                                  </p:stCondLst>
                                  <p:childTnLst>
                                    <p:animEffect transition="out" filter="fade">
                                      <p:cBhvr>
                                        <p:cTn id="98" dur="1000" tmFilter="0, 0; .2, .5; .8, .5; 1, 0"/>
                                        <p:tgtEl>
                                          <p:spTgt spid="7"/>
                                        </p:tgtEl>
                                      </p:cBhvr>
                                    </p:animEffect>
                                    <p:animScale>
                                      <p:cBhvr>
                                        <p:cTn id="99" dur="500" autoRev="1" fill="hold"/>
                                        <p:tgtEl>
                                          <p:spTgt spid="7"/>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nodeType="clickEffect">
                                  <p:stCondLst>
                                    <p:cond delay="0"/>
                                  </p:stCondLst>
                                  <p:childTnLst>
                                    <p:set>
                                      <p:cBhvr>
                                        <p:cTn id="103" dur="1" fill="hold">
                                          <p:stCondLst>
                                            <p:cond delay="0"/>
                                          </p:stCondLst>
                                        </p:cTn>
                                        <p:tgtEl>
                                          <p:spTgt spid="36">
                                            <p:txEl>
                                              <p:pRg st="0" end="0"/>
                                            </p:txEl>
                                          </p:spTgt>
                                        </p:tgtEl>
                                        <p:attrNameLst>
                                          <p:attrName>style.visibility</p:attrName>
                                        </p:attrNameLst>
                                      </p:cBhvr>
                                      <p:to>
                                        <p:strVal val="visible"/>
                                      </p:to>
                                    </p:set>
                                    <p:animEffect transition="in" filter="circle(out)">
                                      <p:cBhvr>
                                        <p:cTn id="104"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P spid="7" grpId="1" animBg="1"/>
      <p:bldP spid="7" grpId="2"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0" y="274638"/>
            <a:ext cx="6766560" cy="1143000"/>
          </a:xfrm>
        </p:spPr>
        <p:txBody>
          <a:bodyPr>
            <a:normAutofit fontScale="90000"/>
            <a:scene3d>
              <a:camera prst="orthographicFront"/>
              <a:lightRig rig="threePt" dir="t"/>
            </a:scene3d>
            <a:sp3d extrusionH="57150">
              <a:bevelT w="82550" h="38100" prst="coolSlant"/>
            </a:sp3d>
          </a:bodyPr>
          <a:lstStyle/>
          <a:p>
            <a:pPr algn="ctr"/>
            <a:r>
              <a:rPr lang="en-US" dirty="0" smtClean="0">
                <a:solidFill>
                  <a:schemeClr val="accent3"/>
                </a:solidFill>
              </a:rPr>
              <a:t>Thoughts &amp; Questions to Ponder before …</a:t>
            </a:r>
            <a:endParaRPr lang="en-US" dirty="0">
              <a:solidFill>
                <a:schemeClr val="accent3"/>
              </a:solidFill>
            </a:endParaRPr>
          </a:p>
        </p:txBody>
      </p:sp>
      <p:sp>
        <p:nvSpPr>
          <p:cNvPr id="3" name="Content Placeholder 2"/>
          <p:cNvSpPr>
            <a:spLocks noGrp="1"/>
          </p:cNvSpPr>
          <p:nvPr>
            <p:ph idx="1"/>
          </p:nvPr>
        </p:nvSpPr>
        <p:spPr>
          <a:xfrm>
            <a:off x="1402335" y="1447800"/>
            <a:ext cx="10611104" cy="5156200"/>
          </a:xfrm>
        </p:spPr>
        <p:txBody>
          <a:bodyPr>
            <a:normAutofit fontScale="85000" lnSpcReduction="10000"/>
            <a:scene3d>
              <a:camera prst="orthographicFront"/>
              <a:lightRig rig="threePt" dir="t"/>
            </a:scene3d>
            <a:sp3d extrusionH="57150">
              <a:bevelT w="82550" h="38100" prst="coolSlant"/>
            </a:sp3d>
          </a:bodyPr>
          <a:lstStyle/>
          <a:p>
            <a:pPr marL="596646" indent="-514350">
              <a:lnSpc>
                <a:spcPct val="120000"/>
              </a:lnSpc>
              <a:buFont typeface="+mj-lt"/>
              <a:buAutoNum type="arabicPeriod"/>
            </a:pPr>
            <a:r>
              <a:rPr lang="en-US" dirty="0" smtClean="0">
                <a:latin typeface="Comic Sans MS" pitchFamily="66" charset="0"/>
              </a:rPr>
              <a:t>“between the </a:t>
            </a:r>
            <a:r>
              <a:rPr lang="en-US" dirty="0" err="1" smtClean="0">
                <a:solidFill>
                  <a:srgbClr val="0070C0"/>
                </a:solidFill>
                <a:latin typeface="Comic Sans MS" pitchFamily="66" charset="0"/>
              </a:rPr>
              <a:t>mixing</a:t>
            </a:r>
            <a:r>
              <a:rPr lang="en-US" dirty="0" err="1" smtClean="0">
                <a:solidFill>
                  <a:srgbClr val="C00000"/>
                </a:solidFill>
                <a:latin typeface="Comic Sans MS" pitchFamily="66" charset="0"/>
              </a:rPr>
              <a:t>S</a:t>
            </a:r>
            <a:r>
              <a:rPr lang="en-US" dirty="0" smtClean="0">
                <a:latin typeface="Comic Sans MS" pitchFamily="66" charset="0"/>
              </a:rPr>
              <a:t>” allows for the Daily evening  sacrifices to be offered during the </a:t>
            </a:r>
            <a:r>
              <a:rPr lang="en-US" b="1" dirty="0" smtClean="0">
                <a:solidFill>
                  <a:srgbClr val="0070C0"/>
                </a:solidFill>
                <a:effectLst>
                  <a:glow rad="127000">
                    <a:srgbClr val="FFFF00">
                      <a:alpha val="74000"/>
                    </a:srgbClr>
                  </a:glow>
                </a:effectLst>
                <a:latin typeface="Comic Sans MS" pitchFamily="66" charset="0"/>
              </a:rPr>
              <a:t>Light Season.</a:t>
            </a:r>
          </a:p>
          <a:p>
            <a:pPr marL="596646" indent="-514350">
              <a:lnSpc>
                <a:spcPct val="120000"/>
              </a:lnSpc>
              <a:buFont typeface="+mj-lt"/>
              <a:buAutoNum type="arabicPeriod"/>
            </a:pPr>
            <a:r>
              <a:rPr lang="en-US" b="1" dirty="0" smtClean="0">
                <a:ln>
                  <a:solidFill>
                    <a:schemeClr val="tx2"/>
                  </a:solidFill>
                </a:ln>
                <a:solidFill>
                  <a:schemeClr val="accent5">
                    <a:lumMod val="40000"/>
                    <a:lumOff val="60000"/>
                  </a:schemeClr>
                </a:solidFill>
                <a:latin typeface="Comic Sans MS" pitchFamily="66" charset="0"/>
              </a:rPr>
              <a:t>Lev 6:20 </a:t>
            </a:r>
            <a:r>
              <a:rPr lang="en-US" dirty="0" smtClean="0">
                <a:latin typeface="Comic Sans MS" pitchFamily="66" charset="0"/>
              </a:rPr>
              <a:t>allows for the </a:t>
            </a:r>
            <a:r>
              <a:rPr lang="en-US" b="1" dirty="0" smtClean="0">
                <a:solidFill>
                  <a:schemeClr val="accent5">
                    <a:lumMod val="60000"/>
                    <a:lumOff val="40000"/>
                  </a:schemeClr>
                </a:solidFill>
                <a:latin typeface="Comic Sans MS" pitchFamily="66" charset="0"/>
              </a:rPr>
              <a:t>Grain/Meat offering </a:t>
            </a:r>
            <a:r>
              <a:rPr lang="en-US" dirty="0" smtClean="0">
                <a:latin typeface="Comic Sans MS" pitchFamily="66" charset="0"/>
              </a:rPr>
              <a:t>to be </a:t>
            </a:r>
            <a:br>
              <a:rPr lang="en-US" dirty="0" smtClean="0">
                <a:latin typeface="Comic Sans MS" pitchFamily="66" charset="0"/>
              </a:rPr>
            </a:br>
            <a:r>
              <a:rPr lang="en-US" dirty="0" smtClean="0">
                <a:latin typeface="Comic Sans MS" pitchFamily="66" charset="0"/>
              </a:rPr>
              <a:t>offered with the 2</a:t>
            </a:r>
            <a:r>
              <a:rPr lang="en-US" baseline="30000" dirty="0" smtClean="0">
                <a:latin typeface="Comic Sans MS" pitchFamily="66" charset="0"/>
              </a:rPr>
              <a:t>nd</a:t>
            </a:r>
            <a:r>
              <a:rPr lang="en-US" dirty="0" smtClean="0">
                <a:latin typeface="Comic Sans MS" pitchFamily="66" charset="0"/>
              </a:rPr>
              <a:t> Daily </a:t>
            </a:r>
            <a:r>
              <a:rPr lang="en-US" b="1" dirty="0" smtClean="0">
                <a:solidFill>
                  <a:srgbClr val="FF0000"/>
                </a:solidFill>
                <a:latin typeface="Comic Sans MS" pitchFamily="66" charset="0"/>
              </a:rPr>
              <a:t>blood sacrifice </a:t>
            </a:r>
            <a:r>
              <a:rPr lang="en-US" dirty="0" smtClean="0">
                <a:latin typeface="Comic Sans MS" pitchFamily="66" charset="0"/>
              </a:rPr>
              <a:t>up until </a:t>
            </a:r>
            <a:br>
              <a:rPr lang="en-US" dirty="0" smtClean="0">
                <a:latin typeface="Comic Sans MS" pitchFamily="66" charset="0"/>
              </a:rPr>
            </a:br>
            <a:r>
              <a:rPr lang="en-US" dirty="0" smtClean="0">
                <a:latin typeface="Comic Sans MS" pitchFamily="66" charset="0"/>
              </a:rPr>
              <a:t>the darkest {“</a:t>
            </a:r>
            <a:r>
              <a:rPr lang="en-US" b="1" dirty="0">
                <a:solidFill>
                  <a:schemeClr val="accent2">
                    <a:lumMod val="20000"/>
                    <a:lumOff val="80000"/>
                  </a:schemeClr>
                </a:solidFill>
                <a:effectLst>
                  <a:glow rad="190500">
                    <a:srgbClr val="002060"/>
                  </a:glow>
                </a:effectLst>
                <a:latin typeface="Comic Sans MS" pitchFamily="66" charset="0"/>
              </a:rPr>
              <a:t>night</a:t>
            </a:r>
            <a:r>
              <a:rPr lang="en-US" dirty="0" smtClean="0">
                <a:latin typeface="Comic Sans MS" pitchFamily="66" charset="0"/>
              </a:rPr>
              <a:t>”} </a:t>
            </a:r>
            <a:r>
              <a:rPr lang="en-US" dirty="0">
                <a:latin typeface="Comic Sans MS" pitchFamily="66" charset="0"/>
              </a:rPr>
              <a:t>portion </a:t>
            </a:r>
            <a:r>
              <a:rPr lang="en-US" dirty="0" smtClean="0">
                <a:latin typeface="Comic Sans MS" pitchFamily="66" charset="0"/>
              </a:rPr>
              <a:t>of &lt;</a:t>
            </a:r>
            <a:r>
              <a:rPr lang="en-US" dirty="0" smtClean="0">
                <a:solidFill>
                  <a:schemeClr val="accent5">
                    <a:lumMod val="40000"/>
                    <a:lumOff val="60000"/>
                  </a:schemeClr>
                </a:solidFill>
                <a:effectLst>
                  <a:glow rad="127000">
                    <a:schemeClr val="accent5"/>
                  </a:glow>
                </a:effectLst>
                <a:latin typeface="Comic Sans MS" pitchFamily="66" charset="0"/>
              </a:rPr>
              <a:t>ereb</a:t>
            </a:r>
            <a:r>
              <a:rPr lang="en-US" dirty="0" smtClean="0">
                <a:latin typeface="Comic Sans MS" pitchFamily="66" charset="0"/>
              </a:rPr>
              <a:t>/H6153&gt;.</a:t>
            </a:r>
          </a:p>
          <a:p>
            <a:pPr marL="596646" indent="-514350">
              <a:lnSpc>
                <a:spcPct val="120000"/>
              </a:lnSpc>
              <a:buFont typeface="+mj-lt"/>
              <a:buAutoNum type="arabicPeriod"/>
            </a:pPr>
            <a:r>
              <a:rPr lang="en-US" dirty="0">
                <a:latin typeface="Comic Sans MS" pitchFamily="66" charset="0"/>
              </a:rPr>
              <a:t>Therefore, the evening sacrifices were also allowed </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to </a:t>
            </a:r>
            <a:r>
              <a:rPr lang="en-US" dirty="0">
                <a:latin typeface="Comic Sans MS" pitchFamily="66" charset="0"/>
              </a:rPr>
              <a:t>be offered </a:t>
            </a:r>
            <a:r>
              <a:rPr lang="en-US" b="1" u="sng" dirty="0">
                <a:latin typeface="Comic Sans MS" pitchFamily="66" charset="0"/>
              </a:rPr>
              <a:t>durin</a:t>
            </a:r>
            <a:r>
              <a:rPr lang="en-US" b="1" dirty="0">
                <a:latin typeface="Comic Sans MS" pitchFamily="66" charset="0"/>
              </a:rPr>
              <a:t>g</a:t>
            </a:r>
            <a:r>
              <a:rPr lang="en-US" dirty="0">
                <a:latin typeface="Comic Sans MS" pitchFamily="66" charset="0"/>
              </a:rPr>
              <a:t> the </a:t>
            </a:r>
            <a:r>
              <a:rPr lang="en-US" dirty="0" smtClean="0">
                <a:solidFill>
                  <a:schemeClr val="accent5">
                    <a:lumMod val="40000"/>
                    <a:lumOff val="60000"/>
                  </a:schemeClr>
                </a:solidFill>
                <a:effectLst>
                  <a:glow rad="127000">
                    <a:schemeClr val="accent5"/>
                  </a:glow>
                </a:effectLst>
                <a:latin typeface="Comic Sans MS" pitchFamily="66" charset="0"/>
              </a:rPr>
              <a:t>dusk twilight</a:t>
            </a:r>
            <a:r>
              <a:rPr lang="en-US" dirty="0" smtClean="0">
                <a:latin typeface="Comic Sans MS" pitchFamily="66" charset="0"/>
              </a:rPr>
              <a:t> which is neither </a:t>
            </a:r>
            <a:br>
              <a:rPr lang="en-US" dirty="0" smtClean="0">
                <a:latin typeface="Comic Sans MS" pitchFamily="66" charset="0"/>
              </a:rPr>
            </a:br>
            <a:r>
              <a:rPr lang="en-US" dirty="0" smtClean="0">
                <a:latin typeface="Comic Sans MS" pitchFamily="66" charset="0"/>
              </a:rPr>
              <a:t>the </a:t>
            </a:r>
            <a:r>
              <a:rPr lang="en-US" b="1" dirty="0">
                <a:solidFill>
                  <a:srgbClr val="0070C0"/>
                </a:solidFill>
                <a:effectLst>
                  <a:glow rad="127000">
                    <a:srgbClr val="FFFF00">
                      <a:alpha val="74000"/>
                    </a:srgbClr>
                  </a:glow>
                </a:effectLst>
                <a:latin typeface="Comic Sans MS" pitchFamily="66" charset="0"/>
              </a:rPr>
              <a:t>Light Season </a:t>
            </a:r>
            <a:r>
              <a:rPr lang="en-US" dirty="0" smtClean="0">
                <a:latin typeface="Comic Sans MS" pitchFamily="66" charset="0"/>
              </a:rPr>
              <a:t>or the </a:t>
            </a:r>
            <a:r>
              <a:rPr lang="en-US" b="1" dirty="0" smtClean="0">
                <a:solidFill>
                  <a:schemeClr val="accent2">
                    <a:lumMod val="20000"/>
                    <a:lumOff val="80000"/>
                  </a:schemeClr>
                </a:solidFill>
                <a:effectLst>
                  <a:glow rad="190500">
                    <a:srgbClr val="002060"/>
                  </a:glow>
                </a:effectLst>
                <a:latin typeface="Comic Sans MS" pitchFamily="66" charset="0"/>
              </a:rPr>
              <a:t>Night Season. </a:t>
            </a:r>
            <a:endParaRPr lang="en-US" b="1" dirty="0">
              <a:solidFill>
                <a:schemeClr val="accent2">
                  <a:lumMod val="20000"/>
                  <a:lumOff val="80000"/>
                </a:schemeClr>
              </a:solidFill>
              <a:effectLst>
                <a:glow rad="190500">
                  <a:srgbClr val="002060"/>
                </a:glow>
              </a:effectLst>
              <a:latin typeface="Comic Sans MS" pitchFamily="66" charset="0"/>
            </a:endParaRPr>
          </a:p>
          <a:p>
            <a:pPr marL="596646" indent="-514350">
              <a:lnSpc>
                <a:spcPct val="120000"/>
              </a:lnSpc>
              <a:buFont typeface="+mj-lt"/>
              <a:buAutoNum type="arabicPeriod"/>
            </a:pPr>
            <a:r>
              <a:rPr lang="en-US" dirty="0" smtClean="0">
                <a:latin typeface="Comic Sans MS" pitchFamily="66" charset="0"/>
              </a:rPr>
              <a:t>Are there any witnesses for sacrifices being offered in the </a:t>
            </a:r>
            <a:r>
              <a:rPr lang="en-US" b="1" dirty="0">
                <a:solidFill>
                  <a:srgbClr val="0070C0"/>
                </a:solidFill>
                <a:effectLst>
                  <a:glow rad="127000">
                    <a:srgbClr val="FFFF00">
                      <a:alpha val="74000"/>
                    </a:srgbClr>
                  </a:glow>
                </a:effectLst>
                <a:latin typeface="Comic Sans MS" pitchFamily="66" charset="0"/>
              </a:rPr>
              <a:t>Light Season </a:t>
            </a:r>
            <a:r>
              <a:rPr lang="en-US" dirty="0" smtClean="0">
                <a:latin typeface="Comic Sans MS" pitchFamily="66" charset="0"/>
              </a:rPr>
              <a:t>and </a:t>
            </a:r>
            <a:r>
              <a:rPr lang="en-US" b="1" u="sng" dirty="0" smtClean="0">
                <a:solidFill>
                  <a:srgbClr val="002060"/>
                </a:solidFill>
                <a:latin typeface="Comic Sans MS" pitchFamily="66" charset="0"/>
              </a:rPr>
              <a:t>up to</a:t>
            </a:r>
            <a:r>
              <a:rPr lang="en-US" dirty="0" smtClean="0">
                <a:latin typeface="Comic Sans MS" pitchFamily="66" charset="0"/>
              </a:rPr>
              <a:t> the “</a:t>
            </a:r>
            <a:r>
              <a:rPr lang="en-US" b="1" dirty="0">
                <a:solidFill>
                  <a:schemeClr val="accent2">
                    <a:lumMod val="20000"/>
                    <a:lumOff val="80000"/>
                  </a:schemeClr>
                </a:solidFill>
                <a:effectLst>
                  <a:glow rad="190500">
                    <a:srgbClr val="002060"/>
                  </a:glow>
                </a:effectLst>
                <a:latin typeface="Comic Sans MS" pitchFamily="66" charset="0"/>
              </a:rPr>
              <a:t>n</a:t>
            </a:r>
            <a:r>
              <a:rPr lang="en-US" b="1" dirty="0" smtClean="0">
                <a:solidFill>
                  <a:schemeClr val="accent2">
                    <a:lumMod val="20000"/>
                    <a:lumOff val="80000"/>
                  </a:schemeClr>
                </a:solidFill>
                <a:effectLst>
                  <a:glow rad="190500">
                    <a:srgbClr val="002060"/>
                  </a:glow>
                </a:effectLst>
                <a:latin typeface="Comic Sans MS" pitchFamily="66" charset="0"/>
              </a:rPr>
              <a:t>ight</a:t>
            </a:r>
            <a:r>
              <a:rPr lang="en-US" dirty="0" smtClean="0">
                <a:latin typeface="Comic Sans MS" pitchFamily="66" charset="0"/>
              </a:rPr>
              <a:t>” portion of &lt;</a:t>
            </a:r>
            <a:r>
              <a:rPr lang="en-US" b="1" dirty="0" smtClean="0">
                <a:solidFill>
                  <a:schemeClr val="accent2">
                    <a:lumMod val="20000"/>
                    <a:lumOff val="80000"/>
                  </a:schemeClr>
                </a:solidFill>
                <a:effectLst>
                  <a:glow rad="190500">
                    <a:srgbClr val="002060"/>
                  </a:glow>
                </a:effectLst>
                <a:latin typeface="Comic Sans MS" pitchFamily="66" charset="0"/>
              </a:rPr>
              <a:t>layil</a:t>
            </a:r>
            <a:r>
              <a:rPr lang="en-US" dirty="0" smtClean="0">
                <a:latin typeface="Comic Sans MS" pitchFamily="66" charset="0"/>
              </a:rPr>
              <a:t>/H3915&gt;?</a:t>
            </a:r>
            <a:endParaRPr lang="en-US" dirty="0">
              <a:latin typeface="Comic Sans MS" pitchFamily="66" charset="0"/>
            </a:endParaRPr>
          </a:p>
        </p:txBody>
      </p:sp>
      <p:pic>
        <p:nvPicPr>
          <p:cNvPr id="4" name="Picture 2" descr="C:\Users\Rae\Desktop\bunny trail wood plaque 400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035" y="388655"/>
            <a:ext cx="2404970" cy="9740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369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0" name="Rectangle 29"/>
          <p:cNvSpPr/>
          <p:nvPr/>
        </p:nvSpPr>
        <p:spPr>
          <a:xfrm>
            <a:off x="7231365" y="3945098"/>
            <a:ext cx="2924198" cy="1692771"/>
          </a:xfrm>
          <a:prstGeom prst="rect">
            <a:avLst/>
          </a:prstGeom>
          <a:gradFill>
            <a:gsLst>
              <a:gs pos="15000">
                <a:schemeClr val="tx1">
                  <a:lumMod val="85000"/>
                  <a:lumOff val="15000"/>
                </a:schemeClr>
              </a:gs>
              <a:gs pos="1000">
                <a:schemeClr val="bg1"/>
              </a:gs>
              <a:gs pos="65000">
                <a:schemeClr val="tx1">
                  <a:lumMod val="65000"/>
                  <a:lumOff val="35000"/>
                </a:schemeClr>
              </a:gs>
              <a:gs pos="89000">
                <a:schemeClr val="bg1"/>
              </a:gs>
            </a:gsLst>
            <a:path path="circle">
              <a:fillToRect l="50000" t="50000" r="50000" b="50000"/>
            </a:path>
          </a:gradFill>
          <a:effectLst>
            <a:glow rad="127000">
              <a:schemeClr val="bg1"/>
            </a:glow>
          </a:effectLst>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two</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mixing</a:t>
            </a:r>
            <a:r>
              <a:rPr lang="en-US" sz="2000" b="1"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s</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t>
            </a: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p:txBody>
      </p:sp>
      <p:sp>
        <p:nvSpPr>
          <p:cNvPr id="27" name="Rectangle 26"/>
          <p:cNvSpPr/>
          <p:nvPr/>
        </p:nvSpPr>
        <p:spPr>
          <a:xfrm>
            <a:off x="3339318" y="3953471"/>
            <a:ext cx="2924198" cy="1692771"/>
          </a:xfrm>
          <a:prstGeom prst="rect">
            <a:avLst/>
          </a:prstGeom>
          <a:gradFill flip="none" rotWithShape="1">
            <a:gsLst>
              <a:gs pos="25000">
                <a:srgbClr val="ACD0DE"/>
              </a:gs>
              <a:gs pos="9000">
                <a:schemeClr val="bg1"/>
              </a:gs>
              <a:gs pos="75000">
                <a:srgbClr val="D1E3EB"/>
              </a:gs>
              <a:gs pos="87000">
                <a:schemeClr val="bg1"/>
              </a:gs>
            </a:gsLst>
            <a:path path="circle">
              <a:fillToRect l="50000" t="50000" r="50000" b="50000"/>
            </a:path>
            <a:tileRect/>
          </a:gradFill>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innerShdw blurRad="69850" dist="43180" dir="5400000">
                    <a:srgbClr val="000000">
                      <a:alpha val="65000"/>
                    </a:srgbClr>
                  </a:innerShdw>
                </a:effectLst>
                <a:latin typeface="Comic Sans MS" pitchFamily="66" charset="0"/>
              </a:rPr>
              <a:t>two</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 mixing</a:t>
            </a:r>
            <a:r>
              <a:rPr lang="en-US" sz="2000" b="1" cap="none" spc="0" dirty="0" smtClean="0">
                <a:ln w="1905"/>
                <a:solidFill>
                  <a:srgbClr val="C00000"/>
                </a:solidFill>
                <a:effectLst>
                  <a:innerShdw blurRad="69850" dist="43180" dir="5400000">
                    <a:srgbClr val="000000">
                      <a:alpha val="65000"/>
                    </a:srgbClr>
                  </a:innerShdw>
                </a:effectLst>
                <a:latin typeface="Comic Sans MS" pitchFamily="66" charset="0"/>
              </a:rPr>
              <a:t>s</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10496910" y="4184387"/>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5" name="Straight Arrow Connector 4"/>
          <p:cNvCxnSpPr/>
          <p:nvPr/>
        </p:nvCxnSpPr>
        <p:spPr>
          <a:xfrm flipH="1">
            <a:off x="3111108" y="3313659"/>
            <a:ext cx="192108" cy="605554"/>
          </a:xfrm>
          <a:prstGeom prst="straightConnector1">
            <a:avLst/>
          </a:prstGeom>
          <a:ln w="38100">
            <a:solidFill>
              <a:srgbClr val="B83D68"/>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56828" y="4327119"/>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6911282" y="4327119"/>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cxnSp>
        <p:nvCxnSpPr>
          <p:cNvPr id="12" name="Straight Connector 11"/>
          <p:cNvCxnSpPr/>
          <p:nvPr/>
        </p:nvCxnSpPr>
        <p:spPr>
          <a:xfrm>
            <a:off x="3116188" y="3920719"/>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1242" y="3910559"/>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28738" y="3184480"/>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7" name="Curved Down Arrow 16"/>
          <p:cNvSpPr/>
          <p:nvPr/>
        </p:nvSpPr>
        <p:spPr>
          <a:xfrm>
            <a:off x="3156828" y="3778478"/>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5418632" y="3194640"/>
            <a:ext cx="1201232"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cxnSp>
        <p:nvCxnSpPr>
          <p:cNvPr id="20" name="Straight Arrow Connector 19"/>
          <p:cNvCxnSpPr/>
          <p:nvPr/>
        </p:nvCxnSpPr>
        <p:spPr>
          <a:xfrm flipH="1">
            <a:off x="10475644" y="2506799"/>
            <a:ext cx="607127" cy="1128170"/>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897674" y="1340714"/>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475644" y="3634969"/>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59124" y="3919213"/>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a:off x="6911281" y="3778477"/>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cxnSp>
        <p:nvCxnSpPr>
          <p:cNvPr id="31" name="Straight Arrow Connector 30"/>
          <p:cNvCxnSpPr/>
          <p:nvPr/>
        </p:nvCxnSpPr>
        <p:spPr>
          <a:xfrm>
            <a:off x="2060529" y="2483715"/>
            <a:ext cx="642837" cy="106471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Title 2"/>
          <p:cNvSpPr txBox="1">
            <a:spLocks/>
          </p:cNvSpPr>
          <p:nvPr/>
        </p:nvSpPr>
        <p:spPr>
          <a:xfrm>
            <a:off x="1198144" y="852694"/>
            <a:ext cx="10820400" cy="165410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King Josiah’s 41,400 Passover sacrifices were performed </a:t>
            </a:r>
            <a:r>
              <a:rPr lang="en-US" sz="2400" dirty="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during the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Light Season up to the </a:t>
            </a:r>
            <a:r>
              <a:rPr lang="en-US" sz="2400" dirty="0" smtClean="0">
                <a:ln>
                  <a:solidFill>
                    <a:srgbClr val="0000FF"/>
                  </a:solidFill>
                  <a:prstDash val="solid"/>
                </a:ln>
                <a:solidFill>
                  <a:schemeClr val="tx1"/>
                </a:solidFill>
                <a:effectLst>
                  <a:outerShdw blurRad="88000" dist="50800" dir="5040000" algn="tl">
                    <a:schemeClr val="accent4">
                      <a:tint val="80000"/>
                      <a:satMod val="250000"/>
                      <a:alpha val="45000"/>
                    </a:schemeClr>
                  </a:outerShdw>
                </a:effectLst>
                <a:latin typeface="Arial Rounded MT Bold" pitchFamily="34" charset="0"/>
              </a:rPr>
              <a:t>night</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[H3915].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The phrase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“between the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mixing</a:t>
            </a:r>
            <a:r>
              <a:rPr lang="en-US" sz="2400" dirty="0" err="1"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S</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b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u="sng"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would</a:t>
            </a:r>
            <a:r>
              <a:rPr lang="en-US" sz="2400"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 </a:t>
            </a:r>
            <a:r>
              <a:rPr lang="en-US" sz="2400" u="sng"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apply</a:t>
            </a:r>
            <a:r>
              <a:rPr lang="en-US" sz="2400"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to the Day Season. </a:t>
            </a:r>
            <a:endParaRPr lang="en-US" sz="1600" dirty="0">
              <a:ln>
                <a:noFill/>
                <a:prstDash val="solid"/>
              </a:ln>
              <a:solidFill>
                <a:srgbClr val="00B050"/>
              </a:solidFill>
            </a:endParaRPr>
          </a:p>
        </p:txBody>
      </p:sp>
      <p:sp>
        <p:nvSpPr>
          <p:cNvPr id="35" name="Rectangle 34"/>
          <p:cNvSpPr/>
          <p:nvPr/>
        </p:nvSpPr>
        <p:spPr>
          <a:xfrm>
            <a:off x="2740632" y="4171743"/>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2710514" y="3548428"/>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itle 2"/>
          <p:cNvSpPr txBox="1">
            <a:spLocks/>
          </p:cNvSpPr>
          <p:nvPr/>
        </p:nvSpPr>
        <p:spPr>
          <a:xfrm>
            <a:off x="1691178" y="4329"/>
            <a:ext cx="10332055"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C00000"/>
                </a:solidFill>
              </a:rPr>
              <a:t>King Josiah’s Passover in Jerusalem </a:t>
            </a:r>
            <a:endParaRPr lang="en-US" b="1" dirty="0">
              <a:ln>
                <a:solidFill>
                  <a:srgbClr val="002060"/>
                </a:solidFill>
              </a:ln>
              <a:solidFill>
                <a:srgbClr val="C00000"/>
              </a:solidFill>
            </a:endParaRPr>
          </a:p>
        </p:txBody>
      </p:sp>
      <p:sp>
        <p:nvSpPr>
          <p:cNvPr id="40" name="Slide Number Placeholder 1"/>
          <p:cNvSpPr txBox="1">
            <a:spLocks/>
          </p:cNvSpPr>
          <p:nvPr/>
        </p:nvSpPr>
        <p:spPr>
          <a:xfrm>
            <a:off x="11086006" y="6599895"/>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200" smtClean="0"/>
              <a:pPr algn="r"/>
              <a:t>34</a:t>
            </a:fld>
            <a:endParaRPr lang="en-US" dirty="0"/>
          </a:p>
        </p:txBody>
      </p:sp>
      <p:grpSp>
        <p:nvGrpSpPr>
          <p:cNvPr id="41" name="Group 40"/>
          <p:cNvGrpSpPr/>
          <p:nvPr/>
        </p:nvGrpSpPr>
        <p:grpSpPr>
          <a:xfrm>
            <a:off x="50014" y="5178617"/>
            <a:ext cx="1244428" cy="1397262"/>
            <a:chOff x="714375" y="3764051"/>
            <a:chExt cx="1244428" cy="1397262"/>
          </a:xfrm>
        </p:grpSpPr>
        <p:sp>
          <p:nvSpPr>
            <p:cNvPr id="42" name="Oval 41"/>
            <p:cNvSpPr/>
            <p:nvPr/>
          </p:nvSpPr>
          <p:spPr>
            <a:xfrm>
              <a:off x="727065" y="3764051"/>
              <a:ext cx="1231738" cy="123191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99FF33"/>
                  </a:solidFill>
                </a:rPr>
                <a:t>Context  for day-start</a:t>
              </a:r>
              <a:r>
                <a:rPr lang="en-US" sz="1200" b="1" dirty="0" smtClean="0">
                  <a:ln>
                    <a:solidFill>
                      <a:srgbClr val="C00000"/>
                    </a:solidFill>
                  </a:ln>
                  <a:solidFill>
                    <a:srgbClr val="C00000"/>
                  </a:solidFill>
                </a:rPr>
                <a:t>?</a:t>
              </a:r>
              <a:endParaRPr lang="en-US" sz="1200" b="1" dirty="0">
                <a:ln>
                  <a:solidFill>
                    <a:srgbClr val="C00000"/>
                  </a:solidFill>
                </a:ln>
                <a:solidFill>
                  <a:srgbClr val="C00000"/>
                </a:solidFill>
              </a:endParaRPr>
            </a:p>
          </p:txBody>
        </p:sp>
      </p:grpSp>
      <p:pic>
        <p:nvPicPr>
          <p:cNvPr id="1026" name="Picture 2" descr="F:\Art on Desktop - 1\Bible Characters\josiah king pictur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4" y="1513399"/>
            <a:ext cx="1822298" cy="25694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041389" y="2426931"/>
            <a:ext cx="5291763" cy="1092607"/>
          </a:xfrm>
          <a:prstGeom prst="rect">
            <a:avLst/>
          </a:prstGeom>
          <a:noFill/>
        </p:spPr>
        <p:txBody>
          <a:bodyPr wrap="square" rtlCol="0">
            <a:spAutoFit/>
          </a:bodyPr>
          <a:lstStyle/>
          <a:p>
            <a:pPr algn="ctr"/>
            <a: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t>The ONLY allowed placement </a:t>
            </a:r>
            <a:b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br>
            <a: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t>for &lt;night/H3915&gt; begins with</a:t>
            </a:r>
            <a:b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br>
            <a: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t>the darkest part of DUSK, </a:t>
            </a:r>
            <a:b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br>
            <a: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t>ushering in &lt;layil&gt; night</a:t>
            </a:r>
            <a:r>
              <a:rPr lang="en-US" sz="1700" b="1" spc="300" dirty="0" smtClean="0">
                <a:solidFill>
                  <a:schemeClr val="accent5">
                    <a:lumMod val="20000"/>
                    <a:lumOff val="80000"/>
                  </a:schemeClr>
                </a:solidFill>
                <a:effectLst>
                  <a:glow rad="215900">
                    <a:srgbClr val="002060">
                      <a:alpha val="85000"/>
                    </a:srgbClr>
                  </a:glow>
                </a:effectLst>
                <a:latin typeface="Comic Sans MS" pitchFamily="66" charset="0"/>
              </a:rPr>
              <a:t>.</a:t>
            </a:r>
            <a:endParaRPr lang="en-US" sz="1700" b="1" spc="300" dirty="0">
              <a:solidFill>
                <a:schemeClr val="accent5">
                  <a:lumMod val="20000"/>
                  <a:lumOff val="80000"/>
                </a:schemeClr>
              </a:solidFill>
              <a:effectLst>
                <a:glow rad="215900">
                  <a:srgbClr val="002060">
                    <a:alpha val="85000"/>
                  </a:srgbClr>
                </a:glow>
              </a:effectLst>
              <a:latin typeface="Comic Sans MS" pitchFamily="66" charset="0"/>
            </a:endParaRPr>
          </a:p>
        </p:txBody>
      </p:sp>
      <p:sp>
        <p:nvSpPr>
          <p:cNvPr id="45" name="Rectangle 44"/>
          <p:cNvSpPr/>
          <p:nvPr/>
        </p:nvSpPr>
        <p:spPr>
          <a:xfrm>
            <a:off x="6589160" y="3497671"/>
            <a:ext cx="322122" cy="2222610"/>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6" name="Rectangle 45"/>
          <p:cNvSpPr/>
          <p:nvPr/>
        </p:nvSpPr>
        <p:spPr>
          <a:xfrm>
            <a:off x="6501362" y="3426942"/>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extrusionH="57150">
              <a:bevelT w="38100" h="38100"/>
            </a:sp3d>
          </a:bodyPr>
          <a:lstStyle/>
          <a:p>
            <a:pPr algn="ctr"/>
            <a:r>
              <a:rPr lang="en-CA" sz="1600" b="1" dirty="0" smtClean="0">
                <a:ln w="1905"/>
                <a:solidFill>
                  <a:schemeClr val="accent2">
                    <a:lumMod val="20000"/>
                    <a:lumOff val="80000"/>
                  </a:schemeClr>
                </a:solidFill>
                <a:effectLst>
                  <a:innerShdw blurRad="69850" dist="43180" dir="5400000">
                    <a:srgbClr val="000000">
                      <a:alpha val="65000"/>
                    </a:srgbClr>
                  </a:innerShdw>
                </a:effectLst>
              </a:rPr>
              <a:t>DUSK</a:t>
            </a:r>
            <a:endParaRPr lang="en-CA" b="1" dirty="0">
              <a:solidFill>
                <a:schemeClr val="accent2">
                  <a:lumMod val="20000"/>
                  <a:lumOff val="80000"/>
                </a:schemeClr>
              </a:solidFill>
            </a:endParaRPr>
          </a:p>
        </p:txBody>
      </p:sp>
      <p:cxnSp>
        <p:nvCxnSpPr>
          <p:cNvPr id="47" name="Straight Arrow Connector 46"/>
          <p:cNvCxnSpPr/>
          <p:nvPr/>
        </p:nvCxnSpPr>
        <p:spPr>
          <a:xfrm flipH="1">
            <a:off x="6932231" y="3539858"/>
            <a:ext cx="2059369" cy="300889"/>
          </a:xfrm>
          <a:prstGeom prst="straightConnector1">
            <a:avLst/>
          </a:prstGeom>
          <a:ln w="38100">
            <a:solidFill>
              <a:schemeClr val="accent5">
                <a:lumMod val="20000"/>
                <a:lumOff val="80000"/>
              </a:schemeClr>
            </a:solidFill>
            <a:prstDash val="dash"/>
            <a:headEnd type="oval" w="med" len="med"/>
            <a:tailEnd type="triangle" w="med" len="med"/>
          </a:ln>
          <a:effectLst>
            <a:glow rad="76200">
              <a:srgbClr val="002060">
                <a:alpha val="93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77649" y="1350141"/>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6" name="TextBox 29"/>
          <p:cNvSpPr txBox="1"/>
          <p:nvPr/>
        </p:nvSpPr>
        <p:spPr>
          <a:xfrm>
            <a:off x="1713053" y="5646242"/>
            <a:ext cx="10010206" cy="919401"/>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2 </a:t>
            </a:r>
            <a:r>
              <a:rPr lang="en-US" sz="2400" b="1" spc="150" dirty="0">
                <a:ln w="11430"/>
                <a:solidFill>
                  <a:srgbClr val="F8F8F8"/>
                </a:solidFill>
                <a:effectLst>
                  <a:outerShdw blurRad="25400" algn="tl" rotWithShape="0">
                    <a:srgbClr val="000000">
                      <a:alpha val="43000"/>
                    </a:srgbClr>
                  </a:outerShdw>
                </a:effectLst>
                <a:latin typeface="Comic Sans MS" pitchFamily="66" charset="0"/>
              </a:rPr>
              <a:t>Chron </a:t>
            </a: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35:14 … the </a:t>
            </a:r>
            <a:r>
              <a:rPr lang="en-US" sz="2400" b="1" spc="150" dirty="0">
                <a:ln w="11430"/>
                <a:solidFill>
                  <a:srgbClr val="F8F8F8"/>
                </a:solidFill>
                <a:effectLst>
                  <a:outerShdw blurRad="25400" algn="tl" rotWithShape="0">
                    <a:srgbClr val="000000">
                      <a:alpha val="43000"/>
                    </a:srgbClr>
                  </a:outerShdw>
                </a:effectLst>
                <a:latin typeface="Comic Sans MS" pitchFamily="66" charset="0"/>
              </a:rPr>
              <a:t>sons of Aaron, were busy in offering burnt offerings and fat </a:t>
            </a:r>
            <a:r>
              <a:rPr lang="en-US" sz="2400" b="1" u="sng" spc="150" dirty="0">
                <a:ln w="11430"/>
                <a:solidFill>
                  <a:srgbClr val="F8F8F8"/>
                </a:solidFill>
                <a:effectLst>
                  <a:outerShdw blurRad="25400" algn="tl" rotWithShape="0">
                    <a:srgbClr val="000000">
                      <a:alpha val="43000"/>
                    </a:srgbClr>
                  </a:outerShdw>
                </a:effectLst>
                <a:latin typeface="Comic Sans MS" pitchFamily="66" charset="0"/>
              </a:rPr>
              <a:t>until</a:t>
            </a:r>
            <a:r>
              <a:rPr lang="en-US" sz="2400" b="1" spc="150" dirty="0">
                <a:ln w="11430"/>
                <a:solidFill>
                  <a:srgbClr val="F8F8F8"/>
                </a:solidFill>
                <a:effectLst>
                  <a:outerShdw blurRad="25400" algn="tl" rotWithShape="0">
                    <a:srgbClr val="000000">
                      <a:alpha val="43000"/>
                    </a:srgbClr>
                  </a:outerShdw>
                </a:effectLst>
                <a:latin typeface="Comic Sans MS" pitchFamily="66" charset="0"/>
              </a:rPr>
              <a:t> </a:t>
            </a:r>
            <a:r>
              <a:rPr lang="en-US" sz="2400" b="1" u="sng" spc="150" dirty="0" smtClean="0">
                <a:ln w="11430"/>
                <a:solidFill>
                  <a:srgbClr val="F8F8F8"/>
                </a:solidFill>
                <a:effectLst>
                  <a:outerShdw blurRad="25400" algn="tl" rotWithShape="0">
                    <a:srgbClr val="000000">
                      <a:alpha val="43000"/>
                    </a:srgbClr>
                  </a:outerShdw>
                </a:effectLst>
                <a:latin typeface="Comic Sans MS" pitchFamily="66" charset="0"/>
              </a:rPr>
              <a:t>night</a:t>
            </a: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US" b="1" spc="150" dirty="0" smtClean="0">
                <a:ln w="11430"/>
                <a:solidFill>
                  <a:srgbClr val="F8F8F8"/>
                </a:solidFill>
                <a:effectLst>
                  <a:outerShdw blurRad="25400" algn="tl" rotWithShape="0">
                    <a:srgbClr val="000000">
                      <a:alpha val="43000"/>
                    </a:srgbClr>
                  </a:outerShdw>
                </a:effectLst>
                <a:latin typeface="Comic Sans MS" pitchFamily="66" charset="0"/>
              </a:rPr>
              <a:t>[layil]</a:t>
            </a: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 … </a:t>
            </a:r>
            <a:r>
              <a:rPr lang="en-US" sz="1400" b="1" i="1" spc="150" dirty="0" smtClean="0">
                <a:ln w="11430"/>
                <a:solidFill>
                  <a:srgbClr val="F8F8F8"/>
                </a:solidFill>
                <a:effectLst>
                  <a:outerShdw blurRad="25400" algn="tl" rotWithShape="0">
                    <a:srgbClr val="000000">
                      <a:alpha val="43000"/>
                    </a:srgbClr>
                  </a:outerShdw>
                </a:effectLst>
                <a:latin typeface="Comic Sans MS" pitchFamily="66" charset="0"/>
              </a:rPr>
              <a:t>NKJV</a:t>
            </a:r>
            <a:endParaRPr lang="en-US" sz="2400" b="1" i="1" spc="150" dirty="0">
              <a:ln w="11430"/>
              <a:solidFill>
                <a:srgbClr val="F8F8F8"/>
              </a:solidFill>
              <a:effectLst>
                <a:outerShdw blurRad="25400" algn="tl" rotWithShape="0">
                  <a:srgbClr val="000000">
                    <a:alpha val="43000"/>
                  </a:srgbClr>
                </a:outerShdw>
              </a:effectLst>
              <a:latin typeface="Comic Sans MS" pitchFamily="66" charset="0"/>
            </a:endParaRPr>
          </a:p>
        </p:txBody>
      </p:sp>
      <p:cxnSp>
        <p:nvCxnSpPr>
          <p:cNvPr id="4" name="Straight Arrow Connector 3"/>
          <p:cNvCxnSpPr/>
          <p:nvPr/>
        </p:nvCxnSpPr>
        <p:spPr>
          <a:xfrm>
            <a:off x="6454679" y="3313659"/>
            <a:ext cx="96563" cy="596900"/>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8" name="Picture 2" descr="C:\Users\Rae\Desktop\bunny trail wood plaque 400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0" y="14307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9" name="Rectangle 38"/>
          <p:cNvSpPr/>
          <p:nvPr/>
        </p:nvSpPr>
        <p:spPr>
          <a:xfrm>
            <a:off x="757382" y="869205"/>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a:t>
            </a:r>
            <a:r>
              <a:rPr lang="en-CA" sz="2000" b="1" dirty="0">
                <a:solidFill>
                  <a:schemeClr val="tx1"/>
                </a:solidFill>
                <a:latin typeface="Comic Sans MS" pitchFamily="66" charset="0"/>
              </a:rPr>
              <a:t>2</a:t>
            </a:r>
          </a:p>
        </p:txBody>
      </p:sp>
      <p:cxnSp>
        <p:nvCxnSpPr>
          <p:cNvPr id="48" name="Straight Arrow Connector 47"/>
          <p:cNvCxnSpPr/>
          <p:nvPr/>
        </p:nvCxnSpPr>
        <p:spPr>
          <a:xfrm>
            <a:off x="6946711" y="4029880"/>
            <a:ext cx="0" cy="1544145"/>
          </a:xfrm>
          <a:prstGeom prst="straightConnector1">
            <a:avLst/>
          </a:prstGeom>
          <a:ln w="76200">
            <a:solidFill>
              <a:srgbClr val="57FBFB"/>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439" y="4037698"/>
            <a:ext cx="2653352" cy="1077218"/>
          </a:xfrm>
          <a:prstGeom prst="rect">
            <a:avLst/>
          </a:prstGeom>
          <a:noFill/>
        </p:spPr>
        <p:txBody>
          <a:bodyPr wrap="square" rtlCol="0">
            <a:spAutoFit/>
          </a:bodyPr>
          <a:lstStyle/>
          <a:p>
            <a:pPr algn="ctr"/>
            <a:r>
              <a:rPr lang="en-US" sz="1600" b="1" spc="300" dirty="0" smtClean="0">
                <a:solidFill>
                  <a:schemeClr val="accent5">
                    <a:lumMod val="20000"/>
                    <a:lumOff val="80000"/>
                  </a:schemeClr>
                </a:solidFill>
                <a:effectLst>
                  <a:glow rad="215900">
                    <a:srgbClr val="002060">
                      <a:alpha val="85000"/>
                    </a:srgbClr>
                  </a:glow>
                </a:effectLst>
                <a:latin typeface="Comic Sans MS" pitchFamily="66" charset="0"/>
              </a:rPr>
              <a:t>Josiah’s Passover sacrifices are during the Day Season &amp; ereb.</a:t>
            </a:r>
            <a:endParaRPr lang="en-US" sz="1700" b="1" spc="300" dirty="0">
              <a:solidFill>
                <a:schemeClr val="accent5">
                  <a:lumMod val="20000"/>
                  <a:lumOff val="80000"/>
                </a:schemeClr>
              </a:solidFill>
              <a:effectLst>
                <a:glow rad="215900">
                  <a:srgbClr val="002060">
                    <a:alpha val="85000"/>
                  </a:srgbClr>
                </a:glow>
              </a:effectLst>
              <a:latin typeface="Comic Sans MS" pitchFamily="66" charset="0"/>
            </a:endParaRPr>
          </a:p>
        </p:txBody>
      </p:sp>
    </p:spTree>
    <p:extLst>
      <p:ext uri="{BB962C8B-B14F-4D97-AF65-F5344CB8AC3E}">
        <p14:creationId xmlns:p14="http://schemas.microsoft.com/office/powerpoint/2010/main" val="34529963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250"/>
                                        <p:tgtEl>
                                          <p:spTgt spid="3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1250" fill="hold"/>
                                        <p:tgtEl>
                                          <p:spTgt spid="39"/>
                                        </p:tgtEl>
                                        <p:attrNameLst>
                                          <p:attrName>ppt_x</p:attrName>
                                        </p:attrNameLst>
                                      </p:cBhvr>
                                      <p:tavLst>
                                        <p:tav tm="0">
                                          <p:val>
                                            <p:strVal val="0-#ppt_w/2"/>
                                          </p:val>
                                        </p:tav>
                                        <p:tav tm="100000">
                                          <p:val>
                                            <p:strVal val="#ppt_x"/>
                                          </p:val>
                                        </p:tav>
                                      </p:tavLst>
                                    </p:anim>
                                    <p:anim calcmode="lin" valueType="num">
                                      <p:cBhvr additive="base">
                                        <p:cTn id="11" dur="12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1750"/>
                                        <p:tgtEl>
                                          <p:spTgt spid="33"/>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6">
                                            <p:txEl>
                                              <p:pRg st="0" end="0"/>
                                            </p:txEl>
                                          </p:spTgt>
                                        </p:tgtEl>
                                        <p:attrNameLst>
                                          <p:attrName>style.visibility</p:attrName>
                                        </p:attrNameLst>
                                      </p:cBhvr>
                                      <p:to>
                                        <p:strVal val="visible"/>
                                      </p:to>
                                    </p:set>
                                    <p:animEffect transition="in" filter="barn(inVertical)">
                                      <p:cBhvr>
                                        <p:cTn id="25" dur="1250"/>
                                        <p:tgtEl>
                                          <p:spTgt spid="3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750"/>
                                        <p:tgtEl>
                                          <p:spTgt spid="44"/>
                                        </p:tgtEl>
                                      </p:cBhvr>
                                    </p:animEffect>
                                  </p:childTnLst>
                                </p:cTn>
                              </p:par>
                            </p:childTnLst>
                          </p:cTn>
                        </p:par>
                        <p:par>
                          <p:cTn id="31" fill="hold">
                            <p:stCondLst>
                              <p:cond delay="750"/>
                            </p:stCondLst>
                            <p:childTnLst>
                              <p:par>
                                <p:cTn id="32" presetID="22" presetClass="entr" presetSubtype="1"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2000"/>
                                        <p:tgtEl>
                                          <p:spTgt spid="47"/>
                                        </p:tgtEl>
                                      </p:cBhvr>
                                    </p:animEffect>
                                  </p:childTnLst>
                                </p:cTn>
                              </p:par>
                            </p:childTnLst>
                          </p:cTn>
                        </p:par>
                        <p:par>
                          <p:cTn id="35" fill="hold">
                            <p:stCondLst>
                              <p:cond delay="2750"/>
                            </p:stCondLst>
                            <p:childTnLst>
                              <p:par>
                                <p:cTn id="36" presetID="22" presetClass="entr" presetSubtype="1"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225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Vertical)">
                                      <p:cBhvr>
                                        <p:cTn id="43" dur="75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44" grpId="0"/>
      <p:bldP spid="39" grpId="0" animBg="1"/>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7" name="Title 2"/>
          <p:cNvSpPr txBox="1">
            <a:spLocks/>
          </p:cNvSpPr>
          <p:nvPr/>
        </p:nvSpPr>
        <p:spPr>
          <a:xfrm>
            <a:off x="1691178" y="4329"/>
            <a:ext cx="10332055"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C00000"/>
                </a:solidFill>
              </a:rPr>
              <a:t>King Josiah’s Passover  </a:t>
            </a:r>
            <a:r>
              <a:rPr lang="en-US" sz="3200" b="1" dirty="0" smtClean="0">
                <a:ln>
                  <a:solidFill>
                    <a:srgbClr val="002060"/>
                  </a:solidFill>
                </a:ln>
                <a:solidFill>
                  <a:srgbClr val="C00000"/>
                </a:solidFill>
              </a:rPr>
              <a:t>(624 BC)</a:t>
            </a:r>
            <a:r>
              <a:rPr lang="en-US" b="1" dirty="0" smtClean="0">
                <a:ln>
                  <a:solidFill>
                    <a:srgbClr val="002060"/>
                  </a:solidFill>
                </a:ln>
                <a:solidFill>
                  <a:srgbClr val="C00000"/>
                </a:solidFill>
              </a:rPr>
              <a:t> </a:t>
            </a:r>
            <a:endParaRPr lang="en-US" b="1" dirty="0">
              <a:ln>
                <a:solidFill>
                  <a:srgbClr val="002060"/>
                </a:solidFill>
              </a:ln>
              <a:solidFill>
                <a:srgbClr val="C00000"/>
              </a:solidFill>
            </a:endParaRPr>
          </a:p>
        </p:txBody>
      </p:sp>
      <p:grpSp>
        <p:nvGrpSpPr>
          <p:cNvPr id="41" name="Group 40"/>
          <p:cNvGrpSpPr/>
          <p:nvPr/>
        </p:nvGrpSpPr>
        <p:grpSpPr>
          <a:xfrm>
            <a:off x="70278" y="4602918"/>
            <a:ext cx="1244428" cy="1397262"/>
            <a:chOff x="714375" y="3764051"/>
            <a:chExt cx="1244428" cy="1397262"/>
          </a:xfrm>
        </p:grpSpPr>
        <p:sp>
          <p:nvSpPr>
            <p:cNvPr id="42" name="Oval 41"/>
            <p:cNvSpPr/>
            <p:nvPr/>
          </p:nvSpPr>
          <p:spPr>
            <a:xfrm>
              <a:off x="727065" y="3764051"/>
              <a:ext cx="1231738" cy="123191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0070C0"/>
                  </a:solidFill>
                </a:rPr>
                <a:t>Yes</a:t>
              </a:r>
              <a:r>
                <a:rPr lang="en-US" sz="1200" b="1" dirty="0" smtClean="0">
                  <a:ln>
                    <a:solidFill>
                      <a:srgbClr val="006600"/>
                    </a:solidFill>
                  </a:ln>
                  <a:solidFill>
                    <a:srgbClr val="99FF33"/>
                  </a:solidFill>
                </a:rPr>
                <a:t> - context </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 for day-start. </a:t>
              </a:r>
              <a:endParaRPr lang="en-US" sz="1200" b="1" dirty="0">
                <a:ln>
                  <a:solidFill>
                    <a:srgbClr val="006600"/>
                  </a:solidFill>
                </a:ln>
                <a:solidFill>
                  <a:srgbClr val="99FF33"/>
                </a:solidFill>
              </a:endParaRPr>
            </a:p>
          </p:txBody>
        </p:sp>
      </p:grpSp>
      <p:pic>
        <p:nvPicPr>
          <p:cNvPr id="38"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0" y="14307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9" name="Rectangle 38"/>
          <p:cNvSpPr/>
          <p:nvPr/>
        </p:nvSpPr>
        <p:spPr>
          <a:xfrm>
            <a:off x="757382" y="869205"/>
            <a:ext cx="746298"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#2b</a:t>
            </a:r>
            <a:endParaRPr lang="en-CA" sz="2000" b="1" dirty="0">
              <a:solidFill>
                <a:schemeClr val="tx1"/>
              </a:solidFill>
              <a:latin typeface="Comic Sans MS" pitchFamily="66" charset="0"/>
            </a:endParaRPr>
          </a:p>
        </p:txBody>
      </p:sp>
      <p:sp>
        <p:nvSpPr>
          <p:cNvPr id="48" name="Rectangle 47"/>
          <p:cNvSpPr/>
          <p:nvPr/>
        </p:nvSpPr>
        <p:spPr>
          <a:xfrm>
            <a:off x="0" y="7031620"/>
            <a:ext cx="12327038" cy="2308324"/>
          </a:xfrm>
          <a:prstGeom prst="rect">
            <a:avLst/>
          </a:prstGeom>
          <a:solidFill>
            <a:schemeClr val="accent4">
              <a:lumMod val="20000"/>
              <a:lumOff val="80000"/>
            </a:schemeClr>
          </a:solidFill>
        </p:spPr>
        <p:txBody>
          <a:bodyPr wrap="square">
            <a:spAutoFit/>
          </a:bodyPr>
          <a:lstStyle/>
          <a:p>
            <a:r>
              <a:rPr lang="en-US" dirty="0" smtClean="0"/>
              <a:t>Then, this aligns </a:t>
            </a:r>
            <a:r>
              <a:rPr lang="en-US" dirty="0"/>
              <a:t>with the Josiah testimony about 41,400 sacrifices at that particular Passover – which is another day-start study with details that </a:t>
            </a:r>
            <a:r>
              <a:rPr lang="en-US" dirty="0" smtClean="0"/>
              <a:t>gives support and Biblical </a:t>
            </a:r>
            <a:r>
              <a:rPr lang="en-US" dirty="0"/>
              <a:t>proof of Covenant Calendar guidelines.  </a:t>
            </a:r>
            <a:r>
              <a:rPr lang="en-US" dirty="0" smtClean="0">
                <a:solidFill>
                  <a:srgbClr val="0000FF"/>
                </a:solidFill>
              </a:rPr>
              <a:t>7-29-19:  Was ONLY the sanctuary Passover sacrifice accompanied by grain &amp; drink offerings?  The families would be eating UNL bread and wine with the lamb.  L 6:20 may not prove anything for Passover sacrifices.</a:t>
            </a:r>
            <a:endParaRPr lang="en-US" dirty="0" smtClean="0"/>
          </a:p>
          <a:p>
            <a:endParaRPr lang="en-US" dirty="0" smtClean="0"/>
          </a:p>
          <a:p>
            <a:r>
              <a:rPr lang="en-US" dirty="0" err="1" smtClean="0"/>
              <a:t>Exo</a:t>
            </a:r>
            <a:r>
              <a:rPr lang="en-US" dirty="0" smtClean="0"/>
              <a:t> 29 &amp; Num 28 use BTM – so how does </a:t>
            </a:r>
            <a:r>
              <a:rPr lang="en-US" dirty="0" err="1" smtClean="0"/>
              <a:t>josiah’s</a:t>
            </a:r>
            <a:r>
              <a:rPr lang="en-US" dirty="0" smtClean="0"/>
              <a:t> </a:t>
            </a:r>
            <a:r>
              <a:rPr lang="en-US" dirty="0" err="1" smtClean="0"/>
              <a:t>passover</a:t>
            </a:r>
            <a:r>
              <a:rPr lang="en-US" dirty="0" smtClean="0"/>
              <a:t> have permission to be sacrificed </a:t>
            </a:r>
            <a:r>
              <a:rPr lang="en-US" u="sng" dirty="0" smtClean="0"/>
              <a:t>during the mixing</a:t>
            </a:r>
            <a:r>
              <a:rPr lang="en-US" dirty="0" smtClean="0"/>
              <a:t>?  Or, is there a special provision for ONLY the Passover sacrifice as commanded by Moses in Deut 16:6? [bunny trail to answer this at </a:t>
            </a:r>
            <a:r>
              <a:rPr lang="en-US" dirty="0" err="1" smtClean="0"/>
              <a:t>deut</a:t>
            </a:r>
            <a:r>
              <a:rPr lang="en-US" dirty="0" smtClean="0"/>
              <a:t> 16.]</a:t>
            </a:r>
            <a:endParaRPr lang="en-US" dirty="0"/>
          </a:p>
        </p:txBody>
      </p:sp>
      <p:pic>
        <p:nvPicPr>
          <p:cNvPr id="13" name="Picture 2" descr="F:\Art on Desktop - 1\#28 Moon Art\key 3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4670">
            <a:off x="10279196" y="2738799"/>
            <a:ext cx="2064097" cy="133833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
          <p:cNvSpPr txBox="1">
            <a:spLocks/>
          </p:cNvSpPr>
          <p:nvPr/>
        </p:nvSpPr>
        <p:spPr>
          <a:xfrm>
            <a:off x="3128515" y="806395"/>
            <a:ext cx="7445808" cy="74242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Conclusion:  [layil/</a:t>
            </a:r>
            <a:r>
              <a:rPr lang="en-US" sz="3200" dirty="0" smtClean="0">
                <a:ln>
                  <a:solidFill>
                    <a:srgbClr val="002060"/>
                  </a:solidFill>
                  <a:prstDash val="solid"/>
                </a:ln>
                <a:solidFill>
                  <a:srgbClr val="B0DD7F"/>
                </a:solidFill>
                <a:effectLst>
                  <a:glow rad="101600">
                    <a:srgbClr val="002060">
                      <a:alpha val="91000"/>
                    </a:srgbClr>
                  </a:glow>
                  <a:outerShdw blurRad="88000" dist="50800" dir="5040000" algn="tl">
                    <a:schemeClr val="accent4">
                      <a:tint val="80000"/>
                      <a:satMod val="250000"/>
                      <a:alpha val="45000"/>
                    </a:schemeClr>
                  </a:outerShdw>
                </a:effectLst>
                <a:latin typeface="Arial Rounded MT Bold" pitchFamily="34" charset="0"/>
              </a:rPr>
              <a:t>night</a:t>
            </a:r>
            <a:r>
              <a:rPr lang="en-US" sz="32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H3915] </a:t>
            </a:r>
            <a:endParaRPr lang="en-US" sz="2000" dirty="0">
              <a:ln>
                <a:noFill/>
                <a:prstDash val="solid"/>
              </a:ln>
              <a:solidFill>
                <a:srgbClr val="00B050"/>
              </a:solidFill>
            </a:endParaRPr>
          </a:p>
        </p:txBody>
      </p:sp>
      <p:sp>
        <p:nvSpPr>
          <p:cNvPr id="15" name="Rectangle 14"/>
          <p:cNvSpPr/>
          <p:nvPr/>
        </p:nvSpPr>
        <p:spPr>
          <a:xfrm>
            <a:off x="1492105" y="1487302"/>
            <a:ext cx="7559297" cy="4893647"/>
          </a:xfrm>
          <a:prstGeom prst="rect">
            <a:avLst/>
          </a:prstGeom>
          <a:solidFill>
            <a:schemeClr val="accent4">
              <a:lumMod val="20000"/>
              <a:lumOff val="80000"/>
            </a:schemeClr>
          </a:solidFill>
          <a:ln w="57150">
            <a:solidFill>
              <a:srgbClr val="006600"/>
            </a:solidFill>
          </a:ln>
          <a:scene3d>
            <a:camera prst="orthographicFront"/>
            <a:lightRig rig="threePt" dir="t"/>
          </a:scene3d>
          <a:sp3d>
            <a:bevelT/>
          </a:sp3d>
        </p:spPr>
        <p:txBody>
          <a:bodyPr wrap="square">
            <a:spAutoFit/>
            <a:sp3d extrusionH="57150">
              <a:bevelT w="82550" h="38100" prst="coolSlant"/>
            </a:sp3d>
          </a:bodyPr>
          <a:lstStyle/>
          <a:p>
            <a:pPr marL="342900" indent="-342900">
              <a:lnSpc>
                <a:spcPct val="150000"/>
              </a:lnSpc>
              <a:buFont typeface="+mj-lt"/>
              <a:buAutoNum type="arabicPeriod"/>
            </a:pPr>
            <a:r>
              <a:rPr lang="en-US" sz="1700" dirty="0" smtClean="0"/>
              <a:t>All </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Passover</a:t>
            </a:r>
            <a:r>
              <a:rPr lang="en-US" sz="1700" dirty="0" smtClean="0"/>
              <a:t> sacrifices are to be offered </a:t>
            </a:r>
            <a:r>
              <a:rPr lang="en-US" sz="1700" u="sng" dirty="0" smtClean="0"/>
              <a:t>on</a:t>
            </a:r>
            <a:r>
              <a:rPr lang="en-US" sz="1700" dirty="0" smtClean="0"/>
              <a:t> the </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Passover</a:t>
            </a:r>
            <a:r>
              <a:rPr lang="en-US" sz="1700" dirty="0" smtClean="0"/>
              <a:t> day cycle.</a:t>
            </a:r>
            <a:r>
              <a:rPr lang="en-US" sz="1700" b="1" dirty="0" smtClean="0"/>
              <a:t> </a:t>
            </a:r>
          </a:p>
          <a:p>
            <a:pPr marL="342900" indent="-342900">
              <a:lnSpc>
                <a:spcPct val="150000"/>
              </a:lnSpc>
              <a:buFont typeface="+mj-lt"/>
              <a:buAutoNum type="arabicPeriod"/>
            </a:pPr>
            <a:r>
              <a:rPr lang="en-US" sz="1700" b="1" dirty="0" smtClean="0">
                <a:solidFill>
                  <a:srgbClr val="96004B"/>
                </a:solidFill>
              </a:rPr>
              <a:t>2 Chron 35:14 </a:t>
            </a:r>
            <a:r>
              <a:rPr lang="en-US" sz="1700" dirty="0" smtClean="0"/>
              <a:t>clearly states </a:t>
            </a:r>
            <a:r>
              <a:rPr lang="en-US" sz="1700" b="1" dirty="0" smtClean="0">
                <a:ln w="1905"/>
                <a:solidFill>
                  <a:srgbClr val="0070C0"/>
                </a:solidFill>
                <a:effectLst>
                  <a:innerShdw blurRad="69850" dist="43180" dir="5400000">
                    <a:srgbClr val="000000">
                      <a:alpha val="65000"/>
                    </a:srgbClr>
                  </a:innerShdw>
                </a:effectLst>
              </a:rPr>
              <a:t>Burnt Offerings </a:t>
            </a:r>
            <a:r>
              <a:rPr lang="en-US" sz="1700" dirty="0" smtClean="0"/>
              <a:t>were offered until </a:t>
            </a:r>
            <a:br>
              <a:rPr lang="en-US" sz="1700" dirty="0" smtClean="0"/>
            </a:br>
            <a:r>
              <a:rPr lang="en-US" sz="1700" dirty="0" smtClean="0"/>
              <a:t>layil/night (right after the context of Passover Offerings in </a:t>
            </a:r>
            <a:r>
              <a:rPr lang="en-US" sz="1700" dirty="0" err="1" smtClean="0"/>
              <a:t>vs</a:t>
            </a:r>
            <a:r>
              <a:rPr lang="en-US" sz="1700" dirty="0" smtClean="0"/>
              <a:t> 13).</a:t>
            </a:r>
          </a:p>
          <a:p>
            <a:pPr marL="342900" indent="-342900">
              <a:lnSpc>
                <a:spcPct val="150000"/>
              </a:lnSpc>
              <a:buFont typeface="+mj-lt"/>
              <a:buAutoNum type="arabicPeriod"/>
            </a:pPr>
            <a:r>
              <a:rPr lang="en-US" b="1" spc="300" dirty="0" smtClean="0">
                <a:ln w="1905"/>
                <a:solidFill>
                  <a:srgbClr val="006600"/>
                </a:solidFill>
                <a:effectLst>
                  <a:innerShdw blurRad="69850" dist="43180" dir="5400000">
                    <a:srgbClr val="000000">
                      <a:alpha val="65000"/>
                    </a:srgbClr>
                  </a:innerShdw>
                </a:effectLst>
                <a:latin typeface="Comic Sans MS" pitchFamily="66" charset="0"/>
              </a:rPr>
              <a:t>Remember: </a:t>
            </a:r>
            <a:r>
              <a:rPr lang="en-US" sz="1700" b="1" dirty="0" smtClean="0">
                <a:ln>
                  <a:solidFill>
                    <a:schemeClr val="accent2">
                      <a:lumMod val="75000"/>
                    </a:schemeClr>
                  </a:solidFill>
                </a:ln>
                <a:solidFill>
                  <a:schemeClr val="accent5">
                    <a:lumMod val="60000"/>
                    <a:lumOff val="40000"/>
                  </a:schemeClr>
                </a:solidFill>
              </a:rPr>
              <a:t>Grain</a:t>
            </a:r>
            <a:r>
              <a:rPr lang="en-US" sz="1700" dirty="0" smtClean="0"/>
              <a:t> and </a:t>
            </a:r>
            <a:r>
              <a:rPr lang="en-US" sz="1700" b="1" dirty="0" smtClean="0">
                <a:ln w="1905">
                  <a:solidFill>
                    <a:srgbClr val="6F3350"/>
                  </a:solidFill>
                </a:ln>
                <a:solidFill>
                  <a:srgbClr val="96004B"/>
                </a:solidFill>
                <a:effectLst>
                  <a:innerShdw blurRad="69850" dist="43180" dir="5400000">
                    <a:srgbClr val="000000">
                      <a:alpha val="65000"/>
                    </a:srgbClr>
                  </a:innerShdw>
                </a:effectLst>
              </a:rPr>
              <a:t>Drink</a:t>
            </a:r>
            <a:r>
              <a:rPr lang="en-US" sz="1700" dirty="0" smtClean="0"/>
              <a:t> Offerings were </a:t>
            </a:r>
            <a:br>
              <a:rPr lang="en-US" sz="1700" dirty="0" smtClean="0"/>
            </a:br>
            <a:r>
              <a:rPr lang="en-US" sz="1700" dirty="0" smtClean="0"/>
              <a:t>always offered with the </a:t>
            </a:r>
            <a:r>
              <a:rPr lang="en-US" sz="1700" b="1" dirty="0">
                <a:ln w="1905"/>
                <a:solidFill>
                  <a:srgbClr val="0070C0"/>
                </a:solidFill>
                <a:effectLst>
                  <a:innerShdw blurRad="69850" dist="43180" dir="5400000">
                    <a:srgbClr val="000000">
                      <a:alpha val="65000"/>
                    </a:srgbClr>
                  </a:innerShdw>
                </a:effectLst>
              </a:rPr>
              <a:t>Burnt</a:t>
            </a:r>
            <a:r>
              <a:rPr lang="en-US" sz="1700" dirty="0" smtClean="0"/>
              <a:t> / </a:t>
            </a:r>
            <a:r>
              <a:rPr lang="en-US" sz="1700" b="1" dirty="0" smtClean="0">
                <a:ln w="1905"/>
                <a:solidFill>
                  <a:srgbClr val="006600"/>
                </a:solidFill>
                <a:effectLst>
                  <a:innerShdw blurRad="69850" dist="43180" dir="5400000">
                    <a:srgbClr val="000000">
                      <a:alpha val="65000"/>
                    </a:srgbClr>
                  </a:innerShdw>
                </a:effectLst>
              </a:rPr>
              <a:t>Peace</a:t>
            </a:r>
            <a:r>
              <a:rPr lang="en-US" sz="1700" dirty="0" smtClean="0"/>
              <a:t> Offerings.</a:t>
            </a:r>
            <a:r>
              <a:rPr lang="en-US" sz="1700" b="1" dirty="0" smtClean="0"/>
              <a:t> </a:t>
            </a:r>
          </a:p>
          <a:p>
            <a:pPr marL="342900" indent="-342900">
              <a:lnSpc>
                <a:spcPct val="150000"/>
              </a:lnSpc>
              <a:buFont typeface="+mj-lt"/>
              <a:buAutoNum type="arabicPeriod"/>
            </a:pPr>
            <a:r>
              <a:rPr lang="en-US" sz="1700" dirty="0" smtClean="0"/>
              <a:t>The </a:t>
            </a:r>
            <a:r>
              <a:rPr lang="en-US" sz="1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Passover</a:t>
            </a:r>
            <a:r>
              <a:rPr lang="en-US" sz="1700" dirty="0" smtClean="0"/>
              <a:t> in </a:t>
            </a:r>
            <a:r>
              <a:rPr lang="en-US" sz="1700" b="1" dirty="0" smtClean="0">
                <a:solidFill>
                  <a:srgbClr val="96004B"/>
                </a:solidFill>
              </a:rPr>
              <a:t>2 Chron 35 </a:t>
            </a:r>
            <a:r>
              <a:rPr lang="en-US" sz="1700" b="1" dirty="0" smtClean="0">
                <a:ln w="1905"/>
                <a:solidFill>
                  <a:srgbClr val="FF0000"/>
                </a:solidFill>
                <a:effectLst>
                  <a:innerShdw blurRad="69850" dist="43180" dir="5400000">
                    <a:srgbClr val="000000">
                      <a:alpha val="65000"/>
                    </a:srgbClr>
                  </a:innerShdw>
                </a:effectLst>
              </a:rPr>
              <a:t>completely bypasses </a:t>
            </a:r>
            <a:r>
              <a:rPr lang="en-US" sz="1700" b="1" dirty="0">
                <a:ln w="1905"/>
                <a:solidFill>
                  <a:srgbClr val="FF0000"/>
                </a:solidFill>
                <a:effectLst>
                  <a:innerShdw blurRad="69850" dist="43180" dir="5400000">
                    <a:srgbClr val="000000">
                      <a:alpha val="65000"/>
                    </a:srgbClr>
                  </a:innerShdw>
                </a:effectLst>
              </a:rPr>
              <a:t/>
            </a:r>
            <a:br>
              <a:rPr lang="en-US" sz="1700" b="1" dirty="0">
                <a:ln w="1905"/>
                <a:solidFill>
                  <a:srgbClr val="FF0000"/>
                </a:solidFill>
                <a:effectLst>
                  <a:innerShdw blurRad="69850" dist="43180" dir="5400000">
                    <a:srgbClr val="000000">
                      <a:alpha val="65000"/>
                    </a:srgbClr>
                  </a:innerShdw>
                </a:effectLst>
              </a:rPr>
            </a:br>
            <a:r>
              <a:rPr lang="en-US" sz="1700" b="1" dirty="0">
                <a:ln w="1905"/>
                <a:solidFill>
                  <a:srgbClr val="FF0000"/>
                </a:solidFill>
                <a:effectLst>
                  <a:innerShdw blurRad="69850" dist="43180" dir="5400000">
                    <a:srgbClr val="000000">
                      <a:alpha val="65000"/>
                    </a:srgbClr>
                  </a:innerShdw>
                </a:effectLst>
              </a:rPr>
              <a:t>the phrase </a:t>
            </a:r>
            <a:r>
              <a:rPr lang="en-US" sz="1700" b="1" dirty="0">
                <a:ln w="1905"/>
                <a:solidFill>
                  <a:srgbClr val="0000FF"/>
                </a:solidFill>
                <a:effectLst>
                  <a:innerShdw blurRad="69850" dist="43180" dir="5400000">
                    <a:srgbClr val="000000">
                      <a:alpha val="65000"/>
                    </a:srgbClr>
                  </a:innerShdw>
                </a:effectLst>
              </a:rPr>
              <a:t>&lt;</a:t>
            </a:r>
            <a:r>
              <a:rPr lang="en-US" sz="1700" b="1" dirty="0" err="1">
                <a:ln w="1905"/>
                <a:solidFill>
                  <a:srgbClr val="0000FF"/>
                </a:solidFill>
                <a:effectLst>
                  <a:innerShdw blurRad="69850" dist="43180" dir="5400000">
                    <a:srgbClr val="000000">
                      <a:alpha val="65000"/>
                    </a:srgbClr>
                  </a:innerShdw>
                </a:effectLst>
              </a:rPr>
              <a:t>beyn</a:t>
            </a:r>
            <a:r>
              <a:rPr lang="en-US" sz="1700" b="1" dirty="0">
                <a:ln w="1905"/>
                <a:solidFill>
                  <a:srgbClr val="0000FF"/>
                </a:solidFill>
                <a:effectLst>
                  <a:innerShdw blurRad="69850" dist="43180" dir="5400000">
                    <a:srgbClr val="000000">
                      <a:alpha val="65000"/>
                    </a:srgbClr>
                  </a:innerShdw>
                </a:effectLst>
              </a:rPr>
              <a:t> ha </a:t>
            </a:r>
            <a:r>
              <a:rPr lang="en-US" sz="1700" b="1" dirty="0" err="1">
                <a:ln w="1905"/>
                <a:solidFill>
                  <a:srgbClr val="0000FF"/>
                </a:solidFill>
                <a:effectLst>
                  <a:innerShdw blurRad="69850" dist="43180" dir="5400000">
                    <a:srgbClr val="000000">
                      <a:alpha val="65000"/>
                    </a:srgbClr>
                  </a:innerShdw>
                </a:effectLst>
              </a:rPr>
              <a:t>arbayim</a:t>
            </a:r>
            <a:r>
              <a:rPr lang="en-US" sz="1700" b="1" dirty="0" smtClean="0">
                <a:ln w="1905"/>
                <a:solidFill>
                  <a:srgbClr val="0000FF"/>
                </a:solidFill>
                <a:effectLst>
                  <a:innerShdw blurRad="69850" dist="43180" dir="5400000">
                    <a:srgbClr val="000000">
                      <a:alpha val="65000"/>
                    </a:srgbClr>
                  </a:innerShdw>
                </a:effectLst>
              </a:rPr>
              <a:t>&gt; </a:t>
            </a:r>
            <a:r>
              <a:rPr lang="en-US" sz="1400" dirty="0" smtClean="0"/>
              <a:t>[that is used in five Torah </a:t>
            </a:r>
            <a:br>
              <a:rPr lang="en-US" sz="1400" dirty="0" smtClean="0"/>
            </a:br>
            <a:r>
              <a:rPr lang="en-US" sz="1400" dirty="0" smtClean="0"/>
              <a:t>Scriptures] </a:t>
            </a:r>
            <a:r>
              <a:rPr lang="en-US" sz="1700" dirty="0" smtClean="0"/>
              <a:t>designating offerings “</a:t>
            </a:r>
            <a:r>
              <a:rPr lang="en-US" sz="1700" u="sng" dirty="0" smtClean="0"/>
              <a:t>durin</a:t>
            </a:r>
            <a:r>
              <a:rPr lang="en-US" sz="1700" dirty="0" smtClean="0"/>
              <a:t>g </a:t>
            </a:r>
            <a:r>
              <a:rPr lang="en-US" sz="1700" b="1" dirty="0" smtClean="0"/>
              <a:t>the</a:t>
            </a:r>
            <a:r>
              <a:rPr lang="en-US" sz="1700" dirty="0" smtClean="0"/>
              <a:t> </a:t>
            </a:r>
            <a:r>
              <a:rPr lang="en-US" sz="1700" b="1" dirty="0" smtClean="0">
                <a:solidFill>
                  <a:schemeClr val="accent5"/>
                </a:solidFill>
              </a:rPr>
              <a:t>dusk</a:t>
            </a:r>
            <a:r>
              <a:rPr lang="en-US" sz="1700" dirty="0" smtClean="0"/>
              <a:t> </a:t>
            </a:r>
            <a:r>
              <a:rPr lang="en-US" sz="1700" b="1" dirty="0" smtClean="0">
                <a:solidFill>
                  <a:srgbClr val="0070C0"/>
                </a:solidFill>
              </a:rPr>
              <a:t>mixing</a:t>
            </a:r>
            <a:r>
              <a:rPr lang="en-US" sz="1700" dirty="0" smtClean="0"/>
              <a:t>.” </a:t>
            </a:r>
          </a:p>
          <a:p>
            <a:pPr marL="342900" indent="-342900">
              <a:lnSpc>
                <a:spcPct val="150000"/>
              </a:lnSpc>
              <a:buFont typeface="+mj-lt"/>
              <a:buAutoNum type="arabicPeriod"/>
            </a:pP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“Passover” sacrifice was always to be offered </a:t>
            </a:r>
            <a:b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 </a:t>
            </a:r>
            <a:r>
              <a:rPr lang="en-US" sz="1700" b="1" dirty="0" smtClean="0">
                <a:ln w="1905"/>
                <a:solidFill>
                  <a:srgbClr val="00B0F0"/>
                </a:solidFill>
                <a:effectLst>
                  <a:innerShdw blurRad="69850" dist="43180" dir="5400000">
                    <a:srgbClr val="000000">
                      <a:alpha val="65000"/>
                    </a:srgbClr>
                  </a:innerShdw>
                </a:effectLst>
              </a:rPr>
              <a:t>“the same day” </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 the </a:t>
            </a:r>
            <a:r>
              <a:rPr lang="en-US" sz="1700" b="1" dirty="0" smtClean="0">
                <a:ln w="1905"/>
                <a:solidFill>
                  <a:srgbClr val="96004B"/>
                </a:solidFill>
                <a:effectLst>
                  <a:innerShdw blurRad="69850" dist="43180" dir="5400000">
                    <a:srgbClr val="000000">
                      <a:alpha val="65000"/>
                    </a:srgbClr>
                  </a:innerShdw>
                </a:effectLst>
              </a:rPr>
              <a:t>“boqer/morning” </a:t>
            </a:r>
            <a:r>
              <a:rPr lang="en-US" sz="1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sacrifice.  </a:t>
            </a:r>
          </a:p>
          <a:p>
            <a:pPr marL="342900" indent="-342900">
              <a:lnSpc>
                <a:spcPct val="150000"/>
              </a:lnSpc>
              <a:buFont typeface="+mj-lt"/>
              <a:buAutoNum type="arabicPeriod"/>
            </a:pPr>
            <a:r>
              <a:rPr lang="en-US" sz="1700" dirty="0" smtClean="0"/>
              <a:t>According to </a:t>
            </a:r>
            <a:r>
              <a:rPr lang="en-US" sz="1700" b="1" dirty="0">
                <a:solidFill>
                  <a:srgbClr val="96004B"/>
                </a:solidFill>
              </a:rPr>
              <a:t>2</a:t>
            </a:r>
            <a:r>
              <a:rPr lang="en-US" sz="1700" b="1" dirty="0" smtClean="0">
                <a:solidFill>
                  <a:srgbClr val="96004B"/>
                </a:solidFill>
              </a:rPr>
              <a:t> Chron 35</a:t>
            </a:r>
            <a:r>
              <a:rPr lang="en-US" sz="1700" dirty="0" smtClean="0">
                <a:solidFill>
                  <a:srgbClr val="96004B"/>
                </a:solidFill>
              </a:rPr>
              <a:t>, </a:t>
            </a:r>
            <a:r>
              <a:rPr lang="en-US" sz="1700" dirty="0" smtClean="0"/>
              <a:t>the Passover &amp; evening </a:t>
            </a:r>
            <a:br>
              <a:rPr lang="en-US" sz="1700" dirty="0" smtClean="0"/>
            </a:br>
            <a:r>
              <a:rPr lang="en-US" sz="1700" dirty="0" smtClean="0"/>
              <a:t>sacrifices also  </a:t>
            </a:r>
            <a:r>
              <a:rPr lang="en-US" sz="2000" b="1" spc="600" dirty="0" smtClean="0">
                <a:solidFill>
                  <a:srgbClr val="006600"/>
                </a:solidFill>
                <a:effectLst>
                  <a:reflection blurRad="6350" stA="55000" endA="50" endPos="85000" dist="29997" dir="5400000" sy="-100000" algn="bl" rotWithShape="0"/>
                </a:effectLst>
                <a:latin typeface="Comic Sans MS" pitchFamily="66" charset="0"/>
              </a:rPr>
              <a:t>stretched</a:t>
            </a:r>
            <a:r>
              <a:rPr lang="en-US" sz="1700" dirty="0" smtClean="0"/>
              <a:t> to the Night Season.</a:t>
            </a:r>
          </a:p>
        </p:txBody>
      </p:sp>
      <p:sp>
        <p:nvSpPr>
          <p:cNvPr id="16" name="TextBox 29"/>
          <p:cNvSpPr txBox="1"/>
          <p:nvPr/>
        </p:nvSpPr>
        <p:spPr>
          <a:xfrm>
            <a:off x="7404354" y="2945600"/>
            <a:ext cx="3090442" cy="91940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a:ln w="11430"/>
                <a:solidFill>
                  <a:srgbClr val="FF0000"/>
                </a:solidFill>
                <a:effectLst>
                  <a:glow rad="127000">
                    <a:schemeClr val="accent2">
                      <a:lumMod val="20000"/>
                      <a:lumOff val="80000"/>
                    </a:schemeClr>
                  </a:glow>
                  <a:outerShdw blurRad="25400" algn="tl" rotWithShape="0">
                    <a:srgbClr val="000000">
                      <a:alpha val="43000"/>
                    </a:srgbClr>
                  </a:outerShdw>
                </a:effectLst>
                <a:latin typeface="Comic Sans MS" pitchFamily="66" charset="0"/>
              </a:rPr>
              <a:t>Sunset</a:t>
            </a: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 did not begin a new day!</a:t>
            </a:r>
            <a:endParaRPr lang="en-US" sz="2400" b="1" i="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17" name="Snip Diagonal Corner Rectangle 16"/>
          <p:cNvSpPr/>
          <p:nvPr/>
        </p:nvSpPr>
        <p:spPr>
          <a:xfrm>
            <a:off x="8709951" y="1452697"/>
            <a:ext cx="3171464" cy="1101923"/>
          </a:xfrm>
          <a:prstGeom prst="snip2DiagRect">
            <a:avLst/>
          </a:prstGeom>
          <a:solidFill>
            <a:schemeClr val="accent4">
              <a:lumMod val="20000"/>
              <a:lumOff val="80000"/>
            </a:schemeClr>
          </a:solidFill>
          <a:ln w="57150">
            <a:solidFill>
              <a:srgbClr val="006600"/>
            </a:solidFill>
          </a:ln>
          <a:scene3d>
            <a:camera prst="orthographicFront"/>
            <a:lightRig rig="threePt" dir="t"/>
          </a:scene3d>
          <a:sp3d>
            <a:bevelT/>
          </a:sp3d>
        </p:spPr>
        <p:txBody>
          <a:bodyPr wrap="square">
            <a:spAutoFit/>
            <a:sp3d extrusionH="57150">
              <a:bevelT h="25400" prst="softRound"/>
            </a:sp3d>
          </a:bodyPr>
          <a:lstStyle/>
          <a:p>
            <a:pPr marL="285750" indent="-285750">
              <a:buFont typeface="Arial" pitchFamily="34" charset="0"/>
              <a:buChar char="•"/>
            </a:pPr>
            <a:r>
              <a:rPr lang="en-US" b="1" dirty="0" smtClean="0">
                <a:solidFill>
                  <a:srgbClr val="006600"/>
                </a:solidFill>
              </a:rPr>
              <a:t>This Josiah testimony contains a </a:t>
            </a:r>
            <a:r>
              <a:rPr lang="en-US" b="1" dirty="0" smtClean="0">
                <a:ln>
                  <a:solidFill>
                    <a:schemeClr val="accent2">
                      <a:lumMod val="75000"/>
                    </a:schemeClr>
                  </a:solidFill>
                </a:ln>
                <a:solidFill>
                  <a:schemeClr val="accent5">
                    <a:lumMod val="60000"/>
                    <a:lumOff val="40000"/>
                  </a:schemeClr>
                </a:solidFill>
              </a:rPr>
              <a:t>“key” </a:t>
            </a:r>
            <a:r>
              <a:rPr lang="en-US" b="1" dirty="0" smtClean="0">
                <a:solidFill>
                  <a:srgbClr val="006600"/>
                </a:solidFill>
              </a:rPr>
              <a:t>for Covenant Calendar!</a:t>
            </a:r>
            <a:endParaRPr lang="en-US" dirty="0" smtClean="0">
              <a:solidFill>
                <a:srgbClr val="96004B"/>
              </a:solidFill>
            </a:endParaRPr>
          </a:p>
        </p:txBody>
      </p:sp>
      <p:sp>
        <p:nvSpPr>
          <p:cNvPr id="18" name="TextBox 29"/>
          <p:cNvSpPr txBox="1"/>
          <p:nvPr/>
        </p:nvSpPr>
        <p:spPr>
          <a:xfrm>
            <a:off x="7542744" y="4272459"/>
            <a:ext cx="4540398" cy="2145268"/>
          </a:xfrm>
          <a:prstGeom prst="roundRect">
            <a:avLst/>
          </a:prstGeom>
          <a:blipFill>
            <a:blip r:embed="rId5"/>
            <a:stretch>
              <a:fillRect/>
            </a:stretch>
          </a:blip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What will Moses have to say about Passover Sacrifices being offered during the dusk twilight?   Will </a:t>
            </a:r>
            <a:b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br>
            <a: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Deut 16:6 be able to qualify </a:t>
            </a:r>
            <a:b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br>
            <a: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for &lt;</a:t>
            </a:r>
            <a:r>
              <a:rPr lang="en-US" sz="2000" b="1" spc="150" dirty="0" err="1"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beyn</a:t>
            </a:r>
            <a: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 ha </a:t>
            </a:r>
            <a:r>
              <a:rPr lang="en-US" sz="2000" b="1" spc="150" dirty="0" err="1"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arbayim</a:t>
            </a:r>
            <a:r>
              <a:rPr lang="en-US" sz="2000" b="1" spc="150" dirty="0" smtClean="0">
                <a:ln w="11430"/>
                <a:solidFill>
                  <a:srgbClr val="F8F8F8"/>
                </a:solidFill>
                <a:effectLst>
                  <a:glow rad="127000">
                    <a:schemeClr val="tx2"/>
                  </a:glow>
                  <a:outerShdw blurRad="25400" algn="tl" rotWithShape="0">
                    <a:srgbClr val="000000">
                      <a:alpha val="43000"/>
                    </a:srgbClr>
                  </a:outerShdw>
                </a:effectLst>
                <a:latin typeface="Comic Sans MS" pitchFamily="66" charset="0"/>
              </a:rPr>
              <a:t>&gt;?</a:t>
            </a:r>
            <a:endParaRPr lang="en-US" sz="2000" b="1" i="1" spc="150" dirty="0">
              <a:ln w="11430"/>
              <a:solidFill>
                <a:srgbClr val="F8F8F8"/>
              </a:solidFill>
              <a:effectLst>
                <a:glow rad="127000">
                  <a:schemeClr val="tx2"/>
                </a:glow>
                <a:outerShdw blurRad="25400" algn="tl" rotWithShape="0">
                  <a:srgbClr val="000000">
                    <a:alpha val="43000"/>
                  </a:srgbClr>
                </a:outerShdw>
              </a:effectLst>
              <a:latin typeface="Comic Sans MS" pitchFamily="66" charset="0"/>
            </a:endParaRPr>
          </a:p>
        </p:txBody>
      </p:sp>
      <p:pic>
        <p:nvPicPr>
          <p:cNvPr id="1026" name="Picture 2" descr="F:\Art on Desktop - 1\Bible Characters\josiah king picture.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5" y="1935676"/>
            <a:ext cx="1721074" cy="24267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2222480" y="1744646"/>
            <a:ext cx="6096000" cy="1200329"/>
          </a:xfrm>
          <a:prstGeom prst="rect">
            <a:avLst/>
          </a:prstGeom>
          <a:solidFill>
            <a:schemeClr val="accent2">
              <a:lumMod val="20000"/>
              <a:lumOff val="80000"/>
            </a:schemeClr>
          </a:solidFill>
        </p:spPr>
        <p:txBody>
          <a:bodyPr>
            <a:spAutoFit/>
          </a:bodyPr>
          <a:lstStyle/>
          <a:p>
            <a:r>
              <a:rPr lang="en-US" dirty="0"/>
              <a:t>This slide will have to be brought forward again on another bunny trail for Moses and Deut 16:6, as he makes allowance for Passover to be "at even" 6153!  It just never ends!</a:t>
            </a:r>
          </a:p>
        </p:txBody>
      </p:sp>
      <p:sp>
        <p:nvSpPr>
          <p:cNvPr id="19" name="Freeform 18"/>
          <p:cNvSpPr/>
          <p:nvPr/>
        </p:nvSpPr>
        <p:spPr>
          <a:xfrm>
            <a:off x="7244226" y="3217610"/>
            <a:ext cx="285859" cy="2001267"/>
          </a:xfrm>
          <a:custGeom>
            <a:avLst/>
            <a:gdLst>
              <a:gd name="connsiteX0" fmla="*/ 1188720 w 1188720"/>
              <a:gd name="connsiteY0" fmla="*/ 14888 h 2858725"/>
              <a:gd name="connsiteX1" fmla="*/ 932688 w 1188720"/>
              <a:gd name="connsiteY1" fmla="*/ 14888 h 2858725"/>
              <a:gd name="connsiteX2" fmla="*/ 877824 w 1188720"/>
              <a:gd name="connsiteY2" fmla="*/ 33176 h 2858725"/>
              <a:gd name="connsiteX3" fmla="*/ 859536 w 1188720"/>
              <a:gd name="connsiteY3" fmla="*/ 60608 h 2858725"/>
              <a:gd name="connsiteX4" fmla="*/ 832104 w 1188720"/>
              <a:gd name="connsiteY4" fmla="*/ 69752 h 2858725"/>
              <a:gd name="connsiteX5" fmla="*/ 804672 w 1188720"/>
              <a:gd name="connsiteY5" fmla="*/ 97184 h 2858725"/>
              <a:gd name="connsiteX6" fmla="*/ 786384 w 1188720"/>
              <a:gd name="connsiteY6" fmla="*/ 152048 h 2858725"/>
              <a:gd name="connsiteX7" fmla="*/ 777240 w 1188720"/>
              <a:gd name="connsiteY7" fmla="*/ 179480 h 2858725"/>
              <a:gd name="connsiteX8" fmla="*/ 795528 w 1188720"/>
              <a:gd name="connsiteY8" fmla="*/ 270920 h 2858725"/>
              <a:gd name="connsiteX9" fmla="*/ 813816 w 1188720"/>
              <a:gd name="connsiteY9" fmla="*/ 298352 h 2858725"/>
              <a:gd name="connsiteX10" fmla="*/ 841248 w 1188720"/>
              <a:gd name="connsiteY10" fmla="*/ 325784 h 2858725"/>
              <a:gd name="connsiteX11" fmla="*/ 850392 w 1188720"/>
              <a:gd name="connsiteY11" fmla="*/ 353216 h 2858725"/>
              <a:gd name="connsiteX12" fmla="*/ 877824 w 1188720"/>
              <a:gd name="connsiteY12" fmla="*/ 417224 h 2858725"/>
              <a:gd name="connsiteX13" fmla="*/ 886968 w 1188720"/>
              <a:gd name="connsiteY13" fmla="*/ 472088 h 2858725"/>
              <a:gd name="connsiteX14" fmla="*/ 877824 w 1188720"/>
              <a:gd name="connsiteY14" fmla="*/ 618392 h 2858725"/>
              <a:gd name="connsiteX15" fmla="*/ 786384 w 1188720"/>
              <a:gd name="connsiteY15" fmla="*/ 709832 h 2858725"/>
              <a:gd name="connsiteX16" fmla="*/ 758952 w 1188720"/>
              <a:gd name="connsiteY16" fmla="*/ 728120 h 2858725"/>
              <a:gd name="connsiteX17" fmla="*/ 676656 w 1188720"/>
              <a:gd name="connsiteY17" fmla="*/ 755552 h 2858725"/>
              <a:gd name="connsiteX18" fmla="*/ 649224 w 1188720"/>
              <a:gd name="connsiteY18" fmla="*/ 764696 h 2858725"/>
              <a:gd name="connsiteX19" fmla="*/ 621792 w 1188720"/>
              <a:gd name="connsiteY19" fmla="*/ 773840 h 2858725"/>
              <a:gd name="connsiteX20" fmla="*/ 594360 w 1188720"/>
              <a:gd name="connsiteY20" fmla="*/ 792128 h 2858725"/>
              <a:gd name="connsiteX21" fmla="*/ 512064 w 1188720"/>
              <a:gd name="connsiteY21" fmla="*/ 837848 h 2858725"/>
              <a:gd name="connsiteX22" fmla="*/ 457200 w 1188720"/>
              <a:gd name="connsiteY22" fmla="*/ 901856 h 2858725"/>
              <a:gd name="connsiteX23" fmla="*/ 438912 w 1188720"/>
              <a:gd name="connsiteY23" fmla="*/ 929288 h 2858725"/>
              <a:gd name="connsiteX24" fmla="*/ 420624 w 1188720"/>
              <a:gd name="connsiteY24" fmla="*/ 984152 h 2858725"/>
              <a:gd name="connsiteX25" fmla="*/ 411480 w 1188720"/>
              <a:gd name="connsiteY25" fmla="*/ 1020728 h 2858725"/>
              <a:gd name="connsiteX26" fmla="*/ 393192 w 1188720"/>
              <a:gd name="connsiteY26" fmla="*/ 1048160 h 2858725"/>
              <a:gd name="connsiteX27" fmla="*/ 411480 w 1188720"/>
              <a:gd name="connsiteY27" fmla="*/ 1276760 h 2858725"/>
              <a:gd name="connsiteX28" fmla="*/ 420624 w 1188720"/>
              <a:gd name="connsiteY28" fmla="*/ 1304192 h 2858725"/>
              <a:gd name="connsiteX29" fmla="*/ 438912 w 1188720"/>
              <a:gd name="connsiteY29" fmla="*/ 1331624 h 2858725"/>
              <a:gd name="connsiteX30" fmla="*/ 475488 w 1188720"/>
              <a:gd name="connsiteY30" fmla="*/ 1395632 h 2858725"/>
              <a:gd name="connsiteX31" fmla="*/ 530352 w 1188720"/>
              <a:gd name="connsiteY31" fmla="*/ 1468784 h 2858725"/>
              <a:gd name="connsiteX32" fmla="*/ 557784 w 1188720"/>
              <a:gd name="connsiteY32" fmla="*/ 1532792 h 2858725"/>
              <a:gd name="connsiteX33" fmla="*/ 566928 w 1188720"/>
              <a:gd name="connsiteY33" fmla="*/ 1560224 h 2858725"/>
              <a:gd name="connsiteX34" fmla="*/ 585216 w 1188720"/>
              <a:gd name="connsiteY34" fmla="*/ 1587656 h 2858725"/>
              <a:gd name="connsiteX35" fmla="*/ 594360 w 1188720"/>
              <a:gd name="connsiteY35" fmla="*/ 1615088 h 2858725"/>
              <a:gd name="connsiteX36" fmla="*/ 612648 w 1188720"/>
              <a:gd name="connsiteY36" fmla="*/ 1651664 h 2858725"/>
              <a:gd name="connsiteX37" fmla="*/ 630936 w 1188720"/>
              <a:gd name="connsiteY37" fmla="*/ 1706528 h 2858725"/>
              <a:gd name="connsiteX38" fmla="*/ 621792 w 1188720"/>
              <a:gd name="connsiteY38" fmla="*/ 1816256 h 2858725"/>
              <a:gd name="connsiteX39" fmla="*/ 585216 w 1188720"/>
              <a:gd name="connsiteY39" fmla="*/ 1871120 h 2858725"/>
              <a:gd name="connsiteX40" fmla="*/ 539496 w 1188720"/>
              <a:gd name="connsiteY40" fmla="*/ 1925984 h 2858725"/>
              <a:gd name="connsiteX41" fmla="*/ 448056 w 1188720"/>
              <a:gd name="connsiteY41" fmla="*/ 1980848 h 2858725"/>
              <a:gd name="connsiteX42" fmla="*/ 384048 w 1188720"/>
              <a:gd name="connsiteY42" fmla="*/ 2008280 h 2858725"/>
              <a:gd name="connsiteX43" fmla="*/ 356616 w 1188720"/>
              <a:gd name="connsiteY43" fmla="*/ 2026568 h 2858725"/>
              <a:gd name="connsiteX44" fmla="*/ 265176 w 1188720"/>
              <a:gd name="connsiteY44" fmla="*/ 2054000 h 2858725"/>
              <a:gd name="connsiteX45" fmla="*/ 237744 w 1188720"/>
              <a:gd name="connsiteY45" fmla="*/ 2072288 h 2858725"/>
              <a:gd name="connsiteX46" fmla="*/ 173736 w 1188720"/>
              <a:gd name="connsiteY46" fmla="*/ 2090576 h 2858725"/>
              <a:gd name="connsiteX47" fmla="*/ 146304 w 1188720"/>
              <a:gd name="connsiteY47" fmla="*/ 2108864 h 2858725"/>
              <a:gd name="connsiteX48" fmla="*/ 100584 w 1188720"/>
              <a:gd name="connsiteY48" fmla="*/ 2154584 h 2858725"/>
              <a:gd name="connsiteX49" fmla="*/ 64008 w 1188720"/>
              <a:gd name="connsiteY49" fmla="*/ 2209448 h 2858725"/>
              <a:gd name="connsiteX50" fmla="*/ 45720 w 1188720"/>
              <a:gd name="connsiteY50" fmla="*/ 2236880 h 2858725"/>
              <a:gd name="connsiteX51" fmla="*/ 27432 w 1188720"/>
              <a:gd name="connsiteY51" fmla="*/ 2291744 h 2858725"/>
              <a:gd name="connsiteX52" fmla="*/ 36576 w 1188720"/>
              <a:gd name="connsiteY52" fmla="*/ 2401472 h 2858725"/>
              <a:gd name="connsiteX53" fmla="*/ 45720 w 1188720"/>
              <a:gd name="connsiteY53" fmla="*/ 2428904 h 2858725"/>
              <a:gd name="connsiteX54" fmla="*/ 82296 w 1188720"/>
              <a:gd name="connsiteY54" fmla="*/ 2502056 h 2858725"/>
              <a:gd name="connsiteX55" fmla="*/ 137160 w 1188720"/>
              <a:gd name="connsiteY55" fmla="*/ 2611784 h 2858725"/>
              <a:gd name="connsiteX56" fmla="*/ 146304 w 1188720"/>
              <a:gd name="connsiteY56" fmla="*/ 2639216 h 2858725"/>
              <a:gd name="connsiteX57" fmla="*/ 137160 w 1188720"/>
              <a:gd name="connsiteY57" fmla="*/ 2748944 h 2858725"/>
              <a:gd name="connsiteX58" fmla="*/ 109728 w 1188720"/>
              <a:gd name="connsiteY58" fmla="*/ 2776376 h 2858725"/>
              <a:gd name="connsiteX59" fmla="*/ 82296 w 1188720"/>
              <a:gd name="connsiteY59" fmla="*/ 2794664 h 2858725"/>
              <a:gd name="connsiteX60" fmla="*/ 27432 w 1188720"/>
              <a:gd name="connsiteY60" fmla="*/ 2831240 h 2858725"/>
              <a:gd name="connsiteX61" fmla="*/ 0 w 1188720"/>
              <a:gd name="connsiteY61" fmla="*/ 2858672 h 285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88720" h="2858725">
                <a:moveTo>
                  <a:pt x="1188720" y="14888"/>
                </a:moveTo>
                <a:cubicBezTo>
                  <a:pt x="1084078" y="-6040"/>
                  <a:pt x="1113895" y="-3858"/>
                  <a:pt x="932688" y="14888"/>
                </a:cubicBezTo>
                <a:cubicBezTo>
                  <a:pt x="913513" y="16872"/>
                  <a:pt x="877824" y="33176"/>
                  <a:pt x="877824" y="33176"/>
                </a:cubicBezTo>
                <a:cubicBezTo>
                  <a:pt x="871728" y="42320"/>
                  <a:pt x="868118" y="53743"/>
                  <a:pt x="859536" y="60608"/>
                </a:cubicBezTo>
                <a:cubicBezTo>
                  <a:pt x="852010" y="66629"/>
                  <a:pt x="840124" y="64405"/>
                  <a:pt x="832104" y="69752"/>
                </a:cubicBezTo>
                <a:cubicBezTo>
                  <a:pt x="821344" y="76925"/>
                  <a:pt x="813816" y="88040"/>
                  <a:pt x="804672" y="97184"/>
                </a:cubicBezTo>
                <a:lnTo>
                  <a:pt x="786384" y="152048"/>
                </a:lnTo>
                <a:lnTo>
                  <a:pt x="777240" y="179480"/>
                </a:lnTo>
                <a:cubicBezTo>
                  <a:pt x="780610" y="203069"/>
                  <a:pt x="782760" y="245385"/>
                  <a:pt x="795528" y="270920"/>
                </a:cubicBezTo>
                <a:cubicBezTo>
                  <a:pt x="800443" y="280750"/>
                  <a:pt x="806781" y="289909"/>
                  <a:pt x="813816" y="298352"/>
                </a:cubicBezTo>
                <a:cubicBezTo>
                  <a:pt x="822095" y="308286"/>
                  <a:pt x="832104" y="316640"/>
                  <a:pt x="841248" y="325784"/>
                </a:cubicBezTo>
                <a:cubicBezTo>
                  <a:pt x="844296" y="334928"/>
                  <a:pt x="846595" y="344357"/>
                  <a:pt x="850392" y="353216"/>
                </a:cubicBezTo>
                <a:cubicBezTo>
                  <a:pt x="863294" y="383321"/>
                  <a:pt x="871226" y="387532"/>
                  <a:pt x="877824" y="417224"/>
                </a:cubicBezTo>
                <a:cubicBezTo>
                  <a:pt x="881846" y="435323"/>
                  <a:pt x="883920" y="453800"/>
                  <a:pt x="886968" y="472088"/>
                </a:cubicBezTo>
                <a:cubicBezTo>
                  <a:pt x="883920" y="520856"/>
                  <a:pt x="888653" y="570744"/>
                  <a:pt x="877824" y="618392"/>
                </a:cubicBezTo>
                <a:cubicBezTo>
                  <a:pt x="866938" y="666289"/>
                  <a:pt x="821654" y="686319"/>
                  <a:pt x="786384" y="709832"/>
                </a:cubicBezTo>
                <a:cubicBezTo>
                  <a:pt x="777240" y="715928"/>
                  <a:pt x="769378" y="724645"/>
                  <a:pt x="758952" y="728120"/>
                </a:cubicBezTo>
                <a:lnTo>
                  <a:pt x="676656" y="755552"/>
                </a:lnTo>
                <a:lnTo>
                  <a:pt x="649224" y="764696"/>
                </a:lnTo>
                <a:cubicBezTo>
                  <a:pt x="640080" y="767744"/>
                  <a:pt x="629812" y="768493"/>
                  <a:pt x="621792" y="773840"/>
                </a:cubicBezTo>
                <a:cubicBezTo>
                  <a:pt x="612648" y="779936"/>
                  <a:pt x="604190" y="787213"/>
                  <a:pt x="594360" y="792128"/>
                </a:cubicBezTo>
                <a:cubicBezTo>
                  <a:pt x="548366" y="815125"/>
                  <a:pt x="569726" y="780186"/>
                  <a:pt x="512064" y="837848"/>
                </a:cubicBezTo>
                <a:cubicBezTo>
                  <a:pt x="478832" y="871080"/>
                  <a:pt x="486526" y="860800"/>
                  <a:pt x="457200" y="901856"/>
                </a:cubicBezTo>
                <a:cubicBezTo>
                  <a:pt x="450812" y="910799"/>
                  <a:pt x="443375" y="919245"/>
                  <a:pt x="438912" y="929288"/>
                </a:cubicBezTo>
                <a:cubicBezTo>
                  <a:pt x="431083" y="946904"/>
                  <a:pt x="425299" y="965450"/>
                  <a:pt x="420624" y="984152"/>
                </a:cubicBezTo>
                <a:cubicBezTo>
                  <a:pt x="417576" y="996344"/>
                  <a:pt x="416430" y="1009177"/>
                  <a:pt x="411480" y="1020728"/>
                </a:cubicBezTo>
                <a:cubicBezTo>
                  <a:pt x="407151" y="1030829"/>
                  <a:pt x="399288" y="1039016"/>
                  <a:pt x="393192" y="1048160"/>
                </a:cubicBezTo>
                <a:cubicBezTo>
                  <a:pt x="399337" y="1177213"/>
                  <a:pt x="387499" y="1192828"/>
                  <a:pt x="411480" y="1276760"/>
                </a:cubicBezTo>
                <a:cubicBezTo>
                  <a:pt x="414128" y="1286028"/>
                  <a:pt x="416313" y="1295571"/>
                  <a:pt x="420624" y="1304192"/>
                </a:cubicBezTo>
                <a:cubicBezTo>
                  <a:pt x="425539" y="1314022"/>
                  <a:pt x="432816" y="1322480"/>
                  <a:pt x="438912" y="1331624"/>
                </a:cubicBezTo>
                <a:cubicBezTo>
                  <a:pt x="455604" y="1398393"/>
                  <a:pt x="434630" y="1341154"/>
                  <a:pt x="475488" y="1395632"/>
                </a:cubicBezTo>
                <a:cubicBezTo>
                  <a:pt x="543658" y="1486526"/>
                  <a:pt x="465552" y="1403984"/>
                  <a:pt x="530352" y="1468784"/>
                </a:cubicBezTo>
                <a:cubicBezTo>
                  <a:pt x="549383" y="1544906"/>
                  <a:pt x="526210" y="1469644"/>
                  <a:pt x="557784" y="1532792"/>
                </a:cubicBezTo>
                <a:cubicBezTo>
                  <a:pt x="562095" y="1541413"/>
                  <a:pt x="562617" y="1551603"/>
                  <a:pt x="566928" y="1560224"/>
                </a:cubicBezTo>
                <a:cubicBezTo>
                  <a:pt x="571843" y="1570054"/>
                  <a:pt x="580301" y="1577826"/>
                  <a:pt x="585216" y="1587656"/>
                </a:cubicBezTo>
                <a:cubicBezTo>
                  <a:pt x="589527" y="1596277"/>
                  <a:pt x="590563" y="1606229"/>
                  <a:pt x="594360" y="1615088"/>
                </a:cubicBezTo>
                <a:cubicBezTo>
                  <a:pt x="599730" y="1627617"/>
                  <a:pt x="607586" y="1639008"/>
                  <a:pt x="612648" y="1651664"/>
                </a:cubicBezTo>
                <a:cubicBezTo>
                  <a:pt x="619807" y="1669562"/>
                  <a:pt x="630936" y="1706528"/>
                  <a:pt x="630936" y="1706528"/>
                </a:cubicBezTo>
                <a:cubicBezTo>
                  <a:pt x="627888" y="1743104"/>
                  <a:pt x="631615" y="1780892"/>
                  <a:pt x="621792" y="1816256"/>
                </a:cubicBezTo>
                <a:cubicBezTo>
                  <a:pt x="615909" y="1837434"/>
                  <a:pt x="597408" y="1852832"/>
                  <a:pt x="585216" y="1871120"/>
                </a:cubicBezTo>
                <a:cubicBezTo>
                  <a:pt x="568960" y="1895504"/>
                  <a:pt x="563867" y="1907029"/>
                  <a:pt x="539496" y="1925984"/>
                </a:cubicBezTo>
                <a:cubicBezTo>
                  <a:pt x="477552" y="1974163"/>
                  <a:pt x="501648" y="1950224"/>
                  <a:pt x="448056" y="1980848"/>
                </a:cubicBezTo>
                <a:cubicBezTo>
                  <a:pt x="398941" y="2008914"/>
                  <a:pt x="444123" y="1993261"/>
                  <a:pt x="384048" y="2008280"/>
                </a:cubicBezTo>
                <a:cubicBezTo>
                  <a:pt x="374904" y="2014376"/>
                  <a:pt x="366717" y="2022239"/>
                  <a:pt x="356616" y="2026568"/>
                </a:cubicBezTo>
                <a:cubicBezTo>
                  <a:pt x="320835" y="2041903"/>
                  <a:pt x="302056" y="2029414"/>
                  <a:pt x="265176" y="2054000"/>
                </a:cubicBezTo>
                <a:cubicBezTo>
                  <a:pt x="256032" y="2060096"/>
                  <a:pt x="247574" y="2067373"/>
                  <a:pt x="237744" y="2072288"/>
                </a:cubicBezTo>
                <a:cubicBezTo>
                  <a:pt x="224626" y="2078847"/>
                  <a:pt x="185455" y="2087646"/>
                  <a:pt x="173736" y="2090576"/>
                </a:cubicBezTo>
                <a:cubicBezTo>
                  <a:pt x="164592" y="2096672"/>
                  <a:pt x="154075" y="2101093"/>
                  <a:pt x="146304" y="2108864"/>
                </a:cubicBezTo>
                <a:cubicBezTo>
                  <a:pt x="85344" y="2169824"/>
                  <a:pt x="173736" y="2105816"/>
                  <a:pt x="100584" y="2154584"/>
                </a:cubicBezTo>
                <a:lnTo>
                  <a:pt x="64008" y="2209448"/>
                </a:lnTo>
                <a:cubicBezTo>
                  <a:pt x="57912" y="2218592"/>
                  <a:pt x="49195" y="2226454"/>
                  <a:pt x="45720" y="2236880"/>
                </a:cubicBezTo>
                <a:lnTo>
                  <a:pt x="27432" y="2291744"/>
                </a:lnTo>
                <a:cubicBezTo>
                  <a:pt x="30480" y="2328320"/>
                  <a:pt x="31725" y="2365091"/>
                  <a:pt x="36576" y="2401472"/>
                </a:cubicBezTo>
                <a:cubicBezTo>
                  <a:pt x="37850" y="2411026"/>
                  <a:pt x="41732" y="2420129"/>
                  <a:pt x="45720" y="2428904"/>
                </a:cubicBezTo>
                <a:cubicBezTo>
                  <a:pt x="57001" y="2453723"/>
                  <a:pt x="67174" y="2479373"/>
                  <a:pt x="82296" y="2502056"/>
                </a:cubicBezTo>
                <a:cubicBezTo>
                  <a:pt x="129565" y="2572960"/>
                  <a:pt x="111921" y="2536068"/>
                  <a:pt x="137160" y="2611784"/>
                </a:cubicBezTo>
                <a:lnTo>
                  <a:pt x="146304" y="2639216"/>
                </a:lnTo>
                <a:cubicBezTo>
                  <a:pt x="143256" y="2675792"/>
                  <a:pt x="146617" y="2713480"/>
                  <a:pt x="137160" y="2748944"/>
                </a:cubicBezTo>
                <a:cubicBezTo>
                  <a:pt x="133828" y="2761439"/>
                  <a:pt x="119662" y="2768097"/>
                  <a:pt x="109728" y="2776376"/>
                </a:cubicBezTo>
                <a:cubicBezTo>
                  <a:pt x="101285" y="2783411"/>
                  <a:pt x="90739" y="2787629"/>
                  <a:pt x="82296" y="2794664"/>
                </a:cubicBezTo>
                <a:cubicBezTo>
                  <a:pt x="36633" y="2832717"/>
                  <a:pt x="75641" y="2815170"/>
                  <a:pt x="27432" y="2831240"/>
                </a:cubicBezTo>
                <a:cubicBezTo>
                  <a:pt x="7453" y="2861208"/>
                  <a:pt x="20134" y="2858672"/>
                  <a:pt x="0" y="2858672"/>
                </a:cubicBezTo>
              </a:path>
            </a:pathLst>
          </a:custGeom>
          <a:ln w="76200">
            <a:solidFill>
              <a:srgbClr val="57FBFB"/>
            </a:solidFill>
            <a:headEnd type="diamond" w="med" len="med"/>
            <a:tailEnd type="triangle" w="med" len="med"/>
          </a:ln>
          <a:effectLst>
            <a:glow rad="101600">
              <a:srgbClr val="FF0000">
                <a:alpha val="46000"/>
              </a:srgb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894035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250" fill="hold"/>
                                        <p:tgtEl>
                                          <p:spTgt spid="38"/>
                                        </p:tgtEl>
                                        <p:attrNameLst>
                                          <p:attrName>ppt_x</p:attrName>
                                        </p:attrNameLst>
                                      </p:cBhvr>
                                      <p:tavLst>
                                        <p:tav tm="0">
                                          <p:val>
                                            <p:strVal val="0-#ppt_w/2"/>
                                          </p:val>
                                        </p:tav>
                                        <p:tav tm="100000">
                                          <p:val>
                                            <p:strVal val="#ppt_x"/>
                                          </p:val>
                                        </p:tav>
                                      </p:tavLst>
                                    </p:anim>
                                    <p:anim calcmode="lin" valueType="num">
                                      <p:cBhvr additive="base">
                                        <p:cTn id="8" dur="12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250" fill="hold"/>
                                        <p:tgtEl>
                                          <p:spTgt spid="39"/>
                                        </p:tgtEl>
                                        <p:attrNameLst>
                                          <p:attrName>ppt_x</p:attrName>
                                        </p:attrNameLst>
                                      </p:cBhvr>
                                      <p:tavLst>
                                        <p:tav tm="0">
                                          <p:val>
                                            <p:strVal val="0-#ppt_w/2"/>
                                          </p:val>
                                        </p:tav>
                                        <p:tav tm="100000">
                                          <p:val>
                                            <p:strVal val="#ppt_x"/>
                                          </p:val>
                                        </p:tav>
                                      </p:tavLst>
                                    </p:anim>
                                    <p:anim calcmode="lin" valueType="num">
                                      <p:cBhvr additive="base">
                                        <p:cTn id="12" dur="12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anim calcmode="lin" valueType="num">
                                      <p:cBhvr>
                                        <p:cTn id="1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1000"/>
                                        <p:tgtEl>
                                          <p:spTgt spid="15">
                                            <p:txEl>
                                              <p:pRg st="1" end="1"/>
                                            </p:txEl>
                                          </p:spTgt>
                                        </p:tgtEl>
                                      </p:cBhvr>
                                    </p:animEffect>
                                    <p:anim calcmode="lin" valueType="num">
                                      <p:cBhvr>
                                        <p:cTn id="2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1000"/>
                                        <p:tgtEl>
                                          <p:spTgt spid="15">
                                            <p:txEl>
                                              <p:pRg st="2" end="2"/>
                                            </p:txEl>
                                          </p:spTgt>
                                        </p:tgtEl>
                                      </p:cBhvr>
                                    </p:animEffect>
                                    <p:anim calcmode="lin" valueType="num">
                                      <p:cBhvr>
                                        <p:cTn id="3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fade">
                                      <p:cBhvr>
                                        <p:cTn id="34" dur="1000"/>
                                        <p:tgtEl>
                                          <p:spTgt spid="15">
                                            <p:txEl>
                                              <p:pRg st="3" end="3"/>
                                            </p:txEl>
                                          </p:spTgt>
                                        </p:tgtEl>
                                      </p:cBhvr>
                                    </p:animEffect>
                                    <p:anim calcmode="lin" valueType="num">
                                      <p:cBhvr>
                                        <p:cTn id="3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iterate type="lt">
                                    <p:tmPct val="0"/>
                                  </p:iterate>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1000"/>
                                        <p:tgtEl>
                                          <p:spTgt spid="15">
                                            <p:txEl>
                                              <p:pRg st="4" end="4"/>
                                            </p:txEl>
                                          </p:spTgt>
                                        </p:tgtEl>
                                      </p:cBhvr>
                                    </p:animEffect>
                                    <p:anim calcmode="lin" valueType="num">
                                      <p:cBhvr>
                                        <p:cTn id="4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1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
                                            <p:txEl>
                                              <p:pRg st="5" end="5"/>
                                            </p:txEl>
                                          </p:spTgt>
                                        </p:tgtEl>
                                        <p:attrNameLst>
                                          <p:attrName>style.visibility</p:attrName>
                                        </p:attrNameLst>
                                      </p:cBhvr>
                                      <p:to>
                                        <p:strVal val="visible"/>
                                      </p:to>
                                    </p:set>
                                    <p:animEffect transition="in" filter="wipe(left)">
                                      <p:cBhvr>
                                        <p:cTn id="53" dur="1500"/>
                                        <p:tgtEl>
                                          <p:spTgt spid="1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barn(inVertical)">
                                      <p:cBhvr>
                                        <p:cTn id="58" dur="1250"/>
                                        <p:tgtEl>
                                          <p:spTgt spid="1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barn(inVertical)">
                                      <p:cBhvr>
                                        <p:cTn id="63" dur="1500"/>
                                        <p:tgtEl>
                                          <p:spTgt spid="16">
                                            <p:txEl>
                                              <p:pRg st="0" end="0"/>
                                            </p:txEl>
                                          </p:spTgt>
                                        </p:tgtEl>
                                      </p:cBhvr>
                                    </p:animEffect>
                                  </p:childTnLst>
                                </p:cTn>
                              </p:par>
                            </p:childTnLst>
                          </p:cTn>
                        </p:par>
                        <p:par>
                          <p:cTn id="64" fill="hold">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1750"/>
                                        <p:tgtEl>
                                          <p:spTgt spid="19"/>
                                        </p:tgtEl>
                                      </p:cBhvr>
                                    </p:animEffect>
                                  </p:childTnLst>
                                </p:cTn>
                              </p:par>
                            </p:childTnLst>
                          </p:cTn>
                        </p:par>
                        <p:par>
                          <p:cTn id="68" fill="hold">
                            <p:stCondLst>
                              <p:cond delay="3250"/>
                            </p:stCondLst>
                            <p:childTnLst>
                              <p:par>
                                <p:cTn id="69" presetID="31" presetClass="entr" presetSubtype="0" fill="hold" nodeType="afterEffect">
                                  <p:stCondLst>
                                    <p:cond delay="0"/>
                                  </p:stCondLst>
                                  <p:iterate type="lt">
                                    <p:tmPct val="0"/>
                                  </p:iterate>
                                  <p:childTnLst>
                                    <p:set>
                                      <p:cBhvr>
                                        <p:cTn id="70" dur="1" fill="hold">
                                          <p:stCondLst>
                                            <p:cond delay="0"/>
                                          </p:stCondLst>
                                        </p:cTn>
                                        <p:tgtEl>
                                          <p:spTgt spid="15">
                                            <p:txEl>
                                              <p:pRg st="4" end="4"/>
                                            </p:txEl>
                                          </p:spTgt>
                                        </p:tgtEl>
                                        <p:attrNameLst>
                                          <p:attrName>style.visibility</p:attrName>
                                        </p:attrNameLst>
                                      </p:cBhvr>
                                      <p:to>
                                        <p:strVal val="visible"/>
                                      </p:to>
                                    </p:set>
                                    <p:anim calcmode="lin" valueType="num">
                                      <p:cBhvr>
                                        <p:cTn id="71" dur="1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72" dur="1500" fill="hold"/>
                                        <p:tgtEl>
                                          <p:spTgt spid="15">
                                            <p:txEl>
                                              <p:pRg st="4" end="4"/>
                                            </p:txEl>
                                          </p:spTgt>
                                        </p:tgtEl>
                                        <p:attrNameLst>
                                          <p:attrName>ppt_h</p:attrName>
                                        </p:attrNameLst>
                                      </p:cBhvr>
                                      <p:tavLst>
                                        <p:tav tm="0">
                                          <p:val>
                                            <p:fltVal val="0"/>
                                          </p:val>
                                        </p:tav>
                                        <p:tav tm="100000">
                                          <p:val>
                                            <p:strVal val="#ppt_h"/>
                                          </p:val>
                                        </p:tav>
                                      </p:tavLst>
                                    </p:anim>
                                    <p:anim calcmode="lin" valueType="num">
                                      <p:cBhvr>
                                        <p:cTn id="73" dur="1500" fill="hold"/>
                                        <p:tgtEl>
                                          <p:spTgt spid="15">
                                            <p:txEl>
                                              <p:pRg st="4" end="4"/>
                                            </p:txEl>
                                          </p:spTgt>
                                        </p:tgtEl>
                                        <p:attrNameLst>
                                          <p:attrName>style.rotation</p:attrName>
                                        </p:attrNameLst>
                                      </p:cBhvr>
                                      <p:tavLst>
                                        <p:tav tm="0">
                                          <p:val>
                                            <p:fltVal val="90"/>
                                          </p:val>
                                        </p:tav>
                                        <p:tav tm="100000">
                                          <p:val>
                                            <p:fltVal val="0"/>
                                          </p:val>
                                        </p:tav>
                                      </p:tavLst>
                                    </p:anim>
                                    <p:animEffect transition="in" filter="fade">
                                      <p:cBhvr>
                                        <p:cTn id="74" dur="1500"/>
                                        <p:tgtEl>
                                          <p:spTgt spid="15">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circle(out)">
                                      <p:cBhvr>
                                        <p:cTn id="7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0" name="Rectangle 29"/>
          <p:cNvSpPr/>
          <p:nvPr/>
        </p:nvSpPr>
        <p:spPr>
          <a:xfrm>
            <a:off x="7231365" y="3945098"/>
            <a:ext cx="2924198" cy="1692771"/>
          </a:xfrm>
          <a:prstGeom prst="rect">
            <a:avLst/>
          </a:prstGeom>
          <a:gradFill>
            <a:gsLst>
              <a:gs pos="15000">
                <a:schemeClr val="tx1">
                  <a:lumMod val="85000"/>
                  <a:lumOff val="15000"/>
                </a:schemeClr>
              </a:gs>
              <a:gs pos="1000">
                <a:schemeClr val="bg1"/>
              </a:gs>
              <a:gs pos="65000">
                <a:schemeClr val="tx1">
                  <a:lumMod val="65000"/>
                  <a:lumOff val="35000"/>
                </a:schemeClr>
              </a:gs>
              <a:gs pos="89000">
                <a:schemeClr val="bg1"/>
              </a:gs>
            </a:gsLst>
            <a:path path="circle">
              <a:fillToRect l="50000" t="50000" r="50000" b="50000"/>
            </a:path>
          </a:gradFill>
          <a:effectLst>
            <a:glow rad="127000">
              <a:schemeClr val="bg1"/>
            </a:glow>
          </a:effectLst>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two</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mixings)</a:t>
            </a: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p:txBody>
      </p:sp>
      <p:sp>
        <p:nvSpPr>
          <p:cNvPr id="27" name="Rectangle 26"/>
          <p:cNvSpPr/>
          <p:nvPr/>
        </p:nvSpPr>
        <p:spPr>
          <a:xfrm>
            <a:off x="3339318" y="3953471"/>
            <a:ext cx="2924198" cy="1692771"/>
          </a:xfrm>
          <a:prstGeom prst="rect">
            <a:avLst/>
          </a:prstGeom>
          <a:gradFill flip="none" rotWithShape="1">
            <a:gsLst>
              <a:gs pos="25000">
                <a:srgbClr val="ACD0DE"/>
              </a:gs>
              <a:gs pos="9000">
                <a:schemeClr val="bg1"/>
              </a:gs>
              <a:gs pos="75000">
                <a:srgbClr val="D1E3EB"/>
              </a:gs>
              <a:gs pos="87000">
                <a:schemeClr val="bg1"/>
              </a:gs>
            </a:gsLst>
            <a:path path="circle">
              <a:fillToRect l="50000" t="50000" r="50000" b="50000"/>
            </a:path>
            <a:tileRect/>
          </a:gradFill>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innerShdw blurRad="69850" dist="43180" dir="5400000">
                    <a:srgbClr val="000000">
                      <a:alpha val="65000"/>
                    </a:srgbClr>
                  </a:innerShdw>
                </a:effectLst>
                <a:latin typeface="Comic Sans MS" pitchFamily="66" charset="0"/>
              </a:rPr>
              <a:t>two</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 mixings)</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10496910" y="4184387"/>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4" name="Straight Arrow Connector 3"/>
          <p:cNvCxnSpPr/>
          <p:nvPr/>
        </p:nvCxnSpPr>
        <p:spPr>
          <a:xfrm>
            <a:off x="6454679" y="3313659"/>
            <a:ext cx="96563" cy="596900"/>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111108" y="3313659"/>
            <a:ext cx="192108" cy="605554"/>
          </a:xfrm>
          <a:prstGeom prst="straightConnector1">
            <a:avLst/>
          </a:prstGeom>
          <a:ln w="38100">
            <a:solidFill>
              <a:srgbClr val="B83D68"/>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56828" y="4327119"/>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6911282" y="4327119"/>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6602768" y="4150971"/>
            <a:ext cx="322122" cy="826388"/>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2" name="Straight Connector 11"/>
          <p:cNvCxnSpPr/>
          <p:nvPr/>
        </p:nvCxnSpPr>
        <p:spPr>
          <a:xfrm>
            <a:off x="3116188" y="3920719"/>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1242" y="3910559"/>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735188" y="2952980"/>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7" name="Curved Down Arrow 16"/>
          <p:cNvSpPr/>
          <p:nvPr/>
        </p:nvSpPr>
        <p:spPr>
          <a:xfrm>
            <a:off x="3156828" y="3778478"/>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5835332" y="2963140"/>
            <a:ext cx="1201232"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cxnSp>
        <p:nvCxnSpPr>
          <p:cNvPr id="20" name="Straight Arrow Connector 19"/>
          <p:cNvCxnSpPr/>
          <p:nvPr/>
        </p:nvCxnSpPr>
        <p:spPr>
          <a:xfrm>
            <a:off x="10466842" y="2496605"/>
            <a:ext cx="8802" cy="1138364"/>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67614" y="1426439"/>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475644" y="3634969"/>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59124" y="3919213"/>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a:off x="6911281" y="3778477"/>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cxnSp>
        <p:nvCxnSpPr>
          <p:cNvPr id="31" name="Straight Arrow Connector 30"/>
          <p:cNvCxnSpPr/>
          <p:nvPr/>
        </p:nvCxnSpPr>
        <p:spPr>
          <a:xfrm flipH="1">
            <a:off x="2703366" y="2496605"/>
            <a:ext cx="7148" cy="105182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77229" y="1435866"/>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3" name="Title 2"/>
          <p:cNvSpPr txBox="1">
            <a:spLocks/>
          </p:cNvSpPr>
          <p:nvPr/>
        </p:nvSpPr>
        <p:spPr>
          <a:xfrm>
            <a:off x="1259104" y="852694"/>
            <a:ext cx="10497462" cy="165410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The phrase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“between the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mixing</a:t>
            </a:r>
            <a:r>
              <a:rPr lang="en-US" sz="2400" dirty="0" err="1"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S</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b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allowed for the Passover sacrifices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to be performed during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the full Light Season.</a:t>
            </a:r>
            <a:endParaRPr lang="en-US" sz="1600" dirty="0">
              <a:ln>
                <a:noFill/>
                <a:prstDash val="solid"/>
              </a:ln>
              <a:solidFill>
                <a:srgbClr val="00B050"/>
              </a:solidFill>
            </a:endParaRPr>
          </a:p>
        </p:txBody>
      </p:sp>
      <p:sp>
        <p:nvSpPr>
          <p:cNvPr id="35" name="Rectangle 34"/>
          <p:cNvSpPr/>
          <p:nvPr/>
        </p:nvSpPr>
        <p:spPr>
          <a:xfrm>
            <a:off x="2740632" y="4171743"/>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2710514" y="3548428"/>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TextBox 29"/>
          <p:cNvSpPr txBox="1"/>
          <p:nvPr/>
        </p:nvSpPr>
        <p:spPr>
          <a:xfrm>
            <a:off x="2113280" y="5646242"/>
            <a:ext cx="9132458" cy="919401"/>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Josephus states:  256,500 Passover sacrifices are slain from the ninth hour to the eleventh hour.</a:t>
            </a:r>
            <a:endParaRPr lang="en-US" sz="2400" b="1" i="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37" name="Title 2"/>
          <p:cNvSpPr txBox="1">
            <a:spLocks/>
          </p:cNvSpPr>
          <p:nvPr/>
        </p:nvSpPr>
        <p:spPr>
          <a:xfrm>
            <a:off x="1198144" y="4329"/>
            <a:ext cx="10825089"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C00000"/>
                </a:solidFill>
              </a:rPr>
              <a:t>Passover Sacrifices in Jerusalem </a:t>
            </a:r>
            <a:endParaRPr lang="en-US" b="1" dirty="0">
              <a:ln>
                <a:solidFill>
                  <a:srgbClr val="002060"/>
                </a:solidFill>
              </a:ln>
              <a:solidFill>
                <a:srgbClr val="C00000"/>
              </a:solidFill>
            </a:endParaRPr>
          </a:p>
        </p:txBody>
      </p:sp>
      <p:sp>
        <p:nvSpPr>
          <p:cNvPr id="29" name="Rectangle 28"/>
          <p:cNvSpPr/>
          <p:nvPr/>
        </p:nvSpPr>
        <p:spPr>
          <a:xfrm>
            <a:off x="16157" y="2097014"/>
            <a:ext cx="1383712" cy="1200329"/>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endParaRPr lang="en-US" b="1" spc="50" dirty="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endParaRPr>
          </a:p>
          <a:p>
            <a:pPr algn="ctr"/>
            <a:r>
              <a:rPr lang="en-US" b="1" cap="none" spc="50" dirty="0" smtClean="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rPr>
              <a:t>Josephus </a:t>
            </a:r>
            <a:br>
              <a:rPr lang="en-US" b="1" cap="none" spc="50" dirty="0" smtClean="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rPr>
              <a:t>Secular</a:t>
            </a:r>
            <a:br>
              <a:rPr lang="en-US" b="1" cap="none" spc="50" dirty="0" smtClean="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rPr>
              <a:t>History</a:t>
            </a:r>
            <a:endParaRPr lang="en-US" b="1" cap="none" spc="50" dirty="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endParaRPr>
          </a:p>
        </p:txBody>
      </p:sp>
      <p:sp>
        <p:nvSpPr>
          <p:cNvPr id="38" name="TextBox 37"/>
          <p:cNvSpPr txBox="1"/>
          <p:nvPr/>
        </p:nvSpPr>
        <p:spPr>
          <a:xfrm>
            <a:off x="3356469" y="2792014"/>
            <a:ext cx="3023143" cy="877163"/>
          </a:xfrm>
          <a:prstGeom prst="rect">
            <a:avLst/>
          </a:prstGeom>
          <a:noFill/>
        </p:spPr>
        <p:txBody>
          <a:bodyPr wrap="square" rtlCol="0">
            <a:spAutoFit/>
          </a:bodyPr>
          <a:lstStyle/>
          <a:p>
            <a:pPr algn="ctr"/>
            <a:r>
              <a:rPr lang="en-US" sz="1700" dirty="0" smtClean="0"/>
              <a:t>Josephus writes of many </a:t>
            </a:r>
            <a:br>
              <a:rPr lang="en-US" sz="1700" dirty="0" smtClean="0"/>
            </a:br>
            <a:r>
              <a:rPr lang="en-US" sz="1700" dirty="0" smtClean="0"/>
              <a:t>Passover sacrifices </a:t>
            </a:r>
            <a:br>
              <a:rPr lang="en-US" sz="1700" dirty="0" smtClean="0"/>
            </a:br>
            <a:r>
              <a:rPr lang="en-US" sz="1700" dirty="0" smtClean="0"/>
              <a:t>during the Light Season.</a:t>
            </a:r>
            <a:endParaRPr lang="en-US" sz="1700" dirty="0"/>
          </a:p>
        </p:txBody>
      </p:sp>
      <p:pic>
        <p:nvPicPr>
          <p:cNvPr id="39" name="Picture 4" descr="C:\Users\Rae\Desktop\passover and cross  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02" y="3548428"/>
            <a:ext cx="2193627" cy="14167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42" y="749758"/>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3" name="Rectangle 42"/>
          <p:cNvSpPr/>
          <p:nvPr/>
        </p:nvSpPr>
        <p:spPr>
          <a:xfrm>
            <a:off x="1399869" y="1497760"/>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#3</a:t>
            </a:r>
            <a:endParaRPr lang="en-CA" sz="2000" b="1" dirty="0">
              <a:solidFill>
                <a:schemeClr val="tx1"/>
              </a:solidFill>
              <a:latin typeface="Comic Sans MS" pitchFamily="66" charset="0"/>
            </a:endParaRPr>
          </a:p>
        </p:txBody>
      </p:sp>
      <p:pic>
        <p:nvPicPr>
          <p:cNvPr id="44" name="Picture 2" descr="C:\Users\Rae\Desktop\Josephus 4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42" y="5227659"/>
            <a:ext cx="1670805" cy="1446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1609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250"/>
                                        <p:tgtEl>
                                          <p:spTgt spid="4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250" fill="hold"/>
                                        <p:tgtEl>
                                          <p:spTgt spid="43"/>
                                        </p:tgtEl>
                                        <p:attrNameLst>
                                          <p:attrName>ppt_x</p:attrName>
                                        </p:attrNameLst>
                                      </p:cBhvr>
                                      <p:tavLst>
                                        <p:tav tm="0">
                                          <p:val>
                                            <p:strVal val="0-#ppt_w/2"/>
                                          </p:val>
                                        </p:tav>
                                        <p:tav tm="100000">
                                          <p:val>
                                            <p:strVal val="#ppt_x"/>
                                          </p:val>
                                        </p:tav>
                                      </p:tavLst>
                                    </p:anim>
                                    <p:anim calcmode="lin" valueType="num">
                                      <p:cBhvr additive="base">
                                        <p:cTn id="11" dur="12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175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2000"/>
                                        <p:tgtEl>
                                          <p:spTgt spid="2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750"/>
                                        <p:tgtEl>
                                          <p:spTgt spid="17"/>
                                        </p:tgtEl>
                                      </p:cBhvr>
                                    </p:animEffect>
                                  </p:childTnLst>
                                </p:cTn>
                              </p:par>
                              <p:par>
                                <p:cTn id="32" presetID="47"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22" presetClass="entr" presetSubtype="8" fill="hold"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wipe(left)">
                                      <p:cBhvr>
                                        <p:cTn id="46" dur="1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33" grpId="0"/>
      <p:bldP spid="38" grpId="0"/>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0" name="Rectangle 29"/>
          <p:cNvSpPr/>
          <p:nvPr/>
        </p:nvSpPr>
        <p:spPr>
          <a:xfrm>
            <a:off x="7231365" y="3945098"/>
            <a:ext cx="2924198" cy="1692771"/>
          </a:xfrm>
          <a:prstGeom prst="rect">
            <a:avLst/>
          </a:prstGeom>
          <a:gradFill>
            <a:gsLst>
              <a:gs pos="15000">
                <a:schemeClr val="tx1">
                  <a:lumMod val="85000"/>
                  <a:lumOff val="15000"/>
                </a:schemeClr>
              </a:gs>
              <a:gs pos="1000">
                <a:schemeClr val="bg1"/>
              </a:gs>
              <a:gs pos="65000">
                <a:schemeClr val="tx1">
                  <a:lumMod val="65000"/>
                  <a:lumOff val="35000"/>
                </a:schemeClr>
              </a:gs>
              <a:gs pos="89000">
                <a:schemeClr val="bg1"/>
              </a:gs>
            </a:gsLst>
            <a:path path="circle">
              <a:fillToRect l="50000" t="50000" r="50000" b="50000"/>
            </a:path>
          </a:gradFill>
          <a:effectLst>
            <a:glow rad="127000">
              <a:schemeClr val="bg1"/>
            </a:glow>
          </a:effectLst>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two</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mixing</a:t>
            </a:r>
            <a:r>
              <a:rPr lang="en-US" sz="2000" b="1"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s</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t>
            </a: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p:txBody>
      </p:sp>
      <p:sp>
        <p:nvSpPr>
          <p:cNvPr id="27" name="Rectangle 26"/>
          <p:cNvSpPr/>
          <p:nvPr/>
        </p:nvSpPr>
        <p:spPr>
          <a:xfrm>
            <a:off x="3339318" y="3953471"/>
            <a:ext cx="2924198" cy="1692771"/>
          </a:xfrm>
          <a:prstGeom prst="rect">
            <a:avLst/>
          </a:prstGeom>
          <a:gradFill flip="none" rotWithShape="1">
            <a:gsLst>
              <a:gs pos="25000">
                <a:srgbClr val="ACD0DE"/>
              </a:gs>
              <a:gs pos="9000">
                <a:schemeClr val="bg1"/>
              </a:gs>
              <a:gs pos="75000">
                <a:srgbClr val="D1E3EB"/>
              </a:gs>
              <a:gs pos="87000">
                <a:schemeClr val="bg1"/>
              </a:gs>
            </a:gsLst>
            <a:path path="circle">
              <a:fillToRect l="50000" t="50000" r="50000" b="50000"/>
            </a:path>
            <a:tileRect/>
          </a:gradFill>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innerShdw blurRad="69850" dist="43180" dir="5400000">
                    <a:srgbClr val="000000">
                      <a:alpha val="65000"/>
                    </a:srgbClr>
                  </a:innerShdw>
                </a:effectLst>
                <a:latin typeface="Comic Sans MS" pitchFamily="66" charset="0"/>
              </a:rPr>
              <a:t>two</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 mixing</a:t>
            </a:r>
            <a:r>
              <a:rPr lang="en-US" sz="2000" b="1" cap="none" spc="0" dirty="0" smtClean="0">
                <a:ln w="1905"/>
                <a:solidFill>
                  <a:srgbClr val="C00000"/>
                </a:solidFill>
                <a:effectLst>
                  <a:innerShdw blurRad="69850" dist="43180" dir="5400000">
                    <a:srgbClr val="000000">
                      <a:alpha val="65000"/>
                    </a:srgbClr>
                  </a:innerShdw>
                </a:effectLst>
                <a:latin typeface="Comic Sans MS" pitchFamily="66" charset="0"/>
              </a:rPr>
              <a:t>s</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10496910" y="4184387"/>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5" name="Straight Arrow Connector 4"/>
          <p:cNvCxnSpPr/>
          <p:nvPr/>
        </p:nvCxnSpPr>
        <p:spPr>
          <a:xfrm flipH="1">
            <a:off x="3111108" y="3313659"/>
            <a:ext cx="192108" cy="605554"/>
          </a:xfrm>
          <a:prstGeom prst="straightConnector1">
            <a:avLst/>
          </a:prstGeom>
          <a:ln w="38100">
            <a:solidFill>
              <a:srgbClr val="B83D68"/>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56828" y="4327119"/>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6911282" y="4327119"/>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cxnSp>
        <p:nvCxnSpPr>
          <p:cNvPr id="12" name="Straight Connector 11"/>
          <p:cNvCxnSpPr/>
          <p:nvPr/>
        </p:nvCxnSpPr>
        <p:spPr>
          <a:xfrm>
            <a:off x="3116188" y="3920719"/>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1242" y="3910559"/>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98258" y="3052400"/>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7" name="Curved Down Arrow 16"/>
          <p:cNvSpPr/>
          <p:nvPr/>
        </p:nvSpPr>
        <p:spPr>
          <a:xfrm>
            <a:off x="3156828" y="3778478"/>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5469432" y="3062560"/>
            <a:ext cx="1201232"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cxnSp>
        <p:nvCxnSpPr>
          <p:cNvPr id="20" name="Straight Arrow Connector 19"/>
          <p:cNvCxnSpPr/>
          <p:nvPr/>
        </p:nvCxnSpPr>
        <p:spPr>
          <a:xfrm flipH="1">
            <a:off x="10475644" y="2506799"/>
            <a:ext cx="607127" cy="1128170"/>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948474" y="1340714"/>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475644" y="3634969"/>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59124" y="3919213"/>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a:off x="6911281" y="3778477"/>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cxnSp>
        <p:nvCxnSpPr>
          <p:cNvPr id="31" name="Straight Arrow Connector 30"/>
          <p:cNvCxnSpPr/>
          <p:nvPr/>
        </p:nvCxnSpPr>
        <p:spPr>
          <a:xfrm>
            <a:off x="2060529" y="2483715"/>
            <a:ext cx="642837" cy="106471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Title 2"/>
          <p:cNvSpPr txBox="1">
            <a:spLocks/>
          </p:cNvSpPr>
          <p:nvPr/>
        </p:nvSpPr>
        <p:spPr>
          <a:xfrm>
            <a:off x="1788160" y="852695"/>
            <a:ext cx="9640368" cy="827052"/>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Did Moses give alternate permission for Passover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sacrifices to be offered </a:t>
            </a:r>
            <a:r>
              <a:rPr lang="en-US" sz="2400" u="sng"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durin</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g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“the dusk mixing”? </a:t>
            </a:r>
            <a:endParaRPr lang="en-US" sz="2400" dirty="0">
              <a:ln>
                <a:noFill/>
                <a:prstDash val="solid"/>
              </a:ln>
              <a:solidFill>
                <a:srgbClr val="00B050"/>
              </a:solidFill>
            </a:endParaRPr>
          </a:p>
        </p:txBody>
      </p:sp>
      <p:sp>
        <p:nvSpPr>
          <p:cNvPr id="35" name="Rectangle 34"/>
          <p:cNvSpPr/>
          <p:nvPr/>
        </p:nvSpPr>
        <p:spPr>
          <a:xfrm>
            <a:off x="2740632" y="4171743"/>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2710514" y="3548428"/>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itle 2"/>
          <p:cNvSpPr txBox="1">
            <a:spLocks/>
          </p:cNvSpPr>
          <p:nvPr/>
        </p:nvSpPr>
        <p:spPr>
          <a:xfrm>
            <a:off x="1691179" y="4329"/>
            <a:ext cx="9820102"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C00000"/>
                </a:solidFill>
              </a:rPr>
              <a:t>Commands of Moses </a:t>
            </a:r>
            <a:endParaRPr lang="en-US" b="1" dirty="0">
              <a:ln>
                <a:solidFill>
                  <a:srgbClr val="002060"/>
                </a:solidFill>
              </a:ln>
              <a:solidFill>
                <a:srgbClr val="C00000"/>
              </a:solidFill>
            </a:endParaRPr>
          </a:p>
        </p:txBody>
      </p:sp>
      <p:grpSp>
        <p:nvGrpSpPr>
          <p:cNvPr id="41" name="Group 40"/>
          <p:cNvGrpSpPr/>
          <p:nvPr/>
        </p:nvGrpSpPr>
        <p:grpSpPr>
          <a:xfrm>
            <a:off x="-1394424" y="5407311"/>
            <a:ext cx="1244428" cy="1397262"/>
            <a:chOff x="714375" y="3764051"/>
            <a:chExt cx="1244428" cy="1397262"/>
          </a:xfrm>
        </p:grpSpPr>
        <p:sp>
          <p:nvSpPr>
            <p:cNvPr id="42" name="Oval 41"/>
            <p:cNvSpPr/>
            <p:nvPr/>
          </p:nvSpPr>
          <p:spPr>
            <a:xfrm>
              <a:off x="727065" y="3764051"/>
              <a:ext cx="1231738" cy="123191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99FF33"/>
                  </a:solidFill>
                </a:rPr>
                <a:t>No context </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 for day-start. </a:t>
              </a:r>
              <a:endParaRPr lang="en-US" sz="1200" b="1" dirty="0">
                <a:ln>
                  <a:solidFill>
                    <a:srgbClr val="006600"/>
                  </a:solidFill>
                </a:ln>
                <a:solidFill>
                  <a:srgbClr val="99FF33"/>
                </a:solidFill>
              </a:endParaRPr>
            </a:p>
          </p:txBody>
        </p:sp>
      </p:grpSp>
      <p:sp>
        <p:nvSpPr>
          <p:cNvPr id="44" name="TextBox 43"/>
          <p:cNvSpPr txBox="1"/>
          <p:nvPr/>
        </p:nvSpPr>
        <p:spPr>
          <a:xfrm>
            <a:off x="5671596" y="1679746"/>
            <a:ext cx="4970666" cy="1338828"/>
          </a:xfrm>
          <a:prstGeom prst="rect">
            <a:avLst/>
          </a:prstGeom>
          <a:noFill/>
        </p:spPr>
        <p:txBody>
          <a:bodyPr wrap="square" rtlCol="0">
            <a:spAutoFit/>
          </a:bodyPr>
          <a:lstStyle/>
          <a:p>
            <a:pPr algn="ctr">
              <a:lnSpc>
                <a:spcPct val="150000"/>
              </a:lnSpc>
            </a:pP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ONE allowed placement for “</a:t>
            </a:r>
            <a:r>
              <a:rPr lang="en-US" b="1" u="sng" spc="300" dirty="0" smtClean="0">
                <a:solidFill>
                  <a:schemeClr val="accent5">
                    <a:lumMod val="20000"/>
                    <a:lumOff val="80000"/>
                  </a:schemeClr>
                </a:solidFill>
                <a:effectLst>
                  <a:glow rad="215900">
                    <a:srgbClr val="002060">
                      <a:alpha val="85000"/>
                    </a:srgbClr>
                  </a:glow>
                </a:effectLst>
                <a:latin typeface="Comic Sans MS" pitchFamily="66" charset="0"/>
              </a:rPr>
              <a:t>durin</a:t>
            </a: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g the mixing” is this</a:t>
            </a:r>
            <a:br>
              <a:rPr lang="en-US" b="1" spc="300" dirty="0" smtClean="0">
                <a:solidFill>
                  <a:schemeClr val="accent5">
                    <a:lumMod val="20000"/>
                    <a:lumOff val="80000"/>
                  </a:schemeClr>
                </a:solidFill>
                <a:effectLst>
                  <a:glow rad="215900">
                    <a:srgbClr val="002060">
                      <a:alpha val="85000"/>
                    </a:srgbClr>
                  </a:glow>
                </a:effectLst>
                <a:latin typeface="Comic Sans MS" pitchFamily="66" charset="0"/>
              </a:rPr>
            </a:br>
            <a:r>
              <a:rPr lang="en-US" b="1" u="sng" spc="300" dirty="0" smtClean="0">
                <a:solidFill>
                  <a:schemeClr val="accent5">
                    <a:lumMod val="20000"/>
                    <a:lumOff val="80000"/>
                  </a:schemeClr>
                </a:solidFill>
                <a:effectLst>
                  <a:glow rad="215900">
                    <a:srgbClr val="002060">
                      <a:alpha val="85000"/>
                    </a:srgbClr>
                  </a:glow>
                </a:effectLst>
                <a:latin typeface="Comic Sans MS" pitchFamily="66" charset="0"/>
              </a:rPr>
              <a:t>DUSK</a:t>
            </a: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 </a:t>
            </a:r>
            <a:r>
              <a:rPr lang="en-US" b="1" u="sng" spc="300" dirty="0" smtClean="0">
                <a:solidFill>
                  <a:schemeClr val="accent5">
                    <a:lumMod val="20000"/>
                    <a:lumOff val="80000"/>
                  </a:schemeClr>
                </a:solidFill>
                <a:effectLst>
                  <a:glow rad="215900">
                    <a:srgbClr val="002060">
                      <a:alpha val="85000"/>
                    </a:srgbClr>
                  </a:glow>
                </a:effectLst>
                <a:latin typeface="Comic Sans MS" pitchFamily="66" charset="0"/>
              </a:rPr>
              <a:t>twili</a:t>
            </a: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g</a:t>
            </a:r>
            <a:r>
              <a:rPr lang="en-US" b="1" u="sng" spc="300" dirty="0" smtClean="0">
                <a:solidFill>
                  <a:schemeClr val="accent5">
                    <a:lumMod val="20000"/>
                    <a:lumOff val="80000"/>
                  </a:schemeClr>
                </a:solidFill>
                <a:effectLst>
                  <a:glow rad="215900">
                    <a:srgbClr val="002060">
                      <a:alpha val="85000"/>
                    </a:srgbClr>
                  </a:glow>
                </a:effectLst>
                <a:latin typeface="Comic Sans MS" pitchFamily="66" charset="0"/>
              </a:rPr>
              <a:t>ht</a:t>
            </a: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 timeframe.</a:t>
            </a:r>
            <a:endParaRPr lang="en-US" b="1" spc="300" dirty="0">
              <a:solidFill>
                <a:schemeClr val="accent5">
                  <a:lumMod val="20000"/>
                  <a:lumOff val="80000"/>
                </a:schemeClr>
              </a:solidFill>
              <a:effectLst>
                <a:glow rad="215900">
                  <a:srgbClr val="002060">
                    <a:alpha val="85000"/>
                  </a:srgbClr>
                </a:glow>
              </a:effectLst>
              <a:latin typeface="Comic Sans MS" pitchFamily="66" charset="0"/>
            </a:endParaRPr>
          </a:p>
        </p:txBody>
      </p:sp>
      <p:sp>
        <p:nvSpPr>
          <p:cNvPr id="45" name="Rectangle 44"/>
          <p:cNvSpPr/>
          <p:nvPr/>
        </p:nvSpPr>
        <p:spPr>
          <a:xfrm>
            <a:off x="6589160" y="3497671"/>
            <a:ext cx="322122" cy="2222610"/>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6" name="Rectangle 45"/>
          <p:cNvSpPr/>
          <p:nvPr/>
        </p:nvSpPr>
        <p:spPr>
          <a:xfrm>
            <a:off x="6501362" y="3426942"/>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extrusionH="57150">
              <a:bevelT w="38100" h="38100"/>
            </a:sp3d>
          </a:bodyPr>
          <a:lstStyle/>
          <a:p>
            <a:pPr algn="ctr"/>
            <a:r>
              <a:rPr lang="en-CA" sz="1600" b="1" dirty="0" smtClean="0">
                <a:ln w="1905"/>
                <a:solidFill>
                  <a:schemeClr val="accent2">
                    <a:lumMod val="20000"/>
                    <a:lumOff val="80000"/>
                  </a:schemeClr>
                </a:solidFill>
                <a:effectLst>
                  <a:innerShdw blurRad="69850" dist="43180" dir="5400000">
                    <a:srgbClr val="000000">
                      <a:alpha val="65000"/>
                    </a:srgbClr>
                  </a:innerShdw>
                </a:effectLst>
              </a:rPr>
              <a:t>DUSK</a:t>
            </a:r>
            <a:endParaRPr lang="en-CA" b="1" dirty="0">
              <a:solidFill>
                <a:schemeClr val="accent2">
                  <a:lumMod val="20000"/>
                  <a:lumOff val="80000"/>
                </a:schemeClr>
              </a:solidFill>
            </a:endParaRPr>
          </a:p>
        </p:txBody>
      </p:sp>
      <p:cxnSp>
        <p:nvCxnSpPr>
          <p:cNvPr id="47" name="Straight Arrow Connector 46"/>
          <p:cNvCxnSpPr/>
          <p:nvPr/>
        </p:nvCxnSpPr>
        <p:spPr>
          <a:xfrm flipH="1">
            <a:off x="6727817" y="2999232"/>
            <a:ext cx="183465" cy="565244"/>
          </a:xfrm>
          <a:prstGeom prst="straightConnector1">
            <a:avLst/>
          </a:prstGeom>
          <a:ln w="38100">
            <a:solidFill>
              <a:schemeClr val="accent5">
                <a:lumMod val="20000"/>
                <a:lumOff val="80000"/>
              </a:schemeClr>
            </a:solidFill>
            <a:prstDash val="dash"/>
            <a:headEnd type="oval" w="med" len="med"/>
            <a:tailEnd type="triangle" w="med" len="med"/>
          </a:ln>
          <a:effectLst>
            <a:glow rad="76200">
              <a:srgbClr val="002060">
                <a:alpha val="93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26849" y="1350141"/>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6" name="TextBox 29"/>
          <p:cNvSpPr txBox="1"/>
          <p:nvPr/>
        </p:nvSpPr>
        <p:spPr>
          <a:xfrm>
            <a:off x="1895933" y="5646242"/>
            <a:ext cx="9371507" cy="919401"/>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In the next study, will Moses give permission to offer the Passover sacrifice between sunrise &amp; noon?</a:t>
            </a:r>
            <a:endParaRPr lang="en-US" sz="2400" b="1" i="1" spc="150" dirty="0">
              <a:ln w="11430"/>
              <a:solidFill>
                <a:srgbClr val="F8F8F8"/>
              </a:solidFill>
              <a:effectLst>
                <a:outerShdw blurRad="25400" algn="tl" rotWithShape="0">
                  <a:srgbClr val="000000">
                    <a:alpha val="43000"/>
                  </a:srgbClr>
                </a:outerShdw>
              </a:effectLst>
              <a:latin typeface="Comic Sans MS" pitchFamily="66" charset="0"/>
            </a:endParaRPr>
          </a:p>
        </p:txBody>
      </p:sp>
      <p:cxnSp>
        <p:nvCxnSpPr>
          <p:cNvPr id="4" name="Straight Arrow Connector 3"/>
          <p:cNvCxnSpPr/>
          <p:nvPr/>
        </p:nvCxnSpPr>
        <p:spPr>
          <a:xfrm>
            <a:off x="6454679" y="3313659"/>
            <a:ext cx="96563" cy="596900"/>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8"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0" y="14307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9" name="Rectangle 38"/>
          <p:cNvSpPr/>
          <p:nvPr/>
        </p:nvSpPr>
        <p:spPr>
          <a:xfrm>
            <a:off x="757382" y="869205"/>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#4</a:t>
            </a:r>
            <a:endParaRPr lang="en-CA" sz="2000" b="1" dirty="0">
              <a:solidFill>
                <a:schemeClr val="tx1"/>
              </a:solidFill>
              <a:latin typeface="Comic Sans MS" pitchFamily="66" charset="0"/>
            </a:endParaRPr>
          </a:p>
        </p:txBody>
      </p:sp>
      <p:pic>
        <p:nvPicPr>
          <p:cNvPr id="48" name="Picture 2" descr="C:\Users\Rae\Desktop\moses' tor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42959" y="3084643"/>
            <a:ext cx="1950566" cy="1987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929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250" fill="hold"/>
                                        <p:tgtEl>
                                          <p:spTgt spid="39"/>
                                        </p:tgtEl>
                                        <p:attrNameLst>
                                          <p:attrName>ppt_x</p:attrName>
                                        </p:attrNameLst>
                                      </p:cBhvr>
                                      <p:tavLst>
                                        <p:tav tm="0">
                                          <p:val>
                                            <p:strVal val="0-#ppt_w/2"/>
                                          </p:val>
                                        </p:tav>
                                        <p:tav tm="100000">
                                          <p:val>
                                            <p:strVal val="#ppt_x"/>
                                          </p:val>
                                        </p:tav>
                                      </p:tavLst>
                                    </p:anim>
                                    <p:anim calcmode="lin" valueType="num">
                                      <p:cBhvr additive="base">
                                        <p:cTn id="8" dur="12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250" fill="hold"/>
                                        <p:tgtEl>
                                          <p:spTgt spid="38"/>
                                        </p:tgtEl>
                                        <p:attrNameLst>
                                          <p:attrName>ppt_x</p:attrName>
                                        </p:attrNameLst>
                                      </p:cBhvr>
                                      <p:tavLst>
                                        <p:tav tm="0">
                                          <p:val>
                                            <p:strVal val="0-#ppt_w/2"/>
                                          </p:val>
                                        </p:tav>
                                        <p:tav tm="100000">
                                          <p:val>
                                            <p:strVal val="#ppt_x"/>
                                          </p:val>
                                        </p:tav>
                                      </p:tavLst>
                                    </p:anim>
                                    <p:anim calcmode="lin" valueType="num">
                                      <p:cBhvr additive="base">
                                        <p:cTn id="12" dur="125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up)">
                                      <p:cBhvr>
                                        <p:cTn id="28" dur="20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left)">
                                      <p:cBhvr>
                                        <p:cTn id="33"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4" grpId="0"/>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1164" y="6490750"/>
            <a:ext cx="609600" cy="476250"/>
          </a:xfrm>
        </p:spPr>
        <p:txBody>
          <a:bodyPr/>
          <a:lstStyle/>
          <a:p>
            <a:pPr algn="r"/>
            <a:fld id="{D5BBC35B-A44B-4119-B8DA-DE9E3DFADA20}" type="slidenum">
              <a:rPr lang="en-US" sz="1400" b="1" smtClean="0">
                <a:solidFill>
                  <a:schemeClr val="tx1">
                    <a:lumMod val="85000"/>
                    <a:lumOff val="15000"/>
                  </a:schemeClr>
                </a:solidFill>
              </a:rPr>
              <a:pPr algn="r"/>
              <a:t>38</a:t>
            </a:fld>
            <a:endParaRPr lang="en-US" b="1" dirty="0">
              <a:solidFill>
                <a:schemeClr val="tx1">
                  <a:lumMod val="85000"/>
                  <a:lumOff val="15000"/>
                </a:schemeClr>
              </a:solidFill>
            </a:endParaRPr>
          </a:p>
        </p:txBody>
      </p:sp>
      <p:sp>
        <p:nvSpPr>
          <p:cNvPr id="6" name="Rectangle 5"/>
          <p:cNvSpPr/>
          <p:nvPr/>
        </p:nvSpPr>
        <p:spPr>
          <a:xfrm>
            <a:off x="0" y="0"/>
            <a:ext cx="12097174" cy="1012740"/>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US" sz="4800" dirty="0">
                <a:ln>
                  <a:solidFill>
                    <a:schemeClr val="tx2"/>
                  </a:solidFill>
                </a:ln>
                <a:solidFill>
                  <a:schemeClr val="accent2">
                    <a:lumMod val="75000"/>
                  </a:schemeClr>
                </a:solidFill>
                <a:effectLst>
                  <a:glow rad="228600">
                    <a:schemeClr val="accent2">
                      <a:lumMod val="20000"/>
                      <a:lumOff val="80000"/>
                      <a:alpha val="57000"/>
                    </a:schemeClr>
                  </a:glow>
                </a:effectLst>
                <a:latin typeface="Matura MT Script Capitals" pitchFamily="66" charset="0"/>
                <a:cs typeface="Raavi" pitchFamily="34" charset="0"/>
              </a:rPr>
              <a:t>Lighting the Lamps </a:t>
            </a:r>
            <a:r>
              <a:rPr lang="en-US" sz="4800" dirty="0">
                <a:ln>
                  <a:solidFill>
                    <a:schemeClr val="tx2"/>
                  </a:solidFill>
                </a:ln>
                <a:solidFill>
                  <a:srgbClr val="57FBFB"/>
                </a:solidFill>
                <a:effectLst>
                  <a:glow rad="228600">
                    <a:schemeClr val="accent2">
                      <a:lumMod val="20000"/>
                      <a:lumOff val="80000"/>
                      <a:alpha val="57000"/>
                    </a:schemeClr>
                  </a:glow>
                </a:effectLst>
                <a:latin typeface="Matura MT Script Capitals" pitchFamily="66" charset="0"/>
                <a:cs typeface="Raavi" pitchFamily="34" charset="0"/>
              </a:rPr>
              <a:t>&amp;</a:t>
            </a:r>
            <a:r>
              <a:rPr lang="en-US" sz="4800" dirty="0">
                <a:ln>
                  <a:solidFill>
                    <a:schemeClr val="tx2"/>
                  </a:solidFill>
                </a:ln>
                <a:solidFill>
                  <a:schemeClr val="tx2">
                    <a:lumMod val="60000"/>
                    <a:lumOff val="40000"/>
                  </a:schemeClr>
                </a:solidFill>
                <a:effectLst>
                  <a:glow rad="228600">
                    <a:schemeClr val="accent2">
                      <a:lumMod val="20000"/>
                      <a:lumOff val="80000"/>
                      <a:alpha val="57000"/>
                    </a:schemeClr>
                  </a:glow>
                </a:effectLst>
                <a:latin typeface="Matura MT Script Capitals" pitchFamily="66" charset="0"/>
                <a:cs typeface="Raavi" pitchFamily="34" charset="0"/>
              </a:rPr>
              <a:t> </a:t>
            </a:r>
            <a:r>
              <a:rPr lang="en-US" sz="4800" dirty="0">
                <a:ln>
                  <a:solidFill>
                    <a:schemeClr val="tx2"/>
                  </a:solidFill>
                </a:ln>
                <a:solidFill>
                  <a:schemeClr val="accent4">
                    <a:lumMod val="75000"/>
                  </a:schemeClr>
                </a:solidFill>
                <a:effectLst>
                  <a:glow rad="228600">
                    <a:schemeClr val="accent2">
                      <a:lumMod val="20000"/>
                      <a:lumOff val="80000"/>
                      <a:alpha val="57000"/>
                    </a:schemeClr>
                  </a:glow>
                </a:effectLst>
                <a:latin typeface="Matura MT Script Capitals" pitchFamily="66" charset="0"/>
                <a:cs typeface="Raavi" pitchFamily="34" charset="0"/>
              </a:rPr>
              <a:t>Grain Offerings</a:t>
            </a:r>
            <a:endParaRPr lang="en-US" sz="4800" dirty="0">
              <a:ln>
                <a:solidFill>
                  <a:schemeClr val="tx2"/>
                </a:solidFill>
              </a:ln>
              <a:solidFill>
                <a:schemeClr val="accent4">
                  <a:lumMod val="75000"/>
                </a:schemeClr>
              </a:solidFill>
              <a:effectLst>
                <a:glow rad="228600">
                  <a:schemeClr val="accent2">
                    <a:lumMod val="20000"/>
                    <a:lumOff val="80000"/>
                    <a:alpha val="57000"/>
                  </a:schemeClr>
                </a:glow>
              </a:effectLst>
              <a:latin typeface="Matura MT Script Capitals" pitchFamily="66" charset="0"/>
            </a:endParaRPr>
          </a:p>
        </p:txBody>
      </p:sp>
      <p:sp>
        <p:nvSpPr>
          <p:cNvPr id="10" name="Rectangle 9"/>
          <p:cNvSpPr/>
          <p:nvPr/>
        </p:nvSpPr>
        <p:spPr>
          <a:xfrm>
            <a:off x="172720" y="1041626"/>
            <a:ext cx="11954934" cy="3416320"/>
          </a:xfrm>
          <a:prstGeom prst="rect">
            <a:avLst/>
          </a:prstGeom>
          <a:noFill/>
        </p:spPr>
        <p:txBody>
          <a:bodyPr wrap="square">
            <a:spAutoFit/>
          </a:bodyPr>
          <a:lstStyle/>
          <a:p>
            <a:pPr marL="596646" indent="-514350">
              <a:buAutoNum type="arabicPeriod"/>
            </a:pPr>
            <a:r>
              <a:rPr lang="en-US" sz="3200" b="1" dirty="0" err="1" smtClean="0">
                <a:ln w="12700">
                  <a:solidFill>
                    <a:schemeClr val="tx2">
                      <a:satMod val="155000"/>
                    </a:schemeClr>
                  </a:solidFill>
                  <a:prstDash val="solid"/>
                </a:ln>
                <a:solidFill>
                  <a:schemeClr val="bg2">
                    <a:tint val="85000"/>
                    <a:satMod val="155000"/>
                  </a:schemeClr>
                </a:solidFill>
                <a:effectLst>
                  <a:glow rad="63500">
                    <a:schemeClr val="accent6"/>
                  </a:glow>
                  <a:outerShdw blurRad="41275" dist="20320" dir="1800000" algn="tl" rotWithShape="0">
                    <a:srgbClr val="000000">
                      <a:alpha val="40000"/>
                    </a:srgbClr>
                  </a:outerShdw>
                </a:effectLst>
                <a:latin typeface="Comic Sans MS" pitchFamily="66" charset="0"/>
              </a:rPr>
              <a:t>Exo</a:t>
            </a:r>
            <a:r>
              <a:rPr lang="en-US" sz="3200" b="1" dirty="0" smtClean="0">
                <a:ln w="12700">
                  <a:solidFill>
                    <a:schemeClr val="tx2">
                      <a:satMod val="155000"/>
                    </a:schemeClr>
                  </a:solidFill>
                  <a:prstDash val="solid"/>
                </a:ln>
                <a:solidFill>
                  <a:schemeClr val="bg2">
                    <a:tint val="85000"/>
                    <a:satMod val="155000"/>
                  </a:schemeClr>
                </a:solidFill>
                <a:effectLst>
                  <a:glow rad="63500">
                    <a:schemeClr val="accent6"/>
                  </a:glow>
                  <a:outerShdw blurRad="41275" dist="20320" dir="1800000" algn="tl" rotWithShape="0">
                    <a:srgbClr val="000000">
                      <a:alpha val="40000"/>
                    </a:srgbClr>
                  </a:outerShdw>
                </a:effectLst>
                <a:latin typeface="Comic Sans MS" pitchFamily="66" charset="0"/>
              </a:rPr>
              <a:t> 30:8 uses </a:t>
            </a:r>
            <a:r>
              <a:rPr lang="en-US" sz="3200" b="1" dirty="0" smtClean="0">
                <a:ln w="12700">
                  <a:solidFill>
                    <a:schemeClr val="tx2">
                      <a:satMod val="155000"/>
                    </a:schemeClr>
                  </a:solidFill>
                  <a:prstDash val="solid"/>
                </a:ln>
                <a:solidFill>
                  <a:srgbClr val="57FBFB"/>
                </a:solidFill>
                <a:effectLst>
                  <a:glow rad="63500">
                    <a:schemeClr val="accent6"/>
                  </a:glow>
                  <a:outerShdw blurRad="41275" dist="20320" dir="1800000" algn="tl" rotWithShape="0">
                    <a:srgbClr val="000000">
                      <a:alpha val="40000"/>
                    </a:srgbClr>
                  </a:outerShdw>
                </a:effectLst>
                <a:latin typeface="Comic Sans MS" pitchFamily="66" charset="0"/>
              </a:rPr>
              <a:t>“between the </a:t>
            </a:r>
            <a:r>
              <a:rPr lang="en-US" sz="3200" b="1" dirty="0" err="1" smtClean="0">
                <a:ln w="12700">
                  <a:solidFill>
                    <a:schemeClr val="tx2">
                      <a:satMod val="155000"/>
                    </a:schemeClr>
                  </a:solidFill>
                  <a:prstDash val="solid"/>
                </a:ln>
                <a:solidFill>
                  <a:srgbClr val="57FBFB"/>
                </a:solidFill>
                <a:effectLst>
                  <a:glow rad="63500">
                    <a:schemeClr val="accent6"/>
                  </a:glow>
                  <a:outerShdw blurRad="41275" dist="20320" dir="1800000" algn="tl" rotWithShape="0">
                    <a:srgbClr val="000000">
                      <a:alpha val="40000"/>
                    </a:srgbClr>
                  </a:outerShdw>
                </a:effectLst>
                <a:latin typeface="Comic Sans MS" pitchFamily="66" charset="0"/>
              </a:rPr>
              <a:t>mixing</a:t>
            </a:r>
            <a:r>
              <a:rPr lang="en-US" sz="3200" b="1" dirty="0" err="1" smtClean="0">
                <a:ln w="12700">
                  <a:solidFill>
                    <a:schemeClr val="tx2">
                      <a:satMod val="155000"/>
                    </a:schemeClr>
                  </a:solidFill>
                  <a:prstDash val="solid"/>
                </a:ln>
                <a:solidFill>
                  <a:schemeClr val="accent3">
                    <a:lumMod val="20000"/>
                    <a:lumOff val="80000"/>
                  </a:schemeClr>
                </a:solidFill>
                <a:effectLst>
                  <a:glow rad="63500">
                    <a:schemeClr val="accent6"/>
                  </a:glow>
                  <a:outerShdw blurRad="41275" dist="20320" dir="1800000" algn="tl" rotWithShape="0">
                    <a:srgbClr val="000000">
                      <a:alpha val="40000"/>
                    </a:srgbClr>
                  </a:outerShdw>
                </a:effectLst>
                <a:latin typeface="Comic Sans MS" pitchFamily="66" charset="0"/>
              </a:rPr>
              <a:t>S</a:t>
            </a:r>
            <a:r>
              <a:rPr lang="en-US" sz="3200" b="1" dirty="0" smtClean="0">
                <a:ln w="12700">
                  <a:solidFill>
                    <a:schemeClr val="tx2">
                      <a:satMod val="155000"/>
                    </a:schemeClr>
                  </a:solidFill>
                  <a:prstDash val="solid"/>
                </a:ln>
                <a:solidFill>
                  <a:srgbClr val="57FBFB"/>
                </a:solidFill>
                <a:effectLst>
                  <a:glow rad="63500">
                    <a:schemeClr val="accent6"/>
                  </a:glow>
                  <a:outerShdw blurRad="41275" dist="20320" dir="1800000" algn="tl" rotWithShape="0">
                    <a:srgbClr val="000000">
                      <a:alpha val="40000"/>
                    </a:srgbClr>
                  </a:outerShdw>
                </a:effectLst>
                <a:latin typeface="Comic Sans MS" pitchFamily="66" charset="0"/>
              </a:rPr>
              <a:t>” </a:t>
            </a:r>
            <a:r>
              <a:rPr lang="en-US" sz="3200" b="1" dirty="0" smtClean="0">
                <a:ln w="12700">
                  <a:solidFill>
                    <a:schemeClr val="tx2">
                      <a:satMod val="155000"/>
                    </a:schemeClr>
                  </a:solidFill>
                  <a:prstDash val="solid"/>
                </a:ln>
                <a:solidFill>
                  <a:schemeClr val="bg2">
                    <a:tint val="85000"/>
                    <a:satMod val="155000"/>
                  </a:schemeClr>
                </a:solidFill>
                <a:effectLst>
                  <a:glow rad="63500">
                    <a:schemeClr val="accent6"/>
                  </a:glow>
                  <a:outerShdw blurRad="41275" dist="20320" dir="1800000" algn="tl" rotWithShape="0">
                    <a:srgbClr val="000000">
                      <a:alpha val="40000"/>
                    </a:srgbClr>
                  </a:outerShdw>
                </a:effectLst>
                <a:latin typeface="Comic Sans MS" pitchFamily="66" charset="0"/>
              </a:rPr>
              <a:t>for lighting </a:t>
            </a:r>
            <a:br>
              <a:rPr lang="en-US" sz="3200" b="1" dirty="0" smtClean="0">
                <a:ln w="12700">
                  <a:solidFill>
                    <a:schemeClr val="tx2">
                      <a:satMod val="155000"/>
                    </a:schemeClr>
                  </a:solidFill>
                  <a:prstDash val="solid"/>
                </a:ln>
                <a:solidFill>
                  <a:schemeClr val="bg2">
                    <a:tint val="85000"/>
                    <a:satMod val="155000"/>
                  </a:schemeClr>
                </a:solidFill>
                <a:effectLst>
                  <a:glow rad="63500">
                    <a:schemeClr val="accent6"/>
                  </a:glow>
                  <a:outerShdw blurRad="41275" dist="20320" dir="1800000" algn="tl" rotWithShape="0">
                    <a:srgbClr val="000000">
                      <a:alpha val="40000"/>
                    </a:srgbClr>
                  </a:outerShdw>
                </a:effectLst>
                <a:latin typeface="Comic Sans MS" pitchFamily="66" charset="0"/>
              </a:rPr>
            </a:br>
            <a:r>
              <a:rPr lang="en-US" sz="3200" b="1" dirty="0" smtClean="0">
                <a:ln w="12700">
                  <a:solidFill>
                    <a:schemeClr val="tx2">
                      <a:satMod val="155000"/>
                    </a:schemeClr>
                  </a:solidFill>
                  <a:prstDash val="solid"/>
                </a:ln>
                <a:solidFill>
                  <a:schemeClr val="bg2">
                    <a:tint val="85000"/>
                    <a:satMod val="155000"/>
                  </a:schemeClr>
                </a:solidFill>
                <a:effectLst>
                  <a:glow rad="63500">
                    <a:schemeClr val="accent6"/>
                  </a:glow>
                  <a:outerShdw blurRad="41275" dist="20320" dir="1800000" algn="tl" rotWithShape="0">
                    <a:srgbClr val="000000">
                      <a:alpha val="40000"/>
                    </a:srgbClr>
                  </a:outerShdw>
                </a:effectLst>
                <a:latin typeface="Comic Sans MS" pitchFamily="66" charset="0"/>
              </a:rPr>
              <a:t>the sanctuary lamps.  </a:t>
            </a:r>
            <a:r>
              <a:rPr lang="en-US" sz="3200" b="1"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t>Therefore the lamps would be trimmed </a:t>
            </a:r>
            <a:r>
              <a:rPr lang="en-US" sz="3200" b="1" u="sng"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t>durin</a:t>
            </a:r>
            <a:r>
              <a:rPr lang="en-US" sz="3200" b="1"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t>g the Day Season and </a:t>
            </a:r>
            <a:r>
              <a:rPr lang="en-US" sz="3200" b="1" u="sng"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t>AFTER</a:t>
            </a:r>
            <a:r>
              <a:rPr lang="en-US" sz="3200" b="1"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t> the evening Daily Offerings </a:t>
            </a:r>
            <a:r>
              <a:rPr lang="en-US" sz="2400" b="1"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t>(which included the Grain &amp; Drink Offerings).</a:t>
            </a:r>
            <a:br>
              <a:rPr lang="en-US" sz="2400" b="1"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rPr>
            </a:br>
            <a:endParaRPr lang="en-US" sz="2400" b="1" dirty="0" smtClean="0">
              <a:ln w="12700">
                <a:solidFill>
                  <a:schemeClr val="tx2">
                    <a:satMod val="155000"/>
                  </a:schemeClr>
                </a:solidFill>
                <a:prstDash val="solid"/>
              </a:ln>
              <a:solidFill>
                <a:srgbClr val="99FF33"/>
              </a:solidFill>
              <a:effectLst>
                <a:glow rad="63500">
                  <a:schemeClr val="accent6"/>
                </a:glow>
                <a:outerShdw blurRad="41275" dist="20320" dir="1800000" algn="tl" rotWithShape="0">
                  <a:srgbClr val="000000">
                    <a:alpha val="40000"/>
                  </a:srgbClr>
                </a:outerShdw>
              </a:effectLst>
              <a:latin typeface="Comic Sans MS" pitchFamily="66" charset="0"/>
            </a:endParaRPr>
          </a:p>
          <a:p>
            <a:pPr marL="596646" indent="-514350">
              <a:buAutoNum type="arabicPeriod"/>
            </a:pPr>
            <a:r>
              <a:rPr lang="en-US" sz="3200" b="1" dirty="0" smtClean="0">
                <a:ln w="12700">
                  <a:solidFill>
                    <a:schemeClr val="tx2">
                      <a:satMod val="155000"/>
                    </a:schemeClr>
                  </a:solidFill>
                  <a:prstDash val="solid"/>
                </a:ln>
                <a:solidFill>
                  <a:schemeClr val="bg2">
                    <a:tint val="85000"/>
                    <a:satMod val="155000"/>
                  </a:schemeClr>
                </a:solidFill>
                <a:effectLst>
                  <a:glow rad="76200">
                    <a:schemeClr val="accent4">
                      <a:lumMod val="75000"/>
                    </a:schemeClr>
                  </a:glow>
                  <a:outerShdw blurRad="41275" dist="20320" dir="1800000" algn="tl" rotWithShape="0">
                    <a:srgbClr val="000000">
                      <a:alpha val="40000"/>
                    </a:srgbClr>
                  </a:outerShdw>
                </a:effectLst>
                <a:latin typeface="Comic Sans MS" pitchFamily="66" charset="0"/>
              </a:rPr>
              <a:t>Lev 6:20 allows for the Grain Offering to be given up until the darkest part of the </a:t>
            </a:r>
            <a:r>
              <a:rPr lang="en-US" sz="3200" b="1" dirty="0" smtClean="0">
                <a:ln w="12700">
                  <a:solidFill>
                    <a:schemeClr val="tx2">
                      <a:satMod val="155000"/>
                    </a:schemeClr>
                  </a:solidFill>
                  <a:prstDash val="solid"/>
                </a:ln>
                <a:solidFill>
                  <a:schemeClr val="accent5">
                    <a:lumMod val="60000"/>
                    <a:lumOff val="40000"/>
                  </a:schemeClr>
                </a:solidFill>
                <a:effectLst>
                  <a:glow rad="76200">
                    <a:schemeClr val="accent4">
                      <a:lumMod val="75000"/>
                    </a:schemeClr>
                  </a:glow>
                  <a:outerShdw blurRad="41275" dist="20320" dir="1800000" algn="tl" rotWithShape="0">
                    <a:srgbClr val="000000">
                      <a:alpha val="40000"/>
                    </a:srgbClr>
                  </a:outerShdw>
                </a:effectLst>
                <a:latin typeface="Comic Sans MS" pitchFamily="66" charset="0"/>
              </a:rPr>
              <a:t>ereb</a:t>
            </a:r>
            <a:r>
              <a:rPr lang="en-US" sz="3200" b="1" dirty="0" smtClean="0">
                <a:ln w="12700">
                  <a:solidFill>
                    <a:schemeClr val="tx2">
                      <a:satMod val="155000"/>
                    </a:schemeClr>
                  </a:solidFill>
                  <a:prstDash val="solid"/>
                </a:ln>
                <a:solidFill>
                  <a:schemeClr val="bg2">
                    <a:tint val="85000"/>
                    <a:satMod val="155000"/>
                  </a:schemeClr>
                </a:solidFill>
                <a:effectLst>
                  <a:glow rad="76200">
                    <a:schemeClr val="accent4">
                      <a:lumMod val="75000"/>
                    </a:schemeClr>
                  </a:glow>
                  <a:outerShdw blurRad="41275" dist="20320" dir="1800000" algn="tl" rotWithShape="0">
                    <a:srgbClr val="000000">
                      <a:alpha val="40000"/>
                    </a:srgbClr>
                  </a:outerShdw>
                </a:effectLst>
                <a:latin typeface="Comic Sans MS" pitchFamily="66" charset="0"/>
              </a:rPr>
              <a:t>/</a:t>
            </a:r>
            <a:r>
              <a:rPr lang="en-US" sz="3200" b="1" dirty="0" smtClean="0">
                <a:ln w="12700">
                  <a:solidFill>
                    <a:schemeClr val="tx2">
                      <a:satMod val="155000"/>
                    </a:schemeClr>
                  </a:solidFill>
                  <a:prstDash val="solid"/>
                </a:ln>
                <a:solidFill>
                  <a:srgbClr val="002060"/>
                </a:solidFill>
                <a:effectLst>
                  <a:glow rad="127000">
                    <a:schemeClr val="accent2">
                      <a:lumMod val="20000"/>
                      <a:lumOff val="80000"/>
                    </a:schemeClr>
                  </a:glow>
                  <a:outerShdw blurRad="41275" dist="20320" dir="1800000" algn="tl" rotWithShape="0">
                    <a:srgbClr val="000000">
                      <a:alpha val="40000"/>
                    </a:srgbClr>
                  </a:outerShdw>
                </a:effectLst>
                <a:latin typeface="Comic Sans MS" pitchFamily="66" charset="0"/>
              </a:rPr>
              <a:t>night</a:t>
            </a:r>
            <a:r>
              <a:rPr lang="en-US" sz="3200" b="1" dirty="0" smtClean="0">
                <a:ln w="12700">
                  <a:solidFill>
                    <a:schemeClr val="tx2">
                      <a:satMod val="155000"/>
                    </a:schemeClr>
                  </a:solidFill>
                  <a:prstDash val="solid"/>
                </a:ln>
                <a:solidFill>
                  <a:schemeClr val="bg2">
                    <a:tint val="85000"/>
                    <a:satMod val="155000"/>
                  </a:schemeClr>
                </a:solidFill>
                <a:effectLst>
                  <a:glow rad="76200">
                    <a:schemeClr val="accent4">
                      <a:lumMod val="75000"/>
                    </a:schemeClr>
                  </a:glow>
                  <a:outerShdw blurRad="41275" dist="20320" dir="1800000" algn="tl" rotWithShape="0">
                    <a:srgbClr val="000000">
                      <a:alpha val="40000"/>
                    </a:srgbClr>
                  </a:outerShdw>
                </a:effectLst>
                <a:latin typeface="Comic Sans MS" pitchFamily="66" charset="0"/>
              </a:rPr>
              <a:t> </a:t>
            </a:r>
            <a:r>
              <a:rPr lang="en-US" sz="2400" b="1" dirty="0" smtClean="0">
                <a:ln w="12700">
                  <a:solidFill>
                    <a:schemeClr val="tx2">
                      <a:satMod val="155000"/>
                    </a:schemeClr>
                  </a:solidFill>
                  <a:prstDash val="solid"/>
                </a:ln>
                <a:solidFill>
                  <a:schemeClr val="bg2">
                    <a:tint val="85000"/>
                    <a:satMod val="155000"/>
                  </a:schemeClr>
                </a:solidFill>
                <a:effectLst>
                  <a:glow rad="76200">
                    <a:schemeClr val="accent4">
                      <a:lumMod val="75000"/>
                    </a:schemeClr>
                  </a:glow>
                  <a:outerShdw blurRad="41275" dist="20320" dir="1800000" algn="tl" rotWithShape="0">
                    <a:srgbClr val="000000">
                      <a:alpha val="40000"/>
                    </a:srgbClr>
                  </a:outerShdw>
                </a:effectLst>
                <a:latin typeface="Comic Sans MS" pitchFamily="66" charset="0"/>
              </a:rPr>
              <a:t>[H6153].</a:t>
            </a:r>
          </a:p>
        </p:txBody>
      </p:sp>
      <p:sp>
        <p:nvSpPr>
          <p:cNvPr id="11" name="Rectangle 10"/>
          <p:cNvSpPr/>
          <p:nvPr/>
        </p:nvSpPr>
        <p:spPr>
          <a:xfrm>
            <a:off x="4700597" y="4605555"/>
            <a:ext cx="7396577" cy="144655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4400" b="1" cap="none" spc="0" dirty="0" smtClean="0">
                <a:ln w="1905">
                  <a:solidFill>
                    <a:schemeClr val="tx2"/>
                  </a:solidFill>
                </a:ln>
                <a:solidFill>
                  <a:schemeClr val="tx2">
                    <a:lumMod val="60000"/>
                    <a:lumOff val="40000"/>
                  </a:schemeClr>
                </a:solidFill>
                <a:effectLst>
                  <a:glow rad="127000">
                    <a:schemeClr val="accent5">
                      <a:lumMod val="20000"/>
                      <a:lumOff val="80000"/>
                    </a:schemeClr>
                  </a:glow>
                  <a:innerShdw blurRad="69850" dist="43180" dir="5400000">
                    <a:srgbClr val="000000">
                      <a:alpha val="65000"/>
                    </a:srgbClr>
                  </a:innerShdw>
                </a:effectLst>
                <a:latin typeface="Ravie" pitchFamily="82" charset="0"/>
              </a:rPr>
              <a:t>Some questions </a:t>
            </a:r>
            <a:br>
              <a:rPr lang="en-US" sz="4400" b="1" cap="none" spc="0" dirty="0" smtClean="0">
                <a:ln w="1905">
                  <a:solidFill>
                    <a:schemeClr val="tx2"/>
                  </a:solidFill>
                </a:ln>
                <a:solidFill>
                  <a:schemeClr val="tx2">
                    <a:lumMod val="60000"/>
                    <a:lumOff val="40000"/>
                  </a:schemeClr>
                </a:solidFill>
                <a:effectLst>
                  <a:glow rad="127000">
                    <a:schemeClr val="accent5">
                      <a:lumMod val="20000"/>
                      <a:lumOff val="80000"/>
                    </a:schemeClr>
                  </a:glow>
                  <a:innerShdw blurRad="69850" dist="43180" dir="5400000">
                    <a:srgbClr val="000000">
                      <a:alpha val="65000"/>
                    </a:srgbClr>
                  </a:innerShdw>
                </a:effectLst>
                <a:latin typeface="Ravie" pitchFamily="82" charset="0"/>
              </a:rPr>
            </a:br>
            <a:r>
              <a:rPr lang="en-US" sz="4400" b="1" cap="none" spc="0" dirty="0" smtClean="0">
                <a:ln w="1905">
                  <a:solidFill>
                    <a:schemeClr val="tx2"/>
                  </a:solidFill>
                </a:ln>
                <a:solidFill>
                  <a:schemeClr val="tx2">
                    <a:lumMod val="60000"/>
                    <a:lumOff val="40000"/>
                  </a:schemeClr>
                </a:solidFill>
                <a:effectLst>
                  <a:glow rad="127000">
                    <a:schemeClr val="accent5">
                      <a:lumMod val="20000"/>
                      <a:lumOff val="80000"/>
                    </a:schemeClr>
                  </a:glow>
                  <a:innerShdw blurRad="69850" dist="43180" dir="5400000">
                    <a:srgbClr val="000000">
                      <a:alpha val="65000"/>
                    </a:srgbClr>
                  </a:innerShdw>
                </a:effectLst>
                <a:latin typeface="Ravie" pitchFamily="82" charset="0"/>
              </a:rPr>
              <a:t>still need answers!</a:t>
            </a:r>
            <a:endParaRPr lang="en-US" sz="4400" b="1" cap="none" spc="0" dirty="0">
              <a:ln w="1905">
                <a:solidFill>
                  <a:schemeClr val="tx2"/>
                </a:solidFill>
              </a:ln>
              <a:solidFill>
                <a:schemeClr val="tx2">
                  <a:lumMod val="60000"/>
                  <a:lumOff val="40000"/>
                </a:schemeClr>
              </a:solidFill>
              <a:effectLst>
                <a:glow rad="127000">
                  <a:schemeClr val="accent5">
                    <a:lumMod val="20000"/>
                    <a:lumOff val="80000"/>
                  </a:schemeClr>
                </a:glow>
                <a:innerShdw blurRad="69850" dist="43180" dir="5400000">
                  <a:srgbClr val="000000">
                    <a:alpha val="65000"/>
                  </a:srgbClr>
                </a:innerShdw>
              </a:effectLst>
              <a:latin typeface="Ravie" pitchFamily="82" charset="0"/>
            </a:endParaRPr>
          </a:p>
        </p:txBody>
      </p:sp>
      <p:pic>
        <p:nvPicPr>
          <p:cNvPr id="2052" name="Picture 4" descr="F:\Art on Desktop - 1\All white man clip art\3d white people\png\Questions ... png.pn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24178" y="4147475"/>
            <a:ext cx="4348516" cy="271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5012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lum/>
          </a:blip>
          <a:srcRect/>
          <a:stretch>
            <a:fillRect t="-39000" b="-3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1164" y="6490750"/>
            <a:ext cx="609600" cy="476250"/>
          </a:xfrm>
        </p:spPr>
        <p:txBody>
          <a:bodyPr/>
          <a:lstStyle/>
          <a:p>
            <a:pPr algn="r"/>
            <a:fld id="{D5BBC35B-A44B-4119-B8DA-DE9E3DFADA20}" type="slidenum">
              <a:rPr lang="en-US" sz="1400" smtClean="0"/>
              <a:pPr algn="r"/>
              <a:t>39</a:t>
            </a:fld>
            <a:endParaRPr lang="en-US" dirty="0"/>
          </a:p>
        </p:txBody>
      </p:sp>
      <p:pic>
        <p:nvPicPr>
          <p:cNvPr id="3" name="Picture 5" descr="C:\Users\Rae\Desktop\free-banner-clipart-clipartbold.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808445">
            <a:off x="-3110744" y="1935730"/>
            <a:ext cx="8469801" cy="31912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Rae\Desktop\free-banner-clipart-clipartbold.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5360" y="3125946"/>
            <a:ext cx="13639800" cy="3787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1339432">
            <a:off x="-258074" y="4244630"/>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rPr>
              <a:t> Will the lamps shed some light?</a:t>
            </a:r>
            <a:endParaRPr lang="en-US" sz="48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sp>
        <p:nvSpPr>
          <p:cNvPr id="6" name="Rectangle 5"/>
          <p:cNvSpPr/>
          <p:nvPr/>
        </p:nvSpPr>
        <p:spPr>
          <a:xfrm>
            <a:off x="2069768" y="0"/>
            <a:ext cx="9952444" cy="1012740"/>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US" sz="4000" dirty="0" smtClean="0">
                <a:ln>
                  <a:solidFill>
                    <a:schemeClr val="tx2"/>
                  </a:solidFill>
                </a:ln>
                <a:solidFill>
                  <a:schemeClr val="accent4">
                    <a:lumMod val="75000"/>
                  </a:schemeClr>
                </a:solidFill>
                <a:effectLst>
                  <a:glow rad="228600">
                    <a:schemeClr val="accent2">
                      <a:lumMod val="20000"/>
                      <a:lumOff val="80000"/>
                      <a:alpha val="57000"/>
                    </a:schemeClr>
                  </a:glow>
                </a:effectLst>
                <a:latin typeface="Matura MT Script Capitals" pitchFamily="66" charset="0"/>
                <a:cs typeface="Raavi" pitchFamily="34" charset="0"/>
              </a:rPr>
              <a:t>Grain Offerings </a:t>
            </a:r>
            <a:r>
              <a:rPr lang="en-US" sz="4000" dirty="0" smtClean="0">
                <a:ln>
                  <a:solidFill>
                    <a:schemeClr val="tx2"/>
                  </a:solidFill>
                </a:ln>
                <a:solidFill>
                  <a:srgbClr val="57FBFB"/>
                </a:solidFill>
                <a:effectLst>
                  <a:glow rad="228600">
                    <a:schemeClr val="accent2">
                      <a:lumMod val="20000"/>
                      <a:lumOff val="80000"/>
                      <a:alpha val="57000"/>
                    </a:schemeClr>
                  </a:glow>
                </a:effectLst>
                <a:latin typeface="Matura MT Script Capitals" pitchFamily="66" charset="0"/>
                <a:cs typeface="Raavi" pitchFamily="34" charset="0"/>
              </a:rPr>
              <a:t>&amp;</a:t>
            </a:r>
            <a:r>
              <a:rPr lang="en-US" sz="4000" dirty="0" smtClean="0">
                <a:ln>
                  <a:solidFill>
                    <a:schemeClr val="tx2"/>
                  </a:solidFill>
                </a:ln>
                <a:solidFill>
                  <a:schemeClr val="tx2">
                    <a:lumMod val="60000"/>
                    <a:lumOff val="40000"/>
                  </a:schemeClr>
                </a:solidFill>
                <a:effectLst>
                  <a:glow rad="228600">
                    <a:schemeClr val="accent2">
                      <a:lumMod val="20000"/>
                      <a:lumOff val="80000"/>
                      <a:alpha val="57000"/>
                    </a:schemeClr>
                  </a:glow>
                </a:effectLst>
                <a:latin typeface="Matura MT Script Capitals" pitchFamily="66" charset="0"/>
                <a:cs typeface="Raavi" pitchFamily="34" charset="0"/>
              </a:rPr>
              <a:t> </a:t>
            </a:r>
            <a:r>
              <a:rPr lang="en-US" sz="4000" dirty="0" smtClean="0">
                <a:ln>
                  <a:solidFill>
                    <a:schemeClr val="tx2"/>
                  </a:solidFill>
                </a:ln>
                <a:solidFill>
                  <a:schemeClr val="accent2">
                    <a:lumMod val="75000"/>
                  </a:schemeClr>
                </a:solidFill>
                <a:effectLst>
                  <a:glow rad="228600">
                    <a:schemeClr val="accent2">
                      <a:lumMod val="20000"/>
                      <a:lumOff val="80000"/>
                      <a:alpha val="57000"/>
                    </a:schemeClr>
                  </a:glow>
                </a:effectLst>
                <a:latin typeface="Matura MT Script Capitals" pitchFamily="66" charset="0"/>
                <a:cs typeface="Raavi" pitchFamily="34" charset="0"/>
              </a:rPr>
              <a:t>Lighting the Lamps</a:t>
            </a:r>
            <a:endParaRPr lang="en-US" sz="4000" dirty="0">
              <a:ln>
                <a:solidFill>
                  <a:schemeClr val="tx2"/>
                </a:solidFill>
              </a:ln>
              <a:solidFill>
                <a:schemeClr val="accent2">
                  <a:lumMod val="75000"/>
                </a:schemeClr>
              </a:solidFill>
              <a:effectLst>
                <a:glow rad="228600">
                  <a:schemeClr val="accent2">
                    <a:lumMod val="20000"/>
                    <a:lumOff val="80000"/>
                    <a:alpha val="57000"/>
                  </a:schemeClr>
                </a:glow>
              </a:effectLst>
              <a:latin typeface="Matura MT Script Capitals" pitchFamily="66" charset="0"/>
            </a:endParaRPr>
          </a:p>
        </p:txBody>
      </p:sp>
      <p:sp>
        <p:nvSpPr>
          <p:cNvPr id="7" name="TextBox 6"/>
          <p:cNvSpPr txBox="1"/>
          <p:nvPr/>
        </p:nvSpPr>
        <p:spPr>
          <a:xfrm rot="21310310">
            <a:off x="5818134" y="5722567"/>
            <a:ext cx="3516455" cy="954107"/>
          </a:xfrm>
          <a:prstGeom prst="rect">
            <a:avLst/>
          </a:prstGeom>
          <a:noFill/>
        </p:spPr>
        <p:txBody>
          <a:bodyPr wrap="square" rtlCol="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2800" b="1" dirty="0" smtClean="0">
                <a:ln w="11430"/>
                <a:solidFill>
                  <a:srgbClr val="006600"/>
                </a:solidFill>
                <a:effectLst>
                  <a:glow rad="139700">
                    <a:srgbClr val="FFFF00">
                      <a:alpha val="87000"/>
                    </a:srgbClr>
                  </a:glow>
                  <a:outerShdw blurRad="50800" dist="39000" dir="5460000" algn="tl">
                    <a:srgbClr val="000000">
                      <a:alpha val="38000"/>
                    </a:srgbClr>
                  </a:outerShdw>
                </a:effectLst>
                <a:latin typeface="MV Boli" pitchFamily="2" charset="0"/>
                <a:cs typeface="MV Boli" pitchFamily="2" charset="0"/>
              </a:rPr>
              <a:t>Will these puzzle pieces fit together?</a:t>
            </a:r>
            <a:endParaRPr lang="en-US" b="1" dirty="0">
              <a:ln w="11430"/>
              <a:solidFill>
                <a:srgbClr val="006600"/>
              </a:solidFill>
              <a:effectLst>
                <a:glow rad="139700">
                  <a:srgbClr val="FFFF00">
                    <a:alpha val="87000"/>
                  </a:srgbClr>
                </a:glow>
                <a:outerShdw blurRad="50800" dist="39000" dir="5460000" algn="tl">
                  <a:srgbClr val="000000">
                    <a:alpha val="38000"/>
                  </a:srgbClr>
                </a:outerShdw>
              </a:effectLst>
              <a:latin typeface="Comic Sans MS" pitchFamily="66" charset="0"/>
            </a:endParaRPr>
          </a:p>
        </p:txBody>
      </p:sp>
      <p:pic>
        <p:nvPicPr>
          <p:cNvPr id="8" name="Picture 2" descr="F:\Art 2.8 Yah at 12\White men puzzle 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735" y="4753621"/>
            <a:ext cx="3419718" cy="1923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C:\Users\Rae\Desktop\Art on Desktop\white man clip art\3d white people\png\ques mark man 2 png.png"/>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9600" y="506369"/>
            <a:ext cx="1892455" cy="22240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10005" y="827545"/>
            <a:ext cx="9796144" cy="2769989"/>
          </a:xfrm>
          <a:prstGeom prst="rect">
            <a:avLst/>
          </a:prstGeom>
          <a:noFill/>
        </p:spPr>
        <p:txBody>
          <a:bodyPr wrap="square">
            <a:spAutoFit/>
          </a:bodyPr>
          <a:lstStyle/>
          <a:p>
            <a:pPr marL="82296"/>
            <a:r>
              <a:rPr lang="en-US" sz="2600" b="1" dirty="0" smtClean="0">
                <a:ln w="12700">
                  <a:solidFill>
                    <a:schemeClr val="tx2">
                      <a:satMod val="155000"/>
                    </a:schemeClr>
                  </a:solidFill>
                  <a:prstDash val="solid"/>
                </a:ln>
                <a:solidFill>
                  <a:srgbClr val="99FF33"/>
                </a:solidFill>
                <a:effectLst>
                  <a:glow rad="127000">
                    <a:srgbClr val="006600"/>
                  </a:glow>
                  <a:outerShdw blurRad="41275" dist="20320" dir="1800000" algn="tl" rotWithShape="0">
                    <a:srgbClr val="000000">
                      <a:alpha val="40000"/>
                    </a:srgbClr>
                  </a:outerShdw>
                </a:effectLst>
                <a:latin typeface="Comic Sans MS" pitchFamily="66" charset="0"/>
              </a:rPr>
              <a:t>#1  When the Grain Offering was tended to at </a:t>
            </a:r>
            <a:br>
              <a:rPr lang="en-US" sz="2600" b="1" dirty="0" smtClean="0">
                <a:ln w="12700">
                  <a:solidFill>
                    <a:schemeClr val="tx2">
                      <a:satMod val="155000"/>
                    </a:schemeClr>
                  </a:solidFill>
                  <a:prstDash val="solid"/>
                </a:ln>
                <a:solidFill>
                  <a:srgbClr val="99FF33"/>
                </a:solidFill>
                <a:effectLst>
                  <a:glow rad="127000">
                    <a:srgbClr val="006600"/>
                  </a:glow>
                  <a:outerShdw blurRad="41275" dist="20320" dir="1800000" algn="tl" rotWithShape="0">
                    <a:srgbClr val="000000">
                      <a:alpha val="40000"/>
                    </a:srgbClr>
                  </a:outerShdw>
                </a:effectLst>
                <a:latin typeface="Comic Sans MS" pitchFamily="66" charset="0"/>
              </a:rPr>
            </a:br>
            <a:r>
              <a:rPr lang="en-US" sz="2600" b="1" dirty="0" smtClean="0">
                <a:ln w="12700">
                  <a:solidFill>
                    <a:schemeClr val="tx2">
                      <a:satMod val="155000"/>
                    </a:schemeClr>
                  </a:solidFill>
                  <a:prstDash val="solid"/>
                </a:ln>
                <a:solidFill>
                  <a:srgbClr val="99FF33"/>
                </a:solidFill>
                <a:effectLst>
                  <a:glow rad="127000">
                    <a:srgbClr val="006600"/>
                  </a:glow>
                  <a:outerShdw blurRad="41275" dist="20320" dir="1800000" algn="tl" rotWithShape="0">
                    <a:srgbClr val="000000">
                      <a:alpha val="40000"/>
                    </a:srgbClr>
                  </a:outerShdw>
                </a:effectLst>
                <a:latin typeface="Comic Sans MS" pitchFamily="66" charset="0"/>
              </a:rPr>
              <a:t>     ereb/night </a:t>
            </a:r>
            <a:r>
              <a:rPr lang="en-US" sz="2000" b="1" dirty="0" smtClean="0">
                <a:ln w="12700">
                  <a:solidFill>
                    <a:schemeClr val="tx2">
                      <a:satMod val="155000"/>
                    </a:schemeClr>
                  </a:solidFill>
                  <a:prstDash val="solid"/>
                </a:ln>
                <a:solidFill>
                  <a:srgbClr val="99FF33"/>
                </a:solidFill>
                <a:effectLst>
                  <a:glow rad="127000">
                    <a:srgbClr val="006600"/>
                  </a:glow>
                  <a:outerShdw blurRad="41275" dist="20320" dir="1800000" algn="tl" rotWithShape="0">
                    <a:srgbClr val="000000">
                      <a:alpha val="40000"/>
                    </a:srgbClr>
                  </a:outerShdw>
                </a:effectLst>
                <a:latin typeface="Comic Sans MS" pitchFamily="66" charset="0"/>
              </a:rPr>
              <a:t>[H6153], </a:t>
            </a:r>
            <a:r>
              <a:rPr lang="en-US" sz="2600" b="1" dirty="0" smtClean="0">
                <a:ln w="12700">
                  <a:solidFill>
                    <a:schemeClr val="tx2">
                      <a:satMod val="155000"/>
                    </a:schemeClr>
                  </a:solidFill>
                  <a:prstDash val="solid"/>
                </a:ln>
                <a:solidFill>
                  <a:srgbClr val="99FF33"/>
                </a:solidFill>
                <a:effectLst>
                  <a:glow rad="127000">
                    <a:srgbClr val="006600"/>
                  </a:glow>
                  <a:outerShdw blurRad="41275" dist="20320" dir="1800000" algn="tl" rotWithShape="0">
                    <a:srgbClr val="000000">
                      <a:alpha val="40000"/>
                    </a:srgbClr>
                  </a:outerShdw>
                </a:effectLst>
                <a:latin typeface="Comic Sans MS" pitchFamily="66" charset="0"/>
              </a:rPr>
              <a:t>were the lamps trimmed:</a:t>
            </a:r>
          </a:p>
          <a:p>
            <a:pPr marL="596646" indent="-514350">
              <a:buAutoNum type="alphaLcParenR"/>
            </a:pPr>
            <a:r>
              <a:rPr lang="en-US" sz="2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AFTER the Grain Offering into the </a:t>
            </a:r>
            <a:r>
              <a:rPr lang="en-US" sz="26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Comic Sans MS" pitchFamily="66" charset="0"/>
              </a:rPr>
              <a:t>Night Season</a:t>
            </a:r>
            <a:r>
              <a:rPr lang="en-US" sz="2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 </a:t>
            </a:r>
          </a:p>
          <a:p>
            <a:pPr marL="596646" indent="-514350">
              <a:buAutoNum type="alphaLcParenR"/>
            </a:pPr>
            <a:r>
              <a:rPr lang="en-US" sz="2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Somehow tended to during the </a:t>
            </a:r>
            <a:r>
              <a:rPr lang="en-US" sz="26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Comic Sans MS" pitchFamily="66" charset="0"/>
              </a:rPr>
              <a:t>Day Season </a:t>
            </a:r>
            <a:r>
              <a:rPr lang="en-US" sz="2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or </a:t>
            </a:r>
            <a:r>
              <a:rPr lang="en-US" sz="2600" b="1" dirty="0" smtClean="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latin typeface="Comic Sans MS" pitchFamily="66" charset="0"/>
              </a:rPr>
              <a:t>ereb</a:t>
            </a:r>
            <a:r>
              <a:rPr lang="en-US" sz="2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a:t>
            </a:r>
          </a:p>
          <a:p>
            <a:pPr marL="82296"/>
            <a:endParaRPr 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a:p>
            <a:pPr marL="82296"/>
            <a:r>
              <a:rPr lang="en-US" sz="2600" b="1" dirty="0" smtClean="0">
                <a:ln w="12700">
                  <a:solidFill>
                    <a:schemeClr val="tx2">
                      <a:satMod val="155000"/>
                    </a:schemeClr>
                  </a:solidFill>
                  <a:prstDash val="solid"/>
                </a:ln>
                <a:solidFill>
                  <a:srgbClr val="7030A0"/>
                </a:solidFill>
                <a:effectLst>
                  <a:glow rad="127000">
                    <a:schemeClr val="accent2">
                      <a:lumMod val="40000"/>
                      <a:lumOff val="60000"/>
                    </a:schemeClr>
                  </a:glow>
                  <a:outerShdw blurRad="41275" dist="20320" dir="1800000" algn="tl" rotWithShape="0">
                    <a:srgbClr val="000000">
                      <a:alpha val="40000"/>
                    </a:srgbClr>
                  </a:outerShdw>
                </a:effectLst>
                <a:latin typeface="Comic Sans MS" pitchFamily="66" charset="0"/>
              </a:rPr>
              <a:t>#2  Would the “tending of the lamps” be unusually later </a:t>
            </a:r>
            <a:br>
              <a:rPr lang="en-US" sz="2600" b="1" dirty="0" smtClean="0">
                <a:ln w="12700">
                  <a:solidFill>
                    <a:schemeClr val="tx2">
                      <a:satMod val="155000"/>
                    </a:schemeClr>
                  </a:solidFill>
                  <a:prstDash val="solid"/>
                </a:ln>
                <a:solidFill>
                  <a:srgbClr val="7030A0"/>
                </a:solidFill>
                <a:effectLst>
                  <a:glow rad="127000">
                    <a:schemeClr val="accent2">
                      <a:lumMod val="40000"/>
                      <a:lumOff val="60000"/>
                    </a:schemeClr>
                  </a:glow>
                  <a:outerShdw blurRad="41275" dist="20320" dir="1800000" algn="tl" rotWithShape="0">
                    <a:srgbClr val="000000">
                      <a:alpha val="40000"/>
                    </a:srgbClr>
                  </a:outerShdw>
                </a:effectLst>
                <a:latin typeface="Comic Sans MS" pitchFamily="66" charset="0"/>
              </a:rPr>
            </a:br>
            <a:r>
              <a:rPr lang="en-US" sz="2600" b="1" dirty="0" smtClean="0">
                <a:ln w="12700">
                  <a:solidFill>
                    <a:schemeClr val="tx2">
                      <a:satMod val="155000"/>
                    </a:schemeClr>
                  </a:solidFill>
                  <a:prstDash val="solid"/>
                </a:ln>
                <a:solidFill>
                  <a:srgbClr val="7030A0"/>
                </a:solidFill>
                <a:effectLst>
                  <a:glow rad="127000">
                    <a:schemeClr val="accent2">
                      <a:lumMod val="40000"/>
                      <a:lumOff val="60000"/>
                    </a:schemeClr>
                  </a:glow>
                  <a:outerShdw blurRad="41275" dist="20320" dir="1800000" algn="tl" rotWithShape="0">
                    <a:srgbClr val="000000">
                      <a:alpha val="40000"/>
                    </a:srgbClr>
                  </a:outerShdw>
                </a:effectLst>
                <a:latin typeface="Comic Sans MS" pitchFamily="66" charset="0"/>
              </a:rPr>
              <a:t>     on days when there were many festival sacrifices?</a:t>
            </a:r>
          </a:p>
        </p:txBody>
      </p:sp>
      <p:pic>
        <p:nvPicPr>
          <p:cNvPr id="12" name="Picture 2" descr="C:\Users\Rae\Desktop\Lampstand of holy place 400.jpg"/>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51452" y="3361670"/>
            <a:ext cx="2233918" cy="1675439"/>
          </a:xfrm>
          <a:prstGeom prst="ellipse">
            <a:avLst/>
          </a:prstGeom>
          <a:ln w="63500" cap="rnd">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071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wipe(left)">
                                      <p:cBhvr>
                                        <p:cTn id="7" dur="175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750"/>
                                        <p:tgtEl>
                                          <p:spTgt spid="5">
                                            <p:txEl>
                                              <p:pRg st="0" end="0"/>
                                            </p:txEl>
                                          </p:spTgt>
                                        </p:tgtEl>
                                      </p:cBhvr>
                                    </p:animEffect>
                                  </p:childTnLst>
                                </p:cTn>
                              </p:par>
                            </p:childTnLst>
                          </p:cTn>
                        </p:par>
                        <p:par>
                          <p:cTn id="13" fill="hold">
                            <p:stCondLst>
                              <p:cond delay="175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anim calcmode="lin" valueType="num">
                                      <p:cBhvr>
                                        <p:cTn id="17" dur="1500" fill="hold"/>
                                        <p:tgtEl>
                                          <p:spTgt spid="7"/>
                                        </p:tgtEl>
                                        <p:attrNameLst>
                                          <p:attrName>ppt_x</p:attrName>
                                        </p:attrNameLst>
                                      </p:cBhvr>
                                      <p:tavLst>
                                        <p:tav tm="0">
                                          <p:val>
                                            <p:strVal val="#ppt_x"/>
                                          </p:val>
                                        </p:tav>
                                        <p:tav tm="100000">
                                          <p:val>
                                            <p:strVal val="#ppt_x"/>
                                          </p:val>
                                        </p:tav>
                                      </p:tavLst>
                                    </p:anim>
                                    <p:anim calcmode="lin" valueType="num">
                                      <p:cBhvr>
                                        <p:cTn id="18"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cxnSp>
        <p:nvCxnSpPr>
          <p:cNvPr id="5" name="Straight Arrow Connector 4"/>
          <p:cNvCxnSpPr/>
          <p:nvPr/>
        </p:nvCxnSpPr>
        <p:spPr>
          <a:xfrm flipH="1">
            <a:off x="3554980" y="3605479"/>
            <a:ext cx="429665" cy="49910"/>
          </a:xfrm>
          <a:prstGeom prst="straightConnector1">
            <a:avLst/>
          </a:prstGeom>
          <a:ln w="38100">
            <a:solidFill>
              <a:srgbClr val="B83D68"/>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42777" y="4013517"/>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7297231" y="4013517"/>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6988717" y="2649538"/>
            <a:ext cx="322122" cy="2674729"/>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2" name="Straight Connector 11"/>
          <p:cNvCxnSpPr/>
          <p:nvPr/>
        </p:nvCxnSpPr>
        <p:spPr>
          <a:xfrm>
            <a:off x="3502137" y="3607117"/>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37191" y="3596957"/>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74877" y="3320395"/>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8" name="Rectangle 17"/>
          <p:cNvSpPr/>
          <p:nvPr/>
        </p:nvSpPr>
        <p:spPr>
          <a:xfrm>
            <a:off x="5569094" y="3325474"/>
            <a:ext cx="892666"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sp>
        <p:nvSpPr>
          <p:cNvPr id="24" name="Rectangle 23"/>
          <p:cNvSpPr/>
          <p:nvPr/>
        </p:nvSpPr>
        <p:spPr>
          <a:xfrm>
            <a:off x="10683034" y="2174189"/>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861593" y="3321367"/>
            <a:ext cx="0" cy="2276793"/>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24745" y="1423671"/>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3" name="Title 2"/>
          <p:cNvSpPr txBox="1">
            <a:spLocks/>
          </p:cNvSpPr>
          <p:nvPr/>
        </p:nvSpPr>
        <p:spPr>
          <a:xfrm>
            <a:off x="1265817" y="704584"/>
            <a:ext cx="10820400" cy="189708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600" dirty="0">
              <a:ln>
                <a:noFill/>
                <a:prstDash val="solid"/>
              </a:ln>
              <a:solidFill>
                <a:srgbClr val="00B050"/>
              </a:solidFill>
            </a:endParaRPr>
          </a:p>
        </p:txBody>
      </p:sp>
      <p:sp>
        <p:nvSpPr>
          <p:cNvPr id="35" name="Rectangle 34"/>
          <p:cNvSpPr/>
          <p:nvPr/>
        </p:nvSpPr>
        <p:spPr>
          <a:xfrm>
            <a:off x="3126581" y="2658972"/>
            <a:ext cx="325120" cy="2025557"/>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3096463" y="3234826"/>
            <a:ext cx="30118" cy="2283253"/>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itle 2"/>
          <p:cNvSpPr txBox="1">
            <a:spLocks/>
          </p:cNvSpPr>
          <p:nvPr/>
        </p:nvSpPr>
        <p:spPr>
          <a:xfrm>
            <a:off x="1377790" y="-106073"/>
            <a:ext cx="10708428"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57FBFB"/>
                </a:solidFill>
              </a:rPr>
              <a:t>#1</a:t>
            </a:r>
            <a:r>
              <a:rPr lang="en-US" b="1" dirty="0" smtClean="0">
                <a:ln>
                  <a:solidFill>
                    <a:srgbClr val="002060"/>
                  </a:solidFill>
                </a:ln>
                <a:solidFill>
                  <a:schemeClr val="accent2">
                    <a:lumMod val="75000"/>
                  </a:schemeClr>
                </a:solidFill>
              </a:rPr>
              <a:t>  Placement of </a:t>
            </a:r>
            <a:r>
              <a:rPr lang="en-US" b="1" dirty="0" smtClean="0">
                <a:ln>
                  <a:solidFill>
                    <a:srgbClr val="002060"/>
                  </a:solidFill>
                </a:ln>
                <a:solidFill>
                  <a:srgbClr val="FF0000"/>
                </a:solidFill>
              </a:rPr>
              <a:t>Both</a:t>
            </a:r>
            <a:r>
              <a:rPr lang="en-US" b="1" dirty="0" smtClean="0">
                <a:ln>
                  <a:solidFill>
                    <a:srgbClr val="002060"/>
                  </a:solidFill>
                </a:ln>
                <a:solidFill>
                  <a:schemeClr val="accent2">
                    <a:lumMod val="75000"/>
                  </a:schemeClr>
                </a:solidFill>
              </a:rPr>
              <a:t> Daily </a:t>
            </a:r>
            <a:r>
              <a:rPr lang="en-US" b="1" dirty="0" smtClean="0">
                <a:ln>
                  <a:solidFill>
                    <a:srgbClr val="002060"/>
                  </a:solidFill>
                </a:ln>
                <a:solidFill>
                  <a:srgbClr val="FF0000"/>
                </a:solidFill>
              </a:rPr>
              <a:t>Mixtures</a:t>
            </a:r>
            <a:endParaRPr lang="en-US" b="1" dirty="0">
              <a:ln>
                <a:solidFill>
                  <a:srgbClr val="002060"/>
                </a:solidFill>
              </a:ln>
              <a:solidFill>
                <a:srgbClr val="FF0000"/>
              </a:solidFill>
            </a:endParaRPr>
          </a:p>
        </p:txBody>
      </p:sp>
      <p:sp>
        <p:nvSpPr>
          <p:cNvPr id="40" name="Rectangle 39"/>
          <p:cNvSpPr/>
          <p:nvPr/>
        </p:nvSpPr>
        <p:spPr>
          <a:xfrm>
            <a:off x="6913707" y="2646937"/>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a:bodyPr>
          <a:lstStyle/>
          <a:p>
            <a:pPr algn="ctr"/>
            <a:r>
              <a:rPr lang="en-CA" sz="1600" b="1" dirty="0" smtClean="0">
                <a:ln w="1905"/>
                <a:solidFill>
                  <a:schemeClr val="accent2">
                    <a:lumMod val="20000"/>
                    <a:lumOff val="80000"/>
                  </a:schemeClr>
                </a:solidFill>
                <a:effectLst>
                  <a:innerShdw blurRad="69850" dist="43180" dir="5400000">
                    <a:srgbClr val="000000">
                      <a:alpha val="65000"/>
                    </a:srgbClr>
                  </a:innerShdw>
                </a:effectLst>
              </a:rPr>
              <a:t>DUSK</a:t>
            </a:r>
            <a:endParaRPr lang="en-CA" b="1" dirty="0">
              <a:solidFill>
                <a:schemeClr val="accent2">
                  <a:lumMod val="20000"/>
                  <a:lumOff val="80000"/>
                </a:schemeClr>
              </a:solidFill>
            </a:endParaRPr>
          </a:p>
        </p:txBody>
      </p:sp>
      <p:pic>
        <p:nvPicPr>
          <p:cNvPr id="38" name="Picture 2" descr="C:\Users\Rae\Desktop\banner 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790" y="5319134"/>
            <a:ext cx="10708428" cy="14016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380480" y="3596957"/>
            <a:ext cx="533227" cy="24358"/>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06549" y="2838697"/>
            <a:ext cx="1796591" cy="2105107"/>
            <a:chOff x="714375" y="3810351"/>
            <a:chExt cx="1244428" cy="1427067"/>
          </a:xfrm>
        </p:grpSpPr>
        <p:sp>
          <p:nvSpPr>
            <p:cNvPr id="44" name="Oval 43"/>
            <p:cNvSpPr/>
            <p:nvPr/>
          </p:nvSpPr>
          <p:spPr>
            <a:xfrm>
              <a:off x="727065" y="3810351"/>
              <a:ext cx="1231738" cy="123191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4375" y="4699648"/>
              <a:ext cx="1168228" cy="537770"/>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99FF33"/>
                  </a:solidFill>
                </a:rPr>
                <a:t>Day-start at</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twilight not</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sunrise!</a:t>
              </a:r>
              <a:endParaRPr lang="en-US" sz="1200" b="1" dirty="0">
                <a:ln>
                  <a:solidFill>
                    <a:srgbClr val="006600"/>
                  </a:solidFill>
                </a:ln>
                <a:solidFill>
                  <a:srgbClr val="99FF33"/>
                </a:solidFill>
              </a:endParaRPr>
            </a:p>
          </p:txBody>
        </p:sp>
      </p:grpSp>
      <p:sp>
        <p:nvSpPr>
          <p:cNvPr id="15" name="Rectangle 14"/>
          <p:cNvSpPr/>
          <p:nvPr/>
        </p:nvSpPr>
        <p:spPr>
          <a:xfrm>
            <a:off x="11357770" y="6433936"/>
            <a:ext cx="346549" cy="4240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1"/>
          <p:cNvSpPr txBox="1">
            <a:spLocks/>
          </p:cNvSpPr>
          <p:nvPr/>
        </p:nvSpPr>
        <p:spPr>
          <a:xfrm>
            <a:off x="11063131" y="6433936"/>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200" smtClean="0"/>
              <a:pPr algn="r"/>
              <a:t>4</a:t>
            </a:fld>
            <a:endParaRPr lang="en-US" dirty="0"/>
          </a:p>
        </p:txBody>
      </p:sp>
      <p:cxnSp>
        <p:nvCxnSpPr>
          <p:cNvPr id="39" name="Straight Arrow Connector 38"/>
          <p:cNvCxnSpPr/>
          <p:nvPr/>
        </p:nvCxnSpPr>
        <p:spPr>
          <a:xfrm>
            <a:off x="2603707" y="2582227"/>
            <a:ext cx="459534" cy="652599"/>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16102" y="907705"/>
            <a:ext cx="2705578" cy="1781746"/>
          </a:xfrm>
          <a:prstGeom prst="rect">
            <a:avLst/>
          </a:prstGeom>
        </p:spPr>
        <p:style>
          <a:lnRef idx="0">
            <a:schemeClr val="accent3"/>
          </a:lnRef>
          <a:fillRef idx="3">
            <a:schemeClr val="accent3"/>
          </a:fillRef>
          <a:effectRef idx="3">
            <a:schemeClr val="accent3"/>
          </a:effectRef>
          <a:fontRef idx="minor">
            <a:schemeClr val="lt1"/>
          </a:fontRef>
        </p:style>
        <p:txBody>
          <a:bodyPr rtlCol="0" anchor="ctr">
            <a:sp3d extrusionH="57150">
              <a:bevelT h="25400" prst="softRound"/>
            </a:sp3d>
          </a:bodyPr>
          <a:lstStyle/>
          <a:p>
            <a:pPr algn="ctr"/>
            <a:r>
              <a:rPr lang="en-CA" b="1" dirty="0" err="1" smtClean="0">
                <a:ln w="1905"/>
                <a:solidFill>
                  <a:schemeClr val="bg1"/>
                </a:solidFill>
                <a:effectLst>
                  <a:innerShdw blurRad="69850" dist="43180" dir="5400000">
                    <a:srgbClr val="000000">
                      <a:alpha val="65000"/>
                    </a:srgbClr>
                  </a:innerShdw>
                </a:effectLst>
              </a:rPr>
              <a:t>Boqer</a:t>
            </a:r>
            <a:r>
              <a:rPr lang="en-CA" b="1" dirty="0" smtClean="0">
                <a:ln w="1905"/>
                <a:solidFill>
                  <a:schemeClr val="bg1"/>
                </a:solidFill>
                <a:effectLst>
                  <a:innerShdw blurRad="69850" dist="43180" dir="5400000">
                    <a:srgbClr val="000000">
                      <a:alpha val="65000"/>
                    </a:srgbClr>
                  </a:innerShdw>
                </a:effectLst>
              </a:rPr>
              <a:t> – (Morning) </a:t>
            </a:r>
            <a:r>
              <a:rPr lang="en-CA" sz="3200" b="1" dirty="0" smtClean="0">
                <a:ln>
                  <a:solidFill>
                    <a:srgbClr val="96004B"/>
                  </a:solidFill>
                </a:ln>
                <a:solidFill>
                  <a:schemeClr val="accent3">
                    <a:lumMod val="20000"/>
                    <a:lumOff val="80000"/>
                  </a:schemeClr>
                </a:solidFill>
                <a:latin typeface="Arial Black" pitchFamily="34" charset="0"/>
              </a:rPr>
              <a:t>DAWN</a:t>
            </a:r>
            <a:r>
              <a:rPr lang="en-CA" sz="3200" b="1" dirty="0" smtClean="0">
                <a:ln>
                  <a:solidFill>
                    <a:srgbClr val="0000FF"/>
                  </a:solidFill>
                </a:ln>
                <a:solidFill>
                  <a:srgbClr val="57FBFB"/>
                </a:solidFill>
                <a:latin typeface="Arial Black" pitchFamily="34" charset="0"/>
              </a:rPr>
              <a:t> </a:t>
            </a:r>
            <a:r>
              <a:rPr lang="en-CA" sz="3200" b="1" spc="300" dirty="0" smtClean="0">
                <a:ln>
                  <a:solidFill>
                    <a:schemeClr val="tx2"/>
                  </a:solidFill>
                </a:ln>
                <a:gradFill>
                  <a:gsLst>
                    <a:gs pos="0">
                      <a:srgbClr val="000082"/>
                    </a:gs>
                    <a:gs pos="19000">
                      <a:srgbClr val="66008F"/>
                    </a:gs>
                    <a:gs pos="39000">
                      <a:srgbClr val="BA0066"/>
                    </a:gs>
                    <a:gs pos="61000">
                      <a:srgbClr val="FF0000"/>
                    </a:gs>
                    <a:gs pos="80000">
                      <a:schemeClr val="accent5">
                        <a:lumMod val="60000"/>
                        <a:lumOff val="40000"/>
                      </a:schemeClr>
                    </a:gs>
                    <a:gs pos="98000">
                      <a:srgbClr val="FFFF00"/>
                    </a:gs>
                  </a:gsLst>
                  <a:lin ang="0" scaled="0"/>
                </a:gradFill>
                <a:latin typeface="Cooper Black" pitchFamily="18" charset="0"/>
              </a:rPr>
              <a:t>twilight</a:t>
            </a:r>
            <a:r>
              <a:rPr lang="en-CA" sz="3200" b="1" dirty="0" smtClean="0">
                <a:ln>
                  <a:solidFill>
                    <a:srgbClr val="0000FF"/>
                  </a:solidFill>
                </a:ln>
                <a:solidFill>
                  <a:srgbClr val="57FBFB"/>
                </a:solidFill>
                <a:latin typeface="Arial Black" pitchFamily="34" charset="0"/>
              </a:rPr>
              <a:t> MIXTURE</a:t>
            </a:r>
            <a:endParaRPr lang="en-CA" sz="3200" b="1" dirty="0">
              <a:ln>
                <a:solidFill>
                  <a:srgbClr val="0000FF"/>
                </a:solidFill>
              </a:ln>
              <a:solidFill>
                <a:srgbClr val="57FBFB"/>
              </a:solidFill>
              <a:latin typeface="Arial Black" pitchFamily="34" charset="0"/>
            </a:endParaRPr>
          </a:p>
        </p:txBody>
      </p:sp>
      <p:sp>
        <p:nvSpPr>
          <p:cNvPr id="29" name="Rectangle 28"/>
          <p:cNvSpPr/>
          <p:nvPr/>
        </p:nvSpPr>
        <p:spPr>
          <a:xfrm>
            <a:off x="3044830" y="2644629"/>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a:bodyPr>
          <a:lstStyle/>
          <a:p>
            <a:pPr algn="ctr"/>
            <a:r>
              <a:rPr lang="en-CA" sz="1600" b="1" dirty="0" smtClean="0">
                <a:ln w="1905"/>
                <a:solidFill>
                  <a:srgbClr val="57FBFB"/>
                </a:solidFill>
                <a:effectLst>
                  <a:innerShdw blurRad="69850" dist="43180" dir="5400000">
                    <a:srgbClr val="000000">
                      <a:alpha val="65000"/>
                    </a:srgbClr>
                  </a:innerShdw>
                </a:effectLst>
              </a:rPr>
              <a:t>DAWN</a:t>
            </a:r>
            <a:endParaRPr lang="en-CA" b="1" dirty="0">
              <a:solidFill>
                <a:srgbClr val="57FBFB"/>
              </a:solidFill>
            </a:endParaRPr>
          </a:p>
        </p:txBody>
      </p:sp>
      <p:sp>
        <p:nvSpPr>
          <p:cNvPr id="30" name="Rectangle 29"/>
          <p:cNvSpPr/>
          <p:nvPr/>
        </p:nvSpPr>
        <p:spPr>
          <a:xfrm>
            <a:off x="6979920" y="907706"/>
            <a:ext cx="2705578" cy="17674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sp3d extrusionH="57150">
              <a:bevelT h="25400" prst="softRound"/>
            </a:sp3d>
          </a:bodyPr>
          <a:lstStyle/>
          <a:p>
            <a:pPr algn="ctr"/>
            <a:r>
              <a:rPr lang="en-CA" b="1" dirty="0" smtClean="0">
                <a:ln w="1905"/>
                <a:solidFill>
                  <a:schemeClr val="bg1"/>
                </a:solidFill>
                <a:effectLst>
                  <a:innerShdw blurRad="69850" dist="43180" dir="5400000">
                    <a:srgbClr val="000000">
                      <a:alpha val="65000"/>
                    </a:srgbClr>
                  </a:innerShdw>
                </a:effectLst>
              </a:rPr>
              <a:t>Ereb – (Evening)</a:t>
            </a:r>
            <a:br>
              <a:rPr lang="en-CA" b="1" dirty="0" smtClean="0">
                <a:ln w="1905"/>
                <a:solidFill>
                  <a:schemeClr val="bg1"/>
                </a:solidFill>
                <a:effectLst>
                  <a:innerShdw blurRad="69850" dist="43180" dir="5400000">
                    <a:srgbClr val="000000">
                      <a:alpha val="65000"/>
                    </a:srgbClr>
                  </a:innerShdw>
                </a:effectLst>
              </a:rPr>
            </a:br>
            <a:r>
              <a:rPr lang="en-CA" sz="3200" b="1" dirty="0" smtClean="0">
                <a:ln>
                  <a:solidFill>
                    <a:schemeClr val="tx2"/>
                  </a:solidFill>
                </a:ln>
                <a:solidFill>
                  <a:schemeClr val="accent5">
                    <a:lumMod val="60000"/>
                    <a:lumOff val="40000"/>
                  </a:schemeClr>
                </a:solidFill>
                <a:latin typeface="Arial Black" pitchFamily="34" charset="0"/>
              </a:rPr>
              <a:t>DUSK</a:t>
            </a:r>
            <a:br>
              <a:rPr lang="en-CA" sz="3200" b="1" dirty="0" smtClean="0">
                <a:ln>
                  <a:solidFill>
                    <a:schemeClr val="tx2"/>
                  </a:solidFill>
                </a:ln>
                <a:solidFill>
                  <a:schemeClr val="accent5">
                    <a:lumMod val="60000"/>
                    <a:lumOff val="40000"/>
                  </a:schemeClr>
                </a:solidFill>
                <a:latin typeface="Arial Black" pitchFamily="34" charset="0"/>
              </a:rPr>
            </a:br>
            <a:r>
              <a:rPr lang="en-CA" sz="3200" b="1" spc="300" dirty="0" smtClean="0">
                <a:ln>
                  <a:solidFill>
                    <a:schemeClr val="tx2"/>
                  </a:solidFill>
                </a:ln>
                <a:gradFill flip="none" rotWithShape="1">
                  <a:gsLst>
                    <a:gs pos="18000">
                      <a:schemeClr val="accent5">
                        <a:lumMod val="60000"/>
                        <a:lumOff val="40000"/>
                      </a:schemeClr>
                    </a:gs>
                    <a:gs pos="40000">
                      <a:srgbClr val="FF2100"/>
                    </a:gs>
                    <a:gs pos="5000">
                      <a:srgbClr val="FFC000"/>
                    </a:gs>
                    <a:gs pos="62000">
                      <a:srgbClr val="FF0300"/>
                    </a:gs>
                    <a:gs pos="97000">
                      <a:schemeClr val="tx1"/>
                    </a:gs>
                    <a:gs pos="84000">
                      <a:srgbClr val="4D0808"/>
                    </a:gs>
                  </a:gsLst>
                  <a:lin ang="0" scaled="1"/>
                  <a:tileRect/>
                </a:gradFill>
                <a:latin typeface="Cooper Black" pitchFamily="18" charset="0"/>
              </a:rPr>
              <a:t>twilight</a:t>
            </a:r>
            <a:br>
              <a:rPr lang="en-CA" sz="3200" b="1" spc="300" dirty="0" smtClean="0">
                <a:ln>
                  <a:solidFill>
                    <a:schemeClr val="tx2"/>
                  </a:solidFill>
                </a:ln>
                <a:gradFill flip="none" rotWithShape="1">
                  <a:gsLst>
                    <a:gs pos="18000">
                      <a:schemeClr val="accent5">
                        <a:lumMod val="60000"/>
                        <a:lumOff val="40000"/>
                      </a:schemeClr>
                    </a:gs>
                    <a:gs pos="40000">
                      <a:srgbClr val="FF2100"/>
                    </a:gs>
                    <a:gs pos="5000">
                      <a:srgbClr val="FFC000"/>
                    </a:gs>
                    <a:gs pos="62000">
                      <a:srgbClr val="FF0300"/>
                    </a:gs>
                    <a:gs pos="97000">
                      <a:schemeClr val="tx1"/>
                    </a:gs>
                    <a:gs pos="84000">
                      <a:srgbClr val="4D0808"/>
                    </a:gs>
                  </a:gsLst>
                  <a:lin ang="0" scaled="1"/>
                  <a:tileRect/>
                </a:gradFill>
                <a:latin typeface="Cooper Black" pitchFamily="18" charset="0"/>
              </a:rPr>
            </a:br>
            <a:r>
              <a:rPr lang="en-CA" sz="3200" b="1" dirty="0" smtClean="0">
                <a:ln>
                  <a:solidFill>
                    <a:srgbClr val="0000FF"/>
                  </a:solidFill>
                </a:ln>
                <a:solidFill>
                  <a:srgbClr val="57FBFB"/>
                </a:solidFill>
                <a:latin typeface="Arial Black" pitchFamily="34" charset="0"/>
              </a:rPr>
              <a:t>MIXTURE</a:t>
            </a:r>
            <a:endParaRPr lang="en-CA" sz="3200" b="1" dirty="0">
              <a:ln>
                <a:solidFill>
                  <a:srgbClr val="0000FF"/>
                </a:solidFill>
              </a:ln>
              <a:solidFill>
                <a:srgbClr val="57FBFB"/>
              </a:solidFill>
              <a:latin typeface="Arial Black" pitchFamily="34" charset="0"/>
            </a:endParaRPr>
          </a:p>
        </p:txBody>
      </p:sp>
      <p:sp>
        <p:nvSpPr>
          <p:cNvPr id="23" name="Rectangle 22"/>
          <p:cNvSpPr/>
          <p:nvPr/>
        </p:nvSpPr>
        <p:spPr>
          <a:xfrm>
            <a:off x="1174367" y="5403137"/>
            <a:ext cx="10633936"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Foundation of Covenant Calendar</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45" name="Rectangle 44"/>
          <p:cNvSpPr/>
          <p:nvPr/>
        </p:nvSpPr>
        <p:spPr>
          <a:xfrm>
            <a:off x="3220428" y="4756806"/>
            <a:ext cx="7846219"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cap="none" spc="0" dirty="0"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Mixture</a:t>
            </a:r>
            <a:r>
              <a:rPr lang="en-US" sz="3200" b="1" u="sng" cap="none" spc="0" dirty="0" smtClean="0">
                <a:ln w="50800"/>
                <a:solidFill>
                  <a:srgbClr val="002060"/>
                </a:solidFill>
                <a:effectLst>
                  <a:glow rad="127000">
                    <a:srgbClr val="99FF33">
                      <a:alpha val="93000"/>
                    </a:srgbClr>
                  </a:glow>
                </a:effectLst>
                <a:latin typeface="MV Boli" pitchFamily="2" charset="0"/>
                <a:cs typeface="MV Boli" pitchFamily="2" charset="0"/>
              </a:rPr>
              <a:t>s</a:t>
            </a:r>
            <a:r>
              <a:rPr lang="en-US" sz="3200" b="1" cap="none" spc="0" dirty="0"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 </a:t>
            </a:r>
            <a:r>
              <a:rPr lang="en-US" sz="2400" b="1" cap="none" spc="0" dirty="0"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[English]</a:t>
            </a:r>
            <a:r>
              <a:rPr lang="en-US" sz="2000" b="1" cap="none" spc="0" dirty="0"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  </a:t>
            </a:r>
            <a:r>
              <a:rPr lang="en-US" sz="32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 </a:t>
            </a:r>
            <a:r>
              <a:rPr lang="en-US" sz="20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 </a:t>
            </a:r>
            <a:r>
              <a:rPr lang="en-US" sz="3200" b="1" cap="none" spc="0" dirty="0" err="1"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Arbayim</a:t>
            </a:r>
            <a:r>
              <a:rPr lang="en-US" sz="3200" b="1" cap="none" spc="0" dirty="0"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 </a:t>
            </a:r>
            <a:r>
              <a:rPr lang="en-US" sz="2400" b="1" cap="none" spc="0" dirty="0" smtClean="0">
                <a:ln w="50800"/>
                <a:solidFill>
                  <a:srgbClr val="002060"/>
                </a:solidFill>
                <a:effectLst>
                  <a:glow rad="127000">
                    <a:schemeClr val="accent1">
                      <a:lumMod val="40000"/>
                      <a:lumOff val="60000"/>
                      <a:alpha val="93000"/>
                    </a:schemeClr>
                  </a:glow>
                </a:effectLst>
                <a:latin typeface="MV Boli" pitchFamily="2" charset="0"/>
                <a:cs typeface="MV Boli" pitchFamily="2" charset="0"/>
              </a:rPr>
              <a:t>[Hebrew]</a:t>
            </a:r>
            <a:endParaRPr lang="en-US" sz="2400" b="1" cap="none" spc="0" dirty="0">
              <a:ln w="50800"/>
              <a:solidFill>
                <a:srgbClr val="002060"/>
              </a:solidFill>
              <a:effectLst>
                <a:glow rad="127000">
                  <a:schemeClr val="accent1">
                    <a:lumMod val="40000"/>
                    <a:lumOff val="60000"/>
                    <a:alpha val="93000"/>
                  </a:schemeClr>
                </a:glow>
              </a:effectLst>
              <a:latin typeface="MV Boli" pitchFamily="2" charset="0"/>
              <a:cs typeface="MV Boli" pitchFamily="2" charset="0"/>
            </a:endParaRPr>
          </a:p>
        </p:txBody>
      </p:sp>
      <p:sp>
        <p:nvSpPr>
          <p:cNvPr id="26" name="Rectangle 25"/>
          <p:cNvSpPr/>
          <p:nvPr/>
        </p:nvSpPr>
        <p:spPr>
          <a:xfrm>
            <a:off x="12264776" y="623138"/>
            <a:ext cx="6096000" cy="4247317"/>
          </a:xfrm>
          <a:prstGeom prst="rect">
            <a:avLst/>
          </a:prstGeom>
          <a:solidFill>
            <a:schemeClr val="accent4">
              <a:lumMod val="20000"/>
              <a:lumOff val="80000"/>
            </a:schemeClr>
          </a:solidFill>
        </p:spPr>
        <p:txBody>
          <a:bodyPr>
            <a:spAutoFit/>
          </a:bodyPr>
          <a:lstStyle/>
          <a:p>
            <a:r>
              <a:rPr lang="en-US" dirty="0"/>
              <a:t>Tim ... something just </a:t>
            </a:r>
            <a:r>
              <a:rPr lang="en-US" dirty="0" smtClean="0"/>
              <a:t>occurred </a:t>
            </a:r>
            <a:r>
              <a:rPr lang="en-US" dirty="0"/>
              <a:t>to me!  We have been saying "evening" is the foundation of calendar - or - ereb!  Maybe that is not quite right.  I'm beginning to see that ARAB (or the mixtures) are the foundation of calendar, with boqer ARAB's mixture as the day-start.  THAT is why the word "evening" had to be studied and understood, not?  </a:t>
            </a:r>
            <a:r>
              <a:rPr lang="en-US" dirty="0" smtClean="0"/>
              <a:t>evening/ereb </a:t>
            </a:r>
            <a:r>
              <a:rPr lang="en-US" dirty="0"/>
              <a:t>is what leads one to the 2nd </a:t>
            </a:r>
            <a:r>
              <a:rPr lang="en-US" dirty="0" smtClean="0"/>
              <a:t>primitive </a:t>
            </a:r>
            <a:r>
              <a:rPr lang="en-US" dirty="0"/>
              <a:t>root where the secret is hidden.  It cannot be revealed UNTIL boqer is understood as one of the </a:t>
            </a:r>
            <a:r>
              <a:rPr lang="en-US" dirty="0" err="1"/>
              <a:t>arabs</a:t>
            </a:r>
            <a:r>
              <a:rPr lang="en-US" dirty="0"/>
              <a:t> (</a:t>
            </a:r>
            <a:r>
              <a:rPr lang="en-US" dirty="0" err="1"/>
              <a:t>arbayim</a:t>
            </a:r>
            <a:r>
              <a:rPr lang="en-US" dirty="0"/>
              <a:t>)! </a:t>
            </a:r>
            <a:r>
              <a:rPr lang="en-US" dirty="0" smtClean="0"/>
              <a:t>CF</a:t>
            </a:r>
          </a:p>
          <a:p>
            <a:r>
              <a:rPr lang="en-US" dirty="0" smtClean="0">
                <a:solidFill>
                  <a:srgbClr val="0000FF"/>
                </a:solidFill>
              </a:rPr>
              <a:t>I have held the thought that </a:t>
            </a:r>
            <a:r>
              <a:rPr lang="en-US" dirty="0" err="1" smtClean="0">
                <a:solidFill>
                  <a:srgbClr val="0000FF"/>
                </a:solidFill>
              </a:rPr>
              <a:t>boqer</a:t>
            </a:r>
            <a:r>
              <a:rPr lang="en-US" dirty="0" smtClean="0">
                <a:solidFill>
                  <a:srgbClr val="0000FF"/>
                </a:solidFill>
              </a:rPr>
              <a:t> is a mixture for a few years (2015), but now in agreement with you, now see that </a:t>
            </a:r>
            <a:r>
              <a:rPr lang="en-US" dirty="0" err="1" smtClean="0">
                <a:solidFill>
                  <a:srgbClr val="0000FF"/>
                </a:solidFill>
              </a:rPr>
              <a:t>boqer</a:t>
            </a:r>
            <a:r>
              <a:rPr lang="en-US" dirty="0" smtClean="0">
                <a:solidFill>
                  <a:srgbClr val="0000FF"/>
                </a:solidFill>
              </a:rPr>
              <a:t> </a:t>
            </a:r>
            <a:r>
              <a:rPr lang="en-US" b="1" u="sng" dirty="0" smtClean="0">
                <a:solidFill>
                  <a:srgbClr val="FF0000"/>
                </a:solidFill>
              </a:rPr>
              <a:t>and</a:t>
            </a:r>
            <a:r>
              <a:rPr lang="en-US" dirty="0" smtClean="0"/>
              <a:t> </a:t>
            </a:r>
            <a:r>
              <a:rPr lang="en-US" dirty="0" err="1" smtClean="0">
                <a:solidFill>
                  <a:srgbClr val="0000FF"/>
                </a:solidFill>
              </a:rPr>
              <a:t>ereb</a:t>
            </a:r>
            <a:r>
              <a:rPr lang="en-US" dirty="0" smtClean="0">
                <a:solidFill>
                  <a:srgbClr val="0000FF"/>
                </a:solidFill>
              </a:rPr>
              <a:t> are the foundation of CC.</a:t>
            </a:r>
          </a:p>
          <a:p>
            <a:r>
              <a:rPr lang="en-US" dirty="0" smtClean="0">
                <a:solidFill>
                  <a:srgbClr val="0000FF"/>
                </a:solidFill>
              </a:rPr>
              <a:t>I did however wrongly think that </a:t>
            </a:r>
            <a:r>
              <a:rPr lang="en-US" dirty="0" err="1" smtClean="0">
                <a:solidFill>
                  <a:srgbClr val="0000FF"/>
                </a:solidFill>
              </a:rPr>
              <a:t>boqer</a:t>
            </a:r>
            <a:r>
              <a:rPr lang="en-US" dirty="0" smtClean="0">
                <a:solidFill>
                  <a:srgbClr val="0000FF"/>
                </a:solidFill>
              </a:rPr>
              <a:t> included a few hours after the sunrise too. That has been eliminated.</a:t>
            </a:r>
            <a:endParaRPr lang="en-US" dirty="0">
              <a:solidFill>
                <a:srgbClr val="0000FF"/>
              </a:solidFill>
            </a:endParaRPr>
          </a:p>
        </p:txBody>
      </p:sp>
    </p:spTree>
    <p:extLst>
      <p:ext uri="{BB962C8B-B14F-4D97-AF65-F5344CB8AC3E}">
        <p14:creationId xmlns:p14="http://schemas.microsoft.com/office/powerpoint/2010/main" val="181657052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20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left)">
                                      <p:cBhvr>
                                        <p:cTn id="17" dur="2000"/>
                                        <p:tgtEl>
                                          <p:spTgt spid="45">
                                            <p:txEl>
                                              <p:pRg st="0" end="0"/>
                                            </p:txEl>
                                          </p:spTgt>
                                        </p:tgtEl>
                                      </p:cBhvr>
                                    </p:animEffect>
                                  </p:childTnLst>
                                </p:cTn>
                              </p:par>
                            </p:childTnLst>
                          </p:cTn>
                        </p:par>
                        <p:par>
                          <p:cTn id="18" fill="hold">
                            <p:stCondLst>
                              <p:cond delay="20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p:cTn id="21" dur="125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25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23" dur="125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25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250" tmFilter="0,0; .5, 1; 1, 1"/>
                                        <p:tgtEl>
                                          <p:spTgt spid="23">
                                            <p:txEl>
                                              <p:pRg st="0" end="0"/>
                                            </p:txEl>
                                          </p:spTgt>
                                        </p:tgtEl>
                                      </p:cBhvr>
                                    </p:animEffect>
                                  </p:childTnLst>
                                </p:cTn>
                              </p:par>
                            </p:childTnLst>
                          </p:cTn>
                        </p:par>
                        <p:par>
                          <p:cTn id="26" fill="hold">
                            <p:stCondLst>
                              <p:cond delay="6625"/>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7000">
              <a:srgbClr val="BD922A"/>
            </a:gs>
            <a:gs pos="44000">
              <a:srgbClr val="FBE4AE"/>
            </a:gs>
            <a:gs pos="55000">
              <a:srgbClr val="BD922A"/>
            </a:gs>
            <a:gs pos="70000">
              <a:srgbClr val="835E17"/>
            </a:gs>
            <a:gs pos="82001">
              <a:srgbClr val="A28949"/>
            </a:gs>
            <a:gs pos="100000">
              <a:srgbClr val="FAE3B7"/>
            </a:gs>
          </a:gsLst>
          <a:lin ang="8100000" scaled="1"/>
        </a:gradFill>
        <a:effectLst/>
      </p:bgPr>
    </p:bg>
    <p:spTree>
      <p:nvGrpSpPr>
        <p:cNvPr id="1" name=""/>
        <p:cNvGrpSpPr/>
        <p:nvPr/>
      </p:nvGrpSpPr>
      <p:grpSpPr>
        <a:xfrm>
          <a:off x="0" y="0"/>
          <a:ext cx="0" cy="0"/>
          <a:chOff x="0" y="0"/>
          <a:chExt cx="0" cy="0"/>
        </a:xfrm>
      </p:grpSpPr>
      <p:pic>
        <p:nvPicPr>
          <p:cNvPr id="4" name="Picture 2" descr="C:\Users\Rae\Desktop\bunny trail wood plaque 400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60" y="23567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873132" y="961805"/>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#5</a:t>
            </a:r>
            <a:endParaRPr lang="en-CA" sz="2000" b="1" dirty="0">
              <a:solidFill>
                <a:schemeClr val="tx1"/>
              </a:solidFill>
              <a:latin typeface="Comic Sans MS" pitchFamily="66" charset="0"/>
            </a:endParaRPr>
          </a:p>
        </p:txBody>
      </p:sp>
      <p:sp>
        <p:nvSpPr>
          <p:cNvPr id="6" name="Title 2"/>
          <p:cNvSpPr txBox="1">
            <a:spLocks/>
          </p:cNvSpPr>
          <p:nvPr/>
        </p:nvSpPr>
        <p:spPr>
          <a:xfrm>
            <a:off x="1625463" y="0"/>
            <a:ext cx="10357104" cy="1143000"/>
          </a:xfrm>
          <a:prstGeom prst="rect">
            <a:avLst/>
          </a:prstGeom>
        </p:spPr>
        <p:txBody>
          <a:bodyPr anchor="ctr">
            <a:normAutofit/>
            <a:scene3d>
              <a:camera prst="orthographicFront"/>
              <a:lightRig rig="threePt" dir="t"/>
            </a:scene3d>
            <a:sp3d extrusionH="57150">
              <a:bevelT w="82550" h="38100" prst="coolSlant"/>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accent2">
                    <a:lumMod val="75000"/>
                  </a:schemeClr>
                </a:solidFill>
              </a:rPr>
              <a:t>Aaron and the Sanctuary Lamps</a:t>
            </a:r>
            <a:endParaRPr lang="en-US" dirty="0">
              <a:solidFill>
                <a:schemeClr val="accent2">
                  <a:lumMod val="75000"/>
                </a:schemeClr>
              </a:solidFill>
            </a:endParaRPr>
          </a:p>
        </p:txBody>
      </p:sp>
      <p:sp>
        <p:nvSpPr>
          <p:cNvPr id="7" name="Content Placeholder 3"/>
          <p:cNvSpPr txBox="1">
            <a:spLocks/>
          </p:cNvSpPr>
          <p:nvPr/>
        </p:nvSpPr>
        <p:spPr>
          <a:xfrm>
            <a:off x="1614196" y="1054359"/>
            <a:ext cx="10577804" cy="1657831"/>
          </a:xfrm>
          <a:prstGeom prst="rect">
            <a:avLst/>
          </a:prstGeom>
        </p:spPr>
        <p:txBody>
          <a:bodyPr>
            <a:normAutofit fontScale="77500" lnSpcReduction="20000"/>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b="1" dirty="0" err="1" smtClean="0">
                <a:ln>
                  <a:solidFill>
                    <a:schemeClr val="tx2"/>
                  </a:solidFill>
                </a:ln>
                <a:solidFill>
                  <a:schemeClr val="accent2">
                    <a:lumMod val="75000"/>
                  </a:schemeClr>
                </a:solidFill>
                <a:latin typeface="Comic Sans MS" pitchFamily="66" charset="0"/>
              </a:rPr>
              <a:t>Exo</a:t>
            </a:r>
            <a:r>
              <a:rPr lang="en-US" b="1" dirty="0" smtClean="0">
                <a:ln>
                  <a:solidFill>
                    <a:schemeClr val="tx2"/>
                  </a:solidFill>
                </a:ln>
                <a:solidFill>
                  <a:schemeClr val="accent2">
                    <a:lumMod val="75000"/>
                  </a:schemeClr>
                </a:solidFill>
                <a:latin typeface="Comic Sans MS" pitchFamily="66" charset="0"/>
              </a:rPr>
              <a:t> 30:7</a:t>
            </a:r>
            <a:r>
              <a:rPr lang="en-US" dirty="0" smtClean="0">
                <a:ln>
                  <a:solidFill>
                    <a:schemeClr val="tx2"/>
                  </a:solidFill>
                </a:ln>
                <a:solidFill>
                  <a:schemeClr val="accent2">
                    <a:lumMod val="75000"/>
                  </a:schemeClr>
                </a:solidFill>
                <a:latin typeface="Comic Sans MS" pitchFamily="66" charset="0"/>
              </a:rPr>
              <a:t>  </a:t>
            </a:r>
            <a:r>
              <a:rPr lang="en-US" sz="2800" dirty="0" smtClean="0">
                <a:latin typeface="Comic Sans MS" pitchFamily="66" charset="0"/>
              </a:rPr>
              <a:t>(The lamps were dressed in the &lt;boqer&gt; morning.)</a:t>
            </a:r>
            <a:endParaRPr lang="en-US" sz="2800" b="1" dirty="0" smtClean="0">
              <a:latin typeface="Comic Sans MS" pitchFamily="66" charset="0"/>
            </a:endParaRPr>
          </a:p>
          <a:p>
            <a:pPr marL="82296" indent="0">
              <a:lnSpc>
                <a:spcPct val="120000"/>
              </a:lnSpc>
              <a:buFont typeface="Wingdings 2"/>
              <a:buNone/>
            </a:pPr>
            <a:r>
              <a:rPr lang="en-US" b="1" dirty="0" err="1" smtClean="0">
                <a:ln>
                  <a:solidFill>
                    <a:schemeClr val="tx2"/>
                  </a:solidFill>
                </a:ln>
                <a:solidFill>
                  <a:schemeClr val="accent2">
                    <a:lumMod val="75000"/>
                  </a:schemeClr>
                </a:solidFill>
                <a:latin typeface="Comic Sans MS" pitchFamily="66" charset="0"/>
              </a:rPr>
              <a:t>Exo</a:t>
            </a:r>
            <a:r>
              <a:rPr lang="en-US" b="1" dirty="0" smtClean="0">
                <a:ln>
                  <a:solidFill>
                    <a:schemeClr val="tx2"/>
                  </a:solidFill>
                </a:ln>
                <a:solidFill>
                  <a:schemeClr val="accent2">
                    <a:lumMod val="75000"/>
                  </a:schemeClr>
                </a:solidFill>
                <a:latin typeface="Comic Sans MS" pitchFamily="66" charset="0"/>
              </a:rPr>
              <a:t> 30:8</a:t>
            </a:r>
            <a:r>
              <a:rPr lang="en-US" dirty="0" smtClean="0">
                <a:ln>
                  <a:solidFill>
                    <a:schemeClr val="tx2"/>
                  </a:solidFill>
                </a:ln>
                <a:solidFill>
                  <a:schemeClr val="accent2">
                    <a:lumMod val="75000"/>
                  </a:schemeClr>
                </a:solidFill>
                <a:latin typeface="Comic Sans MS" pitchFamily="66" charset="0"/>
              </a:rPr>
              <a:t>  </a:t>
            </a:r>
            <a:r>
              <a:rPr lang="en-US" dirty="0" smtClean="0">
                <a:latin typeface="Comic Sans MS" pitchFamily="66" charset="0"/>
              </a:rPr>
              <a:t>And when Aaron </a:t>
            </a:r>
            <a:r>
              <a:rPr lang="en-US" dirty="0" err="1" smtClean="0">
                <a:latin typeface="Comic Sans MS" pitchFamily="66" charset="0"/>
              </a:rPr>
              <a:t>lighteth</a:t>
            </a:r>
            <a:r>
              <a:rPr lang="en-US" dirty="0" smtClean="0">
                <a:latin typeface="Comic Sans MS" pitchFamily="66" charset="0"/>
              </a:rPr>
              <a:t> the lamps </a:t>
            </a:r>
            <a:r>
              <a:rPr lang="en-US" dirty="0" smtClean="0">
                <a:effectLst>
                  <a:glow rad="127000">
                    <a:srgbClr val="99FF33"/>
                  </a:glow>
                </a:effectLst>
                <a:latin typeface="Comic Sans MS" pitchFamily="66" charset="0"/>
              </a:rPr>
              <a:t>at even </a:t>
            </a:r>
            <a:r>
              <a:rPr lang="en-US" dirty="0" smtClean="0">
                <a:latin typeface="Comic Sans MS" pitchFamily="66" charset="0"/>
              </a:rPr>
              <a:t/>
            </a:r>
            <a:br>
              <a:rPr lang="en-US" dirty="0" smtClean="0">
                <a:latin typeface="Comic Sans MS" pitchFamily="66" charset="0"/>
              </a:rPr>
            </a:br>
            <a:r>
              <a:rPr lang="en-US" sz="2400" i="1" dirty="0" smtClean="0">
                <a:latin typeface="Comic Sans MS" pitchFamily="66" charset="0"/>
              </a:rPr>
              <a:t>(</a:t>
            </a:r>
            <a:r>
              <a:rPr lang="en-US" sz="2400" b="1" i="1" dirty="0" smtClean="0">
                <a:latin typeface="Comic Sans MS" pitchFamily="66" charset="0"/>
              </a:rPr>
              <a:t>H6153</a:t>
            </a:r>
            <a:r>
              <a:rPr lang="en-US" sz="2400" i="1" dirty="0" smtClean="0">
                <a:latin typeface="Comic Sans MS" pitchFamily="66" charset="0"/>
              </a:rPr>
              <a:t> between the </a:t>
            </a:r>
            <a:r>
              <a:rPr lang="en-US" sz="2400" i="1" u="sng" dirty="0" err="1" smtClean="0">
                <a:solidFill>
                  <a:srgbClr val="0070C0"/>
                </a:solidFill>
                <a:latin typeface="Comic Sans MS" pitchFamily="66" charset="0"/>
              </a:rPr>
              <a:t>mixing</a:t>
            </a:r>
            <a:r>
              <a:rPr lang="en-US" sz="2400" b="1" i="1" u="sng" dirty="0" err="1" smtClean="0">
                <a:solidFill>
                  <a:srgbClr val="C00000"/>
                </a:solidFill>
                <a:latin typeface="Comic Sans MS" pitchFamily="66" charset="0"/>
              </a:rPr>
              <a:t>S</a:t>
            </a:r>
            <a:r>
              <a:rPr lang="en-US" sz="2400" b="1" i="1" dirty="0" smtClean="0">
                <a:latin typeface="Comic Sans MS" pitchFamily="66" charset="0"/>
              </a:rPr>
              <a:t> / </a:t>
            </a:r>
            <a:r>
              <a:rPr lang="en-US" sz="2400" i="1" dirty="0" err="1" smtClean="0">
                <a:latin typeface="Comic Sans MS" pitchFamily="66" charset="0"/>
              </a:rPr>
              <a:t>beyn</a:t>
            </a:r>
            <a:r>
              <a:rPr lang="en-US" sz="2400" b="1" i="1" dirty="0" smtClean="0">
                <a:latin typeface="Comic Sans MS" pitchFamily="66" charset="0"/>
              </a:rPr>
              <a:t> </a:t>
            </a:r>
            <a:r>
              <a:rPr lang="en-US" sz="2400" i="1" dirty="0" smtClean="0">
                <a:latin typeface="Comic Sans MS" pitchFamily="66" charset="0"/>
              </a:rPr>
              <a:t>ha `</a:t>
            </a:r>
            <a:r>
              <a:rPr lang="en-US" sz="2400" i="1" dirty="0" err="1" smtClean="0">
                <a:latin typeface="Comic Sans MS" pitchFamily="66" charset="0"/>
              </a:rPr>
              <a:t>arbayim</a:t>
            </a:r>
            <a:r>
              <a:rPr lang="en-US" sz="2400" i="1" dirty="0" smtClean="0">
                <a:latin typeface="Comic Sans MS" pitchFamily="66" charset="0"/>
              </a:rPr>
              <a:t>),</a:t>
            </a:r>
            <a:r>
              <a:rPr lang="en-US" sz="2400" dirty="0" smtClean="0">
                <a:latin typeface="Comic Sans MS" pitchFamily="66" charset="0"/>
              </a:rPr>
              <a:t> </a:t>
            </a:r>
            <a:r>
              <a:rPr lang="en-US" dirty="0" smtClean="0">
                <a:latin typeface="Comic Sans MS" pitchFamily="66" charset="0"/>
              </a:rPr>
              <a:t>he shall burn incense upon it, </a:t>
            </a:r>
            <a:br>
              <a:rPr lang="en-US" dirty="0" smtClean="0">
                <a:latin typeface="Comic Sans MS" pitchFamily="66" charset="0"/>
              </a:rPr>
            </a:br>
            <a:r>
              <a:rPr lang="en-US" dirty="0" smtClean="0">
                <a:latin typeface="Comic Sans MS" pitchFamily="66" charset="0"/>
              </a:rPr>
              <a:t>a perpetual incense before Yahuah throughout your generations.</a:t>
            </a:r>
            <a:endParaRPr lang="en-US" dirty="0">
              <a:latin typeface="Comic Sans MS" pitchFamily="66" charset="0"/>
            </a:endParaRPr>
          </a:p>
        </p:txBody>
      </p:sp>
      <p:pic>
        <p:nvPicPr>
          <p:cNvPr id="9" name="Picture 3" descr="C:\Users\Rae\Desktop\Exo 30 vs 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398" y="2804790"/>
            <a:ext cx="7658100" cy="2468562"/>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432042" y="3552436"/>
            <a:ext cx="1997812" cy="575574"/>
          </a:xfrm>
          <a:prstGeom prst="rect">
            <a:avLst/>
          </a:prstGeom>
          <a:no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Content Placeholder 3"/>
          <p:cNvSpPr txBox="1">
            <a:spLocks/>
          </p:cNvSpPr>
          <p:nvPr/>
        </p:nvSpPr>
        <p:spPr>
          <a:xfrm>
            <a:off x="1284789" y="2702031"/>
            <a:ext cx="3147253" cy="3872388"/>
          </a:xfrm>
          <a:prstGeom prst="rect">
            <a:avLst/>
          </a:prstGeom>
        </p:spPr>
        <p:txBody>
          <a:bodyPr>
            <a:normAutofit lnSpcReduction="10000"/>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nSpc>
                <a:spcPct val="120000"/>
              </a:lnSpc>
              <a:buFont typeface="Wingdings 2"/>
              <a:buNone/>
            </a:pPr>
            <a:r>
              <a:rPr lang="en-US" sz="2800" dirty="0" smtClean="0">
                <a:ln>
                  <a:solidFill>
                    <a:schemeClr val="accent2">
                      <a:lumMod val="50000"/>
                    </a:schemeClr>
                  </a:solidFill>
                </a:ln>
                <a:solidFill>
                  <a:schemeClr val="accent2">
                    <a:lumMod val="75000"/>
                  </a:schemeClr>
                </a:solidFill>
                <a:latin typeface="Comic Sans MS" pitchFamily="66" charset="0"/>
              </a:rPr>
              <a:t> </a:t>
            </a:r>
            <a:r>
              <a:rPr lang="en-US" sz="2800" dirty="0">
                <a:ln>
                  <a:solidFill>
                    <a:schemeClr val="accent2">
                      <a:lumMod val="50000"/>
                    </a:schemeClr>
                  </a:solidFill>
                </a:ln>
                <a:solidFill>
                  <a:schemeClr val="accent2">
                    <a:lumMod val="75000"/>
                  </a:schemeClr>
                </a:solidFill>
                <a:latin typeface="Comic Sans MS" pitchFamily="66" charset="0"/>
              </a:rPr>
              <a:t> </a:t>
            </a:r>
            <a:r>
              <a:rPr lang="en-US" sz="2800" dirty="0" smtClean="0">
                <a:ln>
                  <a:solidFill>
                    <a:schemeClr val="accent2">
                      <a:lumMod val="50000"/>
                    </a:schemeClr>
                  </a:solidFill>
                </a:ln>
                <a:solidFill>
                  <a:schemeClr val="accent2">
                    <a:lumMod val="75000"/>
                  </a:schemeClr>
                </a:solidFill>
                <a:latin typeface="Comic Sans MS" pitchFamily="66" charset="0"/>
              </a:rPr>
              <a:t> </a:t>
            </a:r>
            <a:r>
              <a:rPr lang="en-US" sz="2800" b="1" u="sng" dirty="0" smtClean="0">
                <a:ln>
                  <a:solidFill>
                    <a:schemeClr val="tx2"/>
                  </a:solidFill>
                </a:ln>
                <a:solidFill>
                  <a:schemeClr val="accent2">
                    <a:lumMod val="75000"/>
                  </a:schemeClr>
                </a:solidFill>
                <a:latin typeface="Comic Sans MS" pitchFamily="66" charset="0"/>
              </a:rPr>
              <a:t>Note</a:t>
            </a:r>
            <a:r>
              <a:rPr lang="en-US" sz="2800" b="1" dirty="0" smtClean="0">
                <a:ln>
                  <a:solidFill>
                    <a:schemeClr val="tx2"/>
                  </a:solidFill>
                </a:ln>
                <a:solidFill>
                  <a:schemeClr val="accent2">
                    <a:lumMod val="75000"/>
                  </a:schemeClr>
                </a:solidFill>
                <a:latin typeface="Comic Sans MS" pitchFamily="66" charset="0"/>
              </a:rPr>
              <a:t>:</a:t>
            </a:r>
            <a:r>
              <a:rPr lang="en-US" sz="2800" dirty="0" smtClean="0">
                <a:ln>
                  <a:solidFill>
                    <a:schemeClr val="tx2"/>
                  </a:solidFill>
                </a:ln>
                <a:solidFill>
                  <a:schemeClr val="accent2">
                    <a:lumMod val="75000"/>
                  </a:schemeClr>
                </a:solidFill>
                <a:latin typeface="Comic Sans MS" pitchFamily="66" charset="0"/>
              </a:rPr>
              <a:t>  </a:t>
            </a:r>
          </a:p>
          <a:p>
            <a:pPr marL="425196" indent="-342900">
              <a:lnSpc>
                <a:spcPct val="120000"/>
              </a:lnSpc>
              <a:buFont typeface="+mj-lt"/>
              <a:buAutoNum type="arabicPeriod"/>
            </a:pPr>
            <a:r>
              <a:rPr lang="en-US" sz="2000" dirty="0" smtClean="0">
                <a:solidFill>
                  <a:srgbClr val="0070C0"/>
                </a:solidFill>
              </a:rPr>
              <a:t>On a daily basis </a:t>
            </a:r>
            <a:br>
              <a:rPr lang="en-US" sz="2000" dirty="0" smtClean="0">
                <a:solidFill>
                  <a:srgbClr val="0070C0"/>
                </a:solidFill>
              </a:rPr>
            </a:br>
            <a:r>
              <a:rPr lang="en-US" sz="2000" dirty="0" smtClean="0">
                <a:solidFill>
                  <a:srgbClr val="0070C0"/>
                </a:solidFill>
              </a:rPr>
              <a:t>the lamps were tended to </a:t>
            </a:r>
            <a:r>
              <a:rPr lang="en-US" sz="2000" b="1" u="sng" dirty="0" smtClean="0">
                <a:solidFill>
                  <a:srgbClr val="FF0000"/>
                </a:solidFill>
              </a:rPr>
              <a:t>AFTER</a:t>
            </a:r>
            <a:r>
              <a:rPr lang="en-US" sz="2000" dirty="0" smtClean="0">
                <a:solidFill>
                  <a:srgbClr val="0070C0"/>
                </a:solidFill>
              </a:rPr>
              <a:t> </a:t>
            </a:r>
            <a:br>
              <a:rPr lang="en-US" sz="2000" dirty="0" smtClean="0">
                <a:solidFill>
                  <a:srgbClr val="0070C0"/>
                </a:solidFill>
              </a:rPr>
            </a:br>
            <a:r>
              <a:rPr lang="en-US" sz="2000" dirty="0" smtClean="0">
                <a:solidFill>
                  <a:srgbClr val="0070C0"/>
                </a:solidFill>
              </a:rPr>
              <a:t>the Daily </a:t>
            </a:r>
            <a:r>
              <a:rPr lang="en-US" sz="2000" b="1" dirty="0" smtClean="0">
                <a:solidFill>
                  <a:schemeClr val="accent5"/>
                </a:solidFill>
              </a:rPr>
              <a:t>evening</a:t>
            </a:r>
            <a:r>
              <a:rPr lang="en-US" sz="2000" dirty="0" smtClean="0">
                <a:solidFill>
                  <a:srgbClr val="0070C0"/>
                </a:solidFill>
              </a:rPr>
              <a:t> sacrifice with the </a:t>
            </a:r>
            <a:r>
              <a:rPr lang="en-US" sz="2000" b="1" dirty="0" smtClean="0">
                <a:solidFill>
                  <a:schemeClr val="accent5">
                    <a:lumMod val="60000"/>
                    <a:lumOff val="40000"/>
                  </a:schemeClr>
                </a:solidFill>
              </a:rPr>
              <a:t>Grain</a:t>
            </a:r>
            <a:r>
              <a:rPr lang="en-US" sz="2000" dirty="0" smtClean="0">
                <a:solidFill>
                  <a:srgbClr val="0070C0"/>
                </a:solidFill>
              </a:rPr>
              <a:t> / </a:t>
            </a:r>
            <a:r>
              <a:rPr lang="en-US" sz="2000" b="1" dirty="0" smtClean="0">
                <a:solidFill>
                  <a:srgbClr val="96004B"/>
                </a:solidFill>
              </a:rPr>
              <a:t>Drink</a:t>
            </a:r>
            <a:r>
              <a:rPr lang="en-US" sz="2000" dirty="0" smtClean="0">
                <a:solidFill>
                  <a:srgbClr val="0070C0"/>
                </a:solidFill>
              </a:rPr>
              <a:t> </a:t>
            </a:r>
            <a:br>
              <a:rPr lang="en-US" sz="2000" dirty="0" smtClean="0">
                <a:solidFill>
                  <a:srgbClr val="0070C0"/>
                </a:solidFill>
              </a:rPr>
            </a:br>
            <a:r>
              <a:rPr lang="en-US" sz="2000" dirty="0" smtClean="0">
                <a:solidFill>
                  <a:srgbClr val="0070C0"/>
                </a:solidFill>
              </a:rPr>
              <a:t>Offerings </a:t>
            </a:r>
            <a:r>
              <a:rPr lang="en-US" sz="2000" b="1" u="sng" dirty="0" smtClean="0">
                <a:solidFill>
                  <a:srgbClr val="00B0F0"/>
                </a:solidFill>
              </a:rPr>
              <a:t>durin</a:t>
            </a:r>
            <a:r>
              <a:rPr lang="en-US" sz="2000" b="1" dirty="0" smtClean="0">
                <a:solidFill>
                  <a:srgbClr val="00B0F0"/>
                </a:solidFill>
              </a:rPr>
              <a:t>g</a:t>
            </a:r>
            <a:r>
              <a:rPr lang="en-US" sz="2000" dirty="0" smtClean="0">
                <a:solidFill>
                  <a:srgbClr val="0070C0"/>
                </a:solidFill>
              </a:rPr>
              <a:t> </a:t>
            </a:r>
            <a:br>
              <a:rPr lang="en-US" sz="2000" dirty="0" smtClean="0">
                <a:solidFill>
                  <a:srgbClr val="0070C0"/>
                </a:solidFill>
              </a:rPr>
            </a:br>
            <a:r>
              <a:rPr lang="en-US" sz="2000" dirty="0" smtClean="0">
                <a:solidFill>
                  <a:srgbClr val="0070C0"/>
                </a:solidFill>
              </a:rPr>
              <a:t>the </a:t>
            </a:r>
            <a:r>
              <a:rPr lang="en-US" sz="2000" b="1" dirty="0" smtClean="0">
                <a:solidFill>
                  <a:srgbClr val="00B0F0"/>
                </a:solidFill>
              </a:rPr>
              <a:t>Day Season </a:t>
            </a:r>
            <a:br>
              <a:rPr lang="en-US" sz="2000" b="1" dirty="0" smtClean="0">
                <a:solidFill>
                  <a:srgbClr val="00B0F0"/>
                </a:solidFill>
              </a:rPr>
            </a:br>
            <a:r>
              <a:rPr lang="en-US" sz="2000" dirty="0" smtClean="0">
                <a:solidFill>
                  <a:srgbClr val="0070C0"/>
                </a:solidFill>
              </a:rPr>
              <a:t>(or </a:t>
            </a:r>
            <a:r>
              <a:rPr lang="en-US" sz="2000" dirty="0" err="1" smtClean="0">
                <a:solidFill>
                  <a:srgbClr val="0070C0"/>
                </a:solidFill>
              </a:rPr>
              <a:t>beyn</a:t>
            </a:r>
            <a:r>
              <a:rPr lang="en-US" sz="2000" dirty="0" smtClean="0">
                <a:solidFill>
                  <a:srgbClr val="0070C0"/>
                </a:solidFill>
              </a:rPr>
              <a:t> ha </a:t>
            </a:r>
            <a:r>
              <a:rPr lang="en-US" sz="2000" dirty="0" err="1" smtClean="0">
                <a:solidFill>
                  <a:srgbClr val="0070C0"/>
                </a:solidFill>
              </a:rPr>
              <a:t>arbayim</a:t>
            </a:r>
            <a:r>
              <a:rPr lang="en-US" sz="2000" dirty="0" smtClean="0">
                <a:solidFill>
                  <a:srgbClr val="0070C0"/>
                </a:solidFill>
              </a:rPr>
              <a:t>).</a:t>
            </a:r>
          </a:p>
        </p:txBody>
      </p:sp>
      <p:sp>
        <p:nvSpPr>
          <p:cNvPr id="13" name="TextBox 29"/>
          <p:cNvSpPr txBox="1"/>
          <p:nvPr/>
        </p:nvSpPr>
        <p:spPr>
          <a:xfrm>
            <a:off x="410577" y="2344744"/>
            <a:ext cx="648072" cy="1995249"/>
          </a:xfrm>
          <a:prstGeom prst="roundRect">
            <a:avLst/>
          </a:prstGeom>
          <a:solidFill>
            <a:schemeClr val="accent6"/>
          </a:solidFill>
          <a:ln w="57150">
            <a:solidFill>
              <a:schemeClr val="accent6">
                <a:lumMod val="75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14" name="Content Placeholder 3"/>
          <p:cNvSpPr txBox="1">
            <a:spLocks/>
          </p:cNvSpPr>
          <p:nvPr/>
        </p:nvSpPr>
        <p:spPr>
          <a:xfrm>
            <a:off x="4316292" y="5382225"/>
            <a:ext cx="7663501" cy="995426"/>
          </a:xfrm>
          <a:prstGeom prst="rect">
            <a:avLst/>
          </a:prstGeom>
        </p:spPr>
        <p:txBody>
          <a:bodyPr>
            <a:normAutofit/>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25196" indent="-342900">
              <a:lnSpc>
                <a:spcPct val="120000"/>
              </a:lnSpc>
              <a:buFont typeface="+mj-lt"/>
              <a:buAutoNum type="arabicPeriod" startAt="2"/>
            </a:pPr>
            <a:r>
              <a:rPr lang="en-US" sz="2200" b="1" dirty="0" smtClean="0">
                <a:ln>
                  <a:solidFill>
                    <a:schemeClr val="tx2"/>
                  </a:solidFill>
                </a:ln>
                <a:solidFill>
                  <a:schemeClr val="accent2">
                    <a:lumMod val="75000"/>
                  </a:schemeClr>
                </a:solidFill>
                <a:latin typeface="Comic Sans MS" pitchFamily="66" charset="0"/>
              </a:rPr>
              <a:t>Lev 6:20 </a:t>
            </a:r>
            <a:r>
              <a:rPr lang="en-US" sz="2200" dirty="0" smtClean="0">
                <a:latin typeface="Comic Sans MS" pitchFamily="66" charset="0"/>
              </a:rPr>
              <a:t>has the </a:t>
            </a:r>
            <a:r>
              <a:rPr lang="en-US" sz="2200" b="1" dirty="0" smtClean="0">
                <a:solidFill>
                  <a:schemeClr val="accent5">
                    <a:lumMod val="60000"/>
                    <a:lumOff val="40000"/>
                  </a:schemeClr>
                </a:solidFill>
                <a:latin typeface="Comic Sans MS" pitchFamily="66" charset="0"/>
              </a:rPr>
              <a:t>Grain Offering </a:t>
            </a:r>
            <a:r>
              <a:rPr lang="en-US" sz="2200" dirty="0" smtClean="0">
                <a:latin typeface="Comic Sans MS" pitchFamily="66" charset="0"/>
              </a:rPr>
              <a:t>placed just before night (ereb/H6153) – not during the Day Season.</a:t>
            </a:r>
            <a:endParaRPr lang="en-US" sz="2200" dirty="0">
              <a:latin typeface="Comic Sans MS" pitchFamily="66" charset="0"/>
            </a:endParaRPr>
          </a:p>
        </p:txBody>
      </p:sp>
      <p:sp>
        <p:nvSpPr>
          <p:cNvPr id="15" name="Content Placeholder 3"/>
          <p:cNvSpPr txBox="1">
            <a:spLocks/>
          </p:cNvSpPr>
          <p:nvPr/>
        </p:nvSpPr>
        <p:spPr>
          <a:xfrm>
            <a:off x="5150732" y="6207806"/>
            <a:ext cx="5752619" cy="650194"/>
          </a:xfrm>
          <a:prstGeom prst="rect">
            <a:avLst/>
          </a:prstGeom>
          <a:solidFill>
            <a:schemeClr val="accent2">
              <a:lumMod val="40000"/>
              <a:lumOff val="60000"/>
            </a:schemeClr>
          </a:solidFill>
          <a:effectLst>
            <a:softEdge rad="152400"/>
          </a:effectLst>
        </p:spPr>
        <p:txBody>
          <a:bodyPr>
            <a:normAutofit/>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lnSpc>
                <a:spcPct val="120000"/>
              </a:lnSpc>
              <a:buNone/>
            </a:pPr>
            <a:r>
              <a:rPr lang="en-US" sz="2400" b="1" dirty="0" smtClean="0">
                <a:ln>
                  <a:solidFill>
                    <a:schemeClr val="tx2"/>
                  </a:solidFill>
                </a:ln>
                <a:solidFill>
                  <a:schemeClr val="accent2">
                    <a:lumMod val="75000"/>
                  </a:schemeClr>
                </a:solidFill>
                <a:latin typeface="Ravie" pitchFamily="82" charset="0"/>
              </a:rPr>
              <a:t>Is there a conflict here?</a:t>
            </a:r>
            <a:endParaRPr lang="en-US" sz="2000" dirty="0" smtClean="0"/>
          </a:p>
        </p:txBody>
      </p:sp>
    </p:spTree>
    <p:extLst>
      <p:ext uri="{BB962C8B-B14F-4D97-AF65-F5344CB8AC3E}">
        <p14:creationId xmlns:p14="http://schemas.microsoft.com/office/powerpoint/2010/main" val="163815591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750" fill="hold"/>
                                        <p:tgtEl>
                                          <p:spTgt spid="5"/>
                                        </p:tgtEl>
                                        <p:attrNameLst>
                                          <p:attrName>ppt_x</p:attrName>
                                        </p:attrNameLst>
                                      </p:cBhvr>
                                      <p:tavLst>
                                        <p:tav tm="0">
                                          <p:val>
                                            <p:strVal val="0-#ppt_w/2"/>
                                          </p:val>
                                        </p:tav>
                                        <p:tav tm="100000">
                                          <p:val>
                                            <p:strVal val="#ppt_x"/>
                                          </p:val>
                                        </p:tav>
                                      </p:tavLst>
                                    </p:anim>
                                    <p:anim calcmode="lin" valueType="num">
                                      <p:cBhvr additive="base">
                                        <p:cTn id="8" dur="1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750" fill="hold"/>
                                        <p:tgtEl>
                                          <p:spTgt spid="4"/>
                                        </p:tgtEl>
                                        <p:attrNameLst>
                                          <p:attrName>ppt_x</p:attrName>
                                        </p:attrNameLst>
                                      </p:cBhvr>
                                      <p:tavLst>
                                        <p:tav tm="0">
                                          <p:val>
                                            <p:strVal val="0-#ppt_w/2"/>
                                          </p:val>
                                        </p:tav>
                                        <p:tav tm="100000">
                                          <p:val>
                                            <p:strVal val="#ppt_x"/>
                                          </p:val>
                                        </p:tav>
                                      </p:tavLst>
                                    </p:anim>
                                    <p:anim calcmode="lin" valueType="num">
                                      <p:cBhvr additive="base">
                                        <p:cTn id="12" dur="1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nodeType="afterEffect">
                                  <p:stCondLst>
                                    <p:cond delay="175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1750"/>
                                        <p:tgtEl>
                                          <p:spTgt spid="9"/>
                                        </p:tgtEl>
                                      </p:cBhvr>
                                    </p:animEffect>
                                  </p:childTnLst>
                                </p:cTn>
                              </p:par>
                            </p:childTnLst>
                          </p:cTn>
                        </p:par>
                        <p:par>
                          <p:cTn id="24" fill="hold">
                            <p:stCondLst>
                              <p:cond delay="4500"/>
                            </p:stCondLst>
                            <p:childTnLst>
                              <p:par>
                                <p:cTn id="25" presetID="21" presetClass="entr" presetSubtype="1" repeatCount="5000" fill="hold" grpId="0" nodeType="after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barn(inVertical)">
                                      <p:cBhvr>
                                        <p:cTn id="46" dur="12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7000">
              <a:srgbClr val="BD922A"/>
            </a:gs>
            <a:gs pos="44000">
              <a:srgbClr val="FBE4AE"/>
            </a:gs>
            <a:gs pos="55000">
              <a:srgbClr val="BD922A"/>
            </a:gs>
            <a:gs pos="70000">
              <a:srgbClr val="835E17"/>
            </a:gs>
            <a:gs pos="82001">
              <a:srgbClr val="A28949"/>
            </a:gs>
            <a:gs pos="100000">
              <a:srgbClr val="FAE3B7"/>
            </a:gs>
          </a:gsLst>
          <a:lin ang="8100000" scaled="1"/>
        </a:gradFill>
        <a:effectLst/>
      </p:bgPr>
    </p:bg>
    <p:spTree>
      <p:nvGrpSpPr>
        <p:cNvPr id="1" name=""/>
        <p:cNvGrpSpPr/>
        <p:nvPr/>
      </p:nvGrpSpPr>
      <p:grpSpPr>
        <a:xfrm>
          <a:off x="0" y="0"/>
          <a:ext cx="0" cy="0"/>
          <a:chOff x="0" y="0"/>
          <a:chExt cx="0" cy="0"/>
        </a:xfrm>
      </p:grpSpPr>
      <p:pic>
        <p:nvPicPr>
          <p:cNvPr id="4" name="Picture 2" descr="C:\Users\Rae\Desktop\bunny trail wood plaque 400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60" y="113852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919432" y="1864655"/>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#6</a:t>
            </a:r>
            <a:endParaRPr lang="en-CA" sz="2000" b="1" dirty="0">
              <a:solidFill>
                <a:schemeClr val="tx1"/>
              </a:solidFill>
              <a:latin typeface="Comic Sans MS" pitchFamily="66" charset="0"/>
            </a:endParaRPr>
          </a:p>
        </p:txBody>
      </p:sp>
      <p:sp>
        <p:nvSpPr>
          <p:cNvPr id="6" name="Title 2"/>
          <p:cNvSpPr txBox="1">
            <a:spLocks/>
          </p:cNvSpPr>
          <p:nvPr/>
        </p:nvSpPr>
        <p:spPr>
          <a:xfrm>
            <a:off x="1625463" y="0"/>
            <a:ext cx="10357104" cy="1143000"/>
          </a:xfrm>
          <a:prstGeom prst="rect">
            <a:avLst/>
          </a:prstGeom>
        </p:spPr>
        <p:txBody>
          <a:bodyPr anchor="ctr">
            <a:normAutofit fontScale="92500"/>
            <a:scene3d>
              <a:camera prst="orthographicFront"/>
              <a:lightRig rig="threePt" dir="t"/>
            </a:scene3d>
            <a:sp3d extrusionH="57150">
              <a:bevelT w="82550" h="38100" prst="coolSlant"/>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solidFill>
                  <a:schemeClr val="accent2">
                    <a:lumMod val="75000"/>
                  </a:schemeClr>
                </a:solidFill>
              </a:rPr>
              <a:t>Sanctuary Lamps:  </a:t>
            </a:r>
            <a:r>
              <a:rPr lang="en-US" dirty="0" smtClean="0">
                <a:solidFill>
                  <a:srgbClr val="00B0F0"/>
                </a:solidFill>
              </a:rPr>
              <a:t>Day Season </a:t>
            </a:r>
            <a:r>
              <a:rPr lang="en-US" dirty="0" smtClean="0">
                <a:solidFill>
                  <a:schemeClr val="accent2">
                    <a:lumMod val="75000"/>
                  </a:schemeClr>
                </a:solidFill>
              </a:rPr>
              <a:t>or </a:t>
            </a:r>
            <a:r>
              <a:rPr lang="en-US" dirty="0" smtClean="0">
                <a:solidFill>
                  <a:schemeClr val="accent5"/>
                </a:solidFill>
              </a:rPr>
              <a:t>Dusk</a:t>
            </a:r>
            <a:r>
              <a:rPr lang="en-US" dirty="0" smtClean="0">
                <a:solidFill>
                  <a:schemeClr val="accent2">
                    <a:lumMod val="75000"/>
                  </a:schemeClr>
                </a:solidFill>
              </a:rPr>
              <a:t>?</a:t>
            </a:r>
            <a:endParaRPr lang="en-US" dirty="0">
              <a:solidFill>
                <a:schemeClr val="accent2">
                  <a:lumMod val="75000"/>
                </a:schemeClr>
              </a:solidFill>
            </a:endParaRPr>
          </a:p>
        </p:txBody>
      </p:sp>
      <p:sp>
        <p:nvSpPr>
          <p:cNvPr id="7" name="Content Placeholder 3"/>
          <p:cNvSpPr txBox="1">
            <a:spLocks/>
          </p:cNvSpPr>
          <p:nvPr/>
        </p:nvSpPr>
        <p:spPr>
          <a:xfrm>
            <a:off x="2120722" y="1020704"/>
            <a:ext cx="9796041" cy="1896116"/>
          </a:xfrm>
          <a:prstGeom prst="rect">
            <a:avLst/>
          </a:prstGeom>
        </p:spPr>
        <p:txBody>
          <a:bodyPr>
            <a:normAutofit fontScale="70000" lnSpcReduction="20000"/>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nSpc>
                <a:spcPct val="120000"/>
              </a:lnSpc>
              <a:buNone/>
            </a:pPr>
            <a:r>
              <a:rPr lang="en-US" b="1" dirty="0" smtClean="0">
                <a:ln>
                  <a:solidFill>
                    <a:schemeClr val="tx2"/>
                  </a:solidFill>
                </a:ln>
                <a:solidFill>
                  <a:schemeClr val="accent2">
                    <a:lumMod val="75000"/>
                  </a:schemeClr>
                </a:solidFill>
                <a:latin typeface="Ravie" pitchFamily="82" charset="0"/>
              </a:rPr>
              <a:t>Contemplate:  </a:t>
            </a:r>
            <a:r>
              <a:rPr lang="en-US" dirty="0" smtClean="0"/>
              <a:t>Because the lamps are tended to </a:t>
            </a:r>
            <a:r>
              <a:rPr lang="en-US" b="1" u="sng" dirty="0" smtClean="0">
                <a:solidFill>
                  <a:srgbClr val="0070C0"/>
                </a:solidFill>
              </a:rPr>
              <a:t>after</a:t>
            </a:r>
            <a:r>
              <a:rPr lang="en-US" dirty="0" smtClean="0"/>
              <a:t> the evening </a:t>
            </a:r>
            <a:r>
              <a:rPr lang="en-US" b="1" dirty="0" smtClean="0">
                <a:ln>
                  <a:solidFill>
                    <a:srgbClr val="002060"/>
                  </a:solidFill>
                </a:ln>
                <a:solidFill>
                  <a:srgbClr val="0070C0"/>
                </a:solidFill>
              </a:rPr>
              <a:t>Burnt Offering </a:t>
            </a:r>
            <a:r>
              <a:rPr lang="en-US" dirty="0" smtClean="0"/>
              <a:t>– </a:t>
            </a:r>
            <a:r>
              <a:rPr lang="en-US" b="1" dirty="0" smtClean="0">
                <a:ln>
                  <a:solidFill>
                    <a:srgbClr val="006600"/>
                  </a:solidFill>
                </a:ln>
                <a:solidFill>
                  <a:srgbClr val="00B050"/>
                </a:solidFill>
              </a:rPr>
              <a:t>Peace Offering </a:t>
            </a:r>
            <a:r>
              <a:rPr lang="en-US" dirty="0" smtClean="0"/>
              <a:t>– </a:t>
            </a:r>
            <a:r>
              <a:rPr lang="en-US" b="1" dirty="0" smtClean="0">
                <a:ln>
                  <a:solidFill>
                    <a:schemeClr val="tx2"/>
                  </a:solidFill>
                </a:ln>
                <a:solidFill>
                  <a:schemeClr val="accent2">
                    <a:lumMod val="75000"/>
                  </a:schemeClr>
                </a:solidFill>
              </a:rPr>
              <a:t>Grain</a:t>
            </a:r>
            <a:r>
              <a:rPr lang="en-US" dirty="0" smtClean="0"/>
              <a:t> &amp; </a:t>
            </a:r>
            <a:r>
              <a:rPr lang="en-US" b="1" dirty="0" smtClean="0">
                <a:ln>
                  <a:solidFill>
                    <a:srgbClr val="6F3350"/>
                  </a:solidFill>
                </a:ln>
                <a:solidFill>
                  <a:srgbClr val="DB91AB"/>
                </a:solidFill>
              </a:rPr>
              <a:t>Drink</a:t>
            </a:r>
            <a:r>
              <a:rPr lang="en-US" dirty="0" smtClean="0"/>
              <a:t> Offerings, the lamps </a:t>
            </a:r>
            <a:r>
              <a:rPr lang="en-US" sz="2400" dirty="0" smtClean="0"/>
              <a:t>(for Lev 6:20) </a:t>
            </a:r>
            <a:r>
              <a:rPr lang="en-US" dirty="0" smtClean="0"/>
              <a:t>will be trimmed </a:t>
            </a:r>
            <a:r>
              <a:rPr lang="en-US" b="1" u="sng" dirty="0" smtClean="0">
                <a:solidFill>
                  <a:srgbClr val="0070C0"/>
                </a:solidFill>
              </a:rPr>
              <a:t>after</a:t>
            </a:r>
            <a:r>
              <a:rPr lang="en-US" dirty="0" smtClean="0"/>
              <a:t> the dusk twilight into the Night Season – not during the Day Season of &lt;</a:t>
            </a:r>
            <a:r>
              <a:rPr lang="en-US" dirty="0" err="1" smtClean="0"/>
              <a:t>beyn</a:t>
            </a:r>
            <a:r>
              <a:rPr lang="en-US" dirty="0" smtClean="0"/>
              <a:t> ha </a:t>
            </a:r>
            <a:r>
              <a:rPr lang="en-US" dirty="0" err="1" smtClean="0"/>
              <a:t>arbayim</a:t>
            </a:r>
            <a:r>
              <a:rPr lang="en-US" dirty="0" smtClean="0"/>
              <a:t>&gt;.</a:t>
            </a:r>
            <a:endParaRPr lang="en-US" dirty="0">
              <a:latin typeface="Ravie" pitchFamily="82" charset="0"/>
            </a:endParaRPr>
          </a:p>
        </p:txBody>
      </p:sp>
      <p:sp>
        <p:nvSpPr>
          <p:cNvPr id="11" name="Content Placeholder 3"/>
          <p:cNvSpPr txBox="1">
            <a:spLocks/>
          </p:cNvSpPr>
          <p:nvPr/>
        </p:nvSpPr>
        <p:spPr>
          <a:xfrm>
            <a:off x="6655444" y="2723826"/>
            <a:ext cx="5327124" cy="4029856"/>
          </a:xfrm>
          <a:prstGeom prst="rect">
            <a:avLst/>
          </a:prstGeom>
        </p:spPr>
        <p:txBody>
          <a:bodyPr>
            <a:normAutofit/>
            <a:scene3d>
              <a:camera prst="orthographicFront"/>
              <a:lightRig rig="threePt" dir="t"/>
            </a:scene3d>
            <a:sp3d extrusionH="57150">
              <a:bevelT w="82550" h="38100" prst="coolSlant"/>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lnSpc>
                <a:spcPct val="120000"/>
              </a:lnSpc>
              <a:buNone/>
            </a:pPr>
            <a:r>
              <a:rPr lang="en-US" sz="2400" b="1" dirty="0" smtClean="0">
                <a:ln>
                  <a:solidFill>
                    <a:schemeClr val="tx2"/>
                  </a:solidFill>
                </a:ln>
                <a:solidFill>
                  <a:schemeClr val="accent2">
                    <a:lumMod val="75000"/>
                  </a:schemeClr>
                </a:solidFill>
                <a:latin typeface="Ravie" pitchFamily="82" charset="0"/>
              </a:rPr>
              <a:t>What does this mean?</a:t>
            </a:r>
            <a:endParaRPr lang="en-US" sz="2000" dirty="0" smtClean="0"/>
          </a:p>
          <a:p>
            <a:pPr marL="425196" indent="-342900">
              <a:lnSpc>
                <a:spcPct val="120000"/>
              </a:lnSpc>
              <a:buFont typeface="+mj-lt"/>
              <a:buAutoNum type="arabicPeriod"/>
            </a:pPr>
            <a:r>
              <a:rPr lang="en-US" sz="1800" dirty="0" smtClean="0"/>
              <a:t>On the days where there were several additional sacrifices being offered due to the extra requirements for certain feasts and festivals, it is </a:t>
            </a:r>
            <a:r>
              <a:rPr lang="en-US" sz="1800" b="1" dirty="0" smtClean="0">
                <a:ln w="1905"/>
                <a:solidFill>
                  <a:srgbClr val="C00000"/>
                </a:solidFill>
                <a:effectLst>
                  <a:innerShdw blurRad="69850" dist="43180" dir="5400000">
                    <a:srgbClr val="000000">
                      <a:alpha val="65000"/>
                    </a:srgbClr>
                  </a:innerShdw>
                </a:effectLst>
              </a:rPr>
              <a:t>very possible </a:t>
            </a:r>
            <a:r>
              <a:rPr lang="en-US" sz="1800" dirty="0" smtClean="0"/>
              <a:t>the sanctuary lamps were not trimmed until layil/night.</a:t>
            </a:r>
          </a:p>
          <a:p>
            <a:pPr marL="425196" indent="-342900">
              <a:lnSpc>
                <a:spcPct val="120000"/>
              </a:lnSpc>
              <a:buFont typeface="+mj-lt"/>
              <a:buAutoNum type="arabicPeriod"/>
            </a:pPr>
            <a:r>
              <a:rPr lang="en-US" sz="1800" dirty="0" smtClean="0"/>
              <a:t>On the Passover Day when there were 1000s of lambs being slain, it is </a:t>
            </a:r>
            <a:r>
              <a:rPr lang="en-US" sz="1800" b="1" dirty="0" smtClean="0">
                <a:ln w="1905"/>
                <a:solidFill>
                  <a:srgbClr val="C00000"/>
                </a:solidFill>
                <a:effectLst>
                  <a:innerShdw blurRad="69850" dist="43180" dir="5400000">
                    <a:srgbClr val="000000">
                      <a:alpha val="65000"/>
                    </a:srgbClr>
                  </a:innerShdw>
                </a:effectLst>
              </a:rPr>
              <a:t>totally reasonable </a:t>
            </a:r>
            <a:r>
              <a:rPr lang="en-US" sz="1800" dirty="0" smtClean="0"/>
              <a:t>the lamps may not have been trimmed until the Night Season.</a:t>
            </a:r>
            <a:endParaRPr lang="en-US" sz="1800" dirty="0"/>
          </a:p>
        </p:txBody>
      </p:sp>
      <p:sp>
        <p:nvSpPr>
          <p:cNvPr id="13" name="TextBox 29"/>
          <p:cNvSpPr txBox="1"/>
          <p:nvPr/>
        </p:nvSpPr>
        <p:spPr>
          <a:xfrm>
            <a:off x="-972163" y="2589536"/>
            <a:ext cx="648072" cy="1995249"/>
          </a:xfrm>
          <a:prstGeom prst="roundRect">
            <a:avLst/>
          </a:prstGeom>
          <a:solidFill>
            <a:schemeClr val="accent6"/>
          </a:solidFill>
          <a:ln w="57150">
            <a:solidFill>
              <a:schemeClr val="accent6">
                <a:lumMod val="75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pic>
        <p:nvPicPr>
          <p:cNvPr id="3074" name="Picture 2" descr="C:\Users\Rae\Desktop\aaron-lampst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48" y="2598813"/>
            <a:ext cx="5363812" cy="40228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675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93134" y="183198"/>
            <a:ext cx="10418450" cy="1143000"/>
          </a:xfrm>
        </p:spPr>
        <p:txBody>
          <a:bodyPr>
            <a:normAutofit fontScale="90000"/>
          </a:bodyPr>
          <a:lstStyle/>
          <a:p>
            <a:r>
              <a:rPr lang="en-US" dirty="0" smtClean="0"/>
              <a:t>Lev 6:20’s Placement of the </a:t>
            </a:r>
            <a:br>
              <a:rPr lang="en-US" dirty="0" smtClean="0"/>
            </a:br>
            <a:r>
              <a:rPr lang="en-US" dirty="0" smtClean="0"/>
              <a:t>Evening Sacrifice at Twilight  </a:t>
            </a:r>
            <a:endParaRPr lang="en-US" sz="1600" dirty="0"/>
          </a:p>
        </p:txBody>
      </p:sp>
      <p:sp>
        <p:nvSpPr>
          <p:cNvPr id="4" name="Content Placeholder 3"/>
          <p:cNvSpPr>
            <a:spLocks noGrp="1"/>
          </p:cNvSpPr>
          <p:nvPr>
            <p:ph idx="1"/>
          </p:nvPr>
        </p:nvSpPr>
        <p:spPr>
          <a:xfrm>
            <a:off x="1518856" y="1442008"/>
            <a:ext cx="10279554" cy="5410200"/>
          </a:xfrm>
        </p:spPr>
        <p:txBody>
          <a:bodyPr>
            <a:normAutofit fontScale="85000" lnSpcReduction="20000"/>
            <a:scene3d>
              <a:camera prst="orthographicFront"/>
              <a:lightRig rig="threePt" dir="t"/>
            </a:scene3d>
            <a:sp3d extrusionH="57150">
              <a:bevelT w="82550" h="38100" prst="coolSlant"/>
            </a:sp3d>
          </a:bodyPr>
          <a:lstStyle/>
          <a:p>
            <a:pPr marL="82296" indent="0">
              <a:buNone/>
            </a:pPr>
            <a:r>
              <a:rPr lang="en-US" dirty="0" smtClean="0">
                <a:latin typeface="Calibri" pitchFamily="34" charset="0"/>
                <a:cs typeface="Calibri" pitchFamily="34" charset="0"/>
              </a:rPr>
              <a:t>These facts have now been established:</a:t>
            </a:r>
          </a:p>
          <a:p>
            <a:pPr marL="596646" indent="-514350">
              <a:buFont typeface="+mj-lt"/>
              <a:buAutoNum type="arabicPeriod"/>
            </a:pPr>
            <a:r>
              <a:rPr lang="en-US" dirty="0" smtClean="0">
                <a:solidFill>
                  <a:srgbClr val="96004B"/>
                </a:solidFill>
                <a:latin typeface="Calibri" pitchFamily="34" charset="0"/>
                <a:cs typeface="Calibri" pitchFamily="34" charset="0"/>
              </a:rPr>
              <a:t>The Grain/Meat </a:t>
            </a:r>
            <a:r>
              <a:rPr lang="en-US" dirty="0">
                <a:solidFill>
                  <a:srgbClr val="96004B"/>
                </a:solidFill>
                <a:latin typeface="Calibri" pitchFamily="34" charset="0"/>
                <a:cs typeface="Calibri" pitchFamily="34" charset="0"/>
              </a:rPr>
              <a:t>O</a:t>
            </a:r>
            <a:r>
              <a:rPr lang="en-US" dirty="0" smtClean="0">
                <a:solidFill>
                  <a:srgbClr val="96004B"/>
                </a:solidFill>
                <a:latin typeface="Calibri" pitchFamily="34" charset="0"/>
                <a:cs typeface="Calibri" pitchFamily="34" charset="0"/>
              </a:rPr>
              <a:t>ffering is </a:t>
            </a:r>
            <a:r>
              <a:rPr lang="en-US" b="1" u="sng" dirty="0" smtClean="0">
                <a:solidFill>
                  <a:srgbClr val="96004B"/>
                </a:solidFill>
                <a:latin typeface="Calibri" pitchFamily="34" charset="0"/>
                <a:cs typeface="Calibri" pitchFamily="34" charset="0"/>
              </a:rPr>
              <a:t>always</a:t>
            </a:r>
            <a:r>
              <a:rPr lang="en-US" dirty="0" smtClean="0">
                <a:solidFill>
                  <a:srgbClr val="96004B"/>
                </a:solidFill>
                <a:latin typeface="Calibri" pitchFamily="34" charset="0"/>
                <a:cs typeface="Calibri" pitchFamily="34" charset="0"/>
              </a:rPr>
              <a:t> given with the </a:t>
            </a:r>
            <a:br>
              <a:rPr lang="en-US" dirty="0" smtClean="0">
                <a:solidFill>
                  <a:srgbClr val="96004B"/>
                </a:solidFill>
                <a:latin typeface="Calibri" pitchFamily="34" charset="0"/>
                <a:cs typeface="Calibri" pitchFamily="34" charset="0"/>
              </a:rPr>
            </a:br>
            <a:r>
              <a:rPr lang="en-US" b="1" dirty="0" smtClean="0">
                <a:solidFill>
                  <a:srgbClr val="FF0000"/>
                </a:solidFill>
                <a:latin typeface="Calibri" pitchFamily="34" charset="0"/>
                <a:cs typeface="Calibri" pitchFamily="34" charset="0"/>
              </a:rPr>
              <a:t>blood sacrifice </a:t>
            </a:r>
            <a:r>
              <a:rPr lang="en-US" dirty="0" smtClean="0">
                <a:solidFill>
                  <a:srgbClr val="96004B"/>
                </a:solidFill>
                <a:latin typeface="Calibri" pitchFamily="34" charset="0"/>
                <a:cs typeface="Calibri" pitchFamily="34" charset="0"/>
              </a:rPr>
              <a:t>along with the Drink Offering.  </a:t>
            </a:r>
            <a:br>
              <a:rPr lang="en-US" dirty="0" smtClean="0">
                <a:solidFill>
                  <a:srgbClr val="96004B"/>
                </a:solidFill>
                <a:latin typeface="Calibri" pitchFamily="34" charset="0"/>
                <a:cs typeface="Calibri" pitchFamily="34" charset="0"/>
              </a:rPr>
            </a:br>
            <a:r>
              <a:rPr lang="en-US" dirty="0" smtClean="0">
                <a:solidFill>
                  <a:srgbClr val="96004B"/>
                </a:solidFill>
                <a:latin typeface="Calibri" pitchFamily="34" charset="0"/>
                <a:cs typeface="Calibri" pitchFamily="34" charset="0"/>
              </a:rPr>
              <a:t>They are never separated.  </a:t>
            </a:r>
          </a:p>
          <a:p>
            <a:pPr marL="596646" indent="-514350">
              <a:buFont typeface="+mj-lt"/>
              <a:buAutoNum type="arabicPeriod"/>
            </a:pPr>
            <a:r>
              <a:rPr lang="en-US" b="1" dirty="0" smtClean="0">
                <a:ln>
                  <a:solidFill>
                    <a:schemeClr val="tx2"/>
                  </a:solidFill>
                </a:ln>
                <a:solidFill>
                  <a:schemeClr val="accent2">
                    <a:lumMod val="75000"/>
                  </a:schemeClr>
                </a:solidFill>
                <a:latin typeface="Calibri" pitchFamily="34" charset="0"/>
                <a:cs typeface="Calibri" pitchFamily="34" charset="0"/>
              </a:rPr>
              <a:t>Lev 6:20 </a:t>
            </a:r>
            <a:r>
              <a:rPr lang="en-US" dirty="0" smtClean="0">
                <a:solidFill>
                  <a:srgbClr val="002060"/>
                </a:solidFill>
                <a:latin typeface="Calibri" pitchFamily="34" charset="0"/>
                <a:cs typeface="Calibri" pitchFamily="34" charset="0"/>
              </a:rPr>
              <a:t>places the Daily evening sacrifice and </a:t>
            </a:r>
            <a:br>
              <a:rPr lang="en-US" dirty="0" smtClean="0">
                <a:solidFill>
                  <a:srgbClr val="002060"/>
                </a:solidFill>
                <a:latin typeface="Calibri" pitchFamily="34" charset="0"/>
                <a:cs typeface="Calibri" pitchFamily="34" charset="0"/>
              </a:rPr>
            </a:br>
            <a:r>
              <a:rPr lang="en-US" dirty="0" smtClean="0">
                <a:solidFill>
                  <a:srgbClr val="002060"/>
                </a:solidFill>
                <a:latin typeface="Calibri" pitchFamily="34" charset="0"/>
                <a:cs typeface="Calibri" pitchFamily="34" charset="0"/>
              </a:rPr>
              <a:t>Grain Offering during dusk twilight “up to” the </a:t>
            </a:r>
            <a:br>
              <a:rPr lang="en-US" dirty="0" smtClean="0">
                <a:solidFill>
                  <a:srgbClr val="002060"/>
                </a:solidFill>
                <a:latin typeface="Calibri" pitchFamily="34" charset="0"/>
                <a:cs typeface="Calibri" pitchFamily="34" charset="0"/>
              </a:rPr>
            </a:br>
            <a:r>
              <a:rPr lang="en-US" dirty="0" smtClean="0">
                <a:solidFill>
                  <a:srgbClr val="002060"/>
                </a:solidFill>
                <a:latin typeface="Calibri" pitchFamily="34" charset="0"/>
                <a:cs typeface="Calibri" pitchFamily="34" charset="0"/>
              </a:rPr>
              <a:t>border edges of the Night Season.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sz="2400" dirty="0" smtClean="0">
                <a:latin typeface="Calibri" pitchFamily="34" charset="0"/>
                <a:cs typeface="Calibri" pitchFamily="34" charset="0"/>
              </a:rPr>
              <a:t>(Question of “when” to be answered in Part 3.)</a:t>
            </a:r>
          </a:p>
          <a:p>
            <a:pPr marL="596646" indent="-514350">
              <a:buFont typeface="+mj-lt"/>
              <a:buAutoNum type="arabicPeriod"/>
            </a:pPr>
            <a:r>
              <a:rPr lang="en-US" b="1" dirty="0" smtClean="0">
                <a:solidFill>
                  <a:schemeClr val="accent5">
                    <a:lumMod val="60000"/>
                    <a:lumOff val="40000"/>
                  </a:schemeClr>
                </a:solidFill>
                <a:latin typeface="Calibri" pitchFamily="34" charset="0"/>
                <a:cs typeface="Calibri" pitchFamily="34" charset="0"/>
              </a:rPr>
              <a:t>This </a:t>
            </a:r>
            <a:r>
              <a:rPr lang="en-US" b="1" dirty="0">
                <a:solidFill>
                  <a:schemeClr val="accent5">
                    <a:lumMod val="60000"/>
                    <a:lumOff val="40000"/>
                  </a:schemeClr>
                </a:solidFill>
                <a:latin typeface="Calibri" pitchFamily="34" charset="0"/>
                <a:cs typeface="Calibri" pitchFamily="34" charset="0"/>
              </a:rPr>
              <a:t>L</a:t>
            </a:r>
            <a:r>
              <a:rPr lang="en-US" b="1" dirty="0" smtClean="0">
                <a:solidFill>
                  <a:schemeClr val="accent5">
                    <a:lumMod val="60000"/>
                    <a:lumOff val="40000"/>
                  </a:schemeClr>
                </a:solidFill>
                <a:latin typeface="Calibri" pitchFamily="34" charset="0"/>
                <a:cs typeface="Calibri" pitchFamily="34" charset="0"/>
              </a:rPr>
              <a:t>aw of the Grain Offering allows for the ereb/evening sacrifice </a:t>
            </a:r>
            <a:br>
              <a:rPr lang="en-US" b="1" dirty="0" smtClean="0">
                <a:solidFill>
                  <a:schemeClr val="accent5">
                    <a:lumMod val="60000"/>
                    <a:lumOff val="40000"/>
                  </a:schemeClr>
                </a:solidFill>
                <a:latin typeface="Calibri" pitchFamily="34" charset="0"/>
                <a:cs typeface="Calibri" pitchFamily="34" charset="0"/>
              </a:rPr>
            </a:br>
            <a:r>
              <a:rPr lang="en-US" b="1" dirty="0" smtClean="0">
                <a:solidFill>
                  <a:schemeClr val="accent5">
                    <a:lumMod val="60000"/>
                    <a:lumOff val="40000"/>
                  </a:schemeClr>
                </a:solidFill>
                <a:latin typeface="Calibri" pitchFamily="34" charset="0"/>
                <a:cs typeface="Calibri" pitchFamily="34" charset="0"/>
              </a:rPr>
              <a:t>to be during the dusk twilight – complimenting the boqer/morning twilight sacrifices and its Grain Offerings. </a:t>
            </a:r>
          </a:p>
          <a:p>
            <a:pPr marL="596646" indent="-514350">
              <a:buFont typeface="+mj-lt"/>
              <a:buAutoNum type="arabicPeriod"/>
            </a:pPr>
            <a:r>
              <a:rPr lang="en-US" b="1" u="sng" dirty="0" smtClean="0">
                <a:solidFill>
                  <a:srgbClr val="006600"/>
                </a:solidFill>
                <a:latin typeface="Calibri" pitchFamily="34" charset="0"/>
                <a:cs typeface="Calibri" pitchFamily="34" charset="0"/>
              </a:rPr>
              <a:t>Fact to be established soon</a:t>
            </a:r>
            <a:r>
              <a:rPr lang="en-US" dirty="0" smtClean="0">
                <a:solidFill>
                  <a:srgbClr val="006600"/>
                </a:solidFill>
                <a:latin typeface="Calibri" pitchFamily="34" charset="0"/>
                <a:cs typeface="Calibri" pitchFamily="34" charset="0"/>
              </a:rPr>
              <a:t>:  There were many commands </a:t>
            </a:r>
            <a:br>
              <a:rPr lang="en-US" dirty="0" smtClean="0">
                <a:solidFill>
                  <a:srgbClr val="006600"/>
                </a:solidFill>
                <a:latin typeface="Calibri" pitchFamily="34" charset="0"/>
                <a:cs typeface="Calibri" pitchFamily="34" charset="0"/>
              </a:rPr>
            </a:br>
            <a:r>
              <a:rPr lang="en-US" dirty="0" smtClean="0">
                <a:solidFill>
                  <a:srgbClr val="006600"/>
                </a:solidFill>
                <a:latin typeface="Calibri" pitchFamily="34" charset="0"/>
                <a:cs typeface="Calibri" pitchFamily="34" charset="0"/>
              </a:rPr>
              <a:t>for extra sacrifices to be offered throughout the year, on various special occasions. </a:t>
            </a:r>
            <a:r>
              <a:rPr lang="en-US" dirty="0" smtClean="0">
                <a:latin typeface="Calibri" pitchFamily="34" charset="0"/>
                <a:cs typeface="Calibri" pitchFamily="34" charset="0"/>
              </a:rPr>
              <a:t> </a:t>
            </a:r>
            <a:r>
              <a:rPr lang="en-US" b="1" u="sng" dirty="0" smtClean="0">
                <a:solidFill>
                  <a:schemeClr val="tx1">
                    <a:lumMod val="75000"/>
                    <a:lumOff val="25000"/>
                  </a:schemeClr>
                </a:solidFill>
                <a:latin typeface="Calibri" pitchFamily="34" charset="0"/>
                <a:cs typeface="Calibri" pitchFamily="34" charset="0"/>
              </a:rPr>
              <a:t>Does </a:t>
            </a:r>
            <a:r>
              <a:rPr lang="en-US" b="1" u="sng" dirty="0" smtClean="0">
                <a:solidFill>
                  <a:srgbClr val="C00000"/>
                </a:solidFill>
                <a:latin typeface="Calibri" pitchFamily="34" charset="0"/>
                <a:cs typeface="Calibri" pitchFamily="34" charset="0"/>
              </a:rPr>
              <a:t>it appear</a:t>
            </a:r>
            <a:r>
              <a:rPr lang="en-US" b="1" u="sng" dirty="0" smtClean="0">
                <a:latin typeface="Calibri" pitchFamily="34" charset="0"/>
                <a:cs typeface="Calibri" pitchFamily="34" charset="0"/>
              </a:rPr>
              <a:t> </a:t>
            </a:r>
            <a:r>
              <a:rPr lang="en-US" b="1" u="sng" dirty="0" smtClean="0">
                <a:solidFill>
                  <a:schemeClr val="tx1">
                    <a:lumMod val="75000"/>
                    <a:lumOff val="25000"/>
                  </a:schemeClr>
                </a:solidFill>
                <a:latin typeface="Calibri" pitchFamily="34" charset="0"/>
                <a:cs typeface="Calibri" pitchFamily="34" charset="0"/>
              </a:rPr>
              <a:t>the “ereb” timeframe allows </a:t>
            </a:r>
            <a:br>
              <a:rPr lang="en-US" b="1" u="sng" dirty="0" smtClean="0">
                <a:solidFill>
                  <a:schemeClr val="tx1">
                    <a:lumMod val="75000"/>
                    <a:lumOff val="25000"/>
                  </a:schemeClr>
                </a:solidFill>
                <a:latin typeface="Calibri" pitchFamily="34" charset="0"/>
                <a:cs typeface="Calibri" pitchFamily="34" charset="0"/>
              </a:rPr>
            </a:br>
            <a:r>
              <a:rPr lang="en-US" b="1" u="sng" dirty="0" smtClean="0">
                <a:solidFill>
                  <a:schemeClr val="tx1">
                    <a:lumMod val="75000"/>
                    <a:lumOff val="25000"/>
                  </a:schemeClr>
                </a:solidFill>
                <a:latin typeface="Calibri" pitchFamily="34" charset="0"/>
                <a:cs typeface="Calibri" pitchFamily="34" charset="0"/>
              </a:rPr>
              <a:t>for an overflow of many sacrifices like it did for King Josiah</a:t>
            </a:r>
            <a:r>
              <a:rPr lang="en-US" b="1" dirty="0" smtClean="0">
                <a:solidFill>
                  <a:schemeClr val="tx1">
                    <a:lumMod val="75000"/>
                    <a:lumOff val="25000"/>
                  </a:schemeClr>
                </a:solidFill>
                <a:latin typeface="Calibri" pitchFamily="34" charset="0"/>
                <a:cs typeface="Calibri" pitchFamily="34" charset="0"/>
              </a:rPr>
              <a:t>?</a:t>
            </a:r>
            <a:endParaRPr lang="en-US" dirty="0" smtClean="0">
              <a:solidFill>
                <a:schemeClr val="tx1">
                  <a:lumMod val="75000"/>
                  <a:lumOff val="25000"/>
                </a:schemeClr>
              </a:solidFill>
              <a:latin typeface="Calibri" pitchFamily="34" charset="0"/>
              <a:cs typeface="Calibri" pitchFamily="34" charset="0"/>
            </a:endParaRPr>
          </a:p>
        </p:txBody>
      </p:sp>
      <p:sp>
        <p:nvSpPr>
          <p:cNvPr id="7" name="Rectangle 6"/>
          <p:cNvSpPr/>
          <p:nvPr/>
        </p:nvSpPr>
        <p:spPr>
          <a:xfrm>
            <a:off x="151272" y="2439015"/>
            <a:ext cx="1159292" cy="2308324"/>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Lev 6:20</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Law of</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the</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Grain</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Offering</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at</a:t>
            </a:r>
            <a:b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rPr>
              <a:t>Twilight</a:t>
            </a:r>
            <a:endParaRPr lang="en-US" b="1" cap="none" spc="50" dirty="0">
              <a:ln w="13500">
                <a:solidFill>
                  <a:schemeClr val="accent1">
                    <a:shade val="2500"/>
                    <a:alpha val="6500"/>
                  </a:schemeClr>
                </a:solidFill>
                <a:prstDash val="solid"/>
              </a:ln>
              <a:solidFill>
                <a:schemeClr val="accent1">
                  <a:tint val="3000"/>
                  <a:alpha val="95000"/>
                </a:schemeClr>
              </a:solidFill>
              <a:effectLst>
                <a:glow rad="127000">
                  <a:schemeClr val="tx2"/>
                </a:glow>
                <a:innerShdw blurRad="50900" dist="38500" dir="13500000">
                  <a:srgbClr val="000000">
                    <a:alpha val="60000"/>
                  </a:srgbClr>
                </a:innerShdw>
              </a:effectLst>
            </a:endParaRPr>
          </a:p>
        </p:txBody>
      </p:sp>
      <p:pic>
        <p:nvPicPr>
          <p:cNvPr id="1027" name="Picture 3" descr="C:\Users\Rae\Desktop\grain offering 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059" y="255025"/>
            <a:ext cx="3098800" cy="1100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4" descr="C:\Users\Rae\Desktop\bunny trail wood plaque 400 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0511">
            <a:off x="67341" y="5881569"/>
            <a:ext cx="1711008" cy="6929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6" name="Picture 2" descr="C:\Users\Rae\Desktop\2.10 art\drink offering poured ou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320" y="1507499"/>
            <a:ext cx="2254921" cy="21805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Rae\Desktop\grain offering 800 ed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846" y="2232904"/>
            <a:ext cx="2150937" cy="19733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2232640" y="3815418"/>
            <a:ext cx="6096000" cy="2031325"/>
          </a:xfrm>
          <a:prstGeom prst="rect">
            <a:avLst/>
          </a:prstGeom>
          <a:solidFill>
            <a:schemeClr val="accent4">
              <a:lumMod val="20000"/>
              <a:lumOff val="80000"/>
            </a:schemeClr>
          </a:solidFill>
        </p:spPr>
        <p:txBody>
          <a:bodyPr>
            <a:spAutoFit/>
          </a:bodyPr>
          <a:lstStyle/>
          <a:p>
            <a:r>
              <a:rPr lang="en-US" dirty="0"/>
              <a:t>CF needs to take this question UP to the gospels when the 1000s of </a:t>
            </a:r>
            <a:r>
              <a:rPr lang="en-US" dirty="0" err="1" smtClean="0"/>
              <a:t>passover</a:t>
            </a:r>
            <a:r>
              <a:rPr lang="en-US" dirty="0" smtClean="0"/>
              <a:t>  </a:t>
            </a:r>
            <a:r>
              <a:rPr lang="en-US" dirty="0"/>
              <a:t>lambs are being sacrificed quite possible up to the night under the provisions made by Moses in </a:t>
            </a:r>
            <a:r>
              <a:rPr lang="en-US" dirty="0" smtClean="0"/>
              <a:t>Deut </a:t>
            </a:r>
            <a:r>
              <a:rPr lang="en-US" dirty="0"/>
              <a:t>16:6.  Why?  Because with all the demand for priests with the people and the sacrifices, the lamp trimming would more than likely have been delayed to the edge of night, or Night Season.</a:t>
            </a:r>
          </a:p>
        </p:txBody>
      </p:sp>
    </p:spTree>
    <p:extLst>
      <p:ext uri="{BB962C8B-B14F-4D97-AF65-F5344CB8AC3E}">
        <p14:creationId xmlns:p14="http://schemas.microsoft.com/office/powerpoint/2010/main" val="47544207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1026" name="Picture 2" descr="F:\Art on Desktop - 1\All white man clip art\3d white people\puzzle teamwork 4.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594192" y="4168197"/>
            <a:ext cx="1786475" cy="137360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30" name="Rectangle 29"/>
          <p:cNvSpPr/>
          <p:nvPr/>
        </p:nvSpPr>
        <p:spPr>
          <a:xfrm>
            <a:off x="7261714" y="3783930"/>
            <a:ext cx="2924198" cy="1692771"/>
          </a:xfrm>
          <a:prstGeom prst="rect">
            <a:avLst/>
          </a:prstGeom>
          <a:gradFill>
            <a:gsLst>
              <a:gs pos="15000">
                <a:schemeClr val="tx1">
                  <a:lumMod val="85000"/>
                  <a:lumOff val="15000"/>
                </a:schemeClr>
              </a:gs>
              <a:gs pos="1000">
                <a:schemeClr val="bg1"/>
              </a:gs>
              <a:gs pos="65000">
                <a:schemeClr val="tx1">
                  <a:lumMod val="65000"/>
                  <a:lumOff val="35000"/>
                </a:schemeClr>
              </a:gs>
              <a:gs pos="89000">
                <a:schemeClr val="bg1"/>
              </a:gs>
            </a:gsLst>
            <a:path path="circle">
              <a:fillToRect l="50000" t="50000" r="50000" b="50000"/>
            </a:path>
          </a:gradFill>
          <a:effectLst>
            <a:glow rad="127000">
              <a:schemeClr val="bg1"/>
            </a:glow>
          </a:effectLst>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two</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mixings)</a:t>
            </a: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p:txBody>
      </p:sp>
      <p:sp>
        <p:nvSpPr>
          <p:cNvPr id="27" name="Rectangle 26"/>
          <p:cNvSpPr/>
          <p:nvPr/>
        </p:nvSpPr>
        <p:spPr>
          <a:xfrm>
            <a:off x="3369667" y="3792303"/>
            <a:ext cx="2924198" cy="1692771"/>
          </a:xfrm>
          <a:prstGeom prst="rect">
            <a:avLst/>
          </a:prstGeom>
          <a:gradFill flip="none" rotWithShape="1">
            <a:gsLst>
              <a:gs pos="25000">
                <a:srgbClr val="ACD0DE"/>
              </a:gs>
              <a:gs pos="9000">
                <a:schemeClr val="bg1"/>
              </a:gs>
              <a:gs pos="75000">
                <a:srgbClr val="D1E3EB"/>
              </a:gs>
              <a:gs pos="87000">
                <a:schemeClr val="bg1"/>
              </a:gs>
            </a:gsLst>
            <a:path path="circle">
              <a:fillToRect l="50000" t="50000" r="50000" b="50000"/>
            </a:path>
            <a:tileRect/>
          </a:gradFill>
        </p:spPr>
        <p:txBody>
          <a:bodyPr wrap="none" lIns="91440" tIns="45720" rIns="91440" bIns="45720">
            <a:spAutoFit/>
            <a:scene3d>
              <a:camera prst="orthographicFront"/>
              <a:lightRig rig="threePt" dir="t"/>
            </a:scene3d>
            <a:sp3d extrusionH="57150">
              <a:bevelT w="38100" h="38100"/>
            </a:sp3d>
          </a:bodyPr>
          <a:lstStyle/>
          <a:p>
            <a:pPr algn="ct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innerShdw blurRad="69850" dist="43180" dir="5400000">
                    <a:srgbClr val="000000">
                      <a:alpha val="65000"/>
                    </a:srgbClr>
                  </a:innerShdw>
                </a:effectLst>
                <a:latin typeface="Comic Sans MS" pitchFamily="66" charset="0"/>
              </a:rPr>
              <a:t>two</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 mixings)</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10527259" y="4023219"/>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4" name="Straight Arrow Connector 3"/>
          <p:cNvCxnSpPr/>
          <p:nvPr/>
        </p:nvCxnSpPr>
        <p:spPr>
          <a:xfrm>
            <a:off x="6485028" y="3152491"/>
            <a:ext cx="96563" cy="596900"/>
          </a:xfrm>
          <a:prstGeom prst="straightConnector1">
            <a:avLst/>
          </a:prstGeom>
          <a:ln w="38100">
            <a:solidFill>
              <a:schemeClr val="accent5"/>
            </a:solidFil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141457" y="3152491"/>
            <a:ext cx="192108" cy="605554"/>
          </a:xfrm>
          <a:prstGeom prst="straightConnector1">
            <a:avLst/>
          </a:prstGeom>
          <a:ln w="38100">
            <a:solidFill>
              <a:srgbClr val="B83D68"/>
            </a:solidFil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87177" y="4165951"/>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6941631" y="4165951"/>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6633117" y="3473801"/>
            <a:ext cx="322122" cy="2002900"/>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2" name="Straight Connector 11"/>
          <p:cNvCxnSpPr/>
          <p:nvPr/>
        </p:nvCxnSpPr>
        <p:spPr>
          <a:xfrm>
            <a:off x="3146537" y="375955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81591" y="374939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31297" y="3025492"/>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7" name="Curved Down Arrow 16"/>
          <p:cNvSpPr/>
          <p:nvPr/>
        </p:nvSpPr>
        <p:spPr>
          <a:xfrm>
            <a:off x="3187177" y="3617310"/>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5500326" y="3035652"/>
            <a:ext cx="1201232"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cxnSp>
        <p:nvCxnSpPr>
          <p:cNvPr id="20" name="Straight Arrow Connector 19"/>
          <p:cNvCxnSpPr/>
          <p:nvPr/>
        </p:nvCxnSpPr>
        <p:spPr>
          <a:xfrm>
            <a:off x="10497191" y="2335437"/>
            <a:ext cx="8802" cy="1138364"/>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97963" y="1265271"/>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505993" y="3473801"/>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89473" y="3758045"/>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a:off x="6941630" y="3617309"/>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cxnSp>
        <p:nvCxnSpPr>
          <p:cNvPr id="31" name="Straight Arrow Connector 30"/>
          <p:cNvCxnSpPr/>
          <p:nvPr/>
        </p:nvCxnSpPr>
        <p:spPr>
          <a:xfrm flipH="1">
            <a:off x="2733715" y="2335437"/>
            <a:ext cx="7148" cy="105182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07578" y="1274698"/>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3" name="Title 2"/>
          <p:cNvSpPr txBox="1">
            <a:spLocks/>
          </p:cNvSpPr>
          <p:nvPr/>
        </p:nvSpPr>
        <p:spPr>
          <a:xfrm>
            <a:off x="1265817" y="752487"/>
            <a:ext cx="10820400" cy="1340474"/>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Lev 6:20 provides for the </a:t>
            </a:r>
            <a:r>
              <a:rPr lang="en-US" sz="2400" dirty="0" smtClean="0">
                <a:ln>
                  <a:solidFill>
                    <a:srgbClr val="002060"/>
                  </a:solidFill>
                  <a:prstDash val="solid"/>
                </a:ln>
                <a:solidFill>
                  <a:schemeClr val="accent2"/>
                </a:solidFill>
                <a:effectLst>
                  <a:outerShdw blurRad="88000" dist="50800" dir="5040000" algn="tl">
                    <a:schemeClr val="accent4">
                      <a:tint val="80000"/>
                      <a:satMod val="250000"/>
                      <a:alpha val="45000"/>
                    </a:schemeClr>
                  </a:outerShdw>
                </a:effectLst>
                <a:latin typeface="Arial Rounded MT Bold" pitchFamily="34" charset="0"/>
              </a:rPr>
              <a:t>Grain Offering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to be</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offered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at the dusk twilight edges of layil/night</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with the evening sacrifice.</a:t>
            </a:r>
            <a:endParaRPr lang="en-US" sz="1600" dirty="0">
              <a:ln>
                <a:noFill/>
                <a:prstDash val="solid"/>
              </a:ln>
              <a:solidFill>
                <a:srgbClr val="00B050"/>
              </a:solidFill>
            </a:endParaRPr>
          </a:p>
        </p:txBody>
      </p:sp>
      <p:sp>
        <p:nvSpPr>
          <p:cNvPr id="35" name="Rectangle 34"/>
          <p:cNvSpPr/>
          <p:nvPr/>
        </p:nvSpPr>
        <p:spPr>
          <a:xfrm>
            <a:off x="2770981" y="4010575"/>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2740863" y="3387260"/>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TextBox 29"/>
          <p:cNvSpPr txBox="1"/>
          <p:nvPr/>
        </p:nvSpPr>
        <p:spPr>
          <a:xfrm>
            <a:off x="491260" y="5476701"/>
            <a:ext cx="6830103" cy="1328023"/>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b="1" spc="150" dirty="0" smtClean="0">
                <a:ln w="11430"/>
                <a:solidFill>
                  <a:srgbClr val="F8F8F8"/>
                </a:solidFill>
                <a:effectLst>
                  <a:outerShdw blurRad="25400" algn="tl" rotWithShape="0">
                    <a:srgbClr val="000000">
                      <a:alpha val="43000"/>
                    </a:srgbClr>
                  </a:outerShdw>
                </a:effectLst>
                <a:latin typeface="Comic Sans MS" pitchFamily="66" charset="0"/>
              </a:rPr>
              <a:t>The </a:t>
            </a:r>
            <a:r>
              <a:rPr lang="en-US" b="1" spc="150" dirty="0" err="1" smtClean="0">
                <a:ln w="11430"/>
                <a:solidFill>
                  <a:srgbClr val="F8F8F8"/>
                </a:solidFill>
                <a:effectLst>
                  <a:outerShdw blurRad="25400" algn="tl" rotWithShape="0">
                    <a:srgbClr val="000000">
                      <a:alpha val="43000"/>
                    </a:srgbClr>
                  </a:outerShdw>
                </a:effectLst>
                <a:latin typeface="Comic Sans MS" pitchFamily="66" charset="0"/>
              </a:rPr>
              <a:t>Exo</a:t>
            </a:r>
            <a:r>
              <a:rPr lang="en-US" b="1" spc="150" dirty="0" smtClean="0">
                <a:ln w="11430"/>
                <a:solidFill>
                  <a:srgbClr val="F8F8F8"/>
                </a:solidFill>
                <a:effectLst>
                  <a:outerShdw blurRad="25400" algn="tl" rotWithShape="0">
                    <a:srgbClr val="000000">
                      <a:alpha val="43000"/>
                    </a:srgbClr>
                  </a:outerShdw>
                </a:effectLst>
                <a:latin typeface="Comic Sans MS" pitchFamily="66" charset="0"/>
              </a:rPr>
              <a:t> 30:8 “lamps” cannot be fully understood unless the information is aligned with Lev 6:20 because the Grain Offering, evening sacrifices </a:t>
            </a:r>
            <a:br>
              <a:rPr lang="en-US" b="1" spc="150" dirty="0" smtClean="0">
                <a:ln w="11430"/>
                <a:solidFill>
                  <a:srgbClr val="F8F8F8"/>
                </a:solidFill>
                <a:effectLst>
                  <a:outerShdw blurRad="25400" algn="tl" rotWithShape="0">
                    <a:srgbClr val="000000">
                      <a:alpha val="43000"/>
                    </a:srgbClr>
                  </a:outerShdw>
                </a:effectLst>
                <a:latin typeface="Comic Sans MS" pitchFamily="66" charset="0"/>
              </a:rPr>
            </a:br>
            <a:r>
              <a:rPr lang="en-US" b="1" spc="150" dirty="0" smtClean="0">
                <a:ln w="11430"/>
                <a:solidFill>
                  <a:srgbClr val="F8F8F8"/>
                </a:solidFill>
                <a:effectLst>
                  <a:outerShdw blurRad="25400" algn="tl" rotWithShape="0">
                    <a:srgbClr val="000000">
                      <a:alpha val="43000"/>
                    </a:srgbClr>
                  </a:outerShdw>
                </a:effectLst>
                <a:latin typeface="Comic Sans MS" pitchFamily="66" charset="0"/>
              </a:rPr>
              <a:t>and the lamp trimming are all bound together.</a:t>
            </a:r>
            <a:endParaRPr lang="en-US" b="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37" name="Title 2"/>
          <p:cNvSpPr txBox="1">
            <a:spLocks/>
          </p:cNvSpPr>
          <p:nvPr/>
        </p:nvSpPr>
        <p:spPr>
          <a:xfrm>
            <a:off x="1377790" y="-95879"/>
            <a:ext cx="10814210" cy="983298"/>
          </a:xfrm>
          <a:prstGeom prst="rect">
            <a:avLst/>
          </a:prstGeom>
        </p:spPr>
        <p:txBody>
          <a:bodyPr anchor="ctr">
            <a:normAutofit fontScale="92500"/>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chemeClr val="accent2">
                    <a:lumMod val="75000"/>
                  </a:schemeClr>
                </a:solidFill>
              </a:rPr>
              <a:t>Lev 6:20 &amp; Lighting</a:t>
            </a:r>
            <a:r>
              <a:rPr lang="en-US" b="1" dirty="0" smtClean="0">
                <a:ln>
                  <a:solidFill>
                    <a:srgbClr val="002060"/>
                  </a:solidFill>
                </a:ln>
                <a:solidFill>
                  <a:schemeClr val="accent6">
                    <a:lumMod val="60000"/>
                    <a:lumOff val="40000"/>
                  </a:schemeClr>
                </a:solidFill>
              </a:rPr>
              <a:t> </a:t>
            </a:r>
            <a:r>
              <a:rPr lang="en-US" b="1" dirty="0" smtClean="0">
                <a:ln>
                  <a:solidFill>
                    <a:srgbClr val="002060"/>
                  </a:solidFill>
                </a:ln>
                <a:solidFill>
                  <a:schemeClr val="accent2">
                    <a:lumMod val="75000"/>
                  </a:schemeClr>
                </a:solidFill>
              </a:rPr>
              <a:t>the Sanctuary Lamps</a:t>
            </a:r>
            <a:endParaRPr lang="en-US" b="1" dirty="0">
              <a:ln>
                <a:solidFill>
                  <a:srgbClr val="002060"/>
                </a:solidFill>
              </a:ln>
              <a:solidFill>
                <a:schemeClr val="accent2">
                  <a:lumMod val="75000"/>
                </a:schemeClr>
              </a:solidFill>
            </a:endParaRPr>
          </a:p>
        </p:txBody>
      </p:sp>
      <p:pic>
        <p:nvPicPr>
          <p:cNvPr id="39" name="Picture 2" descr="C:\Users\Rae\Desktop\Lampstand of holy place 400.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642983" y="2474116"/>
            <a:ext cx="1422914" cy="1067186"/>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0" name="Rectangle 39"/>
          <p:cNvSpPr/>
          <p:nvPr/>
        </p:nvSpPr>
        <p:spPr>
          <a:xfrm>
            <a:off x="6545319" y="3445712"/>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extrusionH="57150">
              <a:bevelT w="38100" h="38100"/>
            </a:sp3d>
          </a:bodyPr>
          <a:lstStyle/>
          <a:p>
            <a:pPr algn="ctr"/>
            <a:r>
              <a:rPr lang="en-CA" sz="1600" b="1" dirty="0" smtClean="0">
                <a:ln w="1905"/>
                <a:solidFill>
                  <a:schemeClr val="accent2">
                    <a:lumMod val="20000"/>
                    <a:lumOff val="80000"/>
                  </a:schemeClr>
                </a:solidFill>
                <a:effectLst>
                  <a:innerShdw blurRad="69850" dist="43180" dir="5400000">
                    <a:srgbClr val="000000">
                      <a:alpha val="65000"/>
                    </a:srgbClr>
                  </a:innerShdw>
                </a:effectLst>
              </a:rPr>
              <a:t>DUSK</a:t>
            </a:r>
            <a:endParaRPr lang="en-CA" b="1" dirty="0">
              <a:solidFill>
                <a:schemeClr val="accent2">
                  <a:lumMod val="20000"/>
                  <a:lumOff val="80000"/>
                </a:schemeClr>
              </a:solidFill>
            </a:endParaRPr>
          </a:p>
        </p:txBody>
      </p:sp>
      <p:pic>
        <p:nvPicPr>
          <p:cNvPr id="38" name="Picture 2" descr="C:\Users\Rae\Desktop\banner 6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189" y="5469764"/>
            <a:ext cx="4699708" cy="9258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7258609" y="5494848"/>
            <a:ext cx="4699708"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3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Now do we see?</a:t>
            </a:r>
            <a:endParaRPr lang="en-US" sz="4300" b="1" cap="none" spc="0" dirty="0">
              <a:ln w="50800"/>
              <a:solidFill>
                <a:srgbClr val="002060"/>
              </a:solidFill>
              <a:effectLst>
                <a:glow rad="127000">
                  <a:schemeClr val="accent2">
                    <a:lumMod val="20000"/>
                    <a:lumOff val="80000"/>
                    <a:alpha val="93000"/>
                  </a:schemeClr>
                </a:glow>
              </a:effectLst>
              <a:latin typeface="MV Boli" pitchFamily="2" charset="0"/>
              <a:cs typeface="MV Boli" pitchFamily="2" charset="0"/>
            </a:endParaRPr>
          </a:p>
        </p:txBody>
      </p:sp>
      <p:sp>
        <p:nvSpPr>
          <p:cNvPr id="44" name="TextBox 43"/>
          <p:cNvSpPr txBox="1"/>
          <p:nvPr/>
        </p:nvSpPr>
        <p:spPr>
          <a:xfrm>
            <a:off x="3237511" y="1896664"/>
            <a:ext cx="6918118" cy="1200329"/>
          </a:xfrm>
          <a:prstGeom prst="rect">
            <a:avLst/>
          </a:prstGeom>
          <a:noFill/>
        </p:spPr>
        <p:txBody>
          <a:bodyPr wrap="square" rtlCol="0">
            <a:spAutoFit/>
          </a:bodyPr>
          <a:lstStyle/>
          <a:p>
            <a:pPr algn="ctr"/>
            <a:r>
              <a:rPr lang="en-US" b="1" spc="300" dirty="0" smtClean="0">
                <a:solidFill>
                  <a:schemeClr val="accent5">
                    <a:lumMod val="20000"/>
                    <a:lumOff val="80000"/>
                  </a:schemeClr>
                </a:solidFill>
                <a:effectLst>
                  <a:glow rad="215900">
                    <a:srgbClr val="002060">
                      <a:alpha val="85000"/>
                    </a:srgbClr>
                  </a:glow>
                </a:effectLst>
                <a:latin typeface="Comic Sans MS" pitchFamily="66" charset="0"/>
              </a:rPr>
              <a:t>The trimming of the lamps followed the evening sacrifice.  In such instances, the lamps would also be trimmed at the darkest part of DUSK, just before &lt;layil&gt; night.</a:t>
            </a:r>
            <a:endParaRPr lang="en-US" b="1" spc="300" dirty="0">
              <a:solidFill>
                <a:schemeClr val="accent5">
                  <a:lumMod val="20000"/>
                  <a:lumOff val="80000"/>
                </a:schemeClr>
              </a:solidFill>
              <a:effectLst>
                <a:glow rad="215900">
                  <a:srgbClr val="002060">
                    <a:alpha val="85000"/>
                  </a:srgbClr>
                </a:glow>
              </a:effectLst>
              <a:latin typeface="Comic Sans MS" pitchFamily="66" charset="0"/>
            </a:endParaRPr>
          </a:p>
        </p:txBody>
      </p:sp>
      <p:cxnSp>
        <p:nvCxnSpPr>
          <p:cNvPr id="45" name="Straight Arrow Connector 44"/>
          <p:cNvCxnSpPr/>
          <p:nvPr/>
        </p:nvCxnSpPr>
        <p:spPr>
          <a:xfrm flipH="1">
            <a:off x="7000049" y="3111919"/>
            <a:ext cx="955231" cy="448623"/>
          </a:xfrm>
          <a:prstGeom prst="straightConnector1">
            <a:avLst/>
          </a:prstGeom>
          <a:ln w="38100">
            <a:solidFill>
              <a:schemeClr val="accent5">
                <a:lumMod val="20000"/>
                <a:lumOff val="80000"/>
              </a:schemeClr>
            </a:solidFill>
            <a:prstDash val="dash"/>
            <a:headEnd type="oval" w="med" len="med"/>
            <a:tailEnd type="triangle" w="med" len="med"/>
          </a:ln>
          <a:effectLst>
            <a:glow rad="76200">
              <a:srgbClr val="002060">
                <a:alpha val="93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47" name="Picture 2" descr="C:\Users\Rae\Desktop\bunny trail wood plaque 400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060" y="1138521"/>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8" name="Rectangle 47"/>
          <p:cNvSpPr/>
          <p:nvPr/>
        </p:nvSpPr>
        <p:spPr>
          <a:xfrm>
            <a:off x="919431" y="1864655"/>
            <a:ext cx="712599"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a:t>
            </a:r>
            <a:r>
              <a:rPr lang="en-CA" sz="2000" b="1" dirty="0">
                <a:solidFill>
                  <a:schemeClr val="tx1"/>
                </a:solidFill>
                <a:latin typeface="Comic Sans MS" pitchFamily="66" charset="0"/>
              </a:rPr>
              <a:t>7</a:t>
            </a:r>
          </a:p>
        </p:txBody>
      </p:sp>
      <p:grpSp>
        <p:nvGrpSpPr>
          <p:cNvPr id="41" name="Group 40"/>
          <p:cNvGrpSpPr/>
          <p:nvPr/>
        </p:nvGrpSpPr>
        <p:grpSpPr>
          <a:xfrm>
            <a:off x="78982" y="3817171"/>
            <a:ext cx="1244428" cy="1397262"/>
            <a:chOff x="714375" y="3764051"/>
            <a:chExt cx="1244428" cy="1397262"/>
          </a:xfrm>
        </p:grpSpPr>
        <p:sp>
          <p:nvSpPr>
            <p:cNvPr id="46" name="Oval 45"/>
            <p:cNvSpPr/>
            <p:nvPr/>
          </p:nvSpPr>
          <p:spPr>
            <a:xfrm>
              <a:off x="727065" y="3764051"/>
              <a:ext cx="1231738" cy="1231919"/>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C00000"/>
                  </a:solidFill>
                </a:rPr>
                <a:t>Yes</a:t>
              </a:r>
              <a:r>
                <a:rPr lang="en-US" sz="1200" b="1" dirty="0" smtClean="0">
                  <a:ln>
                    <a:solidFill>
                      <a:srgbClr val="006600"/>
                    </a:solidFill>
                  </a:ln>
                  <a:solidFill>
                    <a:srgbClr val="99FF33"/>
                  </a:solidFill>
                </a:rPr>
                <a:t> - context </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 for day-start. </a:t>
              </a:r>
              <a:endParaRPr lang="en-US" sz="1200" b="1" dirty="0">
                <a:ln>
                  <a:solidFill>
                    <a:srgbClr val="006600"/>
                  </a:solidFill>
                </a:ln>
                <a:solidFill>
                  <a:srgbClr val="99FF33"/>
                </a:solidFill>
              </a:endParaRPr>
            </a:p>
          </p:txBody>
        </p:sp>
      </p:grpSp>
      <p:cxnSp>
        <p:nvCxnSpPr>
          <p:cNvPr id="43" name="Straight Arrow Connector 42"/>
          <p:cNvCxnSpPr/>
          <p:nvPr/>
        </p:nvCxnSpPr>
        <p:spPr>
          <a:xfrm>
            <a:off x="6967031" y="3958760"/>
            <a:ext cx="0" cy="1544145"/>
          </a:xfrm>
          <a:prstGeom prst="straightConnector1">
            <a:avLst/>
          </a:prstGeom>
          <a:ln w="76200">
            <a:solidFill>
              <a:srgbClr val="57FBFB"/>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81997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250" fill="hold"/>
                                        <p:tgtEl>
                                          <p:spTgt spid="48"/>
                                        </p:tgtEl>
                                        <p:attrNameLst>
                                          <p:attrName>ppt_x</p:attrName>
                                        </p:attrNameLst>
                                      </p:cBhvr>
                                      <p:tavLst>
                                        <p:tav tm="0">
                                          <p:val>
                                            <p:strVal val="0-#ppt_w/2"/>
                                          </p:val>
                                        </p:tav>
                                        <p:tav tm="100000">
                                          <p:val>
                                            <p:strVal val="#ppt_x"/>
                                          </p:val>
                                        </p:tav>
                                      </p:tavLst>
                                    </p:anim>
                                    <p:anim calcmode="lin" valueType="num">
                                      <p:cBhvr additive="base">
                                        <p:cTn id="8" dur="12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250" fill="hold"/>
                                        <p:tgtEl>
                                          <p:spTgt spid="47"/>
                                        </p:tgtEl>
                                        <p:attrNameLst>
                                          <p:attrName>ppt_x</p:attrName>
                                        </p:attrNameLst>
                                      </p:cBhvr>
                                      <p:tavLst>
                                        <p:tav tm="0">
                                          <p:val>
                                            <p:strVal val="0-#ppt_w/2"/>
                                          </p:val>
                                        </p:tav>
                                        <p:tav tm="100000">
                                          <p:val>
                                            <p:strVal val="#ppt_x"/>
                                          </p:val>
                                        </p:tav>
                                      </p:tavLst>
                                    </p:anim>
                                    <p:anim calcmode="lin" valueType="num">
                                      <p:cBhvr additive="base">
                                        <p:cTn id="12" dur="12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1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200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2000"/>
                                        <p:tgtEl>
                                          <p:spTgt spid="45"/>
                                        </p:tgtEl>
                                      </p:cBhvr>
                                    </p:animEffect>
                                  </p:childTnLst>
                                </p:cTn>
                              </p:par>
                            </p:childTnLst>
                          </p:cTn>
                        </p:par>
                        <p:par>
                          <p:cTn id="29" fill="hold">
                            <p:stCondLst>
                              <p:cond delay="5000"/>
                            </p:stCondLst>
                            <p:childTnLst>
                              <p:par>
                                <p:cTn id="30" presetID="22" presetClass="entr" presetSubtype="1" fill="hold" nodeType="afterEffect">
                                  <p:stCondLst>
                                    <p:cond delay="75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2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1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animEffect transition="in" filter="barn(inHorizontal)">
                                      <p:cBhvr>
                                        <p:cTn id="42" dur="1000"/>
                                        <p:tgtEl>
                                          <p:spTgt spid="3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2">
                                            <p:txEl>
                                              <p:pRg st="0" end="0"/>
                                            </p:txEl>
                                          </p:spTgt>
                                        </p:tgtEl>
                                        <p:attrNameLst>
                                          <p:attrName>style.visibility</p:attrName>
                                        </p:attrNameLst>
                                      </p:cBhvr>
                                      <p:to>
                                        <p:strVal val="visible"/>
                                      </p:to>
                                    </p:set>
                                    <p:animEffect transition="in" filter="wipe(left)">
                                      <p:cBhvr>
                                        <p:cTn id="47" dur="20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4" grpId="0"/>
      <p:bldP spid="4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3" name="Title 2"/>
          <p:cNvSpPr txBox="1">
            <a:spLocks/>
          </p:cNvSpPr>
          <p:nvPr/>
        </p:nvSpPr>
        <p:spPr>
          <a:xfrm>
            <a:off x="1388840" y="1701478"/>
            <a:ext cx="4132284" cy="3838963"/>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smtClean="0">
                <a:ln>
                  <a:solidFill>
                    <a:srgbClr val="002060"/>
                  </a:solidFill>
                  <a:prstDash val="solid"/>
                </a:ln>
                <a:solidFill>
                  <a:srgbClr val="FFFF00"/>
                </a:solidFill>
                <a:effectLst>
                  <a:outerShdw blurRad="88000" dist="50800" dir="5040000" algn="tl">
                    <a:schemeClr val="accent4">
                      <a:tint val="80000"/>
                      <a:satMod val="250000"/>
                      <a:alpha val="45000"/>
                    </a:schemeClr>
                  </a:outerShdw>
                </a:effectLst>
                <a:latin typeface="Arial Rounded MT Bold" pitchFamily="34" charset="0"/>
              </a:rPr>
              <a:t>Exo</a:t>
            </a:r>
            <a:r>
              <a:rPr lang="en-US" sz="2400" dirty="0" smtClean="0">
                <a:ln>
                  <a:solidFill>
                    <a:srgbClr val="002060"/>
                  </a:solidFill>
                  <a:prstDash val="solid"/>
                </a:ln>
                <a:solidFill>
                  <a:srgbClr val="FFFF00"/>
                </a:solidFill>
                <a:effectLst>
                  <a:outerShdw blurRad="88000" dist="50800" dir="5040000" algn="tl">
                    <a:schemeClr val="accent4">
                      <a:tint val="80000"/>
                      <a:satMod val="250000"/>
                      <a:alpha val="45000"/>
                    </a:schemeClr>
                  </a:outerShdw>
                </a:effectLst>
                <a:latin typeface="Arial Rounded MT Bold" pitchFamily="34" charset="0"/>
              </a:rPr>
              <a:t> 30:8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the lamps were trimmed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u="sng"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after</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the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evening sacrifices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were completed, whether that was in</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the </a:t>
            </a:r>
            <a:r>
              <a:rPr lang="en-US" sz="1800" dirty="0" smtClean="0">
                <a:ln>
                  <a:solidFill>
                    <a:srgbClr val="002060"/>
                  </a:solidFill>
                  <a:prstDash val="solid"/>
                </a:ln>
                <a:solidFill>
                  <a:srgbClr val="FF0000"/>
                </a:solidFill>
                <a:effectLst>
                  <a:outerShdw blurRad="88000" dist="50800" dir="5040000" algn="tl">
                    <a:schemeClr val="accent4">
                      <a:tint val="80000"/>
                      <a:satMod val="250000"/>
                      <a:alpha val="45000"/>
                    </a:schemeClr>
                  </a:outerShdw>
                </a:effectLst>
                <a:latin typeface="Arial Rounded MT Bold" pitchFamily="34" charset="0"/>
              </a:rPr>
              <a:t>1)</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Day Season of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&lt;</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beyn</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ha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arbayim</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&gt;, </a:t>
            </a:r>
            <a:b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or </a:t>
            </a:r>
            <a:r>
              <a:rPr lang="en-US" sz="1800" dirty="0" smtClean="0">
                <a:ln>
                  <a:solidFill>
                    <a:srgbClr val="002060"/>
                  </a:solidFill>
                  <a:prstDash val="solid"/>
                </a:ln>
                <a:solidFill>
                  <a:srgbClr val="FF0000"/>
                </a:solidFill>
                <a:effectLst>
                  <a:outerShdw blurRad="88000" dist="50800" dir="5040000" algn="tl">
                    <a:schemeClr val="accent4">
                      <a:tint val="80000"/>
                      <a:satMod val="250000"/>
                      <a:alpha val="45000"/>
                    </a:schemeClr>
                  </a:outerShdw>
                </a:effectLst>
                <a:latin typeface="Arial Rounded MT Bold" pitchFamily="34" charset="0"/>
              </a:rPr>
              <a:t>2)</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a:ln>
                  <a:solidFill>
                    <a:srgbClr val="002060"/>
                  </a:solidFill>
                  <a:prstDash val="solid"/>
                </a:ln>
                <a:solidFill>
                  <a:srgbClr val="B0DD7F"/>
                </a:solidFill>
                <a:effectLst>
                  <a:glow rad="127000">
                    <a:schemeClr val="tx2">
                      <a:lumMod val="60000"/>
                      <a:lumOff val="40000"/>
                      <a:alpha val="87000"/>
                    </a:schemeClr>
                  </a:glow>
                  <a:outerShdw blurRad="88000" dist="50800" dir="5040000" algn="tl">
                    <a:schemeClr val="accent4">
                      <a:tint val="80000"/>
                      <a:satMod val="250000"/>
                      <a:alpha val="45000"/>
                    </a:schemeClr>
                  </a:outerShdw>
                </a:effectLst>
                <a:latin typeface="Arial Rounded MT Bold" pitchFamily="34" charset="0"/>
              </a:rPr>
              <a:t>dusk</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or </a:t>
            </a:r>
            <a:r>
              <a:rPr lang="en-US" sz="1800" dirty="0" smtClean="0">
                <a:ln>
                  <a:solidFill>
                    <a:srgbClr val="002060"/>
                  </a:solidFill>
                  <a:prstDash val="solid"/>
                </a:ln>
                <a:solidFill>
                  <a:srgbClr val="FF0000"/>
                </a:solidFill>
                <a:effectLst>
                  <a:outerShdw blurRad="88000" dist="50800" dir="5040000" algn="tl">
                    <a:schemeClr val="accent4">
                      <a:tint val="80000"/>
                      <a:satMod val="250000"/>
                      <a:alpha val="45000"/>
                    </a:schemeClr>
                  </a:outerShdw>
                </a:effectLst>
                <a:latin typeface="Arial Rounded MT Bold" pitchFamily="34" charset="0"/>
              </a:rPr>
              <a:t>3)</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glow rad="127000">
                    <a:schemeClr val="tx1">
                      <a:alpha val="70000"/>
                    </a:schemeClr>
                  </a:glow>
                  <a:outerShdw blurRad="88000" dist="50800" dir="5040000" algn="tl">
                    <a:schemeClr val="accent4">
                      <a:tint val="80000"/>
                      <a:satMod val="250000"/>
                      <a:alpha val="45000"/>
                    </a:schemeClr>
                  </a:outerShdw>
                </a:effectLst>
                <a:latin typeface="Arial Rounded MT Bold" pitchFamily="34" charset="0"/>
              </a:rPr>
              <a:t>night</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a:t>
            </a:r>
          </a:p>
        </p:txBody>
      </p:sp>
      <p:sp>
        <p:nvSpPr>
          <p:cNvPr id="36" name="TextBox 29"/>
          <p:cNvSpPr txBox="1"/>
          <p:nvPr/>
        </p:nvSpPr>
        <p:spPr>
          <a:xfrm>
            <a:off x="1513097" y="5337804"/>
            <a:ext cx="4097364" cy="1328023"/>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How does the trimming of the lamps link to Lev 6:20?</a:t>
            </a:r>
            <a:endParaRPr lang="en-US" sz="2400" b="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37" name="Title 2"/>
          <p:cNvSpPr txBox="1">
            <a:spLocks/>
          </p:cNvSpPr>
          <p:nvPr/>
        </p:nvSpPr>
        <p:spPr>
          <a:xfrm>
            <a:off x="1377790" y="-95879"/>
            <a:ext cx="10814210"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chemeClr val="accent2">
                    <a:lumMod val="75000"/>
                  </a:schemeClr>
                </a:solidFill>
              </a:rPr>
              <a:t>Audience Participation &amp; Discussion</a:t>
            </a:r>
            <a:endParaRPr lang="en-US" b="1" dirty="0">
              <a:ln>
                <a:solidFill>
                  <a:srgbClr val="002060"/>
                </a:solidFill>
              </a:ln>
              <a:solidFill>
                <a:schemeClr val="accent2">
                  <a:lumMod val="75000"/>
                </a:schemeClr>
              </a:solidFill>
            </a:endParaRPr>
          </a:p>
        </p:txBody>
      </p:sp>
      <p:pic>
        <p:nvPicPr>
          <p:cNvPr id="38" name="Picture 2" descr="C:\Users\Rae\Desktop\banner 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877" y="812524"/>
            <a:ext cx="4166584" cy="9258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624174" y="855538"/>
            <a:ext cx="3688080"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What we Know</a:t>
            </a:r>
            <a:endParaRPr lang="en-US" sz="3600" b="1" cap="none" spc="0" dirty="0">
              <a:ln w="50800"/>
              <a:solidFill>
                <a:srgbClr val="002060"/>
              </a:solidFill>
              <a:effectLst>
                <a:glow rad="127000">
                  <a:schemeClr val="accent2">
                    <a:lumMod val="20000"/>
                    <a:lumOff val="80000"/>
                    <a:alpha val="93000"/>
                  </a:schemeClr>
                </a:glow>
              </a:effectLst>
              <a:latin typeface="MV Boli" pitchFamily="2" charset="0"/>
              <a:cs typeface="MV Boli" pitchFamily="2" charset="0"/>
            </a:endParaRPr>
          </a:p>
        </p:txBody>
      </p:sp>
      <p:pic>
        <p:nvPicPr>
          <p:cNvPr id="47"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937" y="-822013"/>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8" name="Rectangle 47"/>
          <p:cNvSpPr/>
          <p:nvPr/>
        </p:nvSpPr>
        <p:spPr>
          <a:xfrm>
            <a:off x="-811566" y="-95879"/>
            <a:ext cx="712599"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a:t>
            </a:r>
            <a:r>
              <a:rPr lang="en-CA" sz="2000" b="1" dirty="0">
                <a:solidFill>
                  <a:schemeClr val="tx1"/>
                </a:solidFill>
                <a:latin typeface="Comic Sans MS" pitchFamily="66" charset="0"/>
              </a:rPr>
              <a:t>7</a:t>
            </a:r>
          </a:p>
        </p:txBody>
      </p:sp>
      <p:pic>
        <p:nvPicPr>
          <p:cNvPr id="2050" name="Picture 2" descr="F:\Art on Desktop - 1\All white man clip art\3d white people\audience participation table png 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736" y="794999"/>
            <a:ext cx="7222603" cy="60308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7419638" y="2934979"/>
            <a:ext cx="2031325" cy="646331"/>
          </a:xfrm>
          <a:prstGeom prst="rect">
            <a:avLst/>
          </a:prstGeom>
          <a:noFill/>
        </p:spPr>
        <p:txBody>
          <a:bodyPr wrap="none" lIns="91440" tIns="45720" rIns="91440" bIns="4572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err="1" smtClean="0">
                <a:ln w="11430">
                  <a:solidFill>
                    <a:srgbClr val="FFC000"/>
                  </a:solidFill>
                </a:ln>
                <a:solidFill>
                  <a:schemeClr val="accent2">
                    <a:lumMod val="75000"/>
                  </a:schemeClr>
                </a:solidFill>
                <a:effectLst>
                  <a:outerShdw blurRad="50800" dist="39000" dir="5460000" algn="tl">
                    <a:srgbClr val="000000">
                      <a:alpha val="38000"/>
                    </a:srgbClr>
                  </a:outerShdw>
                </a:effectLst>
              </a:rPr>
              <a:t>Exo</a:t>
            </a:r>
            <a:r>
              <a:rPr lang="en-US" sz="3600" b="1" dirty="0" smtClean="0">
                <a:ln w="11430">
                  <a:solidFill>
                    <a:srgbClr val="FFC000"/>
                  </a:solidFill>
                </a:ln>
                <a:solidFill>
                  <a:schemeClr val="accent2">
                    <a:lumMod val="75000"/>
                  </a:schemeClr>
                </a:solidFill>
                <a:effectLst>
                  <a:outerShdw blurRad="50800" dist="39000" dir="5460000" algn="tl">
                    <a:srgbClr val="000000">
                      <a:alpha val="38000"/>
                    </a:srgbClr>
                  </a:outerShdw>
                </a:effectLst>
              </a:rPr>
              <a:t> 30:8</a:t>
            </a:r>
            <a:endParaRPr lang="en-US" sz="3600" b="1" dirty="0">
              <a:ln w="11430">
                <a:solidFill>
                  <a:srgbClr val="FFC000"/>
                </a:solidFill>
              </a:ln>
              <a:solidFill>
                <a:schemeClr val="accent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944887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left)">
                                      <p:cBhvr>
                                        <p:cTn id="7" dur="2000"/>
                                        <p:tgtEl>
                                          <p:spTgt spid="42">
                                            <p:txEl>
                                              <p:pRg st="0" end="0"/>
                                            </p:txEl>
                                          </p:spTgt>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80">
                                          <p:stCondLst>
                                            <p:cond delay="0"/>
                                          </p:stCondLst>
                                        </p:cTn>
                                        <p:tgtEl>
                                          <p:spTgt spid="43"/>
                                        </p:tgtEl>
                                      </p:cBhvr>
                                    </p:animEffect>
                                    <p:anim calcmode="lin" valueType="num">
                                      <p:cBhvr>
                                        <p:cTn id="1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 dur="26">
                                          <p:stCondLst>
                                            <p:cond delay="650"/>
                                          </p:stCondLst>
                                        </p:cTn>
                                        <p:tgtEl>
                                          <p:spTgt spid="43"/>
                                        </p:tgtEl>
                                      </p:cBhvr>
                                      <p:to x="100000" y="60000"/>
                                    </p:animScale>
                                    <p:animScale>
                                      <p:cBhvr>
                                        <p:cTn id="18" dur="166" decel="50000">
                                          <p:stCondLst>
                                            <p:cond delay="676"/>
                                          </p:stCondLst>
                                        </p:cTn>
                                        <p:tgtEl>
                                          <p:spTgt spid="43"/>
                                        </p:tgtEl>
                                      </p:cBhvr>
                                      <p:to x="100000" y="100000"/>
                                    </p:animScale>
                                    <p:animScale>
                                      <p:cBhvr>
                                        <p:cTn id="19" dur="26">
                                          <p:stCondLst>
                                            <p:cond delay="1312"/>
                                          </p:stCondLst>
                                        </p:cTn>
                                        <p:tgtEl>
                                          <p:spTgt spid="43"/>
                                        </p:tgtEl>
                                      </p:cBhvr>
                                      <p:to x="100000" y="80000"/>
                                    </p:animScale>
                                    <p:animScale>
                                      <p:cBhvr>
                                        <p:cTn id="20" dur="166" decel="50000">
                                          <p:stCondLst>
                                            <p:cond delay="1338"/>
                                          </p:stCondLst>
                                        </p:cTn>
                                        <p:tgtEl>
                                          <p:spTgt spid="43"/>
                                        </p:tgtEl>
                                      </p:cBhvr>
                                      <p:to x="100000" y="100000"/>
                                    </p:animScale>
                                    <p:animScale>
                                      <p:cBhvr>
                                        <p:cTn id="21" dur="26">
                                          <p:stCondLst>
                                            <p:cond delay="1642"/>
                                          </p:stCondLst>
                                        </p:cTn>
                                        <p:tgtEl>
                                          <p:spTgt spid="43"/>
                                        </p:tgtEl>
                                      </p:cBhvr>
                                      <p:to x="100000" y="90000"/>
                                    </p:animScale>
                                    <p:animScale>
                                      <p:cBhvr>
                                        <p:cTn id="22" dur="166" decel="50000">
                                          <p:stCondLst>
                                            <p:cond delay="1668"/>
                                          </p:stCondLst>
                                        </p:cTn>
                                        <p:tgtEl>
                                          <p:spTgt spid="43"/>
                                        </p:tgtEl>
                                      </p:cBhvr>
                                      <p:to x="100000" y="100000"/>
                                    </p:animScale>
                                    <p:animScale>
                                      <p:cBhvr>
                                        <p:cTn id="23" dur="26">
                                          <p:stCondLst>
                                            <p:cond delay="1808"/>
                                          </p:stCondLst>
                                        </p:cTn>
                                        <p:tgtEl>
                                          <p:spTgt spid="43"/>
                                        </p:tgtEl>
                                      </p:cBhvr>
                                      <p:to x="100000" y="95000"/>
                                    </p:animScale>
                                    <p:animScale>
                                      <p:cBhvr>
                                        <p:cTn id="24" dur="166" decel="50000">
                                          <p:stCondLst>
                                            <p:cond delay="1834"/>
                                          </p:stCondLst>
                                        </p:cTn>
                                        <p:tgtEl>
                                          <p:spTgt spid="43"/>
                                        </p:tgtEl>
                                      </p:cBhvr>
                                      <p:to x="100000" y="100000"/>
                                    </p:animScale>
                                  </p:childTnLst>
                                </p:cTn>
                              </p:par>
                            </p:childTnLst>
                          </p:cTn>
                        </p:par>
                        <p:par>
                          <p:cTn id="25" fill="hold">
                            <p:stCondLst>
                              <p:cond delay="4000"/>
                            </p:stCondLst>
                            <p:childTnLst>
                              <p:par>
                                <p:cTn id="26" presetID="16" presetClass="entr" presetSubtype="2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1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left)">
                                      <p:cBhvr>
                                        <p:cTn id="33" dur="1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3" name="Title 2"/>
          <p:cNvSpPr txBox="1">
            <a:spLocks/>
          </p:cNvSpPr>
          <p:nvPr/>
        </p:nvSpPr>
        <p:spPr>
          <a:xfrm>
            <a:off x="1388840" y="1701478"/>
            <a:ext cx="4433226" cy="5124395"/>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Lev 6:20 </a:t>
            </a:r>
            <a:r>
              <a:rPr lang="en-US" sz="2400" u="sng"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does</a:t>
            </a:r>
            <a:r>
              <a:rPr lang="en-US" sz="2400"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 </a:t>
            </a:r>
            <a:r>
              <a:rPr lang="en-US" sz="2400" u="sng"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not</a:t>
            </a:r>
            <a:r>
              <a:rPr lang="en-US" sz="2400"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 </a:t>
            </a:r>
            <a:r>
              <a:rPr lang="en-US" sz="2400" u="sng"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use</a:t>
            </a:r>
            <a:r>
              <a:rPr lang="en-US" sz="2400"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the phrase</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&lt;</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beyn</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ha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arbayim</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&gt;.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However, it does show the </a:t>
            </a:r>
            <a:r>
              <a:rPr lang="en-US" sz="2400" dirty="0" smtClean="0">
                <a:ln>
                  <a:solidFill>
                    <a:schemeClr val="accent3"/>
                  </a:solidFill>
                  <a:prstDash val="solid"/>
                </a:ln>
                <a:solidFill>
                  <a:schemeClr val="accent2"/>
                </a:solidFill>
                <a:effectLst>
                  <a:outerShdw blurRad="88000" dist="50800" dir="5040000" algn="tl">
                    <a:schemeClr val="accent4">
                      <a:tint val="80000"/>
                      <a:satMod val="250000"/>
                      <a:alpha val="45000"/>
                    </a:schemeClr>
                  </a:outerShdw>
                </a:effectLst>
                <a:latin typeface="Arial Rounded MT Bold" pitchFamily="34" charset="0"/>
              </a:rPr>
              <a:t>Grain Offering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0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(that attends other offerings)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is during the timeframe of </a:t>
            </a:r>
            <a:r>
              <a:rPr lang="en-US" sz="2400" dirty="0" smtClean="0">
                <a:ln>
                  <a:solidFill>
                    <a:srgbClr val="002060"/>
                  </a:solidFill>
                  <a:prstDash val="solid"/>
                </a:ln>
                <a:solidFill>
                  <a:srgbClr val="B0DD7F"/>
                </a:solidFill>
                <a:effectLst>
                  <a:glow rad="127000">
                    <a:schemeClr val="tx2">
                      <a:lumMod val="60000"/>
                      <a:lumOff val="40000"/>
                      <a:alpha val="86000"/>
                    </a:schemeClr>
                  </a:glow>
                  <a:outerShdw blurRad="88000" dist="50800" dir="5040000" algn="tl">
                    <a:schemeClr val="accent4">
                      <a:tint val="80000"/>
                      <a:satMod val="250000"/>
                      <a:alpha val="45000"/>
                    </a:schemeClr>
                  </a:outerShdw>
                </a:effectLst>
                <a:latin typeface="Arial Rounded MT Bold" pitchFamily="34" charset="0"/>
              </a:rPr>
              <a:t>ereb</a:t>
            </a:r>
            <a:r>
              <a:rPr lang="en-US" sz="2400" dirty="0" smtClean="0">
                <a:ln>
                  <a:solidFill>
                    <a:srgbClr val="002060"/>
                  </a:solidFill>
                  <a:prstDash val="solid"/>
                </a:ln>
                <a:solidFill>
                  <a:srgbClr val="B0DD7F"/>
                </a:solidFill>
                <a:effectLst>
                  <a:glow rad="127000">
                    <a:schemeClr val="accent5">
                      <a:alpha val="65000"/>
                    </a:schemeClr>
                  </a:glow>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glow rad="127000">
                    <a:schemeClr val="tx1">
                      <a:alpha val="70000"/>
                    </a:schemeClr>
                  </a:glow>
                  <a:outerShdw blurRad="88000" dist="50800" dir="5040000" algn="tl">
                    <a:schemeClr val="accent4">
                      <a:tint val="80000"/>
                      <a:satMod val="250000"/>
                      <a:alpha val="45000"/>
                    </a:schemeClr>
                  </a:outerShdw>
                </a:effectLst>
                <a:latin typeface="Arial Rounded MT Bold" pitchFamily="34" charset="0"/>
              </a:rPr>
              <a:t>night</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t>
            </a:r>
          </a:p>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This in turn provides for the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&lt;</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beyn</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ha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arbayim</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&gt; </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sacrifices to also be offered </a:t>
            </a:r>
            <a:r>
              <a:rPr lang="en-US" sz="2400" u="sng"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during</a:t>
            </a: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 </a:t>
            </a:r>
            <a:r>
              <a:rPr lang="en-US" sz="2400" dirty="0" smtClean="0">
                <a:ln>
                  <a:solidFill>
                    <a:srgbClr val="002060"/>
                  </a:solidFill>
                  <a:prstDash val="solid"/>
                </a:ln>
                <a:solidFill>
                  <a:srgbClr val="B0DD7F"/>
                </a:solidFill>
                <a:effectLst>
                  <a:glow rad="127000">
                    <a:schemeClr val="tx2">
                      <a:lumMod val="60000"/>
                      <a:lumOff val="40000"/>
                      <a:alpha val="87000"/>
                    </a:schemeClr>
                  </a:glow>
                  <a:outerShdw blurRad="88000" dist="50800" dir="5040000" algn="tl">
                    <a:schemeClr val="accent4">
                      <a:tint val="80000"/>
                      <a:satMod val="250000"/>
                      <a:alpha val="45000"/>
                    </a:schemeClr>
                  </a:outerShdw>
                </a:effectLst>
                <a:latin typeface="Arial Rounded MT Bold" pitchFamily="34" charset="0"/>
              </a:rPr>
              <a:t>dusk.</a:t>
            </a:r>
            <a:endParaRPr lang="en-US" sz="1600" dirty="0">
              <a:ln>
                <a:noFill/>
                <a:prstDash val="solid"/>
              </a:ln>
              <a:solidFill>
                <a:srgbClr val="00B050"/>
              </a:solidFill>
              <a:effectLst>
                <a:glow rad="127000">
                  <a:schemeClr val="tx2">
                    <a:lumMod val="60000"/>
                    <a:lumOff val="40000"/>
                    <a:alpha val="87000"/>
                  </a:schemeClr>
                </a:glow>
                <a:outerShdw blurRad="88000" dist="50800" dir="5040000" algn="tl">
                  <a:schemeClr val="accent4">
                    <a:tint val="80000"/>
                    <a:satMod val="250000"/>
                    <a:alpha val="45000"/>
                  </a:schemeClr>
                </a:outerShdw>
              </a:effectLst>
            </a:endParaRPr>
          </a:p>
        </p:txBody>
      </p:sp>
      <p:sp>
        <p:nvSpPr>
          <p:cNvPr id="37" name="Title 2"/>
          <p:cNvSpPr txBox="1">
            <a:spLocks/>
          </p:cNvSpPr>
          <p:nvPr/>
        </p:nvSpPr>
        <p:spPr>
          <a:xfrm>
            <a:off x="1377790" y="-95879"/>
            <a:ext cx="10814210"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chemeClr val="accent2">
                    <a:lumMod val="75000"/>
                  </a:schemeClr>
                </a:solidFill>
              </a:rPr>
              <a:t>Audience Participation &amp; Discussion</a:t>
            </a:r>
            <a:endParaRPr lang="en-US" b="1" dirty="0">
              <a:ln>
                <a:solidFill>
                  <a:srgbClr val="002060"/>
                </a:solidFill>
              </a:ln>
              <a:solidFill>
                <a:schemeClr val="accent2">
                  <a:lumMod val="75000"/>
                </a:schemeClr>
              </a:solidFill>
            </a:endParaRPr>
          </a:p>
        </p:txBody>
      </p:sp>
      <p:pic>
        <p:nvPicPr>
          <p:cNvPr id="38" name="Picture 2" descr="C:\Users\Rae\Desktop\banner 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877" y="812524"/>
            <a:ext cx="4166584" cy="9258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624174" y="855538"/>
            <a:ext cx="3688080"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What we Know</a:t>
            </a:r>
            <a:endParaRPr lang="en-US" sz="3600" b="1" cap="none" spc="0" dirty="0">
              <a:ln w="50800"/>
              <a:solidFill>
                <a:srgbClr val="002060"/>
              </a:solidFill>
              <a:effectLst>
                <a:glow rad="127000">
                  <a:schemeClr val="accent2">
                    <a:lumMod val="20000"/>
                    <a:lumOff val="80000"/>
                    <a:alpha val="93000"/>
                  </a:schemeClr>
                </a:glow>
              </a:effectLst>
              <a:latin typeface="MV Boli" pitchFamily="2" charset="0"/>
              <a:cs typeface="MV Boli" pitchFamily="2" charset="0"/>
            </a:endParaRPr>
          </a:p>
        </p:txBody>
      </p:sp>
      <p:pic>
        <p:nvPicPr>
          <p:cNvPr id="47" name="Picture 2" descr="C:\Users\Rae\Desktop\bunny trail wood plaque 400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937" y="-822013"/>
            <a:ext cx="1792923" cy="7261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8" name="Rectangle 47"/>
          <p:cNvSpPr/>
          <p:nvPr/>
        </p:nvSpPr>
        <p:spPr>
          <a:xfrm>
            <a:off x="-811566" y="-95879"/>
            <a:ext cx="712599"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a:t>
            </a:r>
            <a:r>
              <a:rPr lang="en-CA" sz="2000" b="1" dirty="0">
                <a:solidFill>
                  <a:schemeClr val="tx1"/>
                </a:solidFill>
                <a:latin typeface="Comic Sans MS" pitchFamily="66" charset="0"/>
              </a:rPr>
              <a:t>7</a:t>
            </a:r>
          </a:p>
        </p:txBody>
      </p:sp>
      <p:pic>
        <p:nvPicPr>
          <p:cNvPr id="2050" name="Picture 2" descr="F:\Art on Desktop - 1\All white man clip art\3d white people\audience participation table png 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486" y="702399"/>
            <a:ext cx="7222603" cy="6030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81688" y="2888679"/>
            <a:ext cx="2031325" cy="646331"/>
          </a:xfrm>
          <a:prstGeom prst="rect">
            <a:avLst/>
          </a:prstGeom>
          <a:noFill/>
        </p:spPr>
        <p:txBody>
          <a:bodyPr wrap="none" lIns="91440" tIns="45720" rIns="91440" bIns="45720">
            <a:prstTxWarp prst="textChevro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Lev 6:20 </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6" name="TextBox 29"/>
          <p:cNvSpPr txBox="1"/>
          <p:nvPr/>
        </p:nvSpPr>
        <p:spPr>
          <a:xfrm>
            <a:off x="121921" y="6237275"/>
            <a:ext cx="11145520" cy="510778"/>
          </a:xfrm>
          <a:prstGeom prst="roundRect">
            <a:avLst/>
          </a:prstGeom>
          <a:solidFill>
            <a:srgbClr val="6F3350"/>
          </a:solidFill>
          <a:ln w="57150">
            <a:solidFill>
              <a:srgbClr val="DFA6C0"/>
            </a:solidFill>
          </a:ln>
          <a:scene3d>
            <a:camera prst="orthographicFront"/>
            <a:lightRig rig="soft" dir="t">
              <a:rot lat="0" lon="0" rev="10800000"/>
            </a:lightRig>
          </a:scene3d>
          <a:sp3d>
            <a:bevelT w="152400" h="50800" prst="softRound"/>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Is Lev 6:20 actually connected to &lt;</a:t>
            </a:r>
            <a:r>
              <a:rPr lang="en-US" sz="2400" b="1" spc="150" dirty="0" err="1" smtClean="0">
                <a:ln w="11430"/>
                <a:solidFill>
                  <a:srgbClr val="F8F8F8"/>
                </a:solidFill>
                <a:effectLst>
                  <a:outerShdw blurRad="25400" algn="tl" rotWithShape="0">
                    <a:srgbClr val="000000">
                      <a:alpha val="43000"/>
                    </a:srgbClr>
                  </a:outerShdw>
                </a:effectLst>
                <a:latin typeface="Comic Sans MS" pitchFamily="66" charset="0"/>
              </a:rPr>
              <a:t>beyn</a:t>
            </a: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 ha </a:t>
            </a:r>
            <a:r>
              <a:rPr lang="en-US" sz="2400" b="1" spc="150" dirty="0" err="1" smtClean="0">
                <a:ln w="11430"/>
                <a:solidFill>
                  <a:srgbClr val="F8F8F8"/>
                </a:solidFill>
                <a:effectLst>
                  <a:outerShdw blurRad="25400" algn="tl" rotWithShape="0">
                    <a:srgbClr val="000000">
                      <a:alpha val="43000"/>
                    </a:srgbClr>
                  </a:outerShdw>
                </a:effectLst>
                <a:latin typeface="Comic Sans MS" pitchFamily="66" charset="0"/>
              </a:rPr>
              <a:t>arbayim</a:t>
            </a:r>
            <a:r>
              <a:rPr lang="en-US" sz="2400" b="1" spc="150" dirty="0" smtClean="0">
                <a:ln w="11430"/>
                <a:solidFill>
                  <a:srgbClr val="F8F8F8"/>
                </a:solidFill>
                <a:effectLst>
                  <a:outerShdw blurRad="25400" algn="tl" rotWithShape="0">
                    <a:srgbClr val="000000">
                      <a:alpha val="43000"/>
                    </a:srgbClr>
                  </a:outerShdw>
                </a:effectLst>
                <a:latin typeface="Comic Sans MS" pitchFamily="66" charset="0"/>
              </a:rPr>
              <a:t>&gt; after all?</a:t>
            </a:r>
            <a:endParaRPr lang="en-US" sz="2400" b="1" spc="150" dirty="0">
              <a:ln w="11430"/>
              <a:solidFill>
                <a:srgbClr val="F8F8F8"/>
              </a:solidFill>
              <a:effectLst>
                <a:outerShdw blurRad="25400" algn="tl" rotWithShape="0">
                  <a:srgbClr val="000000">
                    <a:alpha val="43000"/>
                  </a:srgbClr>
                </a:outerShdw>
              </a:effectLst>
              <a:latin typeface="Comic Sans MS" pitchFamily="66" charset="0"/>
            </a:endParaRPr>
          </a:p>
        </p:txBody>
      </p:sp>
    </p:spTree>
    <p:extLst>
      <p:ext uri="{BB962C8B-B14F-4D97-AF65-F5344CB8AC3E}">
        <p14:creationId xmlns:p14="http://schemas.microsoft.com/office/powerpoint/2010/main" val="1861092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left)">
                                      <p:cBhvr>
                                        <p:cTn id="7" dur="1250"/>
                                        <p:tgtEl>
                                          <p:spTgt spid="42">
                                            <p:txEl>
                                              <p:pRg st="0" end="0"/>
                                            </p:txEl>
                                          </p:spTgt>
                                        </p:tgtEl>
                                      </p:cBhvr>
                                    </p:animEffect>
                                  </p:childTnLst>
                                </p:cTn>
                              </p:par>
                            </p:childTnLst>
                          </p:cTn>
                        </p:par>
                        <p:par>
                          <p:cTn id="8" fill="hold">
                            <p:stCondLst>
                              <p:cond delay="125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par>
                          <p:cTn id="25" fill="hold">
                            <p:stCondLst>
                              <p:cond delay="3250"/>
                            </p:stCondLst>
                            <p:childTnLst>
                              <p:par>
                                <p:cTn id="26" presetID="16" presetClass="entr" presetSubtype="2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1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barn(inVertical)">
                                      <p:cBhvr>
                                        <p:cTn id="33"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7000">
              <a:schemeClr val="accent4">
                <a:lumMod val="50000"/>
              </a:schemeClr>
            </a:gs>
            <a:gs pos="6000">
              <a:schemeClr val="accent4">
                <a:lumMod val="60000"/>
                <a:lumOff val="40000"/>
              </a:schemeClr>
            </a:gs>
            <a:gs pos="68000">
              <a:schemeClr val="accent2">
                <a:lumMod val="20000"/>
                <a:lumOff val="80000"/>
              </a:schemeClr>
            </a:gs>
            <a:gs pos="92000">
              <a:schemeClr val="accent4">
                <a:lumMod val="20000"/>
                <a:lumOff val="80000"/>
              </a:schemeClr>
            </a:gs>
          </a:gsLst>
          <a:lin ang="16200000" scaled="0"/>
          <a:tileRect/>
        </a:gradFill>
        <a:effectLst/>
      </p:bgPr>
    </p:bg>
    <p:spTree>
      <p:nvGrpSpPr>
        <p:cNvPr id="1" name=""/>
        <p:cNvGrpSpPr/>
        <p:nvPr/>
      </p:nvGrpSpPr>
      <p:grpSpPr>
        <a:xfrm>
          <a:off x="0" y="0"/>
          <a:ext cx="0" cy="0"/>
          <a:chOff x="0" y="0"/>
          <a:chExt cx="0" cy="0"/>
        </a:xfrm>
      </p:grpSpPr>
      <p:pic>
        <p:nvPicPr>
          <p:cNvPr id="13" name="Picture 5" descr="C:\Users\Rae\Desktop\free-banner-clipart-clipartbol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6808445">
            <a:off x="-3110744" y="1935730"/>
            <a:ext cx="8469801" cy="31912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e\Desktop\free-banner-clipart-clipartbold.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75360" y="2935156"/>
            <a:ext cx="13639800" cy="37875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339432">
            <a:off x="-258074" y="4053840"/>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rPr>
              <a:t>  Lev 6:20 might have a puzzle piece!</a:t>
            </a:r>
            <a:endParaRPr lang="en-US" sz="48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sp>
        <p:nvSpPr>
          <p:cNvPr id="15" name="Slide Number Placeholder 1"/>
          <p:cNvSpPr txBox="1">
            <a:spLocks/>
          </p:cNvSpPr>
          <p:nvPr/>
        </p:nvSpPr>
        <p:spPr>
          <a:xfrm>
            <a:off x="11505396"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46</a:t>
            </a:fld>
            <a:endParaRPr lang="en-US" dirty="0"/>
          </a:p>
        </p:txBody>
      </p:sp>
      <p:sp>
        <p:nvSpPr>
          <p:cNvPr id="17" name="TextBox 16"/>
          <p:cNvSpPr txBox="1"/>
          <p:nvPr/>
        </p:nvSpPr>
        <p:spPr>
          <a:xfrm rot="21310310">
            <a:off x="5910734" y="5483706"/>
            <a:ext cx="3516455" cy="1200329"/>
          </a:xfrm>
          <a:prstGeom prst="rect">
            <a:avLst/>
          </a:prstGeom>
          <a:noFill/>
        </p:spPr>
        <p:txBody>
          <a:bodyPr wrap="square" rtlCol="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2400" b="1" dirty="0" smtClean="0">
                <a:ln w="11430"/>
                <a:solidFill>
                  <a:srgbClr val="1E270B"/>
                </a:solidFill>
                <a:effectLst>
                  <a:outerShdw blurRad="50800" dist="39000" dir="5460000" algn="tl">
                    <a:srgbClr val="000000">
                      <a:alpha val="38000"/>
                    </a:srgbClr>
                  </a:outerShdw>
                </a:effectLst>
                <a:latin typeface="MV Boli" pitchFamily="2" charset="0"/>
                <a:cs typeface="MV Boli" pitchFamily="2" charset="0"/>
              </a:rPr>
              <a:t>Is Lev 6:20 providing some options for the Gospel Account?</a:t>
            </a:r>
            <a:endParaRPr lang="en-US" sz="1600" b="1" dirty="0">
              <a:ln w="11430"/>
              <a:solidFill>
                <a:srgbClr val="1E270B"/>
              </a:solidFill>
              <a:effectLst>
                <a:outerShdw blurRad="50800" dist="39000" dir="5460000" algn="tl">
                  <a:srgbClr val="000000">
                    <a:alpha val="38000"/>
                  </a:srgbClr>
                </a:outerShdw>
              </a:effectLst>
              <a:latin typeface="Comic Sans MS" pitchFamily="66" charset="0"/>
            </a:endParaRPr>
          </a:p>
        </p:txBody>
      </p:sp>
      <p:sp>
        <p:nvSpPr>
          <p:cNvPr id="18" name="Rectangle 17"/>
          <p:cNvSpPr/>
          <p:nvPr/>
        </p:nvSpPr>
        <p:spPr>
          <a:xfrm>
            <a:off x="1919478" y="567843"/>
            <a:ext cx="9331114" cy="1012740"/>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US" sz="4000" dirty="0" smtClean="0">
                <a:solidFill>
                  <a:schemeClr val="accent4">
                    <a:lumMod val="50000"/>
                  </a:schemeClr>
                </a:solidFill>
                <a:effectLst>
                  <a:glow rad="228600">
                    <a:schemeClr val="accent4">
                      <a:satMod val="175000"/>
                      <a:alpha val="40000"/>
                    </a:schemeClr>
                  </a:glow>
                </a:effectLst>
                <a:latin typeface="Matura MT Script Capitals" pitchFamily="66" charset="0"/>
                <a:cs typeface="Raavi" pitchFamily="34" charset="0"/>
              </a:rPr>
              <a:t>Lev 6:20 – Conclusion Question #1</a:t>
            </a:r>
            <a:endParaRPr lang="en-US" sz="4000" dirty="0">
              <a:solidFill>
                <a:schemeClr val="accent4">
                  <a:lumMod val="50000"/>
                </a:schemeClr>
              </a:solidFill>
              <a:effectLst>
                <a:glow rad="228600">
                  <a:schemeClr val="accent4">
                    <a:satMod val="175000"/>
                    <a:alpha val="40000"/>
                  </a:schemeClr>
                </a:glow>
              </a:effectLst>
              <a:latin typeface="Matura MT Script Capitals" pitchFamily="66" charset="0"/>
            </a:endParaRPr>
          </a:p>
        </p:txBody>
      </p:sp>
      <p:pic>
        <p:nvPicPr>
          <p:cNvPr id="3074" name="Picture 2" descr="F:\Art 2.8 Yah at 12\White men puzzle 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735" y="4753621"/>
            <a:ext cx="3419718" cy="19232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70927" y="106178"/>
            <a:ext cx="10428053" cy="46166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2400" b="1" dirty="0" smtClean="0">
                <a:solidFill>
                  <a:srgbClr val="6F3350"/>
                </a:solidFill>
                <a:effectLst>
                  <a:glow rad="228600">
                    <a:schemeClr val="accent4">
                      <a:satMod val="175000"/>
                      <a:alpha val="40000"/>
                    </a:schemeClr>
                  </a:glow>
                </a:effectLst>
                <a:latin typeface="Comic Sans MS" pitchFamily="66" charset="0"/>
              </a:rPr>
              <a:t>Lev 6:20 provides for dusk twilight sacrifices and offerings.</a:t>
            </a:r>
            <a:endParaRPr lang="en-US" sz="2400" b="1" dirty="0" smtClean="0">
              <a:ln w="12700">
                <a:solidFill>
                  <a:schemeClr val="tx2">
                    <a:satMod val="155000"/>
                  </a:schemeClr>
                </a:solidFill>
                <a:prstDash val="solid"/>
              </a:ln>
              <a:solidFill>
                <a:srgbClr val="6F3350"/>
              </a:solidFill>
              <a:effectLst>
                <a:outerShdw blurRad="41275" dist="20320" dir="1800000" algn="tl" rotWithShape="0">
                  <a:srgbClr val="000000">
                    <a:alpha val="40000"/>
                  </a:srgbClr>
                </a:outerShdw>
              </a:effectLst>
              <a:latin typeface="Comic Sans MS" pitchFamily="66" charset="0"/>
            </a:endParaRPr>
          </a:p>
        </p:txBody>
      </p:sp>
      <p:pic>
        <p:nvPicPr>
          <p:cNvPr id="12" name="Picture 17" descr="C:\Users\Rae\Desktop\Art on Desktop\white man clip art\3d white people\png\ques mark man 2 png.png"/>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793761" y="1320005"/>
            <a:ext cx="1892455" cy="22240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193980" y="1580583"/>
            <a:ext cx="8608228" cy="1569660"/>
          </a:xfrm>
          <a:prstGeom prst="rect">
            <a:avLst/>
          </a:prstGeom>
          <a:noFill/>
        </p:spPr>
        <p:txBody>
          <a:bodyPr wrap="square">
            <a:spAutoFit/>
          </a:bodyPr>
          <a:lstStyle/>
          <a:p>
            <a:pPr marL="596646" indent="-514350">
              <a:buFont typeface="+mj-lt"/>
              <a:buAutoNum type="alphaLcParen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Could it be … the evening sacrifice was supposed to always be offered during the dusk twilight on ordinary days? </a:t>
            </a:r>
          </a:p>
        </p:txBody>
      </p:sp>
      <p:sp>
        <p:nvSpPr>
          <p:cNvPr id="2" name="Rectangle 1"/>
          <p:cNvSpPr/>
          <p:nvPr/>
        </p:nvSpPr>
        <p:spPr>
          <a:xfrm>
            <a:off x="596822" y="-112175"/>
            <a:ext cx="14384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rte" pitchFamily="66" charset="0"/>
                <a:cs typeface="Raavi" pitchFamily="34" charset="0"/>
              </a:rPr>
              <a:t>Yes!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rte" pitchFamily="66" charset="0"/>
              <a:cs typeface="Raavi" pitchFamily="34" charset="0"/>
            </a:endParaRPr>
          </a:p>
        </p:txBody>
      </p:sp>
    </p:spTree>
    <p:extLst>
      <p:ext uri="{BB962C8B-B14F-4D97-AF65-F5344CB8AC3E}">
        <p14:creationId xmlns:p14="http://schemas.microsoft.com/office/powerpoint/2010/main" val="163410665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8">
                                          <p:stCondLst>
                                            <p:cond delay="0"/>
                                          </p:stCondLst>
                                        </p:cTn>
                                        <p:tgtEl>
                                          <p:spTgt spid="2"/>
                                        </p:tgtEl>
                                      </p:cBhvr>
                                    </p:animEffect>
                                    <p:anim calcmode="lin" valueType="num">
                                      <p:cBhvr>
                                        <p:cTn id="8" dur="159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2"/>
                                        </p:tgtEl>
                                        <p:attrNameLst>
                                          <p:attrName>ppt_y</p:attrName>
                                        </p:attrNameLst>
                                      </p:cBhvr>
                                      <p:tavLst>
                                        <p:tav tm="0" fmla="#ppt_y-sin(pi*$)/9">
                                          <p:val>
                                            <p:fltVal val="0"/>
                                          </p:val>
                                        </p:tav>
                                        <p:tav tm="100000">
                                          <p:val>
                                            <p:fltVal val="1"/>
                                          </p:val>
                                        </p:tav>
                                      </p:tavLst>
                                    </p:anim>
                                    <p:anim calcmode="lin" valueType="num">
                                      <p:cBhvr>
                                        <p:cTn id="11" dur="291" tmFilter="0, 0; 0.125,0.2665; 0.25,0.4; 0.375,0.465; 0.5,0.5;  0.625,0.535; 0.75,0.6; 0.875,0.7335; 1,1">
                                          <p:stCondLst>
                                            <p:cond delay="1158"/>
                                          </p:stCondLst>
                                        </p:cTn>
                                        <p:tgtEl>
                                          <p:spTgt spid="2"/>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2"/>
                                        </p:tgtEl>
                                        <p:attrNameLst>
                                          <p:attrName>ppt_y</p:attrName>
                                        </p:attrNameLst>
                                      </p:cBhvr>
                                      <p:tavLst>
                                        <p:tav tm="0" fmla="#ppt_y-sin(pi*$)/81">
                                          <p:val>
                                            <p:fltVal val="0"/>
                                          </p:val>
                                        </p:tav>
                                        <p:tav tm="100000">
                                          <p:val>
                                            <p:fltVal val="1"/>
                                          </p:val>
                                        </p:tav>
                                      </p:tavLst>
                                    </p:anim>
                                    <p:animScale>
                                      <p:cBhvr>
                                        <p:cTn id="13" dur="23">
                                          <p:stCondLst>
                                            <p:cond delay="569"/>
                                          </p:stCondLst>
                                        </p:cTn>
                                        <p:tgtEl>
                                          <p:spTgt spid="2"/>
                                        </p:tgtEl>
                                      </p:cBhvr>
                                      <p:to x="100000" y="60000"/>
                                    </p:animScale>
                                    <p:animScale>
                                      <p:cBhvr>
                                        <p:cTn id="14" dur="145" decel="50000">
                                          <p:stCondLst>
                                            <p:cond delay="592"/>
                                          </p:stCondLst>
                                        </p:cTn>
                                        <p:tgtEl>
                                          <p:spTgt spid="2"/>
                                        </p:tgtEl>
                                      </p:cBhvr>
                                      <p:to x="100000" y="100000"/>
                                    </p:animScale>
                                    <p:animScale>
                                      <p:cBhvr>
                                        <p:cTn id="15" dur="23">
                                          <p:stCondLst>
                                            <p:cond delay="1148"/>
                                          </p:stCondLst>
                                        </p:cTn>
                                        <p:tgtEl>
                                          <p:spTgt spid="2"/>
                                        </p:tgtEl>
                                      </p:cBhvr>
                                      <p:to x="100000" y="80000"/>
                                    </p:animScale>
                                    <p:animScale>
                                      <p:cBhvr>
                                        <p:cTn id="16" dur="145" decel="50000">
                                          <p:stCondLst>
                                            <p:cond delay="1171"/>
                                          </p:stCondLst>
                                        </p:cTn>
                                        <p:tgtEl>
                                          <p:spTgt spid="2"/>
                                        </p:tgtEl>
                                      </p:cBhvr>
                                      <p:to x="100000" y="100000"/>
                                    </p:animScale>
                                    <p:animScale>
                                      <p:cBhvr>
                                        <p:cTn id="17" dur="23">
                                          <p:stCondLst>
                                            <p:cond delay="1437"/>
                                          </p:stCondLst>
                                        </p:cTn>
                                        <p:tgtEl>
                                          <p:spTgt spid="2"/>
                                        </p:tgtEl>
                                      </p:cBhvr>
                                      <p:to x="100000" y="90000"/>
                                    </p:animScale>
                                    <p:animScale>
                                      <p:cBhvr>
                                        <p:cTn id="18" dur="145" decel="50000">
                                          <p:stCondLst>
                                            <p:cond delay="1460"/>
                                          </p:stCondLst>
                                        </p:cTn>
                                        <p:tgtEl>
                                          <p:spTgt spid="2"/>
                                        </p:tgtEl>
                                      </p:cBhvr>
                                      <p:to x="100000" y="100000"/>
                                    </p:animScale>
                                    <p:animScale>
                                      <p:cBhvr>
                                        <p:cTn id="19" dur="23">
                                          <p:stCondLst>
                                            <p:cond delay="1582"/>
                                          </p:stCondLst>
                                        </p:cTn>
                                        <p:tgtEl>
                                          <p:spTgt spid="2"/>
                                        </p:tgtEl>
                                      </p:cBhvr>
                                      <p:to x="100000" y="95000"/>
                                    </p:animScale>
                                    <p:animScale>
                                      <p:cBhvr>
                                        <p:cTn id="20" dur="145" decel="50000">
                                          <p:stCondLst>
                                            <p:cond delay="1605"/>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1500"/>
                                        <p:tgtEl>
                                          <p:spTgt spid="18"/>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left)">
                                      <p:cBhvr>
                                        <p:cTn id="34" dur="1750"/>
                                        <p:tgtEl>
                                          <p:spTgt spid="3">
                                            <p:txEl>
                                              <p:pRg st="0" end="0"/>
                                            </p:txEl>
                                          </p:spTgt>
                                        </p:tgtEl>
                                      </p:cBhvr>
                                    </p:animEffect>
                                  </p:childTnLst>
                                </p:cTn>
                              </p:par>
                            </p:childTnLst>
                          </p:cTn>
                        </p:par>
                        <p:par>
                          <p:cTn id="35" fill="hold">
                            <p:stCondLst>
                              <p:cond delay="17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500"/>
                                        <p:tgtEl>
                                          <p:spTgt spid="17"/>
                                        </p:tgtEl>
                                      </p:cBhvr>
                                    </p:animEffect>
                                    <p:anim calcmode="lin" valueType="num">
                                      <p:cBhvr>
                                        <p:cTn id="39" dur="1500" fill="hold"/>
                                        <p:tgtEl>
                                          <p:spTgt spid="17"/>
                                        </p:tgtEl>
                                        <p:attrNameLst>
                                          <p:attrName>ppt_x</p:attrName>
                                        </p:attrNameLst>
                                      </p:cBhvr>
                                      <p:tavLst>
                                        <p:tav tm="0">
                                          <p:val>
                                            <p:strVal val="#ppt_x"/>
                                          </p:val>
                                        </p:tav>
                                        <p:tav tm="100000">
                                          <p:val>
                                            <p:strVal val="#ppt_x"/>
                                          </p:val>
                                        </p:tav>
                                      </p:tavLst>
                                    </p:anim>
                                    <p:anim calcmode="lin" valueType="num">
                                      <p:cBhvr>
                                        <p:cTn id="40"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6"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6000">
              <a:schemeClr val="accent3">
                <a:lumMod val="50000"/>
              </a:schemeClr>
            </a:gs>
            <a:gs pos="6000">
              <a:schemeClr val="accent3">
                <a:lumMod val="60000"/>
                <a:lumOff val="40000"/>
              </a:schemeClr>
            </a:gs>
            <a:gs pos="18000">
              <a:schemeClr val="accent2">
                <a:lumMod val="20000"/>
                <a:lumOff val="80000"/>
              </a:schemeClr>
            </a:gs>
            <a:gs pos="90000">
              <a:schemeClr val="accent3">
                <a:lumMod val="20000"/>
                <a:lumOff val="80000"/>
              </a:schemeClr>
            </a:gs>
          </a:gsLst>
          <a:lin ang="16200000" scaled="0"/>
          <a:tileRect/>
        </a:gradFill>
        <a:effectLst/>
      </p:bgPr>
    </p:bg>
    <p:spTree>
      <p:nvGrpSpPr>
        <p:cNvPr id="1" name=""/>
        <p:cNvGrpSpPr/>
        <p:nvPr/>
      </p:nvGrpSpPr>
      <p:grpSpPr>
        <a:xfrm>
          <a:off x="0" y="0"/>
          <a:ext cx="0" cy="0"/>
          <a:chOff x="0" y="0"/>
          <a:chExt cx="0" cy="0"/>
        </a:xfrm>
      </p:grpSpPr>
      <p:pic>
        <p:nvPicPr>
          <p:cNvPr id="13" name="Picture 5" descr="C:\Users\Rae\Desktop\free-banner-clipart-clipartbold.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808445">
            <a:off x="-3110744" y="1935730"/>
            <a:ext cx="8469801" cy="31912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e\Desktop\free-banner-clipart-clipartbold.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5360" y="3102796"/>
            <a:ext cx="13639800" cy="37875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339432">
            <a:off x="-258074" y="4221480"/>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rPr>
              <a:t> Lev 6:20 could have a puzzle piece!</a:t>
            </a:r>
            <a:endParaRPr lang="en-US" sz="48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sp>
        <p:nvSpPr>
          <p:cNvPr id="15" name="Slide Number Placeholder 1"/>
          <p:cNvSpPr txBox="1">
            <a:spLocks/>
          </p:cNvSpPr>
          <p:nvPr/>
        </p:nvSpPr>
        <p:spPr>
          <a:xfrm>
            <a:off x="11505396"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47</a:t>
            </a:fld>
            <a:endParaRPr lang="en-US" dirty="0"/>
          </a:p>
        </p:txBody>
      </p:sp>
      <p:sp>
        <p:nvSpPr>
          <p:cNvPr id="17" name="TextBox 16"/>
          <p:cNvSpPr txBox="1"/>
          <p:nvPr/>
        </p:nvSpPr>
        <p:spPr>
          <a:xfrm rot="20940773">
            <a:off x="5761419" y="5555677"/>
            <a:ext cx="3516455" cy="1077218"/>
          </a:xfrm>
          <a:prstGeom prst="rect">
            <a:avLst/>
          </a:prstGeom>
          <a:noFill/>
        </p:spPr>
        <p:txBody>
          <a:bodyPr wrap="square" rtlCol="0">
            <a:prstTxWarp prst="textCanUp">
              <a:avLst/>
            </a:prstTxWarp>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chemeClr val="accent3">
                    <a:lumMod val="50000"/>
                  </a:schemeClr>
                </a:solidFill>
                <a:effectLst>
                  <a:outerShdw blurRad="50800" dist="39000" dir="5460000" algn="tl">
                    <a:srgbClr val="000000">
                      <a:alpha val="38000"/>
                    </a:srgbClr>
                  </a:outerShdw>
                </a:effectLst>
                <a:latin typeface="MV Boli" pitchFamily="2" charset="0"/>
                <a:cs typeface="MV Boli" pitchFamily="2" charset="0"/>
              </a:rPr>
              <a:t>What would that “sacrifice” be?</a:t>
            </a:r>
            <a:endParaRPr lang="en-US" sz="2000" b="1" dirty="0">
              <a:ln w="11430"/>
              <a:solidFill>
                <a:schemeClr val="accent3">
                  <a:lumMod val="50000"/>
                </a:schemeClr>
              </a:solidFill>
              <a:effectLst>
                <a:outerShdw blurRad="50800" dist="39000" dir="5460000" algn="tl">
                  <a:srgbClr val="000000">
                    <a:alpha val="38000"/>
                  </a:srgbClr>
                </a:outerShdw>
              </a:effectLst>
              <a:latin typeface="Comic Sans MS" pitchFamily="66" charset="0"/>
            </a:endParaRPr>
          </a:p>
        </p:txBody>
      </p:sp>
      <p:sp>
        <p:nvSpPr>
          <p:cNvPr id="18" name="Rectangle 17"/>
          <p:cNvSpPr/>
          <p:nvPr/>
        </p:nvSpPr>
        <p:spPr>
          <a:xfrm>
            <a:off x="2144730" y="0"/>
            <a:ext cx="9331114" cy="1012740"/>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US" sz="4000" dirty="0" smtClean="0">
                <a:solidFill>
                  <a:srgbClr val="C00000"/>
                </a:solidFill>
                <a:effectLst>
                  <a:glow rad="228600">
                    <a:schemeClr val="accent2">
                      <a:lumMod val="20000"/>
                      <a:lumOff val="80000"/>
                      <a:alpha val="57000"/>
                    </a:schemeClr>
                  </a:glow>
                </a:effectLst>
                <a:latin typeface="Matura MT Script Capitals" pitchFamily="66" charset="0"/>
                <a:cs typeface="Raavi" pitchFamily="34" charset="0"/>
              </a:rPr>
              <a:t>Lev 6:20 – Conclusion Question #2</a:t>
            </a:r>
            <a:endParaRPr lang="en-US" sz="4000" dirty="0">
              <a:solidFill>
                <a:srgbClr val="C00000"/>
              </a:solidFill>
              <a:effectLst>
                <a:glow rad="228600">
                  <a:schemeClr val="accent2">
                    <a:lumMod val="20000"/>
                    <a:lumOff val="80000"/>
                    <a:alpha val="57000"/>
                  </a:schemeClr>
                </a:glow>
              </a:effectLst>
              <a:latin typeface="Matura MT Script Capitals" pitchFamily="66" charset="0"/>
            </a:endParaRPr>
          </a:p>
        </p:txBody>
      </p:sp>
      <p:pic>
        <p:nvPicPr>
          <p:cNvPr id="3074" name="Picture 2" descr="F:\Art 2.8 Yah at 12\White men puzzle 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735" y="4921261"/>
            <a:ext cx="3419718" cy="19232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C:\Users\Rae\Desktop\Art on Desktop\white man clip art\3d white people\png\ques mark man 2 png.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793761" y="1030445"/>
            <a:ext cx="1892455" cy="22240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524713" y="814560"/>
            <a:ext cx="9042447" cy="2554545"/>
          </a:xfrm>
          <a:prstGeom prst="rect">
            <a:avLst/>
          </a:prstGeom>
          <a:noFill/>
        </p:spPr>
        <p:txBody>
          <a:bodyPr wrap="square">
            <a:spAutoFit/>
          </a:bodyPr>
          <a:lstStyle/>
          <a:p>
            <a:pPr marL="596646" indent="-514350">
              <a:buFont typeface="+mj-lt"/>
              <a:buAutoNum type="alphaLcParenR" startAt="2"/>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Could it be … the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Exo</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29 commands </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for the evening sacrifice during the </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two optional &lt;</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beyn</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ha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arbayim</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&gt; </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(Day or Night Season)</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had something to do with another very important sacrifice? </a:t>
            </a:r>
          </a:p>
        </p:txBody>
      </p:sp>
    </p:spTree>
    <p:extLst>
      <p:ext uri="{BB962C8B-B14F-4D97-AF65-F5344CB8AC3E}">
        <p14:creationId xmlns:p14="http://schemas.microsoft.com/office/powerpoint/2010/main" val="242384662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750"/>
                                        <p:tgtEl>
                                          <p:spTgt spid="3">
                                            <p:txEl>
                                              <p:pRg st="0" end="0"/>
                                            </p:txEl>
                                          </p:spTgt>
                                        </p:tgtEl>
                                      </p:cBhvr>
                                    </p:animEffect>
                                  </p:childTnLst>
                                </p:cTn>
                              </p:par>
                            </p:childTnLst>
                          </p:cTn>
                        </p:par>
                        <p:par>
                          <p:cTn id="8" fill="hold">
                            <p:stCondLst>
                              <p:cond delay="1750"/>
                            </p:stCondLst>
                            <p:childTnLst>
                              <p:par>
                                <p:cTn id="9" presetID="42"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500"/>
                                        <p:tgtEl>
                                          <p:spTgt spid="17"/>
                                        </p:tgtEl>
                                      </p:cBhvr>
                                    </p:animEffect>
                                    <p:anim calcmode="lin" valueType="num">
                                      <p:cBhvr>
                                        <p:cTn id="12" dur="1500" fill="hold"/>
                                        <p:tgtEl>
                                          <p:spTgt spid="17"/>
                                        </p:tgtEl>
                                        <p:attrNameLst>
                                          <p:attrName>ppt_x</p:attrName>
                                        </p:attrNameLst>
                                      </p:cBhvr>
                                      <p:tavLst>
                                        <p:tav tm="0">
                                          <p:val>
                                            <p:strVal val="#ppt_x"/>
                                          </p:val>
                                        </p:tav>
                                        <p:tav tm="100000">
                                          <p:val>
                                            <p:strVal val="#ppt_x"/>
                                          </p:val>
                                        </p:tav>
                                      </p:tavLst>
                                    </p:anim>
                                    <p:anim calcmode="lin" valueType="num">
                                      <p:cBhvr>
                                        <p:cTn id="13"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9000">
              <a:schemeClr val="accent1">
                <a:lumMod val="50000"/>
              </a:schemeClr>
            </a:gs>
            <a:gs pos="1000">
              <a:schemeClr val="accent1">
                <a:lumMod val="60000"/>
                <a:lumOff val="40000"/>
              </a:schemeClr>
            </a:gs>
            <a:gs pos="19000">
              <a:schemeClr val="accent2">
                <a:lumMod val="20000"/>
                <a:lumOff val="80000"/>
              </a:schemeClr>
            </a:gs>
            <a:gs pos="92000">
              <a:schemeClr val="accent1">
                <a:lumMod val="20000"/>
                <a:lumOff val="80000"/>
              </a:schemeClr>
            </a:gs>
          </a:gsLst>
          <a:lin ang="16200000" scaled="0"/>
          <a:tileRect/>
        </a:gradFill>
        <a:effectLst/>
      </p:bgPr>
    </p:bg>
    <p:spTree>
      <p:nvGrpSpPr>
        <p:cNvPr id="1" name=""/>
        <p:cNvGrpSpPr/>
        <p:nvPr/>
      </p:nvGrpSpPr>
      <p:grpSpPr>
        <a:xfrm>
          <a:off x="0" y="0"/>
          <a:ext cx="0" cy="0"/>
          <a:chOff x="0" y="0"/>
          <a:chExt cx="0" cy="0"/>
        </a:xfrm>
      </p:grpSpPr>
      <p:pic>
        <p:nvPicPr>
          <p:cNvPr id="13" name="Picture 5" descr="C:\Users\Rae\Desktop\free-banner-clipart-clipartbol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808445">
            <a:off x="-3110744" y="1935730"/>
            <a:ext cx="8469801" cy="31912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ae\Desktop\free-banner-clipart-clipartbol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5360" y="2645596"/>
            <a:ext cx="13639800" cy="37875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1339432">
            <a:off x="-258074" y="3764280"/>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cap="none" spc="150" dirty="0" smtClean="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rPr>
              <a:t> Lev 6:20 must have a puzzle piece!</a:t>
            </a:r>
            <a:endParaRPr lang="en-US" sz="48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sp>
        <p:nvSpPr>
          <p:cNvPr id="15" name="Slide Number Placeholder 1"/>
          <p:cNvSpPr txBox="1">
            <a:spLocks/>
          </p:cNvSpPr>
          <p:nvPr/>
        </p:nvSpPr>
        <p:spPr>
          <a:xfrm>
            <a:off x="11505396" y="6529610"/>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pPr algn="r"/>
              <a:t>48</a:t>
            </a:fld>
            <a:endParaRPr lang="en-US" dirty="0"/>
          </a:p>
        </p:txBody>
      </p:sp>
      <p:sp>
        <p:nvSpPr>
          <p:cNvPr id="17" name="TextBox 16"/>
          <p:cNvSpPr txBox="1"/>
          <p:nvPr/>
        </p:nvSpPr>
        <p:spPr>
          <a:xfrm rot="21013610">
            <a:off x="5656084" y="5199582"/>
            <a:ext cx="3516455" cy="954107"/>
          </a:xfrm>
          <a:prstGeom prst="rect">
            <a:avLst/>
          </a:prstGeom>
          <a:noFill/>
        </p:spPr>
        <p:txBody>
          <a:bodyPr wrap="square" rtlCol="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2800" b="1" dirty="0" smtClean="0">
                <a:ln w="11430"/>
                <a:solidFill>
                  <a:schemeClr val="accent1">
                    <a:lumMod val="50000"/>
                  </a:schemeClr>
                </a:solidFill>
                <a:effectLst>
                  <a:outerShdw blurRad="50800" dist="39000" dir="5460000" algn="tl">
                    <a:srgbClr val="000000">
                      <a:alpha val="38000"/>
                    </a:srgbClr>
                  </a:outerShdw>
                </a:effectLst>
                <a:latin typeface="MV Boli" pitchFamily="2" charset="0"/>
                <a:cs typeface="MV Boli" pitchFamily="2" charset="0"/>
              </a:rPr>
              <a:t>Is there a Torah discrepancy or not?</a:t>
            </a:r>
            <a:endParaRPr lang="en-US" b="1" dirty="0">
              <a:ln w="11430"/>
              <a:solidFill>
                <a:schemeClr val="accent1">
                  <a:lumMod val="50000"/>
                </a:schemeClr>
              </a:solidFill>
              <a:effectLst>
                <a:outerShdw blurRad="50800" dist="39000" dir="5460000" algn="tl">
                  <a:srgbClr val="000000">
                    <a:alpha val="38000"/>
                  </a:srgbClr>
                </a:outerShdw>
              </a:effectLst>
              <a:latin typeface="Comic Sans MS" pitchFamily="66" charset="0"/>
            </a:endParaRPr>
          </a:p>
        </p:txBody>
      </p:sp>
      <p:sp>
        <p:nvSpPr>
          <p:cNvPr id="18" name="Rectangle 17"/>
          <p:cNvSpPr/>
          <p:nvPr/>
        </p:nvSpPr>
        <p:spPr>
          <a:xfrm>
            <a:off x="2036276" y="0"/>
            <a:ext cx="9331114" cy="1012740"/>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lgn="ctr"/>
            <a:r>
              <a:rPr lang="en-US" sz="4000" dirty="0" smtClean="0">
                <a:solidFill>
                  <a:schemeClr val="accent1">
                    <a:lumMod val="50000"/>
                  </a:schemeClr>
                </a:solidFill>
                <a:effectLst>
                  <a:glow rad="228600">
                    <a:schemeClr val="accent2">
                      <a:lumMod val="20000"/>
                      <a:lumOff val="80000"/>
                      <a:alpha val="57000"/>
                    </a:schemeClr>
                  </a:glow>
                </a:effectLst>
                <a:latin typeface="Matura MT Script Capitals" pitchFamily="66" charset="0"/>
                <a:cs typeface="Raavi" pitchFamily="34" charset="0"/>
              </a:rPr>
              <a:t>Lev 6:20 – Conclusion Question #3</a:t>
            </a:r>
            <a:endParaRPr lang="en-US" sz="4000" dirty="0">
              <a:solidFill>
                <a:schemeClr val="accent1">
                  <a:lumMod val="50000"/>
                </a:schemeClr>
              </a:solidFill>
              <a:effectLst>
                <a:glow rad="228600">
                  <a:schemeClr val="accent2">
                    <a:lumMod val="20000"/>
                    <a:lumOff val="80000"/>
                    <a:alpha val="57000"/>
                  </a:schemeClr>
                </a:glow>
              </a:effectLst>
              <a:latin typeface="Matura MT Script Capitals" pitchFamily="66" charset="0"/>
            </a:endParaRPr>
          </a:p>
        </p:txBody>
      </p:sp>
      <p:pic>
        <p:nvPicPr>
          <p:cNvPr id="3074" name="Picture 2" descr="F:\Art 2.8 Yah at 12\White men puzzle 600.png"/>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020735" y="4464061"/>
            <a:ext cx="3419718" cy="19232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7" descr="C:\Users\Rae\Desktop\Art on Desktop\white man clip art\3d white people\png\ques mark man 2 png.png"/>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717561" y="939005"/>
            <a:ext cx="1892455" cy="22240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86327" y="857083"/>
            <a:ext cx="8490314" cy="2062103"/>
          </a:xfrm>
          <a:prstGeom prst="rect">
            <a:avLst/>
          </a:prstGeom>
          <a:noFill/>
        </p:spPr>
        <p:txBody>
          <a:bodyPr wrap="square">
            <a:spAutoFit/>
          </a:bodyPr>
          <a:lstStyle/>
          <a:p>
            <a:pPr marL="596646" indent="-514350">
              <a:buFont typeface="+mj-lt"/>
              <a:buAutoNum type="alphaLcParenR" startAt="3"/>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Could it be … Yahuah has a very special lesson to teach us through these </a:t>
            </a:r>
            <a:r>
              <a:rPr lang="en-US"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su</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pp</a:t>
            </a:r>
            <a:r>
              <a:rPr lang="en-US"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osed</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alarming discrepancies of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Exo</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29:39 &amp; 41 with Lev 6:20?</a:t>
            </a:r>
            <a:endParaRPr lang="en-US" sz="3200" dirty="0"/>
          </a:p>
        </p:txBody>
      </p:sp>
      <p:sp>
        <p:nvSpPr>
          <p:cNvPr id="2" name="Bevel 1"/>
          <p:cNvSpPr/>
          <p:nvPr/>
        </p:nvSpPr>
        <p:spPr>
          <a:xfrm>
            <a:off x="7668783" y="6153682"/>
            <a:ext cx="3551698" cy="599455"/>
          </a:xfrm>
          <a:prstGeom prst="bevel">
            <a:avLst/>
          </a:prstGeom>
          <a:solidFill>
            <a:schemeClr val="accent1"/>
          </a:solidFill>
        </p:spPr>
        <p:style>
          <a:lnRef idx="1">
            <a:schemeClr val="accent6"/>
          </a:lnRef>
          <a:fillRef idx="3">
            <a:schemeClr val="accent6"/>
          </a:fillRef>
          <a:effectRef idx="2">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We shall see!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368235245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750"/>
                                        <p:tgtEl>
                                          <p:spTgt spid="3">
                                            <p:txEl>
                                              <p:pRg st="0" end="0"/>
                                            </p:txEl>
                                          </p:spTgt>
                                        </p:tgtEl>
                                      </p:cBhvr>
                                    </p:animEffect>
                                  </p:childTnLst>
                                </p:cTn>
                              </p:par>
                            </p:childTnLst>
                          </p:cTn>
                        </p:par>
                        <p:par>
                          <p:cTn id="8" fill="hold">
                            <p:stCondLst>
                              <p:cond delay="1750"/>
                            </p:stCondLst>
                            <p:childTnLst>
                              <p:par>
                                <p:cTn id="9" presetID="47" presetClass="entr" presetSubtype="0" fill="hold" grpId="0"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4750"/>
                            </p:stCondLst>
                            <p:childTnLst>
                              <p:par>
                                <p:cTn id="15" presetID="22" presetClass="entr" presetSubtype="8" fill="hold" nodeType="afterEffect">
                                  <p:stCondLst>
                                    <p:cond delay="75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1164" y="6490750"/>
            <a:ext cx="609600" cy="476250"/>
          </a:xfrm>
        </p:spPr>
        <p:txBody>
          <a:bodyPr/>
          <a:lstStyle/>
          <a:p>
            <a:pPr algn="r"/>
            <a:fld id="{D5BBC35B-A44B-4119-B8DA-DE9E3DFADA20}" type="slidenum">
              <a:rPr lang="en-US" sz="1400" smtClean="0"/>
              <a:pPr algn="r"/>
              <a:t>49</a:t>
            </a:fld>
            <a:endParaRPr lang="en-US" dirty="0"/>
          </a:p>
        </p:txBody>
      </p:sp>
      <p:pic>
        <p:nvPicPr>
          <p:cNvPr id="3" name="Picture 5" descr="C:\Users\Rae\Desktop\free-banner-clipart-clipartbold.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6808445">
            <a:off x="-3110744" y="1935730"/>
            <a:ext cx="8469801" cy="31912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Rae\Desktop\free-banner-clipart-clipartbold.pn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75360" y="3125946"/>
            <a:ext cx="13639800" cy="3787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1339432">
            <a:off x="-258074" y="4244630"/>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rPr>
              <a:t> …the foundation of the calendar? </a:t>
            </a:r>
            <a:endParaRPr lang="en-US" sz="48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sp>
        <p:nvSpPr>
          <p:cNvPr id="6" name="Rectangle 5"/>
          <p:cNvSpPr/>
          <p:nvPr/>
        </p:nvSpPr>
        <p:spPr>
          <a:xfrm>
            <a:off x="2049257" y="1597637"/>
            <a:ext cx="9952444" cy="1307939"/>
          </a:xfrm>
          <a:prstGeom prst="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bevelB w="82550" h="38100" prst="coolSlant"/>
            </a:sp3d>
          </a:bodyPr>
          <a:lstStyle/>
          <a:p>
            <a:pPr lvl="0" algn="ctr"/>
            <a:r>
              <a:rPr lang="en-US" sz="4000" spc="300" dirty="0" smtClean="0">
                <a:ln w="12700">
                  <a:solidFill>
                    <a:schemeClr val="accent2">
                      <a:lumMod val="20000"/>
                      <a:lumOff val="80000"/>
                    </a:schemeClr>
                  </a:solidFill>
                </a:ln>
                <a:solidFill>
                  <a:srgbClr val="7030A0">
                    <a:alpha val="87000"/>
                  </a:srgbClr>
                </a:solidFill>
                <a:effectLst>
                  <a:glow rad="139700">
                    <a:srgbClr val="00FFCC">
                      <a:alpha val="26000"/>
                    </a:srgbClr>
                  </a:glow>
                </a:effectLst>
                <a:latin typeface="Rockwell Extra Bold" pitchFamily="18" charset="0"/>
                <a:cs typeface="Raavi" pitchFamily="34" charset="0"/>
              </a:rPr>
              <a:t>Next:  Huge &amp; Very Important Question About Morning!</a:t>
            </a:r>
            <a:endParaRPr lang="en-US" sz="4000" spc="300" dirty="0">
              <a:ln w="12700">
                <a:solidFill>
                  <a:schemeClr val="accent2">
                    <a:lumMod val="20000"/>
                    <a:lumOff val="80000"/>
                  </a:schemeClr>
                </a:solidFill>
              </a:ln>
              <a:solidFill>
                <a:srgbClr val="7030A0">
                  <a:alpha val="87000"/>
                </a:srgbClr>
              </a:solidFill>
              <a:effectLst>
                <a:glow rad="139700">
                  <a:srgbClr val="00FFCC">
                    <a:alpha val="26000"/>
                  </a:srgbClr>
                </a:glow>
              </a:effectLst>
              <a:latin typeface="Rockwell Extra Bold" pitchFamily="18" charset="0"/>
            </a:endParaRPr>
          </a:p>
        </p:txBody>
      </p:sp>
      <p:sp>
        <p:nvSpPr>
          <p:cNvPr id="7" name="TextBox 6"/>
          <p:cNvSpPr txBox="1"/>
          <p:nvPr/>
        </p:nvSpPr>
        <p:spPr>
          <a:xfrm rot="21310310">
            <a:off x="5126435" y="5745748"/>
            <a:ext cx="3798090" cy="954107"/>
          </a:xfrm>
          <a:prstGeom prst="rect">
            <a:avLst/>
          </a:prstGeom>
          <a:noFill/>
        </p:spPr>
        <p:txBody>
          <a:bodyPr wrap="square" rtlCol="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2800" b="1" dirty="0" smtClean="0">
                <a:ln w="11430"/>
                <a:solidFill>
                  <a:srgbClr val="006600"/>
                </a:solidFill>
                <a:effectLst>
                  <a:glow rad="139700">
                    <a:srgbClr val="FFFF00">
                      <a:alpha val="87000"/>
                    </a:srgbClr>
                  </a:glow>
                  <a:outerShdw blurRad="50800" dist="39000" dir="5460000" algn="tl">
                    <a:srgbClr val="000000">
                      <a:alpha val="38000"/>
                    </a:srgbClr>
                  </a:outerShdw>
                </a:effectLst>
                <a:latin typeface="MV Boli" pitchFamily="2" charset="0"/>
                <a:cs typeface="MV Boli" pitchFamily="2" charset="0"/>
              </a:rPr>
              <a:t>What puzzle pieces provide the answer?</a:t>
            </a:r>
            <a:endParaRPr lang="en-US" b="1" dirty="0">
              <a:ln w="11430"/>
              <a:solidFill>
                <a:srgbClr val="006600"/>
              </a:solidFill>
              <a:effectLst>
                <a:glow rad="139700">
                  <a:srgbClr val="FFFF00">
                    <a:alpha val="87000"/>
                  </a:srgbClr>
                </a:glow>
                <a:outerShdw blurRad="50800" dist="39000" dir="5460000" algn="tl">
                  <a:srgbClr val="000000">
                    <a:alpha val="38000"/>
                  </a:srgbClr>
                </a:outerShdw>
              </a:effectLst>
              <a:latin typeface="Comic Sans MS" pitchFamily="66" charset="0"/>
            </a:endParaRPr>
          </a:p>
        </p:txBody>
      </p:sp>
      <p:pic>
        <p:nvPicPr>
          <p:cNvPr id="8" name="Picture 2" descr="F:\Art 2.8 Yah at 12\White men puzzle 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1843" y="4750965"/>
            <a:ext cx="3419718" cy="1923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C:\Users\Rae\Desktop\Art on Desktop\white man clip art\3d white people\png\ques mark man 2 png.png"/>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828" y="506370"/>
            <a:ext cx="3258975" cy="38299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01030" y="0"/>
            <a:ext cx="9448899" cy="1754326"/>
          </a:xfrm>
          <a:prstGeom prst="rect">
            <a:avLst/>
          </a:prstGeom>
          <a:noFill/>
        </p:spPr>
        <p:txBody>
          <a:bodyPr wrap="square">
            <a:spAutoFit/>
            <a:scene3d>
              <a:camera prst="orthographicFront"/>
              <a:lightRig rig="threePt" dir="t"/>
            </a:scene3d>
            <a:sp3d extrusionH="57150">
              <a:bevelT h="25400" prst="softRound"/>
            </a:sp3d>
          </a:bodyPr>
          <a:lstStyle/>
          <a:p>
            <a:pPr marL="82296" algn="ctr"/>
            <a:r>
              <a:rPr lang="en-US" sz="3600" b="1" dirty="0" smtClean="0">
                <a:ln w="12700">
                  <a:solidFill>
                    <a:srgbClr val="0070C0"/>
                  </a:solidFill>
                  <a:prstDash val="solid"/>
                </a:ln>
                <a:solidFill>
                  <a:srgbClr val="57FBFB"/>
                </a:solidFill>
                <a:effectLst>
                  <a:outerShdw blurRad="41275" dist="20320" dir="1800000" algn="tl" rotWithShape="0">
                    <a:srgbClr val="000000">
                      <a:alpha val="40000"/>
                    </a:srgbClr>
                  </a:outerShdw>
                </a:effectLst>
                <a:latin typeface="Comic Sans MS" pitchFamily="66" charset="0"/>
              </a:rPr>
              <a:t>Covenant Calendar has been declaring </a:t>
            </a:r>
            <a:br>
              <a:rPr lang="en-US" sz="3600" b="1" dirty="0" smtClean="0">
                <a:ln w="12700">
                  <a:solidFill>
                    <a:srgbClr val="0070C0"/>
                  </a:solidFill>
                  <a:prstDash val="solid"/>
                </a:ln>
                <a:solidFill>
                  <a:srgbClr val="57FBFB"/>
                </a:solidFill>
                <a:effectLst>
                  <a:outerShdw blurRad="41275" dist="20320" dir="1800000" algn="tl" rotWithShape="0">
                    <a:srgbClr val="000000">
                      <a:alpha val="40000"/>
                    </a:srgbClr>
                  </a:outerShdw>
                </a:effectLst>
                <a:latin typeface="Comic Sans MS" pitchFamily="66" charset="0"/>
              </a:rPr>
            </a:br>
            <a:r>
              <a:rPr lang="en-US" sz="3600" b="1" dirty="0" smtClean="0">
                <a:ln w="12700">
                  <a:solidFill>
                    <a:srgbClr val="0070C0"/>
                  </a:solidFill>
                  <a:prstDash val="solid"/>
                </a:ln>
                <a:solidFill>
                  <a:srgbClr val="57FBFB"/>
                </a:solidFill>
                <a:effectLst>
                  <a:outerShdw blurRad="41275" dist="20320" dir="1800000" algn="tl" rotWithShape="0">
                    <a:srgbClr val="000000">
                      <a:alpha val="40000"/>
                    </a:srgbClr>
                  </a:outerShdw>
                </a:effectLst>
                <a:latin typeface="Comic Sans MS" pitchFamily="66" charset="0"/>
              </a:rPr>
              <a:t>the word “evening/ereb” is </a:t>
            </a:r>
            <a:br>
              <a:rPr lang="en-US" sz="3600" b="1" dirty="0" smtClean="0">
                <a:ln w="12700">
                  <a:solidFill>
                    <a:srgbClr val="0070C0"/>
                  </a:solidFill>
                  <a:prstDash val="solid"/>
                </a:ln>
                <a:solidFill>
                  <a:srgbClr val="57FBFB"/>
                </a:solidFill>
                <a:effectLst>
                  <a:outerShdw blurRad="41275" dist="20320" dir="1800000" algn="tl" rotWithShape="0">
                    <a:srgbClr val="000000">
                      <a:alpha val="40000"/>
                    </a:srgbClr>
                  </a:outerShdw>
                </a:effectLst>
                <a:latin typeface="Comic Sans MS" pitchFamily="66" charset="0"/>
              </a:rPr>
            </a:br>
            <a:r>
              <a:rPr lang="en-US" sz="3600" b="1" dirty="0" smtClean="0">
                <a:ln w="12700">
                  <a:solidFill>
                    <a:srgbClr val="0070C0"/>
                  </a:solidFill>
                  <a:prstDash val="solid"/>
                </a:ln>
                <a:solidFill>
                  <a:srgbClr val="57FBFB"/>
                </a:solidFill>
                <a:effectLst>
                  <a:outerShdw blurRad="41275" dist="20320" dir="1800000" algn="tl" rotWithShape="0">
                    <a:srgbClr val="000000">
                      <a:alpha val="40000"/>
                    </a:srgbClr>
                  </a:outerShdw>
                </a:effectLst>
                <a:latin typeface="Comic Sans MS" pitchFamily="66" charset="0"/>
              </a:rPr>
              <a:t>the foundation of Yahuah’s calendar.</a:t>
            </a:r>
          </a:p>
        </p:txBody>
      </p:sp>
      <p:sp>
        <p:nvSpPr>
          <p:cNvPr id="12" name="Rectangle 11"/>
          <p:cNvSpPr/>
          <p:nvPr/>
        </p:nvSpPr>
        <p:spPr>
          <a:xfrm>
            <a:off x="1307428" y="2839113"/>
            <a:ext cx="5000765" cy="1569660"/>
          </a:xfrm>
          <a:prstGeom prst="rect">
            <a:avLst/>
          </a:prstGeom>
          <a:noFill/>
        </p:spPr>
        <p:txBody>
          <a:bodyPr wrap="square">
            <a:spAutoFit/>
            <a:scene3d>
              <a:camera prst="orthographicFront"/>
              <a:lightRig rig="threePt" dir="t"/>
            </a:scene3d>
            <a:sp3d extrusionH="57150">
              <a:bevelT h="25400" prst="softRound"/>
            </a:sp3d>
          </a:bodyPr>
          <a:lstStyle/>
          <a:p>
            <a:pPr marL="82296" algn="ctr"/>
            <a:r>
              <a:rPr lang="en-US" sz="320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Cooper Black" pitchFamily="18" charset="0"/>
              </a:rPr>
              <a:t>Why  isn’t  the  word </a:t>
            </a:r>
            <a:br>
              <a:rPr lang="en-US" sz="320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Cooper Black" pitchFamily="18" charset="0"/>
              </a:rPr>
            </a:br>
            <a:r>
              <a:rPr lang="en-US" sz="320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Cooper Black" pitchFamily="18" charset="0"/>
              </a:rPr>
              <a:t>“morning / boqer” </a:t>
            </a:r>
            <a:br>
              <a:rPr lang="en-US" sz="320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Cooper Black" pitchFamily="18" charset="0"/>
              </a:rPr>
            </a:br>
            <a:r>
              <a:rPr lang="en-US" sz="320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Cooper Black" pitchFamily="18" charset="0"/>
              </a:rPr>
              <a:t>declared …</a:t>
            </a:r>
          </a:p>
        </p:txBody>
      </p:sp>
      <p:pic>
        <p:nvPicPr>
          <p:cNvPr id="13" name="Picture 2" descr="F:\Art on Desktop - 1\All white man clip art\3d white people\audience participation table png 4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0261" y="4750965"/>
            <a:ext cx="3828626" cy="29596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Art 2.8 Yah at 12\White men puzzle 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25" y="5347636"/>
            <a:ext cx="1539756" cy="80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607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1750"/>
                                        <p:tgtEl>
                                          <p:spTgt spid="5">
                                            <p:txEl>
                                              <p:pRg st="0" end="0"/>
                                            </p:txEl>
                                          </p:spTgt>
                                        </p:tgtEl>
                                      </p:cBhvr>
                                    </p:animEffect>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500"/>
                                        <p:tgtEl>
                                          <p:spTgt spid="7"/>
                                        </p:tgtEl>
                                      </p:cBhvr>
                                    </p:animEffect>
                                    <p:anim calcmode="lin" valueType="num">
                                      <p:cBhvr>
                                        <p:cTn id="27" dur="1500" fill="hold"/>
                                        <p:tgtEl>
                                          <p:spTgt spid="7"/>
                                        </p:tgtEl>
                                        <p:attrNameLst>
                                          <p:attrName>ppt_x</p:attrName>
                                        </p:attrNameLst>
                                      </p:cBhvr>
                                      <p:tavLst>
                                        <p:tav tm="0">
                                          <p:val>
                                            <p:strVal val="#ppt_x"/>
                                          </p:val>
                                        </p:tav>
                                        <p:tav tm="100000">
                                          <p:val>
                                            <p:strVal val="#ppt_x"/>
                                          </p:val>
                                        </p:tav>
                                      </p:tavLst>
                                    </p:anim>
                                    <p:anim calcmode="lin" valueType="num">
                                      <p:cBhvr>
                                        <p:cTn id="28"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9000">
              <a:schemeClr val="tx2">
                <a:lumMod val="40000"/>
                <a:lumOff val="60000"/>
              </a:schemeClr>
            </a:gs>
            <a:gs pos="81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0" name="Rectangle 29"/>
          <p:cNvSpPr/>
          <p:nvPr/>
        </p:nvSpPr>
        <p:spPr>
          <a:xfrm>
            <a:off x="7261714" y="3631496"/>
            <a:ext cx="2924198" cy="1692771"/>
          </a:xfrm>
          <a:prstGeom prst="rect">
            <a:avLst/>
          </a:prstGeom>
          <a:gradFill>
            <a:gsLst>
              <a:gs pos="15000">
                <a:schemeClr val="tx1">
                  <a:lumMod val="85000"/>
                  <a:lumOff val="15000"/>
                </a:schemeClr>
              </a:gs>
              <a:gs pos="1000">
                <a:schemeClr val="bg1"/>
              </a:gs>
              <a:gs pos="65000">
                <a:schemeClr val="tx1">
                  <a:lumMod val="65000"/>
                  <a:lumOff val="35000"/>
                </a:schemeClr>
              </a:gs>
              <a:gs pos="89000">
                <a:schemeClr val="bg1"/>
              </a:gs>
            </a:gsLst>
            <a:path path="circle">
              <a:fillToRect l="50000" t="50000" r="50000" b="50000"/>
            </a:path>
          </a:gradFill>
          <a:effectLst>
            <a:glow rad="127000">
              <a:schemeClr val="bg1"/>
            </a:glow>
          </a:effectLst>
        </p:spPr>
        <p:txBody>
          <a:bodyPr wrap="none" lIns="91440" tIns="45720" rIns="91440" bIns="45720">
            <a:spAutoFit/>
            <a:scene3d>
              <a:camera prst="orthographicFront"/>
              <a:lightRig rig="threePt" dir="t"/>
            </a:scene3d>
            <a:sp3d extrusionH="57150">
              <a:bevelT w="38100" h="38100"/>
            </a:sp3d>
          </a:bodyPr>
          <a:lstStyle/>
          <a:p>
            <a:pPr algn="ct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#2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beyn</a:t>
            </a:r>
            <a:r>
              <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ha </a:t>
            </a:r>
            <a:r>
              <a:rPr lang="en-US" sz="2000" b="1" dirty="0" err="1"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arbayim</a:t>
            </a:r>
            <a:endParaRPr lang="en-US" sz="20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endParaRPr lang="en-US" sz="2400" b="1"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a:p>
            <a:pPr algn="ct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Night Season</a:t>
            </a:r>
            <a:b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b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two</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 mixing</a:t>
            </a:r>
            <a:r>
              <a:rPr lang="en-US" sz="2000" b="1" cap="none" spc="0" dirty="0" smtClean="0">
                <a:ln w="1905"/>
                <a:solidFill>
                  <a:srgbClr val="C00000"/>
                </a:solidFill>
                <a:effectLst>
                  <a:glow rad="88900">
                    <a:schemeClr val="bg1">
                      <a:alpha val="71000"/>
                    </a:schemeClr>
                  </a:glow>
                  <a:innerShdw blurRad="69850" dist="43180" dir="5400000">
                    <a:srgbClr val="000000">
                      <a:alpha val="65000"/>
                    </a:srgbClr>
                  </a:innerShdw>
                </a:effectLst>
                <a:latin typeface="Comic Sans MS" pitchFamily="66" charset="0"/>
              </a:rPr>
              <a:t>s</a:t>
            </a:r>
            <a:r>
              <a:rPr lang="en-US" sz="2000" b="1" cap="none" spc="0" dirty="0" smtClean="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rPr>
              <a:t>)</a:t>
            </a:r>
            <a:endParaRPr lang="en-US" sz="2000" b="1" cap="none" spc="0" dirty="0">
              <a:ln w="1905"/>
              <a:solidFill>
                <a:schemeClr val="tx1">
                  <a:lumMod val="75000"/>
                  <a:lumOff val="25000"/>
                </a:schemeClr>
              </a:solidFill>
              <a:effectLst>
                <a:glow rad="88900">
                  <a:schemeClr val="bg1">
                    <a:alpha val="71000"/>
                  </a:schemeClr>
                </a:glow>
                <a:innerShdw blurRad="69850" dist="43180" dir="5400000">
                  <a:srgbClr val="000000">
                    <a:alpha val="65000"/>
                  </a:srgbClr>
                </a:innerShdw>
              </a:effectLst>
              <a:latin typeface="Comic Sans MS" pitchFamily="66" charset="0"/>
            </a:endParaRPr>
          </a:p>
        </p:txBody>
      </p:sp>
      <p:sp>
        <p:nvSpPr>
          <p:cNvPr id="27" name="Rectangle 26"/>
          <p:cNvSpPr/>
          <p:nvPr/>
        </p:nvSpPr>
        <p:spPr>
          <a:xfrm>
            <a:off x="3369667" y="3639869"/>
            <a:ext cx="2924198" cy="1692771"/>
          </a:xfrm>
          <a:prstGeom prst="rect">
            <a:avLst/>
          </a:prstGeom>
          <a:gradFill flip="none" rotWithShape="1">
            <a:gsLst>
              <a:gs pos="25000">
                <a:srgbClr val="ACD0DE"/>
              </a:gs>
              <a:gs pos="9000">
                <a:schemeClr val="bg1"/>
              </a:gs>
              <a:gs pos="75000">
                <a:srgbClr val="D1E3EB"/>
              </a:gs>
              <a:gs pos="87000">
                <a:schemeClr val="bg1"/>
              </a:gs>
            </a:gsLst>
            <a:path path="circle">
              <a:fillToRect l="50000" t="50000" r="50000" b="50000"/>
            </a:path>
            <a:tileRect/>
          </a:gradFill>
        </p:spPr>
        <p:txBody>
          <a:bodyPr wrap="none" lIns="91440" tIns="45720" rIns="91440" bIns="45720">
            <a:spAutoFit/>
            <a:scene3d>
              <a:camera prst="orthographicFront"/>
              <a:lightRig rig="threePt" dir="t"/>
            </a:scene3d>
            <a:sp3d extrusionH="57150">
              <a:bevelT w="38100" h="38100"/>
            </a:sp3d>
          </a:bodyPr>
          <a:lstStyle/>
          <a:p>
            <a:pPr algn="ctr"/>
            <a:r>
              <a:rPr lang="en-US" sz="2000" b="1" dirty="0" smtClean="0">
                <a:ln w="1905"/>
                <a:solidFill>
                  <a:srgbClr val="0070C0"/>
                </a:solidFill>
                <a:effectLst>
                  <a:innerShdw blurRad="69850" dist="43180" dir="5400000">
                    <a:srgbClr val="000000">
                      <a:alpha val="65000"/>
                    </a:srgbClr>
                  </a:innerShdw>
                </a:effectLst>
                <a:latin typeface="Comic Sans MS" pitchFamily="66" charset="0"/>
              </a:rPr>
              <a:t>#1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beyn</a:t>
            </a:r>
            <a:r>
              <a:rPr lang="en-US" sz="2000" b="1" dirty="0" smtClean="0">
                <a:ln w="1905"/>
                <a:solidFill>
                  <a:srgbClr val="0070C0"/>
                </a:solidFill>
                <a:effectLst>
                  <a:innerShdw blurRad="69850" dist="43180" dir="5400000">
                    <a:srgbClr val="000000">
                      <a:alpha val="65000"/>
                    </a:srgbClr>
                  </a:innerShdw>
                </a:effectLst>
                <a:latin typeface="Comic Sans MS" pitchFamily="66" charset="0"/>
              </a:rPr>
              <a:t> ha </a:t>
            </a:r>
            <a:r>
              <a:rPr lang="en-US" sz="2000" b="1" dirty="0" err="1" smtClean="0">
                <a:ln w="1905"/>
                <a:solidFill>
                  <a:srgbClr val="0070C0"/>
                </a:solidFill>
                <a:effectLst>
                  <a:innerShdw blurRad="69850" dist="43180" dir="5400000">
                    <a:srgbClr val="000000">
                      <a:alpha val="65000"/>
                    </a:srgbClr>
                  </a:innerShdw>
                </a:effectLst>
                <a:latin typeface="Comic Sans MS" pitchFamily="66" charset="0"/>
              </a:rPr>
              <a:t>arbayim</a:t>
            </a:r>
            <a:endParaRPr lang="en-US" sz="20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a:p>
            <a:pPr algn="ctr"/>
            <a:endParaRPr lang="en-US" sz="2400" b="1" dirty="0" smtClean="0">
              <a:ln w="1905"/>
              <a:solidFill>
                <a:srgbClr val="0070C0"/>
              </a:solidFill>
              <a:effectLst>
                <a:innerShdw blurRad="69850" dist="43180" dir="5400000">
                  <a:srgbClr val="000000">
                    <a:alpha val="65000"/>
                  </a:srgbClr>
                </a:innerShdw>
              </a:effectLst>
              <a:latin typeface="Comic Sans MS" pitchFamily="66" charset="0"/>
            </a:endParaRPr>
          </a:p>
          <a:p>
            <a:pPr algn="ct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Day Season</a:t>
            </a:r>
            <a:b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b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(between </a:t>
            </a:r>
            <a:r>
              <a:rPr lang="en-US" sz="2000" b="1" u="sng" cap="none" spc="0" dirty="0" smtClean="0">
                <a:ln w="1905"/>
                <a:solidFill>
                  <a:srgbClr val="C00000"/>
                </a:solidFill>
                <a:effectLst>
                  <a:innerShdw blurRad="69850" dist="43180" dir="5400000">
                    <a:srgbClr val="000000">
                      <a:alpha val="65000"/>
                    </a:srgbClr>
                  </a:innerShdw>
                </a:effectLst>
                <a:latin typeface="Comic Sans MS" pitchFamily="66" charset="0"/>
              </a:rPr>
              <a:t>two</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 mixing</a:t>
            </a:r>
            <a:r>
              <a:rPr lang="en-US" sz="2000" b="1" cap="none" spc="0" dirty="0" smtClean="0">
                <a:ln w="1905"/>
                <a:solidFill>
                  <a:srgbClr val="C00000"/>
                </a:solidFill>
                <a:effectLst>
                  <a:innerShdw blurRad="69850" dist="43180" dir="5400000">
                    <a:srgbClr val="000000">
                      <a:alpha val="65000"/>
                    </a:srgbClr>
                  </a:innerShdw>
                </a:effectLst>
                <a:latin typeface="Comic Sans MS" pitchFamily="66" charset="0"/>
              </a:rPr>
              <a:t>s</a:t>
            </a:r>
            <a:r>
              <a:rPr lang="en-US" sz="2000" b="1" cap="none" spc="0" dirty="0" smtClean="0">
                <a:ln w="1905"/>
                <a:solidFill>
                  <a:srgbClr val="0070C0"/>
                </a:solidFill>
                <a:effectLst>
                  <a:innerShdw blurRad="69850" dist="43180" dir="5400000">
                    <a:srgbClr val="000000">
                      <a:alpha val="65000"/>
                    </a:srgbClr>
                  </a:innerShdw>
                </a:effectLst>
                <a:latin typeface="Comic Sans MS" pitchFamily="66" charset="0"/>
              </a:rPr>
              <a:t>)</a:t>
            </a:r>
            <a:endParaRPr lang="en-US" sz="2000" b="1" cap="none" spc="0"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10527259" y="3870785"/>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5" name="Straight Arrow Connector 4"/>
          <p:cNvCxnSpPr/>
          <p:nvPr/>
        </p:nvCxnSpPr>
        <p:spPr>
          <a:xfrm flipH="1">
            <a:off x="3141457" y="3000057"/>
            <a:ext cx="192108" cy="605554"/>
          </a:xfrm>
          <a:prstGeom prst="straightConnector1">
            <a:avLst/>
          </a:prstGeom>
          <a:ln w="38100">
            <a:solidFill>
              <a:srgbClr val="B83D68"/>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187177" y="4013517"/>
            <a:ext cx="3345304" cy="650240"/>
          </a:xfrm>
          <a:prstGeom prst="rect">
            <a:avLst/>
          </a:prstGeom>
          <a:gradFill flip="none" rotWithShape="1">
            <a:gsLst>
              <a:gs pos="1000">
                <a:srgbClr val="F1E441"/>
              </a:gs>
              <a:gs pos="85000">
                <a:srgbClr val="C1D2D8"/>
              </a:gs>
              <a:gs pos="16000">
                <a:srgbClr val="85C2FF"/>
              </a:gs>
              <a:gs pos="93000">
                <a:schemeClr val="accent4">
                  <a:lumMod val="40000"/>
                  <a:lumOff val="60000"/>
                </a:schemeClr>
              </a:gs>
              <a:gs pos="100000">
                <a:srgbClr val="FFFF8F"/>
              </a:gs>
            </a:gsLst>
            <a:lin ang="10800000" scaled="1"/>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b="1" dirty="0" smtClean="0">
                <a:ln w="11430"/>
                <a:solidFill>
                  <a:schemeClr val="accent4">
                    <a:lumMod val="75000"/>
                  </a:schemeClr>
                </a:solidFill>
                <a:effectLst>
                  <a:outerShdw blurRad="50800" dist="39000" dir="5460000" algn="tl">
                    <a:srgbClr val="000000">
                      <a:alpha val="38000"/>
                    </a:srgbClr>
                  </a:outerShdw>
                </a:effectLst>
              </a:rPr>
              <a:t>Direct Sunlight</a:t>
            </a:r>
            <a:endParaRPr lang="en-CA" sz="2800" b="1" dirty="0">
              <a:ln w="11430"/>
              <a:solidFill>
                <a:schemeClr val="accent4">
                  <a:lumMod val="75000"/>
                </a:schemeClr>
              </a:solidFill>
              <a:effectLst>
                <a:outerShdw blurRad="50800" dist="39000" dir="5460000" algn="tl">
                  <a:srgbClr val="000000">
                    <a:alpha val="38000"/>
                  </a:srgbClr>
                </a:outerShdw>
              </a:effectLst>
            </a:endParaRPr>
          </a:p>
        </p:txBody>
      </p:sp>
      <p:sp>
        <p:nvSpPr>
          <p:cNvPr id="9" name="Rectangle 8"/>
          <p:cNvSpPr/>
          <p:nvPr/>
        </p:nvSpPr>
        <p:spPr>
          <a:xfrm>
            <a:off x="6941631" y="4013517"/>
            <a:ext cx="3564362" cy="650240"/>
          </a:xfrm>
          <a:prstGeom prst="rect">
            <a:avLst/>
          </a:prstGeom>
          <a:solidFill>
            <a:schemeClr val="tx1"/>
          </a:solidFill>
          <a:ln>
            <a:solidFill>
              <a:schemeClr val="bg1"/>
            </a:solidFill>
          </a:ln>
          <a:scene3d>
            <a:camera prst="orthographicFront"/>
            <a:lightRig rig="soft" dir="t">
              <a:rot lat="0" lon="0" rev="10800000"/>
            </a:lightRig>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Darkness</a:t>
            </a:r>
            <a:endParaRPr lang="en-CA" sz="3200" b="1" spc="150" dirty="0">
              <a:ln w="11430"/>
              <a:solidFill>
                <a:srgbClr val="F8F8F8"/>
              </a:solidFill>
              <a:effectLst>
                <a:outerShdw blurRad="25400" algn="tl" rotWithShape="0">
                  <a:srgbClr val="000000">
                    <a:alpha val="43000"/>
                  </a:srgbClr>
                </a:outerShdw>
              </a:effectLst>
            </a:endParaRPr>
          </a:p>
        </p:txBody>
      </p:sp>
      <p:sp>
        <p:nvSpPr>
          <p:cNvPr id="10" name="Rectangle 9"/>
          <p:cNvSpPr/>
          <p:nvPr/>
        </p:nvSpPr>
        <p:spPr>
          <a:xfrm>
            <a:off x="6633117" y="2649538"/>
            <a:ext cx="322122" cy="2674729"/>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2" name="Straight Connector 11"/>
          <p:cNvCxnSpPr/>
          <p:nvPr/>
        </p:nvCxnSpPr>
        <p:spPr>
          <a:xfrm>
            <a:off x="3146537" y="3607117"/>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81591" y="3596957"/>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765537" y="2639378"/>
            <a:ext cx="1230208"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rgbClr val="B83D68"/>
                </a:solidFill>
              </a:rPr>
              <a:t>Sunrise</a:t>
            </a:r>
            <a:endParaRPr lang="en-CA" b="1" dirty="0">
              <a:solidFill>
                <a:srgbClr val="B83D68"/>
              </a:solidFill>
            </a:endParaRPr>
          </a:p>
        </p:txBody>
      </p:sp>
      <p:sp>
        <p:nvSpPr>
          <p:cNvPr id="17" name="Curved Down Arrow 16"/>
          <p:cNvSpPr/>
          <p:nvPr/>
        </p:nvSpPr>
        <p:spPr>
          <a:xfrm>
            <a:off x="3187177" y="3464876"/>
            <a:ext cx="3561328" cy="548906"/>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5632406" y="2649538"/>
            <a:ext cx="1201232" cy="462279"/>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sz="1600" b="1" dirty="0" smtClean="0">
                <a:solidFill>
                  <a:schemeClr val="accent5"/>
                </a:solidFill>
              </a:rPr>
              <a:t>Sunset</a:t>
            </a:r>
            <a:endParaRPr lang="en-CA" b="1" dirty="0">
              <a:solidFill>
                <a:schemeClr val="accent5"/>
              </a:solidFill>
            </a:endParaRPr>
          </a:p>
        </p:txBody>
      </p:sp>
      <p:cxnSp>
        <p:nvCxnSpPr>
          <p:cNvPr id="20" name="Straight Arrow Connector 19"/>
          <p:cNvCxnSpPr/>
          <p:nvPr/>
        </p:nvCxnSpPr>
        <p:spPr>
          <a:xfrm>
            <a:off x="10497191" y="2183003"/>
            <a:ext cx="8802" cy="1138364"/>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97963" y="1112837"/>
            <a:ext cx="398457" cy="1143001"/>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chemeClr val="bg2">
                  <a:lumMod val="50000"/>
                </a:schemeClr>
              </a:solidFill>
            </a:endParaRPr>
          </a:p>
        </p:txBody>
      </p:sp>
      <p:cxnSp>
        <p:nvCxnSpPr>
          <p:cNvPr id="25" name="Straight Connector 24"/>
          <p:cNvCxnSpPr/>
          <p:nvPr/>
        </p:nvCxnSpPr>
        <p:spPr>
          <a:xfrm>
            <a:off x="10505993" y="3321367"/>
            <a:ext cx="0" cy="1352550"/>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89473" y="3605611"/>
            <a:ext cx="0" cy="1076960"/>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a:off x="6941630" y="3464875"/>
            <a:ext cx="3754789" cy="513429"/>
          </a:xfrm>
          <a:prstGeom prst="curvedDownArrow">
            <a:avLst>
              <a:gd name="adj1" fmla="val 25000"/>
              <a:gd name="adj2" fmla="val 107839"/>
              <a:gd name="adj3" fmla="val 37956"/>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cxnSp>
        <p:nvCxnSpPr>
          <p:cNvPr id="31" name="Straight Arrow Connector 30"/>
          <p:cNvCxnSpPr/>
          <p:nvPr/>
        </p:nvCxnSpPr>
        <p:spPr>
          <a:xfrm flipH="1">
            <a:off x="2733715" y="2183003"/>
            <a:ext cx="7148" cy="1051823"/>
          </a:xfrm>
          <a:prstGeom prst="straightConnector1">
            <a:avLst/>
          </a:prstGeom>
          <a:ln w="381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07578" y="1122264"/>
            <a:ext cx="417288" cy="1143000"/>
          </a:xfrm>
          <a:prstGeom prst="rect">
            <a:avLst/>
          </a:prstGeom>
          <a:solidFill>
            <a:schemeClr val="accent5">
              <a:lumMod val="20000"/>
              <a:lumOff val="80000"/>
            </a:schemeClr>
          </a:solidFill>
          <a:ln w="57150">
            <a:solidFill>
              <a:srgbClr val="B83D6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r>
              <a:rPr lang="en-CA" b="1" dirty="0" smtClean="0">
                <a:solidFill>
                  <a:srgbClr val="FF00FF"/>
                </a:solidFill>
              </a:rPr>
              <a:t>Dawn</a:t>
            </a:r>
            <a:endParaRPr lang="en-CA" dirty="0">
              <a:solidFill>
                <a:srgbClr val="00B0F0"/>
              </a:solidFill>
            </a:endParaRPr>
          </a:p>
        </p:txBody>
      </p:sp>
      <p:sp>
        <p:nvSpPr>
          <p:cNvPr id="33" name="Title 2"/>
          <p:cNvSpPr txBox="1">
            <a:spLocks/>
          </p:cNvSpPr>
          <p:nvPr/>
        </p:nvSpPr>
        <p:spPr>
          <a:xfrm>
            <a:off x="1265817" y="704584"/>
            <a:ext cx="10820400" cy="1897086"/>
          </a:xfrm>
          <a:prstGeom prst="rect">
            <a:avLst/>
          </a:prstGeom>
          <a:effectLst/>
        </p:spPr>
        <p:txBody>
          <a:bodyPr vert="horz" lIns="91440" tIns="45720" rIns="91440" bIns="45720" rtlCol="0" anchor="t" anchorCtr="0">
            <a:noAutofit/>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cap="none" spc="150">
                <a:ln w="11430"/>
                <a:solidFill>
                  <a:schemeClr val="accent2">
                    <a:lumMod val="75000"/>
                  </a:schemeClr>
                </a:solidFill>
                <a:effectLst>
                  <a:outerShdw blurRad="25400" algn="tl" rotWithShape="0">
                    <a:srgbClr val="000000">
                      <a:alpha val="43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The Hebrew phrase </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&lt;</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beyn</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ha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arbayim</a:t>
            </a:r>
            <a:r>
              <a:rPr lang="en-US" sz="2400" dirty="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&gt; </a:t>
            </a:r>
            <a:br>
              <a:rPr lang="en-US" sz="2400" dirty="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t>
            </a:r>
            <a:r>
              <a:rPr lang="en-US" sz="2400" dirty="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between the </a:t>
            </a:r>
            <a:r>
              <a:rPr lang="en-US" sz="2400" dirty="0" err="1">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evening</a:t>
            </a:r>
            <a:r>
              <a:rPr lang="en-US" sz="2400" dirty="0" err="1">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S</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t>
            </a:r>
            <a:r>
              <a:rPr lang="en-US" sz="2400" dirty="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r>
            <a:br>
              <a:rPr lang="en-US" sz="2400" dirty="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t>is better understood in English as </a:t>
            </a:r>
            <a:br>
              <a:rPr lang="en-US" sz="2400" dirty="0" smtClean="0">
                <a:ln>
                  <a:solidFill>
                    <a:srgbClr val="002060"/>
                  </a:solidFill>
                  <a:prstDash val="solid"/>
                </a:ln>
                <a:solidFill>
                  <a:srgbClr val="B0DD7F"/>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“between the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mixing</a:t>
            </a:r>
            <a:r>
              <a:rPr lang="en-US" sz="2400" dirty="0" err="1"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S</a:t>
            </a:r>
            <a:r>
              <a:rPr lang="en-US" sz="2400" dirty="0"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a:t>
            </a:r>
            <a:b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b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“What </a:t>
            </a:r>
            <a:r>
              <a:rPr lang="en-US" sz="2400" dirty="0" err="1"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mixing</a:t>
            </a:r>
            <a:r>
              <a:rPr lang="en-US" sz="2400" dirty="0" err="1" smtClean="0">
                <a:ln>
                  <a:solidFill>
                    <a:srgbClr val="002060"/>
                  </a:solidFill>
                  <a:prstDash val="solid"/>
                </a:ln>
                <a:solidFill>
                  <a:srgbClr val="C00000"/>
                </a:solidFill>
                <a:effectLst>
                  <a:outerShdw blurRad="88000" dist="50800" dir="5040000" algn="tl">
                    <a:schemeClr val="accent4">
                      <a:tint val="80000"/>
                      <a:satMod val="250000"/>
                      <a:alpha val="45000"/>
                    </a:schemeClr>
                  </a:outerShdw>
                </a:effectLst>
                <a:latin typeface="Arial Rounded MT Bold" pitchFamily="34" charset="0"/>
              </a:rPr>
              <a:t>S</a:t>
            </a:r>
            <a:r>
              <a:rPr lang="en-US" sz="2400" dirty="0" smtClean="0">
                <a:ln>
                  <a:solidFill>
                    <a:srgbClr val="002060"/>
                  </a:solidFill>
                  <a:prstDash val="solid"/>
                </a:ln>
                <a:solidFill>
                  <a:srgbClr val="00B0F0"/>
                </a:solidFill>
                <a:effectLst>
                  <a:outerShdw blurRad="88000" dist="50800" dir="5040000" algn="tl">
                    <a:schemeClr val="accent4">
                      <a:tint val="80000"/>
                      <a:satMod val="250000"/>
                      <a:alpha val="45000"/>
                    </a:schemeClr>
                  </a:outerShdw>
                </a:effectLst>
                <a:latin typeface="Arial Rounded MT Bold" pitchFamily="34" charset="0"/>
              </a:rPr>
              <a:t>”? </a:t>
            </a:r>
            <a:endParaRPr lang="en-US" sz="1600" dirty="0">
              <a:ln>
                <a:noFill/>
                <a:prstDash val="solid"/>
              </a:ln>
              <a:solidFill>
                <a:srgbClr val="00B050"/>
              </a:solidFill>
            </a:endParaRPr>
          </a:p>
        </p:txBody>
      </p:sp>
      <p:sp>
        <p:nvSpPr>
          <p:cNvPr id="35" name="Rectangle 34"/>
          <p:cNvSpPr/>
          <p:nvPr/>
        </p:nvSpPr>
        <p:spPr>
          <a:xfrm>
            <a:off x="2770981" y="3858141"/>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cxnSp>
        <p:nvCxnSpPr>
          <p:cNvPr id="11" name="Straight Connector 10"/>
          <p:cNvCxnSpPr/>
          <p:nvPr/>
        </p:nvCxnSpPr>
        <p:spPr>
          <a:xfrm>
            <a:off x="2740863" y="3234826"/>
            <a:ext cx="0" cy="1449251"/>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itle 2"/>
          <p:cNvSpPr txBox="1">
            <a:spLocks/>
          </p:cNvSpPr>
          <p:nvPr/>
        </p:nvSpPr>
        <p:spPr>
          <a:xfrm>
            <a:off x="1377790" y="-106073"/>
            <a:ext cx="10708428" cy="983298"/>
          </a:xfrm>
          <a:prstGeom prst="rect">
            <a:avLst/>
          </a:prstGeom>
        </p:spPr>
        <p:txBody>
          <a:bodyPr anchor="ctr">
            <a:normAutofit/>
            <a:scene3d>
              <a:camera prst="orthographicFront"/>
              <a:lightRig rig="threePt" dir="t"/>
            </a:scene3d>
            <a:sp3d extrusionH="57150">
              <a:bevelT h="25400" prst="softRound"/>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b="1" dirty="0" smtClean="0">
                <a:ln>
                  <a:solidFill>
                    <a:srgbClr val="002060"/>
                  </a:solidFill>
                </a:ln>
                <a:solidFill>
                  <a:srgbClr val="57FBFB"/>
                </a:solidFill>
              </a:rPr>
              <a:t>#2  </a:t>
            </a:r>
            <a:r>
              <a:rPr lang="en-US" b="1" dirty="0" smtClean="0">
                <a:ln>
                  <a:solidFill>
                    <a:srgbClr val="002060"/>
                  </a:solidFill>
                </a:ln>
                <a:solidFill>
                  <a:schemeClr val="accent2">
                    <a:lumMod val="75000"/>
                  </a:schemeClr>
                </a:solidFill>
              </a:rPr>
              <a:t>Understanding </a:t>
            </a:r>
            <a:r>
              <a:rPr lang="en-US" b="1" dirty="0" smtClean="0">
                <a:ln>
                  <a:solidFill>
                    <a:srgbClr val="002060"/>
                  </a:solidFill>
                </a:ln>
                <a:solidFill>
                  <a:srgbClr val="0070C0"/>
                </a:solidFill>
              </a:rPr>
              <a:t>&lt;</a:t>
            </a:r>
            <a:r>
              <a:rPr lang="en-US" b="1" dirty="0" err="1" smtClean="0">
                <a:ln>
                  <a:solidFill>
                    <a:srgbClr val="002060"/>
                  </a:solidFill>
                </a:ln>
                <a:solidFill>
                  <a:srgbClr val="0070C0"/>
                </a:solidFill>
              </a:rPr>
              <a:t>beyn</a:t>
            </a:r>
            <a:r>
              <a:rPr lang="en-US" b="1" dirty="0" smtClean="0">
                <a:ln>
                  <a:solidFill>
                    <a:srgbClr val="002060"/>
                  </a:solidFill>
                </a:ln>
                <a:solidFill>
                  <a:srgbClr val="0070C0"/>
                </a:solidFill>
              </a:rPr>
              <a:t> ha </a:t>
            </a:r>
            <a:r>
              <a:rPr lang="en-US" b="1" dirty="0" err="1" smtClean="0">
                <a:ln>
                  <a:solidFill>
                    <a:srgbClr val="002060"/>
                  </a:solidFill>
                </a:ln>
                <a:solidFill>
                  <a:srgbClr val="0070C0"/>
                </a:solidFill>
              </a:rPr>
              <a:t>arbayim</a:t>
            </a:r>
            <a:r>
              <a:rPr lang="en-US" b="1" dirty="0" smtClean="0">
                <a:ln>
                  <a:solidFill>
                    <a:srgbClr val="002060"/>
                  </a:solidFill>
                </a:ln>
                <a:solidFill>
                  <a:srgbClr val="0070C0"/>
                </a:solidFill>
              </a:rPr>
              <a:t>&gt;</a:t>
            </a:r>
            <a:endParaRPr lang="en-US" b="1" dirty="0">
              <a:ln>
                <a:solidFill>
                  <a:srgbClr val="002060"/>
                </a:solidFill>
              </a:ln>
              <a:solidFill>
                <a:srgbClr val="0070C0"/>
              </a:solidFill>
            </a:endParaRPr>
          </a:p>
        </p:txBody>
      </p:sp>
      <p:sp>
        <p:nvSpPr>
          <p:cNvPr id="40" name="Rectangle 39"/>
          <p:cNvSpPr/>
          <p:nvPr/>
        </p:nvSpPr>
        <p:spPr>
          <a:xfrm>
            <a:off x="6558107" y="2646937"/>
            <a:ext cx="472142" cy="1311793"/>
          </a:xfrm>
          <a:prstGeom prst="rect">
            <a:avLst/>
          </a:prstGeom>
          <a:noFill/>
          <a:ln w="571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wordArtVert" rtlCol="0" anchor="ctr">
            <a:sp3d extrusionH="57150">
              <a:bevelT w="38100" h="38100"/>
            </a:sp3d>
          </a:bodyPr>
          <a:lstStyle/>
          <a:p>
            <a:pPr algn="ctr"/>
            <a:r>
              <a:rPr lang="en-CA" sz="1600" b="1" dirty="0" smtClean="0">
                <a:ln w="1905"/>
                <a:solidFill>
                  <a:schemeClr val="accent2">
                    <a:lumMod val="20000"/>
                    <a:lumOff val="80000"/>
                  </a:schemeClr>
                </a:solidFill>
                <a:effectLst>
                  <a:innerShdw blurRad="69850" dist="43180" dir="5400000">
                    <a:srgbClr val="000000">
                      <a:alpha val="65000"/>
                    </a:srgbClr>
                  </a:innerShdw>
                </a:effectLst>
              </a:rPr>
              <a:t>DUSK</a:t>
            </a:r>
            <a:endParaRPr lang="en-CA" b="1" dirty="0">
              <a:solidFill>
                <a:schemeClr val="accent2">
                  <a:lumMod val="20000"/>
                  <a:lumOff val="80000"/>
                </a:schemeClr>
              </a:solidFill>
            </a:endParaRPr>
          </a:p>
        </p:txBody>
      </p:sp>
      <p:sp>
        <p:nvSpPr>
          <p:cNvPr id="41" name="Rectangle 40"/>
          <p:cNvSpPr/>
          <p:nvPr/>
        </p:nvSpPr>
        <p:spPr>
          <a:xfrm>
            <a:off x="-15368" y="2375115"/>
            <a:ext cx="1390124" cy="1477328"/>
          </a:xfrm>
          <a:prstGeom prst="rect">
            <a:avLst/>
          </a:prstGeom>
          <a:noFill/>
        </p:spPr>
        <p:txBody>
          <a:bodyPr wrap="none" lIns="91440" tIns="45720" rIns="91440" bIns="45720">
            <a:spAutoFit/>
          </a:bodyPr>
          <a:lstStyle/>
          <a:p>
            <a:pPr algn="ct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11</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Torah</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t>Scriptures</a:t>
            </a:r>
            <a:br>
              <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rPr>
            </a:br>
            <a:endParaRPr lang="en-US" b="1" cap="none" spc="50" dirty="0" smtClean="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endParaRPr>
          </a:p>
          <a:p>
            <a:pPr algn="ctr"/>
            <a:endParaRPr lang="en-US" b="1" spc="50" dirty="0">
              <a:ln w="13500">
                <a:solidFill>
                  <a:schemeClr val="accent1">
                    <a:shade val="2500"/>
                    <a:alpha val="6500"/>
                  </a:schemeClr>
                </a:solidFill>
                <a:prstDash val="solid"/>
              </a:ln>
              <a:solidFill>
                <a:srgbClr val="6F3350">
                  <a:alpha val="95000"/>
                </a:srgbClr>
              </a:solidFill>
              <a:effectLst>
                <a:innerShdw blurRad="50900" dist="38500" dir="13500000">
                  <a:srgbClr val="000000">
                    <a:alpha val="60000"/>
                  </a:srgbClr>
                </a:innerShdw>
              </a:effectLst>
            </a:endParaRPr>
          </a:p>
        </p:txBody>
      </p:sp>
      <p:pic>
        <p:nvPicPr>
          <p:cNvPr id="38" name="Picture 2" descr="C:\Users\Rae\Desktop\banner 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211" y="5332640"/>
            <a:ext cx="8403318" cy="1401601"/>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2933540" y="5381569"/>
            <a:ext cx="7846219" cy="107721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The mixing of boqer </a:t>
            </a:r>
            <a:r>
              <a:rPr lang="en-US" sz="24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[dawn] </a:t>
            </a:r>
            <a:r>
              <a:rPr lang="en-US" sz="32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twilight &amp;</a:t>
            </a:r>
            <a:br>
              <a:rPr lang="en-US" sz="32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br>
            <a:r>
              <a:rPr lang="en-US" sz="32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the mixing of ereb </a:t>
            </a:r>
            <a:r>
              <a:rPr lang="en-US" sz="24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[dusk] </a:t>
            </a:r>
            <a:r>
              <a:rPr lang="en-US" sz="3200" b="1" cap="none" spc="0" dirty="0" smtClean="0">
                <a:ln w="50800"/>
                <a:solidFill>
                  <a:srgbClr val="002060"/>
                </a:solidFill>
                <a:effectLst>
                  <a:glow rad="127000">
                    <a:schemeClr val="accent2">
                      <a:lumMod val="20000"/>
                      <a:lumOff val="80000"/>
                      <a:alpha val="93000"/>
                    </a:schemeClr>
                  </a:glow>
                </a:effectLst>
                <a:latin typeface="MV Boli" pitchFamily="2" charset="0"/>
                <a:cs typeface="MV Boli" pitchFamily="2" charset="0"/>
              </a:rPr>
              <a:t>twilight.</a:t>
            </a:r>
            <a:endParaRPr lang="en-US" sz="3200" b="1" cap="none" spc="0" dirty="0">
              <a:ln w="50800"/>
              <a:solidFill>
                <a:srgbClr val="002060"/>
              </a:solidFill>
              <a:effectLst>
                <a:glow rad="127000">
                  <a:schemeClr val="accent2">
                    <a:lumMod val="20000"/>
                    <a:lumOff val="80000"/>
                    <a:alpha val="93000"/>
                  </a:schemeClr>
                </a:glow>
              </a:effectLst>
              <a:latin typeface="MV Boli" pitchFamily="2" charset="0"/>
              <a:cs typeface="MV Boli" pitchFamily="2" charset="0"/>
            </a:endParaRPr>
          </a:p>
        </p:txBody>
      </p:sp>
      <p:cxnSp>
        <p:nvCxnSpPr>
          <p:cNvPr id="4" name="Straight Arrow Connector 3"/>
          <p:cNvCxnSpPr/>
          <p:nvPr/>
        </p:nvCxnSpPr>
        <p:spPr>
          <a:xfrm>
            <a:off x="6485028" y="3000057"/>
            <a:ext cx="96563" cy="596900"/>
          </a:xfrm>
          <a:prstGeom prst="straightConnector1">
            <a:avLst/>
          </a:prstGeom>
          <a:ln w="38100">
            <a:solidFill>
              <a:schemeClr val="accent5"/>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368077" y="4706088"/>
            <a:ext cx="1244428" cy="1350962"/>
            <a:chOff x="714375" y="3810351"/>
            <a:chExt cx="1244428" cy="1350962"/>
          </a:xfrm>
        </p:grpSpPr>
        <p:sp>
          <p:nvSpPr>
            <p:cNvPr id="44" name="Oval 43"/>
            <p:cNvSpPr/>
            <p:nvPr/>
          </p:nvSpPr>
          <p:spPr>
            <a:xfrm>
              <a:off x="727065" y="3810351"/>
              <a:ext cx="1231738" cy="123191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4375" y="4699648"/>
              <a:ext cx="1168228" cy="461665"/>
            </a:xfrm>
            <a:prstGeom prst="rect">
              <a:avLst/>
            </a:prstGeom>
            <a:noFill/>
          </p:spPr>
          <p:txBody>
            <a:bodyPr wrap="square" rtlCol="0">
              <a:prstTxWarp prst="textWave1">
                <a:avLst/>
              </a:prstTxWarp>
              <a:spAutoFit/>
              <a:scene3d>
                <a:camera prst="orthographicFront"/>
                <a:lightRig rig="threePt" dir="t"/>
              </a:scene3d>
              <a:sp3d extrusionH="57150">
                <a:bevelT w="82550" h="38100" prst="coolSlant"/>
              </a:sp3d>
            </a:bodyPr>
            <a:lstStyle/>
            <a:p>
              <a:pPr algn="ctr"/>
              <a:r>
                <a:rPr lang="en-US" sz="1200" b="1" dirty="0" smtClean="0">
                  <a:ln>
                    <a:solidFill>
                      <a:srgbClr val="006600"/>
                    </a:solidFill>
                  </a:ln>
                  <a:solidFill>
                    <a:srgbClr val="99FF33"/>
                  </a:solidFill>
                </a:rPr>
                <a:t>No context </a:t>
              </a:r>
              <a:br>
                <a:rPr lang="en-US" sz="1200" b="1" dirty="0" smtClean="0">
                  <a:ln>
                    <a:solidFill>
                      <a:srgbClr val="006600"/>
                    </a:solidFill>
                  </a:ln>
                  <a:solidFill>
                    <a:srgbClr val="99FF33"/>
                  </a:solidFill>
                </a:rPr>
              </a:br>
              <a:r>
                <a:rPr lang="en-US" sz="1200" b="1" dirty="0" smtClean="0">
                  <a:ln>
                    <a:solidFill>
                      <a:srgbClr val="006600"/>
                    </a:solidFill>
                  </a:ln>
                  <a:solidFill>
                    <a:srgbClr val="99FF33"/>
                  </a:solidFill>
                </a:rPr>
                <a:t> for day-start. </a:t>
              </a:r>
              <a:endParaRPr lang="en-US" sz="1200" b="1" dirty="0">
                <a:ln>
                  <a:solidFill>
                    <a:srgbClr val="006600"/>
                  </a:solidFill>
                </a:ln>
                <a:solidFill>
                  <a:srgbClr val="99FF33"/>
                </a:solidFill>
              </a:endParaRPr>
            </a:p>
          </p:txBody>
        </p:sp>
      </p:grpSp>
      <p:sp>
        <p:nvSpPr>
          <p:cNvPr id="15" name="Rectangle 14"/>
          <p:cNvSpPr/>
          <p:nvPr/>
        </p:nvSpPr>
        <p:spPr>
          <a:xfrm>
            <a:off x="11389360" y="6380480"/>
            <a:ext cx="304800" cy="35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1"/>
          <p:cNvSpPr txBox="1">
            <a:spLocks/>
          </p:cNvSpPr>
          <p:nvPr/>
        </p:nvSpPr>
        <p:spPr>
          <a:xfrm>
            <a:off x="11061665" y="6433936"/>
            <a:ext cx="609600" cy="3607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200" smtClean="0"/>
              <a:pPr algn="r"/>
              <a:t>5</a:t>
            </a:fld>
            <a:endParaRPr lang="en-US" dirty="0"/>
          </a:p>
        </p:txBody>
      </p:sp>
      <p:sp>
        <p:nvSpPr>
          <p:cNvPr id="45" name="TextBox 29"/>
          <p:cNvSpPr txBox="1"/>
          <p:nvPr/>
        </p:nvSpPr>
        <p:spPr>
          <a:xfrm>
            <a:off x="1563995" y="2148842"/>
            <a:ext cx="648072" cy="1995249"/>
          </a:xfrm>
          <a:prstGeom prst="roundRect">
            <a:avLst/>
          </a:prstGeom>
          <a:solidFill>
            <a:schemeClr val="accent6"/>
          </a:solidFill>
          <a:ln w="57150">
            <a:solidFill>
              <a:schemeClr val="accent6">
                <a:lumMod val="75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5665690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left)">
                                      <p:cBhvr>
                                        <p:cTn id="7" dur="175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17"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026" name="Picture 2" descr="C:\Users\Rae\Desktop\day-night redu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659" y="0"/>
            <a:ext cx="122487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Rae\Desktop\sc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93" y="3626940"/>
            <a:ext cx="2670335" cy="1749816"/>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2050" name="Picture 2" descr="F:\Art on Desktop - 1\All white man clip art\3d white people\Decisions red arrow png.png"/>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52553" y="310369"/>
            <a:ext cx="6095251" cy="60708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671998" y="3318279"/>
            <a:ext cx="2405975" cy="1754326"/>
          </a:xfrm>
          <a:prstGeom prst="rect">
            <a:avLst/>
          </a:prstGeom>
          <a:noFill/>
          <a:ln>
            <a:solidFill>
              <a:schemeClr val="bg1"/>
            </a:solidFill>
          </a:ln>
        </p:spPr>
        <p:txBody>
          <a:bodyPr wrap="square" rtlCol="0">
            <a:spAutoFit/>
          </a:bodyPr>
          <a:lstStyle/>
          <a:p>
            <a:r>
              <a:rPr lang="en-US" dirty="0" smtClean="0">
                <a:solidFill>
                  <a:schemeClr val="bg1"/>
                </a:solidFill>
              </a:rPr>
              <a:t>CF:  one more use of this slide at the very end for the conclusion, likely stemming from this format.  July 15</a:t>
            </a:r>
            <a:r>
              <a:rPr lang="en-US" baseline="30000" dirty="0" smtClean="0">
                <a:solidFill>
                  <a:schemeClr val="bg1"/>
                </a:solidFill>
              </a:rPr>
              <a:t>th</a:t>
            </a:r>
            <a:r>
              <a:rPr lang="en-US" dirty="0" smtClean="0">
                <a:solidFill>
                  <a:schemeClr val="bg1"/>
                </a:solidFill>
              </a:rPr>
              <a:t>.</a:t>
            </a:r>
            <a:endParaRPr lang="en-US" dirty="0">
              <a:solidFill>
                <a:schemeClr val="bg1"/>
              </a:solidFill>
            </a:endParaRPr>
          </a:p>
        </p:txBody>
      </p:sp>
      <p:sp>
        <p:nvSpPr>
          <p:cNvPr id="14" name="Rectangle 13"/>
          <p:cNvSpPr/>
          <p:nvPr/>
        </p:nvSpPr>
        <p:spPr>
          <a:xfrm>
            <a:off x="-1" y="5573817"/>
            <a:ext cx="12212319" cy="1277273"/>
          </a:xfrm>
          <a:prstGeom prst="rect">
            <a:avLst/>
          </a:prstGeom>
          <a:gradFill flip="none" rotWithShape="1">
            <a:gsLst>
              <a:gs pos="0">
                <a:schemeClr val="bg1"/>
              </a:gs>
              <a:gs pos="22000">
                <a:srgbClr val="002060"/>
              </a:gs>
              <a:gs pos="79000">
                <a:srgbClr val="0A128C"/>
              </a:gs>
              <a:gs pos="52000">
                <a:schemeClr val="tx2">
                  <a:lumMod val="60000"/>
                  <a:lumOff val="40000"/>
                </a:schemeClr>
              </a:gs>
              <a:gs pos="39000">
                <a:schemeClr val="accent1">
                  <a:lumMod val="75000"/>
                </a:schemeClr>
              </a:gs>
              <a:gs pos="99000">
                <a:schemeClr val="bg1"/>
              </a:gs>
            </a:gsLst>
            <a:lin ang="18900000" scaled="1"/>
            <a:tileRect/>
          </a:gradFill>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Part #2</a:t>
            </a: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[b]</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will examine Deut 16:6 to see if there is </a:t>
            </a:r>
            <a:r>
              <a:rPr lang="en-US" sz="32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any</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connection to “</a:t>
            </a:r>
            <a:r>
              <a:rPr lang="en-U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beyn</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ha </a:t>
            </a:r>
            <a:r>
              <a:rPr lang="en-U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arbayim</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and if so, what is it?</a:t>
            </a:r>
            <a:endParaRPr lang="en-US" sz="29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a:p>
            <a:pPr algn="ctr"/>
            <a:endParaRPr lang="en-US" sz="9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10" name="Slide Number Placeholder 1"/>
          <p:cNvSpPr txBox="1">
            <a:spLocks/>
          </p:cNvSpPr>
          <p:nvPr/>
        </p:nvSpPr>
        <p:spPr>
          <a:xfrm>
            <a:off x="11490959" y="64828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solidFill>
                  <a:schemeClr val="accent2">
                    <a:lumMod val="20000"/>
                    <a:lumOff val="80000"/>
                  </a:schemeClr>
                </a:solidFill>
              </a:rPr>
              <a:pPr algn="r"/>
              <a:t>50</a:t>
            </a:fld>
            <a:endParaRPr lang="en-US" dirty="0">
              <a:solidFill>
                <a:schemeClr val="accent2">
                  <a:lumMod val="20000"/>
                  <a:lumOff val="80000"/>
                </a:schemeClr>
              </a:solidFill>
            </a:endParaRPr>
          </a:p>
        </p:txBody>
      </p:sp>
      <p:sp>
        <p:nvSpPr>
          <p:cNvPr id="16" name="Rectangle 15"/>
          <p:cNvSpPr/>
          <p:nvPr/>
        </p:nvSpPr>
        <p:spPr>
          <a:xfrm>
            <a:off x="7468011" y="2280103"/>
            <a:ext cx="4561427" cy="1938992"/>
          </a:xfrm>
          <a:prstGeom prst="rect">
            <a:avLst/>
          </a:prstGeom>
          <a:noFill/>
        </p:spPr>
        <p:txBody>
          <a:bodyPr wrap="square" lIns="91440" tIns="45720" rIns="91440" bIns="45720">
            <a:spAutoFit/>
          </a:bodyPr>
          <a:lstStyle/>
          <a:p>
            <a:pPr marL="457200" indent="-457200" algn="ctr">
              <a:buAutoNum type="arabicPeriod" startAt="3"/>
            </a:pP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What about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Patterns for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“between the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mix</a:t>
            </a:r>
            <a:r>
              <a:rPr lang="en-US"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ing</a:t>
            </a:r>
            <a:r>
              <a:rPr lang="en-US" sz="2400" b="1" cap="none" spc="0" dirty="0" err="1" smtClean="0">
                <a:ln w="1905"/>
                <a:solidFill>
                  <a:srgbClr val="C00000"/>
                </a:solidFill>
                <a:effectLst>
                  <a:glow rad="127000">
                    <a:schemeClr val="bg1"/>
                  </a:glow>
                  <a:innerShdw blurRad="69850" dist="43180" dir="5400000">
                    <a:srgbClr val="000000">
                      <a:alpha val="65000"/>
                    </a:srgbClr>
                  </a:innerShdw>
                </a:effectLst>
                <a:latin typeface="Comic Sans MS" pitchFamily="66" charset="0"/>
              </a:rPr>
              <a:t>S</a:t>
            </a: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on Yahusha’s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Passover Day?</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endParaRPr>
          </a:p>
        </p:txBody>
      </p:sp>
      <p:sp>
        <p:nvSpPr>
          <p:cNvPr id="17" name="Rectangle 16"/>
          <p:cNvSpPr/>
          <p:nvPr/>
        </p:nvSpPr>
        <p:spPr>
          <a:xfrm>
            <a:off x="1057227" y="695065"/>
            <a:ext cx="3640924" cy="2554545"/>
          </a:xfrm>
          <a:prstGeom prst="rect">
            <a:avLst/>
          </a:prstGeom>
          <a:noFill/>
        </p:spPr>
        <p:txBody>
          <a:bodyPr wrap="squar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1.  The Patterns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for</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“between the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mixing</a:t>
            </a:r>
            <a:r>
              <a:rPr lang="en-US" sz="2000" b="1" dirty="0" err="1" smtClean="0">
                <a:ln w="1905"/>
                <a:solidFill>
                  <a:srgbClr val="C00000"/>
                </a:solidFill>
                <a:effectLst>
                  <a:glow rad="228600">
                    <a:schemeClr val="bg1">
                      <a:alpha val="67000"/>
                    </a:schemeClr>
                  </a:glow>
                  <a:innerShdw blurRad="69850" dist="43180" dir="5400000">
                    <a:srgbClr val="000000">
                      <a:alpha val="65000"/>
                    </a:srgbClr>
                  </a:innerShdw>
                </a:effectLst>
                <a:latin typeface="Comic Sans MS" pitchFamily="66" charset="0"/>
              </a:rPr>
              <a:t>S</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 </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in the Torah had</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alignment with</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the Day Season</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&amp; Night Season,</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NOT DAY-START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(11 Torah References)</a:t>
            </a:r>
            <a:endPar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endParaRPr>
          </a:p>
        </p:txBody>
      </p:sp>
      <p:pic>
        <p:nvPicPr>
          <p:cNvPr id="2" name="Picture 2" descr="F:\Art on Desktop - 1\Sayings\what next sign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111" y="268001"/>
            <a:ext cx="2192104" cy="8861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09386" y="327621"/>
            <a:ext cx="4565700" cy="830997"/>
          </a:xfrm>
          <a:prstGeom prst="rect">
            <a:avLst/>
          </a:prstGeom>
          <a:noFill/>
        </p:spPr>
        <p:txBody>
          <a:bodyPr wrap="square" lIns="91440" tIns="45720" rIns="91440" bIns="4572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2.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[2a]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Lev 6:20 complete.</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b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What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about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[2b]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Deut 16:6?</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endParaRPr>
          </a:p>
        </p:txBody>
      </p:sp>
      <p:sp>
        <p:nvSpPr>
          <p:cNvPr id="3" name="Rectangle 2"/>
          <p:cNvSpPr/>
          <p:nvPr/>
        </p:nvSpPr>
        <p:spPr>
          <a:xfrm>
            <a:off x="8833844" y="4749834"/>
            <a:ext cx="231826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latin typeface="Edwardian Script ITC" pitchFamily="66" charset="0"/>
              </a:rPr>
              <a:t>The End </a:t>
            </a:r>
            <a:endParaRPr lang="en-US" sz="5400" b="1" cap="none" spc="0" dirty="0">
              <a:ln/>
              <a:solidFill>
                <a:schemeClr val="accent3"/>
              </a:solidFill>
              <a:effectLst/>
              <a:latin typeface="Edwardian Script ITC" pitchFamily="66" charset="0"/>
            </a:endParaRPr>
          </a:p>
        </p:txBody>
      </p:sp>
    </p:spTree>
    <p:extLst>
      <p:ext uri="{BB962C8B-B14F-4D97-AF65-F5344CB8AC3E}">
        <p14:creationId xmlns:p14="http://schemas.microsoft.com/office/powerpoint/2010/main" val="407208882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8" fill="hold"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750"/>
                                        <p:tgtEl>
                                          <p:spTgt spid="2"/>
                                        </p:tgtEl>
                                      </p:cBhvr>
                                    </p:animEffect>
                                  </p:childTnLst>
                                </p:cTn>
                              </p:par>
                            </p:childTnLst>
                          </p:cTn>
                        </p:par>
                        <p:par>
                          <p:cTn id="14" fill="hold">
                            <p:stCondLst>
                              <p:cond delay="4000"/>
                            </p:stCondLst>
                            <p:childTnLst>
                              <p:par>
                                <p:cTn id="15" presetID="16" presetClass="entr" presetSubtype="21" fill="hold" nodeType="afterEffect">
                                  <p:stCondLst>
                                    <p:cond delay="1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175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500"/>
                                        <p:tgtEl>
                                          <p:spTgt spid="16"/>
                                        </p:tgtEl>
                                      </p:cBhvr>
                                    </p:animEffect>
                                    <p:anim calcmode="lin" valueType="num">
                                      <p:cBhvr>
                                        <p:cTn id="23" dur="1500" fill="hold"/>
                                        <p:tgtEl>
                                          <p:spTgt spid="16"/>
                                        </p:tgtEl>
                                        <p:attrNameLst>
                                          <p:attrName>ppt_x</p:attrName>
                                        </p:attrNameLst>
                                      </p:cBhvr>
                                      <p:tavLst>
                                        <p:tav tm="0">
                                          <p:val>
                                            <p:strVal val="#ppt_x"/>
                                          </p:val>
                                        </p:tav>
                                        <p:tav tm="100000">
                                          <p:val>
                                            <p:strVal val="#ppt_x"/>
                                          </p:val>
                                        </p:tav>
                                      </p:tavLst>
                                    </p:anim>
                                    <p:anim calcmode="lin" valueType="num">
                                      <p:cBhvr>
                                        <p:cTn id="24" dur="15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100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2" descr="F:\Art on Desktop - 1\All white man clip art\3d white people\audience participation table png 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508" y="3304992"/>
            <a:ext cx="4490752" cy="374977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11490959" y="64828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600" smtClean="0">
                <a:solidFill>
                  <a:schemeClr val="tx2"/>
                </a:solidFill>
              </a:rPr>
              <a:pPr algn="r"/>
              <a:t>51</a:t>
            </a:fld>
            <a:endParaRPr lang="en-US" dirty="0">
              <a:solidFill>
                <a:schemeClr val="tx2"/>
              </a:solidFill>
            </a:endParaRPr>
          </a:p>
        </p:txBody>
      </p:sp>
      <p:sp>
        <p:nvSpPr>
          <p:cNvPr id="7" name="Rectangle 6"/>
          <p:cNvSpPr/>
          <p:nvPr/>
        </p:nvSpPr>
        <p:spPr>
          <a:xfrm>
            <a:off x="760059" y="2576471"/>
            <a:ext cx="690183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00">
                      <a:alpha val="91000"/>
                    </a:srgbClr>
                  </a:glow>
                  <a:outerShdw blurRad="50800" dist="39000" dir="5460000" algn="tl">
                    <a:srgbClr val="000000">
                      <a:alpha val="38000"/>
                    </a:srgbClr>
                  </a:outerShdw>
                </a:effectLst>
                <a:latin typeface="Segoe Print" pitchFamily="2" charset="0"/>
                <a:hlinkClick r:id="rId4"/>
              </a:rPr>
              <a:t>charlene@study</a:t>
            </a:r>
            <a:r>
              <a:rPr lang="en-US" sz="3200" b="1" u="sng" dirty="0" smtClean="0">
                <a:ln w="11430">
                  <a:solidFill>
                    <a:srgbClr val="002060"/>
                  </a:solidFill>
                </a:ln>
                <a:solidFill>
                  <a:schemeClr val="accent3"/>
                </a:solidFill>
                <a:effectLst>
                  <a:glow rad="101600">
                    <a:srgbClr val="FFFF00">
                      <a:alpha val="91000"/>
                    </a:srgbClr>
                  </a:glow>
                  <a:outerShdw blurRad="50800" dist="39000" dir="5460000" algn="tl">
                    <a:srgbClr val="000000">
                      <a:alpha val="38000"/>
                    </a:srgbClr>
                  </a:outerShdw>
                </a:effectLst>
                <a:latin typeface="Segoe Print" pitchFamily="2" charset="0"/>
                <a:hlinkClick r:id="rId4"/>
              </a:rPr>
              <a:t>thecalendar.com</a:t>
            </a:r>
            <a:r>
              <a:rPr lang="en-US" sz="2400" b="1" cap="none" spc="0" dirty="0" smtClean="0">
                <a:ln w="11430"/>
                <a:solidFill>
                  <a:schemeClr val="accent3"/>
                </a:solidFill>
                <a:effectLst>
                  <a:glow rad="101600">
                    <a:srgbClr val="FFFF00">
                      <a:alpha val="91000"/>
                    </a:srgbClr>
                  </a:glow>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00">
                      <a:alpha val="91000"/>
                    </a:srgbClr>
                  </a:glow>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8" name="Rectangle 7"/>
          <p:cNvSpPr/>
          <p:nvPr/>
        </p:nvSpPr>
        <p:spPr>
          <a:xfrm>
            <a:off x="242505" y="125211"/>
            <a:ext cx="10660847"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t>If you have Questions &amp; Comments</a:t>
            </a:r>
            <a:br>
              <a:rPr lang="en-US" sz="3600" b="1" cap="none" spc="0"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br>
            <a:r>
              <a:rPr lang="en-US" sz="3600" b="1" cap="none" spc="0"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t>about this teaching, please contact: </a:t>
            </a:r>
          </a:p>
          <a:p>
            <a:pPr algn="ctr"/>
            <a:r>
              <a:rPr lang="en-US" sz="3600" b="1" cap="none" spc="0" dirty="0" smtClean="0">
                <a:ln w="11430"/>
                <a:solidFill>
                  <a:srgbClr val="96004B"/>
                </a:solidFill>
                <a:effectLst>
                  <a:outerShdw blurRad="50800" dist="39000" dir="5460000" algn="tl">
                    <a:srgbClr val="000000">
                      <a:alpha val="38000"/>
                    </a:srgbClr>
                  </a:outerShdw>
                </a:effectLst>
                <a:latin typeface="Segoe Print" pitchFamily="2" charset="0"/>
              </a:rPr>
              <a:t>Charlene Fortsch</a:t>
            </a:r>
            <a:r>
              <a:rPr lang="en-US" sz="3600" b="1" dirty="0">
                <a:ln w="11430"/>
                <a:solidFill>
                  <a:srgbClr val="96004B"/>
                </a:solidFill>
                <a:effectLst>
                  <a:outerShdw blurRad="50800" dist="39000" dir="5460000" algn="tl">
                    <a:srgbClr val="000000">
                      <a:alpha val="38000"/>
                    </a:srgbClr>
                  </a:outerShdw>
                </a:effectLst>
                <a:latin typeface="Segoe Print" pitchFamily="2" charset="0"/>
              </a:rPr>
              <a:t> </a:t>
            </a:r>
            <a:r>
              <a:rPr lang="en-US" sz="3600" b="1" dirty="0" smtClean="0">
                <a:ln w="11430"/>
                <a:solidFill>
                  <a:schemeClr val="tx1">
                    <a:lumMod val="85000"/>
                    <a:lumOff val="15000"/>
                  </a:schemeClr>
                </a:solidFill>
                <a:effectLst>
                  <a:outerShdw blurRad="50800" dist="39000" dir="5460000" algn="tl">
                    <a:srgbClr val="000000">
                      <a:alpha val="38000"/>
                    </a:srgbClr>
                  </a:outerShdw>
                </a:effectLst>
                <a:latin typeface="Segoe Print" pitchFamily="2" charset="0"/>
              </a:rPr>
              <a:t>or</a:t>
            </a:r>
            <a:r>
              <a:rPr lang="en-US" sz="3600" b="1" dirty="0" smtClean="0">
                <a:ln w="11430"/>
                <a:solidFill>
                  <a:schemeClr val="accent1">
                    <a:lumMod val="50000"/>
                  </a:schemeClr>
                </a:solidFill>
                <a:effectLst>
                  <a:outerShdw blurRad="50800" dist="39000" dir="5460000" algn="tl">
                    <a:srgbClr val="000000">
                      <a:alpha val="38000"/>
                    </a:srgbClr>
                  </a:outerShdw>
                </a:effectLst>
                <a:latin typeface="Segoe Print" pitchFamily="2" charset="0"/>
              </a:rPr>
              <a:t> </a:t>
            </a:r>
            <a:r>
              <a:rPr lang="en-US" sz="36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Tim Astleford</a:t>
            </a:r>
            <a:endParaRPr lang="en-US" sz="36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pic>
        <p:nvPicPr>
          <p:cNvPr id="9" name="Picture 2" descr="C:\Users\Rae\Desktop\Grammar Art\email mouse best.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825868" y="1931614"/>
            <a:ext cx="1698386" cy="12296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5974" y="3385296"/>
            <a:ext cx="766685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96004B">
                      <a:alpha val="78000"/>
                    </a:srgbClr>
                  </a:glow>
                  <a:outerShdw blurRad="50800" dist="39000" dir="5460000" algn="tl">
                    <a:srgbClr val="000000">
                      <a:alpha val="38000"/>
                    </a:srgbClr>
                  </a:outerShdw>
                </a:effectLst>
                <a:latin typeface="Segoe Print" pitchFamily="2" charset="0"/>
                <a:hlinkClick r:id="rId7"/>
              </a:rPr>
              <a:t>tim@studythecalendar.com</a:t>
            </a:r>
            <a:endParaRPr lang="en-US" sz="3200" b="1" cap="none" spc="0" dirty="0">
              <a:ln w="11430">
                <a:solidFill>
                  <a:srgbClr val="002060"/>
                </a:solidFill>
              </a:ln>
              <a:solidFill>
                <a:srgbClr val="00B0F0"/>
              </a:solidFill>
              <a:effectLst>
                <a:glow rad="127000">
                  <a:srgbClr val="96004B">
                    <a:alpha val="78000"/>
                  </a:srgbClr>
                </a:glow>
                <a:outerShdw blurRad="50800" dist="39000" dir="5460000" algn="tl">
                  <a:srgbClr val="000000">
                    <a:alpha val="38000"/>
                  </a:srgbClr>
                </a:outerShdw>
              </a:effectLst>
              <a:latin typeface="Segoe Print" pitchFamily="2" charset="0"/>
            </a:endParaRPr>
          </a:p>
        </p:txBody>
      </p:sp>
      <p:sp>
        <p:nvSpPr>
          <p:cNvPr id="11" name="TextBox 10"/>
          <p:cNvSpPr txBox="1"/>
          <p:nvPr/>
        </p:nvSpPr>
        <p:spPr>
          <a:xfrm>
            <a:off x="1331088" y="5584031"/>
            <a:ext cx="5278056" cy="110799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solidFill>
                  <a:srgbClr val="96004B"/>
                </a:solidFill>
                <a:latin typeface="Edwardian Script ITC" pitchFamily="66" charset="0"/>
                <a:cs typeface="MV Boli" pitchFamily="2" charset="0"/>
              </a:rPr>
              <a:t>Thank</a:t>
            </a:r>
            <a:r>
              <a:rPr lang="en-US" sz="6600" b="1" dirty="0" smtClean="0">
                <a:solidFill>
                  <a:srgbClr val="6F3350"/>
                </a:solidFill>
                <a:latin typeface="Edwardian Script ITC" pitchFamily="66" charset="0"/>
                <a:cs typeface="MV Boli" pitchFamily="2" charset="0"/>
              </a:rPr>
              <a:t> </a:t>
            </a:r>
            <a:r>
              <a:rPr lang="en-US" sz="6600" b="1" dirty="0" smtClean="0">
                <a:solidFill>
                  <a:srgbClr val="96004B"/>
                </a:solidFill>
                <a:latin typeface="Edwardian Script ITC" pitchFamily="66" charset="0"/>
                <a:cs typeface="MV Boli" pitchFamily="2" charset="0"/>
              </a:rPr>
              <a:t>you!</a:t>
            </a:r>
            <a:endParaRPr lang="en-US" sz="4000" b="1" dirty="0">
              <a:solidFill>
                <a:srgbClr val="96004B"/>
              </a:solidFill>
              <a:latin typeface="Edwardian Script ITC" pitchFamily="66" charset="0"/>
            </a:endParaRPr>
          </a:p>
        </p:txBody>
      </p:sp>
      <p:sp>
        <p:nvSpPr>
          <p:cNvPr id="12" name="Rectangle 11"/>
          <p:cNvSpPr/>
          <p:nvPr/>
        </p:nvSpPr>
        <p:spPr>
          <a:xfrm>
            <a:off x="323785" y="4248896"/>
            <a:ext cx="766685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latin typeface="Comic Sans MS" pitchFamily="66" charset="0"/>
                <a:hlinkClick r:id="rId8"/>
              </a:rPr>
              <a:t>calendar@torahtothetribes.com</a:t>
            </a:r>
            <a:endParaRPr lang="en-US" sz="2400" b="1" cap="none" spc="0" dirty="0">
              <a:ln w="11430">
                <a:solidFill>
                  <a:srgbClr val="002060"/>
                </a:solidFill>
              </a:ln>
              <a:solidFill>
                <a:srgbClr val="00B0F0"/>
              </a:solidFill>
              <a:effectLst>
                <a:glow rad="139700">
                  <a:schemeClr val="accent3">
                    <a:satMod val="175000"/>
                    <a:alpha val="40000"/>
                  </a:schemeClr>
                </a:glow>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44860446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30000">
              <a:schemeClr val="accent1">
                <a:lumMod val="45000"/>
                <a:lumOff val="55000"/>
              </a:schemeClr>
            </a:gs>
            <a:gs pos="61000">
              <a:srgbClr val="FFFF00">
                <a:alpha val="29000"/>
              </a:srgbClr>
            </a:gs>
            <a:gs pos="98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1344398" y="507210"/>
            <a:ext cx="12167993" cy="727221"/>
          </a:xfrm>
        </p:spPr>
        <p:txBody>
          <a:bodyPr>
            <a:normAutofit fontScale="40000" lnSpcReduction="20000"/>
            <a:scene3d>
              <a:camera prst="orthographicFront"/>
              <a:lightRig rig="threePt" dir="t"/>
            </a:scene3d>
            <a:sp3d extrusionH="57150">
              <a:bevelT w="82550" h="38100" prst="coolSlant"/>
            </a:sp3d>
          </a:bodyPr>
          <a:lstStyle/>
          <a:p>
            <a:pPr marL="82296" indent="0">
              <a:buNone/>
            </a:pPr>
            <a:r>
              <a:rPr lang="en-US" sz="8000" b="1" dirty="0" smtClean="0">
                <a:solidFill>
                  <a:schemeClr val="tx1">
                    <a:lumMod val="75000"/>
                    <a:lumOff val="25000"/>
                  </a:schemeClr>
                </a:solidFill>
                <a:latin typeface="Comic Sans MS" pitchFamily="66" charset="0"/>
              </a:rPr>
              <a:t>The</a:t>
            </a:r>
            <a:r>
              <a:rPr lang="en-US" sz="8000" b="1" dirty="0" smtClean="0">
                <a:solidFill>
                  <a:schemeClr val="tx1"/>
                </a:solidFill>
                <a:latin typeface="Comic Sans MS" pitchFamily="66" charset="0"/>
              </a:rPr>
              <a:t>  </a:t>
            </a:r>
            <a:r>
              <a:rPr lang="en-US" sz="8000" b="1" u="sng" dirty="0" smtClean="0">
                <a:solidFill>
                  <a:srgbClr val="0000FF"/>
                </a:solidFill>
                <a:latin typeface="Comic Sans MS" pitchFamily="66" charset="0"/>
              </a:rPr>
              <a:t>1</a:t>
            </a:r>
            <a:r>
              <a:rPr lang="en-US" sz="8000" b="1" u="sng" baseline="30000" dirty="0" smtClean="0">
                <a:solidFill>
                  <a:srgbClr val="0000FF"/>
                </a:solidFill>
                <a:latin typeface="Comic Sans MS" pitchFamily="66" charset="0"/>
              </a:rPr>
              <a:t>st</a:t>
            </a:r>
            <a:r>
              <a:rPr lang="en-US" sz="8000" b="1" u="sng" dirty="0" smtClean="0">
                <a:solidFill>
                  <a:srgbClr val="0000FF"/>
                </a:solidFill>
                <a:latin typeface="Comic Sans MS" pitchFamily="66" charset="0"/>
              </a:rPr>
              <a:t> set</a:t>
            </a:r>
            <a:r>
              <a:rPr lang="en-US" sz="8000" b="1" dirty="0" smtClean="0">
                <a:solidFill>
                  <a:srgbClr val="0000FF"/>
                </a:solidFill>
                <a:latin typeface="Comic Sans MS" pitchFamily="66" charset="0"/>
              </a:rPr>
              <a:t>  </a:t>
            </a:r>
            <a:r>
              <a:rPr lang="en-US" sz="8000" b="1" dirty="0" smtClean="0">
                <a:solidFill>
                  <a:schemeClr val="tx1">
                    <a:lumMod val="75000"/>
                    <a:lumOff val="25000"/>
                  </a:schemeClr>
                </a:solidFill>
                <a:latin typeface="Comic Sans MS" pitchFamily="66" charset="0"/>
              </a:rPr>
              <a:t>of</a:t>
            </a:r>
            <a:r>
              <a:rPr lang="en-US" sz="8000" b="1" dirty="0" smtClean="0">
                <a:solidFill>
                  <a:srgbClr val="0000FF"/>
                </a:solidFill>
                <a:latin typeface="Comic Sans MS" pitchFamily="66" charset="0"/>
              </a:rPr>
              <a:t> </a:t>
            </a:r>
            <a:r>
              <a:rPr lang="en-US" sz="8000" b="1" dirty="0" smtClean="0">
                <a:ln>
                  <a:solidFill>
                    <a:srgbClr val="002060"/>
                  </a:solidFill>
                </a:ln>
                <a:solidFill>
                  <a:srgbClr val="FF0000"/>
                </a:solidFill>
                <a:latin typeface="Comic Sans MS" pitchFamily="66" charset="0"/>
              </a:rPr>
              <a:t>“between the </a:t>
            </a:r>
            <a:r>
              <a:rPr lang="en-US" sz="8000" b="1" dirty="0" err="1" smtClean="0">
                <a:ln>
                  <a:solidFill>
                    <a:srgbClr val="002060"/>
                  </a:solidFill>
                </a:ln>
                <a:solidFill>
                  <a:srgbClr val="0070C0"/>
                </a:solidFill>
                <a:latin typeface="Comic Sans MS" pitchFamily="66" charset="0"/>
              </a:rPr>
              <a:t>mixing</a:t>
            </a:r>
            <a:r>
              <a:rPr lang="en-US" sz="8000" b="1" dirty="0" err="1" smtClean="0">
                <a:ln>
                  <a:solidFill>
                    <a:srgbClr val="002060"/>
                  </a:solidFill>
                </a:ln>
                <a:solidFill>
                  <a:srgbClr val="FF0000"/>
                </a:solidFill>
                <a:latin typeface="Comic Sans MS" pitchFamily="66" charset="0"/>
              </a:rPr>
              <a:t>S</a:t>
            </a:r>
            <a:r>
              <a:rPr lang="en-US" sz="8000" b="1" dirty="0" smtClean="0">
                <a:ln>
                  <a:solidFill>
                    <a:srgbClr val="002060"/>
                  </a:solidFill>
                </a:ln>
                <a:solidFill>
                  <a:srgbClr val="FF0000"/>
                </a:solidFill>
                <a:latin typeface="Comic Sans MS" pitchFamily="66" charset="0"/>
              </a:rPr>
              <a:t>” </a:t>
            </a:r>
            <a:r>
              <a:rPr lang="en-US" sz="8000" b="1" dirty="0" smtClean="0">
                <a:solidFill>
                  <a:srgbClr val="0000FF"/>
                </a:solidFill>
                <a:latin typeface="Comic Sans MS" pitchFamily="66" charset="0"/>
              </a:rPr>
              <a:t>in Torah:</a:t>
            </a:r>
          </a:p>
          <a:p>
            <a:pPr marL="0" indent="0">
              <a:buNone/>
            </a:pPr>
            <a:r>
              <a:rPr lang="en-US" sz="3200" dirty="0" smtClean="0">
                <a:solidFill>
                  <a:srgbClr val="008080"/>
                </a:solidFill>
                <a:latin typeface="Georgia" panose="02040502050405020303" pitchFamily="18" charset="0"/>
              </a:rPr>
              <a:t>	</a:t>
            </a:r>
            <a:endParaRPr lang="en-US" sz="2400" dirty="0" smtClean="0">
              <a:solidFill>
                <a:prstClr val="black"/>
              </a:solidFill>
              <a:latin typeface="Georgia" panose="0204050205040502030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31201688"/>
              </p:ext>
            </p:extLst>
          </p:nvPr>
        </p:nvGraphicFramePr>
        <p:xfrm>
          <a:off x="809946" y="4740120"/>
          <a:ext cx="10561526" cy="674085"/>
        </p:xfrm>
        <a:graphic>
          <a:graphicData uri="http://schemas.openxmlformats.org/drawingml/2006/table">
            <a:tbl>
              <a:tblPr firstRow="1" bandRow="1">
                <a:tableStyleId>{5C22544A-7EE6-4342-B048-85BDC9FD1C3A}</a:tableStyleId>
              </a:tblPr>
              <a:tblGrid>
                <a:gridCol w="5280763"/>
                <a:gridCol w="5280763"/>
              </a:tblGrid>
              <a:tr h="674085">
                <a:tc>
                  <a:txBody>
                    <a:bodyPr/>
                    <a:lstStyle/>
                    <a:p>
                      <a:pPr algn="ctr"/>
                      <a:r>
                        <a:rPr lang="en-CA" sz="3200" dirty="0" smtClean="0"/>
                        <a:t>  </a:t>
                      </a:r>
                      <a:r>
                        <a:rPr lang="en-CA" sz="3200" dirty="0" smtClean="0">
                          <a:ln>
                            <a:solidFill>
                              <a:srgbClr val="002060"/>
                            </a:solidFill>
                          </a:ln>
                          <a:solidFill>
                            <a:schemeClr val="accent2">
                              <a:lumMod val="40000"/>
                              <a:lumOff val="60000"/>
                            </a:schemeClr>
                          </a:solidFill>
                          <a:latin typeface="Comic Sans MS" pitchFamily="66" charset="0"/>
                        </a:rPr>
                        <a:t>Light</a:t>
                      </a:r>
                      <a:r>
                        <a:rPr lang="en-CA" sz="3200" dirty="0" smtClean="0">
                          <a:latin typeface="Comic Sans MS" pitchFamily="66" charset="0"/>
                        </a:rPr>
                        <a:t> </a:t>
                      </a:r>
                      <a:r>
                        <a:rPr lang="en-CA" sz="3200" dirty="0" smtClean="0">
                          <a:ln>
                            <a:solidFill>
                              <a:srgbClr val="002060"/>
                            </a:solidFill>
                          </a:ln>
                          <a:solidFill>
                            <a:schemeClr val="accent2">
                              <a:lumMod val="40000"/>
                              <a:lumOff val="60000"/>
                            </a:schemeClr>
                          </a:solidFill>
                          <a:latin typeface="Comic Sans MS" pitchFamily="66" charset="0"/>
                        </a:rPr>
                        <a:t>Season</a:t>
                      </a:r>
                      <a:endParaRPr lang="en-CA" sz="3200" dirty="0">
                        <a:ln>
                          <a:solidFill>
                            <a:srgbClr val="002060"/>
                          </a:solidFill>
                        </a:ln>
                        <a:solidFill>
                          <a:schemeClr val="accent2">
                            <a:lumMod val="40000"/>
                            <a:lumOff val="60000"/>
                          </a:schemeClr>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CA" sz="3200" dirty="0" smtClean="0"/>
                        <a:t>    </a:t>
                      </a:r>
                      <a:r>
                        <a:rPr lang="en-CA" sz="3200" dirty="0" smtClean="0">
                          <a:ln>
                            <a:solidFill>
                              <a:srgbClr val="002060"/>
                            </a:solidFill>
                          </a:ln>
                          <a:latin typeface="Comic Sans MS" pitchFamily="66" charset="0"/>
                        </a:rPr>
                        <a:t>Night</a:t>
                      </a:r>
                      <a:r>
                        <a:rPr lang="en-CA" sz="3200" dirty="0" smtClean="0"/>
                        <a:t> </a:t>
                      </a:r>
                      <a:r>
                        <a:rPr lang="en-CA" sz="3200" dirty="0" smtClean="0">
                          <a:ln>
                            <a:solidFill>
                              <a:srgbClr val="002060"/>
                            </a:solidFill>
                          </a:ln>
                          <a:latin typeface="Comic Sans MS" pitchFamily="66" charset="0"/>
                        </a:rPr>
                        <a:t>Season</a:t>
                      </a:r>
                      <a:endParaRPr lang="en-CA" sz="3200" dirty="0">
                        <a:ln>
                          <a:solidFill>
                            <a:srgbClr val="002060"/>
                          </a:solidFill>
                        </a:ln>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bl>
          </a:graphicData>
        </a:graphic>
      </p:graphicFrame>
      <p:sp>
        <p:nvSpPr>
          <p:cNvPr id="13" name="Right Brace 12"/>
          <p:cNvSpPr/>
          <p:nvPr/>
        </p:nvSpPr>
        <p:spPr>
          <a:xfrm rot="16200000">
            <a:off x="8625297" y="1977558"/>
            <a:ext cx="498048" cy="5015461"/>
          </a:xfrm>
          <a:prstGeom prst="rightBrace">
            <a:avLst>
              <a:gd name="adj1" fmla="val 76360"/>
              <a:gd name="adj2" fmla="val 50000"/>
            </a:avLst>
          </a:prstGeom>
          <a:solidFill>
            <a:schemeClr val="accent6">
              <a:lumMod val="60000"/>
              <a:lumOff val="40000"/>
            </a:schemeClr>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Rectangle 19"/>
          <p:cNvSpPr/>
          <p:nvPr/>
        </p:nvSpPr>
        <p:spPr>
          <a:xfrm>
            <a:off x="8583076" y="3598970"/>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#1</a:t>
            </a:r>
            <a:endParaRPr lang="en-CA" sz="2000" b="1" dirty="0">
              <a:solidFill>
                <a:schemeClr val="tx1"/>
              </a:solidFill>
              <a:latin typeface="Comic Sans MS" pitchFamily="66" charset="0"/>
            </a:endParaRPr>
          </a:p>
        </p:txBody>
      </p:sp>
      <p:cxnSp>
        <p:nvCxnSpPr>
          <p:cNvPr id="23" name="Straight Arrow Connector 22"/>
          <p:cNvCxnSpPr/>
          <p:nvPr/>
        </p:nvCxnSpPr>
        <p:spPr>
          <a:xfrm>
            <a:off x="446315" y="3350030"/>
            <a:ext cx="125185" cy="5142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725793" y="3612466"/>
            <a:ext cx="695034" cy="306564"/>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Dawn</a:t>
            </a:r>
            <a:endParaRPr lang="en-CA" sz="1400" b="1" dirty="0">
              <a:solidFill>
                <a:schemeClr val="tx1"/>
              </a:solidFill>
            </a:endParaRPr>
          </a:p>
        </p:txBody>
      </p:sp>
      <p:sp>
        <p:nvSpPr>
          <p:cNvPr id="26" name="Rectangle 25"/>
          <p:cNvSpPr/>
          <p:nvPr/>
        </p:nvSpPr>
        <p:spPr>
          <a:xfrm>
            <a:off x="802444" y="3629209"/>
            <a:ext cx="780050" cy="306564"/>
          </a:xfrm>
          <a:prstGeom prst="rect">
            <a:avLst/>
          </a:prstGeom>
          <a:solidFill>
            <a:srgbClr val="FFFF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Sunrise</a:t>
            </a:r>
            <a:endParaRPr lang="en-CA" sz="1400" b="1" dirty="0">
              <a:solidFill>
                <a:schemeClr val="tx1"/>
              </a:solidFill>
            </a:endParaRPr>
          </a:p>
        </p:txBody>
      </p:sp>
      <p:sp>
        <p:nvSpPr>
          <p:cNvPr id="27" name="Rectangle 26"/>
          <p:cNvSpPr/>
          <p:nvPr/>
        </p:nvSpPr>
        <p:spPr>
          <a:xfrm>
            <a:off x="11275880" y="3169918"/>
            <a:ext cx="780050" cy="306564"/>
          </a:xfrm>
          <a:prstGeom prst="rect">
            <a:avLst/>
          </a:prstGeom>
          <a:solidFill>
            <a:srgbClr val="FFFF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Sunrise</a:t>
            </a:r>
            <a:endParaRPr lang="en-CA" sz="1400" b="1" dirty="0">
              <a:solidFill>
                <a:schemeClr val="tx1"/>
              </a:solidFill>
            </a:endParaRPr>
          </a:p>
        </p:txBody>
      </p:sp>
      <p:cxnSp>
        <p:nvCxnSpPr>
          <p:cNvPr id="29" name="Straight Arrow Connector 28"/>
          <p:cNvCxnSpPr/>
          <p:nvPr/>
        </p:nvCxnSpPr>
        <p:spPr>
          <a:xfrm flipH="1">
            <a:off x="11765705" y="3471046"/>
            <a:ext cx="43275" cy="4420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ular Callout 34"/>
          <p:cNvSpPr/>
          <p:nvPr/>
        </p:nvSpPr>
        <p:spPr>
          <a:xfrm>
            <a:off x="5185459" y="1817406"/>
            <a:ext cx="4869906" cy="1186901"/>
          </a:xfrm>
          <a:prstGeom prst="wedgeRoundRectCallout">
            <a:avLst>
              <a:gd name="adj1" fmla="val 24911"/>
              <a:gd name="adj2" fmla="val 99519"/>
              <a:gd name="adj3" fmla="val 16667"/>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a:r>
              <a:rPr lang="en-CA" sz="3200" b="1" dirty="0" smtClean="0">
                <a:solidFill>
                  <a:schemeClr val="accent2">
                    <a:lumMod val="20000"/>
                    <a:lumOff val="80000"/>
                  </a:schemeClr>
                </a:solidFill>
                <a:effectLst>
                  <a:glow rad="177800">
                    <a:srgbClr val="002060"/>
                  </a:glow>
                </a:effectLst>
                <a:latin typeface="Comic Sans MS" pitchFamily="66" charset="0"/>
              </a:rPr>
              <a:t>The Night Season of </a:t>
            </a:r>
            <a:r>
              <a:rPr lang="en-CA" sz="3200" dirty="0" smtClean="0">
                <a:solidFill>
                  <a:schemeClr val="accent2">
                    <a:lumMod val="20000"/>
                    <a:lumOff val="80000"/>
                  </a:schemeClr>
                </a:solidFill>
                <a:effectLst>
                  <a:glow rad="177800">
                    <a:srgbClr val="002060"/>
                  </a:glow>
                </a:effectLst>
                <a:latin typeface="Comic Sans MS" pitchFamily="66" charset="0"/>
              </a:rPr>
              <a:t> </a:t>
            </a:r>
            <a:r>
              <a:rPr lang="en-CA" sz="3200" dirty="0" smtClean="0">
                <a:solidFill>
                  <a:prstClr val="black"/>
                </a:solidFill>
                <a:latin typeface="Comic Sans MS" pitchFamily="66" charset="0"/>
              </a:rPr>
              <a:t/>
            </a:r>
            <a:br>
              <a:rPr lang="en-CA" sz="3200" dirty="0" smtClean="0">
                <a:solidFill>
                  <a:prstClr val="black"/>
                </a:solidFill>
                <a:latin typeface="Comic Sans MS" pitchFamily="66" charset="0"/>
              </a:rPr>
            </a:br>
            <a:r>
              <a:rPr lang="en-CA" sz="3200" b="1" i="1" dirty="0" smtClean="0">
                <a:ln>
                  <a:solidFill>
                    <a:srgbClr val="7030A0"/>
                  </a:solidFill>
                </a:ln>
                <a:solidFill>
                  <a:srgbClr val="9999FF"/>
                </a:solidFill>
                <a:effectLst>
                  <a:glow rad="114300">
                    <a:schemeClr val="bg1"/>
                  </a:glow>
                </a:effectLst>
                <a:latin typeface="Comic Sans MS" pitchFamily="66" charset="0"/>
              </a:rPr>
              <a:t>&lt;</a:t>
            </a:r>
            <a:r>
              <a:rPr lang="en-CA" sz="3200" b="1" i="1" dirty="0" err="1" smtClean="0">
                <a:ln>
                  <a:solidFill>
                    <a:srgbClr val="7030A0"/>
                  </a:solidFill>
                </a:ln>
                <a:solidFill>
                  <a:srgbClr val="9999FF"/>
                </a:solidFill>
                <a:effectLst>
                  <a:glow rad="114300">
                    <a:schemeClr val="bg1"/>
                  </a:glow>
                </a:effectLst>
                <a:latin typeface="Comic Sans MS" pitchFamily="66" charset="0"/>
              </a:rPr>
              <a:t>beyn</a:t>
            </a:r>
            <a:r>
              <a:rPr lang="en-CA" sz="3200" b="1" i="1" dirty="0" smtClean="0">
                <a:ln>
                  <a:solidFill>
                    <a:srgbClr val="7030A0"/>
                  </a:solidFill>
                </a:ln>
                <a:solidFill>
                  <a:srgbClr val="9999FF"/>
                </a:solidFill>
                <a:effectLst>
                  <a:glow rad="114300">
                    <a:schemeClr val="bg1"/>
                  </a:glow>
                </a:effectLst>
                <a:latin typeface="Comic Sans MS" pitchFamily="66" charset="0"/>
              </a:rPr>
              <a:t> </a:t>
            </a:r>
            <a:r>
              <a:rPr lang="en-CA" sz="3200" b="1" i="1" dirty="0">
                <a:ln>
                  <a:solidFill>
                    <a:srgbClr val="7030A0"/>
                  </a:solidFill>
                </a:ln>
                <a:solidFill>
                  <a:srgbClr val="9999FF"/>
                </a:solidFill>
                <a:effectLst>
                  <a:glow rad="114300">
                    <a:schemeClr val="bg1"/>
                  </a:glow>
                </a:effectLst>
                <a:latin typeface="Comic Sans MS" pitchFamily="66" charset="0"/>
              </a:rPr>
              <a:t>h</a:t>
            </a:r>
            <a:r>
              <a:rPr lang="en-CA" sz="3200" b="1" i="1" dirty="0" smtClean="0">
                <a:ln>
                  <a:solidFill>
                    <a:srgbClr val="7030A0"/>
                  </a:solidFill>
                </a:ln>
                <a:solidFill>
                  <a:srgbClr val="9999FF"/>
                </a:solidFill>
                <a:effectLst>
                  <a:glow rad="114300">
                    <a:schemeClr val="bg1"/>
                  </a:glow>
                </a:effectLst>
                <a:latin typeface="Comic Sans MS" pitchFamily="66" charset="0"/>
              </a:rPr>
              <a:t>a </a:t>
            </a:r>
            <a:r>
              <a:rPr lang="en-CA" sz="3200" b="1" i="1" dirty="0" err="1" smtClean="0">
                <a:ln>
                  <a:solidFill>
                    <a:srgbClr val="7030A0"/>
                  </a:solidFill>
                </a:ln>
                <a:solidFill>
                  <a:srgbClr val="9999FF"/>
                </a:solidFill>
                <a:effectLst>
                  <a:glow rad="114300">
                    <a:schemeClr val="bg1"/>
                  </a:glow>
                </a:effectLst>
                <a:latin typeface="Comic Sans MS" pitchFamily="66" charset="0"/>
              </a:rPr>
              <a:t>arbayim</a:t>
            </a:r>
            <a:r>
              <a:rPr lang="en-CA" sz="3200" b="1" i="1" dirty="0" smtClean="0">
                <a:ln>
                  <a:solidFill>
                    <a:srgbClr val="7030A0"/>
                  </a:solidFill>
                </a:ln>
                <a:solidFill>
                  <a:srgbClr val="9999FF"/>
                </a:solidFill>
                <a:effectLst>
                  <a:glow rad="114300">
                    <a:schemeClr val="bg1"/>
                  </a:glow>
                </a:effectLst>
                <a:latin typeface="Comic Sans MS" pitchFamily="66" charset="0"/>
              </a:rPr>
              <a:t>&gt;</a:t>
            </a:r>
            <a:endParaRPr lang="en-CA" sz="3200" dirty="0">
              <a:solidFill>
                <a:prstClr val="black"/>
              </a:solidFill>
              <a:effectLst>
                <a:glow rad="114300">
                  <a:schemeClr val="bg1"/>
                </a:glow>
              </a:effectLst>
              <a:latin typeface="Comic Sans MS" pitchFamily="66" charset="0"/>
            </a:endParaRPr>
          </a:p>
        </p:txBody>
      </p:sp>
      <p:sp>
        <p:nvSpPr>
          <p:cNvPr id="36" name="Rounded Rectangle 35"/>
          <p:cNvSpPr/>
          <p:nvPr/>
        </p:nvSpPr>
        <p:spPr>
          <a:xfrm>
            <a:off x="2455205" y="443859"/>
            <a:ext cx="1634654" cy="576124"/>
          </a:xfrm>
          <a:prstGeom prst="roundRect">
            <a:avLst/>
          </a:prstGeom>
          <a:noFill/>
          <a:ln w="76200">
            <a:solidFill>
              <a:srgbClr val="F707C4"/>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7" name="Rectangle 36"/>
          <p:cNvSpPr/>
          <p:nvPr/>
        </p:nvSpPr>
        <p:spPr>
          <a:xfrm>
            <a:off x="11406893" y="4615477"/>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sp>
        <p:nvSpPr>
          <p:cNvPr id="38" name="Rectangle 37"/>
          <p:cNvSpPr/>
          <p:nvPr/>
        </p:nvSpPr>
        <p:spPr>
          <a:xfrm>
            <a:off x="519085" y="4604094"/>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sp>
        <p:nvSpPr>
          <p:cNvPr id="39" name="Rectangle 38"/>
          <p:cNvSpPr/>
          <p:nvPr/>
        </p:nvSpPr>
        <p:spPr>
          <a:xfrm>
            <a:off x="6111393" y="4093117"/>
            <a:ext cx="236909" cy="2871563"/>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8" name="Straight Connector 17"/>
          <p:cNvCxnSpPr/>
          <p:nvPr/>
        </p:nvCxnSpPr>
        <p:spPr>
          <a:xfrm flipV="1">
            <a:off x="6352556" y="3921799"/>
            <a:ext cx="0" cy="1506839"/>
          </a:xfrm>
          <a:prstGeom prst="line">
            <a:avLst/>
          </a:prstGeom>
          <a:ln w="76200">
            <a:solidFill>
              <a:schemeClr val="bg1">
                <a:lumMod val="5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92087" y="3919030"/>
            <a:ext cx="0" cy="1506839"/>
          </a:xfrm>
          <a:prstGeom prst="line">
            <a:avLst/>
          </a:prstGeom>
          <a:ln w="76200">
            <a:solidFill>
              <a:schemeClr val="accent4">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53028" y="3871355"/>
            <a:ext cx="0" cy="1545355"/>
          </a:xfrm>
          <a:prstGeom prst="line">
            <a:avLst/>
          </a:prstGeom>
          <a:ln w="76200">
            <a:solidFill>
              <a:srgbClr val="F707C4"/>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31717" y="3910891"/>
            <a:ext cx="0" cy="1506839"/>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1400714" y="3920223"/>
            <a:ext cx="13481" cy="1497507"/>
          </a:xfrm>
          <a:prstGeom prst="line">
            <a:avLst/>
          </a:prstGeom>
          <a:ln w="76200">
            <a:solidFill>
              <a:srgbClr val="F707C4"/>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65704" y="3910891"/>
            <a:ext cx="0" cy="1506839"/>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7057" y="3083099"/>
            <a:ext cx="695034" cy="306564"/>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Dawn</a:t>
            </a:r>
            <a:endParaRPr lang="en-CA" sz="1400" b="1" dirty="0">
              <a:solidFill>
                <a:schemeClr val="tx1"/>
              </a:solidFill>
            </a:endParaRPr>
          </a:p>
        </p:txBody>
      </p:sp>
      <p:sp>
        <p:nvSpPr>
          <p:cNvPr id="34" name="Rounded Rectangular Callout 33"/>
          <p:cNvSpPr/>
          <p:nvPr/>
        </p:nvSpPr>
        <p:spPr>
          <a:xfrm>
            <a:off x="6313460" y="5528898"/>
            <a:ext cx="4601467" cy="612648"/>
          </a:xfrm>
          <a:prstGeom prst="wedgeRoundRectCallout">
            <a:avLst>
              <a:gd name="adj1" fmla="val -51479"/>
              <a:gd name="adj2" fmla="val -146100"/>
              <a:gd name="adj3" fmla="val 16667"/>
            </a:avLst>
          </a:prstGeom>
          <a:solidFill>
            <a:schemeClr val="accent5"/>
          </a:solidFill>
          <a:ln w="28575">
            <a:solidFill>
              <a:schemeClr val="accent3">
                <a:lumMod val="50000"/>
                <a:lumOff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b="1" dirty="0" smtClean="0">
                <a:solidFill>
                  <a:schemeClr val="accent5">
                    <a:lumMod val="20000"/>
                    <a:lumOff val="80000"/>
                  </a:schemeClr>
                </a:solidFill>
                <a:latin typeface="Comic Sans MS" pitchFamily="66" charset="0"/>
              </a:rPr>
              <a:t>&lt;</a:t>
            </a:r>
            <a:r>
              <a:rPr lang="en-CA" sz="2400" b="1" dirty="0" err="1" smtClean="0">
                <a:solidFill>
                  <a:schemeClr val="accent5">
                    <a:lumMod val="20000"/>
                    <a:lumOff val="80000"/>
                  </a:schemeClr>
                </a:solidFill>
                <a:latin typeface="Comic Sans MS" pitchFamily="66" charset="0"/>
              </a:rPr>
              <a:t>arab</a:t>
            </a:r>
            <a:r>
              <a:rPr lang="en-CA" sz="2400" b="1" dirty="0" smtClean="0">
                <a:solidFill>
                  <a:schemeClr val="accent5">
                    <a:lumMod val="20000"/>
                    <a:lumOff val="80000"/>
                  </a:schemeClr>
                </a:solidFill>
                <a:latin typeface="Comic Sans MS" pitchFamily="66" charset="0"/>
              </a:rPr>
              <a:t>&gt; </a:t>
            </a:r>
            <a:r>
              <a:rPr lang="en-CA" sz="2000" b="1" dirty="0" smtClean="0">
                <a:solidFill>
                  <a:schemeClr val="accent5">
                    <a:lumMod val="20000"/>
                    <a:lumOff val="80000"/>
                  </a:schemeClr>
                </a:solidFill>
                <a:latin typeface="Comic Sans MS" pitchFamily="66" charset="0"/>
              </a:rPr>
              <a:t>Evening Twilight </a:t>
            </a:r>
            <a:r>
              <a:rPr lang="en-CA" sz="2000" b="1" dirty="0" smtClean="0">
                <a:solidFill>
                  <a:schemeClr val="accent5">
                    <a:lumMod val="20000"/>
                    <a:lumOff val="80000"/>
                  </a:schemeClr>
                </a:solidFill>
                <a:effectLst>
                  <a:glow rad="127000">
                    <a:srgbClr val="002060"/>
                  </a:glow>
                </a:effectLst>
                <a:latin typeface="Comic Sans MS" pitchFamily="66" charset="0"/>
              </a:rPr>
              <a:t>Mixture</a:t>
            </a:r>
            <a:endParaRPr lang="en-CA" sz="2000" b="1" dirty="0">
              <a:solidFill>
                <a:schemeClr val="accent5">
                  <a:lumMod val="20000"/>
                  <a:lumOff val="80000"/>
                </a:schemeClr>
              </a:solidFill>
              <a:effectLst>
                <a:glow rad="127000">
                  <a:srgbClr val="002060"/>
                </a:glow>
              </a:effectLst>
              <a:latin typeface="Comic Sans MS" pitchFamily="66" charset="0"/>
            </a:endParaRPr>
          </a:p>
        </p:txBody>
      </p:sp>
      <p:sp>
        <p:nvSpPr>
          <p:cNvPr id="33" name="Rectangle 32"/>
          <p:cNvSpPr/>
          <p:nvPr/>
        </p:nvSpPr>
        <p:spPr>
          <a:xfrm>
            <a:off x="6211554" y="3635278"/>
            <a:ext cx="780050" cy="306564"/>
          </a:xfrm>
          <a:prstGeom prst="rect">
            <a:avLst/>
          </a:prstGeom>
          <a:solidFill>
            <a:schemeClr val="accent5"/>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01C6FD"/>
                </a:solidFill>
              </a:rPr>
              <a:t>Dusk</a:t>
            </a:r>
            <a:endParaRPr lang="en-CA" sz="1400" b="1" dirty="0">
              <a:solidFill>
                <a:srgbClr val="01C6FD"/>
              </a:solidFill>
            </a:endParaRPr>
          </a:p>
        </p:txBody>
      </p:sp>
      <p:sp>
        <p:nvSpPr>
          <p:cNvPr id="32" name="Rectangle 31"/>
          <p:cNvSpPr/>
          <p:nvPr/>
        </p:nvSpPr>
        <p:spPr>
          <a:xfrm>
            <a:off x="5349792" y="3635278"/>
            <a:ext cx="780050" cy="306564"/>
          </a:xfrm>
          <a:prstGeom prst="rect">
            <a:avLst/>
          </a:prstGeom>
          <a:solidFill>
            <a:schemeClr val="accent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Sunset</a:t>
            </a:r>
            <a:endParaRPr lang="en-CA" sz="1400" b="1" dirty="0">
              <a:solidFill>
                <a:schemeClr val="tx1"/>
              </a:solidFill>
            </a:endParaRPr>
          </a:p>
        </p:txBody>
      </p:sp>
      <p:sp>
        <p:nvSpPr>
          <p:cNvPr id="4" name="Rectangle 3"/>
          <p:cNvSpPr/>
          <p:nvPr/>
        </p:nvSpPr>
        <p:spPr>
          <a:xfrm>
            <a:off x="1666019" y="1935205"/>
            <a:ext cx="3213026" cy="1631216"/>
          </a:xfrm>
          <a:prstGeom prst="rect">
            <a:avLst/>
          </a:prstGeom>
          <a:noFill/>
        </p:spPr>
        <p:txBody>
          <a:bodyPr wrap="square" lIns="91440" tIns="45720" rIns="91440" bIns="45720">
            <a:spAutoFit/>
          </a:bodyPr>
          <a:lstStyle/>
          <a:p>
            <a:pPr marL="457200" indent="-457200">
              <a:buAutoNum type="arabicPeriod"/>
            </a:pPr>
            <a:r>
              <a:rPr lang="en-U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Exo</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12:6 </a:t>
            </a:r>
            <a:r>
              <a:rPr lang="en-US" sz="1600" b="1" cap="none" spc="0" dirty="0" smtClean="0">
                <a:ln w="1905"/>
                <a:solidFill>
                  <a:schemeClr val="accent2">
                    <a:lumMod val="20000"/>
                    <a:lumOff val="80000"/>
                  </a:schemeClr>
                </a:solidFill>
                <a:effectLst>
                  <a:glow rad="127000">
                    <a:srgbClr val="002060"/>
                  </a:glow>
                  <a:innerShdw blurRad="69850" dist="43180" dir="5400000">
                    <a:srgbClr val="000000">
                      <a:alpha val="65000"/>
                    </a:srgbClr>
                  </a:innerShdw>
                </a:effectLst>
              </a:rPr>
              <a:t>Night Season</a:t>
            </a:r>
            <a:r>
              <a:rPr lang="en-US" sz="2000" b="1" cap="none" spc="0" dirty="0" smtClean="0">
                <a:ln w="1905"/>
                <a:solidFill>
                  <a:schemeClr val="accent2">
                    <a:lumMod val="20000"/>
                    <a:lumOff val="80000"/>
                  </a:schemeClr>
                </a:solidFill>
                <a:effectLst>
                  <a:glow rad="127000">
                    <a:srgbClr val="002060"/>
                  </a:glow>
                  <a:innerShdw blurRad="69850" dist="43180" dir="5400000">
                    <a:srgbClr val="000000">
                      <a:alpha val="65000"/>
                    </a:srgbClr>
                  </a:innerShdw>
                </a:effectLst>
              </a:rPr>
              <a:t> </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Passover in Egypt</a:t>
            </a:r>
          </a:p>
          <a:p>
            <a:pPr marL="457200" indent="-457200">
              <a:buAutoNum type="arabicPeriod" startAt="2"/>
            </a:pP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Exo</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16:12 </a:t>
            </a:r>
            <a:r>
              <a:rPr lang="en-US" sz="1600" b="1" dirty="0" smtClean="0">
                <a:ln w="1905"/>
                <a:solidFill>
                  <a:schemeClr val="accent2">
                    <a:lumMod val="20000"/>
                    <a:lumOff val="80000"/>
                  </a:schemeClr>
                </a:solidFill>
                <a:effectLst>
                  <a:glow rad="127000">
                    <a:srgbClr val="002060"/>
                  </a:glow>
                  <a:innerShdw blurRad="69850" dist="43180" dir="5400000">
                    <a:srgbClr val="000000">
                      <a:alpha val="65000"/>
                    </a:srgbClr>
                  </a:innerShdw>
                </a:effectLst>
              </a:rPr>
              <a:t>Night Season</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Eating of Quail</a:t>
            </a:r>
          </a:p>
          <a:p>
            <a:pPr marL="457200" indent="-457200">
              <a:buAutoNum type="arabicPeriod" startAt="2"/>
            </a:pP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40" name="Group 39"/>
          <p:cNvGrpSpPr/>
          <p:nvPr/>
        </p:nvGrpSpPr>
        <p:grpSpPr>
          <a:xfrm>
            <a:off x="1825025" y="1254176"/>
            <a:ext cx="3104820" cy="705470"/>
            <a:chOff x="3461902" y="1092850"/>
            <a:chExt cx="3104820" cy="705470"/>
          </a:xfrm>
        </p:grpSpPr>
        <p:pic>
          <p:nvPicPr>
            <p:cNvPr id="41" name="Picture 2" descr="C:\Users\Rae\Desktop\banner 6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902" y="1092850"/>
              <a:ext cx="3104820" cy="70547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3783604" y="1093968"/>
              <a:ext cx="2375971"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latin typeface="MV Boli" pitchFamily="2" charset="0"/>
                  <a:cs typeface="MV Boli" pitchFamily="2" charset="0"/>
                </a:rPr>
                <a:t>Narrative:</a:t>
              </a:r>
              <a:endParaRPr lang="en-US" sz="5400" b="1" cap="none" spc="0" dirty="0">
                <a:ln/>
                <a:solidFill>
                  <a:schemeClr val="accent3"/>
                </a:solidFill>
                <a:effectLst/>
                <a:latin typeface="MV Boli" pitchFamily="2" charset="0"/>
                <a:cs typeface="MV Boli" pitchFamily="2" charset="0"/>
              </a:endParaRPr>
            </a:p>
          </p:txBody>
        </p:sp>
      </p:grpSp>
      <p:sp>
        <p:nvSpPr>
          <p:cNvPr id="43" name="TextBox 29"/>
          <p:cNvSpPr txBox="1"/>
          <p:nvPr/>
        </p:nvSpPr>
        <p:spPr>
          <a:xfrm>
            <a:off x="446315" y="755564"/>
            <a:ext cx="648072" cy="1995249"/>
          </a:xfrm>
          <a:prstGeom prst="roundRect">
            <a:avLst/>
          </a:prstGeom>
          <a:solidFill>
            <a:srgbClr val="002060"/>
          </a:solidFill>
          <a:ln w="57150">
            <a:solidFill>
              <a:schemeClr val="bg1"/>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45" name="Rectangle 44"/>
          <p:cNvSpPr/>
          <p:nvPr/>
        </p:nvSpPr>
        <p:spPr>
          <a:xfrm>
            <a:off x="519085" y="5430482"/>
            <a:ext cx="5566335" cy="1305598"/>
          </a:xfrm>
          <a:prstGeom prst="rect">
            <a:avLst/>
          </a:prstGeom>
          <a:blipFill>
            <a:blip r:embed="rId6"/>
            <a:tile tx="0" ty="0" sx="100000" sy="100000" flip="none" algn="tl"/>
          </a:blipFill>
          <a:ln w="57150">
            <a:solidFill>
              <a:srgbClr val="96004B"/>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000" b="1" dirty="0" smtClean="0">
                <a:solidFill>
                  <a:schemeClr val="accent5">
                    <a:lumMod val="20000"/>
                    <a:lumOff val="80000"/>
                  </a:schemeClr>
                </a:solidFill>
                <a:latin typeface="Comic Sans MS" pitchFamily="66" charset="0"/>
              </a:rPr>
              <a:t>In this study it is easier to relate to the Light Season as the 1</a:t>
            </a:r>
            <a:r>
              <a:rPr lang="en-CA" sz="2000" b="1" baseline="30000" dirty="0" smtClean="0">
                <a:solidFill>
                  <a:schemeClr val="accent5">
                    <a:lumMod val="20000"/>
                    <a:lumOff val="80000"/>
                  </a:schemeClr>
                </a:solidFill>
                <a:latin typeface="Comic Sans MS" pitchFamily="66" charset="0"/>
              </a:rPr>
              <a:t>st</a:t>
            </a:r>
            <a:r>
              <a:rPr lang="en-CA" sz="2000" b="1" dirty="0" smtClean="0">
                <a:solidFill>
                  <a:schemeClr val="accent5">
                    <a:lumMod val="20000"/>
                    <a:lumOff val="80000"/>
                  </a:schemeClr>
                </a:solidFill>
                <a:latin typeface="Comic Sans MS" pitchFamily="66" charset="0"/>
              </a:rPr>
              <a:t> set of “mixings.”  Why has Torah mentioned the </a:t>
            </a:r>
            <a:br>
              <a:rPr lang="en-CA" sz="2000" b="1" dirty="0" smtClean="0">
                <a:solidFill>
                  <a:schemeClr val="accent5">
                    <a:lumMod val="20000"/>
                    <a:lumOff val="80000"/>
                  </a:schemeClr>
                </a:solidFill>
                <a:latin typeface="Comic Sans MS" pitchFamily="66" charset="0"/>
              </a:rPr>
            </a:br>
            <a:r>
              <a:rPr lang="en-CA" sz="2000" b="1" dirty="0" smtClean="0">
                <a:solidFill>
                  <a:schemeClr val="accent5">
                    <a:lumMod val="20000"/>
                    <a:lumOff val="80000"/>
                  </a:schemeClr>
                </a:solidFill>
                <a:latin typeface="Comic Sans MS" pitchFamily="66" charset="0"/>
              </a:rPr>
              <a:t>Night Season first?</a:t>
            </a:r>
            <a:endParaRPr lang="en-CA" sz="2000" b="1" dirty="0">
              <a:solidFill>
                <a:schemeClr val="accent5">
                  <a:lumMod val="20000"/>
                  <a:lumOff val="80000"/>
                </a:schemeClr>
              </a:solidFill>
              <a:effectLst>
                <a:glow rad="127000">
                  <a:srgbClr val="002060"/>
                </a:glow>
              </a:effectLst>
              <a:latin typeface="Comic Sans MS" pitchFamily="66" charset="0"/>
            </a:endParaRPr>
          </a:p>
        </p:txBody>
      </p:sp>
      <p:sp>
        <p:nvSpPr>
          <p:cNvPr id="46" name="Line Callout 1 45"/>
          <p:cNvSpPr/>
          <p:nvPr/>
        </p:nvSpPr>
        <p:spPr>
          <a:xfrm>
            <a:off x="6601579" y="6194474"/>
            <a:ext cx="4627255" cy="541606"/>
          </a:xfrm>
          <a:prstGeom prst="borderCallout1">
            <a:avLst/>
          </a:prstGeom>
          <a:solidFill>
            <a:srgbClr val="DB91AB"/>
          </a:solidFill>
          <a:ln>
            <a:noFill/>
          </a:ln>
          <a:effectLst>
            <a:softEdge rad="12700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000" b="1" dirty="0" smtClean="0">
                <a:solidFill>
                  <a:srgbClr val="96004B"/>
                </a:solidFill>
                <a:latin typeface="Comic Sans MS" pitchFamily="66" charset="0"/>
              </a:rPr>
              <a:t>&lt;</a:t>
            </a:r>
            <a:r>
              <a:rPr lang="en-CA" sz="2000" b="1" dirty="0" err="1" smtClean="0">
                <a:solidFill>
                  <a:srgbClr val="96004B"/>
                </a:solidFill>
                <a:latin typeface="Comic Sans MS" pitchFamily="66" charset="0"/>
              </a:rPr>
              <a:t>arab</a:t>
            </a:r>
            <a:r>
              <a:rPr lang="en-CA" sz="2000" b="1" dirty="0" smtClean="0">
                <a:solidFill>
                  <a:srgbClr val="96004B"/>
                </a:solidFill>
                <a:latin typeface="Comic Sans MS" pitchFamily="66" charset="0"/>
              </a:rPr>
              <a:t>&gt; Morning Twilight </a:t>
            </a:r>
            <a:r>
              <a:rPr lang="en-CA" sz="2000" b="1" dirty="0" smtClean="0">
                <a:solidFill>
                  <a:srgbClr val="96004B"/>
                </a:solidFill>
                <a:effectLst>
                  <a:glow rad="127000">
                    <a:srgbClr val="FFFF00"/>
                  </a:glow>
                </a:effectLst>
                <a:latin typeface="Comic Sans MS" pitchFamily="66" charset="0"/>
              </a:rPr>
              <a:t>Mixture</a:t>
            </a:r>
            <a:r>
              <a:rPr lang="en-CA" sz="2000" b="1" dirty="0" smtClean="0">
                <a:solidFill>
                  <a:srgbClr val="96004B"/>
                </a:solidFill>
                <a:effectLst>
                  <a:glow rad="127000">
                    <a:srgbClr val="FFFF00"/>
                  </a:glow>
                </a:effectLst>
              </a:rPr>
              <a:t> </a:t>
            </a:r>
            <a:r>
              <a:rPr lang="en-CA" sz="2400" b="1" dirty="0" smtClean="0">
                <a:solidFill>
                  <a:srgbClr val="96004B"/>
                </a:solidFill>
                <a:effectLst>
                  <a:glow rad="127000">
                    <a:srgbClr val="FFFF00"/>
                  </a:glow>
                </a:effectLst>
              </a:rPr>
              <a:t>       </a:t>
            </a:r>
            <a:endParaRPr lang="en-CA" sz="2400" b="1" dirty="0">
              <a:solidFill>
                <a:srgbClr val="96004B"/>
              </a:solidFill>
            </a:endParaRPr>
          </a:p>
        </p:txBody>
      </p:sp>
      <p:cxnSp>
        <p:nvCxnSpPr>
          <p:cNvPr id="7" name="Straight Arrow Connector 6"/>
          <p:cNvCxnSpPr>
            <a:endCxn id="37" idx="2"/>
          </p:cNvCxnSpPr>
          <p:nvPr/>
        </p:nvCxnSpPr>
        <p:spPr>
          <a:xfrm flipV="1">
            <a:off x="11073310" y="5430482"/>
            <a:ext cx="496143" cy="877722"/>
          </a:xfrm>
          <a:prstGeom prst="straightConnector1">
            <a:avLst/>
          </a:prstGeom>
          <a:ln w="57150">
            <a:solidFill>
              <a:srgbClr val="96004B"/>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5870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2000"/>
                                        <p:tgtEl>
                                          <p:spTgt spid="34"/>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wipe(left)">
                                      <p:cBhvr>
                                        <p:cTn id="11" dur="1500"/>
                                        <p:tgtEl>
                                          <p:spTgt spid="46">
                                            <p:txEl>
                                              <p:pRg st="0" end="0"/>
                                            </p:txEl>
                                          </p:spTgt>
                                        </p:tgtEl>
                                      </p:cBhvr>
                                    </p:animEffect>
                                  </p:childTnLst>
                                </p:cTn>
                              </p:par>
                            </p:childTnLst>
                          </p:cTn>
                        </p:par>
                        <p:par>
                          <p:cTn id="12" fill="hold">
                            <p:stCondLst>
                              <p:cond delay="5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1250"/>
                                        <p:tgtEl>
                                          <p:spTgt spid="3">
                                            <p:txEl>
                                              <p:pRg st="0" end="0"/>
                                            </p:txEl>
                                          </p:spTgt>
                                        </p:tgtEl>
                                      </p:cBhvr>
                                    </p:animEffect>
                                  </p:childTnLst>
                                </p:cTn>
                              </p:par>
                            </p:childTnLst>
                          </p:cTn>
                        </p:par>
                        <p:par>
                          <p:cTn id="21" fill="hold">
                            <p:stCondLst>
                              <p:cond delay="1250"/>
                            </p:stCondLst>
                            <p:childTnLst>
                              <p:par>
                                <p:cTn id="22" presetID="21" presetClass="entr" presetSubtype="1" repeatCount="300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500"/>
                                        <p:tgtEl>
                                          <p:spTgt spid="36"/>
                                        </p:tgtEl>
                                      </p:cBhvr>
                                    </p:animEffect>
                                  </p:childTnLst>
                                </p:cTn>
                              </p:par>
                            </p:childTnLst>
                          </p:cTn>
                        </p:par>
                        <p:par>
                          <p:cTn id="25" fill="hold">
                            <p:stCondLst>
                              <p:cond delay="2750"/>
                            </p:stCondLst>
                            <p:childTnLst>
                              <p:par>
                                <p:cTn id="26" presetID="22" presetClass="entr" presetSubtype="8"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750"/>
                                        <p:tgtEl>
                                          <p:spTgt spid="13"/>
                                        </p:tgtEl>
                                      </p:cBhvr>
                                    </p:animEffect>
                                  </p:childTnLst>
                                </p:cTn>
                              </p:par>
                              <p:par>
                                <p:cTn id="29" presetID="47" presetClass="entr" presetSubtype="0" fill="hold" grpId="0" nodeType="withEffect">
                                  <p:stCondLst>
                                    <p:cond delay="12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125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1250"/>
                                        <p:tgtEl>
                                          <p:spTgt spid="40"/>
                                        </p:tgtEl>
                                      </p:cBhvr>
                                    </p:animEffect>
                                  </p:childTnLst>
                                </p:cTn>
                              </p:par>
                            </p:childTnLst>
                          </p:cTn>
                        </p:par>
                        <p:par>
                          <p:cTn id="44" fill="hold">
                            <p:stCondLst>
                              <p:cond delay="1250"/>
                            </p:stCondLst>
                            <p:childTnLst>
                              <p:par>
                                <p:cTn id="45" presetID="42"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500"/>
                                        <p:tgtEl>
                                          <p:spTgt spid="4"/>
                                        </p:tgtEl>
                                      </p:cBhvr>
                                    </p:animEffect>
                                    <p:anim calcmode="lin" valueType="num">
                                      <p:cBhvr>
                                        <p:cTn id="48" dur="1500" fill="hold"/>
                                        <p:tgtEl>
                                          <p:spTgt spid="4"/>
                                        </p:tgtEl>
                                        <p:attrNameLst>
                                          <p:attrName>ppt_x</p:attrName>
                                        </p:attrNameLst>
                                      </p:cBhvr>
                                      <p:tavLst>
                                        <p:tav tm="0">
                                          <p:val>
                                            <p:strVal val="#ppt_x"/>
                                          </p:val>
                                        </p:tav>
                                        <p:tav tm="100000">
                                          <p:val>
                                            <p:strVal val="#ppt_x"/>
                                          </p:val>
                                        </p:tav>
                                      </p:tavLst>
                                    </p:anim>
                                    <p:anim calcmode="lin" valueType="num">
                                      <p:cBhvr>
                                        <p:cTn id="4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5">
                                            <p:txEl>
                                              <p:pRg st="0" end="0"/>
                                            </p:txEl>
                                          </p:spTgt>
                                        </p:tgtEl>
                                        <p:attrNameLst>
                                          <p:attrName>style.visibility</p:attrName>
                                        </p:attrNameLst>
                                      </p:cBhvr>
                                      <p:to>
                                        <p:strVal val="visible"/>
                                      </p:to>
                                    </p:set>
                                    <p:animEffect transition="in" filter="barn(inVertical)">
                                      <p:cBhvr>
                                        <p:cTn id="54" dur="125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20" grpId="0" animBg="1"/>
      <p:bldP spid="35" grpId="0" animBg="1"/>
      <p:bldP spid="36" grpId="0" animBg="1"/>
      <p:bldP spid="34"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30000">
              <a:schemeClr val="accent1">
                <a:lumMod val="45000"/>
                <a:lumOff val="55000"/>
              </a:schemeClr>
            </a:gs>
            <a:gs pos="61000">
              <a:srgbClr val="FFFF00">
                <a:alpha val="29000"/>
              </a:srgbClr>
            </a:gs>
            <a:gs pos="98000">
              <a:schemeClr val="accent5">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1344399" y="329958"/>
            <a:ext cx="10847602" cy="727221"/>
          </a:xfrm>
        </p:spPr>
        <p:txBody>
          <a:bodyPr>
            <a:normAutofit fontScale="40000" lnSpcReduction="20000"/>
            <a:scene3d>
              <a:camera prst="orthographicFront"/>
              <a:lightRig rig="threePt" dir="t"/>
            </a:scene3d>
            <a:sp3d extrusionH="57150">
              <a:bevelT w="82550" h="38100" prst="coolSlant"/>
            </a:sp3d>
          </a:bodyPr>
          <a:lstStyle/>
          <a:p>
            <a:pPr marL="82296" indent="0">
              <a:buNone/>
            </a:pPr>
            <a:r>
              <a:rPr lang="en-US" sz="8000" b="1" dirty="0" smtClean="0">
                <a:solidFill>
                  <a:schemeClr val="tx1">
                    <a:lumMod val="75000"/>
                    <a:lumOff val="25000"/>
                  </a:schemeClr>
                </a:solidFill>
                <a:latin typeface="Comic Sans MS" pitchFamily="66" charset="0"/>
              </a:rPr>
              <a:t>The</a:t>
            </a:r>
            <a:r>
              <a:rPr lang="en-US" sz="8000" b="1" dirty="0" smtClean="0">
                <a:solidFill>
                  <a:schemeClr val="tx1"/>
                </a:solidFill>
                <a:latin typeface="Comic Sans MS" pitchFamily="66" charset="0"/>
              </a:rPr>
              <a:t>  </a:t>
            </a:r>
            <a:r>
              <a:rPr lang="en-US" sz="8000" b="1" u="sng" dirty="0" smtClean="0">
                <a:solidFill>
                  <a:srgbClr val="0000FF"/>
                </a:solidFill>
                <a:latin typeface="Comic Sans MS" pitchFamily="66" charset="0"/>
              </a:rPr>
              <a:t>2</a:t>
            </a:r>
            <a:r>
              <a:rPr lang="en-US" sz="8000" b="1" u="sng" baseline="30000" dirty="0" smtClean="0">
                <a:solidFill>
                  <a:srgbClr val="0000FF"/>
                </a:solidFill>
                <a:latin typeface="Comic Sans MS" pitchFamily="66" charset="0"/>
              </a:rPr>
              <a:t>nd</a:t>
            </a:r>
            <a:r>
              <a:rPr lang="en-US" sz="8000" b="1" u="sng" dirty="0" smtClean="0">
                <a:solidFill>
                  <a:srgbClr val="0000FF"/>
                </a:solidFill>
                <a:latin typeface="Comic Sans MS" pitchFamily="66" charset="0"/>
              </a:rPr>
              <a:t> set</a:t>
            </a:r>
            <a:r>
              <a:rPr lang="en-US" sz="8000" b="1" dirty="0" smtClean="0">
                <a:solidFill>
                  <a:srgbClr val="0000FF"/>
                </a:solidFill>
                <a:latin typeface="Comic Sans MS" pitchFamily="66" charset="0"/>
              </a:rPr>
              <a:t>  </a:t>
            </a:r>
            <a:r>
              <a:rPr lang="en-US" sz="8000" b="1" dirty="0" smtClean="0">
                <a:solidFill>
                  <a:schemeClr val="tx1">
                    <a:lumMod val="75000"/>
                    <a:lumOff val="25000"/>
                  </a:schemeClr>
                </a:solidFill>
                <a:latin typeface="Comic Sans MS" pitchFamily="66" charset="0"/>
              </a:rPr>
              <a:t>of</a:t>
            </a:r>
            <a:r>
              <a:rPr lang="en-US" sz="8000" b="1" dirty="0" smtClean="0">
                <a:solidFill>
                  <a:srgbClr val="0000FF"/>
                </a:solidFill>
                <a:latin typeface="Comic Sans MS" pitchFamily="66" charset="0"/>
              </a:rPr>
              <a:t> </a:t>
            </a:r>
            <a:r>
              <a:rPr lang="en-US" sz="8000" b="1" dirty="0" smtClean="0">
                <a:ln>
                  <a:solidFill>
                    <a:srgbClr val="002060"/>
                  </a:solidFill>
                </a:ln>
                <a:solidFill>
                  <a:srgbClr val="FF0000"/>
                </a:solidFill>
                <a:latin typeface="Comic Sans MS" pitchFamily="66" charset="0"/>
              </a:rPr>
              <a:t>“between the </a:t>
            </a:r>
            <a:r>
              <a:rPr lang="en-US" sz="8000" b="1" dirty="0" err="1" smtClean="0">
                <a:ln>
                  <a:solidFill>
                    <a:srgbClr val="002060"/>
                  </a:solidFill>
                </a:ln>
                <a:solidFill>
                  <a:srgbClr val="0070C0"/>
                </a:solidFill>
                <a:latin typeface="Comic Sans MS" pitchFamily="66" charset="0"/>
              </a:rPr>
              <a:t>mixing</a:t>
            </a:r>
            <a:r>
              <a:rPr lang="en-US" sz="8000" b="1" dirty="0" err="1" smtClean="0">
                <a:ln>
                  <a:solidFill>
                    <a:srgbClr val="002060"/>
                  </a:solidFill>
                </a:ln>
                <a:solidFill>
                  <a:srgbClr val="FF0000"/>
                </a:solidFill>
                <a:latin typeface="Comic Sans MS" pitchFamily="66" charset="0"/>
              </a:rPr>
              <a:t>S</a:t>
            </a:r>
            <a:r>
              <a:rPr lang="en-US" sz="8000" b="1" dirty="0" smtClean="0">
                <a:ln>
                  <a:solidFill>
                    <a:srgbClr val="002060"/>
                  </a:solidFill>
                </a:ln>
                <a:solidFill>
                  <a:srgbClr val="FF0000"/>
                </a:solidFill>
                <a:latin typeface="Comic Sans MS" pitchFamily="66" charset="0"/>
              </a:rPr>
              <a:t>” </a:t>
            </a:r>
            <a:r>
              <a:rPr lang="en-US" sz="8000" b="1" dirty="0" smtClean="0">
                <a:solidFill>
                  <a:srgbClr val="0000FF"/>
                </a:solidFill>
                <a:latin typeface="Comic Sans MS" pitchFamily="66" charset="0"/>
              </a:rPr>
              <a:t>in Torah:</a:t>
            </a:r>
          </a:p>
          <a:p>
            <a:pPr marL="0" indent="0">
              <a:buNone/>
            </a:pPr>
            <a:r>
              <a:rPr lang="en-US" sz="3200" dirty="0" smtClean="0">
                <a:solidFill>
                  <a:srgbClr val="008080"/>
                </a:solidFill>
                <a:latin typeface="Georgia" panose="02040502050405020303" pitchFamily="18" charset="0"/>
              </a:rPr>
              <a:t>	</a:t>
            </a:r>
            <a:endParaRPr lang="en-US" sz="2400" dirty="0" smtClean="0">
              <a:solidFill>
                <a:prstClr val="black"/>
              </a:solidFill>
              <a:latin typeface="Georgia" panose="0204050205040502030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52741667"/>
              </p:ext>
            </p:extLst>
          </p:nvPr>
        </p:nvGraphicFramePr>
        <p:xfrm>
          <a:off x="809946" y="4562868"/>
          <a:ext cx="10561526" cy="674085"/>
        </p:xfrm>
        <a:graphic>
          <a:graphicData uri="http://schemas.openxmlformats.org/drawingml/2006/table">
            <a:tbl>
              <a:tblPr firstRow="1" bandRow="1">
                <a:tableStyleId>{5C22544A-7EE6-4342-B048-85BDC9FD1C3A}</a:tableStyleId>
              </a:tblPr>
              <a:tblGrid>
                <a:gridCol w="5280763"/>
                <a:gridCol w="5280763"/>
              </a:tblGrid>
              <a:tr h="674085">
                <a:tc>
                  <a:txBody>
                    <a:bodyPr/>
                    <a:lstStyle/>
                    <a:p>
                      <a:pPr algn="ctr"/>
                      <a:r>
                        <a:rPr lang="en-CA" sz="3200" dirty="0" smtClean="0"/>
                        <a:t>  </a:t>
                      </a:r>
                      <a:r>
                        <a:rPr lang="en-CA" sz="3200" dirty="0" smtClean="0">
                          <a:ln>
                            <a:solidFill>
                              <a:srgbClr val="002060"/>
                            </a:solidFill>
                          </a:ln>
                          <a:solidFill>
                            <a:schemeClr val="accent2">
                              <a:lumMod val="40000"/>
                              <a:lumOff val="60000"/>
                            </a:schemeClr>
                          </a:solidFill>
                          <a:latin typeface="Comic Sans MS" pitchFamily="66" charset="0"/>
                        </a:rPr>
                        <a:t>Light</a:t>
                      </a:r>
                      <a:r>
                        <a:rPr lang="en-CA" sz="3200" dirty="0" smtClean="0">
                          <a:latin typeface="Comic Sans MS" pitchFamily="66" charset="0"/>
                        </a:rPr>
                        <a:t> </a:t>
                      </a:r>
                      <a:r>
                        <a:rPr lang="en-CA" sz="3200" dirty="0" smtClean="0">
                          <a:ln>
                            <a:solidFill>
                              <a:srgbClr val="002060"/>
                            </a:solidFill>
                          </a:ln>
                          <a:solidFill>
                            <a:schemeClr val="accent2">
                              <a:lumMod val="40000"/>
                              <a:lumOff val="60000"/>
                            </a:schemeClr>
                          </a:solidFill>
                          <a:latin typeface="Comic Sans MS" pitchFamily="66" charset="0"/>
                        </a:rPr>
                        <a:t>Season</a:t>
                      </a:r>
                      <a:endParaRPr lang="en-CA" sz="3200" dirty="0">
                        <a:ln>
                          <a:solidFill>
                            <a:srgbClr val="002060"/>
                          </a:solidFill>
                        </a:ln>
                        <a:solidFill>
                          <a:schemeClr val="accent2">
                            <a:lumMod val="40000"/>
                            <a:lumOff val="60000"/>
                          </a:schemeClr>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CA" sz="3200" dirty="0" smtClean="0"/>
                        <a:t>    </a:t>
                      </a:r>
                      <a:r>
                        <a:rPr lang="en-CA" sz="3200" dirty="0" smtClean="0">
                          <a:ln>
                            <a:solidFill>
                              <a:srgbClr val="002060"/>
                            </a:solidFill>
                          </a:ln>
                          <a:latin typeface="Comic Sans MS" pitchFamily="66" charset="0"/>
                        </a:rPr>
                        <a:t>Night</a:t>
                      </a:r>
                      <a:r>
                        <a:rPr lang="en-CA" sz="3200" dirty="0" smtClean="0"/>
                        <a:t> </a:t>
                      </a:r>
                      <a:r>
                        <a:rPr lang="en-CA" sz="3200" dirty="0" smtClean="0">
                          <a:ln>
                            <a:solidFill>
                              <a:srgbClr val="002060"/>
                            </a:solidFill>
                          </a:ln>
                          <a:latin typeface="Comic Sans MS" pitchFamily="66" charset="0"/>
                        </a:rPr>
                        <a:t>Season</a:t>
                      </a:r>
                      <a:endParaRPr lang="en-CA" sz="3200" dirty="0">
                        <a:ln>
                          <a:solidFill>
                            <a:srgbClr val="002060"/>
                          </a:solidFill>
                        </a:ln>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bl>
          </a:graphicData>
        </a:graphic>
      </p:graphicFrame>
      <p:sp>
        <p:nvSpPr>
          <p:cNvPr id="12" name="Right Brace 11"/>
          <p:cNvSpPr/>
          <p:nvPr/>
        </p:nvSpPr>
        <p:spPr>
          <a:xfrm rot="16200000">
            <a:off x="3211830" y="1689278"/>
            <a:ext cx="503851" cy="5243328"/>
          </a:xfrm>
          <a:prstGeom prst="rightBrace">
            <a:avLst>
              <a:gd name="adj1" fmla="val 76360"/>
              <a:gd name="adj2" fmla="val 50000"/>
            </a:avLst>
          </a:prstGeom>
          <a:solidFill>
            <a:schemeClr val="accent2">
              <a:lumMod val="40000"/>
              <a:lumOff val="60000"/>
            </a:schemeClr>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Right Brace 12"/>
          <p:cNvSpPr/>
          <p:nvPr/>
        </p:nvSpPr>
        <p:spPr>
          <a:xfrm rot="16200000">
            <a:off x="8625297" y="1800306"/>
            <a:ext cx="498048" cy="5015461"/>
          </a:xfrm>
          <a:prstGeom prst="rightBrace">
            <a:avLst>
              <a:gd name="adj1" fmla="val 76360"/>
              <a:gd name="adj2" fmla="val 50000"/>
            </a:avLst>
          </a:prstGeom>
          <a:solidFill>
            <a:schemeClr val="accent6">
              <a:lumMod val="60000"/>
              <a:lumOff val="40000"/>
            </a:schemeClr>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ectangle 18"/>
          <p:cNvSpPr/>
          <p:nvPr/>
        </p:nvSpPr>
        <p:spPr>
          <a:xfrm>
            <a:off x="3162644" y="3450032"/>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#2</a:t>
            </a:r>
            <a:endParaRPr lang="en-CA" sz="2000" b="1" dirty="0">
              <a:solidFill>
                <a:schemeClr val="tx1"/>
              </a:solidFill>
              <a:latin typeface="Comic Sans MS" pitchFamily="66" charset="0"/>
            </a:endParaRPr>
          </a:p>
        </p:txBody>
      </p:sp>
      <p:sp>
        <p:nvSpPr>
          <p:cNvPr id="20" name="Rectangle 19"/>
          <p:cNvSpPr/>
          <p:nvPr/>
        </p:nvSpPr>
        <p:spPr>
          <a:xfrm>
            <a:off x="8593236" y="3421718"/>
            <a:ext cx="598516" cy="583492"/>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omic Sans MS" pitchFamily="66" charset="0"/>
              </a:rPr>
              <a:t>#1</a:t>
            </a:r>
            <a:endParaRPr lang="en-CA" sz="2000" b="1" dirty="0">
              <a:solidFill>
                <a:schemeClr val="tx1"/>
              </a:solidFill>
              <a:latin typeface="Comic Sans MS" pitchFamily="66" charset="0"/>
            </a:endParaRPr>
          </a:p>
        </p:txBody>
      </p:sp>
      <p:cxnSp>
        <p:nvCxnSpPr>
          <p:cNvPr id="23" name="Straight Arrow Connector 22"/>
          <p:cNvCxnSpPr/>
          <p:nvPr/>
        </p:nvCxnSpPr>
        <p:spPr>
          <a:xfrm>
            <a:off x="446315" y="3172778"/>
            <a:ext cx="125185" cy="5142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725793" y="3435214"/>
            <a:ext cx="695034" cy="306564"/>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Dawn</a:t>
            </a:r>
            <a:endParaRPr lang="en-CA" sz="1400" b="1" dirty="0">
              <a:solidFill>
                <a:schemeClr val="tx1"/>
              </a:solidFill>
            </a:endParaRPr>
          </a:p>
        </p:txBody>
      </p:sp>
      <p:sp>
        <p:nvSpPr>
          <p:cNvPr id="26" name="Rectangle 25"/>
          <p:cNvSpPr/>
          <p:nvPr/>
        </p:nvSpPr>
        <p:spPr>
          <a:xfrm>
            <a:off x="802444" y="3451957"/>
            <a:ext cx="780050" cy="306564"/>
          </a:xfrm>
          <a:prstGeom prst="rect">
            <a:avLst/>
          </a:prstGeom>
          <a:solidFill>
            <a:srgbClr val="FFFF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Sunrise</a:t>
            </a:r>
            <a:endParaRPr lang="en-CA" sz="1400" b="1" dirty="0">
              <a:solidFill>
                <a:schemeClr val="tx1"/>
              </a:solidFill>
            </a:endParaRPr>
          </a:p>
        </p:txBody>
      </p:sp>
      <p:sp>
        <p:nvSpPr>
          <p:cNvPr id="27" name="Rectangle 26"/>
          <p:cNvSpPr/>
          <p:nvPr/>
        </p:nvSpPr>
        <p:spPr>
          <a:xfrm>
            <a:off x="11275880" y="2992666"/>
            <a:ext cx="780050" cy="306564"/>
          </a:xfrm>
          <a:prstGeom prst="rect">
            <a:avLst/>
          </a:prstGeom>
          <a:solidFill>
            <a:srgbClr val="FFFF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Sunrise</a:t>
            </a:r>
            <a:endParaRPr lang="en-CA" sz="1400" b="1" dirty="0">
              <a:solidFill>
                <a:schemeClr val="tx1"/>
              </a:solidFill>
            </a:endParaRPr>
          </a:p>
        </p:txBody>
      </p:sp>
      <p:cxnSp>
        <p:nvCxnSpPr>
          <p:cNvPr id="29" name="Straight Arrow Connector 28"/>
          <p:cNvCxnSpPr/>
          <p:nvPr/>
        </p:nvCxnSpPr>
        <p:spPr>
          <a:xfrm flipH="1">
            <a:off x="11765705" y="3293794"/>
            <a:ext cx="43275" cy="4420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455205" y="266607"/>
            <a:ext cx="1634654" cy="576124"/>
          </a:xfrm>
          <a:prstGeom prst="roundRect">
            <a:avLst/>
          </a:prstGeom>
          <a:noFill/>
          <a:ln w="76200">
            <a:solidFill>
              <a:srgbClr val="F707C4"/>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7" name="Rectangle 36"/>
          <p:cNvSpPr/>
          <p:nvPr/>
        </p:nvSpPr>
        <p:spPr>
          <a:xfrm>
            <a:off x="11406893" y="4438225"/>
            <a:ext cx="325120" cy="815005"/>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sp>
        <p:nvSpPr>
          <p:cNvPr id="38" name="Rectangle 37"/>
          <p:cNvSpPr/>
          <p:nvPr/>
        </p:nvSpPr>
        <p:spPr>
          <a:xfrm>
            <a:off x="519085" y="4426842"/>
            <a:ext cx="325120" cy="826388"/>
          </a:xfrm>
          <a:prstGeom prst="rect">
            <a:avLst/>
          </a:prstGeom>
          <a:gradFill flip="none" rotWithShape="1">
            <a:gsLst>
              <a:gs pos="0">
                <a:srgbClr val="000082"/>
              </a:gs>
              <a:gs pos="18000">
                <a:srgbClr val="66008F"/>
              </a:gs>
              <a:gs pos="47000">
                <a:srgbClr val="BA0066"/>
              </a:gs>
              <a:gs pos="92000">
                <a:schemeClr val="accent2">
                  <a:lumMod val="60000"/>
                  <a:lumOff val="40000"/>
                </a:schemeClr>
              </a:gs>
              <a:gs pos="73000">
                <a:srgbClr val="FF8200"/>
              </a:gs>
            </a:gsLst>
            <a:lin ang="0" scaled="0"/>
            <a:tileRect/>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gradFill>
                <a:gsLst>
                  <a:gs pos="0">
                    <a:srgbClr val="000082"/>
                  </a:gs>
                  <a:gs pos="20000">
                    <a:srgbClr val="66008F"/>
                  </a:gs>
                  <a:gs pos="39000">
                    <a:srgbClr val="BA0066"/>
                  </a:gs>
                  <a:gs pos="89000">
                    <a:srgbClr val="FFFF00"/>
                  </a:gs>
                  <a:gs pos="63000">
                    <a:srgbClr val="FF8200"/>
                  </a:gs>
                </a:gsLst>
                <a:lin ang="5400000" scaled="0"/>
              </a:gradFill>
            </a:endParaRPr>
          </a:p>
        </p:txBody>
      </p:sp>
      <p:sp>
        <p:nvSpPr>
          <p:cNvPr id="39" name="Rectangle 38"/>
          <p:cNvSpPr/>
          <p:nvPr/>
        </p:nvSpPr>
        <p:spPr>
          <a:xfrm>
            <a:off x="6111393" y="3915865"/>
            <a:ext cx="236909" cy="3070562"/>
          </a:xfrm>
          <a:prstGeom prst="rect">
            <a:avLst/>
          </a:prstGeom>
          <a:gradFill>
            <a:gsLst>
              <a:gs pos="0">
                <a:srgbClr val="000000"/>
              </a:gs>
              <a:gs pos="32000">
                <a:srgbClr val="400040"/>
              </a:gs>
              <a:gs pos="88000">
                <a:srgbClr val="F27300"/>
              </a:gs>
              <a:gs pos="100000">
                <a:srgbClr val="FFBF00"/>
              </a:gs>
            </a:gsLst>
            <a:lin ang="10800000" scaled="0"/>
          </a:gra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18" name="Straight Connector 17"/>
          <p:cNvCxnSpPr/>
          <p:nvPr/>
        </p:nvCxnSpPr>
        <p:spPr>
          <a:xfrm flipV="1">
            <a:off x="6352556" y="3744547"/>
            <a:ext cx="0" cy="1506839"/>
          </a:xfrm>
          <a:prstGeom prst="line">
            <a:avLst/>
          </a:prstGeom>
          <a:ln w="76200">
            <a:solidFill>
              <a:schemeClr val="bg1">
                <a:lumMod val="5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92087" y="3741778"/>
            <a:ext cx="0" cy="1506839"/>
          </a:xfrm>
          <a:prstGeom prst="line">
            <a:avLst/>
          </a:prstGeom>
          <a:ln w="76200">
            <a:solidFill>
              <a:schemeClr val="accent4">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53028" y="3694103"/>
            <a:ext cx="0" cy="1545355"/>
          </a:xfrm>
          <a:prstGeom prst="line">
            <a:avLst/>
          </a:prstGeom>
          <a:ln w="76200">
            <a:solidFill>
              <a:srgbClr val="F707C4"/>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31717" y="3733639"/>
            <a:ext cx="0" cy="1506839"/>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1400714" y="3742971"/>
            <a:ext cx="13481" cy="1497507"/>
          </a:xfrm>
          <a:prstGeom prst="line">
            <a:avLst/>
          </a:prstGeom>
          <a:ln w="76200">
            <a:solidFill>
              <a:srgbClr val="F707C4"/>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65704" y="3733639"/>
            <a:ext cx="0" cy="1506839"/>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7057" y="2905847"/>
            <a:ext cx="695034" cy="306564"/>
          </a:xfrm>
          <a:prstGeom prst="rect">
            <a:avLst/>
          </a:prstGeom>
          <a:solidFill>
            <a:schemeClr val="bg1">
              <a:lumMod val="8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Dawn</a:t>
            </a:r>
            <a:endParaRPr lang="en-CA" sz="1400" b="1" dirty="0">
              <a:solidFill>
                <a:schemeClr val="tx1"/>
              </a:solidFill>
            </a:endParaRPr>
          </a:p>
        </p:txBody>
      </p:sp>
      <p:sp>
        <p:nvSpPr>
          <p:cNvPr id="34" name="Rounded Rectangular Callout 33"/>
          <p:cNvSpPr/>
          <p:nvPr/>
        </p:nvSpPr>
        <p:spPr>
          <a:xfrm>
            <a:off x="5598367" y="5440316"/>
            <a:ext cx="5411755" cy="612648"/>
          </a:xfrm>
          <a:prstGeom prst="wedgeRoundRectCallout">
            <a:avLst>
              <a:gd name="adj1" fmla="val -38853"/>
              <a:gd name="adj2" fmla="val -118737"/>
              <a:gd name="adj3" fmla="val 16667"/>
            </a:avLst>
          </a:prstGeom>
          <a:solidFill>
            <a:schemeClr val="accent5"/>
          </a:solidFill>
          <a:ln w="28575">
            <a:solidFill>
              <a:schemeClr val="accent3">
                <a:lumMod val="50000"/>
                <a:lumOff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solidFill>
                  <a:schemeClr val="accent5">
                    <a:lumMod val="20000"/>
                    <a:lumOff val="80000"/>
                  </a:schemeClr>
                </a:solidFill>
                <a:latin typeface="Comic Sans MS" pitchFamily="66" charset="0"/>
              </a:rPr>
              <a:t>&lt;</a:t>
            </a:r>
            <a:r>
              <a:rPr lang="en-CA" sz="2800" b="1" dirty="0" err="1" smtClean="0">
                <a:solidFill>
                  <a:schemeClr val="accent5">
                    <a:lumMod val="20000"/>
                    <a:lumOff val="80000"/>
                  </a:schemeClr>
                </a:solidFill>
                <a:latin typeface="Comic Sans MS" pitchFamily="66" charset="0"/>
              </a:rPr>
              <a:t>arab</a:t>
            </a:r>
            <a:r>
              <a:rPr lang="en-CA" sz="2800" b="1" dirty="0" smtClean="0">
                <a:solidFill>
                  <a:schemeClr val="accent5">
                    <a:lumMod val="20000"/>
                    <a:lumOff val="80000"/>
                  </a:schemeClr>
                </a:solidFill>
                <a:latin typeface="Comic Sans MS" pitchFamily="66" charset="0"/>
              </a:rPr>
              <a:t>&gt; </a:t>
            </a:r>
            <a:r>
              <a:rPr lang="en-CA" sz="2400" b="1" dirty="0" smtClean="0">
                <a:solidFill>
                  <a:schemeClr val="accent5">
                    <a:lumMod val="20000"/>
                    <a:lumOff val="80000"/>
                  </a:schemeClr>
                </a:solidFill>
                <a:latin typeface="Comic Sans MS" pitchFamily="66" charset="0"/>
              </a:rPr>
              <a:t>Evening Twilight </a:t>
            </a:r>
            <a:r>
              <a:rPr lang="en-CA" sz="2400" b="1" dirty="0" smtClean="0">
                <a:solidFill>
                  <a:schemeClr val="accent5">
                    <a:lumMod val="20000"/>
                    <a:lumOff val="80000"/>
                  </a:schemeClr>
                </a:solidFill>
                <a:effectLst>
                  <a:glow rad="127000">
                    <a:srgbClr val="002060"/>
                  </a:glow>
                </a:effectLst>
                <a:latin typeface="Comic Sans MS" pitchFamily="66" charset="0"/>
              </a:rPr>
              <a:t>Mixture</a:t>
            </a:r>
            <a:endParaRPr lang="en-CA" sz="2400" b="1" dirty="0">
              <a:solidFill>
                <a:schemeClr val="accent5">
                  <a:lumMod val="20000"/>
                  <a:lumOff val="80000"/>
                </a:schemeClr>
              </a:solidFill>
              <a:effectLst>
                <a:glow rad="127000">
                  <a:srgbClr val="002060"/>
                </a:glow>
              </a:effectLst>
              <a:latin typeface="Comic Sans MS" pitchFamily="66" charset="0"/>
            </a:endParaRPr>
          </a:p>
        </p:txBody>
      </p:sp>
      <p:sp>
        <p:nvSpPr>
          <p:cNvPr id="33" name="Rectangle 32"/>
          <p:cNvSpPr/>
          <p:nvPr/>
        </p:nvSpPr>
        <p:spPr>
          <a:xfrm>
            <a:off x="6211554" y="3458026"/>
            <a:ext cx="780050" cy="306564"/>
          </a:xfrm>
          <a:prstGeom prst="rect">
            <a:avLst/>
          </a:prstGeom>
          <a:solidFill>
            <a:schemeClr val="accent5"/>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01C6FD"/>
                </a:solidFill>
              </a:rPr>
              <a:t>Dusk</a:t>
            </a:r>
            <a:endParaRPr lang="en-CA" sz="1400" b="1" dirty="0">
              <a:solidFill>
                <a:srgbClr val="01C6FD"/>
              </a:solidFill>
            </a:endParaRPr>
          </a:p>
        </p:txBody>
      </p:sp>
      <p:sp>
        <p:nvSpPr>
          <p:cNvPr id="32" name="Rectangle 31"/>
          <p:cNvSpPr/>
          <p:nvPr/>
        </p:nvSpPr>
        <p:spPr>
          <a:xfrm>
            <a:off x="5349792" y="3458026"/>
            <a:ext cx="780050" cy="306564"/>
          </a:xfrm>
          <a:prstGeom prst="rect">
            <a:avLst/>
          </a:prstGeom>
          <a:solidFill>
            <a:schemeClr val="accent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Sunset</a:t>
            </a:r>
            <a:endParaRPr lang="en-CA" sz="1400" b="1" dirty="0">
              <a:solidFill>
                <a:schemeClr val="tx1"/>
              </a:solidFill>
            </a:endParaRPr>
          </a:p>
        </p:txBody>
      </p:sp>
      <p:sp>
        <p:nvSpPr>
          <p:cNvPr id="4" name="Rectangle 3"/>
          <p:cNvSpPr/>
          <p:nvPr/>
        </p:nvSpPr>
        <p:spPr>
          <a:xfrm>
            <a:off x="7091474" y="1483054"/>
            <a:ext cx="5100526" cy="2215991"/>
          </a:xfrm>
          <a:prstGeom prst="rect">
            <a:avLst/>
          </a:prstGeom>
          <a:noFill/>
        </p:spPr>
        <p:txBody>
          <a:bodyPr wrap="square" lIns="91440" tIns="45720" rIns="91440" bIns="45720">
            <a:spAutoFit/>
          </a:bodyPr>
          <a:lstStyle/>
          <a:p>
            <a:pPr marL="457200" indent="-457200">
              <a:buAutoNum type="arabicPeriod"/>
            </a:pPr>
            <a:r>
              <a:rPr lang="en-US" sz="2000" b="1" cap="none" spc="0" dirty="0" err="1" smtClean="0">
                <a:ln w="1905"/>
                <a:solidFill>
                  <a:srgbClr val="C00000"/>
                </a:solidFill>
                <a:effectLst>
                  <a:innerShdw blurRad="69850" dist="43180" dir="5400000">
                    <a:srgbClr val="000000">
                      <a:alpha val="65000"/>
                    </a:srgbClr>
                  </a:innerShdw>
                </a:effectLst>
              </a:rPr>
              <a:t>Exo</a:t>
            </a:r>
            <a:r>
              <a:rPr lang="en-US" sz="2000" b="1" cap="none" spc="0" dirty="0" smtClean="0">
                <a:ln w="1905"/>
                <a:solidFill>
                  <a:srgbClr val="C00000"/>
                </a:solidFill>
                <a:effectLst>
                  <a:innerShdw blurRad="69850" dist="43180" dir="5400000">
                    <a:srgbClr val="000000">
                      <a:alpha val="65000"/>
                    </a:srgbClr>
                  </a:innerShdw>
                </a:effectLst>
              </a:rPr>
              <a:t> 29 &amp; Num 28 </a:t>
            </a:r>
            <a:r>
              <a:rPr lang="en-US" sz="1600" b="1" dirty="0" smtClean="0">
                <a:ln w="1905"/>
                <a:solidFill>
                  <a:srgbClr val="00B0F0"/>
                </a:solidFill>
                <a:effectLst>
                  <a:glow rad="127000">
                    <a:srgbClr val="FFFF00"/>
                  </a:glow>
                  <a:innerShdw blurRad="69850" dist="43180" dir="5400000">
                    <a:srgbClr val="000000">
                      <a:alpha val="65000"/>
                    </a:srgbClr>
                  </a:innerShdw>
                </a:effectLst>
              </a:rPr>
              <a:t>L</a:t>
            </a:r>
            <a:r>
              <a:rPr lang="en-US" sz="1600" b="1" cap="none" spc="0" dirty="0" smtClean="0">
                <a:ln w="1905"/>
                <a:solidFill>
                  <a:srgbClr val="00B0F0"/>
                </a:solidFill>
                <a:effectLst>
                  <a:glow rad="127000">
                    <a:srgbClr val="FFFF00"/>
                  </a:glow>
                  <a:innerShdw blurRad="69850" dist="43180" dir="5400000">
                    <a:srgbClr val="000000">
                      <a:alpha val="65000"/>
                    </a:srgbClr>
                  </a:innerShdw>
                </a:effectLst>
              </a:rPr>
              <a:t>ight Season</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b="1" cap="none" spc="0" dirty="0" smtClean="0">
                <a:ln w="1905"/>
                <a:solidFill>
                  <a:srgbClr val="C00000"/>
                </a:solidFill>
                <a:effectLst>
                  <a:innerShdw blurRad="69850" dist="43180" dir="5400000">
                    <a:srgbClr val="000000">
                      <a:alpha val="65000"/>
                    </a:srgbClr>
                  </a:innerShdw>
                </a:effectLst>
              </a:rPr>
              <a:t>2</a:t>
            </a:r>
            <a:r>
              <a:rPr lang="en-US" sz="2000" b="1" cap="none" spc="0" baseline="30000" dirty="0" smtClean="0">
                <a:ln w="1905"/>
                <a:solidFill>
                  <a:srgbClr val="C00000"/>
                </a:solidFill>
                <a:effectLst>
                  <a:innerShdw blurRad="69850" dist="43180" dir="5400000">
                    <a:srgbClr val="000000">
                      <a:alpha val="65000"/>
                    </a:srgbClr>
                  </a:innerShdw>
                </a:effectLst>
              </a:rPr>
              <a:t>nd</a:t>
            </a:r>
            <a:r>
              <a:rPr lang="en-US" sz="2000" b="1" cap="none" spc="0" dirty="0" smtClean="0">
                <a:ln w="1905"/>
                <a:solidFill>
                  <a:srgbClr val="C00000"/>
                </a:solidFill>
                <a:effectLst>
                  <a:innerShdw blurRad="69850" dist="43180" dir="5400000">
                    <a:srgbClr val="000000">
                      <a:alpha val="65000"/>
                    </a:srgbClr>
                  </a:innerShdw>
                </a:effectLst>
              </a:rPr>
              <a:t> Daily Sacrifice</a:t>
            </a:r>
          </a:p>
          <a:p>
            <a:pPr marL="457200" indent="-457200">
              <a:buAutoNum type="arabicPeriod" startAt="2"/>
            </a:pPr>
            <a:r>
              <a:rPr lang="en-US" sz="2000" b="1" dirty="0">
                <a:ln w="1905"/>
                <a:solidFill>
                  <a:srgbClr val="FF0000"/>
                </a:solidFill>
                <a:effectLst>
                  <a:innerShdw blurRad="69850" dist="43180" dir="5400000">
                    <a:srgbClr val="000000">
                      <a:alpha val="65000"/>
                    </a:srgbClr>
                  </a:innerShdw>
                </a:effectLst>
              </a:rPr>
              <a:t>Lev 23 &amp; Num </a:t>
            </a:r>
            <a:r>
              <a:rPr lang="en-US" sz="2000" b="1" dirty="0" smtClean="0">
                <a:ln w="1905"/>
                <a:solidFill>
                  <a:srgbClr val="FF0000"/>
                </a:solidFill>
                <a:effectLst>
                  <a:innerShdw blurRad="69850" dist="43180" dir="5400000">
                    <a:srgbClr val="000000">
                      <a:alpha val="65000"/>
                    </a:srgbClr>
                  </a:innerShdw>
                </a:effectLst>
              </a:rPr>
              <a:t>9 </a:t>
            </a:r>
            <a:r>
              <a:rPr lang="en-US" sz="1600" b="1" dirty="0">
                <a:ln w="1905"/>
                <a:solidFill>
                  <a:srgbClr val="00B0F0"/>
                </a:solidFill>
                <a:effectLst>
                  <a:glow rad="127000">
                    <a:srgbClr val="FFFF00"/>
                  </a:glow>
                  <a:innerShdw blurRad="69850" dist="43180" dir="5400000">
                    <a:srgbClr val="000000">
                      <a:alpha val="65000"/>
                    </a:srgbClr>
                  </a:innerShdw>
                </a:effectLst>
              </a:rPr>
              <a:t>Light Season</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b="1" dirty="0" smtClean="0">
                <a:ln w="1905"/>
                <a:solidFill>
                  <a:srgbClr val="FF0000"/>
                </a:solidFill>
                <a:effectLst>
                  <a:innerShdw blurRad="69850" dist="43180" dir="5400000">
                    <a:srgbClr val="000000">
                      <a:alpha val="65000"/>
                    </a:srgbClr>
                  </a:innerShdw>
                </a:effectLst>
              </a:rPr>
              <a:t>Passover Sacrifices</a:t>
            </a:r>
          </a:p>
          <a:p>
            <a:pPr marL="457200" indent="-457200">
              <a:buAutoNum type="arabicPeriod" startAt="3"/>
            </a:pPr>
            <a:r>
              <a:rPr lang="en-US" sz="2000" b="1" dirty="0" err="1" smtClean="0">
                <a:ln w="1905"/>
                <a:solidFill>
                  <a:schemeClr val="accent2">
                    <a:lumMod val="50000"/>
                  </a:schemeClr>
                </a:solidFill>
                <a:effectLst>
                  <a:innerShdw blurRad="69850" dist="43180" dir="5400000">
                    <a:srgbClr val="000000">
                      <a:alpha val="65000"/>
                    </a:srgbClr>
                  </a:innerShdw>
                </a:effectLst>
              </a:rPr>
              <a:t>Exo</a:t>
            </a:r>
            <a:r>
              <a:rPr lang="en-US" sz="2000" b="1" dirty="0" smtClean="0">
                <a:ln w="1905"/>
                <a:solidFill>
                  <a:schemeClr val="accent2">
                    <a:lumMod val="50000"/>
                  </a:schemeClr>
                </a:solidFill>
                <a:effectLst>
                  <a:innerShdw blurRad="69850" dist="43180" dir="5400000">
                    <a:srgbClr val="000000">
                      <a:alpha val="65000"/>
                    </a:srgbClr>
                  </a:innerShdw>
                </a:effectLst>
              </a:rPr>
              <a:t> 30 </a:t>
            </a:r>
            <a:r>
              <a:rPr lang="en-US" sz="1600" b="1" dirty="0">
                <a:ln w="1905"/>
                <a:solidFill>
                  <a:srgbClr val="00B0F0"/>
                </a:solidFill>
                <a:effectLst>
                  <a:glow rad="127000">
                    <a:srgbClr val="FFFF00"/>
                  </a:glow>
                  <a:innerShdw blurRad="69850" dist="43180" dir="5400000">
                    <a:srgbClr val="000000">
                      <a:alpha val="65000"/>
                    </a:srgbClr>
                  </a:innerShdw>
                </a:effectLst>
              </a:rPr>
              <a:t>Light Season</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solidFill>
                  <a:schemeClr val="accent2">
                    <a:lumMod val="50000"/>
                  </a:schemeClr>
                </a:solidFill>
                <a:effectLst>
                  <a:innerShdw blurRad="69850" dist="43180" dir="5400000">
                    <a:srgbClr val="000000">
                      <a:alpha val="65000"/>
                    </a:srgbClr>
                  </a:innerShdw>
                </a:effectLst>
              </a:rPr>
              <a:t>Sanctuary Lamps</a:t>
            </a:r>
            <a:endParaRPr lang="en-US" sz="2000" b="1" dirty="0" smtClean="0">
              <a:ln w="1905"/>
              <a:solidFill>
                <a:schemeClr val="accent2">
                  <a:lumMod val="50000"/>
                </a:schemeClr>
              </a:solidFill>
              <a:effectLst>
                <a:innerShdw blurRad="69850" dist="43180" dir="5400000">
                  <a:srgbClr val="000000">
                    <a:alpha val="65000"/>
                  </a:srgbClr>
                </a:innerShdw>
              </a:effectLst>
            </a:endParaRPr>
          </a:p>
          <a:p>
            <a:pPr marL="457200" indent="-457200">
              <a:buAutoNum type="arabicPeriod" startAt="2"/>
            </a:pP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Rounded Rectangular Callout 39"/>
          <p:cNvSpPr/>
          <p:nvPr/>
        </p:nvSpPr>
        <p:spPr>
          <a:xfrm>
            <a:off x="1531111" y="1714468"/>
            <a:ext cx="5035611" cy="1191379"/>
          </a:xfrm>
          <a:prstGeom prst="wedgeRoundRectCallout">
            <a:avLst>
              <a:gd name="adj1" fmla="val -12611"/>
              <a:gd name="adj2" fmla="val 93043"/>
              <a:gd name="adj3" fmla="val 16667"/>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00B0F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b="1" dirty="0">
                <a:solidFill>
                  <a:schemeClr val="accent2">
                    <a:lumMod val="20000"/>
                    <a:lumOff val="80000"/>
                  </a:schemeClr>
                </a:solidFill>
                <a:effectLst>
                  <a:glow rad="177800">
                    <a:srgbClr val="00B0F0"/>
                  </a:glow>
                </a:effectLst>
                <a:latin typeface="Comic Sans MS" pitchFamily="66" charset="0"/>
              </a:rPr>
              <a:t>The </a:t>
            </a:r>
            <a:r>
              <a:rPr lang="en-CA" sz="3200" b="1" dirty="0" smtClean="0">
                <a:solidFill>
                  <a:schemeClr val="accent2">
                    <a:lumMod val="20000"/>
                    <a:lumOff val="80000"/>
                  </a:schemeClr>
                </a:solidFill>
                <a:effectLst>
                  <a:glow rad="177800">
                    <a:srgbClr val="00B0F0"/>
                  </a:glow>
                </a:effectLst>
                <a:latin typeface="Comic Sans MS" pitchFamily="66" charset="0"/>
              </a:rPr>
              <a:t>Light </a:t>
            </a:r>
            <a:r>
              <a:rPr lang="en-CA" sz="3200" b="1" dirty="0">
                <a:solidFill>
                  <a:schemeClr val="accent2">
                    <a:lumMod val="20000"/>
                    <a:lumOff val="80000"/>
                  </a:schemeClr>
                </a:solidFill>
                <a:effectLst>
                  <a:glow rad="177800">
                    <a:srgbClr val="00B0F0"/>
                  </a:glow>
                </a:effectLst>
                <a:latin typeface="Comic Sans MS" pitchFamily="66" charset="0"/>
              </a:rPr>
              <a:t>Season of </a:t>
            </a:r>
            <a:r>
              <a:rPr lang="en-CA" sz="3200" dirty="0">
                <a:solidFill>
                  <a:schemeClr val="accent2">
                    <a:lumMod val="20000"/>
                    <a:lumOff val="80000"/>
                  </a:schemeClr>
                </a:solidFill>
                <a:effectLst>
                  <a:glow rad="177800">
                    <a:srgbClr val="00B0F0"/>
                  </a:glow>
                </a:effectLst>
                <a:latin typeface="Comic Sans MS" pitchFamily="66" charset="0"/>
              </a:rPr>
              <a:t> </a:t>
            </a:r>
            <a:r>
              <a:rPr lang="en-CA" sz="3200" dirty="0">
                <a:solidFill>
                  <a:prstClr val="black"/>
                </a:solidFill>
                <a:latin typeface="Comic Sans MS" pitchFamily="66" charset="0"/>
              </a:rPr>
              <a:t/>
            </a:r>
            <a:br>
              <a:rPr lang="en-CA" sz="3200" dirty="0">
                <a:solidFill>
                  <a:prstClr val="black"/>
                </a:solidFill>
                <a:latin typeface="Comic Sans MS" pitchFamily="66" charset="0"/>
              </a:rPr>
            </a:br>
            <a:r>
              <a:rPr lang="en-CA" sz="3200" b="1" i="1" dirty="0">
                <a:ln>
                  <a:solidFill>
                    <a:srgbClr val="7030A0"/>
                  </a:solidFill>
                </a:ln>
                <a:solidFill>
                  <a:srgbClr val="9999FF"/>
                </a:solidFill>
                <a:effectLst>
                  <a:glow rad="114300">
                    <a:schemeClr val="bg1"/>
                  </a:glow>
                </a:effectLst>
                <a:latin typeface="Comic Sans MS" pitchFamily="66" charset="0"/>
              </a:rPr>
              <a:t>&lt;</a:t>
            </a:r>
            <a:r>
              <a:rPr lang="en-CA" sz="3200" b="1" i="1" dirty="0" err="1">
                <a:ln>
                  <a:solidFill>
                    <a:srgbClr val="7030A0"/>
                  </a:solidFill>
                </a:ln>
                <a:solidFill>
                  <a:srgbClr val="9999FF"/>
                </a:solidFill>
                <a:effectLst>
                  <a:glow rad="114300">
                    <a:schemeClr val="bg1"/>
                  </a:glow>
                </a:effectLst>
                <a:latin typeface="Comic Sans MS" pitchFamily="66" charset="0"/>
              </a:rPr>
              <a:t>beyn</a:t>
            </a:r>
            <a:r>
              <a:rPr lang="en-CA" sz="3200" b="1" i="1" dirty="0">
                <a:ln>
                  <a:solidFill>
                    <a:srgbClr val="7030A0"/>
                  </a:solidFill>
                </a:ln>
                <a:solidFill>
                  <a:srgbClr val="9999FF"/>
                </a:solidFill>
                <a:effectLst>
                  <a:glow rad="114300">
                    <a:schemeClr val="bg1"/>
                  </a:glow>
                </a:effectLst>
                <a:latin typeface="Comic Sans MS" pitchFamily="66" charset="0"/>
              </a:rPr>
              <a:t> ha </a:t>
            </a:r>
            <a:r>
              <a:rPr lang="en-CA" sz="3200" b="1" i="1" dirty="0" err="1">
                <a:ln>
                  <a:solidFill>
                    <a:srgbClr val="7030A0"/>
                  </a:solidFill>
                </a:ln>
                <a:solidFill>
                  <a:srgbClr val="9999FF"/>
                </a:solidFill>
                <a:effectLst>
                  <a:glow rad="114300">
                    <a:schemeClr val="bg1"/>
                  </a:glow>
                </a:effectLst>
                <a:latin typeface="Comic Sans MS" pitchFamily="66" charset="0"/>
              </a:rPr>
              <a:t>arbayim</a:t>
            </a:r>
            <a:r>
              <a:rPr lang="en-CA" sz="3200" b="1" i="1" dirty="0" smtClean="0">
                <a:ln>
                  <a:solidFill>
                    <a:srgbClr val="7030A0"/>
                  </a:solidFill>
                </a:ln>
                <a:solidFill>
                  <a:srgbClr val="9999FF"/>
                </a:solidFill>
                <a:effectLst>
                  <a:glow rad="114300">
                    <a:schemeClr val="bg1"/>
                  </a:glow>
                </a:effectLst>
                <a:latin typeface="Comic Sans MS" pitchFamily="66" charset="0"/>
              </a:rPr>
              <a:t>&gt;</a:t>
            </a:r>
            <a:endParaRPr lang="en-CA" sz="3200" dirty="0">
              <a:solidFill>
                <a:prstClr val="black"/>
              </a:solidFill>
              <a:effectLst>
                <a:glow rad="114300">
                  <a:schemeClr val="bg1"/>
                </a:glow>
              </a:effectLst>
              <a:latin typeface="Comic Sans MS" pitchFamily="66" charset="0"/>
            </a:endParaRPr>
          </a:p>
        </p:txBody>
      </p:sp>
      <p:grpSp>
        <p:nvGrpSpPr>
          <p:cNvPr id="6" name="Group 5"/>
          <p:cNvGrpSpPr/>
          <p:nvPr/>
        </p:nvGrpSpPr>
        <p:grpSpPr>
          <a:xfrm>
            <a:off x="7525902" y="797735"/>
            <a:ext cx="3104820" cy="734832"/>
            <a:chOff x="3461902" y="1063488"/>
            <a:chExt cx="3104820" cy="734832"/>
          </a:xfrm>
        </p:grpSpPr>
        <p:pic>
          <p:nvPicPr>
            <p:cNvPr id="41" name="Picture 2" descr="C:\Users\Rae\Desktop\banner 6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902" y="1092850"/>
              <a:ext cx="3104820" cy="705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77003" y="1063488"/>
              <a:ext cx="2589171"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latin typeface="MV Boli" pitchFamily="2" charset="0"/>
                  <a:cs typeface="MV Boli" pitchFamily="2" charset="0"/>
                </a:rPr>
                <a:t>Commands:</a:t>
              </a:r>
              <a:endParaRPr lang="en-US" sz="5400" b="1" cap="none" spc="0" dirty="0">
                <a:ln/>
                <a:solidFill>
                  <a:schemeClr val="accent3"/>
                </a:solidFill>
                <a:effectLst/>
                <a:latin typeface="MV Boli" pitchFamily="2" charset="0"/>
                <a:cs typeface="MV Boli" pitchFamily="2" charset="0"/>
              </a:endParaRPr>
            </a:p>
          </p:txBody>
        </p:sp>
      </p:grpSp>
      <p:sp>
        <p:nvSpPr>
          <p:cNvPr id="42" name="TextBox 29"/>
          <p:cNvSpPr txBox="1"/>
          <p:nvPr/>
        </p:nvSpPr>
        <p:spPr>
          <a:xfrm>
            <a:off x="446315" y="755564"/>
            <a:ext cx="648072" cy="1995249"/>
          </a:xfrm>
          <a:prstGeom prst="roundRect">
            <a:avLst/>
          </a:prstGeom>
          <a:solidFill>
            <a:srgbClr val="00B0F0"/>
          </a:solidFill>
          <a:ln w="57150">
            <a:solidFill>
              <a:schemeClr val="bg1"/>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R</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V</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I</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E</a:t>
            </a:r>
            <a:br>
              <a:rPr lang="en-US" sz="2000" b="1" spc="150" dirty="0" smtClean="0">
                <a:ln w="11430"/>
                <a:solidFill>
                  <a:srgbClr val="F8F8F8"/>
                </a:solidFill>
                <a:effectLst>
                  <a:outerShdw blurRad="25400" algn="tl" rotWithShape="0">
                    <a:srgbClr val="000000">
                      <a:alpha val="43000"/>
                    </a:srgbClr>
                  </a:outerShdw>
                </a:effectLst>
              </a:rPr>
            </a:br>
            <a:r>
              <a:rPr lang="en-US" sz="2000" b="1" spc="150" dirty="0" smtClean="0">
                <a:ln w="11430"/>
                <a:solidFill>
                  <a:srgbClr val="F8F8F8"/>
                </a:solidFill>
                <a:effectLst>
                  <a:outerShdw blurRad="25400" algn="tl" rotWithShape="0">
                    <a:srgbClr val="000000">
                      <a:alpha val="43000"/>
                    </a:srgbClr>
                  </a:outerShdw>
                </a:effectLst>
              </a:rPr>
              <a:t>W</a:t>
            </a:r>
            <a:endParaRPr lang="en-US" sz="2000" b="1" spc="150" dirty="0">
              <a:ln w="11430"/>
              <a:solidFill>
                <a:srgbClr val="F8F8F8"/>
              </a:solidFill>
              <a:effectLst>
                <a:outerShdw blurRad="25400" algn="tl" rotWithShape="0">
                  <a:srgbClr val="000000">
                    <a:alpha val="43000"/>
                  </a:srgbClr>
                </a:outerShdw>
              </a:effectLst>
            </a:endParaRPr>
          </a:p>
        </p:txBody>
      </p:sp>
      <p:sp>
        <p:nvSpPr>
          <p:cNvPr id="31" name="Bent Arrow 30"/>
          <p:cNvSpPr/>
          <p:nvPr/>
        </p:nvSpPr>
        <p:spPr>
          <a:xfrm rot="16200000" flipV="1">
            <a:off x="7057068" y="1680461"/>
            <a:ext cx="1348782" cy="8535411"/>
          </a:xfrm>
          <a:prstGeom prst="bentArrow">
            <a:avLst>
              <a:gd name="adj1" fmla="val 30704"/>
              <a:gd name="adj2" fmla="val 39484"/>
              <a:gd name="adj3" fmla="val 39541"/>
              <a:gd name="adj4" fmla="val 59589"/>
            </a:avLst>
          </a:prstGeom>
          <a:gradFill>
            <a:gsLst>
              <a:gs pos="0">
                <a:srgbClr val="F707C4"/>
              </a:gs>
              <a:gs pos="30000">
                <a:schemeClr val="accent1">
                  <a:lumMod val="64000"/>
                  <a:lumOff val="36000"/>
                </a:schemeClr>
              </a:gs>
              <a:gs pos="61000">
                <a:srgbClr val="F707C4"/>
              </a:gs>
              <a:gs pos="82000">
                <a:srgbClr val="0000FF"/>
              </a:gs>
            </a:gsLst>
            <a:lin ang="5400000" scaled="1"/>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Rounded Rectangular Callout 29"/>
          <p:cNvSpPr/>
          <p:nvPr/>
        </p:nvSpPr>
        <p:spPr>
          <a:xfrm>
            <a:off x="681645" y="5769119"/>
            <a:ext cx="2894675" cy="914400"/>
          </a:xfrm>
          <a:prstGeom prst="wedgeRoundRectCallout">
            <a:avLst>
              <a:gd name="adj1" fmla="val -48756"/>
              <a:gd name="adj2" fmla="val -154211"/>
              <a:gd name="adj3" fmla="val 16667"/>
            </a:avLst>
          </a:prstGeom>
          <a:solidFill>
            <a:srgbClr val="DB91AB"/>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400" b="1" dirty="0" smtClean="0">
                <a:solidFill>
                  <a:srgbClr val="96004B"/>
                </a:solidFill>
                <a:latin typeface="Comic Sans MS" pitchFamily="66" charset="0"/>
              </a:rPr>
              <a:t>&lt;</a:t>
            </a:r>
            <a:r>
              <a:rPr lang="en-CA" sz="2400" b="1" dirty="0" err="1" smtClean="0">
                <a:solidFill>
                  <a:srgbClr val="96004B"/>
                </a:solidFill>
                <a:latin typeface="Comic Sans MS" pitchFamily="66" charset="0"/>
              </a:rPr>
              <a:t>arab</a:t>
            </a:r>
            <a:r>
              <a:rPr lang="en-CA" sz="2400" b="1" dirty="0" smtClean="0">
                <a:solidFill>
                  <a:srgbClr val="96004B"/>
                </a:solidFill>
                <a:latin typeface="Comic Sans MS" pitchFamily="66" charset="0"/>
              </a:rPr>
              <a:t>&gt; Morning </a:t>
            </a:r>
          </a:p>
          <a:p>
            <a:pPr algn="ctr"/>
            <a:r>
              <a:rPr lang="en-CA" sz="2400" b="1" dirty="0" smtClean="0">
                <a:solidFill>
                  <a:srgbClr val="96004B"/>
                </a:solidFill>
                <a:latin typeface="Comic Sans MS" pitchFamily="66" charset="0"/>
              </a:rPr>
              <a:t>Twilight </a:t>
            </a:r>
            <a:r>
              <a:rPr lang="en-CA" sz="2400" b="1" dirty="0" smtClean="0">
                <a:solidFill>
                  <a:srgbClr val="96004B"/>
                </a:solidFill>
                <a:effectLst>
                  <a:glow rad="127000">
                    <a:srgbClr val="FFFF00"/>
                  </a:glow>
                </a:effectLst>
                <a:latin typeface="Comic Sans MS" pitchFamily="66" charset="0"/>
              </a:rPr>
              <a:t>Mixture</a:t>
            </a:r>
            <a:r>
              <a:rPr lang="en-CA" sz="2400" b="1" dirty="0" smtClean="0">
                <a:solidFill>
                  <a:srgbClr val="96004B"/>
                </a:solidFill>
                <a:effectLst>
                  <a:glow rad="127000">
                    <a:srgbClr val="FFFF00"/>
                  </a:glow>
                </a:effectLst>
              </a:rPr>
              <a:t> </a:t>
            </a:r>
            <a:r>
              <a:rPr lang="en-CA" sz="2800" b="1" dirty="0" smtClean="0">
                <a:solidFill>
                  <a:srgbClr val="96004B"/>
                </a:solidFill>
                <a:effectLst>
                  <a:glow rad="127000">
                    <a:srgbClr val="FFFF00"/>
                  </a:glow>
                </a:effectLst>
              </a:rPr>
              <a:t>       </a:t>
            </a:r>
            <a:endParaRPr lang="en-CA" sz="2800" b="1" dirty="0">
              <a:solidFill>
                <a:srgbClr val="96004B"/>
              </a:solidFill>
            </a:endParaRPr>
          </a:p>
        </p:txBody>
      </p:sp>
      <p:sp>
        <p:nvSpPr>
          <p:cNvPr id="7" name="Rectangle 6"/>
          <p:cNvSpPr/>
          <p:nvPr/>
        </p:nvSpPr>
        <p:spPr>
          <a:xfrm>
            <a:off x="3576320" y="6210360"/>
            <a:ext cx="5334063" cy="373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spc="300" dirty="0" smtClean="0">
                <a:solidFill>
                  <a:srgbClr val="7030A0"/>
                </a:solidFill>
                <a:effectLst>
                  <a:glow rad="127000">
                    <a:srgbClr val="00FFCC"/>
                  </a:glow>
                </a:effectLst>
              </a:rPr>
              <a:t>Dawn	to 	Dawn!</a:t>
            </a:r>
            <a:endParaRPr lang="en-CA" sz="3200" b="1" i="1" spc="300" dirty="0">
              <a:solidFill>
                <a:srgbClr val="7030A0"/>
              </a:solidFill>
              <a:effectLst>
                <a:glow rad="127000">
                  <a:srgbClr val="00FFCC"/>
                </a:glow>
              </a:effectLst>
            </a:endParaRPr>
          </a:p>
        </p:txBody>
      </p:sp>
    </p:spTree>
    <p:extLst>
      <p:ext uri="{BB962C8B-B14F-4D97-AF65-F5344CB8AC3E}">
        <p14:creationId xmlns:p14="http://schemas.microsoft.com/office/powerpoint/2010/main" val="326054907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75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750"/>
                            </p:stCondLst>
                            <p:childTnLst>
                              <p:par>
                                <p:cTn id="17" presetID="22" presetClass="entr" presetSubtype="8" fill="hold" grpId="0" nodeType="after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500"/>
                                        <p:tgtEl>
                                          <p:spTgt spid="31"/>
                                        </p:tgtEl>
                                      </p:cBhvr>
                                    </p:animEffect>
                                  </p:childTnLst>
                                </p:cTn>
                              </p:par>
                            </p:childTnLst>
                          </p:cTn>
                        </p:par>
                        <p:par>
                          <p:cTn id="20" fill="hold">
                            <p:stCondLst>
                              <p:cond delay="4750"/>
                            </p:stCondLst>
                            <p:childTnLst>
                              <p:par>
                                <p:cTn id="21" presetID="22" presetClass="entr" presetSubtype="8"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left)">
                                      <p:cBhvr>
                                        <p:cTn id="23" dur="175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1500"/>
                                        <p:tgtEl>
                                          <p:spTgt spid="3">
                                            <p:txEl>
                                              <p:pRg st="0" end="0"/>
                                            </p:txEl>
                                          </p:spTgt>
                                        </p:tgtEl>
                                      </p:cBhvr>
                                    </p:animEffect>
                                  </p:childTnLst>
                                </p:cTn>
                              </p:par>
                            </p:childTnLst>
                          </p:cTn>
                        </p:par>
                        <p:par>
                          <p:cTn id="29" fill="hold">
                            <p:stCondLst>
                              <p:cond delay="1500"/>
                            </p:stCondLst>
                            <p:childTnLst>
                              <p:par>
                                <p:cTn id="30" presetID="21" presetClass="entr" presetSubtype="1" repeatCount="300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heel(1)">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750"/>
                                        <p:tgtEl>
                                          <p:spTgt spid="12"/>
                                        </p:tgtEl>
                                      </p:cBhvr>
                                    </p:animEffect>
                                  </p:childTnLst>
                                </p:cTn>
                              </p:par>
                            </p:childTnLst>
                          </p:cTn>
                        </p:par>
                        <p:par>
                          <p:cTn id="38" fill="hold">
                            <p:stCondLst>
                              <p:cond delay="1750"/>
                            </p:stCondLst>
                            <p:childTnLst>
                              <p:par>
                                <p:cTn id="39" presetID="47"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1250"/>
                                        <p:tgtEl>
                                          <p:spTgt spid="6"/>
                                        </p:tgtEl>
                                      </p:cBhvr>
                                    </p:animEffect>
                                  </p:childTnLst>
                                </p:cTn>
                              </p:par>
                            </p:childTnLst>
                          </p:cTn>
                        </p:par>
                        <p:par>
                          <p:cTn id="54" fill="hold">
                            <p:stCondLst>
                              <p:cond delay="1250"/>
                            </p:stCondLst>
                            <p:childTnLst>
                              <p:par>
                                <p:cTn id="55" presetID="22" presetClass="entr" presetSubtype="1" fill="hold" grpId="0" nodeType="afterEffect">
                                  <p:stCondLst>
                                    <p:cond delay="1000"/>
                                  </p:stCondLst>
                                  <p:childTnLst>
                                    <p:set>
                                      <p:cBhvr>
                                        <p:cTn id="56" dur="1" fill="hold">
                                          <p:stCondLst>
                                            <p:cond delay="0"/>
                                          </p:stCondLst>
                                        </p:cTn>
                                        <p:tgtEl>
                                          <p:spTgt spid="4"/>
                                        </p:tgtEl>
                                        <p:attrNameLst>
                                          <p:attrName>style.visibility</p:attrName>
                                        </p:attrNameLst>
                                      </p:cBhvr>
                                      <p:to>
                                        <p:strVal val="visible"/>
                                      </p:to>
                                    </p:set>
                                    <p:animEffect transition="in" filter="wipe(up)">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36" grpId="0" animBg="1"/>
      <p:bldP spid="34" grpId="0" animBg="1"/>
      <p:bldP spid="4" grpId="0"/>
      <p:bldP spid="40" grpId="0" animBg="1"/>
      <p:bldP spid="31"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026" name="Picture 2" descr="C:\Users\Rae\Desktop\day-night redu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659" y="0"/>
            <a:ext cx="122487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Rae\Desktop\sc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93" y="3626940"/>
            <a:ext cx="2670335" cy="1749816"/>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2050" name="Picture 2" descr="F:\Art on Desktop - 1\All white man clip art\3d white people\Decisions red arrow png.png"/>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87788" y="462769"/>
            <a:ext cx="6095251" cy="60708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37712" y="5072605"/>
            <a:ext cx="2979289" cy="2031325"/>
          </a:xfrm>
          <a:prstGeom prst="rect">
            <a:avLst/>
          </a:prstGeom>
          <a:noFill/>
        </p:spPr>
        <p:txBody>
          <a:bodyPr wrap="square" rtlCol="0">
            <a:spAutoFit/>
          </a:bodyPr>
          <a:lstStyle/>
          <a:p>
            <a:r>
              <a:rPr lang="en-US" dirty="0" smtClean="0"/>
              <a:t>Place the answer with part #2 and massage the new box for part 3.</a:t>
            </a:r>
          </a:p>
          <a:p>
            <a:r>
              <a:rPr lang="en-US" dirty="0" smtClean="0"/>
              <a:t>“</a:t>
            </a:r>
            <a:r>
              <a:rPr lang="en-US" dirty="0" err="1" smtClean="0"/>
              <a:t>eg</a:t>
            </a:r>
            <a:r>
              <a:rPr lang="en-US" dirty="0" smtClean="0"/>
              <a:t>:”  Lev &amp; Deut fully compliment BTM.  </a:t>
            </a:r>
            <a:r>
              <a:rPr lang="en-US" dirty="0" err="1" smtClean="0"/>
              <a:t>Deut’s</a:t>
            </a:r>
            <a:r>
              <a:rPr lang="en-US" dirty="0" smtClean="0"/>
              <a:t> context is not about day-start at all!</a:t>
            </a:r>
            <a:endParaRPr lang="en-US" dirty="0"/>
          </a:p>
        </p:txBody>
      </p:sp>
      <p:sp>
        <p:nvSpPr>
          <p:cNvPr id="13" name="TextBox 12"/>
          <p:cNvSpPr txBox="1"/>
          <p:nvPr/>
        </p:nvSpPr>
        <p:spPr>
          <a:xfrm>
            <a:off x="12671998" y="3318279"/>
            <a:ext cx="2405975" cy="1754326"/>
          </a:xfrm>
          <a:prstGeom prst="rect">
            <a:avLst/>
          </a:prstGeom>
          <a:noFill/>
          <a:ln>
            <a:solidFill>
              <a:schemeClr val="bg1"/>
            </a:solidFill>
          </a:ln>
        </p:spPr>
        <p:txBody>
          <a:bodyPr wrap="square" rtlCol="0">
            <a:spAutoFit/>
          </a:bodyPr>
          <a:lstStyle/>
          <a:p>
            <a:r>
              <a:rPr lang="en-US" dirty="0" smtClean="0">
                <a:solidFill>
                  <a:schemeClr val="bg1"/>
                </a:solidFill>
              </a:rPr>
              <a:t>CF:  one more use of this slide at the very end for the conclusion, likely stemming from this format.  July 15</a:t>
            </a:r>
            <a:r>
              <a:rPr lang="en-US" baseline="30000" dirty="0" smtClean="0">
                <a:solidFill>
                  <a:schemeClr val="bg1"/>
                </a:solidFill>
              </a:rPr>
              <a:t>th</a:t>
            </a:r>
            <a:r>
              <a:rPr lang="en-US" dirty="0" smtClean="0">
                <a:solidFill>
                  <a:schemeClr val="bg1"/>
                </a:solidFill>
              </a:rPr>
              <a:t>.</a:t>
            </a:r>
            <a:endParaRPr lang="en-US" dirty="0">
              <a:solidFill>
                <a:schemeClr val="bg1"/>
              </a:solidFill>
            </a:endParaRPr>
          </a:p>
        </p:txBody>
      </p:sp>
      <p:sp>
        <p:nvSpPr>
          <p:cNvPr id="14" name="Rectangle 13"/>
          <p:cNvSpPr/>
          <p:nvPr/>
        </p:nvSpPr>
        <p:spPr>
          <a:xfrm>
            <a:off x="-1" y="5594137"/>
            <a:ext cx="12212319" cy="1261884"/>
          </a:xfrm>
          <a:prstGeom prst="rect">
            <a:avLst/>
          </a:prstGeom>
          <a:gradFill flip="none" rotWithShape="1">
            <a:gsLst>
              <a:gs pos="0">
                <a:schemeClr val="bg1"/>
              </a:gs>
              <a:gs pos="22000">
                <a:srgbClr val="002060"/>
              </a:gs>
              <a:gs pos="79000">
                <a:srgbClr val="0A128C"/>
              </a:gs>
              <a:gs pos="52000">
                <a:schemeClr val="tx2">
                  <a:lumMod val="60000"/>
                  <a:lumOff val="40000"/>
                </a:schemeClr>
              </a:gs>
              <a:gs pos="39000">
                <a:schemeClr val="accent1">
                  <a:lumMod val="75000"/>
                </a:schemeClr>
              </a:gs>
              <a:gs pos="99000">
                <a:schemeClr val="bg1"/>
              </a:gs>
            </a:gsLst>
            <a:lin ang="18900000" scaled="1"/>
            <a:tileRect/>
          </a:gradFill>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endParaRPr lang="en-US" sz="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a:p>
            <a:pPr algn="ctr"/>
            <a:r>
              <a:rPr lang="en-US" sz="3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Part #2 will examine Lev 6:20 to see if there is </a:t>
            </a:r>
            <a:r>
              <a:rPr lang="en-US" sz="35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any</a:t>
            </a:r>
            <a:r>
              <a:rPr lang="en-US" sz="3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t>
            </a:r>
            <a:br>
              <a:rPr lang="en-US" sz="3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en-US" sz="3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connection to “</a:t>
            </a:r>
            <a:r>
              <a:rPr lang="en-US" sz="35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beyn</a:t>
            </a:r>
            <a:r>
              <a:rPr lang="en-US" sz="3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ha </a:t>
            </a:r>
            <a:r>
              <a:rPr lang="en-US" sz="35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arbayim</a:t>
            </a:r>
            <a:r>
              <a:rPr lang="en-US" sz="3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and if so, what is it?</a:t>
            </a:r>
            <a:endParaRPr lang="en-US" sz="3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10" name="Slide Number Placeholder 1"/>
          <p:cNvSpPr txBox="1">
            <a:spLocks/>
          </p:cNvSpPr>
          <p:nvPr/>
        </p:nvSpPr>
        <p:spPr>
          <a:xfrm>
            <a:off x="11592559" y="651331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400" smtClean="0">
                <a:solidFill>
                  <a:schemeClr val="accent2">
                    <a:lumMod val="20000"/>
                    <a:lumOff val="80000"/>
                  </a:schemeClr>
                </a:solidFill>
              </a:rPr>
              <a:pPr algn="r"/>
              <a:t>8</a:t>
            </a:fld>
            <a:endParaRPr lang="en-US" dirty="0">
              <a:solidFill>
                <a:schemeClr val="accent2">
                  <a:lumMod val="20000"/>
                  <a:lumOff val="80000"/>
                </a:schemeClr>
              </a:solidFill>
            </a:endParaRPr>
          </a:p>
        </p:txBody>
      </p:sp>
      <p:sp>
        <p:nvSpPr>
          <p:cNvPr id="15" name="Rectangle 14"/>
          <p:cNvSpPr/>
          <p:nvPr/>
        </p:nvSpPr>
        <p:spPr>
          <a:xfrm>
            <a:off x="6131560" y="91440"/>
            <a:ext cx="3679555" cy="1200329"/>
          </a:xfrm>
          <a:prstGeom prst="rect">
            <a:avLst/>
          </a:prstGeom>
          <a:noFill/>
        </p:spPr>
        <p:txBody>
          <a:bodyPr wrap="square" lIns="91440" tIns="45720" rIns="91440" bIns="4572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2.  What about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[2a]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Lev 6:20 &amp;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[2b]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rPr>
              <a:t>Deut 16:6?</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accent2">
                    <a:lumMod val="40000"/>
                    <a:lumOff val="60000"/>
                  </a:schemeClr>
                </a:glow>
                <a:innerShdw blurRad="69850" dist="43180" dir="5400000">
                  <a:srgbClr val="000000">
                    <a:alpha val="65000"/>
                  </a:srgbClr>
                </a:innerShdw>
              </a:effectLst>
              <a:latin typeface="Comic Sans MS" pitchFamily="66" charset="0"/>
            </a:endParaRPr>
          </a:p>
        </p:txBody>
      </p:sp>
      <p:sp>
        <p:nvSpPr>
          <p:cNvPr id="16" name="Rectangle 15"/>
          <p:cNvSpPr/>
          <p:nvPr/>
        </p:nvSpPr>
        <p:spPr>
          <a:xfrm>
            <a:off x="7468011" y="2422343"/>
            <a:ext cx="4561427" cy="1938992"/>
          </a:xfrm>
          <a:prstGeom prst="rect">
            <a:avLst/>
          </a:prstGeom>
          <a:noFill/>
        </p:spPr>
        <p:txBody>
          <a:bodyPr wrap="square" lIns="91440" tIns="45720" rIns="91440" bIns="45720">
            <a:spAutoFit/>
          </a:bodyPr>
          <a:lstStyle/>
          <a:p>
            <a:pPr marL="457200" indent="-457200" algn="ctr">
              <a:buAutoNum type="arabicPeriod" startAt="3"/>
            </a:pP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What about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Patterns for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“between the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mix</a:t>
            </a:r>
            <a:r>
              <a:rPr lang="en-US"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ing</a:t>
            </a:r>
            <a:r>
              <a:rPr lang="en-US" sz="2400" b="1" cap="none" spc="0" dirty="0" err="1" smtClean="0">
                <a:ln w="1905"/>
                <a:solidFill>
                  <a:srgbClr val="C00000"/>
                </a:solidFill>
                <a:effectLst>
                  <a:glow rad="127000">
                    <a:schemeClr val="bg1"/>
                  </a:glow>
                  <a:innerShdw blurRad="69850" dist="43180" dir="5400000">
                    <a:srgbClr val="000000">
                      <a:alpha val="65000"/>
                    </a:srgbClr>
                  </a:innerShdw>
                </a:effectLst>
                <a:latin typeface="Comic Sans MS" pitchFamily="66" charset="0"/>
              </a:rPr>
              <a:t>S</a:t>
            </a: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on Yahusha’s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Passover Day?</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endParaRPr>
          </a:p>
        </p:txBody>
      </p:sp>
      <p:sp>
        <p:nvSpPr>
          <p:cNvPr id="17" name="Rectangle 16"/>
          <p:cNvSpPr/>
          <p:nvPr/>
        </p:nvSpPr>
        <p:spPr>
          <a:xfrm>
            <a:off x="1118187" y="941480"/>
            <a:ext cx="3640924" cy="2554545"/>
          </a:xfrm>
          <a:prstGeom prst="rect">
            <a:avLst/>
          </a:prstGeom>
          <a:noFill/>
        </p:spPr>
        <p:txBody>
          <a:bodyPr wrap="squar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1.  The Patterns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for</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“between the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mixing</a:t>
            </a:r>
            <a:r>
              <a:rPr lang="en-US" sz="2000" b="1" dirty="0" err="1" smtClean="0">
                <a:ln w="1905"/>
                <a:solidFill>
                  <a:srgbClr val="C00000"/>
                </a:solidFill>
                <a:effectLst>
                  <a:glow rad="228600">
                    <a:schemeClr val="bg1">
                      <a:alpha val="67000"/>
                    </a:schemeClr>
                  </a:glow>
                  <a:innerShdw blurRad="69850" dist="43180" dir="5400000">
                    <a:srgbClr val="000000">
                      <a:alpha val="65000"/>
                    </a:srgbClr>
                  </a:innerShdw>
                </a:effectLst>
                <a:latin typeface="Comic Sans MS" pitchFamily="66" charset="0"/>
              </a:rPr>
              <a:t>S</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 </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in the Torah had</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alignment with</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the Day Season</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&amp; Night Season,</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NOT DAY-START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b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rPr>
              <a:t>(11 Torah References)</a:t>
            </a:r>
            <a:endPar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67000"/>
                  </a:schemeClr>
                </a:glow>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13422378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6" presetClass="entr" presetSubtype="21" fill="hold" nodeType="afterEffect">
                                  <p:stCondLst>
                                    <p:cond delay="200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2000"/>
                                        <p:tgtEl>
                                          <p:spTgt spid="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250"/>
                                        <p:tgtEl>
                                          <p:spTgt spid="16"/>
                                        </p:tgtEl>
                                      </p:cBhvr>
                                    </p:animEffect>
                                    <p:anim calcmode="lin" valueType="num">
                                      <p:cBhvr>
                                        <p:cTn id="19" dur="1250" fill="hold"/>
                                        <p:tgtEl>
                                          <p:spTgt spid="16"/>
                                        </p:tgtEl>
                                        <p:attrNameLst>
                                          <p:attrName>ppt_x</p:attrName>
                                        </p:attrNameLst>
                                      </p:cBhvr>
                                      <p:tavLst>
                                        <p:tav tm="0">
                                          <p:val>
                                            <p:strVal val="#ppt_x"/>
                                          </p:val>
                                        </p:tav>
                                        <p:tav tm="100000">
                                          <p:val>
                                            <p:strVal val="#ppt_x"/>
                                          </p:val>
                                        </p:tav>
                                      </p:tavLst>
                                    </p:anim>
                                    <p:anim calcmode="lin" valueType="num">
                                      <p:cBhvr>
                                        <p:cTn id="20" dur="1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7280"/>
          </a:xfrm>
        </p:spPr>
        <p:txBody>
          <a:bodyPr>
            <a:normAutofit/>
            <a:scene3d>
              <a:camera prst="orthographicFront">
                <a:rot lat="0" lon="0" rev="0"/>
              </a:camera>
              <a:lightRig rig="contrasting" dir="t">
                <a:rot lat="0" lon="0" rev="4500000"/>
              </a:lightRig>
            </a:scene3d>
            <a:sp3d extrusionH="57150" contourW="6350" prstMaterial="metal">
              <a:bevelT w="127000" h="31750" prst="divot"/>
              <a:contourClr>
                <a:schemeClr val="accent1">
                  <a:shade val="75000"/>
                </a:schemeClr>
              </a:contourClr>
            </a:sp3d>
          </a:bodyPr>
          <a:lstStyle/>
          <a:p>
            <a:pPr algn="ctr"/>
            <a:r>
              <a:rPr lang="en-US" sz="6000" b="1" dirty="0" smtClean="0">
                <a:ln w="0"/>
                <a:solidFill>
                  <a:schemeClr val="tx2">
                    <a:lumMod val="20000"/>
                    <a:lumOff val="80000"/>
                  </a:schemeClr>
                </a:solidFill>
                <a:effectLst>
                  <a:reflection blurRad="12700" stA="50000" endPos="50000" dist="5000" dir="5400000" sy="-100000" rotWithShape="0"/>
                </a:effectLst>
                <a:latin typeface="Comic Sans MS" pitchFamily="66" charset="0"/>
              </a:rPr>
              <a:t>Deer</a:t>
            </a:r>
            <a:r>
              <a:rPr lang="en-US" sz="6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6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and </a:t>
            </a:r>
            <a:r>
              <a:rPr lang="en-US" sz="6000" b="1" dirty="0" smtClean="0">
                <a:ln w="0"/>
                <a:solidFill>
                  <a:schemeClr val="bg2">
                    <a:lumMod val="90000"/>
                  </a:schemeClr>
                </a:solidFill>
                <a:effectLst>
                  <a:reflection blurRad="12700" stA="50000" endPos="50000" dist="5000" dir="5400000" sy="-100000" rotWithShape="0"/>
                </a:effectLst>
                <a:latin typeface="Comic Sans MS" pitchFamily="66" charset="0"/>
              </a:rPr>
              <a:t>Headlights</a:t>
            </a:r>
            <a:r>
              <a:rPr lang="en-US" sz="6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Scenario?</a:t>
            </a:r>
            <a:endParaRPr lang="en-US" sz="6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3" name="Content Placeholder 2"/>
          <p:cNvSpPr>
            <a:spLocks noGrp="1"/>
          </p:cNvSpPr>
          <p:nvPr>
            <p:ph idx="1"/>
          </p:nvPr>
        </p:nvSpPr>
        <p:spPr>
          <a:xfrm>
            <a:off x="0" y="1610360"/>
            <a:ext cx="3149600" cy="4800600"/>
          </a:xfrm>
        </p:spPr>
        <p:txBody>
          <a:bodyPr>
            <a:normAutofit fontScale="92500" lnSpcReduction="10000"/>
            <a:scene3d>
              <a:camera prst="orthographicFront"/>
              <a:lightRig rig="threePt" dir="t"/>
            </a:scene3d>
            <a:sp3d extrusionH="57150">
              <a:bevelT h="25400" prst="softRound"/>
            </a:sp3d>
          </a:bodyPr>
          <a:lstStyle/>
          <a:p>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This is like getting a drink from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a fire hose!</a:t>
            </a:r>
          </a:p>
          <a:p>
            <a:r>
              <a:rPr lang="en-US" b="1" spc="50" dirty="0" smtClean="0">
                <a:ln w="13500">
                  <a:solidFill>
                    <a:schemeClr val="accent1">
                      <a:shade val="2500"/>
                      <a:alpha val="6500"/>
                    </a:schemeClr>
                  </a:solidFill>
                  <a:prstDash val="solid"/>
                </a:ln>
                <a:solidFill>
                  <a:srgbClr val="FFC000">
                    <a:alpha val="95000"/>
                  </a:srgbClr>
                </a:solidFill>
                <a:effectLst>
                  <a:innerShdw blurRad="50900" dist="38500" dir="13500000">
                    <a:srgbClr val="000000">
                      <a:alpha val="60000"/>
                    </a:srgbClr>
                  </a:innerShdw>
                </a:effectLst>
                <a:latin typeface="Comic Sans MS" pitchFamily="66" charset="0"/>
              </a:rPr>
              <a:t>Expect surprise, wonder &amp; clarity!</a:t>
            </a:r>
          </a:p>
          <a:p>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Expect many</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bunny trails!</a:t>
            </a:r>
          </a:p>
          <a:p>
            <a:endParaRPr lang="en-US" dirty="0">
              <a:solidFill>
                <a:schemeClr val="accent2">
                  <a:lumMod val="20000"/>
                  <a:lumOff val="80000"/>
                  <a:alpha val="95000"/>
                </a:schemeClr>
              </a:solidFill>
              <a:latin typeface="Comic Sans MS" pitchFamily="66" charset="0"/>
            </a:endParaRPr>
          </a:p>
        </p:txBody>
      </p:sp>
      <p:sp>
        <p:nvSpPr>
          <p:cNvPr id="4" name="Slide Number Placeholder 1"/>
          <p:cNvSpPr txBox="1">
            <a:spLocks/>
          </p:cNvSpPr>
          <p:nvPr/>
        </p:nvSpPr>
        <p:spPr>
          <a:xfrm>
            <a:off x="11490959" y="6482839"/>
            <a:ext cx="609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BBC35B-A44B-4119-B8DA-DE9E3DFADA20}" type="slidenum">
              <a:rPr lang="en-US" sz="1600" smtClean="0">
                <a:solidFill>
                  <a:schemeClr val="accent2">
                    <a:lumMod val="20000"/>
                    <a:lumOff val="80000"/>
                  </a:schemeClr>
                </a:solidFill>
              </a:rPr>
              <a:pPr algn="r"/>
              <a:t>9</a:t>
            </a:fld>
            <a:endParaRPr lang="en-US" sz="2000" dirty="0">
              <a:solidFill>
                <a:schemeClr val="accent2">
                  <a:lumMod val="20000"/>
                  <a:lumOff val="80000"/>
                </a:schemeClr>
              </a:solidFill>
            </a:endParaRPr>
          </a:p>
        </p:txBody>
      </p:sp>
      <p:sp>
        <p:nvSpPr>
          <p:cNvPr id="5" name="Content Placeholder 2"/>
          <p:cNvSpPr txBox="1">
            <a:spLocks/>
          </p:cNvSpPr>
          <p:nvPr/>
        </p:nvSpPr>
        <p:spPr>
          <a:xfrm>
            <a:off x="8972950" y="1554416"/>
            <a:ext cx="3149600" cy="4800600"/>
          </a:xfrm>
          <a:prstGeom prst="rect">
            <a:avLst/>
          </a:prstGeom>
        </p:spPr>
        <p:txBody>
          <a:bodyPr>
            <a:normAutofit fontScale="92500" lnSpcReduction="10000"/>
            <a:scene3d>
              <a:camera prst="orthographicFront"/>
              <a:lightRig rig="threePt" dir="t"/>
            </a:scene3d>
            <a:sp3d extrusionH="57150">
              <a:bevelT h="25400" prst="softRound"/>
            </a:sp3d>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en-US"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Comic Sans MS" pitchFamily="66" charset="0"/>
              </a:rPr>
              <a:t>Lev 6:20 </a:t>
            </a:r>
            <a:r>
              <a:rPr lang="en-US" sz="2600"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[Section 2a]</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will likely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be </a:t>
            </a:r>
            <a:r>
              <a:rPr lang="en-US"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Comic Sans MS" pitchFamily="66" charset="0"/>
              </a:rPr>
              <a:t>the</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 </a:t>
            </a:r>
            <a:r>
              <a:rPr lang="en-US" b="1" u="sng"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Comic Sans MS" pitchFamily="66" charset="0"/>
              </a:rPr>
              <a:t>most</a:t>
            </a:r>
            <a:r>
              <a:rPr lang="en-US"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Comic Sans MS" pitchFamily="66" charset="0"/>
              </a:rPr>
              <a:t> </a:t>
            </a:r>
            <a:r>
              <a:rPr lang="en-US" b="1" u="sng"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Comic Sans MS" pitchFamily="66" charset="0"/>
              </a:rPr>
              <a:t>difficult</a:t>
            </a:r>
            <a:r>
              <a:rPr lang="en-US"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Comic Sans MS" pitchFamily="66" charset="0"/>
              </a:rPr>
              <a:t>.</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 </a:t>
            </a:r>
          </a:p>
          <a:p>
            <a:pPr marL="82296" indent="0" algn="ctr">
              <a:buNone/>
            </a:pPr>
            <a:r>
              <a:rPr lang="en-US" b="1" spc="50" dirty="0" smtClean="0">
                <a:ln w="13500">
                  <a:solidFill>
                    <a:schemeClr val="accent1">
                      <a:shade val="2500"/>
                      <a:alpha val="6500"/>
                    </a:schemeClr>
                  </a:solidFill>
                  <a:prstDash val="solid"/>
                </a:ln>
                <a:solidFill>
                  <a:srgbClr val="99FF33">
                    <a:alpha val="95000"/>
                  </a:srgbClr>
                </a:solidFill>
                <a:effectLst>
                  <a:innerShdw blurRad="50900" dist="38500" dir="13500000">
                    <a:srgbClr val="000000">
                      <a:alpha val="60000"/>
                    </a:srgbClr>
                  </a:innerShdw>
                </a:effectLst>
                <a:latin typeface="Comic Sans MS" pitchFamily="66" charset="0"/>
              </a:rPr>
              <a:t>Deut 16:6 </a:t>
            </a:r>
            <a:r>
              <a:rPr lang="en-US" sz="2600"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[Section 2b] </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will likely have </a:t>
            </a:r>
            <a:b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br>
            <a:r>
              <a:rPr lang="en-US" b="1" spc="50" dirty="0" smtClean="0">
                <a:ln w="13500">
                  <a:solidFill>
                    <a:schemeClr val="accent1">
                      <a:shade val="2500"/>
                      <a:alpha val="6500"/>
                    </a:schemeClr>
                  </a:solidFill>
                  <a:prstDash val="solid"/>
                </a:ln>
                <a:solidFill>
                  <a:srgbClr val="99FF33">
                    <a:alpha val="95000"/>
                  </a:srgbClr>
                </a:solidFill>
                <a:effectLst>
                  <a:innerShdw blurRad="50900" dist="38500" dir="13500000">
                    <a:srgbClr val="000000">
                      <a:alpha val="60000"/>
                    </a:srgbClr>
                  </a:innerShdw>
                </a:effectLst>
                <a:latin typeface="Comic Sans MS" pitchFamily="66" charset="0"/>
              </a:rPr>
              <a:t>the</a:t>
            </a:r>
            <a:r>
              <a:rPr lang="en-US" b="1" spc="50" dirty="0" smtClean="0">
                <a:ln w="13500">
                  <a:solidFill>
                    <a:schemeClr val="accent1">
                      <a:shade val="2500"/>
                      <a:alpha val="6500"/>
                    </a:schemeClr>
                  </a:solidFill>
                  <a:prstDash val="solid"/>
                </a:ln>
                <a:solidFill>
                  <a:schemeClr val="accent4">
                    <a:lumMod val="20000"/>
                    <a:lumOff val="80000"/>
                    <a:alpha val="95000"/>
                  </a:schemeClr>
                </a:solidFill>
                <a:effectLst>
                  <a:innerShdw blurRad="50900" dist="38500" dir="13500000">
                    <a:srgbClr val="000000">
                      <a:alpha val="60000"/>
                    </a:srgbClr>
                  </a:innerShdw>
                </a:effectLst>
                <a:latin typeface="Comic Sans MS" pitchFamily="66" charset="0"/>
              </a:rPr>
              <a:t> </a:t>
            </a:r>
            <a:r>
              <a:rPr lang="en-US" b="1" u="sng" spc="50" dirty="0" smtClean="0">
                <a:ln w="13500">
                  <a:solidFill>
                    <a:schemeClr val="accent1">
                      <a:shade val="2500"/>
                      <a:alpha val="6500"/>
                    </a:schemeClr>
                  </a:solidFill>
                  <a:prstDash val="solid"/>
                </a:ln>
                <a:solidFill>
                  <a:srgbClr val="99FF33">
                    <a:alpha val="95000"/>
                  </a:srgbClr>
                </a:solidFill>
                <a:effectLst>
                  <a:innerShdw blurRad="50900" dist="38500" dir="13500000">
                    <a:srgbClr val="000000">
                      <a:alpha val="60000"/>
                    </a:srgbClr>
                  </a:innerShdw>
                </a:effectLst>
                <a:latin typeface="Comic Sans MS" pitchFamily="66" charset="0"/>
              </a:rPr>
              <a:t>most</a:t>
            </a:r>
            <a:r>
              <a:rPr lang="en-US" b="1" spc="50" dirty="0" smtClean="0">
                <a:ln w="13500">
                  <a:solidFill>
                    <a:schemeClr val="accent1">
                      <a:shade val="2500"/>
                      <a:alpha val="6500"/>
                    </a:schemeClr>
                  </a:solidFill>
                  <a:prstDash val="solid"/>
                </a:ln>
                <a:solidFill>
                  <a:srgbClr val="99FF33">
                    <a:alpha val="95000"/>
                  </a:srgbClr>
                </a:solidFill>
                <a:effectLst>
                  <a:innerShdw blurRad="50900" dist="38500" dir="13500000">
                    <a:srgbClr val="000000">
                      <a:alpha val="60000"/>
                    </a:srgbClr>
                  </a:innerShdw>
                </a:effectLst>
                <a:latin typeface="Comic Sans MS" pitchFamily="66" charset="0"/>
              </a:rPr>
              <a:t> </a:t>
            </a:r>
            <a:r>
              <a:rPr lang="en-US" b="1" u="sng" spc="50" dirty="0" smtClean="0">
                <a:ln w="13500">
                  <a:solidFill>
                    <a:schemeClr val="accent1">
                      <a:shade val="2500"/>
                      <a:alpha val="6500"/>
                    </a:schemeClr>
                  </a:solidFill>
                  <a:prstDash val="solid"/>
                </a:ln>
                <a:solidFill>
                  <a:srgbClr val="99FF33">
                    <a:alpha val="95000"/>
                  </a:srgbClr>
                </a:solidFill>
                <a:effectLst>
                  <a:innerShdw blurRad="50900" dist="38500" dir="13500000">
                    <a:srgbClr val="000000">
                      <a:alpha val="60000"/>
                    </a:srgbClr>
                  </a:innerShdw>
                </a:effectLst>
                <a:latin typeface="Comic Sans MS" pitchFamily="66" charset="0"/>
              </a:rPr>
              <a:t>surprises</a:t>
            </a:r>
            <a:r>
              <a:rPr lang="en-US" b="1" spc="50" dirty="0" smtClean="0">
                <a:ln w="13500">
                  <a:solidFill>
                    <a:schemeClr val="accent1">
                      <a:shade val="2500"/>
                      <a:alpha val="6500"/>
                    </a:schemeClr>
                  </a:solidFill>
                  <a:prstDash val="solid"/>
                </a:ln>
                <a:solidFill>
                  <a:srgbClr val="99FF33">
                    <a:alpha val="95000"/>
                  </a:srgbClr>
                </a:solidFill>
                <a:effectLst>
                  <a:innerShdw blurRad="50900" dist="38500" dir="13500000">
                    <a:srgbClr val="000000">
                      <a:alpha val="60000"/>
                    </a:srgbClr>
                  </a:innerShdw>
                </a:effectLst>
                <a:latin typeface="Comic Sans MS" pitchFamily="66" charset="0"/>
              </a:rPr>
              <a:t>.  </a:t>
            </a:r>
            <a:endParaRPr lang="en-US" dirty="0">
              <a:solidFill>
                <a:srgbClr val="99FF33">
                  <a:alpha val="95000"/>
                </a:srgbClr>
              </a:solidFill>
              <a:latin typeface="Comic Sans MS" pitchFamily="66" charset="0"/>
            </a:endParaRPr>
          </a:p>
        </p:txBody>
      </p:sp>
    </p:spTree>
    <p:extLst>
      <p:ext uri="{BB962C8B-B14F-4D97-AF65-F5344CB8AC3E}">
        <p14:creationId xmlns:p14="http://schemas.microsoft.com/office/powerpoint/2010/main" val="160511815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rammar 101">
      <a:majorFont>
        <a:latin typeface="Arial Rounded MT Bold"/>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439D9-8631-4FC1-BCE0-1BDB23425EE1}">
  <ds:schemaRefs>
    <ds:schemaRef ds:uri="6dc4bcd6-49db-4c07-9060-8acfc67cef9f"/>
    <ds:schemaRef ds:uri="http://purl.org/dc/elements/1.1/"/>
    <ds:schemaRef ds:uri="http://schemas.openxmlformats.org/package/2006/metadata/core-properties"/>
    <ds:schemaRef ds:uri="http://purl.org/dc/terms/"/>
    <ds:schemaRef ds:uri="http://schemas.microsoft.com/office/2006/metadata/properties"/>
    <ds:schemaRef ds:uri="fb0879af-3eba-417a-a55a-ffe6dcd6ca77"/>
    <ds:schemaRef ds:uri="http://schemas.microsoft.com/office/2006/documentManagement/types"/>
    <ds:schemaRef ds:uri="http://purl.org/dc/dcmitype/"/>
    <ds:schemaRef ds:uri="http://schemas.microsoft.com/sharepoint/v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Solstice</Template>
  <TotalTime>0</TotalTime>
  <Words>5271</Words>
  <Application>Microsoft Office PowerPoint</Application>
  <PresentationFormat>Custom</PresentationFormat>
  <Paragraphs>650</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Deer and Headlights Scenario?</vt:lpstr>
      <vt:lpstr>Challenges and Surprises</vt:lpstr>
      <vt:lpstr>PowerPoint Presentation</vt:lpstr>
      <vt:lpstr>[Section 2b]  Deut 16:6 (Passover Review)</vt:lpstr>
      <vt:lpstr>Mini-preview of the Sacrifices/Offerings</vt:lpstr>
      <vt:lpstr>Sacrifices &amp; &lt;beyn ha arbayim&gt;</vt:lpstr>
      <vt:lpstr>Addressing Lev 6:20 &amp; Deut 16:6</vt:lpstr>
      <vt:lpstr>PowerPoint Presentation</vt:lpstr>
      <vt:lpstr>Detail Comparisons of Offerings</vt:lpstr>
      <vt:lpstr>Details of the Passover Sacrifice/Offering</vt:lpstr>
      <vt:lpstr>Is the Passover Lamb the Ultimate Sacrifice?</vt:lpstr>
      <vt:lpstr>Sin &amp; Trespass Offerings</vt:lpstr>
      <vt:lpstr>Uniqueness of the Drink/wine Offering</vt:lpstr>
      <vt:lpstr>Torah’s Meaning of Drink/wine Offering</vt:lpstr>
      <vt:lpstr>PowerPoint Presentation</vt:lpstr>
      <vt:lpstr>  The Law of the Grain Offering  </vt:lpstr>
      <vt:lpstr>The Law of the Daily Offerings</vt:lpstr>
      <vt:lpstr>PowerPoint Presentation</vt:lpstr>
      <vt:lpstr>PowerPoint Presentation</vt:lpstr>
      <vt:lpstr>PowerPoint Presentation</vt:lpstr>
      <vt:lpstr>Lev 6:20 &amp; the Grain Offering </vt:lpstr>
      <vt:lpstr>Lev 6:20 uses &lt;night/H6153&gt; </vt:lpstr>
      <vt:lpstr>PowerPoint Presentation</vt:lpstr>
      <vt:lpstr>PowerPoint Presentation</vt:lpstr>
      <vt:lpstr>Thoughts &amp; Questions to Ponder before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 6:20’s Placement of the  Evening Sacrifice at Twilight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2019-03-09T20:42:07Z</dcterms:created>
  <dcterms:modified xsi:type="dcterms:W3CDTF">2019-08-17T03:53:04Z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