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ms-powerpoint.slideshow.macroEnabled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707" r:id="rId2"/>
  </p:sldMasterIdLst>
  <p:notesMasterIdLst>
    <p:notesMasterId r:id="rId78"/>
  </p:notesMasterIdLst>
  <p:handoutMasterIdLst>
    <p:handoutMasterId r:id="rId79"/>
  </p:handoutMasterIdLst>
  <p:sldIdLst>
    <p:sldId id="390" r:id="rId3"/>
    <p:sldId id="260" r:id="rId4"/>
    <p:sldId id="265" r:id="rId5"/>
    <p:sldId id="267" r:id="rId6"/>
    <p:sldId id="263" r:id="rId7"/>
    <p:sldId id="363" r:id="rId8"/>
    <p:sldId id="268" r:id="rId9"/>
    <p:sldId id="270" r:id="rId10"/>
    <p:sldId id="271" r:id="rId11"/>
    <p:sldId id="273" r:id="rId12"/>
    <p:sldId id="275" r:id="rId13"/>
    <p:sldId id="274" r:id="rId14"/>
    <p:sldId id="277" r:id="rId15"/>
    <p:sldId id="278" r:id="rId16"/>
    <p:sldId id="279" r:id="rId17"/>
    <p:sldId id="280" r:id="rId18"/>
    <p:sldId id="283" r:id="rId19"/>
    <p:sldId id="288" r:id="rId20"/>
    <p:sldId id="281" r:id="rId21"/>
    <p:sldId id="282" r:id="rId22"/>
    <p:sldId id="285" r:id="rId23"/>
    <p:sldId id="286" r:id="rId24"/>
    <p:sldId id="293" r:id="rId25"/>
    <p:sldId id="289" r:id="rId26"/>
    <p:sldId id="287" r:id="rId27"/>
    <p:sldId id="290" r:id="rId28"/>
    <p:sldId id="291" r:id="rId29"/>
    <p:sldId id="292" r:id="rId30"/>
    <p:sldId id="294" r:id="rId31"/>
    <p:sldId id="296" r:id="rId32"/>
    <p:sldId id="262" r:id="rId33"/>
    <p:sldId id="302" r:id="rId34"/>
    <p:sldId id="303" r:id="rId35"/>
    <p:sldId id="319" r:id="rId36"/>
    <p:sldId id="320" r:id="rId37"/>
    <p:sldId id="307" r:id="rId38"/>
    <p:sldId id="310" r:id="rId39"/>
    <p:sldId id="309" r:id="rId40"/>
    <p:sldId id="308" r:id="rId41"/>
    <p:sldId id="423" r:id="rId42"/>
    <p:sldId id="424" r:id="rId43"/>
    <p:sldId id="311" r:id="rId44"/>
    <p:sldId id="313" r:id="rId45"/>
    <p:sldId id="312" r:id="rId46"/>
    <p:sldId id="314" r:id="rId47"/>
    <p:sldId id="315" r:id="rId48"/>
    <p:sldId id="316" r:id="rId49"/>
    <p:sldId id="317" r:id="rId50"/>
    <p:sldId id="391" r:id="rId51"/>
    <p:sldId id="318" r:id="rId52"/>
    <p:sldId id="304" r:id="rId53"/>
    <p:sldId id="305" r:id="rId54"/>
    <p:sldId id="321" r:id="rId55"/>
    <p:sldId id="323" r:id="rId56"/>
    <p:sldId id="416" r:id="rId57"/>
    <p:sldId id="421" r:id="rId58"/>
    <p:sldId id="418" r:id="rId59"/>
    <p:sldId id="419" r:id="rId60"/>
    <p:sldId id="420" r:id="rId61"/>
    <p:sldId id="325" r:id="rId62"/>
    <p:sldId id="369" r:id="rId63"/>
    <p:sldId id="326" r:id="rId64"/>
    <p:sldId id="406" r:id="rId65"/>
    <p:sldId id="373" r:id="rId66"/>
    <p:sldId id="376" r:id="rId67"/>
    <p:sldId id="377" r:id="rId68"/>
    <p:sldId id="379" r:id="rId69"/>
    <p:sldId id="408" r:id="rId70"/>
    <p:sldId id="409" r:id="rId71"/>
    <p:sldId id="412" r:id="rId72"/>
    <p:sldId id="410" r:id="rId73"/>
    <p:sldId id="411" r:id="rId74"/>
    <p:sldId id="413" r:id="rId75"/>
    <p:sldId id="407" r:id="rId76"/>
    <p:sldId id="405" r:id="rId77"/>
  </p:sldIdLst>
  <p:sldSz cx="9144000" cy="6858000" type="screen4x3"/>
  <p:notesSz cx="7010400" cy="92964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E9FF"/>
    <a:srgbClr val="80BBCE"/>
    <a:srgbClr val="5E4334"/>
    <a:srgbClr val="513A2D"/>
    <a:srgbClr val="F9B639"/>
    <a:srgbClr val="B83D68"/>
    <a:srgbClr val="DFA6C0"/>
    <a:srgbClr val="006600"/>
    <a:srgbClr val="6F3350"/>
    <a:srgbClr val="4293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98" autoAdjust="0"/>
    <p:restoredTop sz="93508" autoAdjust="0"/>
  </p:normalViewPr>
  <p:slideViewPr>
    <p:cSldViewPr>
      <p:cViewPr varScale="1">
        <p:scale>
          <a:sx n="85" d="100"/>
          <a:sy n="85" d="100"/>
        </p:scale>
        <p:origin x="-1138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04B05AED-B3FE-4C73-AC68-3998CE15FC35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3A98EE57-DE70-4789-B775-BCE1B11D9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29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3AB53C31-3C24-4537-9685-4F8BAE1E4C9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A8C4D6C4-A7D4-42AC-955A-A9DF77B5E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022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390">
              <a:defRPr/>
            </a:pPr>
            <a:r>
              <a:rPr lang="en-US" dirty="0" smtClean="0">
                <a:solidFill>
                  <a:srgbClr val="FF0000"/>
                </a:solidFill>
              </a:rPr>
              <a:t>LB and ULB is a picture to remind this ‘ereb’ puzzle is a</a:t>
            </a:r>
            <a:r>
              <a:rPr lang="en-US" baseline="0" dirty="0" smtClean="0">
                <a:solidFill>
                  <a:srgbClr val="FF0000"/>
                </a:solidFill>
              </a:rPr>
              <a:t> </a:t>
            </a:r>
            <a:r>
              <a:rPr lang="en-US" baseline="0" dirty="0" err="1" smtClean="0">
                <a:solidFill>
                  <a:srgbClr val="FF0000"/>
                </a:solidFill>
              </a:rPr>
              <a:t>lechem</a:t>
            </a:r>
            <a:r>
              <a:rPr lang="en-US" baseline="0" dirty="0" smtClean="0">
                <a:solidFill>
                  <a:srgbClr val="FF0000"/>
                </a:solidFill>
              </a:rPr>
              <a:t>/</a:t>
            </a:r>
            <a:r>
              <a:rPr lang="en-US" baseline="0" dirty="0" err="1" smtClean="0">
                <a:solidFill>
                  <a:srgbClr val="FF0000"/>
                </a:solidFill>
              </a:rPr>
              <a:t>artos</a:t>
            </a:r>
            <a:r>
              <a:rPr lang="en-US" baseline="0" dirty="0" smtClean="0">
                <a:solidFill>
                  <a:srgbClr val="FF0000"/>
                </a:solidFill>
              </a:rPr>
              <a:t> problem.  Both bread </a:t>
            </a:r>
            <a:r>
              <a:rPr lang="en-US" baseline="0" dirty="0" err="1" smtClean="0">
                <a:solidFill>
                  <a:srgbClr val="FF0000"/>
                </a:solidFill>
              </a:rPr>
              <a:t>Heb</a:t>
            </a:r>
            <a:r>
              <a:rPr lang="en-US" baseline="0" dirty="0" smtClean="0">
                <a:solidFill>
                  <a:srgbClr val="FF0000"/>
                </a:solidFill>
              </a:rPr>
              <a:t> and Gr Word #s need qualifiers for bread to be either </a:t>
            </a:r>
            <a:r>
              <a:rPr lang="en-US" baseline="0" dirty="0" smtClean="0"/>
              <a:t>LB or ULB.  So too with the word ‘ereb’ … it “can” mean “day” ONLY when there is a qualifier such as we find in </a:t>
            </a:r>
            <a:r>
              <a:rPr lang="en-US" baseline="0" dirty="0" err="1" smtClean="0"/>
              <a:t>Exo</a:t>
            </a:r>
            <a:r>
              <a:rPr lang="en-US" baseline="0" dirty="0" smtClean="0"/>
              <a:t> 16 and in the gospel account addressed in this PPT study.  It is a tricky study, but so important and needed.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003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472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981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279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14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848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6651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7300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2357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7300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424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3579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Jer 33:3  'Call to me and I will answer you and tell you great and unsearchable things you do not know.‘   NIV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552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8830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8830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8830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8830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8830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9239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50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035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035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035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1117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90458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11261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02037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02037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Sept</a:t>
            </a:r>
            <a:r>
              <a:rPr lang="en-US" baseline="0" dirty="0" smtClean="0"/>
              <a:t> 23  final slide finished 200 pm … need to check and animate,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960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051720" y="17526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99593" y="4372168"/>
            <a:ext cx="7406208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buNone/>
              <a:defRPr sz="4800" b="1" cap="none" spc="5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9900592" y="6093296"/>
            <a:ext cx="2514600" cy="365125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8244408" y="6165304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E7F777D0-1047-42BB-9325-19191E1BA8DC}" type="slidenum">
              <a:rPr lang="es-ES" smtClean="0"/>
              <a:pPr/>
              <a:t>‹#›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D281-485E-4A40-B53B-65A2FA315EC6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 b="1" cap="none" spc="0">
                <a:ln w="1905"/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EC18-DC22-491A-A66E-AD70BDF89051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style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683568" y="1268760"/>
            <a:ext cx="3672408" cy="4896544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marL="0" indent="0" algn="ctr">
              <a:buNone/>
              <a:defRPr sz="4600" b="1" cap="none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DDBF1-E20F-499B-A56B-13697F7B9C69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A5173-809A-47C4-A6C9-FAF8F879D43E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755576" y="1556791"/>
            <a:ext cx="3732983" cy="460851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4008" y="1556792"/>
            <a:ext cx="3816424" cy="4608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9592" y="1124744"/>
            <a:ext cx="3672408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846119"/>
            <a:ext cx="367026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1318" y="1124744"/>
            <a:ext cx="3741122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dirty="0" smtClean="0"/>
              <a:t>Click to edit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844824"/>
            <a:ext cx="370674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9592" y="1124744"/>
            <a:ext cx="3672408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846119"/>
            <a:ext cx="367026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1318" y="1124744"/>
            <a:ext cx="3741122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dirty="0" smtClean="0"/>
              <a:t>Click to edit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844824"/>
            <a:ext cx="370674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-4318111" y="309417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47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124744"/>
            <a:ext cx="3670264" cy="4897839"/>
          </a:xfrm>
        </p:spPr>
        <p:txBody>
          <a:bodyPr>
            <a:normAutofit/>
          </a:bodyPr>
          <a:lstStyle>
            <a:lvl1pPr>
              <a:buClr>
                <a:srgbClr val="0C788E"/>
              </a:buClr>
              <a:buSzPct val="115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123449"/>
            <a:ext cx="3706744" cy="4897839"/>
          </a:xfrm>
        </p:spPr>
        <p:txBody>
          <a:bodyPr>
            <a:normAutofit/>
          </a:bodyPr>
          <a:lstStyle>
            <a:lvl1pPr>
              <a:buClr>
                <a:srgbClr val="0C788E"/>
              </a:buClr>
              <a:buSzPct val="115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-4318111" y="309417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30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124744"/>
            <a:ext cx="3670264" cy="4897839"/>
          </a:xfrm>
        </p:spPr>
        <p:txBody>
          <a:bodyPr>
            <a:normAutofit/>
          </a:bodyPr>
          <a:lstStyle>
            <a:lvl1pPr>
              <a:buClr>
                <a:srgbClr val="004D86"/>
              </a:buClr>
              <a:buSzPct val="100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123449"/>
            <a:ext cx="3706744" cy="4897839"/>
          </a:xfrm>
        </p:spPr>
        <p:txBody>
          <a:bodyPr>
            <a:normAutofit/>
          </a:bodyPr>
          <a:lstStyle>
            <a:lvl1pPr>
              <a:buClr>
                <a:srgbClr val="0070C0"/>
              </a:buClr>
              <a:buSzPct val="100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38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 marL="45720" indent="0">
              <a:buNone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460648" cy="365125"/>
          </a:xfrm>
        </p:spPr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318111" y="309417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05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-3564904" y="3140968"/>
            <a:ext cx="7128792" cy="504056"/>
          </a:xfrm>
          <a:prstGeom prst="doubleWave">
            <a:avLst>
              <a:gd name="adj1" fmla="val 6250"/>
              <a:gd name="adj2" fmla="val 1880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87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5571492" y="3176972"/>
            <a:ext cx="6858000" cy="504056"/>
          </a:xfrm>
          <a:prstGeom prst="doubleWave">
            <a:avLst>
              <a:gd name="adj1" fmla="val 6250"/>
              <a:gd name="adj2" fmla="val 1880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270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460648" cy="365125"/>
          </a:xfrm>
        </p:spPr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9" name="Diagonal Stripe 8"/>
          <p:cNvSpPr/>
          <p:nvPr userDrawn="1"/>
        </p:nvSpPr>
        <p:spPr>
          <a:xfrm>
            <a:off x="0" y="-171400"/>
            <a:ext cx="1043608" cy="1728192"/>
          </a:xfrm>
          <a:prstGeom prst="diagStrip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Minus 10"/>
          <p:cNvSpPr/>
          <p:nvPr userDrawn="1"/>
        </p:nvSpPr>
        <p:spPr>
          <a:xfrm rot="18054391">
            <a:off x="-1521564" y="528902"/>
            <a:ext cx="4113643" cy="548680"/>
          </a:xfrm>
          <a:prstGeom prst="mathMinu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4200339" y="3129346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3996038" y="312934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548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764704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-3636912" y="3212976"/>
            <a:ext cx="7272808" cy="504056"/>
          </a:xfrm>
          <a:prstGeom prst="doubleWave">
            <a:avLst>
              <a:gd name="adj1" fmla="val 6250"/>
              <a:gd name="adj2" fmla="val 188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124744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5364088" y="3068960"/>
            <a:ext cx="7272808" cy="504056"/>
          </a:xfrm>
          <a:prstGeom prst="doubleWave">
            <a:avLst>
              <a:gd name="adj1" fmla="val 6250"/>
              <a:gd name="adj2" fmla="val 188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76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896" y="332656"/>
            <a:ext cx="7406208" cy="792088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3EB15-A691-43C8-BF6C-2935CC41042F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4_Blank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511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5_Blank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54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3_Blank">
    <p:bg>
      <p:bgPr>
        <a:blipFill dpi="0" rotWithShape="1">
          <a:blip r:embed="rId2">
            <a:alphaModFix amt="7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3257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1_Blank">
    <p:bg>
      <p:bgPr>
        <a:blipFill dpi="0" rotWithShape="1">
          <a:blip r:embed="rId2">
            <a:alphaModFix amt="82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8372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2_Blank">
    <p:bg>
      <p:bgPr>
        <a:blipFill dpi="0" rotWithShape="1">
          <a:blip r:embed="rId2">
            <a:alphaModFix amt="6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379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9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5523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0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632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8_Blank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4209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7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5383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6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125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4_Blank">
    <p:bg>
      <p:bgPr>
        <a:blipFill dpi="0" rotWithShape="1">
          <a:blip r:embed="rId2">
            <a:alphaModFix amt="3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839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5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8763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bg>
      <p:bgPr>
        <a:blipFill dpi="0" rotWithShape="1">
          <a:blip r:embed="rId2">
            <a:alphaModFix amt="3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786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bg>
      <p:bgPr>
        <a:blipFill dpi="0" rotWithShape="1">
          <a:blip r:embed="rId2">
            <a:alphaModFix amt="62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908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2_Blank">
    <p:bg>
      <p:bgPr>
        <a:blipFill dpi="0" rotWithShape="1">
          <a:blip r:embed="rId2">
            <a:alphaModFix amt="52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28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9E9B2-6E5A-45CC-88E0-B31AB9405C8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536" y="6172200"/>
            <a:ext cx="3352801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A9FA-AA8A-4EC5-9711-69C145004EF2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051720" y="17526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99593" y="4372168"/>
            <a:ext cx="7406208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buNone/>
              <a:defRPr sz="4800" b="1" cap="none" spc="5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9900592" y="6093296"/>
            <a:ext cx="2514600" cy="365125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8244408" y="6165304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E7F777D0-1047-42BB-9325-19191E1BA8DC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28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D281-485E-4A40-B53B-65A2FA315EC6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 b="1" cap="none" spc="0">
                <a:ln w="1905"/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97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EC18-DC22-491A-A66E-AD70BDF89051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683568" y="1556792"/>
            <a:ext cx="792088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992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marL="0" indent="0" algn="ctr">
              <a:buNone/>
              <a:defRPr sz="4600" b="1" cap="none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DDBF1-E20F-499B-A56B-13697F7B9C69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237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A5173-809A-47C4-A6C9-FAF8F879D43E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83568" y="1412774"/>
            <a:ext cx="3804991" cy="475252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4008" y="1412775"/>
            <a:ext cx="3816424" cy="475252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29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9592" y="1124744"/>
            <a:ext cx="3672408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846119"/>
            <a:ext cx="367026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1318" y="1124744"/>
            <a:ext cx="3741122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dirty="0" smtClean="0"/>
              <a:t>Click to edit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844824"/>
            <a:ext cx="370674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87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9592" y="1124744"/>
            <a:ext cx="3672408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846119"/>
            <a:ext cx="367026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1318" y="1124744"/>
            <a:ext cx="3741122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dirty="0" smtClean="0"/>
              <a:t>Click to edit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844824"/>
            <a:ext cx="370674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-4318111" y="309417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89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124744"/>
            <a:ext cx="3670264" cy="4897839"/>
          </a:xfrm>
        </p:spPr>
        <p:txBody>
          <a:bodyPr>
            <a:normAutofit/>
          </a:bodyPr>
          <a:lstStyle>
            <a:lvl1pPr>
              <a:buClr>
                <a:srgbClr val="0C788E"/>
              </a:buClr>
              <a:buSzPct val="115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123449"/>
            <a:ext cx="3706744" cy="4897839"/>
          </a:xfrm>
        </p:spPr>
        <p:txBody>
          <a:bodyPr>
            <a:normAutofit/>
          </a:bodyPr>
          <a:lstStyle>
            <a:lvl1pPr>
              <a:buClr>
                <a:srgbClr val="0C788E"/>
              </a:buClr>
              <a:buSzPct val="115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-4318111" y="309417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46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124744"/>
            <a:ext cx="3670264" cy="4897839"/>
          </a:xfrm>
        </p:spPr>
        <p:txBody>
          <a:bodyPr>
            <a:normAutofit/>
          </a:bodyPr>
          <a:lstStyle>
            <a:lvl1pPr>
              <a:buClr>
                <a:srgbClr val="004D86"/>
              </a:buClr>
              <a:buSzPct val="100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123449"/>
            <a:ext cx="3706744" cy="4897839"/>
          </a:xfrm>
        </p:spPr>
        <p:txBody>
          <a:bodyPr>
            <a:normAutofit/>
          </a:bodyPr>
          <a:lstStyle>
            <a:lvl1pPr>
              <a:buClr>
                <a:srgbClr val="0070C0"/>
              </a:buClr>
              <a:buSzPct val="100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942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 marL="45720" indent="0">
              <a:buNone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460648" cy="365125"/>
          </a:xfrm>
        </p:spPr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318111" y="309417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846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-3708920" y="3120008"/>
            <a:ext cx="7128792" cy="504056"/>
          </a:xfrm>
          <a:prstGeom prst="doubleWave">
            <a:avLst>
              <a:gd name="adj1" fmla="val 6250"/>
              <a:gd name="adj2" fmla="val 1880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7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5571492" y="3176972"/>
            <a:ext cx="6858000" cy="504056"/>
          </a:xfrm>
          <a:prstGeom prst="doubleWave">
            <a:avLst>
              <a:gd name="adj1" fmla="val 6250"/>
              <a:gd name="adj2" fmla="val 1880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9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460648" cy="365125"/>
          </a:xfrm>
        </p:spPr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9" name="Diagonal Stripe 8"/>
          <p:cNvSpPr/>
          <p:nvPr userDrawn="1"/>
        </p:nvSpPr>
        <p:spPr>
          <a:xfrm>
            <a:off x="0" y="-171400"/>
            <a:ext cx="1043608" cy="1728192"/>
          </a:xfrm>
          <a:prstGeom prst="diagStrip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Minus 10"/>
          <p:cNvSpPr/>
          <p:nvPr userDrawn="1"/>
        </p:nvSpPr>
        <p:spPr>
          <a:xfrm rot="18054391">
            <a:off x="-1521564" y="528902"/>
            <a:ext cx="4113643" cy="548680"/>
          </a:xfrm>
          <a:prstGeom prst="mathMinu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4200339" y="3129346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3996038" y="312934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564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-3636912" y="3230880"/>
            <a:ext cx="7272808" cy="504056"/>
          </a:xfrm>
          <a:prstGeom prst="doubleWave">
            <a:avLst>
              <a:gd name="adj1" fmla="val 6250"/>
              <a:gd name="adj2" fmla="val 188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831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5364088" y="3068960"/>
            <a:ext cx="7272808" cy="504056"/>
          </a:xfrm>
          <a:prstGeom prst="doubleWave">
            <a:avLst>
              <a:gd name="adj1" fmla="val 6250"/>
              <a:gd name="adj2" fmla="val 188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383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896" y="332656"/>
            <a:ext cx="7406208" cy="792088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/>
            </a:lvl1pPr>
          </a:lstStyle>
          <a:p>
            <a:r>
              <a:rPr lang="en-US" dirty="0" smtClean="0"/>
              <a:t>Click to edit Master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3EB15-A691-43C8-BF6C-2935CC41042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871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2524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4_Blank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314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5_Blank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819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3_Blank">
    <p:bg>
      <p:bgPr>
        <a:blipFill dpi="0" rotWithShape="1">
          <a:blip r:embed="rId2">
            <a:alphaModFix amt="7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253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1_Blank">
    <p:bg>
      <p:bgPr>
        <a:blipFill dpi="0" rotWithShape="1">
          <a:blip r:embed="rId2">
            <a:alphaModFix amt="82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662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2_Blank">
    <p:bg>
      <p:bgPr>
        <a:blipFill dpi="0" rotWithShape="1">
          <a:blip r:embed="rId2">
            <a:alphaModFix amt="6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108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9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7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0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899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8_Blank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437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7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061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6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222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4_Blank">
    <p:bg>
      <p:bgPr>
        <a:blipFill dpi="0" rotWithShape="1">
          <a:blip r:embed="rId2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506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5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784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bg>
      <p:bgPr>
        <a:blipFill dpi="0" rotWithShape="1">
          <a:blip r:embed="rId2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484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bg>
      <p:bgPr>
        <a:blipFill dpi="0" rotWithShape="1">
          <a:blip r:embed="rId2">
            <a:alphaModFix amt="57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435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2_Blank">
    <p:bg>
      <p:bgPr>
        <a:blipFill dpi="0" rotWithShape="1">
          <a:blip r:embed="rId2">
            <a:alphaModFix amt="5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143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9E9B2-6E5A-45CC-88E0-B31AB9405C84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598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536" y="6172200"/>
            <a:ext cx="3352801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A9FA-AA8A-4EC5-9711-69C145004EF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27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26" Type="http://schemas.openxmlformats.org/officeDocument/2006/relationships/slideLayout" Target="../slideLayouts/slideLayout60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34" Type="http://schemas.openxmlformats.org/officeDocument/2006/relationships/slideLayout" Target="../slideLayouts/slideLayout68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5" Type="http://schemas.openxmlformats.org/officeDocument/2006/relationships/slideLayout" Target="../slideLayouts/slideLayout59.xml"/><Relationship Id="rId33" Type="http://schemas.openxmlformats.org/officeDocument/2006/relationships/slideLayout" Target="../slideLayouts/slideLayout67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29" Type="http://schemas.openxmlformats.org/officeDocument/2006/relationships/slideLayout" Target="../slideLayouts/slideLayout63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slideLayout" Target="../slideLayouts/slideLayout58.xml"/><Relationship Id="rId32" Type="http://schemas.openxmlformats.org/officeDocument/2006/relationships/slideLayout" Target="../slideLayouts/slideLayout66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57.xml"/><Relationship Id="rId28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31" Type="http://schemas.openxmlformats.org/officeDocument/2006/relationships/slideLayout" Target="../slideLayouts/slideLayout65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Relationship Id="rId27" Type="http://schemas.openxmlformats.org/officeDocument/2006/relationships/slideLayout" Target="../slideLayouts/slideLayout61.xml"/><Relationship Id="rId30" Type="http://schemas.openxmlformats.org/officeDocument/2006/relationships/slideLayout" Target="../slideLayouts/slideLayout64.xml"/><Relationship Id="rId3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32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05430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07504" y="948904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3569" y="332656"/>
            <a:ext cx="7776862" cy="7920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dirty="0" smtClean="0"/>
              <a:t>Click to edit Master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1340768"/>
            <a:ext cx="3744416" cy="4865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4408" y="6165304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7F777D0-1047-42BB-9325-19191E1BA8DC}" type="slidenum">
              <a:rPr lang="es-ES" smtClean="0"/>
              <a:pPr/>
              <a:t>‹#›</a:t>
            </a:fld>
            <a:endParaRPr lang="es-ES" dirty="0"/>
          </a:p>
        </p:txBody>
      </p:sp>
      <p:sp>
        <p:nvSpPr>
          <p:cNvPr id="11" name="Text Placeholder 2"/>
          <p:cNvSpPr txBox="1">
            <a:spLocks/>
          </p:cNvSpPr>
          <p:nvPr userDrawn="1"/>
        </p:nvSpPr>
        <p:spPr>
          <a:xfrm>
            <a:off x="4572000" y="1340768"/>
            <a:ext cx="3888432" cy="4865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705" r:id="rId7"/>
    <p:sldLayoutId id="2147483704" r:id="rId8"/>
    <p:sldLayoutId id="2147483706" r:id="rId9"/>
    <p:sldLayoutId id="2147483702" r:id="rId10"/>
    <p:sldLayoutId id="2147483684" r:id="rId11"/>
    <p:sldLayoutId id="2147483685" r:id="rId12"/>
    <p:sldLayoutId id="2147483686" r:id="rId13"/>
    <p:sldLayoutId id="2147483680" r:id="rId14"/>
    <p:sldLayoutId id="2147483703" r:id="rId15"/>
    <p:sldLayoutId id="2147483678" r:id="rId16"/>
    <p:sldLayoutId id="2147483679" r:id="rId17"/>
    <p:sldLayoutId id="2147483700" r:id="rId18"/>
    <p:sldLayoutId id="2147483701" r:id="rId19"/>
    <p:sldLayoutId id="2147483699" r:id="rId20"/>
    <p:sldLayoutId id="2147483697" r:id="rId21"/>
    <p:sldLayoutId id="2147483698" r:id="rId22"/>
    <p:sldLayoutId id="2147483695" r:id="rId23"/>
    <p:sldLayoutId id="2147483696" r:id="rId24"/>
    <p:sldLayoutId id="2147483694" r:id="rId25"/>
    <p:sldLayoutId id="2147483693" r:id="rId26"/>
    <p:sldLayoutId id="2147483692" r:id="rId27"/>
    <p:sldLayoutId id="2147483690" r:id="rId28"/>
    <p:sldLayoutId id="2147483691" r:id="rId29"/>
    <p:sldLayoutId id="2147483689" r:id="rId30"/>
    <p:sldLayoutId id="2147483687" r:id="rId31"/>
    <p:sldLayoutId id="2147483688" r:id="rId32"/>
    <p:sldLayoutId id="2147483682" r:id="rId33"/>
    <p:sldLayoutId id="2147483683" r:id="rId34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marL="0" indent="0" algn="ct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None/>
        <a:defRPr sz="4600" b="1" i="0" kern="1200" cap="none" spc="150">
          <a:ln w="11430"/>
          <a:solidFill>
            <a:schemeClr val="accent2">
              <a:lumMod val="75000"/>
            </a:schemeClr>
          </a:solidFill>
          <a:effectLst>
            <a:outerShdw blurRad="25400" algn="tl" rotWithShape="0">
              <a:srgbClr val="000000">
                <a:alpha val="43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32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05430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07504" y="948904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3569" y="332656"/>
            <a:ext cx="7776862" cy="7920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dirty="0" smtClean="0"/>
              <a:t>Click to edit Master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1340768"/>
            <a:ext cx="3744416" cy="4865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4408" y="6165304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7F777D0-1047-42BB-9325-19191E1BA8DC}" type="slidenum">
              <a:rPr lang="es-ES" smtClean="0"/>
              <a:pPr/>
              <a:t>‹#›</a:t>
            </a:fld>
            <a:endParaRPr lang="es-ES" dirty="0"/>
          </a:p>
        </p:txBody>
      </p:sp>
      <p:sp>
        <p:nvSpPr>
          <p:cNvPr id="11" name="Text Placeholder 2"/>
          <p:cNvSpPr txBox="1">
            <a:spLocks/>
          </p:cNvSpPr>
          <p:nvPr userDrawn="1"/>
        </p:nvSpPr>
        <p:spPr>
          <a:xfrm>
            <a:off x="4572000" y="1340768"/>
            <a:ext cx="3888432" cy="4865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Double Wave 11"/>
          <p:cNvSpPr/>
          <p:nvPr userDrawn="1"/>
        </p:nvSpPr>
        <p:spPr>
          <a:xfrm rot="5400000">
            <a:off x="-2458663" y="3114847"/>
            <a:ext cx="5060326" cy="504056"/>
          </a:xfrm>
          <a:prstGeom prst="doubleWave">
            <a:avLst>
              <a:gd name="adj1" fmla="val 12500"/>
              <a:gd name="adj2" fmla="val 1880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163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26" r:id="rId19"/>
    <p:sldLayoutId id="2147483727" r:id="rId20"/>
    <p:sldLayoutId id="2147483728" r:id="rId21"/>
    <p:sldLayoutId id="2147483729" r:id="rId22"/>
    <p:sldLayoutId id="2147483730" r:id="rId23"/>
    <p:sldLayoutId id="2147483731" r:id="rId24"/>
    <p:sldLayoutId id="2147483732" r:id="rId25"/>
    <p:sldLayoutId id="2147483733" r:id="rId26"/>
    <p:sldLayoutId id="2147483734" r:id="rId27"/>
    <p:sldLayoutId id="2147483735" r:id="rId28"/>
    <p:sldLayoutId id="2147483736" r:id="rId29"/>
    <p:sldLayoutId id="2147483737" r:id="rId30"/>
    <p:sldLayoutId id="2147483738" r:id="rId31"/>
    <p:sldLayoutId id="2147483739" r:id="rId32"/>
    <p:sldLayoutId id="2147483740" r:id="rId33"/>
    <p:sldLayoutId id="2147483741" r:id="rId34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marL="0" indent="0" algn="ct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None/>
        <a:defRPr sz="4600" b="1" i="0" kern="1200" cap="none" spc="150">
          <a:ln w="11430"/>
          <a:solidFill>
            <a:schemeClr val="accent2">
              <a:lumMod val="75000"/>
            </a:schemeClr>
          </a:solidFill>
          <a:effectLst>
            <a:outerShdw blurRad="25400" algn="tl" rotWithShape="0">
              <a:srgbClr val="000000">
                <a:alpha val="43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jpeg"/><Relationship Id="rId5" Type="http://schemas.microsoft.com/office/2007/relationships/hdphoto" Target="../media/hdphoto2.wdp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5.png"/><Relationship Id="rId5" Type="http://schemas.microsoft.com/office/2007/relationships/hdphoto" Target="../media/hdphoto4.wdp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gif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9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9T5unQEIbY&amp;t=4s" TargetMode="External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5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5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78.jpeg"/><Relationship Id="rId7" Type="http://schemas.openxmlformats.org/officeDocument/2006/relationships/image" Target="../media/image17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Relationship Id="rId9" Type="http://schemas.openxmlformats.org/officeDocument/2006/relationships/image" Target="../media/image83.jpe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18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18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18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5.xml"/><Relationship Id="rId5" Type="http://schemas.microsoft.com/office/2007/relationships/hdphoto" Target="../media/hdphoto5.wdp"/><Relationship Id="rId4" Type="http://schemas.openxmlformats.org/officeDocument/2006/relationships/image" Target="../media/image90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92.png"/><Relationship Id="rId4" Type="http://schemas.openxmlformats.org/officeDocument/2006/relationships/hyperlink" Target="mailto:charlene@studythecalendar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252520" y="6381328"/>
            <a:ext cx="432048" cy="365125"/>
          </a:xfrm>
        </p:spPr>
        <p:txBody>
          <a:bodyPr/>
          <a:lstStyle/>
          <a:p>
            <a:fld id="{8DD6D281-485E-4A40-B53B-65A2FA315EC6}" type="slidenum">
              <a:rPr lang="es-ES" smtClean="0"/>
              <a:pPr/>
              <a:t>1</a:t>
            </a:fld>
            <a:endParaRPr lang="es-E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5217626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b="1" dirty="0">
                <a:solidFill>
                  <a:srgbClr val="0070C0"/>
                </a:solidFill>
                <a:latin typeface="Comic Sans MS" pitchFamily="66" charset="0"/>
              </a:rPr>
              <a:t>Grammar </a:t>
            </a:r>
            <a:r>
              <a:rPr lang="en-US" sz="4800" b="1" dirty="0" smtClean="0">
                <a:solidFill>
                  <a:srgbClr val="0070C0"/>
                </a:solidFill>
                <a:latin typeface="Comic Sans MS" pitchFamily="66" charset="0"/>
              </a:rPr>
              <a:t>101</a:t>
            </a:r>
            <a:r>
              <a:rPr lang="en-US" sz="3600" b="1" dirty="0" smtClean="0">
                <a:solidFill>
                  <a:srgbClr val="0070C0"/>
                </a:solidFill>
                <a:latin typeface="Comic Sans MS" pitchFamily="66" charset="0"/>
              </a:rPr>
              <a:t> (</a:t>
            </a:r>
            <a:r>
              <a:rPr lang="en-US" sz="3600" b="1" dirty="0" err="1" smtClean="0">
                <a:solidFill>
                  <a:srgbClr val="0070C0"/>
                </a:solidFill>
                <a:latin typeface="Comic Sans MS" pitchFamily="66" charset="0"/>
              </a:rPr>
              <a:t>Pt</a:t>
            </a:r>
            <a:r>
              <a:rPr lang="en-US" sz="3600" b="1" dirty="0" smtClean="0">
                <a:solidFill>
                  <a:srgbClr val="0070C0"/>
                </a:solidFill>
                <a:latin typeface="Comic Sans MS" pitchFamily="66" charset="0"/>
              </a:rPr>
              <a:t> 1)</a:t>
            </a:r>
            <a:r>
              <a:rPr lang="en-US" sz="4800" b="1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sz="4800" b="1" dirty="0">
                <a:solidFill>
                  <a:srgbClr val="0070C0"/>
                </a:solidFill>
                <a:latin typeface="Comic Sans MS" pitchFamily="66" charset="0"/>
              </a:rPr>
              <a:t>for the </a:t>
            </a:r>
            <a:r>
              <a:rPr lang="en-US" sz="4800" b="1" dirty="0" smtClean="0">
                <a:solidFill>
                  <a:srgbClr val="0070C0"/>
                </a:solidFill>
                <a:latin typeface="Comic Sans MS" pitchFamily="66" charset="0"/>
              </a:rPr>
              <a:t/>
            </a:r>
            <a:br>
              <a:rPr lang="en-US" sz="4800" b="1" dirty="0" smtClean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US" sz="4800" b="1" dirty="0" smtClean="0">
                <a:solidFill>
                  <a:srgbClr val="0070C0"/>
                </a:solidFill>
                <a:latin typeface="Comic Sans MS" pitchFamily="66" charset="0"/>
              </a:rPr>
              <a:t>Hebrew </a:t>
            </a:r>
            <a:r>
              <a:rPr lang="en-US" sz="4800" b="1" dirty="0">
                <a:solidFill>
                  <a:srgbClr val="0070C0"/>
                </a:solidFill>
                <a:latin typeface="Comic Sans MS" pitchFamily="66" charset="0"/>
              </a:rPr>
              <a:t>“evening” in Gen 1</a:t>
            </a:r>
            <a:endParaRPr lang="en-US" sz="48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170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998" b="11998"/>
          <a:stretch>
            <a:fillRect/>
          </a:stretch>
        </p:blipFill>
        <p:spPr>
          <a:xfrm>
            <a:off x="4427984" y="549275"/>
            <a:ext cx="4114800" cy="3127375"/>
          </a:xfrm>
          <a:effectLst>
            <a:reflection blurRad="4350" stA="23000" endA="300" endPos="28000" dir="5400000" sy="-100000" algn="bl" rotWithShape="0"/>
          </a:effectLst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9239896" y="4617132"/>
            <a:ext cx="3672408" cy="86409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</a:rPr>
              <a:t>By:  Charlene Fortsch</a:t>
            </a:r>
          </a:p>
          <a:p>
            <a:pPr marL="0" indent="0" algn="ctr">
              <a:buNone/>
            </a:pP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Segoe Print" pitchFamily="2" charset="0"/>
              </a:rPr>
              <a:t>3 May 2019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Segoe Print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404664"/>
            <a:ext cx="4536504" cy="54476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Stepping Stones for Bible Study </a:t>
            </a:r>
            <a:b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</a:br>
            <a:endParaRPr lang="en-US" sz="2000" dirty="0" smtClean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Examination </a:t>
            </a:r>
            <a:b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of the Term “Evening” in English &amp; Hebrew</a:t>
            </a:r>
            <a:b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</a:b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for Gen 1:5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9" name="Double Wave 8"/>
          <p:cNvSpPr/>
          <p:nvPr/>
        </p:nvSpPr>
        <p:spPr>
          <a:xfrm rot="5400000">
            <a:off x="-3636912" y="3212976"/>
            <a:ext cx="7272808" cy="504056"/>
          </a:xfrm>
          <a:prstGeom prst="doubleWave">
            <a:avLst>
              <a:gd name="adj1" fmla="val 6250"/>
              <a:gd name="adj2" fmla="val 1880"/>
            </a:avLst>
          </a:prstGeom>
          <a:solidFill>
            <a:schemeClr val="bg2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8362716" y="-1323530"/>
            <a:ext cx="856564" cy="9433050"/>
            <a:chOff x="-114910" y="-1286691"/>
            <a:chExt cx="856564" cy="9433050"/>
          </a:xfrm>
        </p:grpSpPr>
        <p:sp>
          <p:nvSpPr>
            <p:cNvPr id="12" name="Minus 11"/>
            <p:cNvSpPr/>
            <p:nvPr/>
          </p:nvSpPr>
          <p:spPr>
            <a:xfrm rot="16200000">
              <a:off x="-4310527" y="3094177"/>
              <a:ext cx="9433049" cy="671313"/>
            </a:xfrm>
            <a:prstGeom prst="mathMinus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Minus 12"/>
            <p:cNvSpPr/>
            <p:nvPr/>
          </p:nvSpPr>
          <p:spPr>
            <a:xfrm rot="16200000">
              <a:off x="-4495778" y="3094178"/>
              <a:ext cx="9433049" cy="671313"/>
            </a:xfrm>
            <a:prstGeom prst="mathMinus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9396536" y="764704"/>
            <a:ext cx="1368152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3800" dirty="0" smtClean="0">
                <a:solidFill>
                  <a:schemeClr val="accent3"/>
                </a:solidFill>
                <a:latin typeface="Algerian" pitchFamily="82" charset="0"/>
                <a:cs typeface="MV Boli" pitchFamily="2" charset="0"/>
              </a:rPr>
              <a:t>?</a:t>
            </a:r>
            <a:endParaRPr lang="en-US" sz="13800" dirty="0">
              <a:solidFill>
                <a:schemeClr val="accent3"/>
              </a:solidFill>
              <a:latin typeface="Algerian" pitchFamily="82" charset="0"/>
              <a:cs typeface="MV Boli" pitchFamily="2" charset="0"/>
            </a:endParaRPr>
          </a:p>
        </p:txBody>
      </p:sp>
      <p:pic>
        <p:nvPicPr>
          <p:cNvPr id="14" name="Picture 3" descr="C:\Users\Rae\Desktop\ULB &amp; L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5033903"/>
            <a:ext cx="2824573" cy="136815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0404648" y="0"/>
            <a:ext cx="1763688" cy="450892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8700" dirty="0" smtClean="0">
                <a:solidFill>
                  <a:schemeClr val="accent3"/>
                </a:solidFill>
                <a:latin typeface="Algerian" pitchFamily="82" charset="0"/>
                <a:cs typeface="MV Boli" pitchFamily="2" charset="0"/>
              </a:rPr>
              <a:t>?</a:t>
            </a:r>
            <a:endParaRPr lang="en-US" sz="28700" dirty="0">
              <a:solidFill>
                <a:schemeClr val="accent3"/>
              </a:solidFill>
              <a:latin typeface="Algerian" pitchFamily="8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67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348880"/>
            <a:ext cx="8964488" cy="826445"/>
          </a:xfrm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38100" h="38100" prst="angle"/>
            </a:sp3d>
          </a:bodyPr>
          <a:lstStyle/>
          <a:p>
            <a:pPr marL="0" indent="0" algn="ctr">
              <a:buNone/>
            </a:pPr>
            <a:r>
              <a:rPr lang="en-US" dirty="0" smtClean="0">
                <a:ln w="10541" cmpd="sng">
                  <a:solidFill>
                    <a:srgbClr val="05C3CD"/>
                  </a:solidFill>
                  <a:prstDash val="solid"/>
                </a:ln>
                <a:solidFill>
                  <a:srgbClr val="06DFEA"/>
                </a:solidFill>
              </a:rPr>
              <a:t>Reviewing Simple Lessons Long Forgotten?!</a:t>
            </a:r>
            <a:endParaRPr lang="en-US" dirty="0">
              <a:ln w="10541" cmpd="sng">
                <a:solidFill>
                  <a:srgbClr val="05C3CD"/>
                </a:solidFill>
                <a:prstDash val="solid"/>
              </a:ln>
              <a:solidFill>
                <a:srgbClr val="06DFEA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88" y="188640"/>
            <a:ext cx="7366423" cy="2376264"/>
          </a:xfrm>
          <a:effectLst>
            <a:softEdge rad="127000"/>
          </a:effec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3528" y="3345010"/>
            <a:ext cx="8496944" cy="332435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1800" b="1" dirty="0">
                <a:solidFill>
                  <a:srgbClr val="7030A0"/>
                </a:solidFill>
              </a:rPr>
              <a:t>How can a simple English word like “evening” </a:t>
            </a:r>
            <a:r>
              <a:rPr lang="en-US" sz="1800" b="1" dirty="0" smtClean="0">
                <a:solidFill>
                  <a:srgbClr val="7030A0"/>
                </a:solidFill>
              </a:rPr>
              <a:t>pose </a:t>
            </a:r>
            <a:r>
              <a:rPr lang="en-US" sz="1800" b="1" dirty="0">
                <a:solidFill>
                  <a:srgbClr val="7030A0"/>
                </a:solidFill>
              </a:rPr>
              <a:t>such a confusing </a:t>
            </a:r>
            <a:r>
              <a:rPr lang="en-US" sz="1800" b="1" dirty="0" smtClean="0">
                <a:solidFill>
                  <a:srgbClr val="7030A0"/>
                </a:solidFill>
              </a:rPr>
              <a:t>problem when </a:t>
            </a:r>
            <a:r>
              <a:rPr lang="en-US" sz="1800" b="1" dirty="0">
                <a:solidFill>
                  <a:srgbClr val="7030A0"/>
                </a:solidFill>
              </a:rPr>
              <a:t>linked to the proper commencement for the days of creation?  </a:t>
            </a:r>
            <a:endParaRPr lang="en-US" sz="1800" dirty="0">
              <a:solidFill>
                <a:srgbClr val="7030A0"/>
              </a:solidFill>
            </a:endParaRPr>
          </a:p>
          <a:p>
            <a:pPr algn="ctr"/>
            <a:r>
              <a:rPr lang="en-US" sz="1800" b="1" dirty="0">
                <a:solidFill>
                  <a:schemeClr val="accent6"/>
                </a:solidFill>
              </a:rPr>
              <a:t>Could it be the Church Leaders, Pastors and Bible Workers </a:t>
            </a:r>
            <a:r>
              <a:rPr lang="en-US" sz="1800" b="1" dirty="0" smtClean="0">
                <a:solidFill>
                  <a:schemeClr val="accent6"/>
                </a:solidFill>
              </a:rPr>
              <a:t/>
            </a:r>
            <a:br>
              <a:rPr lang="en-US" sz="1800" b="1" dirty="0" smtClean="0">
                <a:solidFill>
                  <a:schemeClr val="accent6"/>
                </a:solidFill>
              </a:rPr>
            </a:br>
            <a:r>
              <a:rPr lang="en-US" sz="1800" b="1" dirty="0" smtClean="0">
                <a:solidFill>
                  <a:schemeClr val="accent6"/>
                </a:solidFill>
              </a:rPr>
              <a:t>have </a:t>
            </a:r>
            <a:r>
              <a:rPr lang="en-US" sz="1800" b="1" dirty="0">
                <a:solidFill>
                  <a:schemeClr val="accent6"/>
                </a:solidFill>
              </a:rPr>
              <a:t>not been </a:t>
            </a:r>
            <a:r>
              <a:rPr lang="en-US" sz="1800" b="1" dirty="0" smtClean="0">
                <a:solidFill>
                  <a:schemeClr val="accent6"/>
                </a:solidFill>
              </a:rPr>
              <a:t>diligent </a:t>
            </a:r>
            <a:r>
              <a:rPr lang="en-US" sz="1800" b="1" dirty="0">
                <a:solidFill>
                  <a:schemeClr val="accent6"/>
                </a:solidFill>
              </a:rPr>
              <a:t>enough in their search?  </a:t>
            </a:r>
            <a:endParaRPr lang="en-US" sz="1800" dirty="0">
              <a:solidFill>
                <a:schemeClr val="accent6"/>
              </a:solidFill>
            </a:endParaRPr>
          </a:p>
          <a:p>
            <a:pPr algn="ctr"/>
            <a:r>
              <a:rPr lang="en-US" sz="1800" b="1" dirty="0">
                <a:solidFill>
                  <a:srgbClr val="00B050"/>
                </a:solidFill>
              </a:rPr>
              <a:t>Have they been misled by traditions, </a:t>
            </a:r>
            <a:r>
              <a:rPr lang="en-US" sz="1800" b="1" dirty="0" smtClean="0">
                <a:solidFill>
                  <a:srgbClr val="00B050"/>
                </a:solidFill>
              </a:rPr>
              <a:t>ignorantly passing </a:t>
            </a:r>
            <a:r>
              <a:rPr lang="en-US" sz="1800" b="1" dirty="0">
                <a:solidFill>
                  <a:srgbClr val="00B050"/>
                </a:solidFill>
              </a:rPr>
              <a:t>along </a:t>
            </a:r>
            <a:r>
              <a:rPr lang="en-US" sz="1800" b="1" dirty="0" smtClean="0">
                <a:solidFill>
                  <a:srgbClr val="00B050"/>
                </a:solidFill>
              </a:rPr>
              <a:t/>
            </a:r>
            <a:br>
              <a:rPr lang="en-US" sz="1800" b="1" dirty="0" smtClean="0">
                <a:solidFill>
                  <a:srgbClr val="00B050"/>
                </a:solidFill>
              </a:rPr>
            </a:br>
            <a:r>
              <a:rPr lang="en-US" sz="1800" b="1" dirty="0" smtClean="0">
                <a:solidFill>
                  <a:srgbClr val="00B050"/>
                </a:solidFill>
              </a:rPr>
              <a:t>what </a:t>
            </a:r>
            <a:r>
              <a:rPr lang="en-US" sz="1800" b="1" dirty="0">
                <a:solidFill>
                  <a:srgbClr val="00B050"/>
                </a:solidFill>
              </a:rPr>
              <a:t>they have learned</a:t>
            </a:r>
            <a:r>
              <a:rPr lang="en-US" sz="1800" b="1" dirty="0" smtClean="0">
                <a:solidFill>
                  <a:srgbClr val="00B050"/>
                </a:solidFill>
              </a:rPr>
              <a:t>, to </a:t>
            </a:r>
            <a:r>
              <a:rPr lang="en-US" sz="1800" b="1" dirty="0">
                <a:solidFill>
                  <a:srgbClr val="00B050"/>
                </a:solidFill>
              </a:rPr>
              <a:t>the nominal church member?  </a:t>
            </a:r>
            <a:endParaRPr lang="en-US" sz="1800" dirty="0">
              <a:solidFill>
                <a:srgbClr val="00B050"/>
              </a:solidFill>
            </a:endParaRPr>
          </a:p>
          <a:p>
            <a:pPr algn="ctr"/>
            <a:r>
              <a:rPr lang="en-US" sz="1800" b="1" dirty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Can the nominal Bible Student really find </a:t>
            </a:r>
            <a:r>
              <a:rPr lang="en-US" sz="1800" b="1" dirty="0" smtClean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out</a:t>
            </a:r>
            <a:br>
              <a:rPr lang="en-US" sz="1800" b="1" dirty="0" smtClean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1800" b="1" dirty="0" smtClean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1800" b="1" dirty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what the truth is of this </a:t>
            </a:r>
            <a:r>
              <a:rPr lang="en-US" sz="1800" b="1" dirty="0" smtClean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“evening” controversy?  </a:t>
            </a:r>
            <a:endParaRPr lang="en-US" sz="1800" dirty="0">
              <a:solidFill>
                <a:srgbClr val="C00000"/>
              </a:solidFill>
            </a:endParaRPr>
          </a:p>
          <a:p>
            <a:pPr algn="ctr"/>
            <a:r>
              <a:rPr lang="en-US" sz="1800" b="1" dirty="0">
                <a:solidFill>
                  <a:srgbClr val="0070C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See how </a:t>
            </a:r>
            <a:r>
              <a:rPr lang="en-US" sz="1800" b="1" dirty="0" smtClean="0">
                <a:solidFill>
                  <a:srgbClr val="0070C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this </a:t>
            </a:r>
            <a:r>
              <a:rPr lang="en-US" sz="1800" b="1" dirty="0">
                <a:solidFill>
                  <a:srgbClr val="0070C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problem can be solved with simple grammar skills.</a:t>
            </a:r>
            <a:endParaRPr lang="en-US" sz="1800" dirty="0">
              <a:solidFill>
                <a:srgbClr val="0070C0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44408" y="6153323"/>
            <a:ext cx="448816" cy="365125"/>
          </a:xfrm>
        </p:spPr>
        <p:txBody>
          <a:bodyPr/>
          <a:lstStyle/>
          <a:p>
            <a:fld id="{87AE371E-ED34-412D-882F-B73224B707AB}" type="slidenum">
              <a:rPr lang="es-ES" smtClean="0"/>
              <a:pPr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044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Rae\Desktop\Flat Earth\do boy glas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3131697"/>
            <a:ext cx="1804157" cy="1997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96" y="1844824"/>
            <a:ext cx="9756576" cy="1710681"/>
          </a:xfrm>
          <a:ln>
            <a:noFill/>
          </a:ln>
        </p:spPr>
        <p:txBody>
          <a:bodyPr>
            <a:scene3d>
              <a:camera prst="isometricOffAxis1Righ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indent="0" algn="ctr">
              <a:buNone/>
            </a:pP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For understanding the phrase from </a:t>
            </a:r>
            <a:b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</a:b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the last part of Gen 1:5</a:t>
            </a:r>
            <a:r>
              <a:rPr lang="en-US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F0"/>
                </a:solidFill>
              </a:rPr>
              <a:t/>
            </a:r>
            <a:br>
              <a:rPr lang="en-US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F0"/>
                </a:solidFill>
              </a:rPr>
            </a:br>
            <a:r>
              <a:rPr lang="en-US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/>
                </a:solidFill>
              </a:rPr>
              <a:t>“…and the evening and the morning </a:t>
            </a:r>
            <a:br>
              <a:rPr lang="en-US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/>
                </a:solidFill>
              </a:rPr>
            </a:br>
            <a:r>
              <a:rPr lang="en-US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/>
                </a:solidFill>
              </a:rPr>
              <a:t>were the first day.”</a:t>
            </a:r>
            <a:endParaRPr lang="en-US" sz="3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576" y="4869160"/>
            <a:ext cx="3600400" cy="1656184"/>
          </a:xfrm>
          <a:solidFill>
            <a:srgbClr val="ABE9FF"/>
          </a:solidFill>
          <a:ln w="76200">
            <a:solidFill>
              <a:schemeClr val="tx2">
                <a:lumMod val="75000"/>
              </a:schemeClr>
            </a:solidFill>
          </a:ln>
          <a:scene3d>
            <a:camera prst="orthographicFront"/>
            <a:lightRig rig="flat" dir="t">
              <a:rot lat="0" lon="0" rev="18900000"/>
            </a:lightRig>
          </a:scene3d>
          <a:sp3d>
            <a:bevelT w="152400" h="50800" prst="softRound"/>
          </a:sp3d>
        </p:spPr>
        <p:txBody>
          <a:bodyPr>
            <a:normAutofit lnSpcReduction="10000"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/>
                <a:solidFill>
                  <a:srgbClr val="002060"/>
                </a:solidFill>
                <a:latin typeface="Arial Rounded MT Bold" pitchFamily="34" charset="0"/>
              </a:rPr>
              <a:t>Does “evening” really mean </a:t>
            </a:r>
            <a:br>
              <a:rPr lang="en-US" sz="3600" b="1" dirty="0" smtClean="0">
                <a:ln/>
                <a:solidFill>
                  <a:srgbClr val="002060"/>
                </a:solidFill>
                <a:latin typeface="Arial Rounded MT Bold" pitchFamily="34" charset="0"/>
              </a:rPr>
            </a:br>
            <a:r>
              <a:rPr lang="en-US" sz="3600" b="1" dirty="0" smtClean="0">
                <a:ln/>
                <a:solidFill>
                  <a:srgbClr val="002060"/>
                </a:solidFill>
                <a:latin typeface="Arial Rounded MT Bold" pitchFamily="34" charset="0"/>
              </a:rPr>
              <a:t>“sunset”?</a:t>
            </a:r>
            <a:endParaRPr lang="en-US" sz="3600" b="1" dirty="0">
              <a:ln/>
              <a:solidFill>
                <a:srgbClr val="002060"/>
              </a:solidFill>
              <a:latin typeface="Arial Rounded MT Bold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448816" cy="365125"/>
          </a:xfrm>
        </p:spPr>
        <p:txBody>
          <a:bodyPr/>
          <a:lstStyle/>
          <a:p>
            <a:fld id="{87AE371E-ED34-412D-882F-B73224B707AB}" type="slidenum">
              <a:rPr lang="es-ES" smtClean="0"/>
              <a:pPr/>
              <a:t>4</a:t>
            </a:fld>
            <a:endParaRPr lang="es-ES" dirty="0"/>
          </a:p>
        </p:txBody>
      </p:sp>
      <p:pic>
        <p:nvPicPr>
          <p:cNvPr id="139266" name="Picture 2" descr="C:\Users\Rae\Desktop\Grammar Art\p 2 Grammar Lessons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1559">
            <a:off x="267447" y="235050"/>
            <a:ext cx="3494087" cy="1511300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501008"/>
            <a:ext cx="4016375" cy="26765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10525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276786"/>
            <a:ext cx="2562592" cy="3102746"/>
          </a:xfrm>
          <a:effectLst>
            <a:softEdge rad="127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488832" cy="576064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</a:rPr>
              <a:t>INTRODUCTION</a:t>
            </a:r>
            <a:endParaRPr lang="en-US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576" y="1124744"/>
            <a:ext cx="7416824" cy="2808312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this study we are going to learn how to study the Scriptures with some basic study tools including:</a:t>
            </a:r>
          </a:p>
          <a:p>
            <a:pPr marL="457200" indent="-457200">
              <a:buAutoNum type="arabicPeriod"/>
            </a:pP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Review of basic high-school grammar classes;</a:t>
            </a:r>
          </a:p>
          <a:p>
            <a:pPr marL="457200" indent="-457200">
              <a:buAutoNum type="arabicPeriod"/>
            </a:pP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Use of dictionaries and lexicons.</a:t>
            </a:r>
          </a:p>
          <a:p>
            <a:pPr marL="457200" indent="-457200">
              <a:buAutoNum type="arabicPeriod"/>
            </a:pP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sample topic of study will be “day-start” from: 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1800" b="1" dirty="0" smtClean="0">
                <a:solidFill>
                  <a:srgbClr val="0070C0"/>
                </a:solidFill>
              </a:rPr>
              <a:t>Gen 1:  </a:t>
            </a:r>
            <a:r>
              <a:rPr 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first day of creation  </a:t>
            </a: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(Grammar 101 - Part 1)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1800" b="1" dirty="0" smtClean="0">
                <a:solidFill>
                  <a:srgbClr val="0070C0"/>
                </a:solidFill>
              </a:rPr>
              <a:t>Lev 23:  </a:t>
            </a:r>
            <a:r>
              <a:rPr 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Day of Atonement.  </a:t>
            </a: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(Grammar 101 - Part 2)</a:t>
            </a:r>
          </a:p>
          <a:p>
            <a:pPr lvl="1"/>
            <a:endParaRPr lang="en-US" sz="1800" dirty="0"/>
          </a:p>
          <a:p>
            <a:endParaRPr lang="en-US" sz="2000" dirty="0" smtClean="0"/>
          </a:p>
          <a:p>
            <a:pPr marL="457200" indent="-457200">
              <a:buAutoNum type="arabicPeriod"/>
            </a:pPr>
            <a:endParaRPr lang="en-US" sz="2000" dirty="0" smtClean="0"/>
          </a:p>
          <a:p>
            <a:pPr marL="457200" indent="-457200">
              <a:buAutoNum type="arabicPeriod"/>
            </a:pP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95184" y="6465019"/>
            <a:ext cx="448816" cy="365125"/>
          </a:xfrm>
        </p:spPr>
        <p:txBody>
          <a:bodyPr/>
          <a:lstStyle/>
          <a:p>
            <a:fld id="{87AE371E-ED34-412D-882F-B73224B707AB}" type="slidenum">
              <a:rPr lang="es-ES" smtClean="0"/>
              <a:pPr/>
              <a:t>5</a:t>
            </a:fld>
            <a:endParaRPr lang="es-ES" dirty="0"/>
          </a:p>
        </p:txBody>
      </p:sp>
      <p:sp>
        <p:nvSpPr>
          <p:cNvPr id="9" name="Rectangle 8"/>
          <p:cNvSpPr/>
          <p:nvPr/>
        </p:nvSpPr>
        <p:spPr>
          <a:xfrm>
            <a:off x="820186" y="4077072"/>
            <a:ext cx="494718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Of High Importance:</a:t>
            </a:r>
          </a:p>
          <a:p>
            <a:pPr algn="ctr"/>
            <a:r>
              <a:rPr lang="en-US" sz="36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Read more than </a:t>
            </a:r>
            <a:br>
              <a:rPr lang="en-US" sz="36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10 words</a:t>
            </a:r>
            <a:br>
              <a:rPr lang="en-US" sz="36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to discern context!</a:t>
            </a:r>
            <a:endParaRPr lang="en-US" sz="36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003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2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2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25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93893"/>
            <a:ext cx="2924282" cy="333190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9592" y="1196751"/>
            <a:ext cx="5328592" cy="2232249"/>
          </a:xfrm>
        </p:spPr>
        <p:txBody>
          <a:bodyPr>
            <a:normAutofit/>
          </a:bodyPr>
          <a:lstStyle/>
          <a:p>
            <a:r>
              <a:rPr lang="en-US" sz="2000" dirty="0" smtClean="0"/>
              <a:t>Many have studied the “day-start” issue and understand this truth for themselves. </a:t>
            </a:r>
          </a:p>
          <a:p>
            <a:r>
              <a:rPr lang="en-US" sz="2000" dirty="0" smtClean="0"/>
              <a:t>But understanding and teaching to others so they can understand is another story.  </a:t>
            </a:r>
          </a:p>
          <a:p>
            <a:r>
              <a:rPr lang="en-US" sz="2000" dirty="0" smtClean="0"/>
              <a:t>Their explanations are still prompting questions such as this: </a:t>
            </a:r>
          </a:p>
          <a:p>
            <a:endParaRPr lang="en-US" sz="2000" dirty="0" smtClean="0"/>
          </a:p>
          <a:p>
            <a:pPr marL="457200" indent="-457200">
              <a:buAutoNum type="arabicPeriod"/>
            </a:pPr>
            <a:endParaRPr lang="en-US" sz="2000" dirty="0" smtClean="0"/>
          </a:p>
          <a:p>
            <a:pPr marL="457200" indent="-457200">
              <a:buAutoNum type="arabicPeriod"/>
            </a:pP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448816" cy="365125"/>
          </a:xfrm>
        </p:spPr>
        <p:txBody>
          <a:bodyPr/>
          <a:lstStyle/>
          <a:p>
            <a:fld id="{87AE371E-ED34-412D-882F-B73224B707AB}" type="slidenum">
              <a:rPr lang="es-ES" smtClean="0"/>
              <a:pPr/>
              <a:t>6</a:t>
            </a:fld>
            <a:endParaRPr lang="es-ES" dirty="0"/>
          </a:p>
        </p:txBody>
      </p:sp>
      <p:sp>
        <p:nvSpPr>
          <p:cNvPr id="9" name="Rectangle 8"/>
          <p:cNvSpPr/>
          <p:nvPr/>
        </p:nvSpPr>
        <p:spPr>
          <a:xfrm>
            <a:off x="499070" y="5074458"/>
            <a:ext cx="303961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 w="11430"/>
                <a:solidFill>
                  <a:srgbClr val="05C3CD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Do you have</a:t>
            </a:r>
            <a:br>
              <a:rPr lang="en-US" sz="3600" b="1" dirty="0" smtClean="0">
                <a:ln w="11430"/>
                <a:solidFill>
                  <a:srgbClr val="05C3CD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dirty="0" smtClean="0">
                <a:ln w="11430"/>
                <a:solidFill>
                  <a:srgbClr val="05C3CD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similar</a:t>
            </a:r>
            <a:br>
              <a:rPr lang="en-US" sz="3600" b="1" dirty="0" smtClean="0">
                <a:ln w="11430"/>
                <a:solidFill>
                  <a:srgbClr val="05C3CD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dirty="0" smtClean="0">
                <a:ln w="11430"/>
                <a:solidFill>
                  <a:srgbClr val="05C3CD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experiences?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476673"/>
            <a:ext cx="7920880" cy="648071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pPr marL="0" indent="0">
              <a:buNone/>
            </a:pPr>
            <a:r>
              <a:rPr lang="en-US" sz="3600" dirty="0" smtClean="0">
                <a:ln w="10541" cmpd="sng">
                  <a:noFill/>
                  <a:prstDash val="solid"/>
                </a:ln>
                <a:solidFill>
                  <a:srgbClr val="00B0F0"/>
                </a:solidFill>
              </a:rPr>
              <a:t>Thanking Our Friends </a:t>
            </a:r>
            <a:r>
              <a:rPr lang="en-US" sz="3600" dirty="0" smtClean="0">
                <a:ln w="10541" cmpd="sng">
                  <a:noFill/>
                  <a:prstDash val="solid"/>
                </a:ln>
                <a:solidFill>
                  <a:schemeClr val="bg1">
                    <a:lumMod val="85000"/>
                  </a:schemeClr>
                </a:solidFill>
              </a:rPr>
              <a:t>in Africa</a:t>
            </a:r>
            <a:endParaRPr lang="en-US" dirty="0">
              <a:ln w="10541" cmpd="sng">
                <a:noFill/>
                <a:prstDash val="solid"/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026" name="Picture 2" descr="C:\Users\Rae\Desktop\Grammar Art\email mouse bes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512" y="3429001"/>
            <a:ext cx="2272730" cy="164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3"/>
          <p:cNvSpPr txBox="1">
            <a:spLocks/>
          </p:cNvSpPr>
          <p:nvPr/>
        </p:nvSpPr>
        <p:spPr>
          <a:xfrm>
            <a:off x="3707904" y="3429001"/>
            <a:ext cx="5472608" cy="3096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Email from African “Dawn Day” Believer: </a:t>
            </a:r>
          </a:p>
          <a:p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  <a:latin typeface="Segoe Print" pitchFamily="2" charset="0"/>
              </a:rPr>
              <a:t>Hi Charlene:  This question is from an ‘even to even’ person.  How will you respond? 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Print" pitchFamily="2" charset="0"/>
              </a:rPr>
              <a:t>[Their question follows:] 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Segoe Print" pitchFamily="2" charset="0"/>
              </a:rPr>
              <a:t>Hi everyone.  I have a question.  What does it mean that the knowledge of the Hebrew word “ereb,” which meant “even or evening,” which meant “afternoon” or “sunset” – is lost?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pPr marL="457200" indent="-457200">
              <a:buFont typeface="Georgia" pitchFamily="18" charset="0"/>
              <a:buAutoNum type="arabicPeriod"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2931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5656" y="1412776"/>
            <a:ext cx="3388660" cy="4032448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Since when does the day not begin with “evening” anymore?</a:t>
            </a:r>
          </a:p>
          <a:p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Today we will attempt to sharpen our Bible study skills through finding the answer to the question on: </a:t>
            </a:r>
          </a:p>
          <a:p>
            <a:r>
              <a:rPr lang="en-US" sz="2400" b="1" dirty="0" smtClean="0">
                <a:solidFill>
                  <a:srgbClr val="00B0F0"/>
                </a:solidFill>
              </a:rPr>
              <a:t>“When does Yahuah’s day really begin?”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7</a:t>
            </a:fld>
            <a:endParaRPr lang="es-E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99592" y="188640"/>
            <a:ext cx="5184576" cy="1152127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228600" indent="-2286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28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en-US" sz="3600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</a:rPr>
              <a:t>The Question is </a:t>
            </a:r>
            <a:br>
              <a:rPr lang="en-US" sz="3600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</a:rPr>
            </a:br>
            <a:r>
              <a:rPr lang="en-US" sz="3600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</a:rPr>
              <a:t>Always the Same </a:t>
            </a:r>
            <a:endParaRPr lang="en-US" dirty="0">
              <a:ln w="10541" cmpd="sng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7584" y="5589240"/>
            <a:ext cx="6759402" cy="1152127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228600" indent="-2286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28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en-US" sz="3600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</a:rPr>
              <a:t>It’s a Good Question!</a:t>
            </a:r>
          </a:p>
          <a:p>
            <a:pPr marL="0" indent="0" algn="ctr">
              <a:buFont typeface="Georgia" pitchFamily="18" charset="0"/>
              <a:buNone/>
            </a:pPr>
            <a:r>
              <a:rPr lang="en-US" sz="3600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</a:rPr>
              <a:t>There is an Answer!</a:t>
            </a:r>
            <a:endParaRPr lang="en-US" dirty="0">
              <a:ln w="10541" cmpd="sng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pic>
        <p:nvPicPr>
          <p:cNvPr id="2050" name="Picture 2" descr="C:\Users\Rae\Desktop\Grammar Art\Questionmark blue p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76672"/>
            <a:ext cx="2438400" cy="2438400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797370"/>
            <a:ext cx="2739391" cy="2791870"/>
          </a:xfrm>
        </p:spPr>
      </p:pic>
    </p:spTree>
    <p:extLst>
      <p:ext uri="{BB962C8B-B14F-4D97-AF65-F5344CB8AC3E}">
        <p14:creationId xmlns:p14="http://schemas.microsoft.com/office/powerpoint/2010/main" val="2677636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b="1" dirty="0" smtClean="0"/>
              <a:t>To learn French, one has to learn that “such and such a word in French” means “such and such a word in English.”</a:t>
            </a:r>
          </a:p>
          <a:p>
            <a:pPr marL="45720" indent="0">
              <a:buNone/>
            </a:pPr>
            <a:r>
              <a:rPr lang="en-US" b="1" dirty="0" smtClean="0"/>
              <a:t>We can’t </a:t>
            </a:r>
            <a:r>
              <a:rPr lang="en-US" b="1" dirty="0"/>
              <a:t>say, </a:t>
            </a:r>
            <a:r>
              <a:rPr lang="en-US" b="1" dirty="0">
                <a:solidFill>
                  <a:srgbClr val="0070C0"/>
                </a:solidFill>
              </a:rPr>
              <a:t>"no, I don't want to learn the true meaning of the French words, I think I'll just guess at the meaning, and 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hope </a:t>
            </a:r>
            <a:r>
              <a:rPr lang="en-US" b="1" dirty="0">
                <a:solidFill>
                  <a:srgbClr val="0070C0"/>
                </a:solidFill>
              </a:rPr>
              <a:t>I'm right ..."  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endParaRPr lang="en-US" sz="1200" b="1" dirty="0" smtClean="0">
              <a:solidFill>
                <a:srgbClr val="0070C0"/>
              </a:solidFill>
            </a:endParaRPr>
          </a:p>
          <a:p>
            <a:pPr marL="45720" indent="0">
              <a:buNone/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You’ll likely be 100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% 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wrong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!</a:t>
            </a:r>
            <a:br>
              <a:rPr lang="en-US" b="1" dirty="0">
                <a:solidFill>
                  <a:schemeClr val="bg2">
                    <a:lumMod val="50000"/>
                  </a:schemeClr>
                </a:solidFill>
              </a:rPr>
            </a:b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>
          <a:xfrm>
            <a:off x="4646798" y="1844824"/>
            <a:ext cx="4173674" cy="4176464"/>
          </a:xfrm>
        </p:spPr>
        <p:txBody>
          <a:bodyPr/>
          <a:lstStyle/>
          <a:p>
            <a:pPr marL="45720" indent="0">
              <a:buNone/>
            </a:pPr>
            <a:r>
              <a:rPr lang="en-US" b="1" dirty="0"/>
              <a:t>It works the same between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English </a:t>
            </a:r>
            <a:r>
              <a:rPr lang="en-US" b="1" dirty="0"/>
              <a:t>and </a:t>
            </a:r>
            <a:r>
              <a:rPr lang="en-US" b="1" dirty="0" smtClean="0"/>
              <a:t>Hebrew.  </a:t>
            </a:r>
          </a:p>
          <a:p>
            <a:pPr marL="45720" indent="0">
              <a:buNone/>
            </a:pPr>
            <a:r>
              <a:rPr lang="en-US" b="1" dirty="0" smtClean="0"/>
              <a:t>When it comes to understanding the “day-start” teaching, we can’t say:  </a:t>
            </a:r>
            <a:r>
              <a:rPr lang="en-US" b="1" dirty="0" smtClean="0">
                <a:solidFill>
                  <a:srgbClr val="0070C0"/>
                </a:solidFill>
              </a:rPr>
              <a:t>“</a:t>
            </a:r>
            <a:r>
              <a:rPr lang="en-US" b="1" dirty="0">
                <a:solidFill>
                  <a:srgbClr val="0070C0"/>
                </a:solidFill>
              </a:rPr>
              <a:t>I'll just guess that the 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Hebrew </a:t>
            </a:r>
            <a:r>
              <a:rPr lang="en-US" b="1" dirty="0">
                <a:solidFill>
                  <a:srgbClr val="0070C0"/>
                </a:solidFill>
              </a:rPr>
              <a:t>word </a:t>
            </a:r>
            <a:r>
              <a:rPr lang="en-US" b="1" dirty="0" smtClean="0">
                <a:solidFill>
                  <a:srgbClr val="0070C0"/>
                </a:solidFill>
              </a:rPr>
              <a:t>for </a:t>
            </a:r>
            <a:r>
              <a:rPr lang="en-US" b="1" dirty="0">
                <a:solidFill>
                  <a:srgbClr val="0070C0"/>
                </a:solidFill>
              </a:rPr>
              <a:t>"</a:t>
            </a:r>
            <a:r>
              <a:rPr lang="en-US" b="1" dirty="0" smtClean="0">
                <a:solidFill>
                  <a:srgbClr val="0070C0"/>
                </a:solidFill>
              </a:rPr>
              <a:t>evening“</a:t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means </a:t>
            </a:r>
            <a:r>
              <a:rPr lang="en-US" b="1" dirty="0">
                <a:solidFill>
                  <a:srgbClr val="0070C0"/>
                </a:solidFill>
              </a:rPr>
              <a:t>"</a:t>
            </a:r>
            <a:r>
              <a:rPr lang="en-US" b="1" dirty="0" smtClean="0">
                <a:solidFill>
                  <a:srgbClr val="0070C0"/>
                </a:solidFill>
              </a:rPr>
              <a:t>afternoon” </a:t>
            </a:r>
            <a:r>
              <a:rPr lang="en-US" b="1" dirty="0">
                <a:solidFill>
                  <a:srgbClr val="0070C0"/>
                </a:solidFill>
              </a:rPr>
              <a:t>... or sunset ... or </a:t>
            </a:r>
            <a:r>
              <a:rPr lang="en-US" b="1" dirty="0" smtClean="0">
                <a:solidFill>
                  <a:srgbClr val="0070C0"/>
                </a:solidFill>
              </a:rPr>
              <a:t>“something else” </a:t>
            </a:r>
            <a:r>
              <a:rPr lang="en-US" b="1" dirty="0">
                <a:solidFill>
                  <a:srgbClr val="0070C0"/>
                </a:solidFill>
              </a:rPr>
              <a:t>... whatever 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I </a:t>
            </a:r>
            <a:r>
              <a:rPr lang="en-US" b="1" dirty="0">
                <a:solidFill>
                  <a:srgbClr val="0070C0"/>
                </a:solidFill>
              </a:rPr>
              <a:t>want." 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endParaRPr lang="en-US" sz="1200" b="1" dirty="0" smtClean="0">
              <a:solidFill>
                <a:srgbClr val="0070C0"/>
              </a:solidFill>
            </a:endParaRPr>
          </a:p>
          <a:p>
            <a:pPr marL="45720" lvl="0" indent="0">
              <a:buNone/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Again, you’ll likely be 100% wrong!</a:t>
            </a:r>
          </a:p>
          <a:p>
            <a:pPr marL="45720" lv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8</a:t>
            </a:fld>
            <a:endParaRPr lang="es-E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Working Between Two Languages</a:t>
            </a:r>
            <a:endParaRPr lang="en-US" sz="3200" dirty="0"/>
          </a:p>
        </p:txBody>
      </p:sp>
      <p:pic>
        <p:nvPicPr>
          <p:cNvPr id="3074" name="Picture 2" descr="C:\Users\Rae\Desktop\Grammar Art\french bann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80728"/>
            <a:ext cx="2764097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Rae\Desktop\Grammar Art\hebrew banner hanakkuk i thin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7" y="980728"/>
            <a:ext cx="2753827" cy="58102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1051073" y="5157192"/>
            <a:ext cx="7191450" cy="1368152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228600" indent="-2286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28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en-US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</a:rPr>
              <a:t>Yet, this is exactly what has been happening with the word “evening.”</a:t>
            </a:r>
          </a:p>
          <a:p>
            <a:pPr marL="0" indent="0" algn="ctr">
              <a:buFont typeface="Georgia" pitchFamily="18" charset="0"/>
              <a:buNone/>
            </a:pPr>
            <a:r>
              <a:rPr lang="en-US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</a:rPr>
              <a:t>Many are still guessing!</a:t>
            </a:r>
            <a:endParaRPr lang="en-US" dirty="0">
              <a:ln w="10541" cmpd="sng">
                <a:noFill/>
                <a:prstDash val="solid"/>
              </a:ln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38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905070" y="1124745"/>
            <a:ext cx="4963074" cy="4464496"/>
          </a:xfr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388620" indent="-342900">
              <a:buAutoNum type="arabicPeriod"/>
            </a:pPr>
            <a:r>
              <a:rPr lang="en-US" dirty="0" smtClean="0"/>
              <a:t>Many </a:t>
            </a:r>
            <a:r>
              <a:rPr lang="en-US" b="1" dirty="0" smtClean="0"/>
              <a:t>of </a:t>
            </a:r>
            <a:r>
              <a:rPr lang="en-US" b="1" dirty="0"/>
              <a:t>us have been taught that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"evening" </a:t>
            </a:r>
            <a:r>
              <a:rPr lang="en-US" b="1" dirty="0"/>
              <a:t>means </a:t>
            </a:r>
            <a:r>
              <a:rPr lang="en-US" b="1" dirty="0">
                <a:solidFill>
                  <a:schemeClr val="accent4"/>
                </a:solidFill>
              </a:rPr>
              <a:t>"sunset" </a:t>
            </a:r>
            <a:r>
              <a:rPr lang="en-US" b="1" dirty="0"/>
              <a:t>or </a:t>
            </a:r>
            <a:r>
              <a:rPr lang="en-US" b="1" dirty="0" smtClean="0"/>
              <a:t> </a:t>
            </a:r>
            <a:r>
              <a:rPr lang="en-US" b="1" dirty="0">
                <a:solidFill>
                  <a:srgbClr val="00B0F0"/>
                </a:solidFill>
              </a:rPr>
              <a:t>"afternoon" </a:t>
            </a:r>
            <a:r>
              <a:rPr lang="en-US" b="1" dirty="0"/>
              <a:t>or </a:t>
            </a:r>
            <a:r>
              <a:rPr lang="en-US" b="1" dirty="0" smtClean="0"/>
              <a:t>whatever. </a:t>
            </a:r>
          </a:p>
          <a:p>
            <a:pPr marL="388620" indent="-342900">
              <a:buAutoNum type="arabicPeriod"/>
            </a:pPr>
            <a:r>
              <a:rPr lang="en-US" b="1" dirty="0"/>
              <a:t>F</a:t>
            </a:r>
            <a:r>
              <a:rPr lang="en-US" b="1" dirty="0" smtClean="0"/>
              <a:t>ew </a:t>
            </a:r>
            <a:r>
              <a:rPr lang="en-US" b="1" dirty="0"/>
              <a:t>of us have thought about challenging </a:t>
            </a:r>
            <a:r>
              <a:rPr lang="en-US" b="1" dirty="0" smtClean="0"/>
              <a:t>this </a:t>
            </a:r>
            <a:r>
              <a:rPr lang="en-US" b="1" dirty="0"/>
              <a:t>point, because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we </a:t>
            </a:r>
            <a:r>
              <a:rPr lang="en-US" b="1" dirty="0"/>
              <a:t>really </a:t>
            </a:r>
            <a:r>
              <a:rPr lang="en-US" b="1" dirty="0" smtClean="0"/>
              <a:t>believed … </a:t>
            </a:r>
          </a:p>
          <a:p>
            <a:pPr marL="388620" indent="-342900">
              <a:buAutoNum type="arabicPeriod"/>
            </a:pPr>
            <a:r>
              <a:rPr lang="en-US" b="1" dirty="0"/>
              <a:t>W</a:t>
            </a:r>
            <a:r>
              <a:rPr lang="en-US" b="1" dirty="0" smtClean="0"/>
              <a:t>hat </a:t>
            </a:r>
            <a:r>
              <a:rPr lang="en-US" b="1" dirty="0"/>
              <a:t>we were </a:t>
            </a:r>
            <a:r>
              <a:rPr lang="en-US" b="1" dirty="0" smtClean="0"/>
              <a:t>shown </a:t>
            </a:r>
            <a:r>
              <a:rPr lang="en-US" b="1" dirty="0"/>
              <a:t>was true. 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We </a:t>
            </a:r>
            <a:r>
              <a:rPr lang="en-US" b="1" dirty="0"/>
              <a:t>were taught this concept </a:t>
            </a:r>
            <a:r>
              <a:rPr lang="en-US" b="1" dirty="0" smtClean="0"/>
              <a:t>early.  </a:t>
            </a:r>
          </a:p>
          <a:p>
            <a:pPr marL="388620" indent="-342900">
              <a:buAutoNum type="arabicPeriod"/>
            </a:pPr>
            <a:r>
              <a:rPr lang="en-US" b="1" dirty="0" smtClean="0"/>
              <a:t>Most of us have not been taught </a:t>
            </a:r>
            <a:br>
              <a:rPr lang="en-US" b="1" dirty="0" smtClean="0"/>
            </a:br>
            <a:r>
              <a:rPr lang="en-US" b="1" dirty="0" smtClean="0"/>
              <a:t>to question </a:t>
            </a:r>
            <a:r>
              <a:rPr lang="en-US" b="1" dirty="0"/>
              <a:t>the meaning of such a simple word</a:t>
            </a:r>
            <a:r>
              <a:rPr lang="en-US" b="1" dirty="0" smtClean="0"/>
              <a:t>?  Why?</a:t>
            </a:r>
          </a:p>
          <a:p>
            <a:pPr marL="388620" indent="-342900">
              <a:buAutoNum type="arabicPeriod"/>
            </a:pPr>
            <a:r>
              <a:rPr lang="en-US" b="1" dirty="0" smtClean="0">
                <a:solidFill>
                  <a:srgbClr val="00B050"/>
                </a:solidFill>
              </a:rPr>
              <a:t>Because </a:t>
            </a:r>
            <a:r>
              <a:rPr lang="en-US" b="1" dirty="0">
                <a:solidFill>
                  <a:srgbClr val="00B050"/>
                </a:solidFill>
              </a:rPr>
              <a:t>we </a:t>
            </a:r>
            <a:r>
              <a:rPr lang="en-US" b="1" dirty="0" smtClean="0">
                <a:solidFill>
                  <a:srgbClr val="00B050"/>
                </a:solidFill>
              </a:rPr>
              <a:t>were taught </a:t>
            </a:r>
            <a:r>
              <a:rPr lang="en-US" b="1" dirty="0">
                <a:solidFill>
                  <a:srgbClr val="00B050"/>
                </a:solidFill>
              </a:rPr>
              <a:t>our leaders, teachers and </a:t>
            </a:r>
            <a:r>
              <a:rPr lang="en-US" b="1" dirty="0" smtClean="0">
                <a:solidFill>
                  <a:srgbClr val="00B050"/>
                </a:solidFill>
              </a:rPr>
              <a:t>pastors knew the truth and taught us </a:t>
            </a:r>
            <a:r>
              <a:rPr lang="en-US" b="1" dirty="0">
                <a:solidFill>
                  <a:srgbClr val="00B050"/>
                </a:solidFill>
              </a:rPr>
              <a:t>the truth about such a matter</a:t>
            </a:r>
            <a:r>
              <a:rPr lang="en-US" b="1" dirty="0" smtClean="0">
                <a:solidFill>
                  <a:srgbClr val="00B050"/>
                </a:solidFill>
              </a:rPr>
              <a:t>.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94" y="1700808"/>
            <a:ext cx="2178030" cy="3619825"/>
          </a:xfrm>
          <a:effectLst>
            <a:softEdge rad="127000"/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9</a:t>
            </a:fld>
            <a:endParaRPr lang="es-E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There’s Another Problem 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796136" y="1052736"/>
            <a:ext cx="3024336" cy="644292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228600" indent="-2286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28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en-US" dirty="0" smtClean="0">
                <a:ln w="10541" cmpd="sng">
                  <a:noFill/>
                  <a:prstDash val="solid"/>
                </a:ln>
                <a:solidFill>
                  <a:srgbClr val="0070C0"/>
                </a:solidFill>
              </a:rPr>
              <a:t>Which is right? </a:t>
            </a:r>
            <a:endParaRPr lang="en-US" dirty="0">
              <a:ln w="10541" cmpd="sng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99592" y="5355272"/>
            <a:ext cx="7344816" cy="1080120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228600" indent="-2286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28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en-US" sz="2000" dirty="0" smtClean="0">
                <a:ln w="10541" cmpd="sng">
                  <a:noFill/>
                  <a:prstDash val="solid"/>
                </a:ln>
                <a:solidFill>
                  <a:srgbClr val="0C788E"/>
                </a:solidFill>
              </a:rPr>
              <a:t>To satisfactorily answer the “evening” question </a:t>
            </a:r>
            <a:br>
              <a:rPr lang="en-US" sz="2000" dirty="0" smtClean="0">
                <a:ln w="10541" cmpd="sng">
                  <a:noFill/>
                  <a:prstDash val="solid"/>
                </a:ln>
                <a:solidFill>
                  <a:srgbClr val="0C788E"/>
                </a:solidFill>
              </a:rPr>
            </a:br>
            <a:r>
              <a:rPr lang="en-US" sz="2000" dirty="0" smtClean="0">
                <a:ln w="10541" cmpd="sng">
                  <a:noFill/>
                  <a:prstDash val="solid"/>
                </a:ln>
                <a:solidFill>
                  <a:srgbClr val="0C788E"/>
                </a:solidFill>
              </a:rPr>
              <a:t>we need to learn how to accept this controversial challenge by using better Bible study skills.</a:t>
            </a:r>
            <a:endParaRPr lang="en-US" sz="2000" dirty="0">
              <a:ln w="10541" cmpd="sng">
                <a:noFill/>
                <a:prstDash val="solid"/>
              </a:ln>
              <a:solidFill>
                <a:srgbClr val="0C78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98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7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25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10</a:t>
            </a:fld>
            <a:endParaRPr lang="es-ES"/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2699792" y="2060849"/>
            <a:ext cx="6286642" cy="468052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8620" indent="-342900">
              <a:buClr>
                <a:srgbClr val="FFCC66"/>
              </a:buClr>
              <a:buSzPct val="115000"/>
              <a:buFont typeface="+mj-lt"/>
              <a:buAutoNum type="arabicPeriod"/>
            </a:pPr>
            <a:r>
              <a:rPr lang="en-US" b="1" dirty="0" smtClean="0">
                <a:solidFill>
                  <a:schemeClr val="bg2"/>
                </a:solidFill>
              </a:rPr>
              <a:t>Most of us just take for granted </a:t>
            </a:r>
            <a:br>
              <a:rPr lang="en-US" b="1" dirty="0" smtClean="0">
                <a:solidFill>
                  <a:schemeClr val="bg2"/>
                </a:solidFill>
              </a:rPr>
            </a:br>
            <a:r>
              <a:rPr lang="en-US" b="1" dirty="0" smtClean="0">
                <a:solidFill>
                  <a:schemeClr val="bg2"/>
                </a:solidFill>
              </a:rPr>
              <a:t>(and really believe) our: </a:t>
            </a:r>
          </a:p>
          <a:p>
            <a:pPr lvl="1">
              <a:buClr>
                <a:srgbClr val="06DFEA"/>
              </a:buClr>
              <a:buSzPct val="115000"/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bg2"/>
                </a:solidFill>
              </a:rPr>
              <a:t>Parents</a:t>
            </a:r>
          </a:p>
          <a:p>
            <a:pPr lvl="1">
              <a:buClr>
                <a:srgbClr val="06DFEA"/>
              </a:buClr>
              <a:buSzPct val="115000"/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bg2"/>
                </a:solidFill>
              </a:rPr>
              <a:t>Teachers</a:t>
            </a:r>
          </a:p>
          <a:p>
            <a:pPr lvl="1">
              <a:buClr>
                <a:srgbClr val="06DFEA"/>
              </a:buClr>
              <a:buSzPct val="115000"/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bg2"/>
                </a:solidFill>
              </a:rPr>
              <a:t>Pastors &amp; Leaders </a:t>
            </a:r>
          </a:p>
          <a:p>
            <a:pPr lvl="1">
              <a:buClr>
                <a:srgbClr val="06DFEA"/>
              </a:buClr>
              <a:buSzPct val="115000"/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bg2"/>
                </a:solidFill>
              </a:rPr>
              <a:t>Know the truth about the “day-start.”</a:t>
            </a:r>
            <a:r>
              <a:rPr lang="en-US" dirty="0" smtClean="0">
                <a:solidFill>
                  <a:schemeClr val="bg2"/>
                </a:solidFill>
              </a:rPr>
              <a:t>   </a:t>
            </a:r>
          </a:p>
          <a:p>
            <a:pPr marL="388620" indent="-342900">
              <a:buClr>
                <a:schemeClr val="accent4"/>
              </a:buClr>
              <a:buSzPct val="115000"/>
              <a:buFont typeface="+mj-lt"/>
              <a:buAutoNum type="arabicPeriod"/>
            </a:pPr>
            <a:r>
              <a:rPr lang="en-US" b="1" dirty="0" smtClean="0">
                <a:solidFill>
                  <a:schemeClr val="bg2"/>
                </a:solidFill>
              </a:rPr>
              <a:t>The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b="1" dirty="0" smtClean="0">
                <a:solidFill>
                  <a:schemeClr val="bg2"/>
                </a:solidFill>
              </a:rPr>
              <a:t>hardest part could be: </a:t>
            </a:r>
          </a:p>
          <a:p>
            <a:pPr lvl="1">
              <a:buClr>
                <a:srgbClr val="06DFEA"/>
              </a:buClr>
              <a:buSzPct val="115000"/>
              <a:buFont typeface="Arial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R</a:t>
            </a:r>
            <a:r>
              <a:rPr lang="en-US" dirty="0" smtClean="0">
                <a:solidFill>
                  <a:schemeClr val="bg2"/>
                </a:solidFill>
              </a:rPr>
              <a:t>ealizing the true definition of the word “evening” is not “sunset.”</a:t>
            </a:r>
          </a:p>
          <a:p>
            <a:pPr lvl="1">
              <a:buClr>
                <a:srgbClr val="06DFEA"/>
              </a:buClr>
              <a:buSzPct val="115000"/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</a:rPr>
              <a:t>We may question why our teachers did not investigate the Hebrew definition by simply looking it up in an exhaustive concordance.</a:t>
            </a: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>
          <a:xfrm>
            <a:off x="8244408" y="6165304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0A95D862-EC52-4EE3-B8E7-2E96E6DBCC7F}" type="slidenum">
              <a:rPr lang="es-ES" smtClean="0"/>
              <a:pPr/>
              <a:t>10</a:t>
            </a:fld>
            <a:endParaRPr lang="es-ES"/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251521" y="1049224"/>
            <a:ext cx="7988448" cy="72008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r>
              <a:rPr lang="en-US" sz="4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Responsibility of Teachers  </a:t>
            </a:r>
            <a:endParaRPr lang="en-US" sz="4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Content Placeholder 6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7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88" y="2060848"/>
            <a:ext cx="3267384" cy="489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11</a:t>
            </a:fld>
            <a:endParaRPr lang="es-ES"/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8244408" y="6165304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AD682D65-884C-47A2-8FBD-AC59C0AFCE73}" type="slidenum">
              <a:rPr lang="es-ES" smtClean="0"/>
              <a:pPr/>
              <a:t>11</a:t>
            </a:fld>
            <a:endParaRPr lang="es-ES"/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539552" y="1628800"/>
            <a:ext cx="7955016" cy="468052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Clr>
                <a:srgbClr val="006600"/>
              </a:buClr>
              <a:buSzPct val="115000"/>
              <a:buNone/>
            </a:pPr>
            <a:r>
              <a:rPr lang="en-US" b="1" dirty="0">
                <a:solidFill>
                  <a:srgbClr val="00B050"/>
                </a:solidFill>
              </a:rPr>
              <a:t>Many </a:t>
            </a:r>
            <a:r>
              <a:rPr lang="en-US" b="1" dirty="0" smtClean="0">
                <a:solidFill>
                  <a:srgbClr val="00B050"/>
                </a:solidFill>
              </a:rPr>
              <a:t>believe:</a:t>
            </a:r>
          </a:p>
          <a:p>
            <a:pPr marL="388620" indent="-342900">
              <a:buClr>
                <a:srgbClr val="006600"/>
              </a:buClr>
              <a:buSzPct val="115000"/>
              <a:buFont typeface="+mj-lt"/>
              <a:buAutoNum type="arabicPeriod"/>
            </a:pPr>
            <a:r>
              <a:rPr lang="en-US" b="1" dirty="0" smtClean="0">
                <a:solidFill>
                  <a:srgbClr val="00B0F0"/>
                </a:solidFill>
              </a:rPr>
              <a:t>The Jews have preserved the correct day for the weekly Sabbath. 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(Can you prove the true weekly Sabbath?)</a:t>
            </a:r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88620" indent="-342900">
              <a:buClr>
                <a:srgbClr val="006600"/>
              </a:buClr>
              <a:buSzPct val="115000"/>
              <a:buFont typeface="+mj-lt"/>
              <a:buAutoNum type="arabicPeriod"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The Jews have preserved Friday sunset as the commencement for all Sabbaths. 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(Today’s challenge!) </a:t>
            </a:r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88620" indent="-342900">
              <a:buClr>
                <a:srgbClr val="006600"/>
              </a:buClr>
              <a:buSzPct val="115000"/>
              <a:buFont typeface="+mj-lt"/>
              <a:buAutoNum type="arabicPeriod"/>
            </a:pPr>
            <a:r>
              <a:rPr lang="en-US" b="1" dirty="0">
                <a:solidFill>
                  <a:srgbClr val="C00000"/>
                </a:solidFill>
              </a:rPr>
              <a:t>The Jews hold many traditions</a:t>
            </a:r>
            <a:r>
              <a:rPr lang="en-US" b="1" dirty="0" smtClean="0">
                <a:solidFill>
                  <a:srgbClr val="C00000"/>
                </a:solidFill>
              </a:rPr>
              <a:t>. 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(How many can you name?)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88620" indent="-342900">
              <a:buClr>
                <a:srgbClr val="006600"/>
              </a:buClr>
              <a:buSzPct val="115000"/>
              <a:buFont typeface="+mj-lt"/>
              <a:buAutoNum type="arabicPeriod"/>
            </a:pPr>
            <a:r>
              <a:rPr lang="en-US" b="1" dirty="0" smtClean="0">
                <a:solidFill>
                  <a:srgbClr val="00B050"/>
                </a:solidFill>
              </a:rPr>
              <a:t>As sheep, most of us have followed  </a:t>
            </a:r>
            <a:br>
              <a:rPr lang="en-US" b="1" dirty="0" smtClean="0">
                <a:solidFill>
                  <a:srgbClr val="00B050"/>
                </a:solidFill>
              </a:rPr>
            </a:br>
            <a:r>
              <a:rPr lang="en-US" b="1" dirty="0" smtClean="0">
                <a:solidFill>
                  <a:srgbClr val="00B050"/>
                </a:solidFill>
              </a:rPr>
              <a:t>what the Jews hold as truth, because </a:t>
            </a:r>
            <a:br>
              <a:rPr lang="en-US" b="1" dirty="0" smtClean="0">
                <a:solidFill>
                  <a:srgbClr val="00B050"/>
                </a:solidFill>
              </a:rPr>
            </a:br>
            <a:r>
              <a:rPr lang="en-US" b="1" dirty="0" smtClean="0">
                <a:solidFill>
                  <a:srgbClr val="00B050"/>
                </a:solidFill>
              </a:rPr>
              <a:t>we believed they would know.</a:t>
            </a:r>
          </a:p>
          <a:p>
            <a:pPr marL="45720" indent="0">
              <a:buClr>
                <a:srgbClr val="006600"/>
              </a:buClr>
              <a:buSzPct val="115000"/>
              <a:buNone/>
            </a:pPr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65760" lvl="1" indent="0">
              <a:buClr>
                <a:srgbClr val="06DFEA"/>
              </a:buClr>
              <a:buSzPct val="115000"/>
              <a:buNone/>
            </a:pPr>
            <a:r>
              <a:rPr lang="en-US" dirty="0" smtClean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>
          <a:xfrm>
            <a:off x="8676456" y="6486048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0A95D862-EC52-4EE3-B8E7-2E96E6DBCC7F}" type="slidenum">
              <a:rPr lang="es-ES" sz="1600" smtClean="0">
                <a:solidFill>
                  <a:schemeClr val="bg1"/>
                </a:solidFill>
              </a:rPr>
              <a:pPr/>
              <a:t>11</a:t>
            </a:fld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395536" y="848648"/>
            <a:ext cx="8784976" cy="72008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r>
              <a:rPr lang="en-US" sz="4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Tradition is Taught as Truth?</a:t>
            </a:r>
            <a:endParaRPr lang="en-US" sz="4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395536" y="116632"/>
            <a:ext cx="8348488" cy="72008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en-US" sz="4400" dirty="0" smtClean="0">
                <a:solidFill>
                  <a:srgbClr val="00B050"/>
                </a:solidFill>
              </a:rPr>
              <a:t>What</a:t>
            </a:r>
            <a:r>
              <a:rPr lang="en-US" sz="4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4400" dirty="0" smtClean="0">
                <a:solidFill>
                  <a:srgbClr val="00B050"/>
                </a:solidFill>
              </a:rPr>
              <a:t>Could Be The Reason</a:t>
            </a:r>
            <a:endParaRPr lang="en-US" sz="4400" dirty="0">
              <a:solidFill>
                <a:srgbClr val="00B050"/>
              </a:solidFill>
            </a:endParaRPr>
          </a:p>
        </p:txBody>
      </p:sp>
      <p:pic>
        <p:nvPicPr>
          <p:cNvPr id="9" name="Picture 2" descr="C:\Users\Rae\Desktop\Grammar Art\wolf lam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149080"/>
            <a:ext cx="2627784" cy="279257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683568" y="5157193"/>
            <a:ext cx="5760640" cy="1152127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228600" indent="-2286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28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en-US" sz="3600" dirty="0" smtClean="0">
                <a:ln w="10541" cmpd="sng">
                  <a:noFill/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Have the sheep been</a:t>
            </a:r>
            <a:br>
              <a:rPr lang="en-US" sz="3600" dirty="0" smtClean="0">
                <a:ln w="10541" cmpd="sng">
                  <a:noFill/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</a:br>
            <a:r>
              <a:rPr lang="en-US" sz="3600" dirty="0" smtClean="0">
                <a:ln w="10541" cmpd="sng">
                  <a:noFill/>
                  <a:prstDash val="solid"/>
                </a:ln>
                <a:solidFill>
                  <a:schemeClr val="accent3">
                    <a:lumMod val="75000"/>
                  </a:schemeClr>
                </a:solidFill>
              </a:rPr>
              <a:t>following the wolf?</a:t>
            </a:r>
            <a:endParaRPr lang="en-US" dirty="0">
              <a:ln w="10541" cmpd="sng">
                <a:noFill/>
                <a:prstDash val="solid"/>
              </a:ln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84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2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25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25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12</a:t>
            </a:fld>
            <a:endParaRPr lang="es-ES"/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4264248" y="2216997"/>
            <a:ext cx="4844256" cy="2724171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b="1" dirty="0" smtClean="0">
                <a:solidFill>
                  <a:schemeClr val="bg2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Yahusha:  </a:t>
            </a:r>
            <a:r>
              <a:rPr lang="en-US" b="1" dirty="0">
                <a:solidFill>
                  <a:srgbClr val="00B0F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Matt 15:3, </a:t>
            </a:r>
            <a:r>
              <a:rPr lang="en-US" b="1" dirty="0" smtClean="0">
                <a:solidFill>
                  <a:srgbClr val="00B0F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9 </a:t>
            </a:r>
            <a:br>
              <a:rPr lang="en-US" b="1" dirty="0" smtClean="0">
                <a:solidFill>
                  <a:srgbClr val="00B0F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</a:b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Why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do ye also transgress the commandment of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Yahuah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by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/>
            </a:r>
            <a:b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</a:b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your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tradition?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 </a:t>
            </a:r>
            <a:b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</a:br>
            <a:r>
              <a:rPr lang="en-US" b="1" dirty="0" smtClean="0">
                <a:solidFill>
                  <a:srgbClr val="00B0F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9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  But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in vain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they do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worship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/>
            </a:r>
            <a:b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</a:b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me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, teaching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for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doctrines the commandments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of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men.</a:t>
            </a: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>
          <a:xfrm>
            <a:off x="8244408" y="6165304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0A95D862-EC52-4EE3-B8E7-2E96E6DBCC7F}" type="slidenum">
              <a:rPr lang="es-ES" smtClean="0"/>
              <a:pPr/>
              <a:t>12</a:t>
            </a:fld>
            <a:endParaRPr lang="es-ES"/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251521" y="1049224"/>
            <a:ext cx="7988448" cy="72008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en-US" sz="4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Yahusha – Paul - Timothy</a:t>
            </a:r>
            <a:endParaRPr lang="en-US" sz="4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362784" y="116632"/>
            <a:ext cx="8348488" cy="72008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en-US" sz="4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What About Traditions?</a:t>
            </a:r>
            <a:endParaRPr lang="en-US" sz="4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099" name="Picture 3" descr="C:\Users\Rae\Desktop\Grammar Art\Yahusha with-pharisees-1138108-prin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161" y="2252803"/>
            <a:ext cx="3530796" cy="2352393"/>
          </a:xfrm>
          <a:prstGeom prst="rect">
            <a:avLst/>
          </a:prstGeom>
          <a:noFill/>
          <a:ln w="57150"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99592" y="4725144"/>
            <a:ext cx="7776864" cy="169277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2200" b="1" dirty="0" smtClean="0">
                <a:solidFill>
                  <a:schemeClr val="bg2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Paul:  </a:t>
            </a:r>
            <a:r>
              <a:rPr lang="en-US" sz="2200" b="1" dirty="0" smtClean="0">
                <a:solidFill>
                  <a:srgbClr val="00B0F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Col 2:8  </a:t>
            </a:r>
            <a:r>
              <a:rPr lang="en-US" sz="22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Beware </a:t>
            </a:r>
            <a:r>
              <a:rPr lang="en-US" sz="2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lest any man spoil you through philosophy and vain deceit, after the tradition of men, </a:t>
            </a:r>
            <a:r>
              <a:rPr lang="en-US" sz="22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 </a:t>
            </a:r>
            <a:r>
              <a:rPr lang="en-US" sz="2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rudiments of the world, and not after Christ.</a:t>
            </a:r>
          </a:p>
          <a:p>
            <a:endParaRPr lang="en-US" sz="1200" dirty="0"/>
          </a:p>
          <a:p>
            <a:r>
              <a:rPr lang="en-US" sz="2200" b="1" dirty="0" smtClean="0">
                <a:solidFill>
                  <a:schemeClr val="bg2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Timothy:  </a:t>
            </a:r>
            <a:r>
              <a:rPr lang="en-US" sz="2200" b="1" dirty="0" smtClean="0">
                <a:solidFill>
                  <a:srgbClr val="00B0F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</a:rPr>
              <a:t>1 Tim 1:4   </a:t>
            </a:r>
            <a:r>
              <a:rPr lang="en-US" sz="22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Neither </a:t>
            </a:r>
            <a:r>
              <a:rPr lang="en-US" sz="2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give heed to fables </a:t>
            </a:r>
            <a:r>
              <a:rPr lang="en-US" sz="22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14459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5576" y="1196752"/>
            <a:ext cx="7776864" cy="1367245"/>
          </a:xfrm>
          <a:gradFill flip="none" rotWithShape="1">
            <a:gsLst>
              <a:gs pos="0">
                <a:schemeClr val="accent1">
                  <a:tint val="50000"/>
                  <a:satMod val="300000"/>
                  <a:lumMod val="24000"/>
                  <a:lumOff val="76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  <a:lin ang="2700000" scaled="1"/>
            <a:tileRect/>
          </a:gradFill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Do you believe these words?</a:t>
            </a:r>
          </a:p>
          <a:p>
            <a:pPr marL="45720" indent="0" algn="ctr">
              <a:buNone/>
            </a:pP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“In the time of the end every divine institution is </a:t>
            </a:r>
            <a:r>
              <a:rPr lang="en-US" sz="36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to be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 restored.”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1403648" y="2780928"/>
            <a:ext cx="6552728" cy="2880320"/>
          </a:xfrm>
          <a:solidFill>
            <a:schemeClr val="accent4">
              <a:lumMod val="20000"/>
              <a:lumOff val="80000"/>
              <a:alpha val="65000"/>
            </a:schemeClr>
          </a:solidFill>
          <a:ln w="38100">
            <a:solidFill>
              <a:schemeClr val="tx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 lnSpcReduction="10000"/>
            <a:sp3d extrusionH="57150">
              <a:bevelT w="38100" h="38100" prst="angle"/>
            </a:sp3d>
          </a:bodyPr>
          <a:lstStyle/>
          <a:p>
            <a:pPr algn="ctr"/>
            <a:r>
              <a:rPr lang="en-US" sz="2800" b="1" dirty="0" smtClean="0">
                <a:solidFill>
                  <a:srgbClr val="05C3CD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The Sabbath is a divine institution </a:t>
            </a:r>
            <a:br>
              <a:rPr lang="en-US" sz="2800" b="1" dirty="0" smtClean="0">
                <a:solidFill>
                  <a:srgbClr val="05C3CD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2800" b="1" dirty="0" smtClean="0">
                <a:solidFill>
                  <a:srgbClr val="05C3CD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and a worship statute.  </a:t>
            </a:r>
          </a:p>
          <a:p>
            <a:pPr algn="ctr"/>
            <a:r>
              <a:rPr lang="en-US" sz="2800" b="1" dirty="0" smtClean="0">
                <a:solidFill>
                  <a:srgbClr val="05C3CD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Therefore, the commencement of the Sabbath will be most important. </a:t>
            </a:r>
          </a:p>
          <a:p>
            <a:pPr algn="ctr"/>
            <a:r>
              <a:rPr lang="en-US" sz="2800" b="1" dirty="0" smtClean="0">
                <a:solidFill>
                  <a:srgbClr val="05C3CD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If we believe this, let’s remove the </a:t>
            </a:r>
            <a:br>
              <a:rPr lang="en-US" sz="2800" b="1" dirty="0" smtClean="0">
                <a:solidFill>
                  <a:srgbClr val="05C3CD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2800" b="1" dirty="0" smtClean="0">
                <a:solidFill>
                  <a:srgbClr val="05C3CD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tradition with Scriptural evidence.</a:t>
            </a:r>
            <a:endParaRPr lang="en-US" sz="2800" b="1" dirty="0">
              <a:solidFill>
                <a:srgbClr val="05C3CD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2440" y="6309320"/>
            <a:ext cx="432048" cy="365125"/>
          </a:xfrm>
        </p:spPr>
        <p:txBody>
          <a:bodyPr/>
          <a:lstStyle/>
          <a:p>
            <a:fld id="{87AE371E-ED34-412D-882F-B73224B707AB}" type="slidenum">
              <a:rPr lang="es-ES" smtClean="0">
                <a:solidFill>
                  <a:srgbClr val="006600"/>
                </a:solidFill>
              </a:rPr>
              <a:pPr/>
              <a:t>13</a:t>
            </a:fld>
            <a:endParaRPr lang="es-ES" dirty="0">
              <a:solidFill>
                <a:srgbClr val="00660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6287" y="476672"/>
            <a:ext cx="8284185" cy="615357"/>
          </a:xfrm>
        </p:spPr>
        <p:txBody>
          <a:bodyPr/>
          <a:lstStyle/>
          <a:p>
            <a:pPr algn="ctr"/>
            <a:r>
              <a:rPr lang="en-US" sz="5400" dirty="0" smtClean="0">
                <a:ln w="11430"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A Restoration of Truth</a:t>
            </a:r>
            <a:endParaRPr lang="en-US" sz="5400" dirty="0">
              <a:ln w="11430">
                <a:solidFill>
                  <a:schemeClr val="bg2">
                    <a:lumMod val="50000"/>
                  </a:schemeClr>
                </a:solidFill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1162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6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14</a:t>
            </a:fld>
            <a:endParaRPr lang="es-ES"/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2123728" y="1340768"/>
            <a:ext cx="6725345" cy="511256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Do a careful, exhaustive research </a:t>
            </a:r>
            <a:b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of the topic from the Scriptures.</a:t>
            </a:r>
          </a:p>
          <a:p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Know the Biblical history </a:t>
            </a:r>
            <a:b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around the topic.</a:t>
            </a:r>
          </a:p>
          <a:p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Be prepared to use good</a:t>
            </a:r>
            <a:b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Bible study tools.</a:t>
            </a:r>
          </a:p>
          <a:p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Remember your Grammar lessons from high school.  Why? </a:t>
            </a:r>
          </a:p>
          <a:p>
            <a:pPr lvl="1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Because most of us </a:t>
            </a:r>
            <a:b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</a:b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Segoe Print" pitchFamily="2" charset="0"/>
              </a:rPr>
              <a:t>have forgotten them!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Segoe Print" pitchFamily="2" charset="0"/>
            </a:endParaRPr>
          </a:p>
        </p:txBody>
      </p:sp>
      <p:sp>
        <p:nvSpPr>
          <p:cNvPr id="4" name="Slide Number Placeholder 4"/>
          <p:cNvSpPr txBox="1">
            <a:spLocks/>
          </p:cNvSpPr>
          <p:nvPr/>
        </p:nvSpPr>
        <p:spPr>
          <a:xfrm>
            <a:off x="8244408" y="6165304"/>
            <a:ext cx="460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87AE371E-ED34-412D-882F-B73224B707AB}" type="slidenum">
              <a:rPr lang="es-ES" smtClean="0"/>
              <a:pPr/>
              <a:t>14</a:t>
            </a:fld>
            <a:endParaRPr lang="es-E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763688" y="332657"/>
            <a:ext cx="7272808" cy="792087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228600" indent="-2286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28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en-US" sz="3600" dirty="0" smtClean="0">
                <a:ln w="10541" cmpd="sng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Ways to Remove Tradition</a:t>
            </a:r>
            <a:endParaRPr lang="en-US" dirty="0">
              <a:ln w="10541" cmpd="sng">
                <a:noFill/>
                <a:prstDash val="solid"/>
              </a:ln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170" name="Picture 2" descr="C:\Users\Rae\Desktop\Grammar Art\p 3  eng grammar red books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5262" y="4321794"/>
            <a:ext cx="2363177" cy="219794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Rae\Desktop\Grammar Art\Bible KJV pn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891" y="2204864"/>
            <a:ext cx="2795605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413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683568" y="836712"/>
            <a:ext cx="7776864" cy="4752528"/>
          </a:xfr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457200" indent="-457200">
              <a:buFont typeface="+mj-lt"/>
              <a:buAutoNum type="alphaLcPeriod"/>
            </a:pPr>
            <a:r>
              <a:rPr lang="en-US" sz="2200" b="1" dirty="0" smtClean="0">
                <a:ln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Start with prayer.  </a:t>
            </a:r>
            <a:r>
              <a:rPr lang="en-US" sz="2200" b="1" dirty="0" smtClean="0">
                <a:solidFill>
                  <a:schemeClr val="accent5">
                    <a:lumMod val="75000"/>
                  </a:schemeClr>
                </a:solidFill>
              </a:rPr>
              <a:t>(Jer 33:3)</a:t>
            </a:r>
            <a:r>
              <a:rPr lang="en-US" sz="2200" b="1" dirty="0"/>
              <a:t> </a:t>
            </a:r>
            <a:r>
              <a:rPr lang="en-US" sz="1900" b="1" dirty="0" smtClean="0"/>
              <a:t> </a:t>
            </a:r>
            <a:br>
              <a:rPr lang="en-US" sz="1900" b="1" dirty="0" smtClean="0"/>
            </a:br>
            <a:r>
              <a:rPr lang="en-US" sz="1500" b="1" dirty="0" smtClean="0"/>
              <a:t>“Call </a:t>
            </a:r>
            <a:r>
              <a:rPr lang="en-US" sz="1500" b="1" dirty="0"/>
              <a:t>to Me, </a:t>
            </a:r>
            <a:r>
              <a:rPr lang="en-US" sz="1500" b="1" dirty="0" smtClean="0"/>
              <a:t>and </a:t>
            </a:r>
            <a:r>
              <a:rPr lang="en-US" sz="1500" b="1" dirty="0"/>
              <a:t>I will answer you, and </a:t>
            </a:r>
            <a:r>
              <a:rPr lang="en-US" sz="1500" b="1" dirty="0" smtClean="0"/>
              <a:t>show </a:t>
            </a:r>
            <a:r>
              <a:rPr lang="en-US" sz="1500" b="1" dirty="0"/>
              <a:t>you great </a:t>
            </a:r>
            <a:r>
              <a:rPr lang="en-US" sz="1500" b="1" dirty="0" smtClean="0"/>
              <a:t/>
            </a:r>
            <a:br>
              <a:rPr lang="en-US" sz="1500" b="1" dirty="0" smtClean="0"/>
            </a:br>
            <a:r>
              <a:rPr lang="en-US" sz="1500" b="1" dirty="0" smtClean="0"/>
              <a:t>   and </a:t>
            </a:r>
            <a:r>
              <a:rPr lang="en-US" sz="1500" b="1" dirty="0"/>
              <a:t>mighty things, which you do not know</a:t>
            </a:r>
            <a:r>
              <a:rPr lang="en-US" sz="1500" b="1" dirty="0" smtClean="0"/>
              <a:t>.”  </a:t>
            </a:r>
            <a:r>
              <a:rPr lang="en-US" sz="1200" b="1" i="1" dirty="0" smtClean="0"/>
              <a:t>NKJV</a:t>
            </a:r>
            <a:endParaRPr lang="en-US" sz="1500" b="1" i="1" dirty="0"/>
          </a:p>
          <a:p>
            <a:pPr marL="457200" indent="-457200">
              <a:buFont typeface="+mj-lt"/>
              <a:buAutoNum type="alphaLcPeriod"/>
            </a:pPr>
            <a:r>
              <a:rPr lang="en-US" sz="2200" b="1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</a:rPr>
              <a:t>Bible </a:t>
            </a:r>
            <a:r>
              <a:rPr lang="en-US" sz="2200" b="1" u="sng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</a:rPr>
              <a:t>reading</a:t>
            </a:r>
            <a:r>
              <a:rPr lang="en-US" sz="2200" b="1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</a:rPr>
              <a:t> is different than </a:t>
            </a:r>
            <a:br>
              <a:rPr lang="en-US" sz="2200" b="1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</a:rPr>
            </a:br>
            <a:r>
              <a:rPr lang="en-US" sz="2200" b="1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</a:rPr>
              <a:t>Bible </a:t>
            </a:r>
            <a:r>
              <a:rPr lang="en-US" sz="2200" b="1" u="sng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</a:rPr>
              <a:t>study</a:t>
            </a:r>
            <a:r>
              <a:rPr lang="en-US" sz="2200" b="1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</a:rPr>
              <a:t>.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200" b="1" dirty="0" smtClean="0">
                <a:ln>
                  <a:solidFill>
                    <a:srgbClr val="002060"/>
                  </a:solidFill>
                </a:ln>
                <a:solidFill>
                  <a:srgbClr val="00ADEA"/>
                </a:solidFill>
              </a:rPr>
              <a:t>Bible </a:t>
            </a:r>
            <a:r>
              <a:rPr lang="en-US" sz="2200" b="1" u="sng" dirty="0" smtClean="0">
                <a:ln>
                  <a:solidFill>
                    <a:srgbClr val="002060"/>
                  </a:solidFill>
                </a:ln>
                <a:solidFill>
                  <a:srgbClr val="00ADEA"/>
                </a:solidFill>
              </a:rPr>
              <a:t>study</a:t>
            </a:r>
            <a:r>
              <a:rPr lang="en-US" sz="2200" b="1" dirty="0" smtClean="0">
                <a:ln>
                  <a:solidFill>
                    <a:srgbClr val="002060"/>
                  </a:solidFill>
                </a:ln>
                <a:solidFill>
                  <a:srgbClr val="00ADEA"/>
                </a:solidFill>
              </a:rPr>
              <a:t> is different than </a:t>
            </a:r>
            <a:br>
              <a:rPr lang="en-US" sz="2200" b="1" dirty="0" smtClean="0">
                <a:ln>
                  <a:solidFill>
                    <a:srgbClr val="002060"/>
                  </a:solidFill>
                </a:ln>
                <a:solidFill>
                  <a:srgbClr val="00ADEA"/>
                </a:solidFill>
              </a:rPr>
            </a:br>
            <a:r>
              <a:rPr lang="en-US" sz="2200" b="1" dirty="0" smtClean="0">
                <a:ln>
                  <a:solidFill>
                    <a:srgbClr val="002060"/>
                  </a:solidFill>
                </a:ln>
                <a:solidFill>
                  <a:srgbClr val="00ADEA"/>
                </a:solidFill>
              </a:rPr>
              <a:t>Bible </a:t>
            </a:r>
            <a:r>
              <a:rPr lang="en-US" sz="2200" b="1" u="sng" dirty="0" smtClean="0">
                <a:ln>
                  <a:solidFill>
                    <a:srgbClr val="002060"/>
                  </a:solidFill>
                </a:ln>
                <a:solidFill>
                  <a:srgbClr val="00ADEA"/>
                </a:solidFill>
              </a:rPr>
              <a:t>research</a:t>
            </a:r>
            <a:r>
              <a:rPr lang="en-US" sz="2200" b="1" dirty="0" smtClean="0">
                <a:ln>
                  <a:solidFill>
                    <a:srgbClr val="002060"/>
                  </a:solidFill>
                </a:ln>
                <a:solidFill>
                  <a:srgbClr val="00ADEA"/>
                </a:solidFill>
              </a:rPr>
              <a:t>.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200" b="1" dirty="0" smtClean="0">
                <a:ln>
                  <a:solidFill>
                    <a:srgbClr val="002060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In research, you need to know how to ask a </a:t>
            </a:r>
            <a:br>
              <a:rPr lang="en-US" sz="2200" b="1" dirty="0" smtClean="0">
                <a:ln>
                  <a:solidFill>
                    <a:srgbClr val="002060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200" b="1" dirty="0" smtClean="0">
                <a:ln>
                  <a:solidFill>
                    <a:srgbClr val="002060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lot of questions, and investigate a </a:t>
            </a:r>
            <a:br>
              <a:rPr lang="en-US" sz="2200" b="1" dirty="0" smtClean="0">
                <a:ln>
                  <a:solidFill>
                    <a:srgbClr val="002060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200" b="1" dirty="0" smtClean="0">
                <a:ln>
                  <a:solidFill>
                    <a:srgbClr val="002060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wide territory for what the Bible </a:t>
            </a:r>
            <a:br>
              <a:rPr lang="en-US" sz="2200" b="1" dirty="0" smtClean="0">
                <a:ln>
                  <a:solidFill>
                    <a:srgbClr val="002060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200" b="1" dirty="0" smtClean="0">
                <a:ln>
                  <a:solidFill>
                    <a:srgbClr val="002060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is saying from cover to cover.  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200" b="1" dirty="0" smtClean="0">
                <a:ln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Despite “ignorant or deliberate” </a:t>
            </a:r>
            <a:br>
              <a:rPr lang="en-US" sz="2200" b="1" dirty="0" smtClean="0">
                <a:ln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200" b="1" dirty="0" smtClean="0">
                <a:ln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errors in the Word of Yahuah, </a:t>
            </a:r>
            <a:br>
              <a:rPr lang="en-US" sz="2200" b="1" dirty="0" smtClean="0">
                <a:ln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200" b="1" dirty="0" smtClean="0">
                <a:ln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the truth will present itself.</a:t>
            </a:r>
            <a:endParaRPr lang="en-US" sz="2400" b="1" dirty="0">
              <a:ln>
                <a:solidFill>
                  <a:srgbClr val="002060"/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7136" y="116632"/>
            <a:ext cx="8689728" cy="854968"/>
          </a:xfrm>
        </p:spPr>
        <p:txBody>
          <a:bodyPr/>
          <a:lstStyle/>
          <a:p>
            <a:pPr algn="ctr"/>
            <a:r>
              <a:rPr lang="en-US" sz="4400" dirty="0" smtClean="0"/>
              <a:t>Reading?  Study?  Research?</a:t>
            </a:r>
            <a:endParaRPr lang="en-US" sz="4400" dirty="0"/>
          </a:p>
        </p:txBody>
      </p:sp>
      <p:pic>
        <p:nvPicPr>
          <p:cNvPr id="8195" name="Picture 3" descr="C:\Users\Rae\Desktop\Grammar Art\bible pray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775" y="1628800"/>
            <a:ext cx="2288673" cy="15174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Rae\Desktop\Grammar Art\reading bible surpris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3208" y="3748399"/>
            <a:ext cx="2381199" cy="20179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8388424" y="-1251522"/>
            <a:ext cx="856564" cy="9433050"/>
            <a:chOff x="-114910" y="-1286691"/>
            <a:chExt cx="856564" cy="9433050"/>
          </a:xfrm>
        </p:grpSpPr>
        <p:sp>
          <p:nvSpPr>
            <p:cNvPr id="11" name="Minus 10"/>
            <p:cNvSpPr/>
            <p:nvPr/>
          </p:nvSpPr>
          <p:spPr>
            <a:xfrm rot="16200000">
              <a:off x="-4310527" y="3094177"/>
              <a:ext cx="9433049" cy="671313"/>
            </a:xfrm>
            <a:prstGeom prst="mathMinus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Minus 11"/>
            <p:cNvSpPr/>
            <p:nvPr/>
          </p:nvSpPr>
          <p:spPr>
            <a:xfrm rot="16200000">
              <a:off x="-4495778" y="3094178"/>
              <a:ext cx="9433049" cy="671313"/>
            </a:xfrm>
            <a:prstGeom prst="mathMinus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108520" y="-1287525"/>
            <a:ext cx="857232" cy="9433050"/>
            <a:chOff x="-1260647" y="-1134291"/>
            <a:chExt cx="857232" cy="9433050"/>
          </a:xfrm>
        </p:grpSpPr>
        <p:sp>
          <p:nvSpPr>
            <p:cNvPr id="14" name="Minus 13"/>
            <p:cNvSpPr/>
            <p:nvPr/>
          </p:nvSpPr>
          <p:spPr>
            <a:xfrm rot="16200000">
              <a:off x="-5455596" y="3246577"/>
              <a:ext cx="9433049" cy="671313"/>
            </a:xfrm>
            <a:prstGeom prst="mathMinus">
              <a:avLst/>
            </a:prstGeom>
            <a:solidFill>
              <a:schemeClr val="accent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Minus 14"/>
            <p:cNvSpPr/>
            <p:nvPr/>
          </p:nvSpPr>
          <p:spPr>
            <a:xfrm rot="16200000">
              <a:off x="-5641515" y="3246578"/>
              <a:ext cx="9433049" cy="671313"/>
            </a:xfrm>
            <a:prstGeom prst="mathMinus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562795" y="5807005"/>
            <a:ext cx="7867532" cy="8617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800" b="1" dirty="0">
                <a:solidFill>
                  <a:srgbClr val="7030A0"/>
                </a:solidFill>
                <a:latin typeface="Segoe Print" pitchFamily="2" charset="0"/>
              </a:rPr>
              <a:t>Isa </a:t>
            </a:r>
            <a:r>
              <a:rPr lang="en-US" sz="2800" b="1" dirty="0" smtClean="0">
                <a:solidFill>
                  <a:srgbClr val="7030A0"/>
                </a:solidFill>
                <a:latin typeface="Segoe Print" pitchFamily="2" charset="0"/>
              </a:rPr>
              <a:t>28:13</a:t>
            </a:r>
            <a:r>
              <a:rPr lang="en-US" sz="2000" b="1" dirty="0" smtClean="0">
                <a:solidFill>
                  <a:srgbClr val="7030A0"/>
                </a:solidFill>
                <a:latin typeface="Segoe Print" pitchFamily="2" charset="0"/>
              </a:rPr>
              <a:t> [hermeneutic]</a:t>
            </a:r>
            <a:r>
              <a:rPr lang="en-US" sz="2800" b="1" dirty="0" smtClean="0">
                <a:solidFill>
                  <a:srgbClr val="7030A0"/>
                </a:solidFill>
                <a:latin typeface="Segoe Print" pitchFamily="2" charset="0"/>
              </a:rPr>
              <a:t> </a:t>
            </a:r>
            <a:r>
              <a:rPr lang="en-US" sz="2200" b="1" dirty="0" smtClean="0">
                <a:solidFill>
                  <a:srgbClr val="00ADEA"/>
                </a:solidFill>
                <a:latin typeface="Segoe Print" pitchFamily="2" charset="0"/>
              </a:rPr>
              <a:t>… precept </a:t>
            </a:r>
            <a:r>
              <a:rPr lang="en-US" sz="2200" b="1" dirty="0">
                <a:solidFill>
                  <a:srgbClr val="00ADEA"/>
                </a:solidFill>
                <a:latin typeface="Segoe Print" pitchFamily="2" charset="0"/>
              </a:rPr>
              <a:t>upon precept; </a:t>
            </a:r>
            <a:r>
              <a:rPr lang="en-US" sz="2200" b="1" dirty="0" smtClean="0">
                <a:solidFill>
                  <a:srgbClr val="00ADEA"/>
                </a:solidFill>
                <a:latin typeface="Segoe Print" pitchFamily="2" charset="0"/>
              </a:rPr>
              <a:t/>
            </a:r>
            <a:br>
              <a:rPr lang="en-US" sz="2200" b="1" dirty="0" smtClean="0">
                <a:solidFill>
                  <a:srgbClr val="00ADEA"/>
                </a:solidFill>
                <a:latin typeface="Segoe Print" pitchFamily="2" charset="0"/>
              </a:rPr>
            </a:br>
            <a:r>
              <a:rPr lang="en-US" sz="2200" b="1" dirty="0" smtClean="0">
                <a:solidFill>
                  <a:srgbClr val="00ADEA"/>
                </a:solidFill>
                <a:latin typeface="Segoe Print" pitchFamily="2" charset="0"/>
              </a:rPr>
              <a:t>line </a:t>
            </a:r>
            <a:r>
              <a:rPr lang="en-US" sz="2200" b="1" dirty="0">
                <a:solidFill>
                  <a:srgbClr val="00ADEA"/>
                </a:solidFill>
                <a:latin typeface="Segoe Print" pitchFamily="2" charset="0"/>
              </a:rPr>
              <a:t>upon </a:t>
            </a:r>
            <a:r>
              <a:rPr lang="en-US" sz="2200" b="1" dirty="0" smtClean="0">
                <a:solidFill>
                  <a:srgbClr val="00ADEA"/>
                </a:solidFill>
                <a:latin typeface="Segoe Print" pitchFamily="2" charset="0"/>
              </a:rPr>
              <a:t>line … here </a:t>
            </a:r>
            <a:r>
              <a:rPr lang="en-US" sz="2200" b="1" dirty="0">
                <a:solidFill>
                  <a:srgbClr val="00ADEA"/>
                </a:solidFill>
                <a:latin typeface="Segoe Print" pitchFamily="2" charset="0"/>
              </a:rPr>
              <a:t>a little, and there a </a:t>
            </a:r>
            <a:r>
              <a:rPr lang="en-US" sz="2200" b="1" dirty="0" smtClean="0">
                <a:solidFill>
                  <a:srgbClr val="00ADEA"/>
                </a:solidFill>
                <a:latin typeface="Segoe Print" pitchFamily="2" charset="0"/>
              </a:rPr>
              <a:t>little</a:t>
            </a:r>
            <a:r>
              <a:rPr lang="en-US" sz="2200" b="1" dirty="0">
                <a:solidFill>
                  <a:srgbClr val="00ADEA"/>
                </a:solidFill>
                <a:latin typeface="Segoe Print" pitchFamily="2" charset="0"/>
              </a:rPr>
              <a:t> </a:t>
            </a:r>
            <a:r>
              <a:rPr lang="en-US" sz="2200" b="1" dirty="0" smtClean="0">
                <a:solidFill>
                  <a:srgbClr val="00ADEA"/>
                </a:solidFill>
                <a:latin typeface="Segoe Print" pitchFamily="2" charset="0"/>
              </a:rPr>
              <a:t>…</a:t>
            </a:r>
            <a:endParaRPr lang="en-US" sz="2200" b="1" dirty="0">
              <a:solidFill>
                <a:srgbClr val="00ADEA"/>
              </a:solidFill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25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1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16" presetClass="entr" presetSubtype="37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125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3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1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16</a:t>
            </a:fld>
            <a:endParaRPr lang="es-E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34536" y="416791"/>
            <a:ext cx="7969912" cy="720079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1. Getting Started With </a:t>
            </a:r>
            <a:r>
              <a:rPr lang="en-US" sz="3600" u="sng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Content</a:t>
            </a:r>
            <a: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/>
            </a:r>
            <a:b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</a:br>
            <a:endParaRPr lang="en-US" dirty="0">
              <a:ln w="10541" cmpd="sng">
                <a:solidFill>
                  <a:srgbClr val="0070C0"/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3059832" y="1268760"/>
            <a:ext cx="5525924" cy="2880320"/>
          </a:xfrm>
          <a:prstGeom prst="rect">
            <a:avLst/>
          </a:prstGeo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lvl="0" indent="0">
              <a:buClr>
                <a:srgbClr val="0070C0"/>
              </a:buClr>
              <a:buSzPct val="100000"/>
              <a:buNone/>
            </a:pPr>
            <a:r>
              <a:rPr lang="en-US" sz="2800" b="1" dirty="0">
                <a:solidFill>
                  <a:srgbClr val="7030A0"/>
                </a:solidFill>
              </a:rPr>
              <a:t>Read the </a:t>
            </a:r>
            <a:r>
              <a:rPr lang="en-US" sz="2800" b="1" u="sng" dirty="0">
                <a:solidFill>
                  <a:srgbClr val="7030A0"/>
                </a:solidFill>
              </a:rPr>
              <a:t>content</a:t>
            </a:r>
            <a:r>
              <a:rPr lang="en-US" sz="2800" b="1" dirty="0">
                <a:solidFill>
                  <a:srgbClr val="7030A0"/>
                </a:solidFill>
              </a:rPr>
              <a:t> of the study material carefully</a:t>
            </a:r>
            <a:r>
              <a:rPr lang="en-US" sz="2800" b="1" dirty="0" smtClean="0">
                <a:solidFill>
                  <a:srgbClr val="7030A0"/>
                </a:solidFill>
              </a:rPr>
              <a:t>.</a:t>
            </a:r>
          </a:p>
          <a:p>
            <a:pPr marL="45720" lvl="0" indent="0">
              <a:buClr>
                <a:srgbClr val="0070C0"/>
              </a:buClr>
              <a:buSzPct val="100000"/>
              <a:buNone/>
            </a:pPr>
            <a:r>
              <a:rPr lang="en-US" sz="1000" b="1" dirty="0" smtClean="0">
                <a:solidFill>
                  <a:srgbClr val="7030A0"/>
                </a:solidFill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</a:rPr>
              <a:t/>
            </a:r>
            <a:br>
              <a:rPr lang="en-US" sz="2800" b="1" dirty="0" smtClean="0">
                <a:solidFill>
                  <a:srgbClr val="7030A0"/>
                </a:solidFill>
              </a:rPr>
            </a:br>
            <a:r>
              <a:rPr lang="en-US" sz="2800" b="1" dirty="0" smtClean="0">
                <a:solidFill>
                  <a:srgbClr val="00B0F0"/>
                </a:solidFill>
              </a:rPr>
              <a:t>In </a:t>
            </a:r>
            <a:r>
              <a:rPr lang="en-US" sz="2800" b="1" dirty="0">
                <a:solidFill>
                  <a:srgbClr val="00B0F0"/>
                </a:solidFill>
              </a:rPr>
              <a:t>Bible study this could be several verses or chapters before and after the verse or word in </a:t>
            </a:r>
            <a:r>
              <a:rPr lang="en-US" sz="2800" b="1" dirty="0" smtClean="0">
                <a:solidFill>
                  <a:srgbClr val="00B0F0"/>
                </a:solidFill>
              </a:rPr>
              <a:t>question.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8244408" y="6165304"/>
            <a:ext cx="448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87AE371E-ED34-412D-882F-B73224B707AB}" type="slidenum">
              <a:rPr lang="es-ES" smtClean="0"/>
              <a:pPr/>
              <a:t>16</a:t>
            </a:fld>
            <a:endParaRPr lang="es-ES" dirty="0"/>
          </a:p>
        </p:txBody>
      </p:sp>
      <p:pic>
        <p:nvPicPr>
          <p:cNvPr id="7" name="Content Placeholder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61" y="1196752"/>
            <a:ext cx="2562592" cy="310274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8" name="Rectangle 7"/>
          <p:cNvSpPr/>
          <p:nvPr/>
        </p:nvSpPr>
        <p:spPr>
          <a:xfrm>
            <a:off x="469036" y="4423752"/>
            <a:ext cx="4214615" cy="267765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M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any people make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 decision on the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content 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by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reading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only 9-12 words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of a complete passage.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9219" name="Picture 3" descr="C:\Users\Rae\Desktop\Grammar Art\bible show m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740" y="3905346"/>
            <a:ext cx="3581708" cy="22599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8926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17</a:t>
            </a:fld>
            <a:endParaRPr lang="es-E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79296" y="416791"/>
            <a:ext cx="8025152" cy="720079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2. Getting Started With </a:t>
            </a:r>
            <a:r>
              <a:rPr lang="en-US" sz="3600" u="sng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Context</a:t>
            </a:r>
            <a: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/>
            </a:r>
            <a:b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</a:br>
            <a:endParaRPr lang="en-US" dirty="0">
              <a:ln w="10541" cmpd="sng">
                <a:solidFill>
                  <a:srgbClr val="0070C0"/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3059832" y="1411908"/>
            <a:ext cx="5220580" cy="3673276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lvl="0" indent="0">
              <a:buClr>
                <a:srgbClr val="0070C0"/>
              </a:buClr>
              <a:buSzPct val="100000"/>
              <a:buNone/>
            </a:pPr>
            <a:r>
              <a:rPr lang="en-US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Learn </a:t>
            </a:r>
            <a:r>
              <a:rPr 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to read in </a:t>
            </a:r>
            <a:r>
              <a:rPr lang="en-US" sz="2800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context</a:t>
            </a:r>
            <a:r>
              <a:rPr lang="en-US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.  </a:t>
            </a:r>
          </a:p>
          <a:p>
            <a:pPr marL="45720" lvl="0" indent="0">
              <a:buClr>
                <a:srgbClr val="0070C0"/>
              </a:buClr>
              <a:buSzPct val="100000"/>
              <a:buNone/>
            </a:pPr>
            <a:r>
              <a:rPr lang="en-US" sz="2800" b="1" dirty="0" smtClean="0">
                <a:solidFill>
                  <a:srgbClr val="00ADEA"/>
                </a:solidFill>
              </a:rPr>
              <a:t>Know </a:t>
            </a:r>
            <a:r>
              <a:rPr lang="en-US" sz="2800" b="1" dirty="0">
                <a:solidFill>
                  <a:srgbClr val="00ADEA"/>
                </a:solidFill>
              </a:rPr>
              <a:t>exactly what every verse or chapter is talking about.  </a:t>
            </a:r>
            <a:endParaRPr lang="en-US" sz="2800" b="1" dirty="0" smtClean="0">
              <a:solidFill>
                <a:srgbClr val="00ADEA"/>
              </a:solidFill>
            </a:endParaRPr>
          </a:p>
          <a:p>
            <a:pPr marL="457200" indent="-457200">
              <a:buFont typeface="Georgia" pitchFamily="18" charset="0"/>
              <a:buAutoNum type="arabicPeriod"/>
            </a:pPr>
            <a:endParaRPr lang="en-US" sz="2000" dirty="0"/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8244408" y="6165304"/>
            <a:ext cx="448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87AE371E-ED34-412D-882F-B73224B707AB}" type="slidenum">
              <a:rPr lang="es-ES" smtClean="0"/>
              <a:pPr/>
              <a:t>17</a:t>
            </a:fld>
            <a:endParaRPr lang="es-ES" dirty="0"/>
          </a:p>
        </p:txBody>
      </p:sp>
      <p:pic>
        <p:nvPicPr>
          <p:cNvPr id="7" name="Content Placeholder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61" y="1268760"/>
            <a:ext cx="2562592" cy="310274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8" name="Rectangle 7"/>
          <p:cNvSpPr/>
          <p:nvPr/>
        </p:nvSpPr>
        <p:spPr>
          <a:xfrm>
            <a:off x="579296" y="4509120"/>
            <a:ext cx="4376519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You might be surprised</a:t>
            </a:r>
          </a:p>
          <a:p>
            <a:pPr algn="ctr"/>
            <a:r>
              <a:rPr lang="en-US" sz="28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w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hat you find?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9218" name="Picture 2" descr="C:\Users\Rae\Desktop\Grammar Art\p 3  boy &amp; bib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493" y="3789040"/>
            <a:ext cx="3181536" cy="212102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322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25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18</a:t>
            </a:fld>
            <a:endParaRPr lang="es-E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835696" y="704823"/>
            <a:ext cx="6768752" cy="720079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en-US" sz="3600" dirty="0" smtClean="0">
                <a:ln w="10541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</a:rPr>
              <a:t>2a. </a:t>
            </a:r>
            <a:r>
              <a:rPr lang="en-US" sz="3600" dirty="0">
                <a:ln w="10541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</a:rPr>
              <a:t> </a:t>
            </a:r>
            <a:r>
              <a:rPr lang="en-US" sz="3600" dirty="0" smtClean="0">
                <a:ln w="10541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</a:rPr>
              <a:t>More on Context</a:t>
            </a:r>
            <a: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/>
            </a:r>
            <a:b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</a:br>
            <a:endParaRPr lang="en-US" dirty="0">
              <a:ln w="10541" cmpd="sng">
                <a:solidFill>
                  <a:srgbClr val="0070C0"/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3014597" y="3429000"/>
            <a:ext cx="5833597" cy="3673276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lvl="0" indent="0">
              <a:buClr>
                <a:srgbClr val="0070C0"/>
              </a:buClr>
              <a:buSzPct val="100000"/>
              <a:buNone/>
            </a:pPr>
            <a:r>
              <a:rPr lang="en-US" sz="2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Two common mistakes are made to establish context in these 2 cases:</a:t>
            </a:r>
          </a:p>
          <a:p>
            <a:pPr marL="45720" lvl="0" indent="0">
              <a:buClr>
                <a:srgbClr val="0070C0"/>
              </a:buClr>
              <a:buSzPct val="100000"/>
              <a:buNone/>
            </a:pPr>
            <a:r>
              <a:rPr lang="en-US" sz="2600" b="1" dirty="0" smtClean="0">
                <a:solidFill>
                  <a:srgbClr val="0070C0"/>
                </a:solidFill>
              </a:rPr>
              <a:t>Gen 1</a:t>
            </a:r>
            <a:r>
              <a:rPr lang="en-US" sz="2600" dirty="0" smtClean="0">
                <a:solidFill>
                  <a:srgbClr val="0070C0"/>
                </a:solidFill>
              </a:rPr>
              <a:t>:  </a:t>
            </a:r>
            <a:r>
              <a:rPr lang="en-US" sz="2600" dirty="0" smtClean="0"/>
              <a:t>Only the last 10 words of verse 5 are read </a:t>
            </a:r>
            <a:r>
              <a:rPr lang="en-US" sz="2000" dirty="0" smtClean="0"/>
              <a:t>(out of a total of 89 </a:t>
            </a:r>
            <a:br>
              <a:rPr lang="en-US" sz="2000" dirty="0" smtClean="0"/>
            </a:br>
            <a:r>
              <a:rPr lang="en-US" sz="2000" dirty="0" smtClean="0"/>
              <a:t>words in verses 1-5).  </a:t>
            </a:r>
            <a:endParaRPr lang="en-US" sz="2600" dirty="0" smtClean="0"/>
          </a:p>
          <a:p>
            <a:pPr marL="45720" lvl="0" indent="0">
              <a:buClr>
                <a:srgbClr val="0070C0"/>
              </a:buClr>
              <a:buSzPct val="100000"/>
              <a:buNone/>
            </a:pPr>
            <a:r>
              <a:rPr lang="en-US" sz="2600" b="1" dirty="0" smtClean="0">
                <a:solidFill>
                  <a:srgbClr val="0070C0"/>
                </a:solidFill>
              </a:rPr>
              <a:t>Lev 23</a:t>
            </a:r>
            <a:r>
              <a:rPr lang="en-US" sz="2600" dirty="0" smtClean="0">
                <a:solidFill>
                  <a:srgbClr val="0070C0"/>
                </a:solidFill>
              </a:rPr>
              <a:t>:  </a:t>
            </a:r>
            <a:r>
              <a:rPr lang="en-US" sz="2600" dirty="0" smtClean="0"/>
              <a:t>Only the last </a:t>
            </a:r>
            <a:r>
              <a:rPr lang="en-US" sz="2600" dirty="0"/>
              <a:t>9 </a:t>
            </a:r>
            <a:r>
              <a:rPr lang="en-US" sz="2600" dirty="0" smtClean="0"/>
              <a:t>words of verse 32 </a:t>
            </a:r>
            <a:r>
              <a:rPr lang="en-US" sz="2600" dirty="0"/>
              <a:t>are </a:t>
            </a:r>
            <a:r>
              <a:rPr lang="en-US" sz="2600" dirty="0" smtClean="0"/>
              <a:t>read </a:t>
            </a:r>
            <a:r>
              <a:rPr lang="en-US" sz="2000" dirty="0" smtClean="0"/>
              <a:t>(out of a total of 175 </a:t>
            </a:r>
            <a:br>
              <a:rPr lang="en-US" sz="2000" dirty="0" smtClean="0"/>
            </a:br>
            <a:r>
              <a:rPr lang="en-US" sz="2000" dirty="0" smtClean="0"/>
              <a:t>in verses 26-32).</a:t>
            </a:r>
            <a:endParaRPr lang="en-US" sz="2600" dirty="0"/>
          </a:p>
        </p:txBody>
      </p:sp>
      <p:pic>
        <p:nvPicPr>
          <p:cNvPr id="7" name="Content Placeholder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61" y="1406374"/>
            <a:ext cx="2562592" cy="310274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8" name="Rectangle 7"/>
          <p:cNvSpPr/>
          <p:nvPr/>
        </p:nvSpPr>
        <p:spPr>
          <a:xfrm>
            <a:off x="3014597" y="1772816"/>
            <a:ext cx="6093824" cy="160043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Comparison of 2 studies: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endParaRPr lang="en-US" sz="1400" b="1" cap="none" spc="0" dirty="0" smtClean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marL="514350" indent="-514350">
              <a:buAutoNum type="arabicPeriod"/>
            </a:pP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Gen 1:1-5  </a:t>
            </a:r>
            <a:r>
              <a:rPr lang="en-US" sz="24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(Day 1 of creation)</a:t>
            </a:r>
          </a:p>
          <a:p>
            <a:pPr marL="514350" indent="-514350">
              <a:buAutoNum type="arabicPeriod"/>
            </a:pP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Lev 23:26-32  </a:t>
            </a:r>
            <a:r>
              <a:rPr lang="en-US" sz="2400" b="1" cap="none" spc="0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(Yom Kippur)</a:t>
            </a:r>
            <a:endParaRPr lang="en-US" sz="2800" b="1" cap="none" spc="0" dirty="0">
              <a:ln w="11430"/>
              <a:solidFill>
                <a:schemeClr val="accent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10" name="Picture 2" descr="C:\Users\Rae\Desktop\Grammar Art\surpris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39" y="4785309"/>
            <a:ext cx="2770758" cy="183847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44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539552" y="416791"/>
            <a:ext cx="8153672" cy="1356025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3. Getting Started with</a:t>
            </a:r>
          </a:p>
          <a:p>
            <a:pPr marL="0" indent="0" algn="l">
              <a:buFont typeface="Georgia" pitchFamily="18" charset="0"/>
              <a:buNone/>
            </a:pPr>
            <a:r>
              <a:rPr lang="en-US" sz="3600" dirty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 </a:t>
            </a: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                  Grammatical Terms</a:t>
            </a:r>
            <a: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/>
            </a:r>
            <a:b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</a:br>
            <a:endParaRPr lang="en-US" dirty="0">
              <a:ln w="10541" cmpd="sng">
                <a:solidFill>
                  <a:srgbClr val="0070C0"/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2339752" y="1609451"/>
            <a:ext cx="6480720" cy="4078799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24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At least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 know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how to identify nouns, pronouns, adjectives, verbs, adverbs.  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2400" b="1" dirty="0" smtClean="0">
                <a:solidFill>
                  <a:srgbClr val="00B0F0"/>
                </a:solidFill>
              </a:rPr>
              <a:t>Knowing these </a:t>
            </a:r>
            <a:r>
              <a:rPr lang="en-US" sz="2400" b="1" dirty="0">
                <a:solidFill>
                  <a:srgbClr val="00B0F0"/>
                </a:solidFill>
              </a:rPr>
              <a:t>are the absolute basics. </a:t>
            </a:r>
            <a:r>
              <a:rPr lang="en-US" sz="2400" b="1" dirty="0" smtClean="0">
                <a:solidFill>
                  <a:srgbClr val="00B0F0"/>
                </a:solidFill>
              </a:rPr>
              <a:t/>
            </a:r>
            <a:br>
              <a:rPr lang="en-US" sz="2400" b="1" dirty="0" smtClean="0">
                <a:solidFill>
                  <a:srgbClr val="00B0F0"/>
                </a:solidFill>
              </a:rPr>
            </a:br>
            <a:r>
              <a:rPr lang="en-US" sz="1300" b="1" dirty="0" smtClean="0"/>
              <a:t/>
            </a:r>
            <a:br>
              <a:rPr lang="en-US" sz="1300" b="1" dirty="0" smtClean="0"/>
            </a:br>
            <a:r>
              <a:rPr lang="en-US" sz="2400" b="1" dirty="0" smtClean="0">
                <a:solidFill>
                  <a:srgbClr val="006600"/>
                </a:solidFill>
              </a:rPr>
              <a:t>Our </a:t>
            </a:r>
            <a:r>
              <a:rPr lang="en-US" sz="2400" b="1" dirty="0">
                <a:solidFill>
                  <a:srgbClr val="006600"/>
                </a:solidFill>
              </a:rPr>
              <a:t>study today </a:t>
            </a:r>
            <a:r>
              <a:rPr lang="en-US" sz="2400" b="1" dirty="0" smtClean="0">
                <a:solidFill>
                  <a:srgbClr val="006600"/>
                </a:solidFill>
              </a:rPr>
              <a:t>addresses only </a:t>
            </a:r>
            <a:r>
              <a:rPr lang="en-US" sz="2400" b="1" dirty="0">
                <a:solidFill>
                  <a:srgbClr val="006600"/>
                </a:solidFill>
              </a:rPr>
              <a:t>nouns.  </a:t>
            </a:r>
            <a:r>
              <a:rPr lang="en-US" sz="2400" b="1" dirty="0" smtClean="0">
                <a:solidFill>
                  <a:srgbClr val="006600"/>
                </a:solidFill>
              </a:rPr>
              <a:t/>
            </a:r>
            <a:br>
              <a:rPr lang="en-US" sz="2400" b="1" dirty="0" smtClean="0">
                <a:solidFill>
                  <a:srgbClr val="006600"/>
                </a:solidFill>
              </a:rPr>
            </a:br>
            <a:endParaRPr lang="en-US" sz="800" b="1" dirty="0" smtClean="0">
              <a:solidFill>
                <a:srgbClr val="006600"/>
              </a:solidFill>
            </a:endParaRPr>
          </a:p>
          <a:p>
            <a:pPr marL="45720" lvl="0" indent="0">
              <a:buClr>
                <a:srgbClr val="0070C0"/>
              </a:buClr>
              <a:buSzPct val="100000"/>
              <a:buNone/>
            </a:pP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Some words </a:t>
            </a:r>
            <a:r>
              <a:rPr lang="en-US" sz="1800" b="1" dirty="0" smtClean="0"/>
              <a:t>(like “</a:t>
            </a:r>
            <a:r>
              <a:rPr lang="en-US" sz="1800" b="1" dirty="0"/>
              <a:t>day/daily</a:t>
            </a:r>
            <a:r>
              <a:rPr lang="en-US" sz="1800" b="1" dirty="0" smtClean="0"/>
              <a:t>”)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can be used as nouns, adjectives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and/or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adverbs. 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1200" b="1" dirty="0" smtClean="0"/>
              <a:t/>
            </a:r>
            <a:br>
              <a:rPr lang="en-US" sz="1200" b="1" dirty="0" smtClean="0"/>
            </a:b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In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such cases it is important to know the category of the word in question.</a:t>
            </a:r>
            <a:r>
              <a:rPr lang="en-US" sz="2400" b="1" dirty="0"/>
              <a:t>  </a:t>
            </a:r>
            <a:endParaRPr lang="en-US" sz="2000" b="1" dirty="0"/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8596064" y="6426343"/>
            <a:ext cx="448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87AE371E-ED34-412D-882F-B73224B707AB}" type="slidenum">
              <a:rPr lang="es-ES" smtClean="0">
                <a:solidFill>
                  <a:schemeClr val="tx1"/>
                </a:solidFill>
              </a:rPr>
              <a:pPr/>
              <a:t>19</a:t>
            </a:fld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7" name="Content Placeholder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06" y="1236379"/>
            <a:ext cx="1899238" cy="229956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8" name="Rectangle 7"/>
          <p:cNvSpPr/>
          <p:nvPr/>
        </p:nvSpPr>
        <p:spPr>
          <a:xfrm>
            <a:off x="467544" y="5654799"/>
            <a:ext cx="7776864" cy="954107"/>
          </a:xfrm>
          <a:prstGeom prst="rect">
            <a:avLst/>
          </a:prstGeom>
          <a:solidFill>
            <a:schemeClr val="accent4">
              <a:lumMod val="20000"/>
              <a:lumOff val="80000"/>
              <a:alpha val="40000"/>
            </a:schemeClr>
          </a:solidFill>
          <a:ln w="57150">
            <a:solidFill>
              <a:srgbClr val="0070C0"/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context changes for words when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they act as a noun, adjective or adverb.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10242" name="Picture 2" descr="C:\Users\Rae\Desktop\Grammar Art\p 4  verbs nouns et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88" y="3645024"/>
            <a:ext cx="1905000" cy="200977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271889" y="5014917"/>
            <a:ext cx="144943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  <a:latin typeface="Segoe Print" pitchFamily="2" charset="0"/>
              </a:rPr>
              <a:t>Why</a:t>
            </a:r>
            <a:r>
              <a:rPr lang="en-US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  <a:latin typeface="Segoe Print" pitchFamily="2" charset="0"/>
              </a:rPr>
              <a:t>?</a:t>
            </a:r>
            <a:endParaRPr lang="en-US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/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07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507289" y="416791"/>
            <a:ext cx="7881135" cy="720079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4. Getting Started With </a:t>
            </a:r>
            <a:r>
              <a:rPr lang="en-US" sz="3600" u="sng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Tenses</a:t>
            </a:r>
            <a: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/>
            </a:r>
            <a:b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</a:br>
            <a:endParaRPr lang="en-US" dirty="0">
              <a:ln w="10541" cmpd="sng">
                <a:solidFill>
                  <a:srgbClr val="0070C0"/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3131840" y="1236379"/>
            <a:ext cx="5832648" cy="5294050"/>
          </a:xfrm>
          <a:prstGeom prst="rect">
            <a:avLst/>
          </a:prstGeom>
        </p:spPr>
        <p:txBody>
          <a:bodyPr>
            <a:normAutofit fontScale="925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2400" b="1" dirty="0" smtClean="0"/>
              <a:t>Know </a:t>
            </a:r>
            <a:r>
              <a:rPr lang="en-US" sz="2400" b="1" dirty="0"/>
              <a:t>how to identify "</a:t>
            </a:r>
            <a:r>
              <a:rPr lang="en-US" sz="2400" b="1" u="sng" dirty="0"/>
              <a:t>tenses</a:t>
            </a:r>
            <a:r>
              <a:rPr lang="en-US" sz="2400" b="1" dirty="0"/>
              <a:t>" ... like: </a:t>
            </a:r>
            <a:endParaRPr lang="en-US" sz="2400" b="1" dirty="0" smtClean="0"/>
          </a:p>
          <a:p>
            <a:pPr marL="45720" lvl="0" indent="0">
              <a:buNone/>
            </a:pPr>
            <a:r>
              <a:rPr lang="en-US" sz="2400" b="1" dirty="0" smtClean="0"/>
              <a:t>1</a:t>
            </a:r>
            <a:r>
              <a:rPr lang="en-US" sz="2400" b="1" dirty="0"/>
              <a:t>) 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past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tense</a:t>
            </a:r>
          </a:p>
          <a:p>
            <a:pPr marL="45720" lvl="0" indent="0">
              <a:buNone/>
            </a:pPr>
            <a:r>
              <a:rPr lang="en-US" sz="2400" b="1" dirty="0" smtClean="0"/>
              <a:t>2</a:t>
            </a:r>
            <a:r>
              <a:rPr lang="en-US" sz="2400" b="1" dirty="0"/>
              <a:t>)  </a:t>
            </a:r>
            <a:r>
              <a:rPr lang="en-US" sz="2400" b="1" dirty="0" smtClean="0">
                <a:solidFill>
                  <a:srgbClr val="00B050"/>
                </a:solidFill>
              </a:rPr>
              <a:t>present tense</a:t>
            </a:r>
          </a:p>
          <a:p>
            <a:pPr marL="45720" lvl="0" indent="0">
              <a:buNone/>
            </a:pPr>
            <a:r>
              <a:rPr lang="en-US" sz="2400" b="1" dirty="0" smtClean="0"/>
              <a:t>3</a:t>
            </a:r>
            <a:r>
              <a:rPr lang="en-US" sz="2400" b="1" dirty="0"/>
              <a:t>)  </a:t>
            </a:r>
            <a:r>
              <a:rPr lang="en-US" sz="2400" b="1" dirty="0">
                <a:solidFill>
                  <a:srgbClr val="00B0F0"/>
                </a:solidFill>
              </a:rPr>
              <a:t>future tense.  </a:t>
            </a:r>
            <a:endParaRPr lang="en-US" sz="2400" b="1" dirty="0" smtClean="0">
              <a:solidFill>
                <a:srgbClr val="00B0F0"/>
              </a:solidFill>
            </a:endParaRP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C00000"/>
                </a:solidFill>
              </a:rPr>
              <a:t>This </a:t>
            </a:r>
            <a:r>
              <a:rPr lang="en-US" sz="2400" b="1" dirty="0">
                <a:solidFill>
                  <a:srgbClr val="C00000"/>
                </a:solidFill>
              </a:rPr>
              <a:t>is a difficult </a:t>
            </a:r>
            <a:r>
              <a:rPr lang="en-US" sz="2400" b="1" dirty="0" smtClean="0">
                <a:solidFill>
                  <a:srgbClr val="C00000"/>
                </a:solidFill>
              </a:rPr>
              <a:t>area </a:t>
            </a:r>
            <a:r>
              <a:rPr lang="en-US" sz="2400" b="1" dirty="0">
                <a:solidFill>
                  <a:srgbClr val="C00000"/>
                </a:solidFill>
              </a:rPr>
              <a:t>for many students. </a:t>
            </a:r>
            <a:r>
              <a:rPr lang="en-US" sz="2400" b="1" dirty="0" smtClean="0">
                <a:solidFill>
                  <a:srgbClr val="C00000"/>
                </a:solidFill>
              </a:rPr>
              <a:t/>
            </a:r>
            <a:br>
              <a:rPr lang="en-US" sz="2400" b="1" dirty="0" smtClean="0">
                <a:solidFill>
                  <a:srgbClr val="C00000"/>
                </a:solidFill>
              </a:rPr>
            </a:br>
            <a: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en-US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Rev 13:1-5 is a good exercise to learn how to work with “tenses</a:t>
            </a:r>
            <a: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.”  Using the proper tense </a:t>
            </a:r>
            <a:b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will bring forward the proper timeframe of the </a:t>
            </a:r>
            <a:b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42 month timeline.  </a:t>
            </a:r>
            <a:br>
              <a:rPr 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2000" b="1" dirty="0" smtClean="0"/>
              <a:t>The timeline will be misunderstood if the proper tense is not noted.) </a:t>
            </a:r>
            <a:endParaRPr lang="en-US" sz="2400" b="1" dirty="0"/>
          </a:p>
        </p:txBody>
      </p:sp>
      <p:pic>
        <p:nvPicPr>
          <p:cNvPr id="7" name="Content Placeholder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06" y="1236379"/>
            <a:ext cx="1899238" cy="2299567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1266" name="Picture 2" descr="C:\Users\Rae\Desktop\Grammar Art\p 4  verbe tens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506" y="3883404"/>
            <a:ext cx="2600672" cy="1956561"/>
          </a:xfrm>
          <a:prstGeom prst="rect">
            <a:avLst/>
          </a:prstGeom>
          <a:noFill/>
          <a:ln w="28575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 txBox="1">
            <a:spLocks/>
          </p:cNvSpPr>
          <p:nvPr/>
        </p:nvSpPr>
        <p:spPr>
          <a:xfrm>
            <a:off x="8596064" y="6426343"/>
            <a:ext cx="448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87AE371E-ED34-412D-882F-B73224B707AB}" type="slidenum">
              <a:rPr lang="es-ES" smtClean="0">
                <a:solidFill>
                  <a:schemeClr val="tx1"/>
                </a:solidFill>
              </a:rPr>
              <a:pPr/>
              <a:t>20</a:t>
            </a:fld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00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21</a:t>
            </a:fld>
            <a:endParaRPr lang="es-E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07289" y="416791"/>
            <a:ext cx="8529207" cy="720079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en-US" sz="3600" dirty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5</a:t>
            </a: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. Getting Started With </a:t>
            </a:r>
            <a:r>
              <a:rPr lang="en-US" sz="3600" u="sng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Definitions</a:t>
            </a:r>
            <a: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/>
            </a:r>
            <a:b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</a:br>
            <a:endParaRPr lang="en-US" dirty="0">
              <a:ln w="10541" cmpd="sng">
                <a:solidFill>
                  <a:srgbClr val="0070C0"/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2627784" y="1124744"/>
            <a:ext cx="6480720" cy="504056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/>
              <a:t>The Old Testament is translated from the original Hebrew language.</a:t>
            </a:r>
          </a:p>
          <a:p>
            <a:pPr marL="0" indent="0">
              <a:buNone/>
            </a:pPr>
            <a:r>
              <a:rPr lang="en-US" sz="2000" dirty="0" smtClean="0"/>
              <a:t>Sometimes the translators did NOT choose the best “word” or “phrase” to bring through the best meaning.</a:t>
            </a:r>
          </a:p>
          <a:p>
            <a:pPr marL="662940" lvl="1" indent="-342900">
              <a:buFont typeface="Wingdings" pitchFamily="2" charset="2"/>
              <a:buChar char="v"/>
            </a:pPr>
            <a:r>
              <a:rPr lang="en-US" sz="1800" b="1" dirty="0" smtClean="0"/>
              <a:t>Dan 7:25</a:t>
            </a:r>
            <a:r>
              <a:rPr lang="en-US" sz="1800" dirty="0"/>
              <a:t> </a:t>
            </a:r>
            <a:r>
              <a:rPr lang="en-US" sz="1800" dirty="0" smtClean="0"/>
              <a:t>  “think to change </a:t>
            </a:r>
            <a:r>
              <a:rPr lang="en-US" sz="1800" u="sng" dirty="0" smtClean="0"/>
              <a:t>times</a:t>
            </a:r>
            <a:r>
              <a:rPr lang="en-US" sz="1800" dirty="0" smtClean="0"/>
              <a:t> and laws”</a:t>
            </a:r>
          </a:p>
          <a:p>
            <a:pPr marL="937260" lvl="2" indent="-342900">
              <a:buFont typeface="Wingdings" pitchFamily="2" charset="2"/>
              <a:buChar char="Ø"/>
            </a:pPr>
            <a:r>
              <a:rPr lang="en-US" sz="1600" dirty="0" smtClean="0"/>
              <a:t>The English word “times” does not reflect the true meaning in this verse – referring to divinely set appointed statutes.</a:t>
            </a:r>
          </a:p>
          <a:p>
            <a:pPr marL="0" indent="0">
              <a:buNone/>
            </a:pPr>
            <a:r>
              <a:rPr lang="en-US" sz="2000" dirty="0" smtClean="0"/>
              <a:t>In both English and Hebrew, </a:t>
            </a:r>
            <a:r>
              <a:rPr lang="en-US" sz="2000" u="sng" dirty="0" smtClean="0"/>
              <a:t>don’t assume you know </a:t>
            </a:r>
            <a:r>
              <a:rPr lang="en-US" sz="2000" dirty="0" smtClean="0"/>
              <a:t>the variety of definitions, and which one is listed first. </a:t>
            </a:r>
          </a:p>
          <a:p>
            <a:pPr marL="342900" indent="-342900">
              <a:buClr>
                <a:srgbClr val="025198"/>
              </a:buClr>
              <a:buSzPct val="100000"/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In this study “day” and “evening” are two of those tricky words that have several definitions, all different. </a:t>
            </a:r>
          </a:p>
          <a:p>
            <a:pPr marL="0" indent="0">
              <a:buNone/>
            </a:pPr>
            <a:r>
              <a:rPr lang="en-US" sz="2000" dirty="0" smtClean="0"/>
              <a:t>Definitions for some of the simplest words must be checked.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7" name="Content Placeholder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06" y="1236379"/>
            <a:ext cx="1899238" cy="229956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8" name="Rectangle 7"/>
          <p:cNvSpPr/>
          <p:nvPr/>
        </p:nvSpPr>
        <p:spPr>
          <a:xfrm>
            <a:off x="2764770" y="5859269"/>
            <a:ext cx="5623654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 shelf full of dictionaries and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concordances will be useful!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13314" name="Picture 2" descr="C:\Users\Rae\Desktop\Grammar Art\p 5 dictionaries everyda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6" y="3861048"/>
            <a:ext cx="2489200" cy="1695698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571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507289" y="416791"/>
            <a:ext cx="8529207" cy="720079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en-US" sz="3600" dirty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5</a:t>
            </a: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a.  Using Dictionaries</a:t>
            </a:r>
            <a: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/>
            </a:r>
            <a:b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</a:br>
            <a:endParaRPr lang="en-US" dirty="0">
              <a:ln w="10541" cmpd="sng">
                <a:solidFill>
                  <a:srgbClr val="0070C0"/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2483768" y="1124744"/>
            <a:ext cx="6624736" cy="3672408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 smtClean="0"/>
              <a:t>Word meanings do change over eons of time (especially from the 1600s to the present day).</a:t>
            </a:r>
          </a:p>
          <a:p>
            <a:pPr marL="0" indent="0">
              <a:buNone/>
            </a:pPr>
            <a:r>
              <a:rPr lang="en-US" sz="2000" b="1" dirty="0" smtClean="0"/>
              <a:t>Get used to using: </a:t>
            </a:r>
          </a:p>
          <a:p>
            <a:pPr marL="457200" indent="-457200">
              <a:buClr>
                <a:srgbClr val="004D86"/>
              </a:buClr>
              <a:buSzPct val="100000"/>
              <a:buFont typeface="+mj-lt"/>
              <a:buAutoNum type="arabicPeriod"/>
            </a:pPr>
            <a:r>
              <a:rPr lang="en-US" sz="2000" b="1" dirty="0" smtClean="0">
                <a:solidFill>
                  <a:srgbClr val="9900CC"/>
                </a:solidFill>
              </a:rPr>
              <a:t>Strong’s Exhaustive Concordance</a:t>
            </a:r>
            <a:r>
              <a:rPr lang="en-US" sz="2000" dirty="0" smtClean="0">
                <a:solidFill>
                  <a:srgbClr val="9900CC"/>
                </a:solidFill>
              </a:rPr>
              <a:t> </a:t>
            </a:r>
            <a:r>
              <a:rPr lang="en-US" sz="2000" dirty="0" smtClean="0">
                <a:solidFill>
                  <a:srgbClr val="00B050"/>
                </a:solidFill>
              </a:rPr>
              <a:t/>
            </a:r>
            <a:br>
              <a:rPr lang="en-US" sz="2000" dirty="0" smtClean="0">
                <a:solidFill>
                  <a:srgbClr val="00B050"/>
                </a:solidFill>
              </a:rPr>
            </a:br>
            <a:r>
              <a:rPr lang="en-US" sz="2000" dirty="0" smtClean="0"/>
              <a:t>(definitions of Hebrew &amp; Greek)</a:t>
            </a:r>
          </a:p>
          <a:p>
            <a:pPr marL="457200" indent="-457200">
              <a:buClr>
                <a:srgbClr val="004D86"/>
              </a:buClr>
              <a:buSzPct val="100000"/>
              <a:buFont typeface="+mj-lt"/>
              <a:buAutoNum type="arabicPeriod"/>
            </a:pPr>
            <a:r>
              <a:rPr lang="en-US" sz="2000" b="1" dirty="0" smtClean="0">
                <a:solidFill>
                  <a:srgbClr val="339933"/>
                </a:solidFill>
              </a:rPr>
              <a:t>Noah Webster’s 1828 Dictionary  </a:t>
            </a:r>
            <a:r>
              <a:rPr lang="en-US" sz="1600" dirty="0" smtClean="0"/>
              <a:t>(Meanings of words in the 1800s are closer to the Hebrew than today’s meanings.) </a:t>
            </a:r>
          </a:p>
          <a:p>
            <a:pPr marL="457200" indent="-457200">
              <a:buClr>
                <a:srgbClr val="004D86"/>
              </a:buClr>
              <a:buSzPct val="100000"/>
              <a:buFont typeface="+mj-lt"/>
              <a:buAutoNum type="arabicPeriod"/>
            </a:pPr>
            <a:r>
              <a:rPr lang="en-US" sz="2000" b="1" dirty="0" smtClean="0">
                <a:solidFill>
                  <a:srgbClr val="C00000"/>
                </a:solidFill>
              </a:rPr>
              <a:t>A variety of everyday dictionaries for comparisons</a:t>
            </a:r>
          </a:p>
          <a:p>
            <a:pPr marL="457200" indent="-457200">
              <a:buClr>
                <a:srgbClr val="004D86"/>
              </a:buClr>
              <a:buSzPct val="100000"/>
              <a:buFont typeface="+mj-lt"/>
              <a:buAutoNum type="arabicPeriod"/>
            </a:pPr>
            <a:r>
              <a:rPr lang="en-US" sz="2000" b="1" dirty="0" smtClean="0">
                <a:solidFill>
                  <a:srgbClr val="0070C0"/>
                </a:solidFill>
              </a:rPr>
              <a:t>Lexicons and Commentaries </a:t>
            </a:r>
          </a:p>
          <a:p>
            <a:pPr marL="457200" indent="-457200">
              <a:buClr>
                <a:srgbClr val="004D86"/>
              </a:buClr>
              <a:buSzPct val="100000"/>
              <a:buFont typeface="+mj-lt"/>
              <a:buAutoNum type="arabicPeriod"/>
            </a:pPr>
            <a:endParaRPr lang="en-US" sz="2000" dirty="0" smtClean="0"/>
          </a:p>
          <a:p>
            <a:pPr marL="457200" indent="-457200">
              <a:buClr>
                <a:srgbClr val="004D86"/>
              </a:buClr>
              <a:buSzPct val="100000"/>
              <a:buFont typeface="+mj-lt"/>
              <a:buAutoNum type="arabicPeriod"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7" name="Content Placeholder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06" y="1236379"/>
            <a:ext cx="1899238" cy="229956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8" name="Rectangle 7"/>
          <p:cNvSpPr/>
          <p:nvPr/>
        </p:nvSpPr>
        <p:spPr>
          <a:xfrm>
            <a:off x="323528" y="3573016"/>
            <a:ext cx="2232248" cy="31085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These extra tools do not take the place of comparing Scriptures!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14338" name="Picture 2" descr="C:\Users\Rae\Desktop\Grammar Art\bible-commentaries-832x300-570x20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725599"/>
            <a:ext cx="4968552" cy="179565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 txBox="1">
            <a:spLocks/>
          </p:cNvSpPr>
          <p:nvPr/>
        </p:nvSpPr>
        <p:spPr>
          <a:xfrm>
            <a:off x="8596064" y="6426343"/>
            <a:ext cx="448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87AE371E-ED34-412D-882F-B73224B707AB}" type="slidenum">
              <a:rPr lang="es-ES" smtClean="0">
                <a:solidFill>
                  <a:schemeClr val="tx1"/>
                </a:solidFill>
              </a:rPr>
              <a:pPr/>
              <a:t>22</a:t>
            </a:fld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26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507289" y="416791"/>
            <a:ext cx="8529207" cy="720079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6.  First Definitions in Dictionaries</a:t>
            </a:r>
            <a: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/>
            </a:r>
            <a:br>
              <a:rPr lang="en-US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</a:br>
            <a:endParaRPr lang="en-US" dirty="0">
              <a:ln w="10541" cmpd="sng">
                <a:solidFill>
                  <a:srgbClr val="0070C0"/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2627784" y="1124744"/>
            <a:ext cx="6065440" cy="2808312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rgbClr val="C00000"/>
                </a:solidFill>
                <a:latin typeface="Arial Rounded MT Bold" pitchFamily="34" charset="0"/>
              </a:rPr>
              <a:t>The very first definition of any word in the dictionary represents the way the word is </a:t>
            </a:r>
            <a:r>
              <a:rPr lang="en-US" sz="2000" dirty="0" smtClean="0">
                <a:solidFill>
                  <a:srgbClr val="C00000"/>
                </a:solidFill>
                <a:latin typeface="Arial Rounded MT Bold" pitchFamily="34" charset="0"/>
              </a:rPr>
              <a:t/>
            </a:r>
            <a:br>
              <a:rPr lang="en-US" sz="2000" dirty="0" smtClean="0">
                <a:solidFill>
                  <a:srgbClr val="C00000"/>
                </a:solidFill>
                <a:latin typeface="Arial Rounded MT Bold" pitchFamily="34" charset="0"/>
              </a:rPr>
            </a:br>
            <a:r>
              <a:rPr lang="en-US" sz="2000" dirty="0" smtClean="0">
                <a:solidFill>
                  <a:srgbClr val="00ADEA"/>
                </a:solidFill>
                <a:latin typeface="Arial Rounded MT Bold" pitchFamily="34" charset="0"/>
              </a:rPr>
              <a:t>used </a:t>
            </a:r>
            <a:r>
              <a:rPr lang="en-US" sz="2000" dirty="0">
                <a:solidFill>
                  <a:srgbClr val="00ADEA"/>
                </a:solidFill>
                <a:latin typeface="Arial Rounded MT Bold" pitchFamily="34" charset="0"/>
              </a:rPr>
              <a:t>the most </a:t>
            </a:r>
            <a:r>
              <a:rPr lang="en-US" sz="2000" i="1" u="sng" dirty="0" smtClean="0">
                <a:solidFill>
                  <a:srgbClr val="C00000"/>
                </a:solidFill>
                <a:latin typeface="Arial Rounded MT Bold" pitchFamily="34" charset="0"/>
              </a:rPr>
              <a:t>in</a:t>
            </a:r>
            <a:r>
              <a:rPr lang="en-US" sz="20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en-US" sz="2000" i="1" u="sng" dirty="0">
                <a:solidFill>
                  <a:srgbClr val="C00000"/>
                </a:solidFill>
                <a:latin typeface="Arial Rounded MT Bold" pitchFamily="34" charset="0"/>
              </a:rPr>
              <a:t>any</a:t>
            </a:r>
            <a:r>
              <a:rPr lang="en-US" sz="2000" dirty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en-US" sz="2000" i="1" u="sng" dirty="0">
                <a:solidFill>
                  <a:srgbClr val="C00000"/>
                </a:solidFill>
                <a:latin typeface="Arial Rounded MT Bold" pitchFamily="34" charset="0"/>
              </a:rPr>
              <a:t>language</a:t>
            </a:r>
            <a:r>
              <a:rPr lang="en-US" sz="2000" dirty="0">
                <a:solidFill>
                  <a:srgbClr val="C00000"/>
                </a:solidFill>
                <a:latin typeface="Arial Rounded MT Bold" pitchFamily="34" charset="0"/>
              </a:rPr>
              <a:t>. </a:t>
            </a:r>
            <a:endParaRPr lang="en-US" sz="20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>
              <a:buNone/>
            </a:pPr>
            <a:endParaRPr lang="en-US" sz="1200" dirty="0" smtClean="0"/>
          </a:p>
          <a:p>
            <a:pPr marL="457200" indent="-457200">
              <a:buClr>
                <a:srgbClr val="004D86"/>
              </a:buClr>
              <a:buSzPct val="100000"/>
              <a:buAutoNum type="arabicPeriod"/>
            </a:pPr>
            <a:r>
              <a:rPr lang="en-US" sz="2000" b="1" dirty="0">
                <a:solidFill>
                  <a:srgbClr val="339933"/>
                </a:solidFill>
              </a:rPr>
              <a:t>E</a:t>
            </a:r>
            <a:r>
              <a:rPr lang="en-US" sz="2000" b="1" dirty="0" smtClean="0">
                <a:solidFill>
                  <a:srgbClr val="339933"/>
                </a:solidFill>
              </a:rPr>
              <a:t>veryday dictionary practice:  </a:t>
            </a:r>
            <a:r>
              <a:rPr lang="en-US" sz="2000" dirty="0" smtClean="0"/>
              <a:t>will be on the word “star” to see how this works.</a:t>
            </a:r>
          </a:p>
          <a:p>
            <a:pPr marL="457200" indent="-457200">
              <a:buClr>
                <a:srgbClr val="004D86"/>
              </a:buClr>
              <a:buSzPct val="100000"/>
              <a:buAutoNum type="arabicPeriod"/>
            </a:pPr>
            <a:r>
              <a:rPr lang="en-US" sz="2000" b="1" dirty="0" smtClean="0">
                <a:solidFill>
                  <a:srgbClr val="9900CC"/>
                </a:solidFill>
              </a:rPr>
              <a:t>Hebrew dictionary practice:  </a:t>
            </a:r>
            <a:r>
              <a:rPr lang="en-US" sz="2000" dirty="0" smtClean="0"/>
              <a:t>will be on the words “day, night, evening and morning.”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7" name="Content Placeholder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06" y="1236379"/>
            <a:ext cx="1899238" cy="229956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8" name="Rectangle 7"/>
          <p:cNvSpPr/>
          <p:nvPr/>
        </p:nvSpPr>
        <p:spPr>
          <a:xfrm>
            <a:off x="3491880" y="3933056"/>
            <a:ext cx="5201343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Learn how English and Hebrew Dictionaries compliment each other so the real meaning of the Hebrew can be understood.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17410" name="Picture 2" descr="C:\Users\Rae\Desktop\Grammar Art\commentaries p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721" y="3728108"/>
            <a:ext cx="2817159" cy="2583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 txBox="1">
            <a:spLocks/>
          </p:cNvSpPr>
          <p:nvPr/>
        </p:nvSpPr>
        <p:spPr>
          <a:xfrm>
            <a:off x="8596064" y="6426343"/>
            <a:ext cx="448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87AE371E-ED34-412D-882F-B73224B707AB}" type="slidenum">
              <a:rPr lang="es-ES" smtClean="0">
                <a:solidFill>
                  <a:schemeClr val="tx1"/>
                </a:solidFill>
              </a:rPr>
              <a:pPr/>
              <a:t>23</a:t>
            </a:fld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6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84976" cy="504056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dirty="0" smtClean="0">
                <a:solidFill>
                  <a:srgbClr val="0070C0"/>
                </a:solidFill>
              </a:rPr>
              <a:t>Finding Definitions for the Word ‘STAR’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0969" y="951062"/>
            <a:ext cx="5401471" cy="1872208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b="1" dirty="0">
                <a:solidFill>
                  <a:srgbClr val="B83D68"/>
                </a:solidFill>
                <a:latin typeface="+mj-lt"/>
              </a:rPr>
              <a:t>Next, we will use the example of defining the </a:t>
            </a:r>
            <a:r>
              <a:rPr lang="en-US" b="1" dirty="0" smtClean="0">
                <a:solidFill>
                  <a:srgbClr val="B83D68"/>
                </a:solidFill>
                <a:latin typeface="+mj-lt"/>
              </a:rPr>
              <a:t>word </a:t>
            </a:r>
            <a:r>
              <a:rPr lang="en-US" b="1" dirty="0">
                <a:solidFill>
                  <a:srgbClr val="B83D68"/>
                </a:solidFill>
                <a:latin typeface="+mj-lt"/>
              </a:rPr>
              <a:t>"star" to demonstrate how definitions </a:t>
            </a:r>
            <a:r>
              <a:rPr lang="en-US" b="1" dirty="0" smtClean="0">
                <a:solidFill>
                  <a:srgbClr val="B83D68"/>
                </a:solidFill>
                <a:latin typeface="+mj-lt"/>
              </a:rPr>
              <a:t>are </a:t>
            </a:r>
            <a:r>
              <a:rPr lang="en-US" b="1" dirty="0">
                <a:solidFill>
                  <a:srgbClr val="B83D68"/>
                </a:solidFill>
                <a:latin typeface="+mj-lt"/>
              </a:rPr>
              <a:t>placed in a certain rank and </a:t>
            </a:r>
            <a:r>
              <a:rPr lang="en-US" b="1" dirty="0" smtClean="0">
                <a:solidFill>
                  <a:srgbClr val="B83D68"/>
                </a:solidFill>
                <a:latin typeface="+mj-lt"/>
              </a:rPr>
              <a:t>order</a:t>
            </a:r>
            <a:r>
              <a:rPr lang="en-US" b="1" dirty="0">
                <a:solidFill>
                  <a:srgbClr val="B83D68"/>
                </a:solidFill>
                <a:latin typeface="+mj-lt"/>
              </a:rPr>
              <a:t>.    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24</a:t>
            </a:fld>
            <a:endParaRPr lang="es-ES"/>
          </a:p>
        </p:txBody>
      </p:sp>
      <p:pic>
        <p:nvPicPr>
          <p:cNvPr id="6" name="Picture 2" descr="C:\Users\Rae\Desktop\Grammar Art\merrian webst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30" y="980728"/>
            <a:ext cx="2133600" cy="285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Rae\Desktop\Grammar Art\star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599496"/>
            <a:ext cx="4896544" cy="37371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Rae\Desktop\Grammar Art\seeing stars ducks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744" y="4079422"/>
            <a:ext cx="33528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/>
          <p:cNvSpPr/>
          <p:nvPr/>
        </p:nvSpPr>
        <p:spPr>
          <a:xfrm rot="19954319">
            <a:off x="241698" y="4496284"/>
            <a:ext cx="2830147" cy="1576431"/>
          </a:xfrm>
          <a:prstGeom prst="ellipse">
            <a:avLst/>
          </a:prstGeom>
          <a:solidFill>
            <a:srgbClr val="8EBEE6"/>
          </a:solidFill>
          <a:ln w="571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6" name="Picture 2" descr="C:\Users\Rae\Desktop\Grammar Art\seeing stars hollywood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2033">
            <a:off x="435125" y="4395281"/>
            <a:ext cx="2343150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131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25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25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250"/>
                            </p:stCondLst>
                            <p:childTnLst>
                              <p:par>
                                <p:cTn id="1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250"/>
                            </p:stCondLst>
                            <p:childTnLst>
                              <p:par>
                                <p:cTn id="1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25</a:t>
            </a:fld>
            <a:endParaRPr lang="es-ES"/>
          </a:p>
        </p:txBody>
      </p:sp>
      <p:sp>
        <p:nvSpPr>
          <p:cNvPr id="3" name="Slide Number Placeholder 1"/>
          <p:cNvSpPr txBox="1">
            <a:spLocks/>
          </p:cNvSpPr>
          <p:nvPr/>
        </p:nvSpPr>
        <p:spPr>
          <a:xfrm>
            <a:off x="8244408" y="6165304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AD682D65-884C-47A2-8FBD-AC59C0AFCE73}" type="slidenum">
              <a:rPr lang="es-ES" smtClean="0"/>
              <a:pPr/>
              <a:t>25</a:t>
            </a:fld>
            <a:endParaRPr lang="es-E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63273" y="908720"/>
            <a:ext cx="8529207" cy="720079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4a.  Dictionary Practice: </a:t>
            </a:r>
            <a:r>
              <a:rPr lang="en-US" sz="3600" dirty="0" smtClean="0">
                <a:ln w="10541" cmpd="sng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  <a:t>“</a:t>
            </a:r>
            <a:r>
              <a:rPr lang="en-US" sz="3600" dirty="0" smtClean="0">
                <a:ln w="10541" cmpd="sng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Star</a:t>
            </a:r>
            <a:r>
              <a:rPr lang="en-US" sz="3600" dirty="0" smtClean="0">
                <a:ln w="10541" cmpd="sng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  <a:t>”</a:t>
            </a:r>
            <a:r>
              <a:rPr lang="en-US" dirty="0" smtClean="0">
                <a:ln w="10541" cmpd="sng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  <a:t/>
            </a:r>
            <a:br>
              <a:rPr lang="en-US" dirty="0" smtClean="0">
                <a:ln w="10541" cmpd="sng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endParaRPr lang="en-US" dirty="0">
              <a:ln w="10541" cmpd="sng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395536" y="1772816"/>
            <a:ext cx="8496944" cy="5004556"/>
          </a:xfrm>
          <a:prstGeom prst="rect">
            <a:avLst/>
          </a:prstGeom>
        </p:spPr>
        <p:txBody>
          <a:bodyPr>
            <a:normAutofit fontScale="85000"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2000" i="1" dirty="0"/>
              <a:t>1a</a:t>
            </a:r>
            <a:r>
              <a:rPr lang="en-US" sz="2000" dirty="0"/>
              <a:t>:  a </a:t>
            </a:r>
            <a:r>
              <a:rPr lang="en-US" sz="2000" b="1" dirty="0">
                <a:solidFill>
                  <a:srgbClr val="0070C0"/>
                </a:solidFill>
              </a:rPr>
              <a:t>natural luminous body visible in the sky </a:t>
            </a:r>
            <a:r>
              <a:rPr lang="en-US" sz="2000" dirty="0"/>
              <a:t>especially at night</a:t>
            </a:r>
            <a:br>
              <a:rPr lang="en-US" sz="2000" dirty="0"/>
            </a:br>
            <a:r>
              <a:rPr lang="en-US" sz="2000" i="1" dirty="0"/>
              <a:t>  b</a:t>
            </a:r>
            <a:r>
              <a:rPr lang="en-US" sz="2000" dirty="0"/>
              <a:t>:  a self-luminous gaseous spheroidal </a:t>
            </a:r>
            <a:r>
              <a:rPr lang="en-US" sz="2000" b="1" dirty="0">
                <a:solidFill>
                  <a:srgbClr val="0070C0"/>
                </a:solidFill>
              </a:rPr>
              <a:t>celestial body of great mass </a:t>
            </a:r>
            <a:r>
              <a:rPr lang="en-US" sz="2000" dirty="0" smtClean="0"/>
              <a:t>which</a:t>
            </a:r>
            <a:br>
              <a:rPr lang="en-US" sz="2000" dirty="0" smtClean="0"/>
            </a:br>
            <a:r>
              <a:rPr lang="en-US" sz="2000" dirty="0" smtClean="0"/>
              <a:t>       produces energy </a:t>
            </a:r>
            <a:r>
              <a:rPr lang="en-US" sz="2000" dirty="0"/>
              <a:t>by means of nuclear fusion reactions</a:t>
            </a:r>
          </a:p>
          <a:p>
            <a:pPr marL="45720" indent="0">
              <a:buNone/>
            </a:pPr>
            <a:r>
              <a:rPr lang="en-US" sz="2000" i="1" dirty="0"/>
              <a:t>2a</a:t>
            </a:r>
            <a:r>
              <a:rPr lang="en-US" sz="2000" dirty="0"/>
              <a:t> </a:t>
            </a:r>
            <a:r>
              <a:rPr lang="en-US" sz="2000" i="1" dirty="0"/>
              <a:t>(1)</a:t>
            </a:r>
            <a:r>
              <a:rPr lang="en-US" sz="2000" dirty="0"/>
              <a:t>:  </a:t>
            </a:r>
            <a:r>
              <a:rPr lang="en-US" sz="2000" b="1" dirty="0">
                <a:solidFill>
                  <a:srgbClr val="0070C0"/>
                </a:solidFill>
              </a:rPr>
              <a:t>a planet </a:t>
            </a:r>
            <a:r>
              <a:rPr lang="en-US" sz="2000" dirty="0"/>
              <a:t>or a configuration of the planets that is held in astrology to </a:t>
            </a:r>
            <a:r>
              <a:rPr lang="en-US" sz="2000" dirty="0" smtClean="0"/>
              <a:t>influence</a:t>
            </a:r>
            <a:br>
              <a:rPr lang="en-US" sz="2000" dirty="0" smtClean="0"/>
            </a:br>
            <a:r>
              <a:rPr lang="en-US" sz="2000" dirty="0" smtClean="0"/>
              <a:t>            </a:t>
            </a:r>
            <a:r>
              <a:rPr lang="en-US" sz="2000" dirty="0"/>
              <a:t>one's destiny or </a:t>
            </a:r>
            <a:r>
              <a:rPr lang="en-US" sz="2000" dirty="0" smtClean="0"/>
              <a:t>fortune — </a:t>
            </a:r>
            <a:r>
              <a:rPr lang="en-US" sz="2000" dirty="0"/>
              <a:t>usually used in plural </a:t>
            </a:r>
            <a:br>
              <a:rPr lang="en-US" sz="2000" dirty="0"/>
            </a:br>
            <a:r>
              <a:rPr lang="en-US" sz="2000" dirty="0"/>
              <a:t>    </a:t>
            </a:r>
            <a:r>
              <a:rPr lang="en-US" sz="2000" i="1" dirty="0"/>
              <a:t>(2)</a:t>
            </a:r>
            <a:r>
              <a:rPr lang="en-US" sz="2000" dirty="0"/>
              <a:t>:  a waxing or waning </a:t>
            </a:r>
            <a:r>
              <a:rPr lang="en-US" sz="2000" b="1" dirty="0">
                <a:solidFill>
                  <a:srgbClr val="0070C0"/>
                </a:solidFill>
              </a:rPr>
              <a:t>fortune</a:t>
            </a:r>
            <a:r>
              <a:rPr lang="en-US" sz="2000" dirty="0"/>
              <a:t> or fame </a:t>
            </a:r>
            <a:r>
              <a:rPr lang="en-US" sz="2000" i="1" dirty="0"/>
              <a:t>&lt;her star </a:t>
            </a:r>
            <a:r>
              <a:rPr lang="en-US" sz="2000" i="1"/>
              <a:t>was </a:t>
            </a:r>
            <a:r>
              <a:rPr lang="en-US" sz="2000" i="1" smtClean="0"/>
              <a:t>rising&gt;;</a:t>
            </a:r>
            <a:r>
              <a:rPr lang="en-US" sz="2000" smtClean="0"/>
              <a:t> </a:t>
            </a:r>
            <a:r>
              <a:rPr lang="en-US" sz="2000" i="1" dirty="0"/>
              <a:t>obsolete</a:t>
            </a:r>
            <a:r>
              <a:rPr lang="en-US" sz="2000" dirty="0" smtClean="0"/>
              <a:t>:  </a:t>
            </a:r>
            <a:r>
              <a:rPr lang="en-US" sz="2000" b="1" dirty="0" smtClean="0">
                <a:solidFill>
                  <a:srgbClr val="0070C0"/>
                </a:solidFill>
              </a:rPr>
              <a:t>destiny</a:t>
            </a:r>
          </a:p>
          <a:p>
            <a:pPr marL="45720" indent="0">
              <a:buNone/>
            </a:pPr>
            <a:r>
              <a:rPr lang="en-US" sz="2000" i="1" dirty="0" smtClean="0"/>
              <a:t>3a</a:t>
            </a:r>
            <a:r>
              <a:rPr lang="en-US" sz="2000" dirty="0"/>
              <a:t>:  a conventional </a:t>
            </a:r>
            <a:r>
              <a:rPr lang="en-US" sz="2000" b="1" dirty="0">
                <a:solidFill>
                  <a:srgbClr val="0070C0"/>
                </a:solidFill>
              </a:rPr>
              <a:t>figure with five or more points that represents a star</a:t>
            </a:r>
            <a:r>
              <a:rPr lang="en-US" sz="2000" dirty="0"/>
              <a:t>;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       </a:t>
            </a:r>
            <a:r>
              <a:rPr lang="en-US" sz="2000" i="1" dirty="0" smtClean="0"/>
              <a:t>especially</a:t>
            </a:r>
            <a:r>
              <a:rPr lang="en-US" sz="2000" dirty="0" smtClean="0"/>
              <a:t>:  </a:t>
            </a:r>
            <a:r>
              <a:rPr lang="en-US" sz="2000" dirty="0" smtClean="0">
                <a:solidFill>
                  <a:srgbClr val="0070C0"/>
                </a:solidFill>
              </a:rPr>
              <a:t>asterisk [*] </a:t>
            </a:r>
          </a:p>
          <a:p>
            <a:pPr marL="45720" indent="0">
              <a:buNone/>
            </a:pPr>
            <a:r>
              <a:rPr lang="en-US" sz="2000" i="1" dirty="0"/>
              <a:t>  b</a:t>
            </a:r>
            <a:r>
              <a:rPr lang="en-US" sz="2000" dirty="0"/>
              <a:t>:  an often </a:t>
            </a:r>
            <a:r>
              <a:rPr lang="en-US" sz="2000" b="1" dirty="0">
                <a:solidFill>
                  <a:srgbClr val="0070C0"/>
                </a:solidFill>
              </a:rPr>
              <a:t>star-shaped ornament </a:t>
            </a:r>
            <a:r>
              <a:rPr lang="en-US" sz="2000" dirty="0"/>
              <a:t>or medal worn as a badge of honor, authority, </a:t>
            </a:r>
            <a:r>
              <a:rPr lang="en-US" sz="2000" dirty="0" smtClean="0"/>
              <a:t> </a:t>
            </a:r>
            <a:br>
              <a:rPr lang="en-US" sz="2000" dirty="0" smtClean="0"/>
            </a:br>
            <a:r>
              <a:rPr lang="en-US" sz="2000" dirty="0" smtClean="0"/>
              <a:t>       or rank </a:t>
            </a:r>
            <a:r>
              <a:rPr lang="en-US" sz="2000" dirty="0"/>
              <a:t>or as the insignia </a:t>
            </a:r>
            <a:r>
              <a:rPr lang="en-US" sz="2000" dirty="0" smtClean="0"/>
              <a:t>of an </a:t>
            </a:r>
            <a:r>
              <a:rPr lang="en-US" sz="2000" dirty="0"/>
              <a:t>order</a:t>
            </a:r>
            <a:br>
              <a:rPr lang="en-US" sz="2000" dirty="0"/>
            </a:br>
            <a:r>
              <a:rPr lang="en-US" sz="2000" dirty="0"/>
              <a:t>  </a:t>
            </a:r>
            <a:r>
              <a:rPr lang="en-US" sz="2000" i="1" dirty="0"/>
              <a:t>c</a:t>
            </a:r>
            <a:r>
              <a:rPr lang="en-US" sz="2000" dirty="0"/>
              <a:t>:  one of a group of </a:t>
            </a:r>
            <a:r>
              <a:rPr lang="en-US" sz="2000" dirty="0" smtClean="0"/>
              <a:t>conventional stars </a:t>
            </a:r>
            <a:r>
              <a:rPr lang="en-US" sz="2000" dirty="0"/>
              <a:t>used to place something in a scale of value</a:t>
            </a:r>
          </a:p>
          <a:p>
            <a:pPr marL="45720" indent="0">
              <a:buNone/>
            </a:pPr>
            <a:r>
              <a:rPr lang="en-US" sz="2000" i="1" dirty="0"/>
              <a:t>4</a:t>
            </a:r>
            <a:r>
              <a:rPr lang="en-US" sz="2000" dirty="0"/>
              <a:t>:  </a:t>
            </a:r>
            <a:r>
              <a:rPr lang="en-US" sz="2000" b="1" dirty="0">
                <a:solidFill>
                  <a:srgbClr val="0070C0"/>
                </a:solidFill>
              </a:rPr>
              <a:t>something resembling a star </a:t>
            </a:r>
            <a:r>
              <a:rPr lang="en-US" sz="2000" i="1" dirty="0"/>
              <a:t>&lt;</a:t>
            </a:r>
            <a:r>
              <a:rPr lang="en-US" sz="2000" b="1" i="1" dirty="0">
                <a:solidFill>
                  <a:srgbClr val="0C788E"/>
                </a:solidFill>
              </a:rPr>
              <a:t>was hit on the head and saw stars</a:t>
            </a:r>
            <a:r>
              <a:rPr lang="en-US" sz="2000" i="1" dirty="0"/>
              <a:t>&gt;</a:t>
            </a:r>
            <a:endParaRPr lang="en-US" sz="2000" dirty="0"/>
          </a:p>
          <a:p>
            <a:pPr marL="45720" indent="0">
              <a:buNone/>
            </a:pPr>
            <a:r>
              <a:rPr lang="en-US" sz="2000" i="1" dirty="0"/>
              <a:t>5a</a:t>
            </a:r>
            <a:r>
              <a:rPr lang="en-US" sz="2000" dirty="0"/>
              <a:t>:  the principal member of a theatrical or operatic company who usually plays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       the </a:t>
            </a:r>
            <a:r>
              <a:rPr lang="en-US" sz="2000" dirty="0"/>
              <a:t>chief roles</a:t>
            </a:r>
            <a:br>
              <a:rPr lang="en-US" sz="2000" dirty="0"/>
            </a:br>
            <a:r>
              <a:rPr lang="en-US" sz="2000" i="1" dirty="0"/>
              <a:t>  b</a:t>
            </a:r>
            <a:r>
              <a:rPr lang="en-US" sz="2000" dirty="0"/>
              <a:t>:  a highly publicized theatrical or </a:t>
            </a:r>
            <a:r>
              <a:rPr lang="en-US" sz="2000" b="1" dirty="0">
                <a:solidFill>
                  <a:srgbClr val="0070C0"/>
                </a:solidFill>
              </a:rPr>
              <a:t>motion-picture performer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i="1" dirty="0"/>
              <a:t>  c</a:t>
            </a:r>
            <a:r>
              <a:rPr lang="en-US" sz="2000" dirty="0"/>
              <a:t>:  an outstandingly talented performer </a:t>
            </a:r>
            <a:r>
              <a:rPr lang="en-US" sz="2000" i="1" dirty="0"/>
              <a:t>&lt;</a:t>
            </a:r>
            <a:r>
              <a:rPr lang="en-US" sz="2000" b="1" i="1" dirty="0">
                <a:solidFill>
                  <a:srgbClr val="0070C0"/>
                </a:solidFill>
              </a:rPr>
              <a:t>a track star</a:t>
            </a:r>
            <a:r>
              <a:rPr lang="en-US" sz="2000" i="1" dirty="0"/>
              <a:t>&gt;</a:t>
            </a:r>
            <a:br>
              <a:rPr lang="en-US" sz="2000" i="1" dirty="0"/>
            </a:br>
            <a:r>
              <a:rPr lang="en-US" sz="2000" i="1" dirty="0"/>
              <a:t>  d</a:t>
            </a:r>
            <a:r>
              <a:rPr lang="en-US" sz="2000" dirty="0"/>
              <a:t>:  a </a:t>
            </a:r>
            <a:r>
              <a:rPr lang="en-US" sz="2000" b="1" dirty="0">
                <a:solidFill>
                  <a:srgbClr val="0070C0"/>
                </a:solidFill>
              </a:rPr>
              <a:t>person</a:t>
            </a:r>
            <a:r>
              <a:rPr lang="en-US" sz="2000" dirty="0"/>
              <a:t> who is </a:t>
            </a:r>
            <a:r>
              <a:rPr lang="en-US" sz="2000" b="1" dirty="0">
                <a:solidFill>
                  <a:srgbClr val="0070C0"/>
                </a:solidFill>
              </a:rPr>
              <a:t>preeminent in a particular field</a:t>
            </a:r>
          </a:p>
          <a:p>
            <a:pPr marL="457200" indent="-457200">
              <a:buClr>
                <a:srgbClr val="004D86"/>
              </a:buClr>
              <a:buSzPct val="100000"/>
              <a:buFont typeface="+mj-lt"/>
              <a:buAutoNum type="arabicPeriod"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244408" y="6165304"/>
            <a:ext cx="448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87AE371E-ED34-412D-882F-B73224B707AB}" type="slidenum">
              <a:rPr lang="es-ES" smtClean="0"/>
              <a:pPr/>
              <a:t>25</a:t>
            </a:fld>
            <a:endParaRPr lang="es-ES" dirty="0"/>
          </a:p>
        </p:txBody>
      </p:sp>
      <p:sp>
        <p:nvSpPr>
          <p:cNvPr id="10" name="5-Point Star 9"/>
          <p:cNvSpPr/>
          <p:nvPr/>
        </p:nvSpPr>
        <p:spPr>
          <a:xfrm rot="602625">
            <a:off x="8078412" y="583381"/>
            <a:ext cx="648072" cy="58825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 rot="828940">
            <a:off x="8136396" y="5499049"/>
            <a:ext cx="648072" cy="588258"/>
          </a:xfrm>
          <a:prstGeom prst="star5">
            <a:avLst/>
          </a:prstGeom>
          <a:solidFill>
            <a:srgbClr val="7030A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 rot="20910671">
            <a:off x="5626442" y="237247"/>
            <a:ext cx="648072" cy="588258"/>
          </a:xfrm>
          <a:prstGeom prst="star5">
            <a:avLst/>
          </a:prstGeom>
          <a:solidFill>
            <a:srgbClr val="ABE9FF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 rot="20857605">
            <a:off x="2602106" y="456669"/>
            <a:ext cx="648072" cy="588258"/>
          </a:xfrm>
          <a:prstGeom prst="star5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 rot="20857605">
            <a:off x="7371961" y="5363809"/>
            <a:ext cx="648072" cy="588258"/>
          </a:xfrm>
          <a:prstGeom prst="star5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 rot="441147">
            <a:off x="605221" y="-10620"/>
            <a:ext cx="648072" cy="561457"/>
          </a:xfrm>
          <a:prstGeom prst="star5">
            <a:avLst/>
          </a:prstGeom>
          <a:solidFill>
            <a:srgbClr val="C0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5-Point Star 15"/>
          <p:cNvSpPr/>
          <p:nvPr/>
        </p:nvSpPr>
        <p:spPr>
          <a:xfrm rot="602625">
            <a:off x="8449598" y="3428513"/>
            <a:ext cx="648072" cy="588258"/>
          </a:xfrm>
          <a:prstGeom prst="star5">
            <a:avLst/>
          </a:prstGeom>
          <a:solidFill>
            <a:srgbClr val="C0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94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1"/>
            <a:ext cx="8568952" cy="648071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pPr algn="ctr"/>
            <a:r>
              <a:rPr lang="en-US" dirty="0" smtClean="0">
                <a:solidFill>
                  <a:schemeClr val="bg2"/>
                </a:solidFill>
              </a:rPr>
              <a:t>“STARS in the sky” take the first definition.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4824536" cy="2304256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chemeClr val="bg2"/>
                </a:solidFill>
              </a:rPr>
              <a:t>If you told someone “the stars were great last night” they will likely think you are describing the night sky – the first definition for “star.”</a:t>
            </a:r>
            <a:endParaRPr lang="en-US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26</a:t>
            </a:fld>
            <a:endParaRPr lang="es-ES"/>
          </a:p>
        </p:txBody>
      </p:sp>
      <p:pic>
        <p:nvPicPr>
          <p:cNvPr id="7" name="Picture 2" descr="C:\Users\Rae\Desktop\Grammar Art\seeing stars hollywood.gif"/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7416">
            <a:off x="6547750" y="4910069"/>
            <a:ext cx="2343150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3851920" y="3501008"/>
            <a:ext cx="4896544" cy="19442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marL="4572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chemeClr val="bg2"/>
                </a:solidFill>
              </a:rPr>
              <a:t>Unless more information is given, the other person does not know you were talking about the Hollywood Stars and the rewards they receive.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827584" y="5805264"/>
            <a:ext cx="5472608" cy="10443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4572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Segoe Print" pitchFamily="2" charset="0"/>
              </a:rPr>
              <a:t>More </a:t>
            </a:r>
            <a:r>
              <a:rPr lang="en-US" sz="2600" b="1" u="sng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Segoe Print" pitchFamily="2" charset="0"/>
              </a:rPr>
              <a:t>content</a:t>
            </a:r>
            <a:r>
              <a:rPr lang="en-US" sz="26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Segoe Print" pitchFamily="2" charset="0"/>
              </a:rPr>
              <a:t> would have to be given to understand the </a:t>
            </a:r>
            <a:r>
              <a:rPr lang="en-US" sz="2600" b="1" u="sng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Segoe Print" pitchFamily="2" charset="0"/>
              </a:rPr>
              <a:t>context</a:t>
            </a:r>
            <a:r>
              <a:rPr lang="en-US" sz="26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.</a:t>
            </a:r>
          </a:p>
          <a:p>
            <a:endParaRPr lang="en-US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5-Point Star 9"/>
          <p:cNvSpPr/>
          <p:nvPr/>
        </p:nvSpPr>
        <p:spPr>
          <a:xfrm rot="602625">
            <a:off x="7930698" y="783670"/>
            <a:ext cx="648072" cy="58825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 rot="828940">
            <a:off x="311167" y="5007077"/>
            <a:ext cx="648072" cy="588258"/>
          </a:xfrm>
          <a:prstGeom prst="star5">
            <a:avLst/>
          </a:prstGeom>
          <a:solidFill>
            <a:srgbClr val="7030A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 rot="538724">
            <a:off x="5848227" y="1074898"/>
            <a:ext cx="648072" cy="588258"/>
          </a:xfrm>
          <a:prstGeom prst="star5">
            <a:avLst/>
          </a:prstGeom>
          <a:solidFill>
            <a:srgbClr val="ABE9FF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 rot="20857605">
            <a:off x="2860318" y="710959"/>
            <a:ext cx="648072" cy="588258"/>
          </a:xfrm>
          <a:prstGeom prst="star5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 rot="20857605">
            <a:off x="712899" y="4498617"/>
            <a:ext cx="648072" cy="588258"/>
          </a:xfrm>
          <a:prstGeom prst="star5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 rot="19176390">
            <a:off x="284187" y="905239"/>
            <a:ext cx="648072" cy="561457"/>
          </a:xfrm>
          <a:prstGeom prst="star5">
            <a:avLst/>
          </a:prstGeom>
          <a:solidFill>
            <a:srgbClr val="C0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5-Point Star 15"/>
          <p:cNvSpPr/>
          <p:nvPr/>
        </p:nvSpPr>
        <p:spPr>
          <a:xfrm rot="602625">
            <a:off x="8449598" y="3428513"/>
            <a:ext cx="648072" cy="588258"/>
          </a:xfrm>
          <a:prstGeom prst="star5">
            <a:avLst/>
          </a:prstGeom>
          <a:solidFill>
            <a:srgbClr val="339933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55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1"/>
            <a:ext cx="6322944" cy="648071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pPr algn="ctr"/>
            <a:r>
              <a:rPr lang="en-US" dirty="0" smtClean="0">
                <a:solidFill>
                  <a:schemeClr val="bg2"/>
                </a:solidFill>
              </a:rPr>
              <a:t>Remember the Dictionary Rule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27</a:t>
            </a:fld>
            <a:endParaRPr lang="es-ES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716016" y="3789040"/>
            <a:ext cx="4148945" cy="2376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4572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6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Segoe Print" pitchFamily="2" charset="0"/>
              </a:rPr>
              <a:t>The first definition is determined by the way the “word” is used most.</a:t>
            </a:r>
          </a:p>
          <a:p>
            <a:pPr algn="ctr"/>
            <a:r>
              <a:rPr lang="en-US" sz="26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Segoe Print" pitchFamily="2" charset="0"/>
              </a:rPr>
              <a:t>That holds true for </a:t>
            </a:r>
            <a:br>
              <a:rPr lang="en-US" sz="26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Segoe Print" pitchFamily="2" charset="0"/>
              </a:rPr>
            </a:br>
            <a:r>
              <a:rPr lang="en-US" sz="26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Segoe Print" pitchFamily="2" charset="0"/>
              </a:rPr>
              <a:t>all languages</a:t>
            </a:r>
            <a:br>
              <a:rPr lang="en-US" sz="26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Segoe Print" pitchFamily="2" charset="0"/>
              </a:rPr>
            </a:br>
            <a:r>
              <a:rPr lang="en-US" sz="26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Segoe Print" pitchFamily="2" charset="0"/>
              </a:rPr>
              <a:t>including Hebrew!</a:t>
            </a:r>
            <a:endParaRPr lang="en-US" sz="2600" b="1" dirty="0" smtClean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algn="ctr"/>
            <a:endParaRPr lang="en-US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5-Point Star 5"/>
          <p:cNvSpPr/>
          <p:nvPr/>
        </p:nvSpPr>
        <p:spPr>
          <a:xfrm rot="602625">
            <a:off x="7498651" y="896182"/>
            <a:ext cx="648072" cy="58825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 rot="20558577">
            <a:off x="4391980" y="3512273"/>
            <a:ext cx="648072" cy="588258"/>
          </a:xfrm>
          <a:prstGeom prst="star5">
            <a:avLst/>
          </a:prstGeom>
          <a:solidFill>
            <a:srgbClr val="A568D2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 rot="20910671">
            <a:off x="6584265" y="164698"/>
            <a:ext cx="648072" cy="588258"/>
          </a:xfrm>
          <a:prstGeom prst="star5">
            <a:avLst/>
          </a:prstGeom>
          <a:solidFill>
            <a:srgbClr val="ABE9FF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 rot="1324655">
            <a:off x="8159492" y="3171803"/>
            <a:ext cx="648072" cy="588258"/>
          </a:xfrm>
          <a:prstGeom prst="star5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 rot="20857605">
            <a:off x="2611276" y="1835418"/>
            <a:ext cx="648072" cy="588258"/>
          </a:xfrm>
          <a:prstGeom prst="star5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 rot="441147">
            <a:off x="4247963" y="1667960"/>
            <a:ext cx="648072" cy="561457"/>
          </a:xfrm>
          <a:prstGeom prst="star5">
            <a:avLst/>
          </a:prstGeom>
          <a:solidFill>
            <a:srgbClr val="C0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 rot="602625">
            <a:off x="709244" y="4683042"/>
            <a:ext cx="648072" cy="588258"/>
          </a:xfrm>
          <a:prstGeom prst="star5">
            <a:avLst/>
          </a:prstGeom>
          <a:solidFill>
            <a:srgbClr val="C0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 rot="602625">
            <a:off x="281601" y="791813"/>
            <a:ext cx="648072" cy="588258"/>
          </a:xfrm>
          <a:prstGeom prst="star5">
            <a:avLst/>
          </a:prstGeom>
          <a:solidFill>
            <a:srgbClr val="339933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08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7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1"/>
            <a:ext cx="8280920" cy="648071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pPr algn="ctr"/>
            <a:r>
              <a:rPr lang="en-US" dirty="0" smtClean="0">
                <a:solidFill>
                  <a:schemeClr val="bg2"/>
                </a:solidFill>
              </a:rPr>
              <a:t>Hebrew Dictionary Rules are the Same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28</a:t>
            </a:fld>
            <a:endParaRPr lang="es-ES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59532" y="1196752"/>
            <a:ext cx="8424936" cy="540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4572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600" b="1" dirty="0" smtClean="0">
                <a:solidFill>
                  <a:srgbClr val="06DFEA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egoe Print" pitchFamily="2" charset="0"/>
              </a:rPr>
              <a:t>Many people are having the same problem </a:t>
            </a:r>
            <a:br>
              <a:rPr lang="en-US" sz="2600" b="1" dirty="0" smtClean="0">
                <a:solidFill>
                  <a:srgbClr val="06DFEA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egoe Print" pitchFamily="2" charset="0"/>
              </a:rPr>
            </a:br>
            <a:r>
              <a:rPr lang="en-US" sz="2600" b="1" dirty="0" smtClean="0">
                <a:solidFill>
                  <a:srgbClr val="06DFEA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egoe Print" pitchFamily="2" charset="0"/>
              </a:rPr>
              <a:t>with the definition of the word “evening” </a:t>
            </a:r>
            <a:br>
              <a:rPr lang="en-US" sz="2600" b="1" dirty="0" smtClean="0">
                <a:solidFill>
                  <a:srgbClr val="06DFEA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egoe Print" pitchFamily="2" charset="0"/>
              </a:rPr>
            </a:br>
            <a:r>
              <a:rPr lang="en-US" sz="2600" b="1" dirty="0" smtClean="0">
                <a:solidFill>
                  <a:srgbClr val="06DFEA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egoe Print" pitchFamily="2" charset="0"/>
              </a:rPr>
              <a:t>as some may have with “star.” </a:t>
            </a:r>
            <a:br>
              <a:rPr lang="en-US" sz="2600" b="1" dirty="0" smtClean="0">
                <a:solidFill>
                  <a:srgbClr val="06DFEA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egoe Print" pitchFamily="2" charset="0"/>
              </a:rPr>
            </a:br>
            <a:endParaRPr lang="en-US" sz="2600" b="1" dirty="0" smtClean="0">
              <a:solidFill>
                <a:srgbClr val="06DFEA"/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  <a:latin typeface="Segoe Print" pitchFamily="2" charset="0"/>
            </a:endParaRPr>
          </a:p>
          <a:p>
            <a:pPr algn="ctr"/>
            <a:r>
              <a:rPr lang="en-US" sz="2600" b="1" dirty="0" smtClean="0">
                <a:solidFill>
                  <a:srgbClr val="06DFEA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egoe Print" pitchFamily="2" charset="0"/>
              </a:rPr>
              <a:t>It’s important to choose the correct definition that aligns with the Bible content &amp; context.</a:t>
            </a:r>
          </a:p>
          <a:p>
            <a:pPr algn="ctr"/>
            <a:endParaRPr lang="en-US" sz="2600" b="1" dirty="0" smtClean="0">
              <a:solidFill>
                <a:srgbClr val="06DFEA"/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  <a:latin typeface="Segoe Print" pitchFamily="2" charset="0"/>
            </a:endParaRPr>
          </a:p>
          <a:p>
            <a:pPr algn="ctr"/>
            <a:r>
              <a:rPr lang="en-US" sz="2600" b="1" dirty="0" smtClean="0">
                <a:solidFill>
                  <a:schemeClr val="accent5">
                    <a:lumMod val="75000"/>
                  </a:schemeClr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egoe Print" pitchFamily="2" charset="0"/>
              </a:rPr>
              <a:t>However:</a:t>
            </a:r>
          </a:p>
          <a:p>
            <a:pPr algn="ctr"/>
            <a:r>
              <a:rPr lang="en-US" sz="2600" b="1" dirty="0" smtClean="0">
                <a:solidFill>
                  <a:srgbClr val="06DFEA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egoe Print" pitchFamily="2" charset="0"/>
              </a:rPr>
              <a:t>Many </a:t>
            </a:r>
            <a:r>
              <a:rPr lang="en-US" sz="2600" b="1" u="sng" dirty="0" smtClean="0">
                <a:solidFill>
                  <a:srgbClr val="06DFEA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egoe Print" pitchFamily="2" charset="0"/>
              </a:rPr>
              <a:t>assume</a:t>
            </a:r>
            <a:r>
              <a:rPr lang="en-US" sz="2600" b="1" dirty="0" smtClean="0">
                <a:solidFill>
                  <a:srgbClr val="06DFEA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egoe Print" pitchFamily="2" charset="0"/>
              </a:rPr>
              <a:t> they know the Hebrew definition without even checking to see if they are correct.</a:t>
            </a:r>
          </a:p>
          <a:p>
            <a:pPr algn="ctr"/>
            <a:r>
              <a:rPr lang="en-US" sz="2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egoe Print" pitchFamily="2" charset="0"/>
              </a:rPr>
              <a:t>Over time, this is how “sunset” became </a:t>
            </a:r>
            <a:br>
              <a:rPr lang="en-US" sz="2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egoe Print" pitchFamily="2" charset="0"/>
              </a:rPr>
            </a:br>
            <a:r>
              <a:rPr lang="en-US" sz="2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Segoe Print" pitchFamily="2" charset="0"/>
              </a:rPr>
              <a:t>an incorrect definition for “evening.”</a:t>
            </a:r>
            <a:endParaRPr lang="en-US" sz="2600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</a:endParaRPr>
          </a:p>
          <a:p>
            <a:pPr algn="ctr"/>
            <a:endParaRPr lang="en-US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91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75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25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48259" y="284014"/>
            <a:ext cx="7406208" cy="1670199"/>
          </a:xfrm>
        </p:spPr>
        <p:txBody>
          <a:bodyPr/>
          <a:lstStyle/>
          <a:p>
            <a:pPr algn="ctr"/>
            <a:r>
              <a:rPr lang="en-US" dirty="0" smtClean="0"/>
              <a:t>Applying Study Skills </a:t>
            </a:r>
            <a:br>
              <a:rPr lang="en-US" dirty="0" smtClean="0"/>
            </a:br>
            <a:r>
              <a:rPr lang="en-US" dirty="0" smtClean="0"/>
              <a:t>to Scripture Using the</a:t>
            </a:r>
            <a:endParaRPr lang="en-US" dirty="0"/>
          </a:p>
        </p:txBody>
      </p:sp>
      <p:pic>
        <p:nvPicPr>
          <p:cNvPr id="18434" name="Picture 2" descr="C:\Users\Rae\Desktop\Grammar Art\p 7 Strong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904792"/>
            <a:ext cx="1593159" cy="2167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C:\Users\Rae\Desktop\Grammar Art\p 7 BD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817" y="3429000"/>
            <a:ext cx="1872208" cy="26500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C:\Users\Rae\Desktop\Grammar Art\p 9  182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829865"/>
            <a:ext cx="2257425" cy="2903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7" name="Picture 5" descr="C:\Users\Rae\Desktop\Grammar Art\p 7 Hebrew Dictionary headin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981492"/>
            <a:ext cx="5004420" cy="848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691680" y="5445224"/>
            <a:ext cx="496855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We will examine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“first” definitions first!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81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283968" y="2708920"/>
            <a:ext cx="4468655" cy="252028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3500" b="1" dirty="0" smtClean="0">
                <a:ln w="3175">
                  <a:solidFill>
                    <a:schemeClr val="tx1"/>
                  </a:solidFill>
                </a:ln>
                <a:solidFill>
                  <a:srgbClr val="00B0F0"/>
                </a:solidFill>
                <a:latin typeface="Arial Rounded MT Bold" pitchFamily="34" charset="0"/>
              </a:rPr>
              <a:t>Creation’s Chronicle</a:t>
            </a:r>
          </a:p>
          <a:p>
            <a:pPr marL="0" indent="0" algn="ctr">
              <a:buNone/>
            </a:pPr>
            <a:r>
              <a:rPr lang="en-US" sz="2400" b="1" dirty="0" smtClean="0">
                <a:ln w="3175">
                  <a:solidFill>
                    <a:schemeClr val="tx1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includes all content and context for the first 5 verses.</a:t>
            </a:r>
          </a:p>
          <a:p>
            <a:pPr marL="0" indent="0" algn="ctr">
              <a:buNone/>
            </a:pPr>
            <a:r>
              <a:rPr lang="en-US" sz="2400" b="1" dirty="0" smtClean="0">
                <a:ln w="3175">
                  <a:solidFill>
                    <a:schemeClr val="tx1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To solve the “evening” problem, this </a:t>
            </a:r>
            <a:r>
              <a:rPr lang="en-US" sz="2400" b="1" dirty="0">
                <a:ln w="3175">
                  <a:solidFill>
                    <a:schemeClr val="tx1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study </a:t>
            </a:r>
            <a:r>
              <a:rPr lang="en-US" sz="2400" b="1" dirty="0" smtClean="0">
                <a:ln w="3175">
                  <a:solidFill>
                    <a:schemeClr val="tx1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scrutinizes </a:t>
            </a:r>
            <a:br>
              <a:rPr lang="en-US" sz="2400" b="1" dirty="0" smtClean="0">
                <a:ln w="3175">
                  <a:solidFill>
                    <a:schemeClr val="tx1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</a:br>
            <a:r>
              <a:rPr lang="en-US" sz="2400" b="1" dirty="0" smtClean="0">
                <a:ln w="3175">
                  <a:solidFill>
                    <a:schemeClr val="tx1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four specific terms in </a:t>
            </a:r>
            <a:r>
              <a:rPr lang="en-US" sz="2400" b="1" dirty="0">
                <a:ln w="3175">
                  <a:solidFill>
                    <a:schemeClr val="tx1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Gen 1:5</a:t>
            </a:r>
            <a:r>
              <a:rPr lang="en-US" sz="2400" b="1" dirty="0" smtClean="0">
                <a:ln w="3175">
                  <a:solidFill>
                    <a:schemeClr val="tx1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.</a:t>
            </a:r>
            <a:endParaRPr lang="en-US" sz="2400" b="1" dirty="0">
              <a:solidFill>
                <a:schemeClr val="accent4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83968" y="44624"/>
            <a:ext cx="4429215" cy="2808312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For the Full Study on </a:t>
            </a:r>
            <a:br>
              <a:rPr lang="en-US" dirty="0" smtClean="0">
                <a:solidFill>
                  <a:srgbClr val="00B0F0"/>
                </a:solidFill>
              </a:rPr>
            </a:br>
            <a:r>
              <a:rPr lang="en-US" dirty="0" smtClean="0">
                <a:solidFill>
                  <a:srgbClr val="00B0F0"/>
                </a:solidFill>
              </a:rPr>
              <a:t>Gen 1:1-5</a:t>
            </a:r>
            <a:br>
              <a:rPr lang="en-US" dirty="0" smtClean="0">
                <a:solidFill>
                  <a:srgbClr val="00B0F0"/>
                </a:solidFill>
              </a:rPr>
            </a:br>
            <a:r>
              <a:rPr lang="en-US" sz="3200" dirty="0" smtClean="0">
                <a:solidFill>
                  <a:srgbClr val="00B0F0"/>
                </a:solidFill>
              </a:rPr>
              <a:t>(Day 1 of Creation)</a:t>
            </a:r>
            <a:endParaRPr lang="en-US" sz="3200" dirty="0"/>
          </a:p>
        </p:txBody>
      </p:sp>
      <p:pic>
        <p:nvPicPr>
          <p:cNvPr id="1026" name="Picture 2" descr="C:\Users\Rae\Desktop\CC title page jpe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72" y="836712"/>
            <a:ext cx="3578351" cy="4104456"/>
          </a:xfrm>
          <a:prstGeom prst="rect">
            <a:avLst/>
          </a:prstGeom>
          <a:ln w="76200">
            <a:solidFill>
              <a:srgbClr val="0070C0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0568" y="5356373"/>
            <a:ext cx="914400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Today’s Section will begin with an:  </a:t>
            </a:r>
          </a:p>
          <a:p>
            <a:pPr algn="ctr"/>
            <a:r>
              <a:rPr lang="en-US" sz="2800" b="1" dirty="0" smtClean="0">
                <a:ln w="1143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Examination of only the </a:t>
            </a:r>
            <a:r>
              <a:rPr lang="en-US" sz="2800" b="1" u="sng" dirty="0" smtClean="0">
                <a:ln w="1143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1</a:t>
            </a:r>
            <a:r>
              <a:rPr lang="en-US" sz="2800" b="1" u="sng" baseline="30000" dirty="0" smtClean="0">
                <a:ln w="1143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</a:t>
            </a:r>
            <a:r>
              <a:rPr lang="en-US" sz="2800" b="1" dirty="0" smtClean="0">
                <a:ln w="1143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definitions for:</a:t>
            </a:r>
            <a:endParaRPr lang="en-US" sz="2800" b="1" cap="none" spc="0" dirty="0" smtClean="0">
              <a:ln w="11430"/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algn="ctr"/>
            <a:r>
              <a:rPr lang="en-US" sz="2800" b="1" cap="none" spc="0" dirty="0" smtClean="0">
                <a:ln w="1143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DAY     NIGHT     EVENING     MORNING</a:t>
            </a:r>
            <a:endParaRPr lang="en-US" sz="2800" b="1" cap="none" spc="0" dirty="0">
              <a:ln w="11430"/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676456" y="6440090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E7F777D0-1047-42BB-9325-19191E1BA8DC}" type="slidenum">
              <a:rPr lang="es-ES" smtClean="0"/>
              <a:pPr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743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490736" cy="365125"/>
          </a:xfrm>
        </p:spPr>
        <p:txBody>
          <a:bodyPr/>
          <a:lstStyle/>
          <a:p>
            <a:fld id="{A399EC18-DC22-491A-A66E-AD70BDF89051}" type="slidenum">
              <a:rPr lang="es-ES" smtClean="0"/>
              <a:pPr/>
              <a:t>31</a:t>
            </a:fld>
            <a:endParaRPr lang="es-E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748713" y="1340768"/>
            <a:ext cx="8071759" cy="4811503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" indent="0">
              <a:buNone/>
            </a:pPr>
            <a:r>
              <a:rPr lang="en-US" sz="2400" b="1" dirty="0">
                <a:solidFill>
                  <a:srgbClr val="00ADEA"/>
                </a:solidFill>
              </a:rPr>
              <a:t>Genesis 1:5</a:t>
            </a:r>
            <a:r>
              <a:rPr lang="en-US" sz="2400" b="1" dirty="0"/>
              <a:t> </a:t>
            </a:r>
            <a:r>
              <a:rPr lang="en-US" sz="2400" dirty="0"/>
              <a:t>is the first place where any of these four </a:t>
            </a:r>
            <a:br>
              <a:rPr lang="en-US" sz="2400" dirty="0"/>
            </a:br>
            <a:r>
              <a:rPr lang="en-US" sz="2400" dirty="0"/>
              <a:t>terms are found for the first time in the </a:t>
            </a:r>
            <a:r>
              <a:rPr lang="en-US" sz="2000" i="1" dirty="0"/>
              <a:t>KJV</a:t>
            </a:r>
            <a:r>
              <a:rPr lang="en-US" sz="2400" b="1" i="1" dirty="0"/>
              <a:t>.  </a:t>
            </a:r>
            <a:endParaRPr lang="en-US" sz="2400" dirty="0"/>
          </a:p>
          <a:p>
            <a:pPr marL="45720" indent="0">
              <a:buNone/>
            </a:pPr>
            <a:r>
              <a:rPr lang="en-US" sz="1200" b="1" dirty="0"/>
              <a:t> </a:t>
            </a:r>
            <a:endParaRPr lang="en-US" sz="1200" dirty="0"/>
          </a:p>
          <a:p>
            <a:pPr marL="45720" indent="0">
              <a:buNone/>
            </a:pPr>
            <a:r>
              <a:rPr lang="en-US" sz="2400" b="1" dirty="0" smtClean="0">
                <a:latin typeface="+mj-lt"/>
              </a:rPr>
              <a:t>And Yahuah </a:t>
            </a:r>
            <a:r>
              <a:rPr lang="en-US" sz="2400" b="1" dirty="0">
                <a:latin typeface="+mj-lt"/>
              </a:rPr>
              <a:t>called the light </a:t>
            </a:r>
            <a:r>
              <a:rPr lang="en-US" sz="2400" b="1" u="sng" dirty="0">
                <a:effectLst>
                  <a:glow rad="63500">
                    <a:srgbClr val="FFFF00">
                      <a:alpha val="40000"/>
                    </a:srgbClr>
                  </a:glow>
                </a:effectLst>
                <a:latin typeface="+mj-lt"/>
              </a:rPr>
              <a:t>Day</a:t>
            </a:r>
            <a:r>
              <a:rPr lang="en-US" sz="2400" b="1" dirty="0">
                <a:latin typeface="+mj-lt"/>
              </a:rPr>
              <a:t>, </a:t>
            </a:r>
            <a:r>
              <a:rPr lang="en-US" sz="2400" b="1" dirty="0" smtClean="0"/>
              <a:t>	</a:t>
            </a:r>
            <a:r>
              <a:rPr lang="en-US" sz="2400" dirty="0" smtClean="0"/>
              <a:t> </a:t>
            </a:r>
            <a:r>
              <a:rPr lang="en-US" sz="1600" dirty="0"/>
              <a:t>(First usage of “Day</a:t>
            </a:r>
            <a:r>
              <a:rPr lang="en-US" sz="1600" dirty="0" smtClean="0"/>
              <a:t>”)</a:t>
            </a:r>
            <a:endParaRPr lang="en-US" sz="2000" dirty="0"/>
          </a:p>
          <a:p>
            <a:pPr marL="45720" indent="0">
              <a:buNone/>
            </a:pPr>
            <a:r>
              <a:rPr lang="en-US" sz="2400" b="1" dirty="0" smtClean="0">
                <a:latin typeface="Arial Rounded MT Bold" pitchFamily="34" charset="0"/>
              </a:rPr>
              <a:t>and </a:t>
            </a:r>
            <a:r>
              <a:rPr lang="en-US" sz="2400" b="1" dirty="0">
                <a:latin typeface="Arial Rounded MT Bold" pitchFamily="34" charset="0"/>
              </a:rPr>
              <a:t>the darkness he called </a:t>
            </a:r>
            <a:r>
              <a:rPr lang="en-US" sz="2400" b="1" u="sng" dirty="0">
                <a:effectLst>
                  <a:glow rad="63500">
                    <a:srgbClr val="0070C0">
                      <a:alpha val="40000"/>
                    </a:srgbClr>
                  </a:glow>
                </a:effectLst>
                <a:latin typeface="Arial Rounded MT Bold" pitchFamily="34" charset="0"/>
              </a:rPr>
              <a:t>Night</a:t>
            </a:r>
            <a:r>
              <a:rPr lang="en-US" sz="2400" b="1" dirty="0" smtClean="0">
                <a:latin typeface="Arial Rounded MT Bold" pitchFamily="34" charset="0"/>
              </a:rPr>
              <a:t>.</a:t>
            </a:r>
            <a:r>
              <a:rPr lang="en-US" sz="2400" b="1" dirty="0" smtClean="0"/>
              <a:t>       </a:t>
            </a:r>
            <a:r>
              <a:rPr lang="en-US" sz="1600" dirty="0" smtClean="0"/>
              <a:t>(</a:t>
            </a:r>
            <a:r>
              <a:rPr lang="en-US" sz="1600" dirty="0"/>
              <a:t>First usage of “Night</a:t>
            </a:r>
            <a:r>
              <a:rPr lang="en-US" sz="1600" dirty="0" smtClean="0"/>
              <a:t>”)</a:t>
            </a:r>
            <a:endParaRPr lang="en-US" sz="2400" dirty="0"/>
          </a:p>
          <a:p>
            <a:pPr marL="45720" indent="0">
              <a:buNone/>
            </a:pPr>
            <a:r>
              <a:rPr lang="en-US" sz="2400" b="1" dirty="0" smtClean="0">
                <a:latin typeface="+mj-lt"/>
              </a:rPr>
              <a:t>And </a:t>
            </a:r>
            <a:r>
              <a:rPr lang="en-US" sz="2400" b="1" dirty="0">
                <a:latin typeface="+mj-lt"/>
              </a:rPr>
              <a:t>the </a:t>
            </a:r>
            <a:r>
              <a:rPr lang="en-US" sz="24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</a:rPr>
              <a:t>evening</a:t>
            </a:r>
            <a:r>
              <a:rPr lang="en-US" sz="2400" b="1" dirty="0">
                <a:latin typeface="+mj-lt"/>
              </a:rPr>
              <a:t> </a:t>
            </a:r>
            <a:r>
              <a:rPr lang="en-US" sz="2400" b="1" dirty="0" smtClean="0"/>
              <a:t>				 </a:t>
            </a:r>
            <a:r>
              <a:rPr lang="en-US" sz="1600" dirty="0" smtClean="0"/>
              <a:t>(</a:t>
            </a:r>
            <a:r>
              <a:rPr lang="en-US" sz="1600" dirty="0"/>
              <a:t>First usage of “evening</a:t>
            </a:r>
            <a:r>
              <a:rPr lang="en-US" sz="1600" dirty="0" smtClean="0"/>
              <a:t>”)</a:t>
            </a:r>
            <a:endParaRPr lang="en-US" sz="2400" dirty="0"/>
          </a:p>
          <a:p>
            <a:pPr marL="45720" indent="0">
              <a:buNone/>
            </a:pPr>
            <a:r>
              <a:rPr lang="en-US" sz="2400" b="1" dirty="0" smtClean="0">
                <a:latin typeface="+mj-lt"/>
              </a:rPr>
              <a:t>and </a:t>
            </a:r>
            <a:r>
              <a:rPr lang="en-US" sz="2400" b="1" dirty="0">
                <a:latin typeface="+mj-lt"/>
              </a:rPr>
              <a:t>the </a:t>
            </a:r>
            <a:r>
              <a:rPr lang="en-US" sz="2400" b="1" u="sng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</a:rPr>
              <a:t>morning</a:t>
            </a:r>
            <a:r>
              <a:rPr lang="en-US" sz="2400" b="1" dirty="0">
                <a:latin typeface="+mj-lt"/>
              </a:rPr>
              <a:t> were the first day.</a:t>
            </a:r>
            <a:r>
              <a:rPr lang="en-US" sz="2400" b="1" dirty="0"/>
              <a:t>  </a:t>
            </a:r>
            <a:r>
              <a:rPr lang="en-US" sz="2400" b="1" dirty="0" smtClean="0"/>
              <a:t>   </a:t>
            </a:r>
            <a:r>
              <a:rPr lang="en-US" sz="1600" dirty="0" smtClean="0"/>
              <a:t>(</a:t>
            </a:r>
            <a:r>
              <a:rPr lang="en-US" sz="1600" dirty="0"/>
              <a:t>First usage of “morning</a:t>
            </a:r>
            <a:r>
              <a:rPr lang="en-US" sz="1600" dirty="0" smtClean="0"/>
              <a:t>”)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539552" y="332656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Gen 1:5 - A Very Special Verse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-108520" y="-1287525"/>
            <a:ext cx="857232" cy="9433050"/>
            <a:chOff x="-1260647" y="-1134291"/>
            <a:chExt cx="857232" cy="9433050"/>
          </a:xfrm>
        </p:grpSpPr>
        <p:sp>
          <p:nvSpPr>
            <p:cNvPr id="15" name="Minus 14"/>
            <p:cNvSpPr/>
            <p:nvPr/>
          </p:nvSpPr>
          <p:spPr>
            <a:xfrm rot="16200000">
              <a:off x="-5455596" y="3246577"/>
              <a:ext cx="9433049" cy="671313"/>
            </a:xfrm>
            <a:prstGeom prst="mathMinus">
              <a:avLst/>
            </a:prstGeom>
            <a:solidFill>
              <a:schemeClr val="accent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Minus 15"/>
            <p:cNvSpPr/>
            <p:nvPr/>
          </p:nvSpPr>
          <p:spPr>
            <a:xfrm rot="16200000">
              <a:off x="-5641515" y="3246578"/>
              <a:ext cx="9433049" cy="671313"/>
            </a:xfrm>
            <a:prstGeom prst="mathMinus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853336" y="4725144"/>
            <a:ext cx="7776864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Let’s begin our examination </a:t>
            </a:r>
            <a:b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for </a:t>
            </a:r>
            <a:r>
              <a:rPr lang="en-US" sz="2800" b="1" u="sng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only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the </a:t>
            </a:r>
            <a:r>
              <a:rPr lang="en-US" sz="2800" b="1" u="sng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first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definition </a:t>
            </a:r>
            <a:b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of these four terms in the: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18" name="Picture 17" descr="C:\Users\Rae\Desktop\Flat Earth\grammar pdfs\hebrew dictionary title edit 2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162" y="6125262"/>
            <a:ext cx="3241675" cy="5473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49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75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48259" y="284015"/>
            <a:ext cx="7406208" cy="84073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00B0F0"/>
                </a:solidFill>
              </a:rPr>
              <a:t>1</a:t>
            </a:r>
            <a:r>
              <a:rPr lang="en-US" baseline="30000" dirty="0" smtClean="0">
                <a:solidFill>
                  <a:srgbClr val="00B0F0"/>
                </a:solidFill>
              </a:rPr>
              <a:t>st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Def</a:t>
            </a:r>
            <a:r>
              <a:rPr lang="en-US" dirty="0" smtClean="0">
                <a:solidFill>
                  <a:srgbClr val="00B0F0"/>
                </a:solidFill>
              </a:rPr>
              <a:t>:  Day  &lt;yowm&gt;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-396552" y="6525344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rgbClr val="00B0F0"/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6"/>
          <p:cNvSpPr txBox="1">
            <a:spLocks/>
          </p:cNvSpPr>
          <p:nvPr/>
        </p:nvSpPr>
        <p:spPr>
          <a:xfrm>
            <a:off x="395537" y="1340768"/>
            <a:ext cx="8424936" cy="4811503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en-US" sz="2400" b="1" dirty="0" smtClean="0">
                <a:latin typeface="+mj-lt"/>
              </a:rPr>
              <a:t>And Yahuah called the light </a:t>
            </a:r>
            <a:r>
              <a:rPr lang="en-US" sz="2400" b="1" u="sng" dirty="0" smtClean="0">
                <a:effectLst>
                  <a:glow rad="63500">
                    <a:srgbClr val="FFFF00">
                      <a:alpha val="40000"/>
                    </a:srgbClr>
                  </a:glow>
                </a:effectLst>
                <a:latin typeface="+mj-lt"/>
              </a:rPr>
              <a:t>Day</a:t>
            </a:r>
            <a:r>
              <a:rPr lang="en-US" sz="2400" b="1" dirty="0" smtClean="0"/>
              <a:t>		</a:t>
            </a:r>
          </a:p>
          <a:p>
            <a:pPr marL="45720" indent="0">
              <a:buNone/>
            </a:pPr>
            <a:r>
              <a:rPr lang="en-US" sz="2000" b="1" i="1" dirty="0" smtClean="0">
                <a:solidFill>
                  <a:srgbClr val="00B050"/>
                </a:solidFill>
              </a:rPr>
              <a:t/>
            </a:r>
            <a:br>
              <a:rPr lang="en-US" sz="2000" b="1" i="1" dirty="0" smtClean="0">
                <a:solidFill>
                  <a:srgbClr val="00B050"/>
                </a:solidFill>
              </a:rPr>
            </a:br>
            <a:r>
              <a:rPr lang="en-US" sz="2000" b="1" i="1" dirty="0" smtClean="0">
                <a:solidFill>
                  <a:srgbClr val="00B050"/>
                </a:solidFill>
              </a:rPr>
              <a:t>Strong’s</a:t>
            </a:r>
            <a:r>
              <a:rPr lang="en-US" sz="2000" i="1" dirty="0" smtClean="0"/>
              <a:t>  </a:t>
            </a:r>
            <a:r>
              <a:rPr lang="en-US" sz="2000" b="1" i="1" u="sng" dirty="0"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day</a:t>
            </a:r>
            <a:r>
              <a:rPr lang="en-US" sz="2000" i="1" dirty="0"/>
              <a:t>  </a:t>
            </a:r>
            <a:r>
              <a:rPr lang="en-US" sz="2000" b="1" dirty="0" smtClean="0"/>
              <a:t>H3117</a:t>
            </a:r>
            <a:r>
              <a:rPr lang="en-US" sz="2000" dirty="0"/>
              <a:t>;</a:t>
            </a:r>
            <a:r>
              <a:rPr lang="en-US" sz="2000" i="1" dirty="0"/>
              <a:t> </a:t>
            </a:r>
            <a:r>
              <a:rPr lang="en-US" sz="2000" dirty="0"/>
              <a:t> yowm;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from </a:t>
            </a:r>
            <a:r>
              <a:rPr lang="en-US" sz="2000" dirty="0"/>
              <a:t>an unused root </a:t>
            </a:r>
            <a:r>
              <a:rPr lang="en-US" sz="2000" dirty="0"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meaning to be hot</a:t>
            </a:r>
            <a:r>
              <a:rPr lang="en-US" sz="2000" dirty="0"/>
              <a:t>;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a </a:t>
            </a:r>
            <a:r>
              <a:rPr lang="en-US" sz="2000" dirty="0"/>
              <a:t>day (</a:t>
            </a:r>
            <a:r>
              <a:rPr lang="en-US" sz="2000" dirty="0"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as the warm hours</a:t>
            </a:r>
            <a:r>
              <a:rPr lang="en-US" sz="2000" dirty="0"/>
              <a:t>),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whether </a:t>
            </a:r>
            <a:r>
              <a:rPr lang="en-US" sz="2000" dirty="0"/>
              <a:t>literal (</a:t>
            </a:r>
            <a:r>
              <a:rPr lang="en-US" sz="2000" dirty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from sunrise to sunset </a:t>
            </a:r>
            <a:r>
              <a:rPr lang="en-US" sz="1600" dirty="0">
                <a:solidFill>
                  <a:srgbClr val="FF0000"/>
                </a:solidFill>
              </a:rPr>
              <a:t>…[</a:t>
            </a:r>
            <a:r>
              <a:rPr lang="en-US" sz="1600" dirty="0">
                <a:solidFill>
                  <a:srgbClr val="FF0000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basically the 12 hours of light</a:t>
            </a:r>
            <a:r>
              <a:rPr lang="en-US" sz="1600" dirty="0">
                <a:solidFill>
                  <a:srgbClr val="FF0000"/>
                </a:solidFill>
              </a:rPr>
              <a:t>]</a:t>
            </a:r>
            <a:r>
              <a:rPr lang="en-US" sz="2000" dirty="0"/>
              <a:t>) </a:t>
            </a:r>
            <a:r>
              <a:rPr lang="en-US" sz="2000" dirty="0" smtClean="0"/>
              <a:t>	</a:t>
            </a:r>
            <a:r>
              <a:rPr lang="en-US" sz="2000" dirty="0" smtClean="0">
                <a:solidFill>
                  <a:srgbClr val="C00000"/>
                </a:solidFill>
              </a:rPr>
              <a:t>[</a:t>
            </a:r>
            <a:r>
              <a:rPr lang="en-US" sz="2000" u="sng" dirty="0">
                <a:solidFill>
                  <a:srgbClr val="C00000"/>
                </a:solidFill>
              </a:rPr>
              <a:t>or a more accurate explanation would be</a:t>
            </a:r>
            <a:r>
              <a:rPr lang="en-US" sz="2000" dirty="0">
                <a:solidFill>
                  <a:srgbClr val="C00000"/>
                </a:solidFill>
              </a:rPr>
              <a:t> “</a:t>
            </a:r>
            <a:r>
              <a:rPr lang="en-US" sz="2000" u="dotDash" dirty="0">
                <a:solidFill>
                  <a:srgbClr val="C00000"/>
                </a:solidFill>
              </a:rPr>
              <a:t>from dawn to dusk</a:t>
            </a:r>
            <a:r>
              <a:rPr lang="en-US" sz="2000" dirty="0" smtClean="0">
                <a:solidFill>
                  <a:srgbClr val="C00000"/>
                </a:solidFill>
              </a:rPr>
              <a:t>.”]</a:t>
            </a:r>
          </a:p>
          <a:p>
            <a:pPr marL="45720" indent="0">
              <a:buNone/>
            </a:pPr>
            <a:r>
              <a:rPr lang="en-US" sz="2000" b="1" u="sng" dirty="0" smtClean="0">
                <a:solidFill>
                  <a:srgbClr val="0070C0"/>
                </a:solidFill>
              </a:rPr>
              <a:t>Note</a:t>
            </a:r>
            <a:r>
              <a:rPr lang="en-US" sz="2000" dirty="0" smtClean="0">
                <a:solidFill>
                  <a:srgbClr val="0070C0"/>
                </a:solidFill>
              </a:rPr>
              <a:t>:</a:t>
            </a:r>
            <a:r>
              <a:rPr lang="en-US" sz="2000" b="1" dirty="0" smtClean="0">
                <a:solidFill>
                  <a:srgbClr val="0070C0"/>
                </a:solidFill>
              </a:rPr>
              <a:t>  </a:t>
            </a:r>
            <a:r>
              <a:rPr lang="en-US" sz="2000" dirty="0" smtClean="0"/>
              <a:t>In </a:t>
            </a:r>
            <a:r>
              <a:rPr lang="en-US" sz="2000" dirty="0"/>
              <a:t>a short time you’ll see </a:t>
            </a:r>
            <a:r>
              <a:rPr lang="en-US" sz="2000" dirty="0" smtClean="0"/>
              <a:t>how</a:t>
            </a:r>
            <a:r>
              <a:rPr lang="en-US" sz="2000" b="1" i="1" dirty="0" smtClean="0">
                <a:solidFill>
                  <a:srgbClr val="00B050"/>
                </a:solidFill>
              </a:rPr>
              <a:t> Mr. Strong’s</a:t>
            </a:r>
            <a:r>
              <a:rPr lang="en-US" sz="2000" dirty="0" smtClean="0"/>
              <a:t> </a:t>
            </a:r>
            <a:r>
              <a:rPr lang="en-US" sz="2000" dirty="0"/>
              <a:t>wording will be corrected by the Hebrew definitions of “evening” and “morning</a:t>
            </a:r>
            <a:r>
              <a:rPr lang="en-US" sz="2000" dirty="0" smtClean="0"/>
              <a:t>.” </a:t>
            </a:r>
            <a:endParaRPr lang="en-US" sz="2000" dirty="0"/>
          </a:p>
          <a:p>
            <a:endParaRPr lang="en-US" sz="2000" dirty="0"/>
          </a:p>
          <a:p>
            <a:pPr marL="45720" indent="0">
              <a:buNone/>
            </a:pPr>
            <a:r>
              <a:rPr lang="en-US" sz="2000" b="1" i="1" dirty="0">
                <a:solidFill>
                  <a:srgbClr val="0070C0"/>
                </a:solidFill>
              </a:rPr>
              <a:t>Brown-Driver-Brigg’s Hebrew Lexicon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b="1" i="1" u="sng" dirty="0" smtClean="0"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day</a:t>
            </a:r>
            <a:r>
              <a:rPr lang="en-US" sz="2000" i="1" dirty="0" smtClean="0"/>
              <a:t> </a:t>
            </a:r>
            <a:r>
              <a:rPr lang="en-US" sz="2000" dirty="0" smtClean="0"/>
              <a:t> </a:t>
            </a:r>
            <a:r>
              <a:rPr lang="en-US" sz="2000" b="1" dirty="0" smtClean="0"/>
              <a:t>H3117 </a:t>
            </a:r>
            <a:r>
              <a:rPr lang="en-US" sz="2000" dirty="0"/>
              <a:t>yowm – day. </a:t>
            </a:r>
          </a:p>
          <a:p>
            <a:pPr marL="45720" indent="0">
              <a:buNone/>
            </a:pPr>
            <a:r>
              <a:rPr lang="en-US" sz="2000" dirty="0" smtClean="0"/>
              <a:t>	a)   </a:t>
            </a:r>
            <a:r>
              <a:rPr lang="en-US" sz="2000" dirty="0" smtClean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day </a:t>
            </a:r>
            <a:r>
              <a:rPr lang="en-US" sz="2000" dirty="0"/>
              <a:t>(as </a:t>
            </a:r>
            <a:r>
              <a:rPr lang="en-US" sz="2000" dirty="0"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opposed to night</a:t>
            </a:r>
            <a:r>
              <a:rPr lang="en-US" sz="2000" dirty="0"/>
              <a:t>) [</a:t>
            </a:r>
            <a:r>
              <a:rPr lang="en-US" sz="2000" dirty="0"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basically the 12 hours of light</a:t>
            </a:r>
            <a:r>
              <a:rPr lang="en-US" sz="2000" dirty="0"/>
              <a:t>]</a:t>
            </a:r>
          </a:p>
          <a:p>
            <a:pPr marL="45720" indent="0">
              <a:buFont typeface="Georgia" pitchFamily="18" charset="0"/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364365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2" y="284015"/>
            <a:ext cx="8280919" cy="984746"/>
          </a:xfrm>
        </p:spPr>
        <p:txBody>
          <a:bodyPr/>
          <a:lstStyle/>
          <a:p>
            <a:pPr algn="l"/>
            <a:r>
              <a:rPr lang="en-US" u="sng" dirty="0" smtClean="0">
                <a:solidFill>
                  <a:srgbClr val="0070C0"/>
                </a:solidFill>
              </a:rPr>
              <a:t>Only</a:t>
            </a:r>
            <a:r>
              <a:rPr lang="en-US" dirty="0" smtClean="0">
                <a:solidFill>
                  <a:srgbClr val="0070C0"/>
                </a:solidFill>
              </a:rPr>
              <a:t> 1 </a:t>
            </a:r>
            <a:r>
              <a:rPr lang="en-US" dirty="0" err="1" smtClean="0">
                <a:solidFill>
                  <a:srgbClr val="0070C0"/>
                </a:solidFill>
              </a:rPr>
              <a:t>Def</a:t>
            </a:r>
            <a:r>
              <a:rPr lang="en-US" dirty="0" smtClean="0">
                <a:solidFill>
                  <a:srgbClr val="0070C0"/>
                </a:solidFill>
              </a:rPr>
              <a:t>:  Night  &lt;layil&gt; 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6" name="Double Wave 5"/>
          <p:cNvSpPr/>
          <p:nvPr/>
        </p:nvSpPr>
        <p:spPr>
          <a:xfrm>
            <a:off x="-396552" y="6514281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rgbClr val="002060"/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6"/>
          <p:cNvSpPr txBox="1">
            <a:spLocks/>
          </p:cNvSpPr>
          <p:nvPr/>
        </p:nvSpPr>
        <p:spPr>
          <a:xfrm>
            <a:off x="748713" y="1340769"/>
            <a:ext cx="8071759" cy="432048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en-US" sz="2400" b="1" dirty="0" smtClean="0">
                <a:latin typeface="Arial Rounded MT Bold" pitchFamily="34" charset="0"/>
              </a:rPr>
              <a:t>… and the darkness he called </a:t>
            </a:r>
            <a:r>
              <a:rPr lang="en-US" sz="2400" b="1" u="sng" dirty="0" smtClean="0">
                <a:effectLst>
                  <a:glow rad="63500">
                    <a:srgbClr val="0070C0">
                      <a:alpha val="40000"/>
                    </a:srgbClr>
                  </a:glow>
                </a:effectLst>
                <a:latin typeface="Arial Rounded MT Bold" pitchFamily="34" charset="0"/>
              </a:rPr>
              <a:t>Night</a:t>
            </a:r>
            <a:r>
              <a:rPr lang="en-US" sz="2400" dirty="0" smtClean="0">
                <a:latin typeface="Arial Rounded MT Bold" pitchFamily="34" charset="0"/>
              </a:rPr>
              <a:t>.</a:t>
            </a:r>
            <a:r>
              <a:rPr lang="en-US" sz="2400" b="1" dirty="0" smtClean="0"/>
              <a:t>      </a:t>
            </a:r>
          </a:p>
          <a:p>
            <a:pPr marL="45720" indent="0">
              <a:buNone/>
            </a:pPr>
            <a:r>
              <a:rPr lang="en-US" sz="1200" b="1" i="1" dirty="0" smtClean="0">
                <a:solidFill>
                  <a:srgbClr val="00B050"/>
                </a:solidFill>
              </a:rPr>
              <a:t/>
            </a:r>
            <a:br>
              <a:rPr lang="en-US" sz="1200" b="1" i="1" dirty="0" smtClean="0">
                <a:solidFill>
                  <a:srgbClr val="00B050"/>
                </a:solidFill>
              </a:rPr>
            </a:br>
            <a:r>
              <a:rPr lang="en-US" sz="2400" b="1" i="1" dirty="0" smtClean="0">
                <a:solidFill>
                  <a:srgbClr val="00B050"/>
                </a:solidFill>
              </a:rPr>
              <a:t>Strong’s</a:t>
            </a:r>
            <a:r>
              <a:rPr lang="en-US" sz="2400" i="1" dirty="0" smtClean="0"/>
              <a:t>  </a:t>
            </a:r>
            <a:r>
              <a:rPr lang="en-US" sz="2400" b="1" i="1" u="sng" dirty="0">
                <a:effectLst>
                  <a:glow rad="63500">
                    <a:srgbClr val="0070C0">
                      <a:alpha val="40000"/>
                    </a:srgbClr>
                  </a:glow>
                </a:effectLst>
              </a:rPr>
              <a:t>night</a:t>
            </a:r>
            <a:r>
              <a:rPr lang="en-US" sz="2400" i="1" dirty="0"/>
              <a:t>  </a:t>
            </a:r>
            <a:r>
              <a:rPr lang="en-US" sz="2400" b="1" dirty="0" smtClean="0"/>
              <a:t>H3915</a:t>
            </a:r>
            <a:r>
              <a:rPr lang="en-US" sz="2400" dirty="0"/>
              <a:t>; layil; </a:t>
            </a:r>
            <a:endParaRPr lang="en-US" sz="2400" dirty="0" smtClean="0"/>
          </a:p>
          <a:p>
            <a:pPr marL="4572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from </a:t>
            </a:r>
            <a:r>
              <a:rPr lang="en-US" sz="2400" dirty="0"/>
              <a:t>the same as </a:t>
            </a:r>
            <a:r>
              <a:rPr lang="en-US" sz="2400" b="1" dirty="0" smtClean="0"/>
              <a:t>H3883</a:t>
            </a:r>
            <a:r>
              <a:rPr lang="en-US" sz="2400" dirty="0"/>
              <a:t>; </a:t>
            </a:r>
            <a:endParaRPr lang="en-US" sz="2400" dirty="0" smtClean="0"/>
          </a:p>
          <a:p>
            <a:pPr marL="4572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properly</a:t>
            </a:r>
            <a:r>
              <a:rPr lang="en-US" sz="2400" dirty="0"/>
              <a:t>, </a:t>
            </a:r>
            <a:r>
              <a:rPr lang="en-US" sz="2400" b="1" u="sng" dirty="0">
                <a:effectLst>
                  <a:glow rad="63500">
                    <a:srgbClr val="0070C0">
                      <a:alpha val="40000"/>
                    </a:srgbClr>
                  </a:glow>
                </a:effectLst>
              </a:rPr>
              <a:t>a twist</a:t>
            </a:r>
            <a:r>
              <a:rPr lang="en-US" sz="2400" dirty="0">
                <a:effectLst>
                  <a:glow rad="63500">
                    <a:srgbClr val="0070C0">
                      <a:alpha val="40000"/>
                    </a:srgbClr>
                  </a:glow>
                </a:effectLst>
              </a:rPr>
              <a:t> </a:t>
            </a:r>
            <a:r>
              <a:rPr lang="en-US" sz="2400" dirty="0"/>
              <a:t>(</a:t>
            </a:r>
            <a:r>
              <a:rPr lang="en-US" sz="2400" b="1" u="sng" dirty="0">
                <a:effectLst>
                  <a:glow rad="63500">
                    <a:srgbClr val="0070C0">
                      <a:alpha val="40000"/>
                    </a:srgbClr>
                  </a:glow>
                </a:effectLst>
              </a:rPr>
              <a:t>away of the light</a:t>
            </a:r>
            <a:r>
              <a:rPr lang="en-US" sz="2400" dirty="0"/>
              <a:t>), </a:t>
            </a:r>
            <a:endParaRPr lang="en-US" sz="2400" dirty="0" smtClean="0"/>
          </a:p>
          <a:p>
            <a:pPr marL="4572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i.e</a:t>
            </a:r>
            <a:r>
              <a:rPr lang="en-US" sz="2400" dirty="0"/>
              <a:t>. night:  KJV - </a:t>
            </a:r>
            <a:r>
              <a:rPr lang="en-US" sz="2400" b="1" u="sng" dirty="0">
                <a:effectLst>
                  <a:glow rad="63500">
                    <a:srgbClr val="0070C0">
                      <a:alpha val="40000"/>
                    </a:srgbClr>
                  </a:glow>
                </a:effectLst>
              </a:rPr>
              <a:t>night</a:t>
            </a:r>
            <a:r>
              <a:rPr lang="en-US" sz="2400" dirty="0"/>
              <a:t> (</a:t>
            </a:r>
            <a:r>
              <a:rPr lang="en-US" sz="2400" b="1" u="sng" dirty="0">
                <a:effectLst>
                  <a:glow rad="63500">
                    <a:srgbClr val="0070C0">
                      <a:alpha val="40000"/>
                    </a:srgbClr>
                  </a:glow>
                </a:effectLst>
              </a:rPr>
              <a:t>season</a:t>
            </a:r>
            <a:r>
              <a:rPr lang="en-US" sz="2400" dirty="0"/>
              <a:t>).</a:t>
            </a:r>
            <a:br>
              <a:rPr lang="en-US" sz="2400" dirty="0"/>
            </a:br>
            <a:endParaRPr lang="en-US" sz="500" dirty="0"/>
          </a:p>
          <a:p>
            <a:pPr marL="45720" indent="0">
              <a:buNone/>
            </a:pPr>
            <a:r>
              <a:rPr lang="en-US" sz="2400" b="1" i="1" dirty="0">
                <a:solidFill>
                  <a:srgbClr val="0070C0"/>
                </a:solidFill>
              </a:rPr>
              <a:t>Brown-Driver-Brigg’s Hebrew </a:t>
            </a:r>
            <a:r>
              <a:rPr lang="en-US" sz="2400" b="1" i="1" dirty="0" smtClean="0">
                <a:solidFill>
                  <a:srgbClr val="0070C0"/>
                </a:solidFill>
              </a:rPr>
              <a:t>Lexicon </a:t>
            </a:r>
            <a:r>
              <a:rPr lang="en-US" sz="2400" dirty="0" smtClean="0"/>
              <a:t> </a:t>
            </a:r>
            <a:r>
              <a:rPr lang="en-US" sz="2400" i="1" u="sng" dirty="0">
                <a:effectLst>
                  <a:glow rad="63500">
                    <a:srgbClr val="0070C0">
                      <a:alpha val="40000"/>
                    </a:srgbClr>
                  </a:glow>
                </a:effectLst>
              </a:rPr>
              <a:t>night</a:t>
            </a:r>
            <a:r>
              <a:rPr lang="en-US" sz="2400" i="1" dirty="0"/>
              <a:t>  </a:t>
            </a:r>
            <a:r>
              <a:rPr lang="en-US" sz="2400" i="1" dirty="0" smtClean="0"/>
              <a:t/>
            </a:r>
            <a:br>
              <a:rPr lang="en-US" sz="2400" i="1" dirty="0" smtClean="0"/>
            </a:br>
            <a:r>
              <a:rPr lang="en-US" sz="2400" i="1" dirty="0" smtClean="0"/>
              <a:t>	</a:t>
            </a:r>
            <a:r>
              <a:rPr lang="en-US" sz="2400" b="1" dirty="0" smtClean="0"/>
              <a:t>H3915</a:t>
            </a:r>
            <a:r>
              <a:rPr lang="en-US" sz="2400" dirty="0"/>
              <a:t>; layil – night  </a:t>
            </a:r>
          </a:p>
          <a:p>
            <a:pPr marL="45720" indent="0">
              <a:buNone/>
            </a:pPr>
            <a:r>
              <a:rPr lang="en-US" sz="2400" dirty="0" smtClean="0"/>
              <a:t>	a)   </a:t>
            </a:r>
            <a:r>
              <a:rPr lang="en-US" sz="2400" dirty="0" smtClean="0">
                <a:effectLst>
                  <a:glow rad="63500">
                    <a:srgbClr val="0070C0">
                      <a:alpha val="40000"/>
                    </a:srgbClr>
                  </a:glow>
                </a:effectLst>
              </a:rPr>
              <a:t>night</a:t>
            </a:r>
            <a:r>
              <a:rPr lang="en-US" sz="2400" dirty="0" smtClean="0"/>
              <a:t> </a:t>
            </a:r>
            <a:r>
              <a:rPr lang="en-US" sz="2400" dirty="0"/>
              <a:t>(</a:t>
            </a:r>
            <a:r>
              <a:rPr lang="en-US" sz="2400" dirty="0">
                <a:effectLst>
                  <a:glow rad="63500">
                    <a:srgbClr val="0070C0">
                      <a:alpha val="40000"/>
                    </a:srgbClr>
                  </a:glow>
                </a:effectLst>
              </a:rPr>
              <a:t>as opposed to day</a:t>
            </a:r>
            <a:r>
              <a:rPr lang="en-US" sz="2400" dirty="0" smtClean="0"/>
              <a:t>)</a:t>
            </a:r>
            <a:endParaRPr lang="en-US" sz="1600" dirty="0"/>
          </a:p>
        </p:txBody>
      </p:sp>
      <p:sp>
        <p:nvSpPr>
          <p:cNvPr id="15" name="Rectangle 14"/>
          <p:cNvSpPr/>
          <p:nvPr/>
        </p:nvSpPr>
        <p:spPr>
          <a:xfrm>
            <a:off x="323528" y="5373216"/>
            <a:ext cx="849694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Hebrew word numbers often refer to several other numbers, including the </a:t>
            </a:r>
            <a:r>
              <a:rPr lang="en-US" sz="2800" b="1" u="sng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primitive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800" b="1" u="sng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root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.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7164867" y="1196752"/>
            <a:ext cx="1669525" cy="2160240"/>
          </a:xfrm>
          <a:prstGeom prst="rect">
            <a:avLst/>
          </a:prstGeom>
          <a:ln>
            <a:noFill/>
          </a:ln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800" b="1" i="0" kern="1200" cap="none" spc="5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000" spc="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</a:t>
            </a:r>
            <a:r>
              <a:rPr lang="en-US" sz="2000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ot to be confused with </a:t>
            </a:r>
            <a:r>
              <a:rPr lang="en-US" sz="2000" spc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vs</a:t>
            </a:r>
            <a:r>
              <a:rPr lang="en-US" sz="2000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2</a:t>
            </a:r>
            <a:br>
              <a:rPr lang="en-US" sz="2000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2000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“darkness” &lt;H2822&gt; &lt;</a:t>
            </a:r>
            <a:r>
              <a:rPr lang="en-US" sz="2000" spc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choshek</a:t>
            </a:r>
            <a:r>
              <a:rPr lang="en-US" sz="2000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&gt;</a:t>
            </a:r>
            <a:endParaRPr lang="en-US" spc="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661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25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25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25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560" y="284015"/>
            <a:ext cx="8064896" cy="912738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4"/>
                </a:solidFill>
              </a:rPr>
              <a:t>1</a:t>
            </a:r>
            <a:r>
              <a:rPr lang="en-US" baseline="30000" dirty="0" smtClean="0">
                <a:solidFill>
                  <a:schemeClr val="accent4"/>
                </a:solidFill>
              </a:rPr>
              <a:t>st</a:t>
            </a:r>
            <a:r>
              <a:rPr lang="en-US" dirty="0" smtClean="0">
                <a:solidFill>
                  <a:schemeClr val="accent4"/>
                </a:solidFill>
              </a:rPr>
              <a:t> </a:t>
            </a:r>
            <a:r>
              <a:rPr lang="en-US" dirty="0" err="1" smtClean="0">
                <a:solidFill>
                  <a:schemeClr val="accent4"/>
                </a:solidFill>
              </a:rPr>
              <a:t>Def</a:t>
            </a:r>
            <a:r>
              <a:rPr lang="en-US" dirty="0" smtClean="0">
                <a:solidFill>
                  <a:schemeClr val="accent4"/>
                </a:solidFill>
              </a:rPr>
              <a:t>:  Evening  &lt;ereb&gt;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-396552" y="6558440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748713" y="1196752"/>
            <a:ext cx="8071759" cy="4811503"/>
          </a:xfrm>
          <a:prstGeom prst="rect">
            <a:avLst/>
          </a:prstGeom>
        </p:spPr>
        <p:txBody>
          <a:bodyPr>
            <a:normAutofit fontScale="850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en-US" sz="2400" b="1" dirty="0" smtClean="0">
                <a:latin typeface="+mj-lt"/>
              </a:rPr>
              <a:t>And the </a:t>
            </a:r>
            <a:r>
              <a:rPr lang="en-US" sz="2400" b="1" u="sng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</a:rPr>
              <a:t>evening</a:t>
            </a:r>
            <a:r>
              <a:rPr lang="en-US" sz="2400" b="1" dirty="0" smtClean="0">
                <a:latin typeface="+mj-lt"/>
              </a:rPr>
              <a:t> …</a:t>
            </a:r>
            <a:r>
              <a:rPr lang="en-US" sz="2400" b="1" dirty="0" smtClean="0"/>
              <a:t>		</a:t>
            </a:r>
          </a:p>
          <a:p>
            <a:pPr marL="45720" indent="0">
              <a:buFont typeface="Georgia" pitchFamily="18" charset="0"/>
              <a:buNone/>
            </a:pPr>
            <a:endParaRPr lang="en-US" sz="1300" b="1" dirty="0"/>
          </a:p>
          <a:p>
            <a:pPr marL="45720" indent="0">
              <a:buNone/>
            </a:pPr>
            <a:r>
              <a:rPr lang="en-US" sz="2400" b="1" i="1" dirty="0">
                <a:solidFill>
                  <a:srgbClr val="00B050"/>
                </a:solidFill>
              </a:rPr>
              <a:t>Strong’s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/>
              <a:t> </a:t>
            </a:r>
            <a:r>
              <a:rPr lang="en-US" sz="2400" b="1" i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evening</a:t>
            </a:r>
            <a:r>
              <a:rPr lang="en-US" sz="2400" i="1" dirty="0"/>
              <a:t>  </a:t>
            </a:r>
            <a:r>
              <a:rPr lang="en-US" sz="2400" b="1" dirty="0" smtClean="0"/>
              <a:t>H6153</a:t>
            </a:r>
            <a:r>
              <a:rPr lang="en-US" sz="2400" dirty="0"/>
              <a:t>;</a:t>
            </a:r>
            <a:r>
              <a:rPr lang="en-US" sz="2400" b="1" dirty="0"/>
              <a:t> </a:t>
            </a:r>
            <a:r>
              <a:rPr lang="en-US" sz="2400" dirty="0" smtClean="0"/>
              <a:t>ereb </a:t>
            </a:r>
            <a:r>
              <a:rPr lang="en-US" sz="2400" dirty="0"/>
              <a:t>(eh'-</a:t>
            </a:r>
            <a:r>
              <a:rPr lang="en-US" sz="2400" dirty="0" err="1"/>
              <a:t>reb</a:t>
            </a:r>
            <a:r>
              <a:rPr lang="en-US" sz="2400" dirty="0"/>
              <a:t>); </a:t>
            </a:r>
            <a:endParaRPr lang="en-US" sz="2400" dirty="0" smtClean="0"/>
          </a:p>
          <a:p>
            <a:pPr marL="4572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           from </a:t>
            </a:r>
            <a:r>
              <a:rPr lang="en-US" sz="2400" b="1" dirty="0" smtClean="0"/>
              <a:t>H6150</a:t>
            </a:r>
            <a:r>
              <a:rPr lang="en-US" sz="2400" b="1" dirty="0"/>
              <a:t>; </a:t>
            </a:r>
            <a:r>
              <a:rPr lang="en-US" sz="24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dusk</a:t>
            </a:r>
            <a:r>
              <a:rPr lang="en-US" sz="2400" b="1" dirty="0"/>
              <a:t>:</a:t>
            </a:r>
            <a:r>
              <a:rPr lang="en-US" sz="2400" dirty="0"/>
              <a:t>  </a:t>
            </a:r>
            <a:br>
              <a:rPr lang="en-US" sz="2400" dirty="0"/>
            </a:br>
            <a:endParaRPr lang="en-US" sz="1300" dirty="0"/>
          </a:p>
          <a:p>
            <a:pPr marL="45720" indent="0">
              <a:buNone/>
            </a:pPr>
            <a:r>
              <a:rPr lang="en-US" sz="2400" b="1" dirty="0" smtClean="0"/>
              <a:t>	H6150</a:t>
            </a:r>
            <a:r>
              <a:rPr lang="en-US" sz="2400" dirty="0"/>
              <a:t>;</a:t>
            </a:r>
            <a:r>
              <a:rPr lang="en-US" sz="2400" b="1" dirty="0"/>
              <a:t> </a:t>
            </a:r>
            <a:r>
              <a:rPr lang="en-US" sz="2400" dirty="0"/>
              <a:t>`</a:t>
            </a:r>
            <a:r>
              <a:rPr lang="en-US" sz="2400" dirty="0" err="1"/>
              <a:t>arab</a:t>
            </a:r>
            <a:r>
              <a:rPr lang="en-US" sz="2400" dirty="0"/>
              <a:t> (aw-</a:t>
            </a:r>
            <a:r>
              <a:rPr lang="en-US" sz="2400" dirty="0" err="1"/>
              <a:t>rab</a:t>
            </a:r>
            <a:r>
              <a:rPr lang="en-US" sz="2400" dirty="0"/>
              <a:t>'); a primitive root </a:t>
            </a:r>
            <a:endParaRPr lang="en-US" sz="2400" dirty="0" smtClean="0"/>
          </a:p>
          <a:p>
            <a:pPr marL="4572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[</a:t>
            </a:r>
            <a:r>
              <a:rPr lang="en-US" sz="2400" dirty="0"/>
              <a:t>identical with </a:t>
            </a:r>
            <a:r>
              <a:rPr lang="en-US" sz="2400" b="1" dirty="0" smtClean="0"/>
              <a:t>H6148</a:t>
            </a:r>
            <a:r>
              <a:rPr lang="en-US" sz="2400" dirty="0" smtClean="0"/>
              <a:t> </a:t>
            </a:r>
            <a:r>
              <a:rPr lang="en-US" sz="2400" dirty="0"/>
              <a:t>through the idea of </a:t>
            </a:r>
            <a:r>
              <a:rPr lang="en-US" sz="2400" dirty="0" smtClean="0"/>
              <a:t>covering</a:t>
            </a:r>
          </a:p>
          <a:p>
            <a:pPr marL="4572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with </a:t>
            </a:r>
            <a:r>
              <a:rPr lang="en-US" sz="2400" dirty="0"/>
              <a:t>a texture]; </a:t>
            </a:r>
            <a:r>
              <a:rPr lang="en-US" sz="24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to grow dusky</a:t>
            </a:r>
            <a:r>
              <a:rPr lang="en-US" sz="2400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 </a:t>
            </a:r>
            <a:r>
              <a:rPr lang="en-US" sz="2400" dirty="0"/>
              <a:t>at sundown:  </a:t>
            </a:r>
            <a:endParaRPr lang="en-US" sz="2400" dirty="0" smtClean="0"/>
          </a:p>
          <a:p>
            <a:pPr marL="4572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KJV </a:t>
            </a:r>
            <a:r>
              <a:rPr lang="en-US" sz="2400" dirty="0"/>
              <a:t>- </a:t>
            </a:r>
            <a:r>
              <a:rPr lang="en-US" sz="24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be darkened</a:t>
            </a:r>
            <a:r>
              <a:rPr lang="en-US" sz="2400" dirty="0"/>
              <a:t>, (toward) evening.  </a:t>
            </a:r>
          </a:p>
          <a:p>
            <a:pPr marL="45720" indent="0">
              <a:buNone/>
            </a:pPr>
            <a:r>
              <a:rPr lang="en-US" sz="800" b="1" dirty="0"/>
              <a:t> </a:t>
            </a:r>
            <a:endParaRPr lang="en-US" sz="800" dirty="0"/>
          </a:p>
          <a:p>
            <a:pPr marL="45720" indent="0">
              <a:buNone/>
            </a:pPr>
            <a:r>
              <a:rPr lang="en-US" sz="2400" b="1" dirty="0" smtClean="0"/>
              <a:t>		H6148</a:t>
            </a:r>
            <a:r>
              <a:rPr lang="en-US" sz="2400" dirty="0"/>
              <a:t>;</a:t>
            </a:r>
            <a:r>
              <a:rPr lang="en-US" sz="2400" b="1" dirty="0"/>
              <a:t> </a:t>
            </a:r>
            <a:r>
              <a:rPr lang="en-US" sz="2400" dirty="0"/>
              <a:t>`</a:t>
            </a:r>
            <a:r>
              <a:rPr lang="en-US" sz="2400" dirty="0" err="1"/>
              <a:t>arab</a:t>
            </a:r>
            <a:r>
              <a:rPr lang="en-US" sz="2400" dirty="0"/>
              <a:t> (aw-</a:t>
            </a:r>
            <a:r>
              <a:rPr lang="en-US" sz="2400" dirty="0" err="1"/>
              <a:t>rab</a:t>
            </a:r>
            <a:r>
              <a:rPr lang="en-US" sz="2400" dirty="0"/>
              <a:t>'); </a:t>
            </a:r>
            <a:endParaRPr lang="en-US" sz="2400" dirty="0" smtClean="0"/>
          </a:p>
          <a:p>
            <a:pPr marL="45720" indent="0">
              <a:buNone/>
            </a:pPr>
            <a:r>
              <a:rPr lang="en-US" sz="2400" b="1" dirty="0" smtClean="0"/>
              <a:t>			</a:t>
            </a:r>
            <a:r>
              <a:rPr lang="en-US" sz="2400" b="1" u="sng" dirty="0" smtClean="0"/>
              <a:t>a </a:t>
            </a:r>
            <a:r>
              <a:rPr lang="en-US" sz="2400" b="1" u="sng" dirty="0"/>
              <a:t>primitive root</a:t>
            </a:r>
            <a:r>
              <a:rPr lang="en-US" sz="2400" dirty="0"/>
              <a:t>; </a:t>
            </a:r>
            <a:r>
              <a:rPr lang="en-US" sz="24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to braid</a:t>
            </a:r>
            <a:r>
              <a:rPr lang="en-US" sz="2400" dirty="0"/>
              <a:t>, i.e</a:t>
            </a:r>
            <a:r>
              <a:rPr lang="en-US" sz="24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. </a:t>
            </a:r>
            <a:r>
              <a:rPr lang="en-US" sz="24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intermix</a:t>
            </a:r>
            <a:r>
              <a:rPr lang="en-US" sz="2400" dirty="0"/>
              <a:t>.</a:t>
            </a:r>
          </a:p>
          <a:p>
            <a:r>
              <a:rPr lang="en-US" sz="2100" b="1" u="sng" dirty="0">
                <a:solidFill>
                  <a:srgbClr val="0070C0"/>
                </a:solidFill>
              </a:rPr>
              <a:t>Note</a:t>
            </a:r>
            <a:r>
              <a:rPr lang="en-US" sz="2100" dirty="0">
                <a:solidFill>
                  <a:srgbClr val="0070C0"/>
                </a:solidFill>
              </a:rPr>
              <a:t>:</a:t>
            </a:r>
            <a:r>
              <a:rPr lang="en-US" sz="2100" b="1" dirty="0">
                <a:solidFill>
                  <a:srgbClr val="0070C0"/>
                </a:solidFill>
              </a:rPr>
              <a:t>  </a:t>
            </a:r>
            <a:r>
              <a:rPr lang="en-US" sz="2100" b="1" i="1" dirty="0" smtClean="0">
                <a:solidFill>
                  <a:srgbClr val="00B050"/>
                </a:solidFill>
              </a:rPr>
              <a:t>Mr</a:t>
            </a:r>
            <a:r>
              <a:rPr lang="en-US" sz="2100" b="1" i="1" dirty="0">
                <a:solidFill>
                  <a:srgbClr val="00B050"/>
                </a:solidFill>
              </a:rPr>
              <a:t>. </a:t>
            </a:r>
            <a:r>
              <a:rPr lang="en-US" sz="2100" b="1" i="1" dirty="0" smtClean="0">
                <a:solidFill>
                  <a:srgbClr val="00B050"/>
                </a:solidFill>
              </a:rPr>
              <a:t>Strong’s </a:t>
            </a:r>
            <a:r>
              <a:rPr lang="en-US" sz="1900" dirty="0" smtClean="0"/>
              <a:t>has </a:t>
            </a:r>
            <a:r>
              <a:rPr lang="en-US" sz="1900" b="1" dirty="0" smtClean="0">
                <a:solidFill>
                  <a:srgbClr val="C00000"/>
                </a:solidFill>
              </a:rPr>
              <a:t>no mention of “sunset” </a:t>
            </a:r>
            <a:r>
              <a:rPr lang="en-US" sz="1900" dirty="0" smtClean="0"/>
              <a:t>in these definitions ~ only dusk!</a:t>
            </a:r>
          </a:p>
          <a:p>
            <a:endParaRPr lang="en-US" sz="1300" dirty="0"/>
          </a:p>
          <a:p>
            <a:pPr marL="45720" indent="0">
              <a:buNone/>
            </a:pPr>
            <a:r>
              <a:rPr lang="en-US" sz="2400" b="1" i="1" dirty="0">
                <a:solidFill>
                  <a:srgbClr val="0070C0"/>
                </a:solidFill>
              </a:rPr>
              <a:t>Brown-Driver-Brigg’s Hebrew Lexicon</a:t>
            </a:r>
            <a:r>
              <a:rPr lang="en-US" sz="2400" dirty="0">
                <a:solidFill>
                  <a:srgbClr val="0070C0"/>
                </a:solidFill>
              </a:rPr>
              <a:t>  </a:t>
            </a:r>
            <a:r>
              <a:rPr lang="en-US" sz="2400" i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evening</a:t>
            </a:r>
            <a:r>
              <a:rPr lang="en-US" sz="2400" i="1" dirty="0"/>
              <a:t>  </a:t>
            </a:r>
            <a:endParaRPr lang="en-US" sz="2400" i="1" dirty="0" smtClean="0"/>
          </a:p>
          <a:p>
            <a:pPr marL="45720" indent="0">
              <a:buNone/>
            </a:pPr>
            <a:r>
              <a:rPr lang="en-US" sz="2400" b="1" i="1" dirty="0"/>
              <a:t>	</a:t>
            </a:r>
            <a:r>
              <a:rPr lang="en-US" sz="2400" b="1" dirty="0" smtClean="0"/>
              <a:t>H6153</a:t>
            </a:r>
            <a:r>
              <a:rPr lang="en-US" sz="2400" dirty="0"/>
              <a:t>; `ereb – evening …  </a:t>
            </a:r>
          </a:p>
          <a:p>
            <a:pPr marL="45720" indent="0">
              <a:buFont typeface="Georgia" pitchFamily="18" charset="0"/>
              <a:buNone/>
            </a:pPr>
            <a:endParaRPr lang="en-US" sz="2400" dirty="0" smtClean="0"/>
          </a:p>
        </p:txBody>
      </p:sp>
      <p:sp>
        <p:nvSpPr>
          <p:cNvPr id="14" name="Rectangle 13"/>
          <p:cNvSpPr/>
          <p:nvPr/>
        </p:nvSpPr>
        <p:spPr>
          <a:xfrm>
            <a:off x="152080" y="6056720"/>
            <a:ext cx="849694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Many 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times BDB lacks in 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their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definitions!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17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1250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1250"/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634" y="284015"/>
            <a:ext cx="9185274" cy="984746"/>
          </a:xfrm>
        </p:spPr>
        <p:txBody>
          <a:bodyPr/>
          <a:lstStyle/>
          <a:p>
            <a:pPr algn="l"/>
            <a:r>
              <a:rPr lang="en-US" u="sng" dirty="0" smtClean="0"/>
              <a:t>Only</a:t>
            </a:r>
            <a:r>
              <a:rPr lang="en-US" dirty="0" smtClean="0"/>
              <a:t> 1 </a:t>
            </a:r>
            <a:r>
              <a:rPr lang="en-US" dirty="0" err="1" smtClean="0"/>
              <a:t>Def</a:t>
            </a:r>
            <a:r>
              <a:rPr lang="en-US" dirty="0" smtClean="0"/>
              <a:t>:  Morning  &lt;boqer&gt;</a:t>
            </a:r>
            <a:endParaRPr lang="en-US" dirty="0"/>
          </a:p>
        </p:txBody>
      </p:sp>
      <p:sp>
        <p:nvSpPr>
          <p:cNvPr id="9" name="Double Wave 8"/>
          <p:cNvSpPr/>
          <p:nvPr/>
        </p:nvSpPr>
        <p:spPr>
          <a:xfrm>
            <a:off x="-381664" y="6544148"/>
            <a:ext cx="9922216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323528" y="1321964"/>
            <a:ext cx="8712967" cy="5203380"/>
          </a:xfrm>
          <a:prstGeom prst="rect">
            <a:avLst/>
          </a:prstGeom>
        </p:spPr>
        <p:txBody>
          <a:bodyPr>
            <a:normAutofit fontScale="925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en-US" sz="2400" b="1" dirty="0" smtClean="0">
                <a:latin typeface="+mj-lt"/>
              </a:rPr>
              <a:t>… and the </a:t>
            </a:r>
            <a:r>
              <a:rPr lang="en-US" sz="2400" b="1" u="sng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</a:rPr>
              <a:t>morning</a:t>
            </a:r>
            <a:r>
              <a:rPr lang="en-US" sz="2400" b="1" dirty="0" smtClean="0">
                <a:latin typeface="+mj-lt"/>
              </a:rPr>
              <a:t> were the first day.</a:t>
            </a:r>
            <a:r>
              <a:rPr lang="en-US" sz="2400" b="1" dirty="0" smtClean="0"/>
              <a:t> </a:t>
            </a:r>
          </a:p>
          <a:p>
            <a:pPr marL="45720" indent="0">
              <a:buNone/>
            </a:pPr>
            <a:endParaRPr lang="en-US" sz="200" b="1" i="1" dirty="0" smtClean="0">
              <a:solidFill>
                <a:srgbClr val="00B050"/>
              </a:solidFill>
            </a:endParaRPr>
          </a:p>
          <a:p>
            <a:pPr marL="45720" indent="0">
              <a:buNone/>
            </a:pPr>
            <a:r>
              <a:rPr lang="en-US" sz="1800" b="1" i="1" dirty="0" smtClean="0">
                <a:solidFill>
                  <a:srgbClr val="00B050"/>
                </a:solidFill>
              </a:rPr>
              <a:t>Strong’s</a:t>
            </a:r>
            <a:r>
              <a:rPr lang="en-US" sz="1800" i="1" dirty="0" smtClean="0"/>
              <a:t>  </a:t>
            </a:r>
            <a:r>
              <a:rPr lang="en-US" sz="1800" b="1" i="1" u="sng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morning</a:t>
            </a:r>
            <a:r>
              <a:rPr lang="en-US" sz="1800" i="1" dirty="0"/>
              <a:t>  </a:t>
            </a:r>
            <a:r>
              <a:rPr lang="en-US" sz="1800" b="1" dirty="0" smtClean="0"/>
              <a:t>H1242</a:t>
            </a:r>
            <a:r>
              <a:rPr lang="en-US" sz="1800" dirty="0"/>
              <a:t>; boqer; </a:t>
            </a:r>
            <a:endParaRPr lang="en-US" sz="1800" dirty="0" smtClean="0"/>
          </a:p>
          <a:p>
            <a:pPr marL="45720" indent="0">
              <a:buNone/>
            </a:pPr>
            <a:r>
              <a:rPr lang="en-US" sz="1800" dirty="0"/>
              <a:t>	</a:t>
            </a:r>
            <a:r>
              <a:rPr lang="en-US" sz="1800" dirty="0" smtClean="0"/>
              <a:t>          from </a:t>
            </a:r>
            <a:r>
              <a:rPr lang="en-US" sz="1800" b="1" dirty="0" smtClean="0"/>
              <a:t>H1239</a:t>
            </a:r>
            <a:r>
              <a:rPr lang="en-US" sz="1800" dirty="0"/>
              <a:t>; </a:t>
            </a:r>
            <a:r>
              <a:rPr lang="en-US" sz="1800" b="1" u="sng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properly</a:t>
            </a:r>
            <a:r>
              <a:rPr lang="en-US" sz="18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en-US" sz="1800" b="1" u="sng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dawn</a:t>
            </a:r>
            <a:r>
              <a:rPr lang="en-US" sz="18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1800" dirty="0"/>
              <a:t>(as </a:t>
            </a:r>
            <a:r>
              <a:rPr lang="en-US" sz="1800" b="1" u="sng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the break of day</a:t>
            </a:r>
            <a:r>
              <a:rPr lang="en-US" sz="1800" dirty="0"/>
              <a:t>).</a:t>
            </a:r>
          </a:p>
          <a:p>
            <a:pPr marL="45720" indent="0">
              <a:buNone/>
            </a:pPr>
            <a:r>
              <a:rPr lang="en-US" sz="400" dirty="0"/>
              <a:t> </a:t>
            </a:r>
            <a:endParaRPr lang="en-US" sz="400" dirty="0" smtClean="0"/>
          </a:p>
          <a:p>
            <a:pPr marL="45720" indent="0">
              <a:buNone/>
            </a:pPr>
            <a:r>
              <a:rPr lang="en-US" sz="1600" b="1" dirty="0" smtClean="0"/>
              <a:t>		    </a:t>
            </a:r>
            <a:r>
              <a:rPr lang="en-US" sz="1800" b="1" dirty="0" smtClean="0"/>
              <a:t>H1239</a:t>
            </a:r>
            <a:r>
              <a:rPr lang="en-US" sz="1800" dirty="0" smtClean="0"/>
              <a:t>; </a:t>
            </a:r>
            <a:r>
              <a:rPr lang="en-US" sz="1800" dirty="0" err="1" smtClean="0"/>
              <a:t>baqar</a:t>
            </a:r>
            <a:r>
              <a:rPr lang="en-US" sz="1800" dirty="0" smtClean="0"/>
              <a:t>; </a:t>
            </a:r>
            <a:r>
              <a:rPr lang="en-US" sz="1800" b="1" u="sng" dirty="0" smtClean="0"/>
              <a:t>a primitive root</a:t>
            </a:r>
            <a:r>
              <a:rPr lang="en-US" sz="1800" dirty="0" smtClean="0"/>
              <a:t>; </a:t>
            </a:r>
          </a:p>
          <a:p>
            <a:pPr marL="45720" indent="0">
              <a:buNone/>
            </a:pPr>
            <a:r>
              <a:rPr lang="en-US" sz="1800" dirty="0"/>
              <a:t>	</a:t>
            </a:r>
            <a:r>
              <a:rPr lang="en-US" sz="1800" dirty="0" smtClean="0"/>
              <a:t>	                properly</a:t>
            </a:r>
            <a:r>
              <a:rPr lang="en-US" sz="1800" dirty="0"/>
              <a:t>, to plough, or (</a:t>
            </a:r>
            <a:r>
              <a:rPr lang="en-US" sz="1800" b="1" u="sng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generally</a:t>
            </a:r>
            <a:r>
              <a:rPr lang="en-US" sz="1800" dirty="0"/>
              <a:t>) </a:t>
            </a:r>
            <a:r>
              <a:rPr lang="en-US" sz="1800" b="1" u="sng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break forth</a:t>
            </a:r>
            <a:r>
              <a:rPr lang="en-US" sz="1800" dirty="0"/>
              <a:t>.</a:t>
            </a:r>
          </a:p>
          <a:p>
            <a:pPr marL="45720" indent="0">
              <a:buNone/>
            </a:pPr>
            <a:r>
              <a:rPr lang="en-US" sz="100" dirty="0"/>
              <a:t> </a:t>
            </a:r>
          </a:p>
          <a:p>
            <a:pPr marL="45720" indent="0" algn="ctr">
              <a:buNone/>
            </a:pPr>
            <a:r>
              <a:rPr lang="en-US" sz="2600" b="1" dirty="0" smtClean="0">
                <a:solidFill>
                  <a:srgbClr val="0070C0"/>
                </a:solidFill>
              </a:rPr>
              <a:t>*</a:t>
            </a:r>
            <a:r>
              <a:rPr lang="en-US" sz="2600" b="1" u="sng" dirty="0" smtClean="0">
                <a:solidFill>
                  <a:srgbClr val="0070C0"/>
                </a:solidFill>
              </a:rPr>
              <a:t>Note</a:t>
            </a:r>
            <a:r>
              <a:rPr lang="en-US" sz="2600" dirty="0">
                <a:solidFill>
                  <a:srgbClr val="0070C0"/>
                </a:solidFill>
              </a:rPr>
              <a:t>:</a:t>
            </a:r>
            <a:r>
              <a:rPr lang="en-US" sz="2600" b="1" dirty="0">
                <a:solidFill>
                  <a:srgbClr val="0070C0"/>
                </a:solidFill>
              </a:rPr>
              <a:t>  </a:t>
            </a:r>
            <a:r>
              <a:rPr lang="en-US" sz="2600" b="1" i="1" dirty="0">
                <a:solidFill>
                  <a:srgbClr val="00B050"/>
                </a:solidFill>
              </a:rPr>
              <a:t>Mr. Strong’s </a:t>
            </a:r>
            <a:r>
              <a:rPr lang="en-US" dirty="0"/>
              <a:t>has </a:t>
            </a:r>
            <a:r>
              <a:rPr lang="en-US" b="1" dirty="0">
                <a:solidFill>
                  <a:srgbClr val="C00000"/>
                </a:solidFill>
              </a:rPr>
              <a:t>no mention of “</a:t>
            </a:r>
            <a:r>
              <a:rPr lang="en-US" b="1" dirty="0" smtClean="0">
                <a:solidFill>
                  <a:srgbClr val="C00000"/>
                </a:solidFill>
              </a:rPr>
              <a:t>sunrise” </a:t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dirty="0" smtClean="0"/>
              <a:t>in </a:t>
            </a:r>
            <a:r>
              <a:rPr lang="en-US" dirty="0"/>
              <a:t>these definitions ~ only </a:t>
            </a:r>
            <a:r>
              <a:rPr lang="en-US" dirty="0" smtClean="0"/>
              <a:t>dawn!</a:t>
            </a:r>
            <a:br>
              <a:rPr lang="en-US" dirty="0" smtClean="0"/>
            </a:br>
            <a:r>
              <a:rPr lang="en-US" sz="1900" dirty="0" smtClean="0"/>
              <a:t>(Review slide 32 again!)</a:t>
            </a:r>
            <a:endParaRPr lang="en-US" sz="1900" dirty="0"/>
          </a:p>
          <a:p>
            <a:pPr marL="45720" indent="0">
              <a:buNone/>
            </a:pPr>
            <a:endParaRPr lang="en-US" sz="900" b="1" i="1" dirty="0" smtClean="0">
              <a:solidFill>
                <a:srgbClr val="0070C0"/>
              </a:solidFill>
            </a:endParaRPr>
          </a:p>
          <a:p>
            <a:pPr marL="45720" indent="0">
              <a:buNone/>
            </a:pPr>
            <a:r>
              <a:rPr lang="en-US" sz="1800" b="1" i="1" dirty="0" smtClean="0">
                <a:solidFill>
                  <a:srgbClr val="0070C0"/>
                </a:solidFill>
              </a:rPr>
              <a:t>Brown-Driver-Brigg’s </a:t>
            </a:r>
            <a:r>
              <a:rPr lang="en-US" sz="1800" b="1" i="1" dirty="0">
                <a:solidFill>
                  <a:srgbClr val="0070C0"/>
                </a:solidFill>
              </a:rPr>
              <a:t>Hebrew Lexicon</a:t>
            </a:r>
            <a:r>
              <a:rPr lang="en-US" sz="1800" dirty="0">
                <a:solidFill>
                  <a:srgbClr val="0070C0"/>
                </a:solidFill>
              </a:rPr>
              <a:t>  </a:t>
            </a:r>
            <a:r>
              <a:rPr lang="en-US" sz="1800" i="1" u="sng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morning</a:t>
            </a:r>
            <a:r>
              <a:rPr lang="en-US" sz="1800" i="1" dirty="0"/>
              <a:t>  </a:t>
            </a:r>
            <a:r>
              <a:rPr lang="en-US" sz="1800" i="1" dirty="0" smtClean="0"/>
              <a:t/>
            </a:r>
            <a:br>
              <a:rPr lang="en-US" sz="1800" i="1" dirty="0" smtClean="0"/>
            </a:br>
            <a:r>
              <a:rPr lang="en-US" sz="1800" i="1" dirty="0" smtClean="0"/>
              <a:t>     </a:t>
            </a:r>
            <a:r>
              <a:rPr lang="en-US" sz="1800" b="1" dirty="0" smtClean="0"/>
              <a:t>H1242</a:t>
            </a:r>
            <a:r>
              <a:rPr lang="en-US" sz="1800" dirty="0"/>
              <a:t>; boqer – morning, </a:t>
            </a:r>
            <a:r>
              <a:rPr lang="en-US" sz="18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the break of day </a:t>
            </a:r>
          </a:p>
          <a:p>
            <a:pPr marL="45720" indent="0">
              <a:buNone/>
            </a:pPr>
            <a:r>
              <a:rPr lang="en-US" sz="1800" dirty="0" smtClean="0"/>
              <a:t>	a)  morning </a:t>
            </a:r>
            <a:endParaRPr lang="en-US" sz="1800" dirty="0"/>
          </a:p>
          <a:p>
            <a:pPr marL="45720" indent="0">
              <a:buNone/>
            </a:pPr>
            <a:r>
              <a:rPr lang="en-US" sz="1800" dirty="0" smtClean="0"/>
              <a:t>	   1)  used </a:t>
            </a:r>
            <a:r>
              <a:rPr lang="en-US" sz="1800" dirty="0"/>
              <a:t>of </a:t>
            </a:r>
            <a:r>
              <a:rPr lang="en-US" sz="18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end of night </a:t>
            </a:r>
          </a:p>
          <a:p>
            <a:pPr marL="45720" indent="0">
              <a:buNone/>
            </a:pPr>
            <a:r>
              <a:rPr lang="en-US" sz="1800" dirty="0" smtClean="0"/>
              <a:t>	   2)  used </a:t>
            </a:r>
            <a:r>
              <a:rPr lang="en-US" sz="1800" dirty="0"/>
              <a:t>of </a:t>
            </a:r>
            <a:r>
              <a:rPr lang="en-US" sz="18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coming of daylight </a:t>
            </a:r>
          </a:p>
          <a:p>
            <a:pPr marL="45720" indent="0">
              <a:buNone/>
            </a:pPr>
            <a:r>
              <a:rPr lang="en-US" sz="1800" dirty="0" smtClean="0"/>
              <a:t>	   3)  used </a:t>
            </a:r>
            <a:r>
              <a:rPr lang="en-US" sz="1800" dirty="0"/>
              <a:t>of </a:t>
            </a:r>
            <a:r>
              <a:rPr lang="en-US" sz="18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coming of sunrise </a:t>
            </a:r>
          </a:p>
          <a:p>
            <a:pPr marL="45720" indent="0">
              <a:buNone/>
            </a:pPr>
            <a:r>
              <a:rPr lang="en-US" sz="1800" dirty="0" smtClean="0"/>
              <a:t>	   4)  used </a:t>
            </a:r>
            <a:r>
              <a:rPr lang="en-US" sz="1800" dirty="0"/>
              <a:t>of </a:t>
            </a:r>
            <a:r>
              <a:rPr lang="en-US" sz="18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beginning of day </a:t>
            </a:r>
          </a:p>
          <a:p>
            <a:pPr marL="45720" indent="0">
              <a:buFont typeface="Georgia" pitchFamily="18" charset="0"/>
              <a:buNone/>
            </a:pPr>
            <a:endParaRPr lang="en-US" sz="1600" dirty="0"/>
          </a:p>
        </p:txBody>
      </p:sp>
      <p:sp>
        <p:nvSpPr>
          <p:cNvPr id="14" name="Rectangle 13"/>
          <p:cNvSpPr/>
          <p:nvPr/>
        </p:nvSpPr>
        <p:spPr>
          <a:xfrm>
            <a:off x="4932040" y="4797152"/>
            <a:ext cx="3983712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Occasionally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BDB has many definitions!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44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75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75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75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750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750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750"/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750"/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48258" y="284014"/>
            <a:ext cx="7756189" cy="1416794"/>
          </a:xfrm>
        </p:spPr>
        <p:txBody>
          <a:bodyPr/>
          <a:lstStyle/>
          <a:p>
            <a:r>
              <a:rPr lang="en-US" sz="4000" dirty="0" smtClean="0">
                <a:solidFill>
                  <a:srgbClr val="00B0F0"/>
                </a:solidFill>
              </a:rPr>
              <a:t>Confirming the Meanings of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>
                <a:solidFill>
                  <a:schemeClr val="accent4"/>
                </a:solidFill>
              </a:rPr>
              <a:t>“dusk” </a:t>
            </a:r>
            <a:r>
              <a:rPr lang="en-US" sz="4000" dirty="0" smtClean="0">
                <a:solidFill>
                  <a:srgbClr val="00B0F0"/>
                </a:solidFill>
              </a:rPr>
              <a:t>&amp;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“dawn” </a:t>
            </a:r>
            <a:endParaRPr lang="en-US" sz="4000" dirty="0">
              <a:solidFill>
                <a:schemeClr val="accent4"/>
              </a:solidFill>
            </a:endParaRPr>
          </a:p>
        </p:txBody>
      </p:sp>
      <p:pic>
        <p:nvPicPr>
          <p:cNvPr id="18436" name="Picture 4" descr="C:\Users\Rae\Desktop\Grammar Art\p 9  18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72816"/>
            <a:ext cx="2257425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3419872" y="1781075"/>
            <a:ext cx="5328592" cy="31085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Just to be sure the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1</a:t>
            </a:r>
            <a:r>
              <a:rPr lang="en-US" sz="2800" b="1" cap="none" spc="0" baseline="3000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definition of “</a:t>
            </a:r>
            <a:r>
              <a:rPr lang="en-US" sz="2800" b="1" cap="none" spc="0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evening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” &amp; “</a:t>
            </a:r>
            <a:r>
              <a:rPr lang="en-US" sz="2800" b="1" cap="none" spc="0" dirty="0" smtClean="0">
                <a:ln w="11430"/>
                <a:solidFill>
                  <a:srgbClr val="B83D68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morning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” in Hebrew has not changed in translation to English, we 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will check the Webster’s 1828 Dictionary for comparison. 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-108520" y="-1287525"/>
            <a:ext cx="857232" cy="9433050"/>
            <a:chOff x="-1260647" y="-1134291"/>
            <a:chExt cx="857232" cy="9433050"/>
          </a:xfrm>
        </p:grpSpPr>
        <p:sp>
          <p:nvSpPr>
            <p:cNvPr id="10" name="Minus 9"/>
            <p:cNvSpPr/>
            <p:nvPr/>
          </p:nvSpPr>
          <p:spPr>
            <a:xfrm rot="16200000">
              <a:off x="-5455596" y="3246577"/>
              <a:ext cx="9433049" cy="671313"/>
            </a:xfrm>
            <a:prstGeom prst="mathMinus">
              <a:avLst/>
            </a:prstGeom>
            <a:solidFill>
              <a:schemeClr val="accent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Minus 10"/>
            <p:cNvSpPr/>
            <p:nvPr/>
          </p:nvSpPr>
          <p:spPr>
            <a:xfrm rot="16200000">
              <a:off x="-5641515" y="3246578"/>
              <a:ext cx="9433049" cy="671313"/>
            </a:xfrm>
            <a:prstGeom prst="mathMinus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432048" y="4889618"/>
            <a:ext cx="860444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1828 dictionary gives the most </a:t>
            </a:r>
            <a:br>
              <a:rPr lang="en-US" sz="2800" b="1" cap="none" spc="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accurate definition of English words as they connect to the Hebrew definitions.</a:t>
            </a:r>
          </a:p>
          <a:p>
            <a:pPr algn="ctr"/>
            <a:r>
              <a:rPr lang="en-US" sz="2400" b="1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Only the “noun” definitions will be considered.</a:t>
            </a:r>
            <a:endParaRPr lang="en-US" sz="2400" b="1" cap="none" spc="0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55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48258" y="284014"/>
            <a:ext cx="7756189" cy="768722"/>
          </a:xfrm>
        </p:spPr>
        <p:txBody>
          <a:bodyPr/>
          <a:lstStyle/>
          <a:p>
            <a:pPr algn="l"/>
            <a:r>
              <a:rPr lang="en-US" sz="4000" dirty="0" smtClean="0">
                <a:solidFill>
                  <a:schemeClr val="accent4"/>
                </a:solidFill>
              </a:rPr>
              <a:t>Dusk, noun  </a:t>
            </a:r>
            <a:r>
              <a:rPr lang="en-US" sz="2800" dirty="0" smtClean="0">
                <a:solidFill>
                  <a:schemeClr val="accent4"/>
                </a:solidFill>
              </a:rPr>
              <a:t>[Webster’s 1828]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10" name="Minus 9"/>
          <p:cNvSpPr/>
          <p:nvPr/>
        </p:nvSpPr>
        <p:spPr>
          <a:xfrm rot="16200000">
            <a:off x="-4345371" y="3093343"/>
            <a:ext cx="9433049" cy="671313"/>
          </a:xfrm>
          <a:prstGeom prst="mathMinus">
            <a:avLst/>
          </a:prstGeom>
          <a:solidFill>
            <a:schemeClr val="accent3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inus 10"/>
          <p:cNvSpPr/>
          <p:nvPr/>
        </p:nvSpPr>
        <p:spPr>
          <a:xfrm rot="16200000">
            <a:off x="-4489388" y="3093344"/>
            <a:ext cx="9433049" cy="671313"/>
          </a:xfrm>
          <a:prstGeom prst="mathMinus">
            <a:avLst/>
          </a:prstGeom>
          <a:solidFill>
            <a:schemeClr val="accent4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6"/>
          <p:cNvSpPr txBox="1">
            <a:spLocks/>
          </p:cNvSpPr>
          <p:nvPr/>
        </p:nvSpPr>
        <p:spPr>
          <a:xfrm>
            <a:off x="748713" y="1340768"/>
            <a:ext cx="8071759" cy="4811503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endParaRPr lang="en-US" sz="2400" dirty="0" smtClean="0"/>
          </a:p>
        </p:txBody>
      </p:sp>
      <p:sp>
        <p:nvSpPr>
          <p:cNvPr id="14" name="Content Placeholder 6"/>
          <p:cNvSpPr txBox="1">
            <a:spLocks/>
          </p:cNvSpPr>
          <p:nvPr/>
        </p:nvSpPr>
        <p:spPr>
          <a:xfrm>
            <a:off x="899253" y="1340768"/>
            <a:ext cx="8071759" cy="5104184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lvl="0" indent="0">
              <a:buNone/>
            </a:pP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 </a:t>
            </a:r>
            <a: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tending to darkness; incipient or imperfect obscurity; 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</a:t>
            </a:r>
            <a:r>
              <a:rPr lang="en-US" sz="3200" b="1" spc="150" dirty="0" smtClean="0">
                <a:ln w="11430">
                  <a:solidFill>
                    <a:schemeClr val="accent3"/>
                  </a:solidFill>
                </a:ln>
                <a:solidFill>
                  <a:srgbClr val="F8F8F8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 middle degree between </a:t>
            </a:r>
            <a:br>
              <a:rPr lang="en-US" sz="3200" b="1" spc="150" dirty="0" smtClean="0">
                <a:ln w="11430">
                  <a:solidFill>
                    <a:schemeClr val="accent3"/>
                  </a:solidFill>
                </a:ln>
                <a:solidFill>
                  <a:srgbClr val="F8F8F8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200" b="1" spc="150" dirty="0" smtClean="0">
                <a:ln w="11430">
                  <a:solidFill>
                    <a:schemeClr val="accent3"/>
                  </a:solidFill>
                </a:ln>
                <a:solidFill>
                  <a:srgbClr val="F8F8F8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    light and darkness;</a:t>
            </a:r>
            <a:r>
              <a:rPr lang="en-US" sz="3200" b="1" spc="150" dirty="0" smtClean="0">
                <a:ln w="11430">
                  <a:solidFill>
                    <a:schemeClr val="accent3"/>
                  </a:solidFill>
                </a:ln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2000" b="1" spc="150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[it goes on to say]</a:t>
            </a:r>
            <a:endParaRPr lang="en-US" sz="3600" b="1" spc="150" dirty="0" smtClean="0">
              <a:ln w="11430">
                <a:solidFill>
                  <a:schemeClr val="accent3"/>
                </a:solidFill>
              </a:ln>
              <a:solidFill>
                <a:schemeClr val="accent3">
                  <a:lumMod val="50000"/>
                </a:schemeClr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marL="45720" lvl="0" indent="0">
              <a:buNone/>
            </a:pPr>
            <a:r>
              <a:rPr lang="en-US" sz="3200" b="1" spc="150" dirty="0" smtClean="0">
                <a:ln w="11430">
                  <a:solidFill>
                    <a:schemeClr val="accent3"/>
                  </a:solidFill>
                </a:ln>
                <a:solidFill>
                  <a:srgbClr val="F8F8F8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</a:t>
            </a:r>
            <a:r>
              <a:rPr lang="en-US" sz="3200" b="1" spc="150" dirty="0" smtClean="0">
                <a:ln w="11430">
                  <a:solidFill>
                    <a:schemeClr val="accent3"/>
                  </a:solidFill>
                </a:ln>
                <a:solidFill>
                  <a:srgbClr val="F8F8F8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twilight</a:t>
            </a:r>
            <a:r>
              <a:rPr lang="en-US" sz="3200" b="1" spc="150" dirty="0">
                <a:ln w="11430">
                  <a:solidFill>
                    <a:schemeClr val="accent3"/>
                  </a:solidFill>
                </a:ln>
                <a:solidFill>
                  <a:srgbClr val="F8F8F8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;</a:t>
            </a:r>
            <a:r>
              <a:rPr lang="en-US" sz="3200" b="1" spc="150" dirty="0">
                <a:ln w="11430">
                  <a:solidFill>
                    <a:schemeClr val="accent3"/>
                  </a:solidFill>
                </a:ln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    as </a:t>
            </a:r>
            <a: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the dusk of the evening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.</a:t>
            </a:r>
            <a:b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endParaRPr lang="en-US" sz="1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marL="45720" lvl="0" indent="0">
              <a:buNone/>
            </a:pPr>
            <a: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Tendency to a black color; 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   darkness </a:t>
            </a:r>
            <a: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of color. </a:t>
            </a:r>
            <a:endParaRPr lang="en-US" sz="32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marL="45720" lvl="0" indent="0" algn="ctr">
              <a:buNone/>
            </a:pPr>
            <a:r>
              <a:rPr lang="en-US" sz="1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[</a:t>
            </a:r>
            <a:r>
              <a:rPr lang="en-US" sz="18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eg</a:t>
            </a:r>
            <a:r>
              <a:rPr lang="en-US" sz="1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:]  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Whose </a:t>
            </a:r>
            <a: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dusk set off the 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whiteness </a:t>
            </a:r>
            <a: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of the skin. </a:t>
            </a:r>
          </a:p>
          <a:p>
            <a:pPr marL="45720" indent="0">
              <a:buNone/>
            </a:pPr>
            <a: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8676456" y="6440090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E7F777D0-1047-42BB-9325-19191E1BA8DC}" type="slidenum">
              <a:rPr lang="es-ES" smtClean="0">
                <a:solidFill>
                  <a:schemeClr val="bg1">
                    <a:lumMod val="85000"/>
                  </a:schemeClr>
                </a:solidFill>
              </a:rPr>
              <a:pPr/>
              <a:t>37</a:t>
            </a:fld>
            <a:endParaRPr lang="es-E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067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48258" y="284014"/>
            <a:ext cx="7756189" cy="768722"/>
          </a:xfrm>
        </p:spPr>
        <p:txBody>
          <a:bodyPr/>
          <a:lstStyle/>
          <a:p>
            <a:pPr algn="l"/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Dawn, noun  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[Webster’s 1828]</a:t>
            </a:r>
            <a:endParaRPr lang="en-US" sz="4000" dirty="0">
              <a:solidFill>
                <a:schemeClr val="accent4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08520" y="-1287525"/>
            <a:ext cx="838182" cy="9433050"/>
            <a:chOff x="-108520" y="-1287525"/>
            <a:chExt cx="838182" cy="9433050"/>
          </a:xfrm>
        </p:grpSpPr>
        <p:sp>
          <p:nvSpPr>
            <p:cNvPr id="10" name="Minus 9"/>
            <p:cNvSpPr/>
            <p:nvPr/>
          </p:nvSpPr>
          <p:spPr>
            <a:xfrm rot="16200000">
              <a:off x="-4322519" y="3093343"/>
              <a:ext cx="9433049" cy="671313"/>
            </a:xfrm>
            <a:prstGeom prst="mathMinus">
              <a:avLst/>
            </a:prstGeom>
            <a:solidFill>
              <a:schemeClr val="accent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Minus 10"/>
            <p:cNvSpPr/>
            <p:nvPr/>
          </p:nvSpPr>
          <p:spPr>
            <a:xfrm rot="16200000">
              <a:off x="-4489388" y="3093344"/>
              <a:ext cx="9433049" cy="671313"/>
            </a:xfrm>
            <a:prstGeom prst="mathMinus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Content Placeholder 6"/>
          <p:cNvSpPr txBox="1">
            <a:spLocks/>
          </p:cNvSpPr>
          <p:nvPr/>
        </p:nvSpPr>
        <p:spPr>
          <a:xfrm>
            <a:off x="748713" y="1196752"/>
            <a:ext cx="8143767" cy="511256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lvl="0" indent="0">
              <a:buNone/>
            </a:pPr>
            <a:r>
              <a:rPr lang="en-US" sz="24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</a:t>
            </a:r>
            <a:r>
              <a:rPr lang="en-US" sz="2400" spc="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break of day; </a:t>
            </a:r>
            <a:r>
              <a:rPr lang="en-US" sz="24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en-US" sz="24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</a:t>
            </a:r>
            <a:r>
              <a:rPr lang="en-US" sz="2400" spc="300" dirty="0" smtClean="0">
                <a:ln w="3175" cmpd="sng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</a:t>
            </a:r>
            <a:r>
              <a:rPr lang="en-US" sz="2400" spc="300" dirty="0">
                <a:ln w="3175" cmpd="sng">
                  <a:solidFill>
                    <a:srgbClr val="00B0F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first appearance of </a:t>
            </a:r>
            <a:r>
              <a:rPr lang="en-US" sz="2400" spc="300" dirty="0" smtClean="0">
                <a:ln w="3175" cmpd="sng">
                  <a:solidFill>
                    <a:srgbClr val="00B0F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light, </a:t>
            </a:r>
            <a:r>
              <a:rPr lang="en-US" sz="2400" spc="300" dirty="0">
                <a:ln w="3175" cmpd="sng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 the morning.</a:t>
            </a:r>
          </a:p>
          <a:p>
            <a:pPr marL="45720" indent="0">
              <a:buNone/>
            </a:pPr>
            <a:r>
              <a:rPr lang="en-US" sz="2600" dirty="0" smtClean="0">
                <a:ln w="18415" cmpd="sng">
                  <a:noFill/>
                  <a:prstDash val="solid"/>
                </a:ln>
                <a:solidFill>
                  <a:srgbClr val="00B0F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	</a:t>
            </a:r>
            <a:r>
              <a:rPr lang="en-US" sz="2600" b="1" dirty="0" smtClean="0">
                <a:ln w="18415" cmpd="sng">
                  <a:noFill/>
                  <a:prstDash val="solid"/>
                </a:ln>
                <a:solidFill>
                  <a:schemeClr val="bg2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They </a:t>
            </a:r>
            <a:r>
              <a:rPr lang="en-US" sz="2600" b="1" dirty="0">
                <a:ln w="18415" cmpd="sng">
                  <a:noFill/>
                  <a:prstDash val="solid"/>
                </a:ln>
                <a:solidFill>
                  <a:schemeClr val="bg2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arose about the dawn of the day. </a:t>
            </a:r>
            <a:r>
              <a:rPr lang="en-US" sz="2600" b="1" dirty="0" smtClean="0">
                <a:ln w="18415" cmpd="sng">
                  <a:noFill/>
                  <a:prstDash val="solid"/>
                </a:ln>
                <a:solidFill>
                  <a:schemeClr val="bg2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Josh 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6:15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pPr marL="45720" indent="0">
              <a:buNone/>
            </a:pPr>
            <a:endParaRPr lang="en-US" sz="1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45720" indent="0" algn="ctr">
              <a:buNone/>
            </a:pPr>
            <a:r>
              <a:rPr lang="en-US" sz="3900" spc="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The word may express the whole time from </a:t>
            </a:r>
            <a:r>
              <a:rPr lang="en-US" sz="39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the </a:t>
            </a:r>
            <a:r>
              <a:rPr lang="en-US" sz="3900" spc="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first appearance </a:t>
            </a:r>
            <a:r>
              <a:rPr lang="en-US" sz="39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of </a:t>
            </a:r>
            <a:r>
              <a:rPr lang="en-US" sz="4800" b="1" spc="300" dirty="0" smtClean="0">
                <a:ln w="18415" cmpd="sng">
                  <a:noFill/>
                  <a:prstDash val="solid"/>
                </a:ln>
                <a:solidFill>
                  <a:srgbClr val="00B0F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light </a:t>
            </a:r>
            <a:r>
              <a:rPr lang="en-US" sz="39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to </a:t>
            </a:r>
            <a:r>
              <a:rPr lang="en-US" sz="4800" b="1" spc="300" dirty="0" smtClean="0">
                <a:ln w="18415" cmpd="sng">
                  <a:noFill/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sunrise.</a:t>
            </a:r>
            <a:endParaRPr lang="en-US" sz="35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en-US" sz="11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</a:t>
            </a:r>
            <a:endParaRPr lang="en-US" sz="5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en-US" sz="2400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DAWNING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noun.</a:t>
            </a:r>
          </a:p>
          <a:p>
            <a:pPr marL="45720" indent="0">
              <a:buNone/>
            </a:pPr>
            <a:r>
              <a:rPr lang="en-US" sz="5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</a:t>
            </a:r>
          </a:p>
          <a:p>
            <a:pPr marL="45720" lvl="0" indent="0">
              <a:buNone/>
            </a:pPr>
            <a:r>
              <a:rPr lang="en-US" sz="2400" dirty="0">
                <a:ln w="18415" cmpd="sng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400" dirty="0" smtClean="0">
                <a:ln w="18415" cmpd="sng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</a:t>
            </a:r>
            <a:r>
              <a:rPr lang="en-US" sz="2400" spc="300" dirty="0" smtClean="0">
                <a:ln w="18415" cmpd="sng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</a:t>
            </a:r>
            <a:r>
              <a:rPr lang="en-US" sz="2400" spc="300" dirty="0">
                <a:ln w="18415" cmpd="sng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first appearance of light in the morning</a:t>
            </a:r>
            <a:r>
              <a:rPr lang="en-US" sz="2400" spc="300" dirty="0" smtClean="0">
                <a:ln w="18415" cmpd="sng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en-US" sz="2400" spc="300" dirty="0">
              <a:ln w="18415" cmpd="sng">
                <a:solidFill>
                  <a:srgbClr val="00B0F0"/>
                </a:solidFill>
                <a:prstDash val="solid"/>
              </a:ln>
              <a:solidFill>
                <a:srgbClr val="00B0F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45720" indent="0">
              <a:buFont typeface="Georgia" pitchFamily="18" charset="0"/>
              <a:buNone/>
            </a:pPr>
            <a:endParaRPr lang="en-US" sz="2400" spc="300" dirty="0" smtClean="0"/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8676456" y="6440090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E7F777D0-1047-42BB-9325-19191E1BA8DC}" type="slidenum">
              <a:rPr lang="es-ES" smtClean="0">
                <a:solidFill>
                  <a:schemeClr val="bg1">
                    <a:lumMod val="85000"/>
                  </a:schemeClr>
                </a:solidFill>
              </a:rPr>
              <a:pPr/>
              <a:t>38</a:t>
            </a:fld>
            <a:endParaRPr lang="es-E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748713" y="6026287"/>
            <a:ext cx="7756189" cy="76872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800" b="1" i="0" kern="1200" cap="none" spc="5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“Dawn” is NOT “</a:t>
            </a:r>
            <a:r>
              <a:rPr lang="en-US" sz="4000" dirty="0" smtClean="0">
                <a:solidFill>
                  <a:schemeClr val="accent4"/>
                </a:solidFill>
              </a:rPr>
              <a:t>sunrise!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”</a:t>
            </a:r>
            <a:endParaRPr lang="en-US" sz="40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73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96331" y="49552"/>
            <a:ext cx="7756189" cy="1416794"/>
          </a:xfrm>
        </p:spPr>
        <p:txBody>
          <a:bodyPr/>
          <a:lstStyle/>
          <a:p>
            <a:r>
              <a:rPr lang="en-US" sz="4000" dirty="0" smtClean="0">
                <a:solidFill>
                  <a:srgbClr val="00B0F0"/>
                </a:solidFill>
              </a:rPr>
              <a:t>Determining the Meaning </a:t>
            </a:r>
            <a:br>
              <a:rPr lang="en-US" sz="4000" dirty="0" smtClean="0">
                <a:solidFill>
                  <a:srgbClr val="00B0F0"/>
                </a:solidFill>
              </a:rPr>
            </a:br>
            <a:r>
              <a:rPr lang="en-US" sz="4000" dirty="0" smtClean="0">
                <a:solidFill>
                  <a:srgbClr val="00B0F0"/>
                </a:solidFill>
              </a:rPr>
              <a:t>of</a:t>
            </a:r>
            <a:r>
              <a:rPr lang="en-US" sz="4000" dirty="0" smtClean="0">
                <a:solidFill>
                  <a:schemeClr val="accent4"/>
                </a:solidFill>
              </a:rPr>
              <a:t> “t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</a:t>
            </a:r>
            <a:r>
              <a:rPr lang="en-US" sz="4000" dirty="0" smtClean="0">
                <a:solidFill>
                  <a:schemeClr val="accent4"/>
                </a:solidFill>
              </a:rPr>
              <a:t>i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</a:t>
            </a:r>
            <a:r>
              <a:rPr lang="en-US" sz="4000" dirty="0" smtClean="0">
                <a:solidFill>
                  <a:schemeClr val="accent4"/>
                </a:solidFill>
              </a:rPr>
              <a:t>i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</a:t>
            </a:r>
            <a:r>
              <a:rPr lang="en-US" sz="4000" dirty="0" smtClean="0">
                <a:solidFill>
                  <a:schemeClr val="accent4"/>
                </a:solidFill>
              </a:rPr>
              <a:t>h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t”</a:t>
            </a:r>
            <a:endParaRPr lang="en-US" sz="4000" dirty="0">
              <a:solidFill>
                <a:schemeClr val="accent4"/>
              </a:solidFill>
            </a:endParaRPr>
          </a:p>
        </p:txBody>
      </p:sp>
      <p:pic>
        <p:nvPicPr>
          <p:cNvPr id="18436" name="Picture 4" descr="C:\Users\Rae\Desktop\Grammar Art\p 9  18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52736"/>
            <a:ext cx="2257425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-180527" y="-1287525"/>
            <a:ext cx="849106" cy="9437687"/>
            <a:chOff x="-1332654" y="-1134291"/>
            <a:chExt cx="849106" cy="9437687"/>
          </a:xfrm>
        </p:grpSpPr>
        <p:sp>
          <p:nvSpPr>
            <p:cNvPr id="10" name="Minus 9"/>
            <p:cNvSpPr/>
            <p:nvPr/>
          </p:nvSpPr>
          <p:spPr>
            <a:xfrm rot="16200000">
              <a:off x="-5535729" y="3246577"/>
              <a:ext cx="9433049" cy="671313"/>
            </a:xfrm>
            <a:prstGeom prst="mathMinus">
              <a:avLst/>
            </a:prstGeom>
            <a:solidFill>
              <a:schemeClr val="accent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Minus 10"/>
            <p:cNvSpPr/>
            <p:nvPr/>
          </p:nvSpPr>
          <p:spPr>
            <a:xfrm rot="16200000">
              <a:off x="-5713522" y="3251215"/>
              <a:ext cx="9433049" cy="671313"/>
            </a:xfrm>
            <a:prstGeom prst="mathMinus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Content Placeholder 6"/>
          <p:cNvSpPr txBox="1">
            <a:spLocks/>
          </p:cNvSpPr>
          <p:nvPr/>
        </p:nvSpPr>
        <p:spPr>
          <a:xfrm>
            <a:off x="611560" y="4149080"/>
            <a:ext cx="8287783" cy="2395068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2400" b="1" dirty="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TWILIGHT</a:t>
            </a:r>
            <a:r>
              <a:rPr lang="en-US" sz="2400" dirty="0"/>
              <a:t>, noun.</a:t>
            </a:r>
            <a:br>
              <a:rPr lang="en-US" sz="2400" dirty="0"/>
            </a:br>
            <a:endParaRPr lang="en-US" sz="300" dirty="0"/>
          </a:p>
          <a:p>
            <a:pPr marL="45720" lvl="0" indent="0">
              <a:buNone/>
            </a:pPr>
            <a:r>
              <a:rPr lang="en-US" sz="2400" b="1" dirty="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The faint light which is reflected upon the earth</a:t>
            </a:r>
            <a:r>
              <a:rPr lang="en-US" sz="2400" dirty="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400" dirty="0" smtClean="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en-US" sz="2400" dirty="0" smtClean="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2400" b="1" u="dotDash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after </a:t>
            </a:r>
            <a:r>
              <a:rPr lang="en-US" sz="2400" b="1" u="dotDash" dirty="0" err="1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sunSET</a:t>
            </a:r>
            <a:r>
              <a:rPr lang="en-US" sz="2400" u="dotDash" dirty="0" smtClean="0">
                <a:effectLst/>
              </a:rPr>
              <a:t> </a:t>
            </a:r>
            <a:r>
              <a:rPr lang="en-US" sz="2400" b="1" u="dotDash" dirty="0"/>
              <a:t>and</a:t>
            </a:r>
            <a:r>
              <a:rPr lang="en-US" sz="2400" u="dotDash" dirty="0"/>
              <a:t> </a:t>
            </a:r>
            <a:r>
              <a:rPr lang="en-US" sz="2400" b="1" u="dotDash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before </a:t>
            </a:r>
            <a:r>
              <a:rPr lang="en-US" sz="2400" b="1" u="dotDash" dirty="0" err="1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sunRISE</a:t>
            </a:r>
            <a:r>
              <a:rPr lang="en-US" sz="2400" dirty="0" smtClean="0"/>
              <a:t>; </a:t>
            </a:r>
            <a:r>
              <a:rPr lang="en-US" sz="2400" dirty="0"/>
              <a:t>crepuscular light. </a:t>
            </a:r>
            <a:br>
              <a:rPr lang="en-US" sz="2400" dirty="0"/>
            </a:br>
            <a:r>
              <a:rPr lang="en-US" sz="2400" dirty="0"/>
              <a:t>	</a:t>
            </a:r>
            <a:r>
              <a:rPr lang="en-US" sz="2400" dirty="0" smtClean="0"/>
              <a:t>In </a:t>
            </a:r>
            <a:r>
              <a:rPr lang="en-US" sz="2400" dirty="0"/>
              <a:t>latitudes remote from the equator, the twilight is of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          much </a:t>
            </a:r>
            <a:r>
              <a:rPr lang="en-US" sz="2400" dirty="0"/>
              <a:t>longer duration than </a:t>
            </a:r>
            <a:r>
              <a:rPr lang="en-US" sz="2400" dirty="0" smtClean="0"/>
              <a:t>at, </a:t>
            </a:r>
            <a:r>
              <a:rPr lang="en-US" sz="2400" dirty="0"/>
              <a:t>and </a:t>
            </a:r>
            <a:r>
              <a:rPr lang="en-US" sz="2400" dirty="0" smtClean="0"/>
              <a:t>near, </a:t>
            </a:r>
            <a:r>
              <a:rPr lang="en-US" sz="2400" dirty="0"/>
              <a:t>the equator.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59832" y="1628800"/>
            <a:ext cx="5832648" cy="241604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Twilight was used by Webster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to define “dusk &lt;ereb&gt;.”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endParaRPr lang="en-US" sz="1100" b="1" cap="none" spc="0" dirty="0" smtClean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algn="ctr"/>
            <a:r>
              <a:rPr lang="en-US" sz="2800" b="1" cap="none" spc="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Surprise!  </a:t>
            </a:r>
            <a:r>
              <a:rPr lang="en-US" sz="2800" b="1" cap="none" spc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Many people do not know what twilight is?</a:t>
            </a:r>
          </a:p>
          <a:p>
            <a:pPr algn="ctr"/>
            <a:r>
              <a:rPr lang="en-US" sz="28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Do you?!</a:t>
            </a:r>
            <a:endParaRPr lang="en-US" sz="2800" b="1" cap="none" spc="0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1028" name="Picture 4" descr="C:\Users\Rae\Desktop\beaver 38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2560" y="4139994"/>
            <a:ext cx="1944216" cy="132513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8628831" y="-1269829"/>
            <a:ext cx="815330" cy="9433050"/>
            <a:chOff x="43880" y="-1135125"/>
            <a:chExt cx="815330" cy="9433050"/>
          </a:xfrm>
        </p:grpSpPr>
        <p:sp>
          <p:nvSpPr>
            <p:cNvPr id="15" name="Minus 14"/>
            <p:cNvSpPr/>
            <p:nvPr/>
          </p:nvSpPr>
          <p:spPr>
            <a:xfrm rot="16200000">
              <a:off x="-4192971" y="3245743"/>
              <a:ext cx="9433049" cy="671313"/>
            </a:xfrm>
            <a:prstGeom prst="mathMinus">
              <a:avLst/>
            </a:prstGeom>
            <a:solidFill>
              <a:schemeClr val="accent3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Minus 15"/>
            <p:cNvSpPr/>
            <p:nvPr/>
          </p:nvSpPr>
          <p:spPr>
            <a:xfrm rot="16200000">
              <a:off x="-4336988" y="3245744"/>
              <a:ext cx="9433049" cy="671313"/>
            </a:xfrm>
            <a:prstGeom prst="mathMinus">
              <a:avLst/>
            </a:prstGeom>
            <a:solidFill>
              <a:schemeClr val="accent4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7" name="Picture 3" descr="C:\Users\Rae\Desktop\common beaver 600 flip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620107"/>
            <a:ext cx="2520280" cy="121857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88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2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76456" y="6457399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>
                <a:solidFill>
                  <a:schemeClr val="bg1">
                    <a:lumMod val="85000"/>
                  </a:schemeClr>
                </a:solidFill>
              </a:rPr>
              <a:pPr/>
              <a:t>40</a:t>
            </a:fld>
            <a:endParaRPr lang="es-E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11960" y="116632"/>
            <a:ext cx="4752528" cy="5493812"/>
          </a:xfrm>
          <a:prstGeom prst="rect">
            <a:avLst/>
          </a:prstGeom>
          <a:solidFill>
            <a:srgbClr val="002060">
              <a:alpha val="25000"/>
            </a:srgb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/>
              </a:rPr>
              <a:t>This double ereb is also witnessed 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/>
              </a:rPr>
              <a:t>by - </a:t>
            </a:r>
            <a:r>
              <a:rPr lang="en-US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/>
              </a:rPr>
              <a:t>and declared 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/>
              </a:rPr>
              <a:t>from - </a:t>
            </a:r>
            <a:r>
              <a:rPr lang="en-US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/>
              </a:rPr>
              <a:t>Yahuah's creation, just like He promised.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  <a:alpha val="95000"/>
                  </a:schemeClr>
                </a:solidFill>
                <a:effectLst/>
              </a:rPr>
              <a:t>Crepuscular animals </a:t>
            </a:r>
            <a:r>
              <a:rPr lang="en-US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  <a:alpha val="95000"/>
                  </a:schemeClr>
                </a:solidFill>
                <a:effectLst/>
              </a:rPr>
              <a:t>are a natural witness to 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  <a:alpha val="95000"/>
                  </a:schemeClr>
                </a:solidFill>
                <a:effectLst/>
              </a:rPr>
              <a:t>the </a:t>
            </a:r>
            <a:r>
              <a:rPr lang="en-US" b="1" u="sng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  <a:alpha val="95000"/>
                  </a:schemeClr>
                </a:solidFill>
                <a:effectLst/>
              </a:rPr>
              <a:t>two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  <a:alpha val="95000"/>
                  </a:schemeClr>
                </a:solidFill>
                <a:effectLst/>
              </a:rPr>
              <a:t> “ereb/mixture </a:t>
            </a:r>
            <a:b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  <a:alpha val="95000"/>
                  </a:schemeClr>
                </a:solidFill>
                <a:effectLst/>
              </a:rPr>
            </a:b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  <a:alpha val="95000"/>
                  </a:schemeClr>
                </a:solidFill>
                <a:effectLst/>
              </a:rPr>
              <a:t>time slot</a:t>
            </a:r>
            <a:r>
              <a:rPr lang="en-US" b="1" u="sng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  <a:alpha val="95000"/>
                  </a:schemeClr>
                </a:solidFill>
                <a:effectLst/>
              </a:rPr>
              <a:t>s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  <a:alpha val="95000"/>
                  </a:schemeClr>
                </a:solidFill>
                <a:effectLst/>
              </a:rPr>
              <a:t>” </a:t>
            </a:r>
            <a:r>
              <a:rPr lang="en-US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  <a:alpha val="95000"/>
                  </a:schemeClr>
                </a:solidFill>
                <a:effectLst/>
              </a:rPr>
              <a:t>for 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  <a:alpha val="95000"/>
                  </a:schemeClr>
                </a:solidFill>
                <a:effectLst/>
              </a:rPr>
              <a:t>every 24 hour day</a:t>
            </a:r>
            <a:r>
              <a:rPr lang="en-US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  <a:alpha val="95000"/>
                  </a:schemeClr>
                </a:solidFill>
                <a:effectLst/>
              </a:rPr>
              <a:t>. </a:t>
            </a:r>
            <a:endParaRPr lang="en-US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  <a:alpha val="95000"/>
                </a:schemeClr>
              </a:solidFill>
              <a:effectLst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/>
              </a:rPr>
              <a:t>They </a:t>
            </a:r>
            <a:r>
              <a:rPr lang="en-US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/>
              </a:rPr>
              <a:t>are active primarily during 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/>
              </a:rPr>
              <a:t/>
            </a:r>
            <a:b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/>
              </a:rPr>
            </a:b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/>
              </a:rPr>
              <a:t>the TWILIGHT – like the beavers.</a:t>
            </a:r>
            <a:r>
              <a:rPr lang="en-US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/>
              </a:rPr>
              <a:t>  </a:t>
            </a:r>
            <a:endParaRPr lang="en-US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  <a:alpha val="95000"/>
                  </a:schemeClr>
                </a:solidFill>
                <a:effectLst/>
              </a:rPr>
              <a:t>This </a:t>
            </a:r>
            <a:r>
              <a:rPr lang="en-US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  <a:alpha val="95000"/>
                  </a:schemeClr>
                </a:solidFill>
                <a:effectLst/>
              </a:rPr>
              <a:t>is distinguished 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  <a:alpha val="95000"/>
                  </a:schemeClr>
                </a:solidFill>
                <a:effectLst/>
              </a:rPr>
              <a:t>from animals active during the daylight hours (diurnal behavior) or active during the hours of darkness (nocturnal behavior).</a:t>
            </a:r>
            <a:endParaRPr lang="en-US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4">
                  <a:lumMod val="40000"/>
                  <a:lumOff val="60000"/>
                  <a:alpha val="95000"/>
                </a:schemeClr>
              </a:solidFill>
              <a:effectLst/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0" y="188640"/>
            <a:ext cx="4211960" cy="3096344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angle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spc="50" dirty="0" smtClean="0"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How does </a:t>
            </a:r>
            <a:br>
              <a:rPr lang="en-US" sz="3200" spc="50" dirty="0" smtClean="0"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3200" spc="50" dirty="0" smtClean="0"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“crepuscular” connect to </a:t>
            </a:r>
            <a:r>
              <a:rPr lang="en-US" sz="3200" spc="50" dirty="0" smtClean="0">
                <a:solidFill>
                  <a:srgbClr val="F9B63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“t</a:t>
            </a:r>
            <a:r>
              <a:rPr lang="en-US" sz="3200" spc="5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</a:t>
            </a:r>
            <a:r>
              <a:rPr lang="en-US" sz="3200" spc="50" dirty="0" smtClean="0">
                <a:solidFill>
                  <a:srgbClr val="F9B63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</a:t>
            </a:r>
            <a:r>
              <a:rPr lang="en-US" sz="3200" spc="5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</a:t>
            </a:r>
            <a:r>
              <a:rPr lang="en-US" sz="3200" spc="50" dirty="0" smtClean="0">
                <a:solidFill>
                  <a:srgbClr val="F9B63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</a:t>
            </a:r>
            <a:r>
              <a:rPr lang="en-US" sz="3200" spc="5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</a:t>
            </a:r>
            <a:r>
              <a:rPr lang="en-US" sz="3200" spc="50" dirty="0" smtClean="0">
                <a:solidFill>
                  <a:srgbClr val="F9B63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</a:t>
            </a:r>
            <a:r>
              <a:rPr lang="en-US" sz="3200" spc="5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t”</a:t>
            </a:r>
            <a:r>
              <a:rPr lang="en-US" sz="3200" spc="50" dirty="0"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200" spc="50" dirty="0" smtClean="0"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sz="3200" spc="50" dirty="0" smtClean="0"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3200" spc="50" dirty="0" smtClean="0"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 nature?</a:t>
            </a:r>
            <a:endParaRPr lang="en-US" sz="3200" spc="50" dirty="0"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528" y="5877272"/>
            <a:ext cx="8352928" cy="923330"/>
          </a:xfrm>
          <a:prstGeom prst="rect">
            <a:avLst/>
          </a:prstGeom>
          <a:solidFill>
            <a:srgbClr val="002060">
              <a:alpha val="25000"/>
            </a:srgb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T</a:t>
            </a:r>
            <a:r>
              <a:rPr lang="en-US" b="1" dirty="0" smtClean="0"/>
              <a:t>he </a:t>
            </a:r>
            <a:r>
              <a:rPr lang="en-US" b="1" dirty="0"/>
              <a:t>beavers are a witness to which day is Shabbat (at the following link</a:t>
            </a:r>
            <a:r>
              <a:rPr lang="en-US" b="1" dirty="0" smtClean="0"/>
              <a:t>):</a:t>
            </a:r>
            <a:endParaRPr lang="en-US" b="1" dirty="0" smtClean="0">
              <a:solidFill>
                <a:srgbClr val="006600"/>
              </a:solidFill>
              <a:hlinkClick r:id="rId3"/>
            </a:endParaRPr>
          </a:p>
          <a:p>
            <a:pPr algn="ctr"/>
            <a:r>
              <a:rPr lang="en-US" b="1" dirty="0" smtClean="0">
                <a:solidFill>
                  <a:srgbClr val="006600"/>
                </a:solidFill>
                <a:hlinkClick r:id="rId3"/>
              </a:rPr>
              <a:t>https</a:t>
            </a:r>
            <a:r>
              <a:rPr lang="en-US" b="1" dirty="0">
                <a:solidFill>
                  <a:srgbClr val="006600"/>
                </a:solidFill>
                <a:hlinkClick r:id="rId3"/>
              </a:rPr>
              <a:t>://</a:t>
            </a:r>
            <a:r>
              <a:rPr lang="en-US" b="1" dirty="0" smtClean="0">
                <a:solidFill>
                  <a:srgbClr val="006600"/>
                </a:solidFill>
                <a:hlinkClick r:id="rId3"/>
              </a:rPr>
              <a:t>www.youtube.com/watch?v=49T5unQEIbY&amp;t=4s</a:t>
            </a:r>
            <a:r>
              <a:rPr lang="en-US" b="1" dirty="0" smtClean="0">
                <a:solidFill>
                  <a:srgbClr val="006600"/>
                </a:solidFill>
              </a:rPr>
              <a:t/>
            </a:r>
            <a:br>
              <a:rPr lang="en-US" b="1" dirty="0" smtClean="0">
                <a:solidFill>
                  <a:srgbClr val="006600"/>
                </a:solidFill>
              </a:rPr>
            </a:br>
            <a:r>
              <a:rPr lang="en-US" b="1" dirty="0" smtClean="0">
                <a:solidFill>
                  <a:srgbClr val="ABE9FF"/>
                </a:solidFill>
              </a:rPr>
              <a:t>(You-tube:  Beavers that rest on Saturday.)</a:t>
            </a:r>
            <a:endParaRPr lang="en-US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ABE9FF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0693" y="5415607"/>
            <a:ext cx="237116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52400">
                    <a:srgbClr val="5E4334">
                      <a:alpha val="75000"/>
                    </a:srgbClr>
                  </a:glow>
                </a:effectLst>
              </a:rPr>
              <a:t>Amazing Fact!</a:t>
            </a:r>
            <a:endParaRPr lang="en-US" sz="2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52400">
                  <a:srgbClr val="5E4334">
                    <a:alpha val="75000"/>
                  </a:srgb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5347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76456" y="6457399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>
                <a:solidFill>
                  <a:schemeClr val="bg1"/>
                </a:solidFill>
              </a:rPr>
              <a:pPr/>
              <a:t>41</a:t>
            </a:fld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3968" y="255994"/>
            <a:ext cx="4608512" cy="5909310"/>
          </a:xfrm>
          <a:prstGeom prst="rect">
            <a:avLst/>
          </a:prstGeom>
          <a:solidFill>
            <a:srgbClr val="002060">
              <a:alpha val="25000"/>
            </a:srgb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ABE9FF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The </a:t>
            </a:r>
            <a:r>
              <a:rPr lang="en-US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ABE9FF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plural word </a:t>
            </a:r>
            <a:r>
              <a:rPr lang="en-US" b="1" spc="50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ABE9FF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erebs</a:t>
            </a:r>
            <a:r>
              <a:rPr lang="en-US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ABE9FF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has the same </a:t>
            </a:r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ABE9FF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mis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ABE9FF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-appropriation of </a:t>
            </a:r>
            <a:r>
              <a:rPr lang="en-US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ABE9FF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usage, like so many other words from 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ABE9FF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the Hebrew.  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Somehow ereb and evening have become mutually 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synonymous. </a:t>
            </a:r>
            <a:r>
              <a:rPr lang="en-US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 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/>
            </a:r>
            <a:b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</a:b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(</a:t>
            </a:r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eg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:  Some believe that  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FF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ALL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ABE9FF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“</a:t>
            </a:r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ABE9FF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mo`edim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ABE9FF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” are “appointed feasts” 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or 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6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ALL “</a:t>
            </a:r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6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erebs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6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” are dusk twilights.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)</a:t>
            </a:r>
            <a:r>
              <a:rPr lang="en-US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 </a:t>
            </a:r>
            <a:endParaRPr lang="en-US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However, these </a:t>
            </a:r>
            <a:r>
              <a:rPr lang="en-US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crepuscular 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events </a:t>
            </a:r>
            <a:r>
              <a:rPr lang="en-US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(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twilights) are divinely designed as Yahuah’s “kingpin” for a “buffer zone” so His children know when the new day begins </a:t>
            </a:r>
            <a:r>
              <a:rPr lang="en-US" b="1" u="sng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without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looking to the sun!   </a:t>
            </a: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-324544" y="476672"/>
            <a:ext cx="4211960" cy="4608512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angle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spc="50" dirty="0" smtClean="0"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How does </a:t>
            </a:r>
            <a:br>
              <a:rPr lang="en-US" sz="3200" spc="50" dirty="0" smtClean="0"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3200" spc="50" dirty="0" smtClean="0"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“crepuscular” </a:t>
            </a:r>
            <a:br>
              <a:rPr lang="en-US" sz="3200" spc="50" dirty="0" smtClean="0"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3200" spc="50" dirty="0" smtClean="0"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light</a:t>
            </a:r>
            <a:br>
              <a:rPr lang="en-US" sz="3200" spc="50" dirty="0" smtClean="0"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3200" spc="50" dirty="0" smtClean="0"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connect to </a:t>
            </a:r>
            <a:r>
              <a:rPr lang="en-US" sz="3200" spc="50" dirty="0" smtClean="0">
                <a:solidFill>
                  <a:srgbClr val="F9B63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“t</a:t>
            </a:r>
            <a:r>
              <a:rPr lang="en-US" sz="3200" spc="5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</a:t>
            </a:r>
            <a:r>
              <a:rPr lang="en-US" sz="3200" spc="50" dirty="0" smtClean="0">
                <a:solidFill>
                  <a:srgbClr val="F9B63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</a:t>
            </a:r>
            <a:r>
              <a:rPr lang="en-US" sz="3200" spc="5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</a:t>
            </a:r>
            <a:r>
              <a:rPr lang="en-US" sz="3200" spc="50" dirty="0" smtClean="0">
                <a:solidFill>
                  <a:srgbClr val="F9B63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</a:t>
            </a:r>
            <a:r>
              <a:rPr lang="en-US" sz="3200" spc="5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</a:t>
            </a:r>
            <a:r>
              <a:rPr lang="en-US" sz="3200" spc="50" dirty="0" smtClean="0">
                <a:solidFill>
                  <a:srgbClr val="F9B63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</a:t>
            </a:r>
            <a:r>
              <a:rPr lang="en-US" sz="3200" spc="5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t”</a:t>
            </a:r>
            <a:r>
              <a:rPr lang="en-US" sz="3200" spc="50" dirty="0"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200" spc="50" dirty="0" smtClean="0"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sz="3200" spc="50" dirty="0" smtClean="0"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3200" spc="50" dirty="0" smtClean="0"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for Yahuah’s </a:t>
            </a:r>
            <a:br>
              <a:rPr lang="en-US" sz="3200" spc="50" dirty="0" smtClean="0"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3200" spc="50" dirty="0" smtClean="0"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count?</a:t>
            </a:r>
            <a:endParaRPr lang="en-US" sz="3200" spc="50" dirty="0"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7936" y="5283205"/>
            <a:ext cx="367240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How does Strong’s define “twilight”?</a:t>
            </a:r>
            <a:endParaRPr lang="en-US" sz="2800" b="1" dirty="0">
              <a:ln w="11430"/>
              <a:solidFill>
                <a:schemeClr val="accent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17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48259" y="284015"/>
            <a:ext cx="7406208" cy="984746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4"/>
                </a:solidFill>
              </a:rPr>
              <a:t>T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</a:t>
            </a:r>
            <a:r>
              <a:rPr lang="en-US" dirty="0" smtClean="0">
                <a:solidFill>
                  <a:schemeClr val="accent4"/>
                </a:solidFill>
              </a:rPr>
              <a:t>i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</a:t>
            </a:r>
            <a:r>
              <a:rPr lang="en-US" dirty="0" smtClean="0">
                <a:solidFill>
                  <a:schemeClr val="accent4"/>
                </a:solidFill>
              </a:rPr>
              <a:t>i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</a:t>
            </a:r>
            <a:r>
              <a:rPr lang="en-US" dirty="0" smtClean="0">
                <a:solidFill>
                  <a:schemeClr val="accent4"/>
                </a:solidFill>
              </a:rPr>
              <a:t>h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</a:t>
            </a:r>
            <a:r>
              <a:rPr lang="en-US" dirty="0" smtClean="0"/>
              <a:t>  </a:t>
            </a:r>
            <a:r>
              <a:rPr lang="en-US" dirty="0" smtClean="0">
                <a:solidFill>
                  <a:srgbClr val="00B0F0"/>
                </a:solidFill>
              </a:rPr>
              <a:t>&lt;</a:t>
            </a:r>
            <a:r>
              <a:rPr lang="en-US" dirty="0" smtClean="0">
                <a:solidFill>
                  <a:schemeClr val="accent4"/>
                </a:solidFill>
              </a:rPr>
              <a:t>n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</a:t>
            </a:r>
            <a:r>
              <a:rPr lang="en-US" dirty="0" smtClean="0">
                <a:solidFill>
                  <a:schemeClr val="accent4"/>
                </a:solidFill>
              </a:rPr>
              <a:t>s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</a:t>
            </a:r>
            <a:r>
              <a:rPr lang="en-US" dirty="0" smtClean="0">
                <a:solidFill>
                  <a:schemeClr val="accent4"/>
                </a:solidFill>
              </a:rPr>
              <a:t>e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</a:t>
            </a:r>
            <a:r>
              <a:rPr lang="en-US" dirty="0" smtClean="0">
                <a:solidFill>
                  <a:schemeClr val="accent4"/>
                </a:solidFill>
              </a:rPr>
              <a:t>h</a:t>
            </a:r>
            <a:r>
              <a:rPr lang="en-US" dirty="0" smtClean="0">
                <a:solidFill>
                  <a:srgbClr val="00B0F0"/>
                </a:solidFill>
              </a:rPr>
              <a:t>&gt;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381664" y="3266981"/>
            <a:ext cx="992221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For comparison &amp; further information </a:t>
            </a:r>
            <a:br>
              <a:rPr lang="en-US" sz="2800" b="1" cap="none" spc="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note the vague definition from:</a:t>
            </a:r>
            <a:endParaRPr lang="en-US" sz="2800" b="1" cap="none" spc="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-381664" y="6381328"/>
            <a:ext cx="9922216" cy="504056"/>
          </a:xfrm>
          <a:prstGeom prst="doubleWave">
            <a:avLst>
              <a:gd name="adj1" fmla="val 12500"/>
              <a:gd name="adj2" fmla="val 1880"/>
            </a:avLst>
          </a:prstGeom>
          <a:gradFill flip="none" rotWithShape="1">
            <a:gsLst>
              <a:gs pos="10000">
                <a:schemeClr val="accent4">
                  <a:lumMod val="75000"/>
                </a:schemeClr>
              </a:gs>
              <a:gs pos="0">
                <a:schemeClr val="accent4"/>
              </a:gs>
              <a:gs pos="75000">
                <a:srgbClr val="384278"/>
              </a:gs>
              <a:gs pos="24000">
                <a:srgbClr val="002060"/>
              </a:gs>
              <a:gs pos="87000">
                <a:srgbClr val="DFA6C0"/>
              </a:gs>
              <a:gs pos="100000">
                <a:schemeClr val="bg2">
                  <a:tint val="97000"/>
                  <a:shade val="94000"/>
                  <a:satMod val="180000"/>
                  <a:lumMod val="84000"/>
                </a:schemeClr>
              </a:gs>
            </a:gsLst>
            <a:lin ang="0" scaled="1"/>
            <a:tileRect/>
          </a:gra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748713" y="1340768"/>
            <a:ext cx="7999751" cy="520338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2400" b="1" i="1" dirty="0" smtClean="0">
                <a:solidFill>
                  <a:srgbClr val="00B050"/>
                </a:solidFill>
              </a:rPr>
              <a:t>Strong’s</a:t>
            </a:r>
            <a:r>
              <a:rPr lang="en-US" sz="2400" i="1" dirty="0" smtClean="0"/>
              <a:t>  </a:t>
            </a:r>
            <a:r>
              <a:rPr lang="en-US" sz="2400" b="1" i="1" u="sng" dirty="0"/>
              <a:t>twilight</a:t>
            </a:r>
            <a:r>
              <a:rPr lang="en-US" sz="2400" dirty="0"/>
              <a:t>  </a:t>
            </a:r>
            <a:r>
              <a:rPr lang="en-US" sz="2400" b="1" dirty="0"/>
              <a:t>H</a:t>
            </a:r>
            <a:r>
              <a:rPr lang="en-US" sz="2400" b="1" dirty="0" smtClean="0"/>
              <a:t>5399</a:t>
            </a:r>
            <a:r>
              <a:rPr lang="en-US" sz="2400" dirty="0"/>
              <a:t>; nesheph; from </a:t>
            </a:r>
            <a:r>
              <a:rPr lang="en-US" sz="2400" b="1" dirty="0"/>
              <a:t>H</a:t>
            </a:r>
            <a:r>
              <a:rPr lang="en-US" sz="2400" b="1" dirty="0" smtClean="0"/>
              <a:t>5398</a:t>
            </a:r>
            <a:r>
              <a:rPr lang="en-US" sz="2400" dirty="0"/>
              <a:t>; properly, a breeze, i.e. (by implication) </a:t>
            </a:r>
            <a:r>
              <a:rPr lang="en-US" sz="2400" b="1" u="sng" dirty="0">
                <a:solidFill>
                  <a:schemeClr val="accent4"/>
                </a:solidFill>
              </a:rPr>
              <a:t>dusk</a:t>
            </a:r>
            <a:r>
              <a:rPr lang="en-US" sz="2400" dirty="0"/>
              <a:t> </a:t>
            </a:r>
            <a:r>
              <a:rPr lang="en-US" sz="1800" dirty="0">
                <a:solidFill>
                  <a:srgbClr val="0070C0"/>
                </a:solidFill>
              </a:rPr>
              <a:t>[1</a:t>
            </a:r>
            <a:r>
              <a:rPr lang="en-US" sz="1800" baseline="30000" dirty="0">
                <a:solidFill>
                  <a:srgbClr val="0070C0"/>
                </a:solidFill>
              </a:rPr>
              <a:t>st</a:t>
            </a:r>
            <a:r>
              <a:rPr lang="en-US" sz="1800" dirty="0">
                <a:solidFill>
                  <a:srgbClr val="0070C0"/>
                </a:solidFill>
              </a:rPr>
              <a:t> definition] </a:t>
            </a:r>
            <a:r>
              <a:rPr lang="en-US" sz="2000" dirty="0"/>
              <a:t>(when </a:t>
            </a:r>
            <a:r>
              <a:rPr lang="en-US" sz="2000" dirty="0" smtClean="0"/>
              <a:t>the </a:t>
            </a:r>
            <a:r>
              <a:rPr lang="en-US" sz="2000" dirty="0"/>
              <a:t>evening breeze prevails): 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      KJV </a:t>
            </a:r>
            <a:r>
              <a:rPr lang="en-US" sz="2400" dirty="0"/>
              <a:t>- dark, 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dawning of the day </a:t>
            </a:r>
            <a:r>
              <a:rPr lang="en-US" sz="1800" dirty="0">
                <a:solidFill>
                  <a:srgbClr val="0070C0"/>
                </a:solidFill>
              </a:rPr>
              <a:t>[2</a:t>
            </a:r>
            <a:r>
              <a:rPr lang="en-US" sz="1800" baseline="30000" dirty="0">
                <a:solidFill>
                  <a:srgbClr val="0070C0"/>
                </a:solidFill>
              </a:rPr>
              <a:t>nd</a:t>
            </a:r>
            <a:r>
              <a:rPr lang="en-US" sz="1800" dirty="0">
                <a:solidFill>
                  <a:srgbClr val="0070C0"/>
                </a:solidFill>
              </a:rPr>
              <a:t> definition] </a:t>
            </a:r>
            <a:r>
              <a:rPr lang="en-US" sz="1800" dirty="0" smtClean="0">
                <a:solidFill>
                  <a:srgbClr val="0070C0"/>
                </a:solidFill>
              </a:rPr>
              <a:t>   </a:t>
            </a:r>
            <a:br>
              <a:rPr lang="en-US" sz="1800" dirty="0" smtClean="0">
                <a:solidFill>
                  <a:srgbClr val="0070C0"/>
                </a:solidFill>
              </a:rPr>
            </a:br>
            <a:r>
              <a:rPr lang="en-US" sz="1800" dirty="0" smtClean="0">
                <a:solidFill>
                  <a:srgbClr val="0070C0"/>
                </a:solidFill>
              </a:rPr>
              <a:t>                     </a:t>
            </a:r>
            <a:r>
              <a:rPr lang="en-US" sz="2400" dirty="0" smtClean="0"/>
              <a:t>(</a:t>
            </a:r>
            <a:r>
              <a:rPr lang="en-US" sz="2400" dirty="0"/>
              <a:t>morning), night, twilight</a:t>
            </a:r>
            <a:r>
              <a:rPr lang="en-US" sz="2400" dirty="0" smtClean="0"/>
              <a:t>.</a:t>
            </a:r>
          </a:p>
          <a:p>
            <a:pPr marL="45720" indent="0">
              <a:buNone/>
            </a:pPr>
            <a:endParaRPr lang="en-US" sz="1200" dirty="0"/>
          </a:p>
          <a:p>
            <a:pPr marL="45720" indent="0">
              <a:buNone/>
            </a:pPr>
            <a:endParaRPr lang="en-US" sz="2400" dirty="0"/>
          </a:p>
          <a:p>
            <a:pPr marL="45720" indent="0">
              <a:buNone/>
            </a:pPr>
            <a:endParaRPr lang="en-US" sz="1100" dirty="0" smtClean="0"/>
          </a:p>
          <a:p>
            <a:pPr marL="45720" indent="0">
              <a:buNone/>
            </a:pPr>
            <a:r>
              <a:rPr lang="en-US" sz="1100" dirty="0"/>
              <a:t> </a:t>
            </a:r>
            <a:r>
              <a:rPr lang="en-US" sz="2400" b="1" i="1" dirty="0" smtClean="0">
                <a:solidFill>
                  <a:srgbClr val="0070C0"/>
                </a:solidFill>
              </a:rPr>
              <a:t>Brown-Driver-Brigg’s </a:t>
            </a:r>
            <a:r>
              <a:rPr lang="en-US" sz="2400" b="1" i="1" dirty="0">
                <a:solidFill>
                  <a:srgbClr val="0070C0"/>
                </a:solidFill>
              </a:rPr>
              <a:t>Hebrew Lexicon</a:t>
            </a:r>
            <a:r>
              <a:rPr lang="en-US" sz="2400" dirty="0">
                <a:solidFill>
                  <a:srgbClr val="0070C0"/>
                </a:solidFill>
              </a:rPr>
              <a:t>  </a:t>
            </a:r>
            <a:r>
              <a:rPr lang="en-US" sz="2400" i="1" u="sng" dirty="0"/>
              <a:t>twilight</a:t>
            </a:r>
            <a:r>
              <a:rPr lang="en-US" sz="2400" dirty="0"/>
              <a:t> </a:t>
            </a:r>
            <a:r>
              <a:rPr lang="en-US" sz="2400" dirty="0" smtClean="0"/>
              <a:t>	</a:t>
            </a:r>
            <a:r>
              <a:rPr lang="en-US" sz="2400" b="1" dirty="0"/>
              <a:t>H</a:t>
            </a:r>
            <a:r>
              <a:rPr lang="en-US" sz="2400" b="1" dirty="0" smtClean="0"/>
              <a:t>5398</a:t>
            </a:r>
            <a:r>
              <a:rPr lang="en-US" sz="2400" dirty="0"/>
              <a:t>; </a:t>
            </a:r>
            <a:r>
              <a:rPr lang="en-US" sz="2400" dirty="0" err="1"/>
              <a:t>nashaph</a:t>
            </a:r>
            <a:r>
              <a:rPr lang="en-US" sz="2400" dirty="0"/>
              <a:t> – </a:t>
            </a:r>
          </a:p>
          <a:p>
            <a:pPr marL="45720" indent="0">
              <a:buNone/>
            </a:pPr>
            <a:r>
              <a:rPr lang="en-US" sz="2400" dirty="0" smtClean="0"/>
              <a:t>	(</a:t>
            </a:r>
            <a:r>
              <a:rPr lang="en-US" sz="2400" dirty="0" err="1"/>
              <a:t>Qal</a:t>
            </a:r>
            <a:r>
              <a:rPr lang="en-US" sz="2400" dirty="0"/>
              <a:t>) to blow </a:t>
            </a:r>
            <a:r>
              <a:rPr lang="en-US" sz="2400" dirty="0" smtClean="0"/>
              <a:t> 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[</a:t>
            </a:r>
            <a:r>
              <a:rPr lang="en-US" sz="1800" dirty="0" err="1">
                <a:solidFill>
                  <a:schemeClr val="accent1">
                    <a:lumMod val="75000"/>
                  </a:schemeClr>
                </a:solidFill>
              </a:rPr>
              <a:t>Qal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 = the most common literal message 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</a:rPr>
              <a:t>	                                         for 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proper interpretation.]</a:t>
            </a:r>
          </a:p>
          <a:p>
            <a:pPr marL="45720" indent="0">
              <a:buNone/>
            </a:pPr>
            <a:endParaRPr lang="en-US" sz="2400" dirty="0"/>
          </a:p>
        </p:txBody>
      </p:sp>
      <p:sp>
        <p:nvSpPr>
          <p:cNvPr id="2" name="5-Point Star 1"/>
          <p:cNvSpPr/>
          <p:nvPr/>
        </p:nvSpPr>
        <p:spPr>
          <a:xfrm rot="602625">
            <a:off x="8244408" y="1484784"/>
            <a:ext cx="648072" cy="58825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-389108" y="5823268"/>
            <a:ext cx="992221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DUSK is the 1</a:t>
            </a:r>
            <a:r>
              <a:rPr lang="en-US" sz="2800" b="1" cap="none" spc="0" baseline="3000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</a:t>
            </a:r>
            <a:r>
              <a:rPr lang="en-US" sz="2800" b="1" cap="none" spc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definition; </a:t>
            </a:r>
            <a:r>
              <a:rPr lang="en-US" sz="2800" b="1" cap="none" spc="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DAWN is the 2</a:t>
            </a:r>
            <a:r>
              <a:rPr lang="en-US" sz="2800" b="1" cap="none" spc="0" baseline="3000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nd</a:t>
            </a:r>
            <a:r>
              <a:rPr lang="en-US" sz="2800" b="1" cap="none" spc="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!</a:t>
            </a:r>
            <a:endParaRPr lang="en-US" sz="2800" b="1" cap="none" spc="0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5" name="5-Point Star 14"/>
          <p:cNvSpPr/>
          <p:nvPr/>
        </p:nvSpPr>
        <p:spPr>
          <a:xfrm rot="20623480">
            <a:off x="248957" y="5262833"/>
            <a:ext cx="648072" cy="58825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751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3568" y="116632"/>
            <a:ext cx="8568952" cy="984746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4"/>
                </a:solidFill>
              </a:rPr>
              <a:t>T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</a:t>
            </a:r>
            <a:r>
              <a:rPr lang="en-US" dirty="0" smtClean="0">
                <a:solidFill>
                  <a:schemeClr val="accent4"/>
                </a:solidFill>
              </a:rPr>
              <a:t>i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</a:t>
            </a:r>
            <a:r>
              <a:rPr lang="en-US" dirty="0" smtClean="0">
                <a:solidFill>
                  <a:schemeClr val="accent4"/>
                </a:solidFill>
              </a:rPr>
              <a:t>i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</a:t>
            </a:r>
            <a:r>
              <a:rPr lang="en-US" dirty="0" smtClean="0">
                <a:solidFill>
                  <a:schemeClr val="accent4"/>
                </a:solidFill>
              </a:rPr>
              <a:t>h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</a:t>
            </a:r>
            <a:r>
              <a:rPr lang="en-US" dirty="0" smtClean="0"/>
              <a:t>    </a:t>
            </a:r>
            <a:r>
              <a:rPr lang="en-US" sz="3600" dirty="0" smtClean="0">
                <a:solidFill>
                  <a:srgbClr val="00B0F0"/>
                </a:solidFill>
              </a:rPr>
              <a:t>1</a:t>
            </a:r>
            <a:r>
              <a:rPr lang="en-US" sz="3600" baseline="30000" dirty="0" smtClean="0">
                <a:solidFill>
                  <a:srgbClr val="00B0F0"/>
                </a:solidFill>
              </a:rPr>
              <a:t>st</a:t>
            </a:r>
            <a:r>
              <a:rPr lang="en-US" sz="3600" dirty="0" smtClean="0">
                <a:solidFill>
                  <a:srgbClr val="00B0F0"/>
                </a:solidFill>
              </a:rPr>
              <a:t> Note </a:t>
            </a:r>
            <a:endParaRPr lang="en-US" sz="3600" dirty="0">
              <a:solidFill>
                <a:srgbClr val="00B0F0"/>
              </a:solidFill>
            </a:endParaRPr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323528" y="2365722"/>
            <a:ext cx="8568952" cy="4430453"/>
          </a:xfrm>
          <a:prstGeom prst="rect">
            <a:avLst/>
          </a:prstGeom>
        </p:spPr>
        <p:txBody>
          <a:bodyPr>
            <a:normAutofit fontScale="85000"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2400" b="1" dirty="0">
                <a:solidFill>
                  <a:srgbClr val="7030A0"/>
                </a:solidFill>
              </a:rPr>
              <a:t>H5398 twilight</a:t>
            </a:r>
            <a:r>
              <a:rPr lang="en-US" sz="2400" dirty="0"/>
              <a:t> as the root word is first used in </a:t>
            </a:r>
            <a:r>
              <a:rPr lang="en-US" sz="2400" b="1" dirty="0" err="1" smtClean="0">
                <a:solidFill>
                  <a:srgbClr val="00B050"/>
                </a:solidFill>
              </a:rPr>
              <a:t>Exo</a:t>
            </a:r>
            <a:r>
              <a:rPr lang="en-US" sz="2400" b="1" dirty="0" smtClean="0">
                <a:solidFill>
                  <a:srgbClr val="00B050"/>
                </a:solidFill>
              </a:rPr>
              <a:t> </a:t>
            </a:r>
            <a:r>
              <a:rPr lang="en-US" sz="2400" b="1" dirty="0">
                <a:solidFill>
                  <a:srgbClr val="00B050"/>
                </a:solidFill>
              </a:rPr>
              <a:t>15:10 </a:t>
            </a:r>
            <a:r>
              <a:rPr lang="en-US" sz="2400" dirty="0"/>
              <a:t>for the Red Sea crossing.  This event originated with the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evening</a:t>
            </a:r>
            <a:r>
              <a:rPr lang="en-US" sz="2400" dirty="0"/>
              <a:t> winds that parted the water allowing the people to cross over during </a:t>
            </a:r>
            <a:r>
              <a:rPr lang="en-US" sz="2400" dirty="0" smtClean="0"/>
              <a:t>the following night hours.  </a:t>
            </a:r>
            <a:endParaRPr lang="en-US" sz="2400" dirty="0"/>
          </a:p>
          <a:p>
            <a:pPr marL="4572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H5399 </a:t>
            </a:r>
            <a:r>
              <a:rPr lang="en-US" sz="2400" b="1" dirty="0">
                <a:solidFill>
                  <a:srgbClr val="7030A0"/>
                </a:solidFill>
              </a:rPr>
              <a:t>twilight </a:t>
            </a:r>
            <a:r>
              <a:rPr lang="en-US" sz="2400" dirty="0"/>
              <a:t>is first used in </a:t>
            </a:r>
            <a:r>
              <a:rPr lang="en-US" sz="2400" b="1" dirty="0">
                <a:solidFill>
                  <a:srgbClr val="00B050"/>
                </a:solidFill>
              </a:rPr>
              <a:t>1 Sam </a:t>
            </a:r>
            <a:r>
              <a:rPr lang="en-US" sz="2400" b="1" dirty="0" smtClean="0">
                <a:solidFill>
                  <a:srgbClr val="00B050"/>
                </a:solidFill>
              </a:rPr>
              <a:t>30:17</a:t>
            </a:r>
            <a:r>
              <a:rPr lang="en-US" sz="2400" dirty="0" smtClean="0"/>
              <a:t> (David in battle). </a:t>
            </a:r>
          </a:p>
          <a:p>
            <a:pPr marL="45720" indent="0">
              <a:lnSpc>
                <a:spcPct val="134000"/>
              </a:lnSpc>
              <a:buNone/>
            </a:pPr>
            <a:r>
              <a:rPr lang="en-US" sz="2400" b="1" u="sng" dirty="0" smtClean="0"/>
              <a:t>Question</a:t>
            </a:r>
            <a:r>
              <a:rPr lang="en-US" sz="2400" b="1" dirty="0" smtClean="0"/>
              <a:t> </a:t>
            </a:r>
            <a:r>
              <a:rPr lang="en-US" sz="1900" dirty="0" smtClean="0"/>
              <a:t>[&amp; homework] </a:t>
            </a:r>
            <a:r>
              <a:rPr lang="en-US" sz="2400" b="1" u="sng" dirty="0" smtClean="0"/>
              <a:t>for </a:t>
            </a:r>
            <a:r>
              <a:rPr lang="en-US" sz="2400" b="1" u="sng" dirty="0">
                <a:solidFill>
                  <a:srgbClr val="7030A0"/>
                </a:solidFill>
              </a:rPr>
              <a:t>H5399 </a:t>
            </a:r>
            <a:r>
              <a:rPr lang="en-US" sz="2400" b="1" u="sng" dirty="0" smtClean="0">
                <a:solidFill>
                  <a:srgbClr val="7030A0"/>
                </a:solidFill>
              </a:rPr>
              <a:t>twilight</a:t>
            </a:r>
            <a:r>
              <a:rPr lang="en-US" sz="2400" dirty="0" smtClean="0">
                <a:solidFill>
                  <a:srgbClr val="7030A0"/>
                </a:solidFill>
              </a:rPr>
              <a:t>:</a:t>
            </a:r>
            <a:r>
              <a:rPr lang="en-US" sz="2400" dirty="0" smtClean="0"/>
              <a:t>  Will </a:t>
            </a:r>
            <a:r>
              <a:rPr lang="en-US" sz="2400" b="1" dirty="0" smtClean="0">
                <a:solidFill>
                  <a:srgbClr val="00B050"/>
                </a:solidFill>
              </a:rPr>
              <a:t>1 Sam 30:17 </a:t>
            </a:r>
            <a:r>
              <a:rPr lang="en-US" sz="2400" dirty="0" smtClean="0"/>
              <a:t>take the definition of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“dusk” </a:t>
            </a:r>
            <a:r>
              <a:rPr lang="en-US" sz="2400" dirty="0" smtClean="0"/>
              <a:t>or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“dawn” </a:t>
            </a:r>
            <a:r>
              <a:rPr lang="en-US" sz="2400" dirty="0" smtClean="0"/>
              <a:t>for the word </a:t>
            </a:r>
            <a:r>
              <a:rPr lang="en-US" sz="2400" b="1" dirty="0" smtClean="0">
                <a:solidFill>
                  <a:srgbClr val="7030A0"/>
                </a:solidFill>
              </a:rPr>
              <a:t>“twilight”</a:t>
            </a:r>
            <a:r>
              <a:rPr lang="en-US" sz="2400" dirty="0" smtClean="0"/>
              <a:t>? 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   And </a:t>
            </a:r>
            <a:r>
              <a:rPr lang="en-US" sz="2400" dirty="0"/>
              <a:t>David smote them from the </a:t>
            </a:r>
            <a:r>
              <a:rPr lang="en-US" sz="2400" b="1" u="sng" dirty="0">
                <a:solidFill>
                  <a:srgbClr val="7030A0"/>
                </a:solidFill>
              </a:rPr>
              <a:t>twilight</a:t>
            </a:r>
            <a:r>
              <a:rPr lang="en-US" sz="2400" dirty="0"/>
              <a:t> </a:t>
            </a:r>
            <a:r>
              <a:rPr lang="en-US" sz="2400" b="1" dirty="0" smtClean="0">
                <a:solidFill>
                  <a:srgbClr val="00B050"/>
                </a:solidFill>
              </a:rPr>
              <a:t>even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en-US" sz="2100" dirty="0" smtClean="0">
                <a:solidFill>
                  <a:srgbClr val="00B050"/>
                </a:solidFill>
              </a:rPr>
              <a:t>H5704;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&lt;ad&gt;]</a:t>
            </a:r>
            <a:r>
              <a:rPr lang="en-US" sz="21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unto the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   </a:t>
            </a:r>
            <a:b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   evening 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en-US" sz="2100" dirty="0" smtClean="0">
                <a:solidFill>
                  <a:schemeClr val="accent6">
                    <a:lumMod val="75000"/>
                  </a:schemeClr>
                </a:solidFill>
              </a:rPr>
              <a:t>H6153;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&lt;ereb&gt;]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of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the next day:</a:t>
            </a:r>
            <a:r>
              <a:rPr lang="en-US" sz="2400" dirty="0"/>
              <a:t> and there escaped not </a:t>
            </a:r>
            <a:r>
              <a:rPr lang="en-US" sz="2400" dirty="0" smtClean="0"/>
              <a:t>a</a:t>
            </a:r>
            <a:br>
              <a:rPr lang="en-US" sz="2400" dirty="0" smtClean="0"/>
            </a:br>
            <a:r>
              <a:rPr lang="en-US" sz="2400" dirty="0" smtClean="0"/>
              <a:t>   </a:t>
            </a:r>
            <a:r>
              <a:rPr lang="en-US" sz="2400" dirty="0"/>
              <a:t>man </a:t>
            </a:r>
            <a:r>
              <a:rPr lang="en-US" sz="2400" dirty="0" smtClean="0"/>
              <a:t>of </a:t>
            </a:r>
            <a:r>
              <a:rPr lang="en-US" sz="2400" dirty="0"/>
              <a:t>them, </a:t>
            </a:r>
            <a:r>
              <a:rPr lang="en-US" sz="2400" dirty="0" smtClean="0"/>
              <a:t>save </a:t>
            </a:r>
            <a:r>
              <a:rPr lang="en-US" sz="2400" dirty="0"/>
              <a:t>four hundred young </a:t>
            </a:r>
            <a:r>
              <a:rPr lang="en-US" sz="2400" dirty="0" smtClean="0"/>
              <a:t>men</a:t>
            </a:r>
            <a:r>
              <a:rPr lang="en-US" sz="2400" dirty="0"/>
              <a:t> </a:t>
            </a:r>
            <a:r>
              <a:rPr lang="en-US" sz="2400" dirty="0" smtClean="0"/>
              <a:t>…</a:t>
            </a:r>
            <a:endParaRPr lang="en-US" sz="2400" dirty="0"/>
          </a:p>
          <a:p>
            <a:pPr marL="45720" indent="0" algn="ctr">
              <a:buNone/>
            </a:pPr>
            <a:r>
              <a:rPr lang="en-US" sz="800" dirty="0" smtClean="0"/>
              <a:t>  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In the other 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12 </a:t>
            </a:r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references 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for “twilight/nesheph” </a:t>
            </a:r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– the </a:t>
            </a:r>
            <a:r>
              <a:rPr lang="en-US" sz="2400" b="1" u="sng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content</a:t>
            </a:r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and </a:t>
            </a:r>
            <a:r>
              <a:rPr lang="en-US" sz="2400" b="1" u="sng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context</a:t>
            </a:r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would have to be carefully examined 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to </a:t>
            </a:r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determine exactly 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which </a:t>
            </a:r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twilight is being referred to –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dawn,</a:t>
            </a:r>
            <a:r>
              <a:rPr lang="en-US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or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dusk?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5-Point Star 1"/>
          <p:cNvSpPr/>
          <p:nvPr/>
        </p:nvSpPr>
        <p:spPr>
          <a:xfrm rot="602625">
            <a:off x="8244015" y="356491"/>
            <a:ext cx="648072" cy="58825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-234568" y="980728"/>
            <a:ext cx="9631104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DUSK</a:t>
            </a:r>
            <a:r>
              <a:rPr lang="en-US" sz="2800" b="1" cap="none" spc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800" b="1" cap="none" spc="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is the 1</a:t>
            </a:r>
            <a:r>
              <a:rPr lang="en-US" sz="2800" b="1" cap="none" spc="0" baseline="3000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</a:t>
            </a:r>
            <a:r>
              <a:rPr lang="en-US" sz="2800" b="1" cap="none" spc="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definition; </a:t>
            </a:r>
            <a:r>
              <a:rPr lang="en-US" sz="2800" b="1" cap="none" spc="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DAWN</a:t>
            </a:r>
            <a:r>
              <a:rPr lang="en-US" sz="2800" b="1" cap="none" spc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800" b="1" cap="none" spc="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is the 2</a:t>
            </a:r>
            <a:r>
              <a:rPr lang="en-US" sz="2800" b="1" cap="none" spc="0" baseline="3000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nd</a:t>
            </a:r>
            <a:r>
              <a:rPr lang="en-US" sz="2800" b="1" cap="none" spc="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!</a:t>
            </a:r>
          </a:p>
          <a:p>
            <a:pPr algn="ctr"/>
            <a:r>
              <a:rPr lang="en-US" sz="2800" b="1" dirty="0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There are 14 </a:t>
            </a:r>
            <a:r>
              <a:rPr lang="en-US" sz="28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“twilight” </a:t>
            </a:r>
            <a:r>
              <a:rPr lang="en-US" sz="2800" b="1" dirty="0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references in the </a:t>
            </a:r>
            <a:br>
              <a:rPr lang="en-US" sz="2800" b="1" dirty="0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Tanach using H5398 &amp; H5399.</a:t>
            </a:r>
            <a:endParaRPr lang="en-US" sz="2800" b="1" cap="none" spc="0" dirty="0">
              <a:ln w="11430"/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5" name="5-Point Star 14"/>
          <p:cNvSpPr/>
          <p:nvPr/>
        </p:nvSpPr>
        <p:spPr>
          <a:xfrm rot="20623480">
            <a:off x="73820" y="5426012"/>
            <a:ext cx="648072" cy="58825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uble Wave 7"/>
          <p:cNvSpPr/>
          <p:nvPr/>
        </p:nvSpPr>
        <p:spPr>
          <a:xfrm>
            <a:off x="-381664" y="6381328"/>
            <a:ext cx="9922216" cy="504056"/>
          </a:xfrm>
          <a:prstGeom prst="doubleWave">
            <a:avLst>
              <a:gd name="adj1" fmla="val 12500"/>
              <a:gd name="adj2" fmla="val 1880"/>
            </a:avLst>
          </a:prstGeom>
          <a:gradFill flip="none" rotWithShape="1">
            <a:gsLst>
              <a:gs pos="10000">
                <a:schemeClr val="accent4">
                  <a:lumMod val="75000"/>
                </a:schemeClr>
              </a:gs>
              <a:gs pos="0">
                <a:schemeClr val="accent4"/>
              </a:gs>
              <a:gs pos="75000">
                <a:srgbClr val="384278"/>
              </a:gs>
              <a:gs pos="24000">
                <a:srgbClr val="002060"/>
              </a:gs>
              <a:gs pos="87000">
                <a:srgbClr val="DFA6C0"/>
              </a:gs>
              <a:gs pos="100000">
                <a:schemeClr val="bg2">
                  <a:tint val="97000"/>
                  <a:shade val="94000"/>
                  <a:satMod val="180000"/>
                  <a:lumMod val="84000"/>
                </a:schemeClr>
              </a:gs>
            </a:gsLst>
            <a:lin ang="0" scaled="1"/>
            <a:tileRect/>
          </a:gra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84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25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25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8298" y="188640"/>
            <a:ext cx="8214182" cy="984746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accent4"/>
                </a:solidFill>
              </a:rPr>
              <a:t>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</a:t>
            </a:r>
            <a:r>
              <a:rPr lang="en-US" dirty="0">
                <a:solidFill>
                  <a:schemeClr val="accent4"/>
                </a:solidFill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</a:t>
            </a:r>
            <a:r>
              <a:rPr lang="en-US" dirty="0">
                <a:solidFill>
                  <a:schemeClr val="accent4"/>
                </a:solidFill>
              </a:rPr>
              <a:t>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</a:t>
            </a:r>
            <a:r>
              <a:rPr lang="en-US" dirty="0">
                <a:solidFill>
                  <a:schemeClr val="accent4"/>
                </a:solidFill>
              </a:rPr>
              <a:t>h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</a:t>
            </a:r>
            <a:r>
              <a:rPr lang="en-US" dirty="0"/>
              <a:t>    </a:t>
            </a:r>
            <a:r>
              <a:rPr lang="en-US" sz="3600" dirty="0" smtClean="0">
                <a:solidFill>
                  <a:srgbClr val="00B0F0"/>
                </a:solidFill>
              </a:rPr>
              <a:t>2</a:t>
            </a:r>
            <a:r>
              <a:rPr lang="en-US" sz="3600" baseline="30000" dirty="0" smtClean="0">
                <a:solidFill>
                  <a:srgbClr val="00B0F0"/>
                </a:solidFill>
              </a:rPr>
              <a:t>nd</a:t>
            </a:r>
            <a:r>
              <a:rPr lang="en-US" sz="3600" dirty="0" smtClean="0">
                <a:solidFill>
                  <a:srgbClr val="00B0F0"/>
                </a:solidFill>
              </a:rPr>
              <a:t> Note </a:t>
            </a:r>
            <a:endParaRPr lang="en-US" sz="3600" dirty="0">
              <a:solidFill>
                <a:srgbClr val="00B0F0"/>
              </a:solidFill>
            </a:endParaRPr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539552" y="1173385"/>
            <a:ext cx="8208912" cy="216024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2920" indent="-457200">
              <a:buFont typeface="+mj-lt"/>
              <a:buAutoNum type="alphaLcPeriod"/>
            </a:pPr>
            <a:r>
              <a:rPr lang="en-US" sz="2400" dirty="0" smtClean="0"/>
              <a:t>Remember</a:t>
            </a:r>
            <a:r>
              <a:rPr lang="en-US" sz="2400" dirty="0"/>
              <a:t>, both the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“dusk twilight” </a:t>
            </a:r>
            <a:r>
              <a:rPr lang="en-US" sz="2400" dirty="0"/>
              <a:t>and the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dawn twilight” </a:t>
            </a:r>
            <a:r>
              <a:rPr lang="en-US" sz="2400" dirty="0"/>
              <a:t>contain “a mixture of </a:t>
            </a:r>
            <a:r>
              <a:rPr lang="en-US" sz="2400" b="1" dirty="0">
                <a:solidFill>
                  <a:srgbClr val="0070C0"/>
                </a:solidFill>
              </a:rPr>
              <a:t>light</a:t>
            </a:r>
            <a:r>
              <a:rPr lang="en-US" sz="2400" dirty="0"/>
              <a:t> and </a:t>
            </a:r>
            <a:r>
              <a:rPr lang="en-US" sz="2400" b="1" dirty="0"/>
              <a:t>night</a:t>
            </a:r>
            <a:r>
              <a:rPr lang="en-US" sz="2400" dirty="0"/>
              <a:t>.”  </a:t>
            </a:r>
            <a:endParaRPr lang="en-US" sz="2400" dirty="0" smtClean="0"/>
          </a:p>
          <a:p>
            <a:pPr marL="502920" indent="-457200">
              <a:buFont typeface="+mj-lt"/>
              <a:buAutoNum type="alphaLcPeriod"/>
            </a:pPr>
            <a:r>
              <a:rPr lang="en-US" sz="2400" dirty="0" smtClean="0"/>
              <a:t>The </a:t>
            </a:r>
            <a:r>
              <a:rPr lang="en-US" sz="2400" b="1" dirty="0">
                <a:solidFill>
                  <a:srgbClr val="0070C0"/>
                </a:solidFill>
              </a:rPr>
              <a:t>first definition </a:t>
            </a:r>
            <a:r>
              <a:rPr lang="en-US" sz="2400" dirty="0"/>
              <a:t>for the word </a:t>
            </a:r>
            <a:r>
              <a:rPr lang="en-US" sz="2400" b="1" dirty="0">
                <a:solidFill>
                  <a:srgbClr val="0070C0"/>
                </a:solidFill>
              </a:rPr>
              <a:t>“day” </a:t>
            </a:r>
            <a:r>
              <a:rPr lang="en-US" sz="2400" dirty="0"/>
              <a:t>is the 12 hours of Day Season that </a:t>
            </a:r>
            <a:r>
              <a:rPr lang="en-US" sz="2400" b="1" dirty="0">
                <a:solidFill>
                  <a:srgbClr val="0070C0"/>
                </a:solidFill>
              </a:rPr>
              <a:t>has the presence of “light</a:t>
            </a:r>
            <a:r>
              <a:rPr lang="en-US" sz="2400" b="1" dirty="0" smtClean="0">
                <a:solidFill>
                  <a:srgbClr val="0070C0"/>
                </a:solidFill>
              </a:rPr>
              <a:t>.”</a:t>
            </a:r>
          </a:p>
          <a:p>
            <a:pPr marL="502920" indent="-457200">
              <a:buFont typeface="+mj-lt"/>
              <a:buAutoNum type="alphaLcPeriod"/>
            </a:pPr>
            <a:r>
              <a:rPr lang="en-US" sz="2400" b="1" dirty="0" smtClean="0">
                <a:solidFill>
                  <a:srgbClr val="0070C0"/>
                </a:solidFill>
              </a:rPr>
              <a:t>Therefore, both </a:t>
            </a:r>
            <a:r>
              <a:rPr lang="en-US" sz="2400" b="1" dirty="0" smtClean="0">
                <a:solidFill>
                  <a:srgbClr val="7030A0"/>
                </a:solidFill>
              </a:rPr>
              <a:t>twilights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u="sng" dirty="0" smtClean="0">
                <a:solidFill>
                  <a:srgbClr val="0070C0"/>
                </a:solidFill>
              </a:rPr>
              <a:t>belong to</a:t>
            </a:r>
            <a:r>
              <a:rPr lang="en-US" sz="2400" b="1" dirty="0" smtClean="0">
                <a:solidFill>
                  <a:srgbClr val="0070C0"/>
                </a:solidFill>
              </a:rPr>
              <a:t> the Day Season!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2" name="5-Point Star 1"/>
          <p:cNvSpPr/>
          <p:nvPr/>
        </p:nvSpPr>
        <p:spPr>
          <a:xfrm rot="602625">
            <a:off x="8357046" y="2356207"/>
            <a:ext cx="648072" cy="58825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 rot="1150380">
            <a:off x="8021767" y="5031274"/>
            <a:ext cx="648072" cy="588258"/>
          </a:xfrm>
          <a:prstGeom prst="star5">
            <a:avLst/>
          </a:prstGeom>
          <a:solidFill>
            <a:srgbClr val="0070C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6"/>
          <p:cNvSpPr txBox="1">
            <a:spLocks/>
          </p:cNvSpPr>
          <p:nvPr/>
        </p:nvSpPr>
        <p:spPr>
          <a:xfrm>
            <a:off x="382184" y="4293096"/>
            <a:ext cx="8208912" cy="2234559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2920" indent="-457200">
              <a:buFont typeface="+mj-lt"/>
              <a:buAutoNum type="alphaLcPeriod"/>
            </a:pPr>
            <a:r>
              <a:rPr lang="en-US" sz="2400" dirty="0" smtClean="0"/>
              <a:t>“</a:t>
            </a:r>
            <a:r>
              <a:rPr lang="en-US" sz="2400" dirty="0"/>
              <a:t>Night” is the absence of any [day] “light” that is </a:t>
            </a:r>
            <a:r>
              <a:rPr lang="en-US" sz="2400" b="1" u="sng" dirty="0"/>
              <a:t>naturally</a:t>
            </a:r>
            <a:r>
              <a:rPr lang="en-US" sz="2400" dirty="0"/>
              <a:t> seen in the “day” sky – specifically, the absence of “sun light.”  </a:t>
            </a:r>
            <a:endParaRPr lang="en-US" sz="2400" dirty="0" smtClean="0"/>
          </a:p>
          <a:p>
            <a:pPr marL="502920" indent="-457200">
              <a:buFont typeface="+mj-lt"/>
              <a:buAutoNum type="alphaLcPeriod"/>
            </a:pPr>
            <a:r>
              <a:rPr lang="en-US" sz="2400" u="dotDash" dirty="0" smtClean="0"/>
              <a:t>By </a:t>
            </a:r>
            <a:r>
              <a:rPr lang="en-US" sz="2400" u="dotDash" dirty="0"/>
              <a:t>default neither </a:t>
            </a:r>
            <a:r>
              <a:rPr lang="en-US" sz="2400" b="1" u="dotDash" dirty="0">
                <a:solidFill>
                  <a:srgbClr val="7030A0"/>
                </a:solidFill>
              </a:rPr>
              <a:t>twilight</a:t>
            </a:r>
            <a:r>
              <a:rPr lang="en-US" sz="2400" u="dotDash" dirty="0"/>
              <a:t> can belong to, or be part of</a:t>
            </a:r>
            <a:r>
              <a:rPr lang="en-US" sz="2400" dirty="0"/>
              <a:t>, </a:t>
            </a:r>
            <a:r>
              <a:rPr lang="en-US" sz="2400" u="dotDash" dirty="0"/>
              <a:t>the Night </a:t>
            </a:r>
            <a:r>
              <a:rPr lang="en-US" sz="2400" u="dotDash" dirty="0" smtClean="0"/>
              <a:t>Season</a:t>
            </a:r>
            <a:r>
              <a:rPr lang="en-US" sz="2400" dirty="0" smtClean="0"/>
              <a:t>!</a:t>
            </a:r>
            <a:endParaRPr lang="en-US" sz="2400" dirty="0"/>
          </a:p>
        </p:txBody>
      </p:sp>
      <p:sp>
        <p:nvSpPr>
          <p:cNvPr id="17" name="Title 3"/>
          <p:cNvSpPr txBox="1">
            <a:spLocks/>
          </p:cNvSpPr>
          <p:nvPr/>
        </p:nvSpPr>
        <p:spPr>
          <a:xfrm>
            <a:off x="683568" y="3387051"/>
            <a:ext cx="8214182" cy="98474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800" b="1" i="0" kern="1200" cap="none" spc="5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dirty="0" smtClean="0">
                <a:solidFill>
                  <a:schemeClr val="accent4"/>
                </a:solidFill>
              </a:rPr>
              <a:t>T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</a:t>
            </a:r>
            <a:r>
              <a:rPr lang="en-US" dirty="0" smtClean="0">
                <a:solidFill>
                  <a:schemeClr val="accent4"/>
                </a:solidFill>
              </a:rPr>
              <a:t>i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</a:t>
            </a:r>
            <a:r>
              <a:rPr lang="en-US" dirty="0" smtClean="0">
                <a:solidFill>
                  <a:schemeClr val="accent4"/>
                </a:solidFill>
              </a:rPr>
              <a:t>i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</a:t>
            </a:r>
            <a:r>
              <a:rPr lang="en-US" dirty="0" smtClean="0">
                <a:solidFill>
                  <a:schemeClr val="accent4"/>
                </a:solidFill>
              </a:rPr>
              <a:t>h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</a:t>
            </a:r>
            <a:r>
              <a:rPr lang="en-US" dirty="0" smtClean="0"/>
              <a:t>    </a:t>
            </a:r>
            <a:r>
              <a:rPr lang="en-US" sz="3600" dirty="0" smtClean="0">
                <a:solidFill>
                  <a:srgbClr val="00B0F0"/>
                </a:solidFill>
              </a:rPr>
              <a:t>3</a:t>
            </a:r>
            <a:r>
              <a:rPr lang="en-US" sz="3600" baseline="30000" dirty="0" smtClean="0">
                <a:solidFill>
                  <a:srgbClr val="00B0F0"/>
                </a:solidFill>
              </a:rPr>
              <a:t>rd</a:t>
            </a:r>
            <a:r>
              <a:rPr lang="en-US" sz="3600" dirty="0" smtClean="0">
                <a:solidFill>
                  <a:srgbClr val="00B0F0"/>
                </a:solidFill>
              </a:rPr>
              <a:t> Note </a:t>
            </a:r>
            <a:endParaRPr lang="en-US" sz="3600" dirty="0">
              <a:solidFill>
                <a:srgbClr val="00B0F0"/>
              </a:solidFill>
            </a:endParaRPr>
          </a:p>
        </p:txBody>
      </p:sp>
      <p:sp>
        <p:nvSpPr>
          <p:cNvPr id="11" name="Double Wave 10"/>
          <p:cNvSpPr/>
          <p:nvPr/>
        </p:nvSpPr>
        <p:spPr>
          <a:xfrm>
            <a:off x="-381664" y="6381328"/>
            <a:ext cx="9922216" cy="504056"/>
          </a:xfrm>
          <a:prstGeom prst="doubleWave">
            <a:avLst>
              <a:gd name="adj1" fmla="val 12500"/>
              <a:gd name="adj2" fmla="val 1880"/>
            </a:avLst>
          </a:prstGeom>
          <a:gradFill flip="none" rotWithShape="1">
            <a:gsLst>
              <a:gs pos="10000">
                <a:schemeClr val="accent4">
                  <a:lumMod val="75000"/>
                </a:schemeClr>
              </a:gs>
              <a:gs pos="0">
                <a:schemeClr val="accent4"/>
              </a:gs>
              <a:gs pos="75000">
                <a:srgbClr val="384278"/>
              </a:gs>
              <a:gs pos="24000">
                <a:srgbClr val="002060"/>
              </a:gs>
              <a:gs pos="87000">
                <a:srgbClr val="DFA6C0"/>
              </a:gs>
              <a:gs pos="100000">
                <a:schemeClr val="bg2">
                  <a:tint val="97000"/>
                  <a:shade val="94000"/>
                  <a:satMod val="180000"/>
                  <a:lumMod val="84000"/>
                </a:schemeClr>
              </a:gs>
            </a:gsLst>
            <a:lin ang="0" scaled="1"/>
            <a:tileRect/>
          </a:gra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55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30870" y="5661248"/>
            <a:ext cx="7697147" cy="648072"/>
          </a:xfrm>
        </p:spPr>
        <p:txBody>
          <a:bodyPr/>
          <a:lstStyle/>
          <a:p>
            <a:pPr algn="l"/>
            <a:r>
              <a:rPr lang="en-US" sz="3200" dirty="0" smtClean="0">
                <a:solidFill>
                  <a:schemeClr val="accent4"/>
                </a:solidFill>
              </a:rPr>
              <a:t>T</a:t>
            </a:r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</a:t>
            </a:r>
            <a:r>
              <a:rPr lang="en-US" sz="3200" dirty="0" smtClean="0">
                <a:solidFill>
                  <a:schemeClr val="accent4"/>
                </a:solidFill>
              </a:rPr>
              <a:t>i</a:t>
            </a:r>
            <a:r>
              <a:rPr lang="en-US" sz="3200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</a:t>
            </a:r>
            <a:r>
              <a:rPr lang="en-US" sz="3200" u="sng" dirty="0" smtClean="0">
                <a:solidFill>
                  <a:schemeClr val="accent4"/>
                </a:solidFill>
              </a:rPr>
              <a:t>i</a:t>
            </a:r>
            <a:r>
              <a:rPr lang="en-US" sz="3200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</a:t>
            </a:r>
            <a:r>
              <a:rPr lang="en-US" sz="3200" u="sng" dirty="0" smtClean="0">
                <a:solidFill>
                  <a:schemeClr val="accent4"/>
                </a:solidFill>
              </a:rPr>
              <a:t>h</a:t>
            </a:r>
            <a:r>
              <a:rPr lang="en-US" sz="3200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</a:t>
            </a:r>
            <a:r>
              <a:rPr lang="en-US" sz="3200" u="sng" dirty="0" smtClean="0">
                <a:solidFill>
                  <a:schemeClr val="accent4"/>
                </a:solidFill>
              </a:rPr>
              <a:t>s</a:t>
            </a:r>
            <a:r>
              <a:rPr lang="en-US" sz="3200" dirty="0" smtClean="0"/>
              <a:t>  </a:t>
            </a:r>
            <a:r>
              <a:rPr lang="en-US" sz="3200" dirty="0" smtClean="0">
                <a:solidFill>
                  <a:srgbClr val="7030A0"/>
                </a:solidFill>
              </a:rPr>
              <a:t>belong to the </a:t>
            </a:r>
            <a:r>
              <a:rPr lang="en-US" sz="3200" dirty="0" smtClean="0">
                <a:solidFill>
                  <a:srgbClr val="0070C0"/>
                </a:solidFill>
              </a:rPr>
              <a:t>Day Season.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2" name="5-Point Star 1"/>
          <p:cNvSpPr/>
          <p:nvPr/>
        </p:nvSpPr>
        <p:spPr>
          <a:xfrm rot="602625">
            <a:off x="9363612" y="1434898"/>
            <a:ext cx="648072" cy="58825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 rot="1150380">
            <a:off x="8179018" y="5372374"/>
            <a:ext cx="648072" cy="58825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3" name="Picture 5" descr="C:\Users\Rae\Desktop\Grammar Art\day sky with su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551" y="411823"/>
            <a:ext cx="3571889" cy="26908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3"/>
          <p:cNvSpPr txBox="1">
            <a:spLocks/>
          </p:cNvSpPr>
          <p:nvPr/>
        </p:nvSpPr>
        <p:spPr>
          <a:xfrm>
            <a:off x="395534" y="411822"/>
            <a:ext cx="4320482" cy="2690823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800" b="1" i="0" kern="1200" cap="none" spc="5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dirty="0" smtClean="0">
                <a:solidFill>
                  <a:srgbClr val="00B0F0"/>
                </a:solidFill>
              </a:rPr>
              <a:t>Each </a:t>
            </a:r>
          </a:p>
          <a:p>
            <a:r>
              <a:rPr lang="en-US" sz="4000" dirty="0" smtClean="0">
                <a:solidFill>
                  <a:srgbClr val="00B0F0"/>
                </a:solidFill>
              </a:rPr>
              <a:t>Day Season Contains Light from the Sun</a:t>
            </a:r>
            <a:endParaRPr lang="en-US" sz="4000" dirty="0">
              <a:solidFill>
                <a:schemeClr val="accent4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115616" y="3429000"/>
            <a:ext cx="3024336" cy="1889806"/>
            <a:chOff x="1115616" y="3429000"/>
            <a:chExt cx="3024336" cy="1889806"/>
          </a:xfrm>
        </p:grpSpPr>
        <p:pic>
          <p:nvPicPr>
            <p:cNvPr id="2051" name="Picture 3" descr="C:\Users\Rae\Desktop\Grammar Art\evening sky 1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3429000"/>
              <a:ext cx="3024336" cy="188980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1951335" y="4797152"/>
              <a:ext cx="151515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400" b="1" cap="none" spc="150" dirty="0" smtClean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  <a:t>Evening</a:t>
              </a:r>
              <a:endParaRPr lang="en-US" sz="54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932040" y="3420968"/>
            <a:ext cx="2929987" cy="1941881"/>
            <a:chOff x="4932040" y="3420968"/>
            <a:chExt cx="2929987" cy="1941881"/>
          </a:xfrm>
        </p:grpSpPr>
        <p:pic>
          <p:nvPicPr>
            <p:cNvPr id="2052" name="Picture 4" descr="C:\Users\Rae\Desktop\Grammar Art\morning twilight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3420968"/>
              <a:ext cx="2929987" cy="194188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 15"/>
            <p:cNvSpPr/>
            <p:nvPr/>
          </p:nvSpPr>
          <p:spPr>
            <a:xfrm>
              <a:off x="5739256" y="4820603"/>
              <a:ext cx="153118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400" b="1" cap="none" spc="150" dirty="0" smtClean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  <a:t>Morning</a:t>
              </a:r>
              <a:endParaRPr lang="en-US" sz="54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</p:grpSp>
      <p:sp>
        <p:nvSpPr>
          <p:cNvPr id="14" name="Double Wave 13"/>
          <p:cNvSpPr/>
          <p:nvPr/>
        </p:nvSpPr>
        <p:spPr>
          <a:xfrm>
            <a:off x="-381664" y="6381328"/>
            <a:ext cx="9922216" cy="504056"/>
          </a:xfrm>
          <a:prstGeom prst="doubleWave">
            <a:avLst>
              <a:gd name="adj1" fmla="val 12500"/>
              <a:gd name="adj2" fmla="val 1880"/>
            </a:avLst>
          </a:prstGeom>
          <a:gradFill flip="none" rotWithShape="1">
            <a:gsLst>
              <a:gs pos="10000">
                <a:schemeClr val="accent4">
                  <a:lumMod val="75000"/>
                </a:schemeClr>
              </a:gs>
              <a:gs pos="0">
                <a:schemeClr val="accent4"/>
              </a:gs>
              <a:gs pos="75000">
                <a:srgbClr val="384278"/>
              </a:gs>
              <a:gs pos="24000">
                <a:srgbClr val="002060"/>
              </a:gs>
              <a:gs pos="87000">
                <a:srgbClr val="DFA6C0"/>
              </a:gs>
              <a:gs pos="100000">
                <a:schemeClr val="bg2">
                  <a:tint val="97000"/>
                  <a:shade val="94000"/>
                  <a:satMod val="180000"/>
                  <a:lumMod val="84000"/>
                </a:schemeClr>
              </a:gs>
            </a:gsLst>
            <a:lin ang="0" scaled="1"/>
            <a:tileRect/>
          </a:gra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22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180528" y="3124686"/>
            <a:ext cx="9505056" cy="64807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3200" dirty="0" smtClean="0">
                <a:solidFill>
                  <a:schemeClr val="accent4"/>
                </a:solidFill>
                <a:latin typeface="+mj-lt"/>
              </a:rPr>
              <a:t>T</a:t>
            </a:r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w</a:t>
            </a:r>
            <a:r>
              <a:rPr lang="en-US" sz="3200" dirty="0" smtClean="0">
                <a:solidFill>
                  <a:schemeClr val="accent4"/>
                </a:solidFill>
                <a:latin typeface="+mj-lt"/>
              </a:rPr>
              <a:t>i</a:t>
            </a:r>
            <a:r>
              <a:rPr lang="en-US" sz="3200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l</a:t>
            </a:r>
            <a:r>
              <a:rPr lang="en-US" sz="3200" u="sng" dirty="0" smtClean="0">
                <a:solidFill>
                  <a:schemeClr val="accent4"/>
                </a:solidFill>
                <a:latin typeface="+mj-lt"/>
              </a:rPr>
              <a:t>i</a:t>
            </a:r>
            <a:r>
              <a:rPr lang="en-US" sz="3200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g</a:t>
            </a:r>
            <a:r>
              <a:rPr lang="en-US" sz="3200" u="sng" dirty="0" smtClean="0">
                <a:solidFill>
                  <a:schemeClr val="accent4"/>
                </a:solidFill>
                <a:latin typeface="+mj-lt"/>
              </a:rPr>
              <a:t>h</a:t>
            </a:r>
            <a:r>
              <a:rPr lang="en-US" sz="3200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t</a:t>
            </a:r>
            <a:r>
              <a:rPr lang="en-US" sz="3200" u="sng" dirty="0" smtClean="0">
                <a:solidFill>
                  <a:schemeClr val="accent4"/>
                </a:solidFill>
                <a:latin typeface="+mj-lt"/>
              </a:rPr>
              <a:t>s</a:t>
            </a:r>
            <a:r>
              <a:rPr lang="en-US" sz="3200" dirty="0" smtClean="0">
                <a:latin typeface="+mj-lt"/>
              </a:rPr>
              <a:t> 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never belong to the </a:t>
            </a:r>
            <a:r>
              <a:rPr lang="en-US" sz="3200" dirty="0" smtClean="0">
                <a:solidFill>
                  <a:srgbClr val="0070C0"/>
                </a:solidFill>
                <a:latin typeface="+mj-lt"/>
              </a:rPr>
              <a:t>Night Season.</a:t>
            </a:r>
            <a:endParaRPr lang="en-US" sz="20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160560" y="3963126"/>
            <a:ext cx="4983440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Question to ponder:</a:t>
            </a:r>
          </a:p>
          <a:p>
            <a:pPr algn="ctr"/>
            <a:r>
              <a:rPr lang="en-US" sz="28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Do the northern lights</a:t>
            </a:r>
            <a:br>
              <a:rPr lang="en-US" sz="28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belong to the</a:t>
            </a:r>
            <a:br>
              <a:rPr lang="en-US" sz="28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Day Season or</a:t>
            </a:r>
            <a:br>
              <a:rPr lang="en-US" sz="28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Night Season?</a:t>
            </a:r>
            <a:endParaRPr lang="en-US" sz="2800" b="1" cap="none" spc="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5" name="5-Point Star 14"/>
          <p:cNvSpPr/>
          <p:nvPr/>
        </p:nvSpPr>
        <p:spPr>
          <a:xfrm rot="21207995">
            <a:off x="436181" y="2596934"/>
            <a:ext cx="648072" cy="588258"/>
          </a:xfrm>
          <a:prstGeom prst="star5">
            <a:avLst/>
          </a:prstGeom>
          <a:solidFill>
            <a:srgbClr val="00ADEA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4" name="Picture 6" descr="C:\Users\Rae\Desktop\Grammar Art\northern ligh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963126"/>
            <a:ext cx="3600400" cy="23202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Rae\Desktop\Grammar Art\night sky 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444" y="411822"/>
            <a:ext cx="3977992" cy="24792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3"/>
          <p:cNvSpPr txBox="1">
            <a:spLocks/>
          </p:cNvSpPr>
          <p:nvPr/>
        </p:nvSpPr>
        <p:spPr>
          <a:xfrm>
            <a:off x="485789" y="411822"/>
            <a:ext cx="4014203" cy="2690823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800" b="1" i="0" kern="1200" cap="none" spc="5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dirty="0" smtClean="0">
                <a:solidFill>
                  <a:srgbClr val="002060"/>
                </a:solidFill>
              </a:rPr>
              <a:t>Night Season  Has no</a:t>
            </a:r>
            <a:br>
              <a:rPr lang="en-US" sz="4000" dirty="0" smtClean="0">
                <a:solidFill>
                  <a:srgbClr val="002060"/>
                </a:solidFill>
              </a:rPr>
            </a:br>
            <a:r>
              <a:rPr lang="en-US" sz="4000" dirty="0" smtClean="0">
                <a:solidFill>
                  <a:srgbClr val="002060"/>
                </a:solidFill>
              </a:rPr>
              <a:t>Direct Light from the Sun</a:t>
            </a:r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20" name="Double Wave 19"/>
          <p:cNvSpPr/>
          <p:nvPr/>
        </p:nvSpPr>
        <p:spPr>
          <a:xfrm>
            <a:off x="-396552" y="6514281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rgbClr val="002060"/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5-Point Star 1"/>
          <p:cNvSpPr/>
          <p:nvPr/>
        </p:nvSpPr>
        <p:spPr>
          <a:xfrm rot="602625">
            <a:off x="7773704" y="655600"/>
            <a:ext cx="437350" cy="420920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29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2254" y="0"/>
            <a:ext cx="8538218" cy="198884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5C3CD"/>
                </a:solidFill>
              </a:rPr>
              <a:t>Applying the 1</a:t>
            </a:r>
            <a:r>
              <a:rPr lang="en-US" baseline="30000" dirty="0" smtClean="0">
                <a:solidFill>
                  <a:srgbClr val="05C3CD"/>
                </a:solidFill>
              </a:rPr>
              <a:t>st</a:t>
            </a:r>
            <a:r>
              <a:rPr lang="en-US" dirty="0" smtClean="0">
                <a:solidFill>
                  <a:srgbClr val="05C3CD"/>
                </a:solidFill>
              </a:rPr>
              <a:t> Definitions of Hebrew to:</a:t>
            </a:r>
            <a:r>
              <a:rPr lang="en-US" sz="2000" dirty="0" smtClean="0">
                <a:solidFill>
                  <a:srgbClr val="05C3CD"/>
                </a:solidFill>
              </a:rPr>
              <a:t/>
            </a:r>
            <a:br>
              <a:rPr lang="en-US" sz="2000" dirty="0" smtClean="0">
                <a:solidFill>
                  <a:srgbClr val="05C3CD"/>
                </a:solidFill>
              </a:rPr>
            </a:br>
            <a:r>
              <a:rPr lang="en-US" sz="2800" dirty="0" smtClean="0">
                <a:solidFill>
                  <a:srgbClr val="00B0F0"/>
                </a:solidFill>
              </a:rPr>
              <a:t>Day</a:t>
            </a:r>
            <a:r>
              <a:rPr lang="en-US" sz="2800" dirty="0" smtClean="0"/>
              <a:t>      </a:t>
            </a:r>
            <a:r>
              <a:rPr lang="en-US" sz="2800" dirty="0" smtClean="0">
                <a:solidFill>
                  <a:srgbClr val="000099"/>
                </a:solidFill>
              </a:rPr>
              <a:t>Night</a:t>
            </a:r>
            <a:r>
              <a:rPr lang="en-US" sz="2800" dirty="0" smtClean="0"/>
              <a:t>     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Evening</a:t>
            </a:r>
            <a:r>
              <a:rPr lang="en-US" sz="2800" dirty="0" smtClean="0"/>
              <a:t>      Morning</a:t>
            </a:r>
            <a:endParaRPr lang="en-US" sz="6600" dirty="0"/>
          </a:p>
        </p:txBody>
      </p:sp>
      <p:pic>
        <p:nvPicPr>
          <p:cNvPr id="18434" name="Picture 2" descr="C:\Users\Rae\Desktop\Grammar Art\p 7 Strong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285" y="2206701"/>
            <a:ext cx="1593159" cy="2167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C:\Users\Rae\Desktop\Grammar Art\p 7 BD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817" y="3011238"/>
            <a:ext cx="1872208" cy="26500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C:\Users\Rae\Desktop\Grammar Art\p 9  182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62685"/>
            <a:ext cx="2257425" cy="2790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07504" y="4853478"/>
            <a:ext cx="7272807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Remember:  The 1</a:t>
            </a:r>
            <a:r>
              <a:rPr lang="en-US" sz="2800" b="1" cap="none" spc="0" baseline="3000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usage of a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word most often takes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1</a:t>
            </a:r>
            <a:r>
              <a:rPr lang="en-US" sz="2800" b="1" cap="none" spc="0" baseline="3000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definition. </a:t>
            </a:r>
          </a:p>
          <a:p>
            <a:pPr algn="ctr"/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Let’s use this application on Gen 1:5.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60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8278" y="284015"/>
            <a:ext cx="8106170" cy="585775"/>
          </a:xfrm>
        </p:spPr>
        <p:txBody>
          <a:bodyPr/>
          <a:lstStyle/>
          <a:p>
            <a:pPr algn="l"/>
            <a:r>
              <a:rPr lang="en-US" sz="3200" dirty="0" smtClean="0">
                <a:solidFill>
                  <a:srgbClr val="7030A0"/>
                </a:solidFill>
              </a:rPr>
              <a:t>Listing the 1</a:t>
            </a:r>
            <a:r>
              <a:rPr lang="en-US" sz="3200" baseline="30000" dirty="0" smtClean="0">
                <a:solidFill>
                  <a:srgbClr val="7030A0"/>
                </a:solidFill>
              </a:rPr>
              <a:t>st</a:t>
            </a:r>
            <a:r>
              <a:rPr lang="en-US" sz="3200" dirty="0" smtClean="0">
                <a:solidFill>
                  <a:srgbClr val="7030A0"/>
                </a:solidFill>
              </a:rPr>
              <a:t> Definitions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95536" y="3362356"/>
            <a:ext cx="4704658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Note:  </a:t>
            </a:r>
            <a:r>
              <a:rPr lang="en-US" sz="2800" b="1" cap="none" spc="0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Strong’s would have been more accurate using the terms …</a:t>
            </a:r>
            <a:br>
              <a:rPr lang="en-US" sz="2800" b="1" cap="none" spc="0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1400" b="1" cap="none" spc="0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</a:p>
          <a:p>
            <a:pPr marL="514350" indent="-514350">
              <a:buAutoNum type="alphaLcParenR"/>
            </a:pP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“dawn” </a:t>
            </a:r>
            <a:r>
              <a:rPr lang="en-US" sz="2400" b="1" dirty="0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(not sunrise)</a:t>
            </a:r>
            <a:endParaRPr lang="en-US" sz="2800" b="1" dirty="0" smtClean="0">
              <a:ln w="11430"/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marL="514350" indent="-514350">
              <a:buAutoNum type="alphaLcParenR"/>
            </a:pP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“dusk”  </a:t>
            </a:r>
            <a:r>
              <a:rPr lang="en-US" sz="2400" b="1" cap="none" spc="0" dirty="0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(not sunset)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-396552" y="6525344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rgbClr val="00B0F0"/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6"/>
          <p:cNvSpPr txBox="1">
            <a:spLocks/>
          </p:cNvSpPr>
          <p:nvPr/>
        </p:nvSpPr>
        <p:spPr>
          <a:xfrm>
            <a:off x="251520" y="1700808"/>
            <a:ext cx="6120679" cy="4451463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2800" b="1" dirty="0"/>
              <a:t>And </a:t>
            </a:r>
            <a:r>
              <a:rPr lang="en-US" sz="2800" b="1" dirty="0" smtClean="0"/>
              <a:t>Yahuah </a:t>
            </a:r>
            <a:r>
              <a:rPr lang="en-US" sz="2800" b="1" dirty="0"/>
              <a:t>called the light </a:t>
            </a:r>
            <a:r>
              <a:rPr lang="en-US" sz="2800" b="1" u="sng" dirty="0"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Day</a:t>
            </a:r>
            <a:r>
              <a:rPr lang="en-US" sz="2800" b="1" dirty="0"/>
              <a:t>, </a:t>
            </a:r>
            <a:endParaRPr lang="en-US" sz="800" b="1" dirty="0" smtClean="0"/>
          </a:p>
          <a:p>
            <a:r>
              <a:rPr lang="en-US" sz="2000" dirty="0" smtClean="0"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meaning </a:t>
            </a:r>
            <a:r>
              <a:rPr lang="en-US" sz="2000" dirty="0"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to be hot</a:t>
            </a:r>
            <a:r>
              <a:rPr lang="en-US" sz="2000" dirty="0"/>
              <a:t>; (</a:t>
            </a:r>
            <a:r>
              <a:rPr lang="en-US" sz="2000" dirty="0"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as the warm hours</a:t>
            </a:r>
            <a:r>
              <a:rPr lang="en-US" sz="2000" dirty="0"/>
              <a:t>), </a:t>
            </a:r>
            <a:endParaRPr lang="en-US" sz="2000" dirty="0" smtClean="0"/>
          </a:p>
          <a:p>
            <a:r>
              <a:rPr lang="en-US" sz="2000" dirty="0" smtClean="0"/>
              <a:t>(</a:t>
            </a:r>
            <a:r>
              <a:rPr lang="en-US" sz="1600" strike="sngStrike" dirty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from sunrise to sunset</a:t>
            </a:r>
            <a:r>
              <a:rPr lang="en-US" sz="1600" dirty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 </a:t>
            </a:r>
            <a:r>
              <a:rPr lang="en-US" sz="1600" dirty="0"/>
              <a:t>… </a:t>
            </a:r>
            <a:r>
              <a:rPr lang="en-US" sz="2000" dirty="0"/>
              <a:t>) </a:t>
            </a:r>
            <a:r>
              <a:rPr lang="en-US" sz="2000" dirty="0" smtClean="0"/>
              <a:t>[should be: dawn </a:t>
            </a:r>
            <a:r>
              <a:rPr lang="en-US" sz="2000" dirty="0"/>
              <a:t>to dusk</a:t>
            </a:r>
            <a:r>
              <a:rPr lang="en-US" sz="2000" dirty="0" smtClean="0"/>
              <a:t>]. </a:t>
            </a:r>
            <a:endParaRPr lang="en-US" sz="2000" dirty="0"/>
          </a:p>
          <a:p>
            <a:pPr marL="45720" indent="0">
              <a:buFont typeface="Georgia" pitchFamily="18" charset="0"/>
              <a:buNone/>
            </a:pPr>
            <a:endParaRPr lang="en-US" sz="2000" dirty="0" smtClean="0"/>
          </a:p>
        </p:txBody>
      </p:sp>
      <p:pic>
        <p:nvPicPr>
          <p:cNvPr id="10" name="Picture 5" descr="C:\Users\Rae\Desktop\Grammar Art\day sky with su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004" y="3092757"/>
            <a:ext cx="2945468" cy="17914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5875004" y="4964965"/>
            <a:ext cx="2945468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&lt;yowm&gt; as the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Day Season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has priority.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7" name="Title 3"/>
          <p:cNvSpPr txBox="1">
            <a:spLocks/>
          </p:cNvSpPr>
          <p:nvPr/>
        </p:nvSpPr>
        <p:spPr>
          <a:xfrm>
            <a:off x="467544" y="840982"/>
            <a:ext cx="7406208" cy="84073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800" b="1" i="0" kern="1200" cap="none" spc="5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dirty="0" smtClean="0">
                <a:solidFill>
                  <a:srgbClr val="00B0F0"/>
                </a:solidFill>
              </a:rPr>
              <a:t>Day  &lt;yowm&gt;  H3117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740352" y="569655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695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67744" y="238336"/>
            <a:ext cx="4176464" cy="90872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pc="0" dirty="0" smtClean="0"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Question:  </a:t>
            </a:r>
            <a:endParaRPr lang="en-US" sz="6600" spc="0" dirty="0"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8434" name="Picture 2" descr="C:\Users\Rae\Desktop\Grammar Art\p 7 Strong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8979"/>
            <a:ext cx="2448272" cy="33304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627784" y="1371030"/>
            <a:ext cx="3168352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Where do you suppose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err="1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Mr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Strong picked up the definition of </a:t>
            </a:r>
            <a:r>
              <a:rPr lang="en-US" sz="2800" b="1" cap="none" spc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“sunrise &amp; sunset” 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/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in place of </a:t>
            </a:r>
            <a:r>
              <a:rPr lang="en-US" sz="2800" b="1" cap="none" spc="0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“dawn &amp; dusk”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?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7" name="Picture 2" descr="C:\Users\Rae\Desktop\Mr strong fin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844824"/>
            <a:ext cx="2707883" cy="4121338"/>
          </a:xfrm>
          <a:prstGeom prst="roundRect">
            <a:avLst>
              <a:gd name="adj" fmla="val 11111"/>
            </a:avLst>
          </a:prstGeom>
          <a:ln w="190500" cap="rnd">
            <a:solidFill>
              <a:srgbClr val="00206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Rae\Desktop\OLD ref bk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25" y="4005064"/>
            <a:ext cx="2441575" cy="265588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Rae\Desktop\question green.jp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4624"/>
            <a:ext cx="1672967" cy="166814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89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67089" y="284015"/>
            <a:ext cx="6820085" cy="984746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0070C0"/>
                </a:solidFill>
              </a:rPr>
              <a:t>Night  &lt;layil&gt;  H3915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3568" y="2924944"/>
            <a:ext cx="2808312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&lt;layil&gt; is the only term in Gen 1:5 that belongs to the Night Season.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6" name="Double Wave 5"/>
          <p:cNvSpPr/>
          <p:nvPr/>
        </p:nvSpPr>
        <p:spPr>
          <a:xfrm>
            <a:off x="-396552" y="6514281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rgbClr val="002060"/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6"/>
          <p:cNvSpPr txBox="1">
            <a:spLocks/>
          </p:cNvSpPr>
          <p:nvPr/>
        </p:nvSpPr>
        <p:spPr>
          <a:xfrm>
            <a:off x="467544" y="1340769"/>
            <a:ext cx="8071759" cy="432048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en-US" sz="3200" b="1" dirty="0" smtClean="0">
                <a:latin typeface="Arial Rounded MT Bold" pitchFamily="34" charset="0"/>
              </a:rPr>
              <a:t>… and the darkness he called </a:t>
            </a:r>
            <a:r>
              <a:rPr lang="en-US" sz="3200" b="1" u="sng" dirty="0" smtClean="0">
                <a:effectLst>
                  <a:glow rad="63500">
                    <a:srgbClr val="002060">
                      <a:alpha val="40000"/>
                    </a:srgbClr>
                  </a:glow>
                </a:effectLst>
                <a:latin typeface="Arial Rounded MT Bold" pitchFamily="34" charset="0"/>
              </a:rPr>
              <a:t>Night</a:t>
            </a:r>
            <a:r>
              <a:rPr lang="en-US" sz="3200" dirty="0" smtClean="0">
                <a:latin typeface="Arial Rounded MT Bold" pitchFamily="34" charset="0"/>
              </a:rPr>
              <a:t>.</a:t>
            </a:r>
            <a:r>
              <a:rPr lang="en-US" sz="3200" b="1" dirty="0" smtClean="0"/>
              <a:t>      </a:t>
            </a:r>
          </a:p>
          <a:p>
            <a:r>
              <a:rPr lang="en-US" sz="2800" dirty="0" smtClean="0"/>
              <a:t> </a:t>
            </a:r>
            <a:r>
              <a:rPr lang="en-US" sz="2800" b="1" u="sng" dirty="0">
                <a:effectLst>
                  <a:glow rad="63500">
                    <a:srgbClr val="002060">
                      <a:alpha val="40000"/>
                    </a:srgbClr>
                  </a:glow>
                </a:effectLst>
              </a:rPr>
              <a:t>a twist</a:t>
            </a:r>
            <a:r>
              <a:rPr lang="en-US" sz="28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dirty="0"/>
              <a:t>(</a:t>
            </a:r>
            <a:r>
              <a:rPr lang="en-US" sz="2800" b="1" u="sng" dirty="0">
                <a:effectLst>
                  <a:glow rad="63500">
                    <a:srgbClr val="002060">
                      <a:alpha val="40000"/>
                    </a:srgbClr>
                  </a:glow>
                </a:effectLst>
              </a:rPr>
              <a:t>away of the light</a:t>
            </a:r>
            <a:r>
              <a:rPr lang="en-US" sz="2800" dirty="0"/>
              <a:t>), </a:t>
            </a:r>
            <a:r>
              <a:rPr lang="en-US" sz="2800" b="1" u="sng" dirty="0">
                <a:effectLst>
                  <a:glow rad="63500">
                    <a:srgbClr val="002060">
                      <a:alpha val="40000"/>
                    </a:srgbClr>
                  </a:glow>
                </a:effectLst>
              </a:rPr>
              <a:t>night</a:t>
            </a:r>
            <a:r>
              <a:rPr lang="en-US" sz="2800" dirty="0"/>
              <a:t> (</a:t>
            </a:r>
            <a:r>
              <a:rPr lang="en-US" sz="2800" b="1" u="sng" dirty="0">
                <a:effectLst>
                  <a:glow rad="63500">
                    <a:srgbClr val="002060">
                      <a:alpha val="40000"/>
                    </a:srgbClr>
                  </a:glow>
                </a:effectLst>
              </a:rPr>
              <a:t>season</a:t>
            </a:r>
            <a:r>
              <a:rPr lang="en-US" sz="2800" dirty="0" smtClean="0"/>
              <a:t>).</a:t>
            </a:r>
            <a:endParaRPr lang="en-US" sz="2800" dirty="0"/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3786775" y="5399997"/>
            <a:ext cx="4248472" cy="756528"/>
          </a:xfrm>
          <a:prstGeom prst="rect">
            <a:avLst/>
          </a:prstGeom>
          <a:ln>
            <a:noFill/>
          </a:ln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800" b="1" i="0" kern="1200" cap="none" spc="5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000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* Not to be confused with </a:t>
            </a:r>
            <a:r>
              <a:rPr lang="en-US" sz="2000" spc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vs</a:t>
            </a:r>
            <a:r>
              <a:rPr lang="en-US" sz="2000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2</a:t>
            </a:r>
            <a:br>
              <a:rPr lang="en-US" sz="2000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2000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“darkness” &lt;H2822 </a:t>
            </a:r>
            <a:r>
              <a:rPr lang="en-US" sz="2000" spc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choshek</a:t>
            </a:r>
            <a:r>
              <a:rPr lang="en-US" sz="2000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&gt;.</a:t>
            </a:r>
            <a:endParaRPr lang="en-US" spc="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" name="Picture 7" descr="C:\Users\Rae\Desktop\Grammar Art\night sky 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821967"/>
            <a:ext cx="3977992" cy="24792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064388" y="425639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032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67090" y="284015"/>
            <a:ext cx="7406208" cy="912738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4"/>
                </a:solidFill>
              </a:rPr>
              <a:t>Evening  &lt;ereb&gt;  H6153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-396552" y="6558440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467544" y="1340768"/>
            <a:ext cx="8071759" cy="4811503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3200" b="1" dirty="0"/>
              <a:t>And the </a:t>
            </a:r>
            <a:r>
              <a:rPr lang="en-US" sz="32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evening</a:t>
            </a:r>
            <a:r>
              <a:rPr lang="en-US" sz="3200" b="1" dirty="0"/>
              <a:t> </a:t>
            </a:r>
            <a:r>
              <a:rPr lang="en-US" sz="3200" dirty="0" smtClean="0"/>
              <a:t>…</a:t>
            </a:r>
            <a:r>
              <a:rPr lang="en-US" sz="3200" b="1" dirty="0"/>
              <a:t>	</a:t>
            </a:r>
            <a:r>
              <a:rPr lang="en-US" sz="2800" b="1" dirty="0"/>
              <a:t>                            </a:t>
            </a:r>
            <a:endParaRPr lang="en-US" sz="2800" b="1" dirty="0" smtClean="0"/>
          </a:p>
          <a:p>
            <a:r>
              <a:rPr lang="en-US" sz="2800" b="1" u="sng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dusk</a:t>
            </a:r>
            <a:r>
              <a:rPr lang="en-US" sz="2800" dirty="0"/>
              <a:t>; </a:t>
            </a:r>
            <a:r>
              <a:rPr lang="en-US" sz="28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to grow dusky</a:t>
            </a:r>
            <a:r>
              <a:rPr lang="en-US" sz="2800" dirty="0"/>
              <a:t>; </a:t>
            </a:r>
            <a:endParaRPr lang="en-US" sz="2800" dirty="0" smtClean="0"/>
          </a:p>
          <a:p>
            <a:r>
              <a:rPr lang="en-US" sz="2800" b="1" u="sng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be </a:t>
            </a:r>
            <a:r>
              <a:rPr lang="en-US" sz="28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darkened</a:t>
            </a:r>
            <a:r>
              <a:rPr lang="en-US" sz="2800" dirty="0"/>
              <a:t>, </a:t>
            </a:r>
            <a:endParaRPr lang="en-US" sz="2800" dirty="0" smtClean="0"/>
          </a:p>
          <a:p>
            <a:r>
              <a:rPr lang="en-US" sz="2800" b="1" u="sng" dirty="0" smtClean="0"/>
              <a:t>a </a:t>
            </a:r>
            <a:r>
              <a:rPr lang="en-US" sz="2800" b="1" u="sng" dirty="0"/>
              <a:t>primitive root</a:t>
            </a:r>
            <a:r>
              <a:rPr lang="en-US" sz="2800" dirty="0"/>
              <a:t>; </a:t>
            </a:r>
            <a:r>
              <a:rPr lang="en-US" sz="28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to braid</a:t>
            </a:r>
            <a:r>
              <a:rPr lang="en-US" sz="2800" dirty="0"/>
              <a:t>, </a:t>
            </a:r>
            <a:r>
              <a:rPr lang="en-US" sz="28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intermix</a:t>
            </a:r>
            <a:endParaRPr lang="en-US" sz="2800" dirty="0"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pPr marL="45720" indent="0">
              <a:buFont typeface="Georgia" pitchFamily="18" charset="0"/>
              <a:buNone/>
            </a:pPr>
            <a:endParaRPr lang="en-US" sz="2400" dirty="0" smtClean="0"/>
          </a:p>
        </p:txBody>
      </p:sp>
      <p:grpSp>
        <p:nvGrpSpPr>
          <p:cNvPr id="14" name="Group 13"/>
          <p:cNvGrpSpPr/>
          <p:nvPr/>
        </p:nvGrpSpPr>
        <p:grpSpPr>
          <a:xfrm>
            <a:off x="4883767" y="3790288"/>
            <a:ext cx="3394259" cy="2229124"/>
            <a:chOff x="1115616" y="3429000"/>
            <a:chExt cx="3024336" cy="1889806"/>
          </a:xfrm>
        </p:grpSpPr>
        <p:pic>
          <p:nvPicPr>
            <p:cNvPr id="15" name="Picture 3" descr="C:\Users\Rae\Desktop\Grammar Art\evening sky 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3429000"/>
              <a:ext cx="3024336" cy="188980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 15"/>
            <p:cNvSpPr/>
            <p:nvPr/>
          </p:nvSpPr>
          <p:spPr>
            <a:xfrm>
              <a:off x="1951335" y="4797152"/>
              <a:ext cx="151515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400" b="1" cap="none" spc="150" dirty="0" smtClean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  <a:t>Evening</a:t>
              </a:r>
              <a:endParaRPr lang="en-US" sz="54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467544" y="3717032"/>
            <a:ext cx="4104456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&lt;ereb</a:t>
            </a:r>
            <a:r>
              <a:rPr lang="en-US" sz="2800" b="1" cap="none" spc="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&gt; 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has a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mixture of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“light” and “night.” 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Therefore </a:t>
            </a:r>
            <a:r>
              <a:rPr lang="en-US" sz="2800" b="1" cap="none" spc="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&lt;ereb&gt; 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belongs to the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Day Season.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28384" y="1289735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24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4262" y="284015"/>
            <a:ext cx="8394202" cy="984746"/>
          </a:xfrm>
        </p:spPr>
        <p:txBody>
          <a:bodyPr/>
          <a:lstStyle/>
          <a:p>
            <a:pPr algn="l"/>
            <a:r>
              <a:rPr lang="en-US" dirty="0" smtClean="0"/>
              <a:t>Morning  &lt;boqer&gt;  H1242</a:t>
            </a:r>
            <a:endParaRPr lang="en-US" dirty="0"/>
          </a:p>
        </p:txBody>
      </p:sp>
      <p:sp>
        <p:nvSpPr>
          <p:cNvPr id="9" name="Double Wave 8"/>
          <p:cNvSpPr/>
          <p:nvPr/>
        </p:nvSpPr>
        <p:spPr>
          <a:xfrm>
            <a:off x="-381664" y="6544148"/>
            <a:ext cx="9922216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320697" y="1340768"/>
            <a:ext cx="8071759" cy="520338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en-US" sz="3200" b="1" dirty="0" smtClean="0">
                <a:latin typeface="+mj-lt"/>
              </a:rPr>
              <a:t>… and the </a:t>
            </a:r>
            <a:r>
              <a:rPr lang="en-US" sz="3200" b="1" u="sng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</a:rPr>
              <a:t>morning</a:t>
            </a:r>
            <a:r>
              <a:rPr lang="en-US" sz="3200" b="1" dirty="0" smtClean="0">
                <a:latin typeface="+mj-lt"/>
              </a:rPr>
              <a:t> were the first day.</a:t>
            </a:r>
            <a:r>
              <a:rPr lang="en-US" sz="3200" b="1" dirty="0" smtClean="0"/>
              <a:t> </a:t>
            </a:r>
          </a:p>
          <a:p>
            <a:pPr marL="45720" indent="0">
              <a:buNone/>
            </a:pPr>
            <a:endParaRPr lang="en-US" sz="1000" b="1" i="1" dirty="0" smtClean="0">
              <a:solidFill>
                <a:srgbClr val="00B050"/>
              </a:solidFill>
            </a:endParaRPr>
          </a:p>
          <a:p>
            <a:r>
              <a:rPr lang="en-US" sz="2000" b="1" u="sng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properly</a:t>
            </a:r>
            <a:r>
              <a:rPr lang="en-US" sz="2000" dirty="0"/>
              <a:t>, </a:t>
            </a:r>
            <a:r>
              <a:rPr lang="en-US" sz="2000" b="1" u="sng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dawn</a:t>
            </a:r>
            <a:r>
              <a:rPr lang="en-US" sz="2000" dirty="0"/>
              <a:t> (as </a:t>
            </a:r>
            <a:r>
              <a:rPr lang="en-US" sz="2000" b="1" u="sng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the break of </a:t>
            </a:r>
            <a:r>
              <a:rPr lang="en-US" sz="2000" b="1" u="sng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day</a:t>
            </a:r>
            <a:r>
              <a:rPr lang="en-US" sz="2000" dirty="0" smtClean="0"/>
              <a:t>); </a:t>
            </a:r>
          </a:p>
          <a:p>
            <a:pPr marL="45720" indent="0">
              <a:buNone/>
            </a:pPr>
            <a:r>
              <a:rPr lang="en-US" sz="2000" b="1" dirty="0" smtClean="0"/>
              <a:t>		      </a:t>
            </a:r>
            <a:r>
              <a:rPr lang="en-US" sz="2000" b="1" u="sng" dirty="0" smtClean="0"/>
              <a:t>a </a:t>
            </a:r>
            <a:r>
              <a:rPr lang="en-US" sz="2000" b="1" u="sng" dirty="0"/>
              <a:t>primitive root</a:t>
            </a:r>
            <a:r>
              <a:rPr lang="en-US" sz="2000" dirty="0"/>
              <a:t>; (</a:t>
            </a:r>
            <a:r>
              <a:rPr lang="en-US" sz="2000" b="1" u="sng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generally</a:t>
            </a:r>
            <a:r>
              <a:rPr lang="en-US" sz="2000" dirty="0"/>
              <a:t>) </a:t>
            </a:r>
            <a:r>
              <a:rPr lang="en-US" sz="2000" b="1" u="sng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break forth</a:t>
            </a:r>
            <a:r>
              <a:rPr lang="en-US" sz="2000" dirty="0"/>
              <a:t>.</a:t>
            </a:r>
            <a:endParaRPr lang="en-US" sz="1800" dirty="0"/>
          </a:p>
        </p:txBody>
      </p:sp>
      <p:grpSp>
        <p:nvGrpSpPr>
          <p:cNvPr id="2" name="Group 1"/>
          <p:cNvGrpSpPr/>
          <p:nvPr/>
        </p:nvGrpSpPr>
        <p:grpSpPr>
          <a:xfrm>
            <a:off x="4504024" y="3420968"/>
            <a:ext cx="3600400" cy="2466159"/>
            <a:chOff x="4932040" y="3420968"/>
            <a:chExt cx="3600400" cy="2466159"/>
          </a:xfrm>
        </p:grpSpPr>
        <p:pic>
          <p:nvPicPr>
            <p:cNvPr id="18" name="Picture 4" descr="C:\Users\Rae\Desktop\Grammar Art\morning twilight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3420968"/>
              <a:ext cx="3600400" cy="246615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Rectangle 18"/>
            <p:cNvSpPr/>
            <p:nvPr/>
          </p:nvSpPr>
          <p:spPr>
            <a:xfrm>
              <a:off x="5923956" y="5198483"/>
              <a:ext cx="1881541" cy="58630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400" b="1" cap="none" spc="150" dirty="0" smtClean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  <a:t>Morning</a:t>
              </a:r>
              <a:endParaRPr lang="en-US" sz="54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251520" y="3429000"/>
            <a:ext cx="4104456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&lt;boqer</a:t>
            </a:r>
            <a:r>
              <a:rPr lang="en-US" sz="28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&gt; 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also h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as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 mixture of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“light” and “night.”  Therefore </a:t>
            </a:r>
            <a:r>
              <a:rPr lang="en-US" sz="28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&lt;boqer&gt; </a:t>
            </a: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belongs to </a:t>
            </a:r>
            <a:b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Day Season.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35871" y="1240411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113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55006" y="5444733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/>
              <a:pPr/>
              <a:t>53</a:t>
            </a:fld>
            <a:endParaRPr lang="es-ES" dirty="0"/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-396552" y="-6176"/>
            <a:ext cx="9895830" cy="1412776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200" spc="50" dirty="0" smtClean="0">
                <a:solidFill>
                  <a:srgbClr val="06DFE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Assembling Gen 1:5 all Together </a:t>
            </a:r>
            <a:r>
              <a:rPr lang="en-US" sz="1800" spc="50" dirty="0" smtClean="0">
                <a:solidFill>
                  <a:srgbClr val="06DFE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sz="1800" spc="50" dirty="0" smtClean="0">
                <a:solidFill>
                  <a:srgbClr val="06DFE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2800" spc="50" dirty="0" smtClean="0"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Day</a:t>
            </a:r>
            <a:r>
              <a:rPr lang="en-US" sz="2800" spc="50" dirty="0" smtClean="0"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</a:t>
            </a:r>
            <a:r>
              <a:rPr lang="en-US" sz="2800" spc="50" dirty="0" smtClean="0"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Night</a:t>
            </a:r>
            <a:r>
              <a:rPr lang="en-US" sz="2800" spc="50" dirty="0" smtClean="0"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</a:t>
            </a:r>
            <a:r>
              <a:rPr lang="en-US" sz="2800" spc="5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Evening</a:t>
            </a:r>
            <a:r>
              <a:rPr lang="en-US" sz="2800" spc="50" dirty="0" smtClean="0"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</a:t>
            </a:r>
            <a:r>
              <a:rPr lang="en-US" sz="2800" spc="5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Morning</a:t>
            </a:r>
            <a:endParaRPr lang="en-US" sz="6600" spc="5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Content Placeholder 6"/>
          <p:cNvSpPr txBox="1">
            <a:spLocks/>
          </p:cNvSpPr>
          <p:nvPr/>
        </p:nvSpPr>
        <p:spPr>
          <a:xfrm>
            <a:off x="467545" y="1268760"/>
            <a:ext cx="8352928" cy="5529844"/>
          </a:xfrm>
          <a:prstGeom prst="rect">
            <a:avLst/>
          </a:prstGeom>
        </p:spPr>
        <p:txBody>
          <a:bodyPr>
            <a:normAutofit fontScale="625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3200" b="1" dirty="0"/>
              <a:t>And </a:t>
            </a:r>
            <a:r>
              <a:rPr lang="en-US" sz="3200" b="1" dirty="0" smtClean="0"/>
              <a:t>Yahuah </a:t>
            </a:r>
            <a:r>
              <a:rPr lang="en-US" sz="3200" b="1" dirty="0"/>
              <a:t>called the light </a:t>
            </a:r>
            <a:r>
              <a:rPr lang="en-US" sz="3200" b="1" u="sng" dirty="0"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Day</a:t>
            </a:r>
            <a:r>
              <a:rPr lang="en-US" sz="3200" b="1" dirty="0"/>
              <a:t>, </a:t>
            </a:r>
            <a:r>
              <a:rPr lang="en-US" sz="3200" dirty="0" smtClean="0"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as the </a:t>
            </a:r>
            <a:r>
              <a:rPr lang="en-US" sz="3200" dirty="0"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warm hours </a:t>
            </a:r>
            <a:r>
              <a:rPr lang="en-US" sz="3200" dirty="0" smtClean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for the </a:t>
            </a:r>
            <a:br>
              <a:rPr lang="en-US" sz="3200" dirty="0" smtClean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</a:br>
            <a:r>
              <a:rPr lang="en-US" sz="3200" b="1" u="sng" dirty="0" smtClean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Day Season</a:t>
            </a:r>
            <a:r>
              <a:rPr lang="en-US" sz="3200" dirty="0" smtClean="0"/>
              <a:t> [including </a:t>
            </a:r>
            <a:r>
              <a:rPr lang="en-US" sz="32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dawn</a:t>
            </a:r>
            <a:r>
              <a:rPr lang="en-US" sz="3200" dirty="0" smtClean="0"/>
              <a:t> and 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dusk</a:t>
            </a:r>
            <a:r>
              <a:rPr lang="en-US" sz="3200" dirty="0" smtClean="0"/>
              <a:t>],</a:t>
            </a:r>
            <a:endParaRPr lang="en-US" sz="3200" dirty="0"/>
          </a:p>
          <a:p>
            <a:pPr marL="45720" indent="0">
              <a:buNone/>
            </a:pPr>
            <a:r>
              <a:rPr lang="en-US" sz="3800" b="1" dirty="0"/>
              <a:t> </a:t>
            </a:r>
            <a:endParaRPr lang="en-US" sz="3800" dirty="0"/>
          </a:p>
          <a:p>
            <a:pPr marL="45720" indent="0">
              <a:lnSpc>
                <a:spcPct val="134000"/>
              </a:lnSpc>
              <a:buNone/>
            </a:pPr>
            <a:r>
              <a:rPr lang="en-US" sz="3200" b="1" dirty="0"/>
              <a:t>and the </a:t>
            </a:r>
            <a:r>
              <a:rPr lang="en-US" sz="3200" b="1" dirty="0" smtClean="0"/>
              <a:t>darkness he called the </a:t>
            </a:r>
            <a:r>
              <a:rPr lang="en-US" sz="3200" b="1" u="sng" dirty="0">
                <a:effectLst>
                  <a:glow rad="139700">
                    <a:srgbClr val="0070C0">
                      <a:alpha val="40000"/>
                    </a:srgbClr>
                  </a:glow>
                </a:effectLst>
              </a:rPr>
              <a:t>Night</a:t>
            </a:r>
            <a:r>
              <a:rPr lang="en-US" sz="3200" dirty="0">
                <a:effectLst>
                  <a:glow rad="139700">
                    <a:srgbClr val="0070C0">
                      <a:alpha val="40000"/>
                    </a:srgbClr>
                  </a:glow>
                </a:effectLst>
              </a:rPr>
              <a:t> </a:t>
            </a:r>
            <a:r>
              <a:rPr lang="en-US" sz="3200" b="1" u="sng" dirty="0">
                <a:effectLst>
                  <a:glow rad="139700">
                    <a:srgbClr val="0070C0">
                      <a:alpha val="40000"/>
                    </a:srgbClr>
                  </a:glow>
                </a:effectLst>
              </a:rPr>
              <a:t>Season</a:t>
            </a:r>
            <a:r>
              <a:rPr lang="en-US" sz="3200" b="1" dirty="0" smtClean="0"/>
              <a:t> or </a:t>
            </a:r>
            <a:r>
              <a:rPr lang="en-US" sz="3200" b="1" u="sng" dirty="0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a twist</a:t>
            </a:r>
            <a:r>
              <a:rPr lang="en-US" sz="3200" dirty="0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 </a:t>
            </a:r>
            <a:r>
              <a:rPr lang="en-US" sz="32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en-US" sz="32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3200" dirty="0" smtClean="0"/>
              <a:t>(</a:t>
            </a:r>
            <a:r>
              <a:rPr lang="en-US" sz="3200" b="1" u="sng" dirty="0">
                <a:effectLst>
                  <a:glow rad="139700">
                    <a:srgbClr val="0070C0">
                      <a:alpha val="40000"/>
                    </a:srgbClr>
                  </a:glow>
                </a:effectLst>
              </a:rPr>
              <a:t>away of the light</a:t>
            </a:r>
            <a:r>
              <a:rPr lang="en-US" sz="3200" dirty="0" smtClean="0"/>
              <a:t>); </a:t>
            </a:r>
            <a:br>
              <a:rPr lang="en-US" sz="3200" dirty="0" smtClean="0"/>
            </a:br>
            <a:r>
              <a:rPr lang="en-US" sz="4500" dirty="0" smtClean="0"/>
              <a:t>   </a:t>
            </a:r>
          </a:p>
          <a:p>
            <a:pPr marL="45720" indent="0">
              <a:lnSpc>
                <a:spcPct val="134000"/>
              </a:lnSpc>
              <a:buNone/>
            </a:pPr>
            <a:r>
              <a:rPr lang="en-US" sz="29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[Then Yahuah gives more information for the Day Season saying:]</a:t>
            </a:r>
          </a:p>
          <a:p>
            <a:pPr marL="45720" indent="0">
              <a:buNone/>
            </a:pPr>
            <a:endParaRPr lang="en-US" sz="200" dirty="0"/>
          </a:p>
          <a:p>
            <a:pPr marL="45720" indent="0">
              <a:buNone/>
            </a:pPr>
            <a:r>
              <a:rPr lang="en-US" sz="3200" b="1" dirty="0">
                <a:solidFill>
                  <a:srgbClr val="06DFEA"/>
                </a:solidFill>
              </a:rPr>
              <a:t>*</a:t>
            </a:r>
            <a:r>
              <a:rPr lang="en-US" sz="3200" b="1" dirty="0"/>
              <a:t>And the </a:t>
            </a:r>
            <a:r>
              <a:rPr lang="en-US" sz="32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evening</a:t>
            </a:r>
            <a:r>
              <a:rPr lang="en-US" sz="3200" b="1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3200" b="1" u="sng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dusk</a:t>
            </a:r>
            <a:r>
              <a:rPr lang="en-US" sz="3200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600" dirty="0" smtClean="0"/>
              <a:t>[</a:t>
            </a:r>
            <a:r>
              <a:rPr lang="en-US" sz="2600" u="sng" dirty="0" smtClean="0"/>
              <a:t>came to be</a:t>
            </a:r>
            <a:r>
              <a:rPr lang="en-US" sz="2600" dirty="0" smtClean="0"/>
              <a:t> after the </a:t>
            </a:r>
            <a:r>
              <a:rPr lang="en-US" sz="2600" dirty="0"/>
              <a:t>Day </a:t>
            </a:r>
            <a:r>
              <a:rPr lang="en-US" sz="2600" dirty="0" smtClean="0"/>
              <a:t>Season];</a:t>
            </a:r>
            <a:endParaRPr lang="en-US" sz="2600" dirty="0"/>
          </a:p>
          <a:p>
            <a:pPr marL="45720" indent="0">
              <a:lnSpc>
                <a:spcPct val="125000"/>
              </a:lnSpc>
              <a:buNone/>
            </a:pPr>
            <a:r>
              <a:rPr lang="en-US" sz="4500" b="1" dirty="0">
                <a:solidFill>
                  <a:srgbClr val="06DFEA"/>
                </a:solidFill>
              </a:rPr>
              <a:t/>
            </a:r>
            <a:br>
              <a:rPr lang="en-US" sz="4500" b="1" dirty="0">
                <a:solidFill>
                  <a:srgbClr val="06DFEA"/>
                </a:solidFill>
              </a:rPr>
            </a:br>
            <a:r>
              <a:rPr lang="en-US" sz="3800" b="1" dirty="0" smtClean="0">
                <a:solidFill>
                  <a:srgbClr val="06DFEA"/>
                </a:solidFill>
              </a:rPr>
              <a:t>*</a:t>
            </a:r>
            <a:r>
              <a:rPr lang="en-US" sz="2900" dirty="0" smtClean="0"/>
              <a:t>[then]</a:t>
            </a:r>
            <a:r>
              <a:rPr lang="en-US" sz="2900" b="1" dirty="0" smtClean="0"/>
              <a:t> </a:t>
            </a:r>
            <a:r>
              <a:rPr lang="en-US" sz="3800" b="1" dirty="0"/>
              <a:t>the </a:t>
            </a:r>
            <a:r>
              <a:rPr lang="en-US" sz="3800" b="1" u="sng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morning</a:t>
            </a:r>
            <a:r>
              <a:rPr lang="en-US" sz="3800" b="1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3800" b="1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ploughs</a:t>
            </a:r>
            <a:r>
              <a:rPr lang="en-US" sz="38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3800" b="1" u="sng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forth</a:t>
            </a:r>
            <a:r>
              <a:rPr lang="en-US" sz="38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;</a:t>
            </a:r>
            <a:r>
              <a:rPr lang="en-US" sz="3800" b="1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3800" b="1" dirty="0" smtClean="0"/>
              <a:t>and </a:t>
            </a:r>
            <a:r>
              <a:rPr lang="en-US" sz="3800" b="1" u="sng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dawn breaks out</a:t>
            </a:r>
            <a:br>
              <a:rPr lang="en-US" sz="3800" b="1" u="sng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3800" b="1" u="sng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the new day</a:t>
            </a:r>
            <a:r>
              <a:rPr lang="en-US" sz="38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;</a:t>
            </a:r>
            <a:r>
              <a:rPr lang="en-US" sz="3800" dirty="0" smtClean="0"/>
              <a:t> </a:t>
            </a:r>
            <a:r>
              <a:rPr lang="en-US" sz="2900" dirty="0" smtClean="0"/>
              <a:t>[as part of the </a:t>
            </a:r>
            <a:r>
              <a:rPr lang="en-US" sz="2900" dirty="0"/>
              <a:t>Day Season </a:t>
            </a:r>
            <a:r>
              <a:rPr lang="en-US" sz="2900" dirty="0" smtClean="0"/>
              <a:t>twilight];</a:t>
            </a:r>
            <a:endParaRPr lang="en-US" sz="3800" dirty="0"/>
          </a:p>
          <a:p>
            <a:pPr marL="45720" indent="0">
              <a:buNone/>
            </a:pPr>
            <a:r>
              <a:rPr lang="en-US" sz="3800" b="1" dirty="0"/>
              <a:t> </a:t>
            </a:r>
            <a:r>
              <a:rPr lang="en-US" sz="2600" i="1" strike="sngStrike" dirty="0" smtClean="0"/>
              <a:t>were</a:t>
            </a:r>
            <a:r>
              <a:rPr lang="en-US" sz="3800" b="1" dirty="0" smtClean="0"/>
              <a:t> </a:t>
            </a:r>
            <a:r>
              <a:rPr lang="en-US" sz="3800" b="1" dirty="0" smtClean="0">
                <a:solidFill>
                  <a:srgbClr val="06DFEA"/>
                </a:solidFill>
              </a:rPr>
              <a:t>*</a:t>
            </a:r>
            <a:r>
              <a:rPr lang="en-US" sz="3800" b="1" dirty="0" smtClean="0"/>
              <a:t>and the </a:t>
            </a:r>
            <a:r>
              <a:rPr lang="en-US" sz="3800" b="1" u="sng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morning</a:t>
            </a:r>
            <a:r>
              <a:rPr lang="en-US" sz="3800" b="1" dirty="0" smtClean="0"/>
              <a:t> and </a:t>
            </a:r>
            <a:r>
              <a:rPr lang="en-US" sz="38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evening</a:t>
            </a:r>
            <a:r>
              <a:rPr lang="en-US" sz="3800" b="1" dirty="0" smtClean="0"/>
              <a:t> belong to the </a:t>
            </a:r>
            <a:br>
              <a:rPr lang="en-US" sz="3800" b="1" dirty="0" smtClean="0"/>
            </a:br>
            <a:r>
              <a:rPr lang="en-US" sz="3800" b="1" dirty="0" smtClean="0"/>
              <a:t>Day Season.</a:t>
            </a:r>
            <a:r>
              <a:rPr lang="en-US" sz="3800" b="1" dirty="0"/>
              <a:t/>
            </a:r>
            <a:br>
              <a:rPr lang="en-US" sz="3800" b="1" dirty="0"/>
            </a:br>
            <a:endParaRPr lang="en-US" sz="1900" dirty="0"/>
          </a:p>
        </p:txBody>
      </p:sp>
      <p:sp>
        <p:nvSpPr>
          <p:cNvPr id="5" name="5-Point Star 4"/>
          <p:cNvSpPr/>
          <p:nvPr/>
        </p:nvSpPr>
        <p:spPr>
          <a:xfrm rot="21207995">
            <a:off x="125742" y="3861328"/>
            <a:ext cx="442858" cy="34584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 rot="21207995">
            <a:off x="150464" y="4785496"/>
            <a:ext cx="442858" cy="345848"/>
          </a:xfrm>
          <a:prstGeom prst="star5">
            <a:avLst/>
          </a:prstGeom>
          <a:solidFill>
            <a:srgbClr val="B83D68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 rot="21207995">
            <a:off x="177430" y="5651368"/>
            <a:ext cx="442858" cy="345848"/>
          </a:xfrm>
          <a:prstGeom prst="star5">
            <a:avLst/>
          </a:prstGeom>
          <a:gradFill>
            <a:gsLst>
              <a:gs pos="0">
                <a:schemeClr val="accent4">
                  <a:shade val="51000"/>
                  <a:satMod val="130000"/>
                </a:schemeClr>
              </a:gs>
              <a:gs pos="24000">
                <a:schemeClr val="accent4">
                  <a:shade val="93000"/>
                  <a:satMod val="130000"/>
                </a:schemeClr>
              </a:gs>
              <a:gs pos="55000">
                <a:srgbClr val="B83D68"/>
              </a:gs>
            </a:gsLst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uble Wave 7"/>
          <p:cNvSpPr/>
          <p:nvPr/>
        </p:nvSpPr>
        <p:spPr>
          <a:xfrm>
            <a:off x="-396552" y="1907579"/>
            <a:ext cx="9937104" cy="360040"/>
          </a:xfrm>
          <a:prstGeom prst="doubleWave">
            <a:avLst>
              <a:gd name="adj1" fmla="val 12500"/>
              <a:gd name="adj2" fmla="val 1880"/>
            </a:avLst>
          </a:prstGeom>
          <a:solidFill>
            <a:srgbClr val="00B0F0"/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uble Wave 9"/>
          <p:cNvSpPr/>
          <p:nvPr/>
        </p:nvSpPr>
        <p:spPr>
          <a:xfrm>
            <a:off x="-396552" y="3113785"/>
            <a:ext cx="9937104" cy="360040"/>
          </a:xfrm>
          <a:prstGeom prst="doubleWave">
            <a:avLst>
              <a:gd name="adj1" fmla="val 12500"/>
              <a:gd name="adj2" fmla="val 1880"/>
            </a:avLst>
          </a:prstGeom>
          <a:solidFill>
            <a:srgbClr val="002060"/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uble Wave 10"/>
          <p:cNvSpPr/>
          <p:nvPr/>
        </p:nvSpPr>
        <p:spPr>
          <a:xfrm>
            <a:off x="-396552" y="4427859"/>
            <a:ext cx="9937104" cy="360040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uble Wave 11"/>
          <p:cNvSpPr/>
          <p:nvPr/>
        </p:nvSpPr>
        <p:spPr>
          <a:xfrm>
            <a:off x="-381664" y="6381328"/>
            <a:ext cx="9922216" cy="360040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79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2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25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25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25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75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54</a:t>
            </a:fld>
            <a:endParaRPr lang="es-ES"/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0" y="908720"/>
            <a:ext cx="9102726" cy="18002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spc="50" dirty="0" smtClean="0">
                <a:solidFill>
                  <a:srgbClr val="99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Most of us have been taught an</a:t>
            </a:r>
          </a:p>
          <a:p>
            <a:r>
              <a:rPr lang="en-US" spc="50" dirty="0" smtClean="0"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Incorrect</a:t>
            </a:r>
            <a:r>
              <a:rPr lang="en-US" spc="50" dirty="0" smtClean="0">
                <a:solidFill>
                  <a:srgbClr val="06DFE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pc="50" dirty="0" smtClean="0"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Understanding For</a:t>
            </a:r>
            <a:r>
              <a:rPr lang="en-US" sz="2800" spc="50" dirty="0" smtClean="0"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</a:t>
            </a:r>
            <a:r>
              <a:rPr lang="en-US" sz="2800" spc="5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Evening</a:t>
            </a:r>
            <a:r>
              <a:rPr lang="en-US" sz="2800" spc="50" dirty="0" smtClean="0"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r>
              <a:rPr lang="en-US" sz="2800" spc="50" dirty="0" smtClean="0"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and</a:t>
            </a:r>
            <a:r>
              <a:rPr lang="en-US" sz="2800" spc="50" dirty="0" smtClean="0"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r>
              <a:rPr lang="en-US" sz="2800" spc="5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Morning</a:t>
            </a:r>
            <a:endParaRPr lang="en-US" sz="6600" spc="5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Content Placeholder 6"/>
          <p:cNvSpPr txBox="1">
            <a:spLocks/>
          </p:cNvSpPr>
          <p:nvPr/>
        </p:nvSpPr>
        <p:spPr>
          <a:xfrm>
            <a:off x="467545" y="2897560"/>
            <a:ext cx="8352928" cy="4051252"/>
          </a:xfrm>
          <a:prstGeom prst="rect">
            <a:avLst/>
          </a:prstGeom>
        </p:spPr>
        <p:txBody>
          <a:bodyPr>
            <a:normAutofit fontScale="925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3200" b="1" dirty="0" smtClean="0">
                <a:solidFill>
                  <a:schemeClr val="tx1"/>
                </a:solidFill>
              </a:rPr>
              <a:t> “… </a:t>
            </a:r>
            <a:r>
              <a:rPr lang="en-US" sz="3200" b="1" dirty="0" smtClean="0"/>
              <a:t>And </a:t>
            </a:r>
            <a:r>
              <a:rPr lang="en-US" sz="3200" b="1" dirty="0"/>
              <a:t>the </a:t>
            </a:r>
            <a:r>
              <a:rPr lang="en-US" sz="3200" b="1" u="sng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evening</a:t>
            </a:r>
            <a:r>
              <a:rPr lang="en-US" sz="3200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,</a:t>
            </a:r>
            <a:r>
              <a:rPr lang="en-US" sz="3200" b="1" dirty="0" smtClean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3200" dirty="0" smtClean="0"/>
              <a:t>   </a:t>
            </a:r>
            <a:r>
              <a:rPr lang="en-US" sz="3200" b="1" dirty="0" smtClean="0"/>
              <a:t>and the </a:t>
            </a:r>
            <a:r>
              <a:rPr lang="en-US" sz="3200" b="1" u="sng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morning</a:t>
            </a:r>
            <a:r>
              <a:rPr lang="en-US" sz="3200" b="1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endParaRPr lang="en-US" sz="3200" dirty="0"/>
          </a:p>
          <a:p>
            <a:pPr marL="45720" indent="0">
              <a:buNone/>
            </a:pPr>
            <a:r>
              <a:rPr lang="en-US" sz="1900" i="1" strike="sngStrike" dirty="0" smtClean="0"/>
              <a:t>were</a:t>
            </a:r>
            <a:r>
              <a:rPr lang="en-US" sz="2700" i="1" dirty="0" smtClean="0"/>
              <a:t>    </a:t>
            </a:r>
            <a:r>
              <a:rPr lang="en-US" sz="3200" b="1" dirty="0" smtClean="0"/>
              <a:t> </a:t>
            </a:r>
            <a:r>
              <a:rPr lang="en-US" sz="3200" b="1" dirty="0" smtClean="0">
                <a:solidFill>
                  <a:srgbClr val="06DFEA"/>
                </a:solidFill>
              </a:rPr>
              <a:t> </a:t>
            </a:r>
            <a:r>
              <a:rPr lang="en-US" sz="3200" b="1" dirty="0" smtClean="0"/>
              <a:t>the first day.” </a:t>
            </a:r>
          </a:p>
          <a:p>
            <a:pPr marL="45720" indent="0">
              <a:buNone/>
            </a:pPr>
            <a:r>
              <a:rPr lang="en-US" sz="1900" b="1" dirty="0" smtClean="0"/>
              <a:t> </a:t>
            </a:r>
          </a:p>
          <a:p>
            <a:pPr marL="45720" indent="0">
              <a:buNone/>
            </a:pP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These      phrases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have </a:t>
            </a:r>
            <a:r>
              <a:rPr lang="en-US" sz="3200" u="sng" dirty="0">
                <a:latin typeface="Calibri" pitchFamily="34" charset="0"/>
                <a:cs typeface="Calibri" pitchFamily="34" charset="0"/>
              </a:rPr>
              <a:t>traditionally</a:t>
            </a:r>
            <a:r>
              <a:rPr lang="en-US" sz="32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been taught to mean</a:t>
            </a:r>
            <a:r>
              <a:rPr lang="en-US" sz="3200" dirty="0">
                <a:latin typeface="Calibri" pitchFamily="34" charset="0"/>
                <a:cs typeface="Calibri" pitchFamily="34" charset="0"/>
              </a:rPr>
              <a:t> that the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          new </a:t>
            </a:r>
            <a:r>
              <a:rPr lang="en-US" sz="3200" dirty="0">
                <a:latin typeface="Calibri" pitchFamily="34" charset="0"/>
                <a:cs typeface="Calibri" pitchFamily="34" charset="0"/>
              </a:rPr>
              <a:t>&lt;yowm&gt; day/cycle begins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3200" dirty="0" smtClean="0">
                <a:latin typeface="Calibri" pitchFamily="34" charset="0"/>
                <a:cs typeface="Calibri" pitchFamily="34" charset="0"/>
              </a:rPr>
            </a:br>
            <a:r>
              <a:rPr lang="en-US" sz="3200" dirty="0" smtClean="0">
                <a:latin typeface="Calibri" pitchFamily="34" charset="0"/>
                <a:cs typeface="Calibri" pitchFamily="34" charset="0"/>
              </a:rPr>
              <a:t>in </a:t>
            </a:r>
            <a:r>
              <a:rPr lang="en-US" sz="3200" dirty="0">
                <a:latin typeface="Calibri" pitchFamily="34" charset="0"/>
                <a:cs typeface="Calibri" pitchFamily="34" charset="0"/>
              </a:rPr>
              <a:t>the evening.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  </a:t>
            </a: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                      </a:t>
            </a:r>
          </a:p>
          <a:p>
            <a:pPr marL="45720" indent="0">
              <a:buNone/>
            </a:pP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                                      </a:t>
            </a:r>
            <a:r>
              <a:rPr lang="en-US" sz="42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This </a:t>
            </a:r>
            <a:r>
              <a:rPr lang="en-US" sz="4200" b="1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is simply not true</a:t>
            </a:r>
            <a:r>
              <a:rPr lang="en-US" sz="42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!</a:t>
            </a:r>
            <a:endParaRPr lang="en-US" sz="4200" b="1" dirty="0">
              <a:solidFill>
                <a:schemeClr val="bg2">
                  <a:lumMod val="50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Calibri" pitchFamily="34" charset="0"/>
              <a:cs typeface="Calibri" pitchFamily="34" charset="0"/>
            </a:endParaRPr>
          </a:p>
          <a:p>
            <a:pPr marL="45720" indent="0">
              <a:buNone/>
            </a:pPr>
            <a:r>
              <a:rPr lang="en-US" sz="3200" b="1" dirty="0"/>
              <a:t/>
            </a:r>
            <a:br>
              <a:rPr lang="en-US" sz="3200" b="1" dirty="0"/>
            </a:br>
            <a:endParaRPr lang="en-US" sz="1800" dirty="0"/>
          </a:p>
        </p:txBody>
      </p:sp>
      <p:sp>
        <p:nvSpPr>
          <p:cNvPr id="5" name="5-Point Star 4"/>
          <p:cNvSpPr/>
          <p:nvPr/>
        </p:nvSpPr>
        <p:spPr>
          <a:xfrm rot="21207995">
            <a:off x="1563441" y="4185780"/>
            <a:ext cx="442858" cy="34584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 rot="21207995">
            <a:off x="270796" y="2861736"/>
            <a:ext cx="442858" cy="34584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 rot="21207995">
            <a:off x="4425014" y="2894744"/>
            <a:ext cx="442858" cy="34584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 rot="21207995">
            <a:off x="1205862" y="3405580"/>
            <a:ext cx="442858" cy="34584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C:\Users\Rae\Desktop\Flat Earth\do boy glas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000" y="4572947"/>
            <a:ext cx="1966944" cy="217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82601" y="116632"/>
            <a:ext cx="26917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38100">
                  <a:solidFill>
                    <a:srgbClr val="002060"/>
                  </a:solidFill>
                </a:ln>
                <a:solidFill>
                  <a:schemeClr val="accent3"/>
                </a:solidFill>
                <a:effectLst/>
                <a:latin typeface="Ravie" pitchFamily="82" charset="0"/>
              </a:rPr>
              <a:t>But…</a:t>
            </a:r>
            <a:endParaRPr lang="en-US" sz="5400" b="1" cap="none" spc="0" dirty="0">
              <a:ln w="38100">
                <a:solidFill>
                  <a:srgbClr val="002060"/>
                </a:solidFill>
              </a:ln>
              <a:solidFill>
                <a:schemeClr val="accent3"/>
              </a:solidFill>
              <a:effectLst/>
              <a:latin typeface="Ravie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69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75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76848" y="6448251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/>
              <a:pPr/>
              <a:t>55</a:t>
            </a:fld>
            <a:endParaRPr lang="es-ES" dirty="0"/>
          </a:p>
        </p:txBody>
      </p:sp>
      <p:sp>
        <p:nvSpPr>
          <p:cNvPr id="3" name="Text Placeholder 1"/>
          <p:cNvSpPr txBox="1">
            <a:spLocks/>
          </p:cNvSpPr>
          <p:nvPr/>
        </p:nvSpPr>
        <p:spPr>
          <a:xfrm>
            <a:off x="1182334" y="1412776"/>
            <a:ext cx="3106924" cy="432048"/>
          </a:xfrm>
          <a:prstGeom prst="rect">
            <a:avLst/>
          </a:prstGeom>
          <a:gradFill>
            <a:gsLst>
              <a:gs pos="0">
                <a:srgbClr val="8EBEE6"/>
              </a:gs>
              <a:gs pos="99000">
                <a:srgbClr val="06DFEA"/>
              </a:gs>
              <a:gs pos="99000">
                <a:srgbClr val="DFA6C0"/>
              </a:gs>
            </a:gsLst>
            <a:lin ang="2700000" scaled="1"/>
          </a:gradFill>
          <a:ln w="3810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dirty="0" smtClean="0"/>
              <a:t>Light/Day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905070" y="2132856"/>
            <a:ext cx="3670264" cy="4176464"/>
          </a:xfrm>
          <a:prstGeom prst="rect">
            <a:avLst/>
          </a:prstGeom>
        </p:spPr>
        <p:txBody>
          <a:bodyPr/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2920" indent="-457200">
              <a:buFont typeface="Georgia" pitchFamily="18" charset="0"/>
              <a:buAutoNum type="alphaLcPeriod"/>
            </a:pP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used in </a:t>
            </a:r>
            <a:r>
              <a:rPr lang="en-US" b="1" dirty="0" smtClean="0">
                <a:solidFill>
                  <a:srgbClr val="00B0F0"/>
                </a:solidFill>
              </a:rPr>
              <a:t>Gen 1:5</a:t>
            </a:r>
            <a:r>
              <a:rPr lang="en-US" b="1" u="sng" dirty="0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pPr marL="502920" indent="-457200">
              <a:buFont typeface="Georgia" pitchFamily="18" charset="0"/>
              <a:buAutoNum type="alphaLcPeriod"/>
            </a:pP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definition is the “warm hours” or 12 hours of the day.</a:t>
            </a:r>
          </a:p>
          <a:p>
            <a:pPr marL="502920" indent="-457200">
              <a:buFont typeface="Georgia" pitchFamily="18" charset="0"/>
              <a:buAutoNum type="alphaLcPeriod"/>
            </a:pPr>
            <a:r>
              <a:rPr lang="en-US" dirty="0" smtClean="0"/>
              <a:t>Light is called DAY.</a:t>
            </a:r>
          </a:p>
          <a:p>
            <a:pPr marL="502920" indent="-457200">
              <a:buFont typeface="Georgia" pitchFamily="18" charset="0"/>
              <a:buAutoNum type="alphaLcPeriod"/>
            </a:pP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use of DAY in </a:t>
            </a:r>
            <a:br>
              <a:rPr lang="en-US" dirty="0" smtClean="0"/>
            </a:br>
            <a:r>
              <a:rPr lang="en-US" b="1" dirty="0">
                <a:solidFill>
                  <a:srgbClr val="00B0F0"/>
                </a:solidFill>
              </a:rPr>
              <a:t>Gen </a:t>
            </a:r>
            <a:r>
              <a:rPr lang="en-US" b="1" dirty="0" smtClean="0">
                <a:solidFill>
                  <a:srgbClr val="00B0F0"/>
                </a:solidFill>
              </a:rPr>
              <a:t>1:5</a:t>
            </a:r>
            <a:r>
              <a:rPr lang="en-US" b="1" u="sng" dirty="0" smtClean="0">
                <a:solidFill>
                  <a:srgbClr val="FF0000"/>
                </a:solidFill>
              </a:rPr>
              <a:t>b</a:t>
            </a:r>
            <a:r>
              <a:rPr lang="en-US" dirty="0" smtClean="0"/>
              <a:t> aligns with the two twilights, </a:t>
            </a:r>
            <a:br>
              <a:rPr lang="en-US" dirty="0" smtClean="0"/>
            </a:br>
            <a:r>
              <a:rPr lang="en-US" dirty="0" smtClean="0"/>
              <a:t>linking them to the</a:t>
            </a:r>
            <a:br>
              <a:rPr lang="en-US" dirty="0" smtClean="0"/>
            </a:br>
            <a:r>
              <a:rPr lang="en-US" dirty="0" smtClean="0"/>
              <a:t>Day Season.</a:t>
            </a:r>
            <a:endParaRPr lang="en-US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5079350" y="1412776"/>
            <a:ext cx="3165058" cy="432048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99000">
                <a:srgbClr val="DFA6C0">
                  <a:lumMod val="90000"/>
                </a:srgbClr>
              </a:gs>
              <a:gs pos="99000">
                <a:srgbClr val="DFA6C0"/>
              </a:gs>
            </a:gsLst>
            <a:lin ang="2700000" scaled="1"/>
            <a:tileRect/>
          </a:gra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dirty="0" smtClean="0"/>
              <a:t>Evening/Morning</a:t>
            </a:r>
            <a:endParaRPr lang="en-US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4825696" y="2131561"/>
            <a:ext cx="3850760" cy="4176464"/>
          </a:xfrm>
          <a:prstGeom prst="rect">
            <a:avLst/>
          </a:prstGeom>
        </p:spPr>
        <p:txBody>
          <a:bodyPr/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2920" indent="-457200">
              <a:buFont typeface="Georgia" pitchFamily="18" charset="0"/>
              <a:buAutoNum type="alphaLcPeriod"/>
            </a:pP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usage in </a:t>
            </a:r>
            <a:r>
              <a:rPr lang="en-US" b="1" dirty="0" smtClean="0">
                <a:solidFill>
                  <a:srgbClr val="00B0F0"/>
                </a:solidFill>
              </a:rPr>
              <a:t>Gen 1:5</a:t>
            </a:r>
            <a:r>
              <a:rPr lang="en-US" b="1" u="sng" dirty="0" smtClean="0">
                <a:solidFill>
                  <a:srgbClr val="FF0000"/>
                </a:solidFill>
              </a:rPr>
              <a:t>b</a:t>
            </a:r>
            <a:r>
              <a:rPr lang="en-US" dirty="0" smtClean="0">
                <a:solidFill>
                  <a:srgbClr val="FF0000"/>
                </a:solidFill>
              </a:rPr>
              <a:t>,</a:t>
            </a:r>
            <a:r>
              <a:rPr lang="en-US" dirty="0" smtClean="0"/>
              <a:t> </a:t>
            </a:r>
            <a:r>
              <a:rPr lang="en-US" b="1" u="sng" dirty="0" smtClean="0"/>
              <a:t>after</a:t>
            </a:r>
            <a:r>
              <a:rPr lang="en-US" dirty="0" smtClean="0"/>
              <a:t> Day Season has been determined.</a:t>
            </a:r>
          </a:p>
          <a:p>
            <a:pPr marL="502920" indent="-457200">
              <a:buFont typeface="Georgia" pitchFamily="18" charset="0"/>
              <a:buAutoNum type="alphaLcPeriod"/>
            </a:pP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definition is correct as “dusk” and “dawn.” </a:t>
            </a:r>
          </a:p>
          <a:p>
            <a:pPr marL="502920" indent="-457200">
              <a:buFont typeface="Georgia" pitchFamily="18" charset="0"/>
              <a:buAutoNum type="alphaLcPeriod"/>
            </a:pPr>
            <a:r>
              <a:rPr lang="en-US" dirty="0" smtClean="0"/>
              <a:t>Both terms are twilights.</a:t>
            </a:r>
          </a:p>
          <a:p>
            <a:pPr marL="502920" indent="-457200">
              <a:buFont typeface="Georgia" pitchFamily="18" charset="0"/>
              <a:buAutoNum type="alphaLcPeriod"/>
            </a:pPr>
            <a:r>
              <a:rPr lang="en-US" dirty="0" smtClean="0"/>
              <a:t>Evening and Morning both belong to the Day Season.</a:t>
            </a:r>
          </a:p>
          <a:p>
            <a:pPr marL="502920" indent="-457200">
              <a:buFont typeface="Georgia" pitchFamily="18" charset="0"/>
              <a:buAutoNum type="alphaLcPeriod"/>
            </a:pPr>
            <a:endParaRPr lang="en-US" dirty="0" smtClean="0"/>
          </a:p>
          <a:p>
            <a:pPr marL="502920" indent="-457200">
              <a:buFont typeface="Georgia" pitchFamily="18" charset="0"/>
              <a:buAutoNum type="alphaLcPeriod"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76864" y="242645"/>
            <a:ext cx="8242687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1</a:t>
            </a:r>
            <a:r>
              <a:rPr lang="en-US" sz="2800" b="1" baseline="3000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usage of a word in the Scriptures, </a:t>
            </a:r>
            <a:b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most often takes the 1</a:t>
            </a:r>
            <a:r>
              <a:rPr lang="en-US" sz="2800" b="1" baseline="3000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definition. 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-108520" y="-1287525"/>
            <a:ext cx="857232" cy="9433050"/>
            <a:chOff x="-108520" y="-1287525"/>
            <a:chExt cx="857232" cy="9433050"/>
          </a:xfrm>
        </p:grpSpPr>
        <p:sp>
          <p:nvSpPr>
            <p:cNvPr id="9" name="Minus 8"/>
            <p:cNvSpPr/>
            <p:nvPr/>
          </p:nvSpPr>
          <p:spPr>
            <a:xfrm rot="16200000">
              <a:off x="-4303469" y="3093343"/>
              <a:ext cx="9433049" cy="671313"/>
            </a:xfrm>
            <a:prstGeom prst="mathMinus">
              <a:avLst/>
            </a:prstGeom>
            <a:solidFill>
              <a:schemeClr val="accent6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Minus 9"/>
            <p:cNvSpPr/>
            <p:nvPr/>
          </p:nvSpPr>
          <p:spPr>
            <a:xfrm rot="16200000">
              <a:off x="-4489388" y="3093344"/>
              <a:ext cx="9433049" cy="671313"/>
            </a:xfrm>
            <a:prstGeom prst="mathMinus">
              <a:avLst/>
            </a:prstGeom>
            <a:solidFill>
              <a:srgbClr val="00B0F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2170524" y="6074132"/>
            <a:ext cx="5569828" cy="52322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65100" prst="coolSlant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Let’s chart this information.</a:t>
            </a:r>
            <a:endParaRPr lang="en-US" sz="2800" b="1" cap="none" spc="0" dirty="0">
              <a:ln w="11430"/>
              <a:solidFill>
                <a:schemeClr val="tx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58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2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2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2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25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76848" y="6448251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/>
              <a:pPr/>
              <a:t>56</a:t>
            </a:fld>
            <a:endParaRPr lang="es-ES" dirty="0"/>
          </a:p>
        </p:txBody>
      </p:sp>
      <p:sp>
        <p:nvSpPr>
          <p:cNvPr id="3" name="Rectangle 2"/>
          <p:cNvSpPr/>
          <p:nvPr/>
        </p:nvSpPr>
        <p:spPr>
          <a:xfrm>
            <a:off x="95861" y="1052736"/>
            <a:ext cx="4496776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Gen 1:5a</a:t>
            </a:r>
            <a:br>
              <a:rPr lang="en-US" sz="28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1</a:t>
            </a:r>
            <a:r>
              <a:rPr lang="en-US" sz="2800" b="1" baseline="3000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: there are 2 major divisions to divide the 24 hour cycle in half.</a:t>
            </a:r>
          </a:p>
          <a:p>
            <a:pPr algn="ctr"/>
            <a:endParaRPr lang="en-US" sz="2800" b="1" cap="none" spc="0" dirty="0" smtClean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algn="ctr"/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12 hrs. Day</a:t>
            </a:r>
          </a:p>
          <a:p>
            <a:pPr algn="ctr"/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12 hrs. Night</a:t>
            </a:r>
          </a:p>
          <a:p>
            <a:pPr algn="ctr"/>
            <a:endParaRPr lang="en-US" sz="28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4716016" y="1196752"/>
            <a:ext cx="3669074" cy="3600400"/>
          </a:xfrm>
          <a:prstGeom prst="ellipse">
            <a:avLst/>
          </a:prstGeom>
          <a:gradFill flip="none" rotWithShape="1">
            <a:gsLst>
              <a:gs pos="48000">
                <a:srgbClr val="ABE9FF"/>
              </a:gs>
              <a:gs pos="99000">
                <a:srgbClr val="002060"/>
              </a:gs>
              <a:gs pos="51000">
                <a:srgbClr val="002060"/>
              </a:gs>
            </a:gsLst>
            <a:lin ang="5400000" scaled="1"/>
            <a:tileRect/>
          </a:gra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99522" y="1754813"/>
            <a:ext cx="325990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1. Light is </a:t>
            </a:r>
            <a:b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called DAY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53402" y="3356992"/>
            <a:ext cx="275738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2. Darkness is called NIGHT</a:t>
            </a:r>
            <a:endParaRPr lang="en-US" sz="2800" b="1" cap="none" spc="0" dirty="0">
              <a:ln w="11430"/>
              <a:solidFill>
                <a:schemeClr val="bg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0" y="44624"/>
            <a:ext cx="9185274" cy="912738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spc="50" dirty="0" smtClean="0"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#1</a:t>
            </a:r>
            <a:r>
              <a:rPr lang="en-US" sz="4400" spc="50" dirty="0" smtClean="0"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Large Components of the Day</a:t>
            </a:r>
            <a:endParaRPr lang="en-US" sz="4400" spc="50" dirty="0"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03848" y="4905429"/>
            <a:ext cx="550906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Notice:  Everything about </a:t>
            </a:r>
            <a:br>
              <a:rPr lang="en-US" sz="2800" b="1" cap="none" spc="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creation week started here </a:t>
            </a:r>
            <a:br>
              <a:rPr lang="en-US" sz="2800" b="1" cap="none" spc="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with Day-Light.</a:t>
            </a:r>
            <a:endParaRPr lang="en-US" sz="2800" b="1" cap="none" spc="0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9" name="Bent Arrow 8"/>
          <p:cNvSpPr/>
          <p:nvPr/>
        </p:nvSpPr>
        <p:spPr>
          <a:xfrm flipH="1">
            <a:off x="7879285" y="2564904"/>
            <a:ext cx="827780" cy="3033022"/>
          </a:xfrm>
          <a:prstGeom prst="bentArrow">
            <a:avLst>
              <a:gd name="adj1" fmla="val 11949"/>
              <a:gd name="adj2" fmla="val 20255"/>
              <a:gd name="adj3" fmla="val 22627"/>
              <a:gd name="adj4" fmla="val 72224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517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76848" y="6448251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/>
              <a:pPr/>
              <a:t>57</a:t>
            </a:fld>
            <a:endParaRPr lang="es-ES" dirty="0"/>
          </a:p>
        </p:txBody>
      </p:sp>
      <p:sp>
        <p:nvSpPr>
          <p:cNvPr id="4" name="Rectangle 3"/>
          <p:cNvSpPr/>
          <p:nvPr/>
        </p:nvSpPr>
        <p:spPr>
          <a:xfrm>
            <a:off x="78558" y="4611231"/>
            <a:ext cx="9101954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twilight components are small slivers of transition between the light and night.</a:t>
            </a:r>
          </a:p>
          <a:p>
            <a:pPr algn="ctr"/>
            <a:r>
              <a:rPr lang="en-US" sz="2800" b="1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Evening twilight </a:t>
            </a:r>
            <a:r>
              <a:rPr lang="en-US" sz="2800" b="1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was placed 12 hrs.</a:t>
            </a:r>
            <a:br>
              <a:rPr lang="en-US" sz="2800" b="1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before the</a:t>
            </a:r>
            <a:r>
              <a:rPr lang="en-US" sz="2800" b="1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Morning twilight.</a:t>
            </a:r>
          </a:p>
          <a:p>
            <a:pPr algn="ctr"/>
            <a:r>
              <a:rPr lang="en-US" sz="2800" b="1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Gen 1:5 “order” is correct!</a:t>
            </a:r>
            <a:endParaRPr lang="en-US" sz="2800" b="1" dirty="0">
              <a:ln w="11430"/>
              <a:solidFill>
                <a:schemeClr val="tx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algn="ctr"/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732310" y="980728"/>
            <a:ext cx="3669074" cy="3600400"/>
          </a:xfrm>
          <a:prstGeom prst="ellipse">
            <a:avLst/>
          </a:prstGeom>
          <a:gradFill flip="none" rotWithShape="1">
            <a:gsLst>
              <a:gs pos="48000">
                <a:srgbClr val="ABE9FF"/>
              </a:gs>
              <a:gs pos="99000">
                <a:srgbClr val="002060"/>
              </a:gs>
              <a:gs pos="51000">
                <a:srgbClr val="002060"/>
              </a:gs>
            </a:gsLst>
            <a:lin ang="5400000" scaled="1"/>
            <a:tileRect/>
          </a:gra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/>
          <p:cNvSpPr/>
          <p:nvPr/>
        </p:nvSpPr>
        <p:spPr>
          <a:xfrm>
            <a:off x="2584960" y="2426984"/>
            <a:ext cx="1972506" cy="328658"/>
          </a:xfrm>
          <a:prstGeom prst="rtTriangle">
            <a:avLst/>
          </a:prstGeom>
          <a:solidFill>
            <a:schemeClr val="tx2">
              <a:lumMod val="20000"/>
              <a:lumOff val="80000"/>
            </a:schemeClr>
          </a:solidFill>
          <a:ln w="9525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 flipH="1">
            <a:off x="4554892" y="2426984"/>
            <a:ext cx="1990508" cy="328658"/>
          </a:xfrm>
          <a:prstGeom prst="rtTriangle">
            <a:avLst/>
          </a:prstGeom>
          <a:solidFill>
            <a:schemeClr val="accent4"/>
          </a:solidFill>
          <a:ln w="9525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915816" y="1538789"/>
            <a:ext cx="325990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DAY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84616" y="3140968"/>
            <a:ext cx="292754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NIGHT</a:t>
            </a:r>
            <a:endParaRPr lang="en-US" sz="2800" b="1" cap="none" spc="0" dirty="0">
              <a:ln w="11430"/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56176" y="1895860"/>
            <a:ext cx="275738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#1 Evening</a:t>
            </a:r>
          </a:p>
          <a:p>
            <a:pPr algn="ctr"/>
            <a:r>
              <a:rPr lang="en-US" sz="2800" b="1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twilight</a:t>
            </a:r>
            <a:endParaRPr lang="en-US" sz="2800" b="1" cap="none" spc="0" dirty="0">
              <a:ln w="11430"/>
              <a:solidFill>
                <a:schemeClr val="accent4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9512" y="1898829"/>
            <a:ext cx="275738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#2 Morning</a:t>
            </a:r>
            <a:b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twilight</a:t>
            </a:r>
          </a:p>
        </p:txBody>
      </p:sp>
      <p:sp>
        <p:nvSpPr>
          <p:cNvPr id="12" name="Title 3"/>
          <p:cNvSpPr txBox="1">
            <a:spLocks/>
          </p:cNvSpPr>
          <p:nvPr/>
        </p:nvSpPr>
        <p:spPr>
          <a:xfrm>
            <a:off x="-36512" y="44624"/>
            <a:ext cx="9258298" cy="912738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spc="50" dirty="0" smtClean="0"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#2  </a:t>
            </a:r>
            <a:r>
              <a:rPr lang="en-US" sz="4400" spc="50" dirty="0" smtClean="0"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Small Components of the Day</a:t>
            </a:r>
            <a:endParaRPr lang="en-US" sz="4400" spc="50" dirty="0"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458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16" presetClass="entr" presetSubtype="37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50"/>
                            </p:stCondLst>
                            <p:childTnLst>
                              <p:par>
                                <p:cTn id="2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25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75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76848" y="6448251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/>
              <a:pPr/>
              <a:t>58</a:t>
            </a:fld>
            <a:endParaRPr lang="es-ES" dirty="0"/>
          </a:p>
        </p:txBody>
      </p:sp>
      <p:sp>
        <p:nvSpPr>
          <p:cNvPr id="4" name="Rectangle 3"/>
          <p:cNvSpPr/>
          <p:nvPr/>
        </p:nvSpPr>
        <p:spPr>
          <a:xfrm>
            <a:off x="78558" y="4611231"/>
            <a:ext cx="9101954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In modern terms </a:t>
            </a:r>
            <a:br>
              <a:rPr lang="en-US" sz="28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Gen 1:5b would read this way:  </a:t>
            </a:r>
            <a:br>
              <a:rPr lang="en-US" sz="28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And the dusk twilight, and the dawn twilight </a:t>
            </a:r>
            <a:b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belong to the [day] – the hot part</a:t>
            </a:r>
            <a:b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of the 12 hour Day Season.  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732310" y="980728"/>
            <a:ext cx="3669074" cy="3600400"/>
          </a:xfrm>
          <a:prstGeom prst="ellipse">
            <a:avLst/>
          </a:prstGeom>
          <a:gradFill flip="none" rotWithShape="1">
            <a:gsLst>
              <a:gs pos="48000">
                <a:srgbClr val="ABE9FF"/>
              </a:gs>
              <a:gs pos="99000">
                <a:srgbClr val="002060"/>
              </a:gs>
              <a:gs pos="51000">
                <a:srgbClr val="002060"/>
              </a:gs>
            </a:gsLst>
            <a:lin ang="5400000" scaled="1"/>
            <a:tileRect/>
          </a:gra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/>
          <p:cNvSpPr/>
          <p:nvPr/>
        </p:nvSpPr>
        <p:spPr>
          <a:xfrm>
            <a:off x="2584960" y="2426984"/>
            <a:ext cx="1972506" cy="328658"/>
          </a:xfrm>
          <a:prstGeom prst="rtTriangle">
            <a:avLst/>
          </a:prstGeom>
          <a:solidFill>
            <a:schemeClr val="tx2">
              <a:lumMod val="20000"/>
              <a:lumOff val="80000"/>
            </a:schemeClr>
          </a:solidFill>
          <a:ln w="9525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 flipH="1">
            <a:off x="4554892" y="2426984"/>
            <a:ext cx="1990508" cy="328658"/>
          </a:xfrm>
          <a:prstGeom prst="rtTriangle">
            <a:avLst/>
          </a:prstGeom>
          <a:solidFill>
            <a:schemeClr val="accent4"/>
          </a:solidFill>
          <a:ln w="9525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915816" y="1538789"/>
            <a:ext cx="325990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Light came 1</a:t>
            </a:r>
            <a:r>
              <a:rPr lang="en-US" sz="2800" b="1" baseline="3000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</a:t>
            </a:r>
            <a:r>
              <a:rPr lang="en-US" sz="28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(called: DAY)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15816" y="3140968"/>
            <a:ext cx="326514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3</a:t>
            </a:r>
            <a:r>
              <a:rPr lang="en-US" sz="2800" b="1" baseline="30000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rd</a:t>
            </a:r>
            <a:r>
              <a:rPr lang="en-US" sz="2800" b="1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Night follows</a:t>
            </a:r>
          </a:p>
          <a:p>
            <a:pPr algn="ctr"/>
            <a:r>
              <a:rPr lang="en-US" sz="2800" b="1" cap="none" spc="0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evening</a:t>
            </a:r>
            <a:endParaRPr lang="en-US" sz="2800" b="1" cap="none" spc="0" dirty="0">
              <a:ln w="11430"/>
              <a:solidFill>
                <a:schemeClr val="bg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545400" y="1691854"/>
            <a:ext cx="1978936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2</a:t>
            </a:r>
            <a:r>
              <a:rPr lang="en-US" sz="2800" b="1" baseline="30000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nd</a:t>
            </a:r>
            <a:r>
              <a:rPr lang="en-US" sz="2800" b="1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Evening twilight follows</a:t>
            </a:r>
            <a:endParaRPr lang="en-US" sz="2800" b="1" cap="none" spc="0" dirty="0">
              <a:ln w="11430"/>
              <a:solidFill>
                <a:schemeClr val="accent4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3528" y="1694823"/>
            <a:ext cx="2469352" cy="24929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4</a:t>
            </a:r>
            <a:r>
              <a:rPr lang="en-US" sz="2800" b="1" baseline="30000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</a:t>
            </a:r>
            <a: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Morning twilight </a:t>
            </a:r>
            <a:b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follows </a:t>
            </a:r>
            <a:b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4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[ends the 1</a:t>
            </a:r>
            <a:r>
              <a:rPr lang="en-US" sz="2400" b="1" baseline="30000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</a:t>
            </a:r>
            <a:r>
              <a:rPr lang="en-US" sz="24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day &amp; begins the 2</a:t>
            </a:r>
            <a:r>
              <a:rPr lang="en-US" sz="2400" b="1" baseline="30000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nd</a:t>
            </a:r>
            <a:r>
              <a:rPr lang="en-US" sz="24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day] </a:t>
            </a:r>
            <a:endParaRPr lang="en-US" sz="2800" b="1" cap="none" spc="0" dirty="0">
              <a:ln w="11430"/>
              <a:solidFill>
                <a:schemeClr val="tx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2" name="Title 3"/>
          <p:cNvSpPr txBox="1">
            <a:spLocks/>
          </p:cNvSpPr>
          <p:nvPr/>
        </p:nvSpPr>
        <p:spPr>
          <a:xfrm>
            <a:off x="0" y="116632"/>
            <a:ext cx="9185274" cy="792088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spc="50" dirty="0" smtClean="0"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#3</a:t>
            </a:r>
            <a:r>
              <a:rPr lang="en-US" sz="4000" spc="50" dirty="0" smtClean="0"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Proper Order of the Components</a:t>
            </a:r>
            <a:endParaRPr lang="en-US" sz="4000" spc="50" dirty="0"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1240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6" presetClass="entr" presetSubtype="2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76848" y="6448251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/>
              <a:pPr/>
              <a:t>59</a:t>
            </a:fld>
            <a:endParaRPr lang="es-ES" dirty="0"/>
          </a:p>
        </p:txBody>
      </p:sp>
      <p:sp>
        <p:nvSpPr>
          <p:cNvPr id="4" name="Rectangle 3"/>
          <p:cNvSpPr/>
          <p:nvPr/>
        </p:nvSpPr>
        <p:spPr>
          <a:xfrm>
            <a:off x="-252536" y="4611231"/>
            <a:ext cx="7805810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Night is the absence of LIGHT.</a:t>
            </a:r>
          </a:p>
          <a:p>
            <a:pPr algn="ctr"/>
            <a:r>
              <a:rPr lang="en-US" sz="2800" b="1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Twilight contains LIGHT.</a:t>
            </a:r>
          </a:p>
          <a:p>
            <a:pPr algn="ctr"/>
            <a:r>
              <a:rPr lang="en-US" sz="28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That’s why </a:t>
            </a:r>
            <a:r>
              <a:rPr lang="en-US" sz="2800" b="1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twilights</a:t>
            </a:r>
            <a:r>
              <a:rPr lang="en-US" sz="28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are reckoned </a:t>
            </a:r>
            <a:br>
              <a:rPr lang="en-US" sz="28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as part of the </a:t>
            </a:r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“day” </a:t>
            </a:r>
            <a:r>
              <a:rPr lang="en-US" sz="28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or </a:t>
            </a:r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DAY Season! </a:t>
            </a:r>
            <a:b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732310" y="980728"/>
            <a:ext cx="3669074" cy="3600400"/>
          </a:xfrm>
          <a:prstGeom prst="ellipse">
            <a:avLst/>
          </a:prstGeom>
          <a:gradFill flip="none" rotWithShape="1">
            <a:gsLst>
              <a:gs pos="48000">
                <a:srgbClr val="ABE9FF"/>
              </a:gs>
              <a:gs pos="99000">
                <a:srgbClr val="002060"/>
              </a:gs>
              <a:gs pos="51000">
                <a:srgbClr val="002060"/>
              </a:gs>
            </a:gsLst>
            <a:lin ang="5400000" scaled="1"/>
            <a:tileRect/>
          </a:gra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/>
          <p:cNvSpPr/>
          <p:nvPr/>
        </p:nvSpPr>
        <p:spPr>
          <a:xfrm>
            <a:off x="2584960" y="2426984"/>
            <a:ext cx="1972506" cy="328658"/>
          </a:xfrm>
          <a:prstGeom prst="rtTriangle">
            <a:avLst/>
          </a:prstGeom>
          <a:solidFill>
            <a:schemeClr val="tx2">
              <a:lumMod val="20000"/>
              <a:lumOff val="80000"/>
            </a:schemeClr>
          </a:solidFill>
          <a:ln w="9525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 flipH="1">
            <a:off x="4554892" y="2426984"/>
            <a:ext cx="1990508" cy="328658"/>
          </a:xfrm>
          <a:prstGeom prst="rtTriangle">
            <a:avLst/>
          </a:prstGeom>
          <a:solidFill>
            <a:schemeClr val="accent4"/>
          </a:solidFill>
          <a:ln w="9525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915816" y="1538789"/>
            <a:ext cx="325990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Light came 1</a:t>
            </a:r>
            <a:r>
              <a:rPr lang="en-US" sz="2800" b="1" baseline="3000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</a:t>
            </a:r>
            <a:r>
              <a:rPr lang="en-US" sz="28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(called: DAY)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15816" y="3140968"/>
            <a:ext cx="326514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3</a:t>
            </a:r>
            <a:r>
              <a:rPr lang="en-US" sz="2800" b="1" baseline="30000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rd</a:t>
            </a:r>
            <a:r>
              <a:rPr lang="en-US" sz="2800" b="1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Night follows</a:t>
            </a:r>
          </a:p>
          <a:p>
            <a:pPr algn="ctr"/>
            <a:r>
              <a:rPr lang="en-US" sz="2800" b="1" cap="none" spc="0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evening</a:t>
            </a:r>
            <a:endParaRPr lang="en-US" sz="2800" b="1" cap="none" spc="0" dirty="0">
              <a:ln w="11430"/>
              <a:solidFill>
                <a:schemeClr val="bg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545400" y="1895860"/>
            <a:ext cx="231634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2</a:t>
            </a:r>
            <a:r>
              <a:rPr lang="en-US" sz="2800" b="1" baseline="30000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nd</a:t>
            </a:r>
            <a:r>
              <a:rPr lang="en-US" sz="2800" b="1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Evening twilight </a:t>
            </a:r>
            <a:endParaRPr lang="en-US" sz="2800" b="1" cap="none" spc="0" dirty="0">
              <a:ln w="11430"/>
              <a:solidFill>
                <a:schemeClr val="accent4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9512" y="1898829"/>
            <a:ext cx="246935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4</a:t>
            </a:r>
            <a:r>
              <a:rPr lang="en-US" sz="2800" b="1" baseline="30000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</a:t>
            </a:r>
            <a: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Morning twilight </a:t>
            </a:r>
            <a:endParaRPr lang="en-US" sz="2800" b="1" cap="none" spc="0" dirty="0">
              <a:ln w="11430"/>
              <a:solidFill>
                <a:schemeClr val="tx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2" name="Title 3"/>
          <p:cNvSpPr txBox="1">
            <a:spLocks/>
          </p:cNvSpPr>
          <p:nvPr/>
        </p:nvSpPr>
        <p:spPr>
          <a:xfrm>
            <a:off x="0" y="116632"/>
            <a:ext cx="9185274" cy="792088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spc="50" dirty="0" smtClean="0"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#4</a:t>
            </a:r>
            <a:r>
              <a:rPr lang="en-US" sz="4000" spc="50" dirty="0" smtClean="0"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Night as Compared to Twilight</a:t>
            </a:r>
            <a:endParaRPr lang="en-US" sz="4000" spc="50" dirty="0"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3" name="Picture 2" descr="C:\Users\Rae\Desktop\Grammar Art\question twitter png edi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512197"/>
            <a:ext cx="1471882" cy="150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loud Callout 13"/>
          <p:cNvSpPr/>
          <p:nvPr/>
        </p:nvSpPr>
        <p:spPr>
          <a:xfrm>
            <a:off x="6948264" y="3140968"/>
            <a:ext cx="1728192" cy="1164217"/>
          </a:xfrm>
          <a:prstGeom prst="cloudCallout">
            <a:avLst>
              <a:gd name="adj1" fmla="val -5072"/>
              <a:gd name="adj2" fmla="val 82553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ABE9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36295" y="3294855"/>
            <a:ext cx="1288041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400" dirty="0" smtClean="0">
                <a:solidFill>
                  <a:schemeClr val="accent5"/>
                </a:solidFill>
                <a:latin typeface="Bauhaus 93" pitchFamily="82" charset="0"/>
                <a:cs typeface="Aharoni" pitchFamily="2" charset="-79"/>
              </a:rPr>
              <a:t>OH?  …</a:t>
            </a:r>
          </a:p>
          <a:p>
            <a:pPr algn="ctr"/>
            <a:r>
              <a:rPr lang="en-US" sz="2400" dirty="0" smtClean="0">
                <a:solidFill>
                  <a:schemeClr val="accent5"/>
                </a:solidFill>
                <a:latin typeface="Bauhaus 93" pitchFamily="82" charset="0"/>
                <a:cs typeface="Aharoni" pitchFamily="2" charset="-79"/>
              </a:rPr>
              <a:t>OK!!</a:t>
            </a:r>
            <a:endParaRPr lang="en-US" sz="2400" dirty="0">
              <a:solidFill>
                <a:schemeClr val="accent5"/>
              </a:solidFill>
              <a:latin typeface="Bauhaus 93" pitchFamily="82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00487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7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7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75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750"/>
                            </p:stCondLst>
                            <p:childTnLst>
                              <p:par>
                                <p:cTn id="2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75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uble Wave 8"/>
          <p:cNvSpPr/>
          <p:nvPr/>
        </p:nvSpPr>
        <p:spPr>
          <a:xfrm>
            <a:off x="-396552" y="6309320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908" y="44624"/>
            <a:ext cx="8399564" cy="936104"/>
          </a:xfrm>
        </p:spPr>
        <p:txBody>
          <a:bodyPr/>
          <a:lstStyle/>
          <a:p>
            <a:pPr algn="l"/>
            <a:r>
              <a:rPr lang="en-US" dirty="0" smtClean="0"/>
              <a:t>Here’s a True Definition</a:t>
            </a:r>
            <a:endParaRPr lang="en-US" dirty="0"/>
          </a:p>
        </p:txBody>
      </p:sp>
      <p:sp>
        <p:nvSpPr>
          <p:cNvPr id="17" name="Content Placeholder 6"/>
          <p:cNvSpPr txBox="1">
            <a:spLocks/>
          </p:cNvSpPr>
          <p:nvPr/>
        </p:nvSpPr>
        <p:spPr>
          <a:xfrm>
            <a:off x="323528" y="4509120"/>
            <a:ext cx="8496944" cy="1670705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But 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28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morning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is even more special. 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28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28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morning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ends the former 24 hour cycle, and begins the new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24 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hour cycle at the moment of daybreak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.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28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In </a:t>
            </a:r>
            <a:r>
              <a:rPr lang="en-US" sz="2800" b="1" dirty="0" smtClean="0">
                <a:solidFill>
                  <a:srgbClr val="00ADEA"/>
                </a:solidFill>
                <a:latin typeface="Calibri" pitchFamily="34" charset="0"/>
                <a:cs typeface="Calibri" pitchFamily="34" charset="0"/>
              </a:rPr>
              <a:t>Gen 1:5 </a:t>
            </a:r>
            <a:r>
              <a:rPr lang="en-US" sz="28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 pitchFamily="34" charset="0"/>
                <a:cs typeface="Calibri" pitchFamily="34" charset="0"/>
              </a:rPr>
              <a:t>morning</a:t>
            </a:r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ends</a:t>
            </a:r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 Day One </a:t>
            </a:r>
            <a:r>
              <a:rPr lang="en-US" sz="28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and</a:t>
            </a:r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begins</a:t>
            </a:r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 Day Two</a:t>
            </a:r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8" name="Picture 17" descr="C:\Users\Rae\Desktop\Flat Earth\flat earth 6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836712"/>
            <a:ext cx="3528392" cy="277995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" name="Straight Arrow Connector 18"/>
          <p:cNvCxnSpPr/>
          <p:nvPr/>
        </p:nvCxnSpPr>
        <p:spPr>
          <a:xfrm flipV="1">
            <a:off x="5652120" y="2882608"/>
            <a:ext cx="0" cy="967740"/>
          </a:xfrm>
          <a:prstGeom prst="straightConnector1">
            <a:avLst/>
          </a:prstGeom>
          <a:ln>
            <a:tailEnd type="arrow"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4212853" y="2880703"/>
            <a:ext cx="0" cy="967740"/>
          </a:xfrm>
          <a:prstGeom prst="straightConnector1">
            <a:avLst/>
          </a:prstGeom>
          <a:ln>
            <a:solidFill>
              <a:srgbClr val="CC0066"/>
            </a:solidFill>
            <a:tailEnd type="arrow"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2" name="Double Wave 21"/>
          <p:cNvSpPr/>
          <p:nvPr/>
        </p:nvSpPr>
        <p:spPr>
          <a:xfrm>
            <a:off x="-381664" y="6453336"/>
            <a:ext cx="9922216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Box 21"/>
          <p:cNvSpPr txBox="1"/>
          <p:nvPr/>
        </p:nvSpPr>
        <p:spPr>
          <a:xfrm>
            <a:off x="1691680" y="3501008"/>
            <a:ext cx="6192688" cy="108012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600" b="1" spc="50" dirty="0" smtClean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0070C0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>The  </a:t>
            </a:r>
            <a:r>
              <a:rPr lang="en-US" sz="1600" b="1" spc="50" dirty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0070C0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>two  “day season”</a:t>
            </a:r>
            <a:br>
              <a:rPr lang="en-US" sz="1600" b="1" spc="50" dirty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0070C0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</a:br>
            <a:r>
              <a:rPr lang="en-US" sz="1100" b="1" spc="50" dirty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0070C0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> </a:t>
            </a:r>
            <a:r>
              <a:rPr lang="en-US" sz="1100" b="1" spc="50" dirty="0" smtClean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0070C0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> </a:t>
            </a:r>
            <a:r>
              <a:rPr lang="en-US" sz="1600" b="1" spc="50" dirty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0070C0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>twilights </a:t>
            </a:r>
            <a:r>
              <a:rPr lang="en-US" sz="1600" b="1" spc="50" dirty="0" smtClean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0070C0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>are</a:t>
            </a:r>
            <a:r>
              <a:rPr lang="en-US" sz="1600" spc="50" dirty="0" smtClean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0070C0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> </a:t>
            </a:r>
            <a:r>
              <a:rPr lang="en-US" sz="1600" b="1" spc="50" dirty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0070C0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>before </a:t>
            </a:r>
            <a:r>
              <a:rPr lang="en-US" sz="1600" b="1" spc="50" dirty="0" err="1" smtClean="0">
                <a:ln w="13500" cap="flat" cmpd="sng" algn="ctr">
                  <a:solidFill>
                    <a:srgbClr val="C0504D">
                      <a:alpha val="6500"/>
                    </a:srgbClr>
                  </a:solidFill>
                  <a:prstDash val="solid"/>
                  <a:round/>
                </a:ln>
                <a:solidFill>
                  <a:srgbClr val="CC0066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>sunRISE</a:t>
            </a:r>
            <a:r>
              <a:rPr lang="en-US" sz="1600" b="1" spc="50" dirty="0" smtClean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0070C0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> </a:t>
            </a:r>
            <a:r>
              <a:rPr lang="en-US" sz="1600" b="1" spc="50" dirty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0070C0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>&amp;</a:t>
            </a:r>
            <a:r>
              <a:rPr lang="en-US" sz="1600" b="1" spc="50" dirty="0" smtClean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0070C0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> </a:t>
            </a:r>
            <a:r>
              <a:rPr lang="en-US" sz="1600" b="1" spc="50" dirty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0070C0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>after </a:t>
            </a:r>
            <a:r>
              <a:rPr lang="en-US" sz="1600" b="1" spc="50" dirty="0" err="1" smtClean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F79646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>sunSET</a:t>
            </a:r>
            <a:r>
              <a:rPr lang="en-US" sz="1600" b="1" spc="50" dirty="0" smtClean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F79646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>.</a:t>
            </a:r>
            <a:r>
              <a:rPr lang="en-US" sz="1600" b="1" spc="50" dirty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F79646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  <a:t/>
            </a:r>
            <a:br>
              <a:rPr lang="en-US" sz="1600" b="1" spc="50" dirty="0">
                <a:ln w="13500" cap="flat" cmpd="sng" algn="ctr">
                  <a:solidFill>
                    <a:srgbClr val="06111E">
                      <a:alpha val="6500"/>
                    </a:srgbClr>
                  </a:solidFill>
                  <a:prstDash val="solid"/>
                  <a:round/>
                </a:ln>
                <a:solidFill>
                  <a:srgbClr val="F79646">
                    <a:alpha val="95000"/>
                  </a:srgbClr>
                </a:solidFill>
                <a:effectLst>
                  <a:outerShdw blurRad="50902" dist="38494" dir="13500000" sx="0" sy="0">
                    <a:srgbClr val="000000">
                      <a:alpha val="60000"/>
                    </a:srgbClr>
                  </a:outerShdw>
                </a:effectLst>
                <a:ea typeface="Calibri"/>
                <a:cs typeface="Times New Roman"/>
              </a:rPr>
            </a:br>
            <a:r>
              <a:rPr lang="en-US" sz="1600" b="1" dirty="0">
                <a:ln>
                  <a:noFill/>
                </a:ln>
                <a:solidFill>
                  <a:srgbClr val="0070C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Times New Roman"/>
              </a:rPr>
              <a:t>         </a:t>
            </a:r>
            <a:r>
              <a:rPr lang="en-US" b="1" dirty="0">
                <a:ln>
                  <a:noFill/>
                </a:ln>
                <a:solidFill>
                  <a:srgbClr val="0070C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Times New Roman"/>
              </a:rPr>
              <a:t>Neither  twilight  belongs  to  the  Night  Season.</a:t>
            </a:r>
            <a:endParaRPr lang="en-US" dirty="0">
              <a:effectLst/>
              <a:ea typeface="Calibri"/>
              <a:cs typeface="Times New Roman"/>
            </a:endParaRPr>
          </a:p>
        </p:txBody>
      </p:sp>
      <p:sp>
        <p:nvSpPr>
          <p:cNvPr id="25" name="Content Placeholder 6"/>
          <p:cNvSpPr txBox="1">
            <a:spLocks/>
          </p:cNvSpPr>
          <p:nvPr/>
        </p:nvSpPr>
        <p:spPr>
          <a:xfrm>
            <a:off x="290327" y="1006569"/>
            <a:ext cx="3359003" cy="2422432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Any </a:t>
            </a:r>
            <a:r>
              <a:rPr lang="en-US" sz="2000" b="1" dirty="0">
                <a:latin typeface="Calibri" pitchFamily="34" charset="0"/>
                <a:cs typeface="Calibri" pitchFamily="34" charset="0"/>
              </a:rPr>
              <a:t>portion of the 24 hour cycle that has a </a:t>
            </a:r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“twilight mixture”</a:t>
            </a:r>
            <a:r>
              <a:rPr lang="en-US" sz="2000" b="1" dirty="0">
                <a:latin typeface="Calibri" pitchFamily="34" charset="0"/>
                <a:cs typeface="Calibri" pitchFamily="34" charset="0"/>
              </a:rPr>
              <a:t> belongs only to the Day Season – NOT the Night Season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.  (Therefore, the evening has nothing to do with how a day begins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.)</a:t>
            </a:r>
            <a:endParaRPr lang="en-US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41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7" grpId="0"/>
      <p:bldP spid="22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61</a:t>
            </a:fld>
            <a:endParaRPr lang="es-ES"/>
          </a:p>
        </p:txBody>
      </p:sp>
      <p:sp>
        <p:nvSpPr>
          <p:cNvPr id="3" name="Rectangle 2"/>
          <p:cNvSpPr/>
          <p:nvPr/>
        </p:nvSpPr>
        <p:spPr>
          <a:xfrm>
            <a:off x="107504" y="260648"/>
            <a:ext cx="6984776" cy="261610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Something to Think About!</a:t>
            </a:r>
          </a:p>
          <a:p>
            <a:pPr algn="ctr"/>
            <a:endParaRPr lang="en-US" b="1" dirty="0">
              <a:ln w="11430"/>
              <a:solidFill>
                <a:srgbClr val="DFA6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algn="ctr"/>
            <a:r>
              <a:rPr lang="en-US" sz="36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phrase:  “and the evening and the morning were the first day” …</a:t>
            </a:r>
          </a:p>
        </p:txBody>
      </p:sp>
      <p:pic>
        <p:nvPicPr>
          <p:cNvPr id="2050" name="Picture 2" descr="C:\Users\Rae\Desktop\Clip Art for PPTs\smiley question p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053" y="260648"/>
            <a:ext cx="2376264" cy="1796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7504" y="3212976"/>
            <a:ext cx="6624736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… is </a:t>
            </a:r>
            <a:r>
              <a:rPr lang="en-US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NOT</a:t>
            </a:r>
            <a:r>
              <a:rPr lang="en-US" sz="3200" b="1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a definition of </a:t>
            </a:r>
            <a:br>
              <a:rPr lang="en-US" sz="3200" b="1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200" b="1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when the day begins! </a:t>
            </a:r>
            <a:br>
              <a:rPr lang="en-US" sz="3200" b="1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2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Gen 1:5b </a:t>
            </a:r>
            <a:r>
              <a:rPr lang="en-US" sz="32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is confirming “where” the “evening” &amp; “morning” twilights belong!  </a:t>
            </a:r>
            <a:r>
              <a:rPr lang="en-US" sz="32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They belong to ONLY </a:t>
            </a:r>
            <a:br>
              <a:rPr lang="en-US" sz="32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2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Day Season!</a:t>
            </a:r>
          </a:p>
        </p:txBody>
      </p:sp>
    </p:spTree>
    <p:extLst>
      <p:ext uri="{BB962C8B-B14F-4D97-AF65-F5344CB8AC3E}">
        <p14:creationId xmlns:p14="http://schemas.microsoft.com/office/powerpoint/2010/main" val="33448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3568" y="188640"/>
            <a:ext cx="8029615" cy="167019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Why Dusk Twilight Cannot Begin Any New Day</a:t>
            </a:r>
            <a:endParaRPr lang="en-US" sz="3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1520" y="1916832"/>
            <a:ext cx="8604448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514350" indent="-514350">
              <a:buAutoNum type="arabicPeriod"/>
            </a:pPr>
            <a:r>
              <a:rPr lang="en-US" sz="2800" b="1" dirty="0" smtClean="0">
                <a:ln w="11430"/>
                <a:solidFill>
                  <a:srgbClr val="05C3CD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Dusk twilight is a mixture of light/night.</a:t>
            </a:r>
          </a:p>
          <a:p>
            <a:pPr marL="514350" indent="-514350">
              <a:buAutoNum type="arabicPeriod"/>
            </a:pPr>
            <a:r>
              <a:rPr lang="en-US" sz="2800" b="1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Light must be present </a:t>
            </a:r>
            <a:r>
              <a:rPr lang="en-US" sz="2800" b="1" u="sng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first</a:t>
            </a:r>
            <a:r>
              <a:rPr lang="en-US" sz="2800" b="1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before a dusk/twilight can follow.</a:t>
            </a:r>
          </a:p>
          <a:p>
            <a:pPr marL="514350" indent="-514350">
              <a:buAutoNum type="arabicPeriod"/>
            </a:pPr>
            <a:r>
              <a:rPr lang="en-US" sz="28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Light is mentioned 3 times in Gen 1 before evening is mentioned the first time.</a:t>
            </a:r>
          </a:p>
          <a:p>
            <a:pPr marL="514350" indent="-514350">
              <a:buAutoNum type="arabicPeriod"/>
            </a:pPr>
            <a:r>
              <a:rPr lang="en-US" sz="2800" b="1" dirty="0" smtClean="0">
                <a:ln w="11430"/>
                <a:solidFill>
                  <a:schemeClr val="bg1">
                    <a:lumMod val="8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Keep in mind, it is impossible for the dusk twilight (evening) to follow the Night Season!</a:t>
            </a:r>
          </a:p>
          <a:p>
            <a:pPr marL="514350" indent="-514350">
              <a:buAutoNum type="arabicPeriod"/>
            </a:pPr>
            <a:endParaRPr lang="en-US" sz="2800" b="1" cap="none" spc="0" dirty="0">
              <a:ln w="11430"/>
              <a:solidFill>
                <a:schemeClr val="bg1">
                  <a:lumMod val="8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r>
              <a:rPr lang="en-US" sz="24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Remember:  the twilights have been purposely placed as a safeguard to “not look to the sun” for day-start.</a:t>
            </a:r>
            <a:endParaRPr lang="en-US" sz="24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8676456" y="6440090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E7F777D0-1047-42BB-9325-19191E1BA8DC}" type="slidenum">
              <a:rPr lang="es-ES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pPr/>
              <a:t>62</a:t>
            </a:fld>
            <a:endParaRPr lang="es-ES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77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63</a:t>
            </a:fld>
            <a:endParaRPr lang="es-ES"/>
          </a:p>
        </p:txBody>
      </p:sp>
      <p:sp>
        <p:nvSpPr>
          <p:cNvPr id="3" name="Rectangle 2"/>
          <p:cNvSpPr/>
          <p:nvPr/>
        </p:nvSpPr>
        <p:spPr>
          <a:xfrm>
            <a:off x="395536" y="476672"/>
            <a:ext cx="698477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It is crucial the 1</a:t>
            </a:r>
            <a:r>
              <a:rPr lang="en-US" sz="3600" b="1" baseline="30000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</a:t>
            </a:r>
            <a:r>
              <a:rPr lang="en-US" sz="36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definition of “evening” is understood </a:t>
            </a:r>
            <a:br>
              <a:rPr lang="en-US" sz="36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before going further.</a:t>
            </a:r>
          </a:p>
        </p:txBody>
      </p:sp>
      <p:pic>
        <p:nvPicPr>
          <p:cNvPr id="2050" name="Picture 2" descr="C:\Users\Rae\Desktop\Clip Art for PPTs\smiley question p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933056"/>
            <a:ext cx="3605213" cy="272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35352" y="2492896"/>
            <a:ext cx="4392488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Why?</a:t>
            </a:r>
            <a:br>
              <a:rPr lang="en-US" sz="32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2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Because we are now going to examine “other” definitions for “evening” </a:t>
            </a:r>
            <a:br>
              <a:rPr lang="en-US" sz="32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2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that are very different. </a:t>
            </a:r>
          </a:p>
        </p:txBody>
      </p:sp>
    </p:spTree>
    <p:extLst>
      <p:ext uri="{BB962C8B-B14F-4D97-AF65-F5344CB8AC3E}">
        <p14:creationId xmlns:p14="http://schemas.microsoft.com/office/powerpoint/2010/main" val="188057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FA6C0"/>
            </a:gs>
            <a:gs pos="70000">
              <a:schemeClr val="bg2">
                <a:tint val="94000"/>
                <a:shade val="94000"/>
                <a:satMod val="160000"/>
                <a:lumMod val="130000"/>
              </a:schemeClr>
            </a:gs>
            <a:gs pos="92000">
              <a:schemeClr val="bg1">
                <a:lumMod val="86000"/>
                <a:alpha val="61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116632"/>
            <a:ext cx="8352928" cy="912738"/>
          </a:xfrm>
        </p:spPr>
        <p:txBody>
          <a:bodyPr/>
          <a:lstStyle/>
          <a:p>
            <a:r>
              <a:rPr lang="en-US" dirty="0" smtClean="0">
                <a:solidFill>
                  <a:schemeClr val="accent4"/>
                </a:solidFill>
              </a:rPr>
              <a:t>Evening:  2</a:t>
            </a:r>
            <a:r>
              <a:rPr lang="en-US" baseline="30000" dirty="0" smtClean="0">
                <a:solidFill>
                  <a:schemeClr val="accent4"/>
                </a:solidFill>
              </a:rPr>
              <a:t>nd</a:t>
            </a:r>
            <a:r>
              <a:rPr lang="en-US" dirty="0" smtClean="0">
                <a:solidFill>
                  <a:schemeClr val="accent4"/>
                </a:solidFill>
              </a:rPr>
              <a:t> </a:t>
            </a:r>
            <a:r>
              <a:rPr lang="en-US" sz="4000" dirty="0" smtClean="0">
                <a:solidFill>
                  <a:schemeClr val="accent4"/>
                </a:solidFill>
              </a:rPr>
              <a:t> </a:t>
            </a:r>
            <a:r>
              <a:rPr lang="en-US" dirty="0" smtClean="0">
                <a:solidFill>
                  <a:schemeClr val="accent4"/>
                </a:solidFill>
              </a:rPr>
              <a:t>Definition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-396552" y="6558440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271408" y="1268760"/>
            <a:ext cx="4876656" cy="1080120"/>
          </a:xfrm>
          <a:prstGeom prst="rect">
            <a:avLst/>
          </a:prstGeom>
        </p:spPr>
        <p:txBody>
          <a:bodyPr>
            <a:normAutofit fontScale="85000"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lnSpc>
                <a:spcPct val="124000"/>
              </a:lnSpc>
              <a:buNone/>
            </a:pPr>
            <a:r>
              <a:rPr lang="en-US" sz="36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The 2</a:t>
            </a:r>
            <a:r>
              <a:rPr lang="en-US" sz="3600" baseline="300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nd</a:t>
            </a:r>
            <a:r>
              <a:rPr lang="en-US" sz="36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definition is:  “day”</a:t>
            </a:r>
            <a:r>
              <a:rPr lang="en-US" sz="3600" dirty="0" smtClean="0">
                <a:effectLst/>
              </a:rPr>
              <a:t/>
            </a:r>
            <a:br>
              <a:rPr lang="en-US" sz="3600" dirty="0" smtClean="0">
                <a:effectLst/>
              </a:rPr>
            </a:br>
            <a:r>
              <a:rPr lang="en-US" sz="1200" dirty="0" smtClean="0">
                <a:effectLst/>
              </a:rPr>
              <a:t> </a:t>
            </a:r>
          </a:p>
        </p:txBody>
      </p:sp>
      <p:pic>
        <p:nvPicPr>
          <p:cNvPr id="1026" name="Picture 2" descr="C:\Users\Rae\Desktop\animated-question-mark-clip-art-10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862" y="1057670"/>
            <a:ext cx="1710556" cy="1968059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71408" y="2132856"/>
            <a:ext cx="4876656" cy="41549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91440" tIns="45720" rIns="91440" bIns="4572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44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  <a:t>At this point </a:t>
            </a:r>
            <a:br>
              <a:rPr lang="en-US" sz="44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</a:br>
            <a:r>
              <a:rPr lang="en-US" sz="44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  <a:t>there should be</a:t>
            </a:r>
            <a:br>
              <a:rPr lang="en-US" sz="44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</a:br>
            <a:r>
              <a:rPr lang="en-US" sz="44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  <a:t>a huge question</a:t>
            </a:r>
            <a:br>
              <a:rPr lang="en-US" sz="44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</a:br>
            <a:r>
              <a:rPr lang="en-US" sz="44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  <a:t>as to why “day”</a:t>
            </a:r>
            <a:br>
              <a:rPr lang="en-US" sz="44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</a:br>
            <a:r>
              <a:rPr lang="en-US" sz="44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  <a:t>is ever listed as</a:t>
            </a:r>
            <a:br>
              <a:rPr lang="en-US" sz="44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</a:br>
            <a:r>
              <a:rPr lang="en-US" sz="44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  <a:t>a definition!</a:t>
            </a:r>
            <a:endParaRPr lang="en-US" sz="4400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/>
              <a:latin typeface="Segoe Print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6397" y="3025730"/>
            <a:ext cx="3384376" cy="34163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400" dirty="0" smtClean="0">
                <a:solidFill>
                  <a:schemeClr val="accent3"/>
                </a:solidFill>
              </a:rPr>
              <a:t>Because “ereb” is defined as a “mixing </a:t>
            </a:r>
            <a:br>
              <a:rPr lang="en-US" sz="2400" dirty="0" smtClean="0">
                <a:solidFill>
                  <a:schemeClr val="accent3"/>
                </a:solidFill>
              </a:rPr>
            </a:br>
            <a:r>
              <a:rPr lang="en-US" sz="2400" dirty="0" smtClean="0">
                <a:solidFill>
                  <a:schemeClr val="accent3"/>
                </a:solidFill>
              </a:rPr>
              <a:t>of light and night.”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There is no “mixing” during the Day Season!</a:t>
            </a:r>
          </a:p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This will be addressed in a later study through the term “between the evenings.”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19297" y="2041699"/>
            <a:ext cx="18758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softRound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 w="0"/>
                <a:solidFill>
                  <a:srgbClr val="B83D68"/>
                </a:solidFill>
                <a:effectLst/>
                <a:latin typeface="Comic Sans MS" pitchFamily="66" charset="0"/>
              </a:rPr>
              <a:t>Why</a:t>
            </a:r>
            <a:endParaRPr lang="en-US" sz="5400" b="1" cap="all" spc="0" dirty="0">
              <a:ln w="0"/>
              <a:solidFill>
                <a:srgbClr val="B83D68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61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7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7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116632"/>
            <a:ext cx="8352928" cy="912738"/>
          </a:xfrm>
        </p:spPr>
        <p:txBody>
          <a:bodyPr/>
          <a:lstStyle/>
          <a:p>
            <a:r>
              <a:rPr lang="en-US" dirty="0" smtClean="0">
                <a:solidFill>
                  <a:schemeClr val="accent4"/>
                </a:solidFill>
              </a:rPr>
              <a:t>Evening:  </a:t>
            </a:r>
            <a:r>
              <a:rPr lang="en-US" sz="4000" dirty="0" smtClean="0">
                <a:solidFill>
                  <a:schemeClr val="accent4"/>
                </a:solidFill>
              </a:rPr>
              <a:t>3</a:t>
            </a:r>
            <a:r>
              <a:rPr lang="en-US" sz="4000" baseline="30000" dirty="0" smtClean="0">
                <a:solidFill>
                  <a:schemeClr val="accent4"/>
                </a:solidFill>
              </a:rPr>
              <a:t>rd</a:t>
            </a:r>
            <a:r>
              <a:rPr lang="en-US" sz="4000" dirty="0" smtClean="0">
                <a:solidFill>
                  <a:schemeClr val="accent4"/>
                </a:solidFill>
              </a:rPr>
              <a:t> &amp; 4</a:t>
            </a:r>
            <a:r>
              <a:rPr lang="en-US" sz="4000" baseline="30000" dirty="0" smtClean="0">
                <a:solidFill>
                  <a:schemeClr val="accent4"/>
                </a:solidFill>
              </a:rPr>
              <a:t>th</a:t>
            </a:r>
            <a:r>
              <a:rPr lang="en-US" sz="4000" dirty="0" smtClean="0">
                <a:solidFill>
                  <a:schemeClr val="accent4"/>
                </a:solidFill>
              </a:rPr>
              <a:t> Definitions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-396552" y="6558440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467544" y="1029369"/>
            <a:ext cx="8064896" cy="3263727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lnSpc>
                <a:spcPct val="124000"/>
              </a:lnSpc>
              <a:buNone/>
            </a:pPr>
            <a:r>
              <a:rPr lang="en-US" sz="2400" dirty="0" smtClean="0">
                <a:effectLst/>
              </a:rPr>
              <a:t>[</a:t>
            </a:r>
            <a:r>
              <a:rPr lang="en-US" sz="2400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The 3</a:t>
            </a:r>
            <a:r>
              <a:rPr lang="en-US" sz="2400" baseline="30000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rd</a:t>
            </a:r>
            <a:r>
              <a:rPr lang="en-US" sz="2400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definition</a:t>
            </a:r>
            <a:r>
              <a:rPr lang="en-US" sz="2400" dirty="0"/>
              <a:t>]  </a:t>
            </a:r>
            <a:r>
              <a:rPr lang="en-US" sz="2400" b="1" u="sng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</a:t>
            </a:r>
            <a:r>
              <a:rPr lang="en-US" sz="2400" dirty="0"/>
              <a:t> (-</a:t>
            </a:r>
            <a:r>
              <a:rPr lang="en-US" sz="2400" dirty="0" err="1"/>
              <a:t>ing</a:t>
            </a:r>
            <a:r>
              <a:rPr lang="en-US" sz="2400" dirty="0"/>
              <a:t>, </a:t>
            </a:r>
            <a:r>
              <a:rPr lang="en-US" sz="2400" b="1" u="sng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tide</a:t>
            </a:r>
            <a:r>
              <a:rPr lang="en-US" sz="2400" dirty="0"/>
              <a:t>) </a:t>
            </a:r>
            <a:r>
              <a:rPr lang="en-US" sz="2400" dirty="0" smtClean="0"/>
              <a:t> </a:t>
            </a:r>
            <a:r>
              <a:rPr lang="en-US" sz="1800" b="1" dirty="0" smtClean="0">
                <a:solidFill>
                  <a:schemeClr val="accent1"/>
                </a:solidFill>
              </a:rPr>
              <a:t>[‘</a:t>
            </a:r>
            <a:r>
              <a:rPr lang="en-US" sz="1800" b="1" u="sng" dirty="0">
                <a:solidFill>
                  <a:schemeClr val="accent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eventide</a:t>
            </a:r>
            <a:r>
              <a:rPr lang="en-US" sz="1800" b="1" dirty="0">
                <a:solidFill>
                  <a:schemeClr val="accent1"/>
                </a:solidFill>
              </a:rPr>
              <a:t>’</a:t>
            </a:r>
            <a:r>
              <a:rPr lang="en-US" sz="1800" dirty="0">
                <a:solidFill>
                  <a:schemeClr val="accent1"/>
                </a:solidFill>
              </a:rPr>
              <a:t> - </a:t>
            </a:r>
            <a:r>
              <a:rPr lang="en-US" sz="1800" b="1" dirty="0" smtClean="0">
                <a:solidFill>
                  <a:schemeClr val="accent1"/>
                </a:solidFill>
              </a:rPr>
              <a:t>in </a:t>
            </a:r>
            <a:r>
              <a:rPr lang="en-US" sz="1800" b="1" dirty="0">
                <a:solidFill>
                  <a:schemeClr val="accent1"/>
                </a:solidFill>
              </a:rPr>
              <a:t>old English this </a:t>
            </a:r>
            <a:r>
              <a:rPr lang="en-US" sz="1800" b="1" dirty="0" smtClean="0">
                <a:solidFill>
                  <a:schemeClr val="accent1"/>
                </a:solidFill>
              </a:rPr>
              <a:t>is another term </a:t>
            </a:r>
            <a:r>
              <a:rPr lang="en-US" sz="1800" b="1" dirty="0">
                <a:solidFill>
                  <a:schemeClr val="accent1"/>
                </a:solidFill>
              </a:rPr>
              <a:t>that means dusk "</a:t>
            </a:r>
            <a:r>
              <a:rPr lang="en-US" sz="1800" b="1" dirty="0" smtClean="0">
                <a:solidFill>
                  <a:schemeClr val="accent1"/>
                </a:solidFill>
              </a:rPr>
              <a:t>twilight.”  This </a:t>
            </a:r>
            <a:r>
              <a:rPr lang="en-US" sz="1800" b="1" dirty="0">
                <a:solidFill>
                  <a:schemeClr val="accent1"/>
                </a:solidFill>
              </a:rPr>
              <a:t>twilight is </a:t>
            </a:r>
            <a:r>
              <a:rPr lang="en-US" sz="1800" b="1" dirty="0" smtClean="0">
                <a:solidFill>
                  <a:schemeClr val="accent1"/>
                </a:solidFill>
              </a:rPr>
              <a:t>not </a:t>
            </a:r>
            <a:r>
              <a:rPr lang="en-US" sz="1800" b="1" dirty="0">
                <a:solidFill>
                  <a:schemeClr val="accent1"/>
                </a:solidFill>
              </a:rPr>
              <a:t>to be confused with </a:t>
            </a:r>
            <a:r>
              <a:rPr lang="en-US" sz="1800" b="1" dirty="0" smtClean="0">
                <a:solidFill>
                  <a:schemeClr val="accent1"/>
                </a:solidFill>
              </a:rPr>
              <a:t>DAWN</a:t>
            </a:r>
            <a:r>
              <a:rPr lang="en-US" sz="1800" b="1" dirty="0">
                <a:solidFill>
                  <a:schemeClr val="accent1"/>
                </a:solidFill>
              </a:rPr>
              <a:t> </a:t>
            </a:r>
            <a:r>
              <a:rPr lang="en-US" sz="1800" b="1" dirty="0" smtClean="0">
                <a:solidFill>
                  <a:schemeClr val="accent1"/>
                </a:solidFill>
              </a:rPr>
              <a:t>- </a:t>
            </a:r>
            <a:r>
              <a:rPr lang="en-US" sz="1800" b="1" dirty="0">
                <a:solidFill>
                  <a:schemeClr val="accent1"/>
                </a:solidFill>
              </a:rPr>
              <a:t>morning twilight.] </a:t>
            </a:r>
            <a:endParaRPr lang="en-US" sz="1800" b="1" dirty="0" smtClean="0">
              <a:solidFill>
                <a:schemeClr val="accent1"/>
              </a:solidFill>
            </a:endParaRPr>
          </a:p>
          <a:p>
            <a:pPr marL="45720" indent="0">
              <a:lnSpc>
                <a:spcPct val="124000"/>
              </a:lnSpc>
              <a:buNone/>
            </a:pPr>
            <a:r>
              <a:rPr lang="en-US" sz="2400" dirty="0" smtClean="0"/>
              <a:t>[</a:t>
            </a:r>
            <a:r>
              <a:rPr lang="en-US" sz="2400" dirty="0" smtClean="0">
                <a:effectLst>
                  <a:glow rad="139700">
                    <a:srgbClr val="0070C0">
                      <a:alpha val="40000"/>
                    </a:srgbClr>
                  </a:glow>
                </a:effectLst>
              </a:rPr>
              <a:t>The 4</a:t>
            </a:r>
            <a:r>
              <a:rPr lang="en-US" sz="2400" baseline="30000" dirty="0" smtClean="0">
                <a:effectLst>
                  <a:glow rad="139700">
                    <a:srgbClr val="0070C0">
                      <a:alpha val="40000"/>
                    </a:srgbClr>
                  </a:glow>
                </a:effectLst>
              </a:rPr>
              <a:t>th</a:t>
            </a:r>
            <a:r>
              <a:rPr lang="en-US" sz="2400" dirty="0" smtClean="0">
                <a:effectLst>
                  <a:glow rad="139700">
                    <a:srgbClr val="0070C0">
                      <a:alpha val="40000"/>
                    </a:srgbClr>
                  </a:glow>
                </a:effectLst>
              </a:rPr>
              <a:t> </a:t>
            </a:r>
            <a:r>
              <a:rPr lang="en-US" sz="2400" dirty="0">
                <a:effectLst>
                  <a:glow rad="139700">
                    <a:srgbClr val="0070C0">
                      <a:alpha val="40000"/>
                    </a:srgbClr>
                  </a:glow>
                </a:effectLst>
              </a:rPr>
              <a:t>definition</a:t>
            </a:r>
            <a:r>
              <a:rPr lang="en-US" sz="2400" dirty="0"/>
              <a:t>]  </a:t>
            </a:r>
            <a:r>
              <a:rPr lang="en-US" sz="2400" b="1" dirty="0">
                <a:effectLst>
                  <a:glow rad="139700">
                    <a:srgbClr val="0070C0">
                      <a:alpha val="40000"/>
                    </a:srgbClr>
                  </a:glow>
                </a:effectLst>
              </a:rPr>
              <a:t>night</a:t>
            </a:r>
            <a:r>
              <a:rPr lang="en-US" sz="2400" b="1" dirty="0" smtClean="0"/>
              <a:t>.</a:t>
            </a:r>
            <a:r>
              <a:rPr lang="en-US" sz="2800" b="1" dirty="0" smtClean="0"/>
              <a:t>   </a:t>
            </a:r>
          </a:p>
          <a:p>
            <a:pPr marL="45720" indent="0">
              <a:buNone/>
            </a:pP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For 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ereb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and its 4</a:t>
            </a:r>
            <a:r>
              <a:rPr lang="en-US" sz="2400" b="1" baseline="30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definition of </a:t>
            </a:r>
            <a:r>
              <a:rPr lang="en-US" sz="2400" b="1" dirty="0" smtClean="0">
                <a:effectLst>
                  <a:glow rad="139700">
                    <a:srgbClr val="0070C0">
                      <a:alpha val="40000"/>
                    </a:srgbClr>
                  </a:glow>
                </a:effectLst>
              </a:rPr>
              <a:t>night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the Scriptures would have to contain the context of the “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evening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” giving way to the Night Season as seen in Lev 6:20. </a:t>
            </a:r>
            <a:endParaRPr lang="en-US" sz="2400" dirty="0" smtClean="0"/>
          </a:p>
        </p:txBody>
      </p:sp>
      <p:sp>
        <p:nvSpPr>
          <p:cNvPr id="20" name="Rectangle 19"/>
          <p:cNvSpPr/>
          <p:nvPr/>
        </p:nvSpPr>
        <p:spPr>
          <a:xfrm>
            <a:off x="6971" y="4005064"/>
            <a:ext cx="9144000" cy="24314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Note:  </a:t>
            </a:r>
            <a:r>
              <a:rPr lang="en-US" sz="3600" b="1" dirty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</a:t>
            </a:r>
            <a:r>
              <a:rPr lang="en-US" sz="36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unset is NOT </a:t>
            </a:r>
            <a:r>
              <a:rPr lang="en-US" sz="36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one of the </a:t>
            </a:r>
            <a:br>
              <a:rPr lang="en-US" sz="36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definitions for</a:t>
            </a:r>
            <a:r>
              <a:rPr lang="en-US" sz="36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&lt;ereb</a:t>
            </a:r>
            <a:r>
              <a:rPr lang="en-US" sz="3600" b="1" cap="none" spc="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&gt;. </a:t>
            </a:r>
          </a:p>
          <a:p>
            <a:pPr algn="ctr"/>
            <a:r>
              <a:rPr lang="en-US" sz="1200" b="1" cap="none" spc="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800" b="1" cap="none" spc="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/>
            </a:r>
            <a:br>
              <a:rPr lang="en-US" sz="2800" b="1" cap="none" spc="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Sunset is 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 point of time that ushers in </a:t>
            </a:r>
            <a:r>
              <a:rPr lang="en-US" sz="2800" b="1" cap="none" spc="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&lt;ereb&gt;.  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642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Rae\Desktop\dusk light &amp; nigh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128"/>
            <a:ext cx="9144000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Rae\Desktop\afternoon su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2976"/>
            <a:ext cx="9144001" cy="36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04448" y="6465019"/>
            <a:ext cx="432048" cy="365125"/>
          </a:xfrm>
        </p:spPr>
        <p:txBody>
          <a:bodyPr/>
          <a:lstStyle/>
          <a:p>
            <a:fld id="{F6AA5173-809A-47C4-A6C9-FAF8F879D43E}" type="slidenum">
              <a:rPr lang="es-ES" smtClean="0"/>
              <a:pPr/>
              <a:t>66</a:t>
            </a:fld>
            <a:endParaRPr lang="es-E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0" y="-387424"/>
            <a:ext cx="9143998" cy="2376264"/>
          </a:xfrm>
        </p:spPr>
        <p:txBody>
          <a:bodyPr>
            <a:normAutofit fontScale="92500" lnSpcReduction="1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45720" indent="0" algn="ctr">
              <a:buNone/>
            </a:pPr>
            <a:endParaRPr lang="en-US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marL="45720" indent="0" algn="ctr">
              <a:buNone/>
            </a:pPr>
            <a:endParaRPr lang="en-US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marL="45720" indent="0" algn="ctr">
              <a:buNone/>
            </a:pP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In Gen 1:5 “evening” &lt;ereb&gt; rightly claims</a:t>
            </a:r>
            <a:b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</a:b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 the 1</a:t>
            </a:r>
            <a:r>
              <a:rPr lang="en-US" sz="3600" b="1" baseline="30000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st</a:t>
            </a: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 definition as dusk – </a:t>
            </a:r>
            <a:b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</a:b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the </a:t>
            </a:r>
            <a:r>
              <a:rPr lang="en-US" sz="3600" b="1" u="sng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mixing</a:t>
            </a: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 of light and night.</a:t>
            </a:r>
            <a:endParaRPr lang="en-US" sz="3600" b="1" dirty="0">
              <a:ln w="50800"/>
              <a:solidFill>
                <a:schemeClr val="bg1">
                  <a:shade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-396552" y="2960948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3"/>
          <p:cNvSpPr txBox="1">
            <a:spLocks/>
          </p:cNvSpPr>
          <p:nvPr/>
        </p:nvSpPr>
        <p:spPr>
          <a:xfrm>
            <a:off x="0" y="3068960"/>
            <a:ext cx="9144000" cy="3996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endParaRPr lang="en-US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marL="45720" indent="0" algn="ctr">
              <a:buFont typeface="Georgia" pitchFamily="18" charset="0"/>
              <a:buNone/>
            </a:pP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139700">
                    <a:srgbClr val="513A2D">
                      <a:alpha val="88000"/>
                    </a:srgbClr>
                  </a:glow>
                </a:effectLst>
                <a:latin typeface="Comic Sans MS" pitchFamily="66" charset="0"/>
              </a:rPr>
              <a:t>Evening &lt;ereb&gt; can only claim the </a:t>
            </a:r>
            <a:b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139700">
                    <a:srgbClr val="513A2D">
                      <a:alpha val="88000"/>
                    </a:srgbClr>
                  </a:glow>
                </a:effectLst>
                <a:latin typeface="Comic Sans MS" pitchFamily="66" charset="0"/>
              </a:rPr>
            </a:b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139700">
                    <a:srgbClr val="513A2D">
                      <a:alpha val="88000"/>
                    </a:srgbClr>
                  </a:glow>
                </a:effectLst>
                <a:latin typeface="Comic Sans MS" pitchFamily="66" charset="0"/>
              </a:rPr>
              <a:t>2</a:t>
            </a:r>
            <a:r>
              <a:rPr lang="en-US" sz="3600" b="1" baseline="30000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139700">
                    <a:srgbClr val="513A2D">
                      <a:alpha val="88000"/>
                    </a:srgbClr>
                  </a:glow>
                </a:effectLst>
                <a:latin typeface="Comic Sans MS" pitchFamily="66" charset="0"/>
              </a:rPr>
              <a:t>nd</a:t>
            </a: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139700">
                    <a:srgbClr val="513A2D">
                      <a:alpha val="88000"/>
                    </a:srgbClr>
                  </a:glow>
                </a:effectLst>
                <a:latin typeface="Comic Sans MS" pitchFamily="66" charset="0"/>
              </a:rPr>
              <a:t> definition of “day” [or no mixing] …</a:t>
            </a:r>
          </a:p>
          <a:p>
            <a:pPr marL="45720" indent="0" algn="ctr">
              <a:buFont typeface="Georgia" pitchFamily="18" charset="0"/>
              <a:buNone/>
            </a:pPr>
            <a:endParaRPr lang="en-US" sz="6000" b="1" dirty="0" smtClean="0">
              <a:ln w="50800"/>
              <a:solidFill>
                <a:schemeClr val="bg1">
                  <a:shade val="50000"/>
                </a:schemeClr>
              </a:solidFill>
              <a:latin typeface="Comic Sans MS" pitchFamily="66" charset="0"/>
            </a:endParaRPr>
          </a:p>
          <a:p>
            <a:pPr marL="45720" indent="0" algn="ctr">
              <a:buFont typeface="Georgia" pitchFamily="18" charset="0"/>
              <a:buNone/>
            </a:pPr>
            <a:r>
              <a:rPr lang="en-US" sz="40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WHEN there is a “qualifier”!</a:t>
            </a:r>
            <a:endParaRPr lang="en-US" sz="3600" b="1" dirty="0" smtClean="0">
              <a:ln w="50800"/>
              <a:solidFill>
                <a:schemeClr val="bg1">
                  <a:shade val="50000"/>
                </a:schemeClr>
              </a:solidFill>
              <a:latin typeface="Comic Sans MS" pitchFamily="66" charset="0"/>
            </a:endParaRPr>
          </a:p>
          <a:p>
            <a:pPr marL="45720" indent="0" algn="ctr">
              <a:buFont typeface="Georgia" pitchFamily="18" charset="0"/>
              <a:buNone/>
            </a:pPr>
            <a:endParaRPr lang="en-US" sz="3600" b="1" dirty="0">
              <a:ln w="50800"/>
              <a:solidFill>
                <a:schemeClr val="bg1">
                  <a:shade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95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Rae\Desktop\Passover me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019" y="3275257"/>
            <a:ext cx="1719554" cy="11341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32440" y="6343650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/>
              <a:pPr/>
              <a:t>67</a:t>
            </a:fld>
            <a:endParaRPr lang="es-ES" dirty="0"/>
          </a:p>
        </p:txBody>
      </p:sp>
      <p:pic>
        <p:nvPicPr>
          <p:cNvPr id="3074" name="Picture 2" descr="C:\Users\Rae\Desktop\question gre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7818" y="4171594"/>
            <a:ext cx="2880320" cy="2872019"/>
          </a:xfrm>
          <a:prstGeom prst="ellipse">
            <a:avLst/>
          </a:prstGeom>
          <a:ln w="190500" cap="rnd">
            <a:solidFill>
              <a:srgbClr val="92D05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Rae\Desktop\question green 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8584" y="332656"/>
            <a:ext cx="2729402" cy="3637966"/>
          </a:xfrm>
          <a:prstGeom prst="ellipse">
            <a:avLst/>
          </a:prstGeom>
          <a:ln w="190500" cap="rnd">
            <a:solidFill>
              <a:srgbClr val="00660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03547" y="197305"/>
            <a:ext cx="572463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What does it mean to have a “qualifier”?</a:t>
            </a:r>
            <a:endParaRPr lang="en-US" sz="40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1959444"/>
            <a:ext cx="7100918" cy="51090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Several examples will be </a:t>
            </a:r>
            <a:b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</a:b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considered in the study on </a:t>
            </a:r>
            <a:b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</a:b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“between the evenings.”</a:t>
            </a:r>
            <a:endParaRPr lang="en-US" b="1" dirty="0" smtClean="0">
              <a:solidFill>
                <a:srgbClr val="006600"/>
              </a:solidFill>
              <a:latin typeface="Comic Sans MS" pitchFamily="66" charset="0"/>
            </a:endParaRPr>
          </a:p>
          <a:p>
            <a:pPr marL="342900" indent="-342900">
              <a:lnSpc>
                <a:spcPct val="200000"/>
              </a:lnSpc>
              <a:buAutoNum type="arabicParenR"/>
            </a:pP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sz="2800" b="1" dirty="0" err="1" smtClean="0">
                <a:solidFill>
                  <a:srgbClr val="006600"/>
                </a:solidFill>
                <a:latin typeface="Comic Sans MS" pitchFamily="66" charset="0"/>
              </a:rPr>
              <a:t>Exo</a:t>
            </a: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 12 Passover Sacrifice/Meal</a:t>
            </a:r>
          </a:p>
          <a:p>
            <a:pPr marL="342900" indent="-342900">
              <a:lnSpc>
                <a:spcPct val="200000"/>
              </a:lnSpc>
              <a:buAutoNum type="arabicParenR"/>
            </a:pP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sz="2800" b="1" dirty="0" err="1" smtClean="0">
                <a:solidFill>
                  <a:srgbClr val="006600"/>
                </a:solidFill>
                <a:latin typeface="Comic Sans MS" pitchFamily="66" charset="0"/>
              </a:rPr>
              <a:t>Exo</a:t>
            </a: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 16 Quail</a:t>
            </a:r>
          </a:p>
          <a:p>
            <a:pPr marL="342900" indent="-342900">
              <a:lnSpc>
                <a:spcPct val="200000"/>
              </a:lnSpc>
              <a:buAutoNum type="arabicParenR"/>
            </a:pPr>
            <a:r>
              <a:rPr lang="en-US" sz="2800" b="1" dirty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sz="2800" b="1" dirty="0" err="1" smtClean="0">
                <a:solidFill>
                  <a:srgbClr val="006600"/>
                </a:solidFill>
                <a:latin typeface="Comic Sans MS" pitchFamily="66" charset="0"/>
              </a:rPr>
              <a:t>Exo</a:t>
            </a: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 30 Sanctuary Lamps</a:t>
            </a:r>
            <a:endParaRPr lang="en-US" sz="3200" b="1" dirty="0" smtClean="0">
              <a:solidFill>
                <a:srgbClr val="006600"/>
              </a:solidFill>
              <a:latin typeface="Comic Sans MS" pitchFamily="66" charset="0"/>
            </a:endParaRPr>
          </a:p>
          <a:p>
            <a:pPr marL="342900" indent="-342900">
              <a:lnSpc>
                <a:spcPct val="200000"/>
              </a:lnSpc>
              <a:buAutoNum type="arabicParenR"/>
            </a:pP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 Gospels: Yahusha’s Passion</a:t>
            </a:r>
          </a:p>
          <a:p>
            <a:pPr marL="342900" indent="-342900">
              <a:buAutoNum type="arabicParenR"/>
            </a:pPr>
            <a:endParaRPr lang="en-US" dirty="0"/>
          </a:p>
        </p:txBody>
      </p:sp>
      <p:pic>
        <p:nvPicPr>
          <p:cNvPr id="3076" name="Picture 4" descr="C:\Users\Rae\Desktop\joseph getting bod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019" y="4869160"/>
            <a:ext cx="1235397" cy="16209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077" name="Picture 5" descr="C:\Users\Rae\Desktop\quai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63888" y="4171594"/>
            <a:ext cx="1368152" cy="10453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Rae\Desktop\ULB &amp; LB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497" y="454719"/>
            <a:ext cx="2824573" cy="136815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Rae\Desktop\Passover lamb &amp; antitype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907" y="2469494"/>
            <a:ext cx="1728192" cy="11161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Rae\Desktop\Aaron &amp; lamp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601" y="4293096"/>
            <a:ext cx="1471166" cy="1909834"/>
          </a:xfrm>
          <a:prstGeom prst="ellipse">
            <a:avLst/>
          </a:prstGeom>
          <a:ln w="6350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7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1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7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7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04448" y="6436861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/>
              <a:pPr/>
              <a:t>68</a:t>
            </a:fld>
            <a:endParaRPr lang="es-ES" dirty="0"/>
          </a:p>
        </p:txBody>
      </p:sp>
      <p:sp>
        <p:nvSpPr>
          <p:cNvPr id="3" name="Rectangle 2"/>
          <p:cNvSpPr/>
          <p:nvPr/>
        </p:nvSpPr>
        <p:spPr>
          <a:xfrm>
            <a:off x="-324544" y="3212976"/>
            <a:ext cx="4464496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cap="none" spc="0" dirty="0" smtClean="0">
                <a:ln w="900" cmpd="sng">
                  <a:solidFill>
                    <a:schemeClr val="accent1">
                      <a:lumMod val="50000"/>
                      <a:alpha val="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chemeClr val="accent4">
                      <a:lumMod val="40000"/>
                      <a:lumOff val="60000"/>
                      <a:alpha val="94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Print" pitchFamily="2" charset="0"/>
              </a:rPr>
              <a:t>The 1</a:t>
            </a:r>
            <a:r>
              <a:rPr lang="en-US" sz="3600" b="1" cap="none" spc="0" baseline="30000" dirty="0" smtClean="0">
                <a:ln w="900" cmpd="sng">
                  <a:solidFill>
                    <a:schemeClr val="accent1">
                      <a:lumMod val="50000"/>
                      <a:alpha val="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chemeClr val="accent4">
                      <a:lumMod val="40000"/>
                      <a:lumOff val="60000"/>
                      <a:alpha val="94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Print" pitchFamily="2" charset="0"/>
              </a:rPr>
              <a:t>st</a:t>
            </a:r>
            <a:r>
              <a:rPr lang="en-US" sz="3600" b="1" cap="none" spc="0" dirty="0" smtClean="0">
                <a:ln w="900" cmpd="sng">
                  <a:solidFill>
                    <a:schemeClr val="accent1">
                      <a:lumMod val="50000"/>
                      <a:alpha val="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chemeClr val="accent4">
                      <a:lumMod val="40000"/>
                      <a:lumOff val="60000"/>
                      <a:alpha val="94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Print" pitchFamily="2" charset="0"/>
              </a:rPr>
              <a:t> day </a:t>
            </a:r>
            <a:br>
              <a:rPr lang="en-US" sz="3600" b="1" cap="none" spc="0" dirty="0" smtClean="0">
                <a:ln w="900" cmpd="sng">
                  <a:solidFill>
                    <a:schemeClr val="accent1">
                      <a:lumMod val="50000"/>
                      <a:alpha val="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chemeClr val="accent4">
                      <a:lumMod val="40000"/>
                      <a:lumOff val="60000"/>
                      <a:alpha val="94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Print" pitchFamily="2" charset="0"/>
              </a:rPr>
            </a:br>
            <a:r>
              <a:rPr lang="en-US" sz="3600" b="1" cap="none" spc="0" dirty="0" smtClean="0">
                <a:ln w="900" cmpd="sng">
                  <a:solidFill>
                    <a:schemeClr val="accent1">
                      <a:lumMod val="50000"/>
                      <a:alpha val="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chemeClr val="accent4">
                      <a:lumMod val="40000"/>
                      <a:lumOff val="60000"/>
                      <a:alpha val="94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Print" pitchFamily="2" charset="0"/>
              </a:rPr>
              <a:t>of creation </a:t>
            </a:r>
            <a:br>
              <a:rPr lang="en-US" sz="3600" b="1" cap="none" spc="0" dirty="0" smtClean="0">
                <a:ln w="900" cmpd="sng">
                  <a:solidFill>
                    <a:schemeClr val="accent1">
                      <a:lumMod val="50000"/>
                      <a:alpha val="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chemeClr val="accent4">
                      <a:lumMod val="40000"/>
                      <a:lumOff val="60000"/>
                      <a:alpha val="94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Print" pitchFamily="2" charset="0"/>
              </a:rPr>
            </a:br>
            <a:r>
              <a:rPr lang="en-US" sz="3600" b="1" cap="none" spc="0" dirty="0" smtClean="0">
                <a:ln w="900" cmpd="sng">
                  <a:solidFill>
                    <a:schemeClr val="accent1">
                      <a:lumMod val="50000"/>
                      <a:alpha val="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chemeClr val="accent4">
                      <a:lumMod val="40000"/>
                      <a:lumOff val="60000"/>
                      <a:alpha val="94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Print" pitchFamily="2" charset="0"/>
              </a:rPr>
              <a:t>began with LIGHT.</a:t>
            </a:r>
            <a:endParaRPr lang="en-US" sz="3600" b="1" cap="none" spc="0" dirty="0">
              <a:ln w="900" cmpd="sng">
                <a:solidFill>
                  <a:schemeClr val="accent1">
                    <a:lumMod val="50000"/>
                    <a:alpha val="55000"/>
                  </a:schemeClr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101600">
                  <a:schemeClr val="accent4">
                    <a:lumMod val="40000"/>
                    <a:lumOff val="60000"/>
                    <a:alpha val="94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Segoe Print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02816" y="1382866"/>
            <a:ext cx="2880320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chemeClr val="accent4">
                      <a:lumMod val="40000"/>
                      <a:lumOff val="60000"/>
                      <a:alpha val="94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Print" pitchFamily="2" charset="0"/>
              </a:rPr>
              <a:t>This describes the 1</a:t>
            </a:r>
            <a:r>
              <a:rPr lang="en-US" sz="3600" b="1" cap="none" spc="0" baseline="300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chemeClr val="accent4">
                      <a:lumMod val="40000"/>
                      <a:lumOff val="60000"/>
                      <a:alpha val="94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Print" pitchFamily="2" charset="0"/>
              </a:rPr>
              <a:t>st</a:t>
            </a:r>
            <a:r>
              <a:rPr lang="en-US" sz="3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chemeClr val="accent4">
                      <a:lumMod val="40000"/>
                      <a:lumOff val="60000"/>
                      <a:alpha val="94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Print" pitchFamily="2" charset="0"/>
              </a:rPr>
              <a:t> definition of &lt;yowm&gt; as the </a:t>
            </a:r>
            <a:br>
              <a:rPr lang="en-US" sz="3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chemeClr val="accent4">
                      <a:lumMod val="40000"/>
                      <a:lumOff val="60000"/>
                      <a:alpha val="94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Print" pitchFamily="2" charset="0"/>
              </a:rPr>
            </a:br>
            <a:r>
              <a:rPr lang="en-US" sz="3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chemeClr val="accent4">
                      <a:lumMod val="40000"/>
                      <a:lumOff val="60000"/>
                      <a:alpha val="94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Print" pitchFamily="2" charset="0"/>
              </a:rPr>
              <a:t>12 hour Day Season.</a:t>
            </a:r>
            <a:endParaRPr lang="en-US" sz="36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101600">
                  <a:schemeClr val="accent4">
                    <a:lumMod val="40000"/>
                    <a:lumOff val="60000"/>
                    <a:alpha val="94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31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04448" y="6489407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>
                <a:solidFill>
                  <a:schemeClr val="bg1"/>
                </a:solidFill>
              </a:rPr>
              <a:pPr/>
              <a:t>69</a:t>
            </a:fld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520" y="188640"/>
            <a:ext cx="4248472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Print" pitchFamily="2" charset="0"/>
              </a:rPr>
              <a:t>The 2</a:t>
            </a:r>
            <a:r>
              <a:rPr lang="en-US" sz="3600" b="1" cap="none" spc="0" baseline="300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Print" pitchFamily="2" charset="0"/>
              </a:rPr>
              <a:t>nd</a:t>
            </a:r>
            <a:r>
              <a:rPr lang="en-US" sz="3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Print" pitchFamily="2" charset="0"/>
              </a:rPr>
              <a:t>  definition </a:t>
            </a:r>
            <a:br>
              <a:rPr lang="en-US" sz="3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Print" pitchFamily="2" charset="0"/>
              </a:rPr>
            </a:br>
            <a:r>
              <a:rPr lang="en-US" sz="3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Print" pitchFamily="2" charset="0"/>
              </a:rPr>
              <a:t>of day </a:t>
            </a:r>
            <a:r>
              <a:rPr lang="en-US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Print" pitchFamily="2" charset="0"/>
              </a:rPr>
              <a:t>&lt;yowm&gt;</a:t>
            </a:r>
            <a:r>
              <a:rPr lang="en-US" sz="3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Print" pitchFamily="2" charset="0"/>
              </a:rPr>
              <a:t/>
            </a:r>
            <a:br>
              <a:rPr lang="en-US" sz="3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Print" pitchFamily="2" charset="0"/>
              </a:rPr>
            </a:br>
            <a:r>
              <a:rPr lang="en-US" sz="3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Print" pitchFamily="2" charset="0"/>
              </a:rPr>
              <a:t>describes the 24 hour cycle from “dawn to dawn.”</a:t>
            </a:r>
            <a:endParaRPr lang="en-US" sz="36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127000">
                  <a:schemeClr val="tx1">
                    <a:lumMod val="85000"/>
                    <a:lumOff val="15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Segoe Print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75448" y="4549676"/>
            <a:ext cx="3996952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egoe Print" pitchFamily="2" charset="0"/>
              </a:rPr>
              <a:t>Yahuah’s days do not begin at “evening” or “sunset.”</a:t>
            </a:r>
            <a:endParaRPr lang="en-US" sz="36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127000">
                  <a:schemeClr val="tx1">
                    <a:lumMod val="85000"/>
                    <a:lumOff val="15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23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04448" y="6448251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>
                <a:solidFill>
                  <a:schemeClr val="bg1"/>
                </a:solidFill>
              </a:rPr>
              <a:pPr/>
              <a:t>70</a:t>
            </a:fld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69000" y="116632"/>
            <a:ext cx="429797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coolSlant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400" b="1" dirty="0" smtClean="0">
                <a:ln w="1143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rgbClr val="DFA6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Print" pitchFamily="2" charset="0"/>
              </a:rPr>
              <a:t>What</a:t>
            </a:r>
            <a:r>
              <a:rPr lang="en-US" sz="4400" b="1" dirty="0" smtClean="0">
                <a:ln w="11430"/>
                <a:solidFill>
                  <a:srgbClr val="DFA6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4400" b="1" dirty="0" smtClean="0">
                <a:ln w="1143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rgbClr val="DFA6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Print" pitchFamily="2" charset="0"/>
              </a:rPr>
              <a:t>About</a:t>
            </a:r>
            <a:r>
              <a:rPr lang="en-US" sz="4400" b="1" dirty="0" smtClean="0">
                <a:ln w="11430"/>
                <a:solidFill>
                  <a:srgbClr val="DFA6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4400" b="1" dirty="0" smtClean="0">
                <a:ln w="1143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rgbClr val="DFA6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Print" pitchFamily="2" charset="0"/>
              </a:rPr>
              <a:t>…</a:t>
            </a:r>
            <a:endParaRPr lang="en-US" sz="4400" b="1" cap="none" spc="0" dirty="0">
              <a:ln w="11430">
                <a:solidFill>
                  <a:schemeClr val="accent1">
                    <a:lumMod val="60000"/>
                    <a:lumOff val="40000"/>
                  </a:schemeClr>
                </a:solidFill>
              </a:ln>
              <a:solidFill>
                <a:srgbClr val="DFA6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49251" y="5805264"/>
            <a:ext cx="573746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coolSlant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400" b="1" dirty="0" smtClean="0">
                <a:ln w="1143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rgbClr val="DFA6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Print" pitchFamily="2" charset="0"/>
              </a:rPr>
              <a:t>Day of Atonement?</a:t>
            </a:r>
            <a:endParaRPr lang="en-US" sz="4400" b="1" cap="none" spc="0" dirty="0">
              <a:ln w="11430">
                <a:solidFill>
                  <a:schemeClr val="accent1">
                    <a:lumMod val="60000"/>
                    <a:lumOff val="40000"/>
                  </a:schemeClr>
                </a:solidFill>
              </a:ln>
              <a:solidFill>
                <a:srgbClr val="DFA6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504" y="39687"/>
            <a:ext cx="26917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38100">
                  <a:solidFill>
                    <a:srgbClr val="002060"/>
                  </a:solidFill>
                </a:ln>
                <a:solidFill>
                  <a:schemeClr val="bg2"/>
                </a:solidFill>
                <a:effectLst/>
                <a:latin typeface="Ravie" pitchFamily="82" charset="0"/>
              </a:rPr>
              <a:t>But…</a:t>
            </a:r>
            <a:endParaRPr lang="en-US" sz="5400" b="1" cap="none" spc="0" dirty="0">
              <a:ln w="38100">
                <a:solidFill>
                  <a:srgbClr val="002060"/>
                </a:solidFill>
              </a:ln>
              <a:solidFill>
                <a:schemeClr val="bg2"/>
              </a:solidFill>
              <a:effectLst/>
              <a:latin typeface="Ravie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65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7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04448" y="6402248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/>
              <a:pPr/>
              <a:t>71</a:t>
            </a:fld>
            <a:endParaRPr lang="es-ES" dirty="0"/>
          </a:p>
        </p:txBody>
      </p:sp>
      <p:sp>
        <p:nvSpPr>
          <p:cNvPr id="3" name="Rectangle 2"/>
          <p:cNvSpPr/>
          <p:nvPr/>
        </p:nvSpPr>
        <p:spPr>
          <a:xfrm>
            <a:off x="0" y="4005064"/>
            <a:ext cx="9145328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36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… the context of Lev 23:26-32 </a:t>
            </a:r>
            <a:br>
              <a:rPr lang="en-US" sz="36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for the: </a:t>
            </a:r>
          </a:p>
          <a:p>
            <a:pPr marL="571500" indent="-571500" algn="ctr">
              <a:buFont typeface="Arial" pitchFamily="34" charset="0"/>
              <a:buChar char="•"/>
            </a:pPr>
            <a:r>
              <a:rPr lang="en-US" sz="36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10</a:t>
            </a:r>
            <a:r>
              <a:rPr lang="en-US" sz="3600" b="1" baseline="30000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36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 day of the 7</a:t>
            </a:r>
            <a:r>
              <a:rPr lang="en-US" sz="3600" b="1" baseline="30000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36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 month</a:t>
            </a:r>
          </a:p>
          <a:p>
            <a:pPr marL="571500" indent="-571500" algn="ctr">
              <a:buFont typeface="Arial" pitchFamily="34" charset="0"/>
              <a:buChar char="•"/>
            </a:pPr>
            <a:r>
              <a:rPr lang="en-US" sz="36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9</a:t>
            </a:r>
            <a:r>
              <a:rPr lang="en-US" sz="3600" b="1" baseline="30000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36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 day of the 7</a:t>
            </a:r>
            <a:r>
              <a:rPr lang="en-US" sz="3600" b="1" baseline="30000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36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 month</a:t>
            </a:r>
            <a:endParaRPr lang="en-US" sz="3600" b="1" dirty="0">
              <a:ln w="24500" cmpd="dbl">
                <a:noFill/>
                <a:prstDash val="solid"/>
                <a:miter lim="800000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215900">
                  <a:srgbClr val="513A2D"/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8832" y="118373"/>
            <a:ext cx="892766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36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Grammar 101 </a:t>
            </a:r>
            <a:r>
              <a:rPr lang="en-US" sz="28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(Part 2)  </a:t>
            </a:r>
            <a:r>
              <a:rPr lang="en-US" sz="36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will examine …</a:t>
            </a:r>
            <a:endParaRPr lang="en-US" sz="3600" b="1" dirty="0">
              <a:ln w="24500" cmpd="dbl">
                <a:noFill/>
                <a:prstDash val="solid"/>
                <a:miter lim="800000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215900">
                  <a:srgbClr val="513A2D"/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71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7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04448" y="6381328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>
                <a:solidFill>
                  <a:schemeClr val="bg1"/>
                </a:solidFill>
              </a:rPr>
              <a:pPr/>
              <a:t>72</a:t>
            </a:fld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504" y="345430"/>
            <a:ext cx="8856984" cy="14773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36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We will determine what the last </a:t>
            </a:r>
            <a:br>
              <a:rPr lang="en-US" sz="36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words of Lev 23:32 really mean:</a:t>
            </a:r>
            <a:br>
              <a:rPr lang="en-US" sz="36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4067944" y="3017024"/>
            <a:ext cx="4752528" cy="32524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8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“… in </a:t>
            </a:r>
            <a:r>
              <a:rPr lang="en-US" sz="2800" b="1" dirty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the ninth day </a:t>
            </a:r>
            <a:r>
              <a:rPr lang="en-US" sz="28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en-US" sz="28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of </a:t>
            </a:r>
            <a:r>
              <a:rPr lang="en-US" sz="2800" b="1" dirty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the month at even, </a:t>
            </a:r>
            <a:r>
              <a:rPr lang="en-US" sz="28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en-US" sz="28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from </a:t>
            </a:r>
            <a:r>
              <a:rPr lang="en-US" sz="2800" b="1" dirty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even unto even, </a:t>
            </a:r>
            <a:r>
              <a:rPr lang="en-US" sz="28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shall </a:t>
            </a:r>
            <a:r>
              <a:rPr lang="en-US" sz="2800" b="1" dirty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ye </a:t>
            </a:r>
            <a:r>
              <a:rPr lang="en-US" sz="28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celebrate </a:t>
            </a:r>
            <a:br>
              <a:rPr lang="en-US" sz="28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15900">
                    <a:srgbClr val="513A2D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your Sabbath.” </a:t>
            </a:r>
            <a:endParaRPr lang="en-US" sz="2000" b="1" dirty="0">
              <a:ln w="24500" cmpd="dbl">
                <a:noFill/>
                <a:prstDash val="solid"/>
                <a:miter lim="800000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215900">
                  <a:srgbClr val="513A2D"/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51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251520" y="6381328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>
                <a:solidFill>
                  <a:schemeClr val="bg1"/>
                </a:solidFill>
              </a:rPr>
              <a:pPr/>
              <a:t>73</a:t>
            </a:fld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1520" y="116632"/>
            <a:ext cx="8711272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3600" b="1" spc="300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01600">
                    <a:schemeClr val="bg2">
                      <a:lumMod val="25000"/>
                      <a:alpha val="89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One</a:t>
            </a:r>
            <a:r>
              <a:rPr lang="en-US" sz="3600" b="1" spc="300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01600">
                    <a:schemeClr val="bg2">
                      <a:lumMod val="25000"/>
                      <a:alpha val="89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3600" b="1" spc="300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01600">
                    <a:schemeClr val="bg2">
                      <a:lumMod val="25000"/>
                      <a:alpha val="89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last question:</a:t>
            </a:r>
          </a:p>
          <a:p>
            <a:pPr algn="ctr"/>
            <a:r>
              <a:rPr lang="en-US" sz="3600" b="1" spc="300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01600">
                    <a:schemeClr val="bg2">
                      <a:lumMod val="25000"/>
                      <a:alpha val="89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Will Leviticus 23:32 declare </a:t>
            </a:r>
            <a:br>
              <a:rPr lang="en-US" sz="3600" b="1" spc="300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01600">
                    <a:schemeClr val="bg2">
                      <a:lumMod val="25000"/>
                      <a:alpha val="89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600" b="1" spc="300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01600">
                    <a:schemeClr val="bg2">
                      <a:lumMod val="25000"/>
                      <a:alpha val="89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that Day of Atonement </a:t>
            </a:r>
            <a:br>
              <a:rPr lang="en-US" sz="3600" b="1" spc="300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01600">
                    <a:schemeClr val="bg2">
                      <a:lumMod val="25000"/>
                      <a:alpha val="89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600" b="1" spc="300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01600">
                    <a:schemeClr val="bg2">
                      <a:lumMod val="25000"/>
                      <a:alpha val="89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(and every other Sabbath day)</a:t>
            </a:r>
            <a:br>
              <a:rPr lang="en-US" sz="3600" b="1" spc="300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01600">
                    <a:schemeClr val="bg2">
                      <a:lumMod val="25000"/>
                      <a:alpha val="89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600" b="1" spc="300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01600">
                    <a:schemeClr val="bg2">
                      <a:lumMod val="25000"/>
                      <a:alpha val="89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really does begin</a:t>
            </a:r>
            <a:br>
              <a:rPr lang="en-US" sz="3600" b="1" spc="300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01600">
                    <a:schemeClr val="bg2">
                      <a:lumMod val="25000"/>
                      <a:alpha val="89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600" b="1" spc="300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01600">
                    <a:schemeClr val="bg2">
                      <a:lumMod val="25000"/>
                      <a:alpha val="89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in the evening - rather than </a:t>
            </a:r>
            <a:br>
              <a:rPr lang="en-US" sz="3600" b="1" spc="300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01600">
                    <a:schemeClr val="bg2">
                      <a:lumMod val="25000"/>
                      <a:alpha val="89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600" b="1" spc="300" dirty="0" smtClean="0">
                <a:ln w="24500" cmpd="dbl">
                  <a:noFill/>
                  <a:prstDash val="solid"/>
                  <a:miter lim="800000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01600">
                    <a:schemeClr val="bg2">
                      <a:lumMod val="25000"/>
                      <a:alpha val="89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at dawn twilight?</a:t>
            </a:r>
            <a:endParaRPr lang="en-US" sz="3600" b="1" spc="300" dirty="0">
              <a:ln w="24500" cmpd="dbl">
                <a:noFill/>
                <a:prstDash val="solid"/>
                <a:miter lim="800000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glow rad="101600">
                  <a:schemeClr val="bg2">
                    <a:lumMod val="25000"/>
                    <a:alpha val="89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47033" y="5157192"/>
            <a:ext cx="672024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End of Part 1</a:t>
            </a:r>
            <a:endParaRPr lang="en-US" sz="4800" b="1" cap="none" spc="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74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Rae\Desktop\dusk light &amp; nigh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128"/>
            <a:ext cx="9144000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Rae\Desktop\afternoon su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2976"/>
            <a:ext cx="9144001" cy="36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32440" y="6381328"/>
            <a:ext cx="432048" cy="365125"/>
          </a:xfrm>
        </p:spPr>
        <p:txBody>
          <a:bodyPr/>
          <a:lstStyle/>
          <a:p>
            <a:fld id="{F6AA5173-809A-47C4-A6C9-FAF8F879D43E}" type="slidenum">
              <a:rPr lang="es-ES" smtClean="0"/>
              <a:pPr/>
              <a:t>74</a:t>
            </a:fld>
            <a:endParaRPr lang="es-E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78287" y="191437"/>
            <a:ext cx="4680517" cy="2376264"/>
          </a:xfrm>
        </p:spPr>
        <p:txBody>
          <a:bodyPr>
            <a:normAutofit fontScale="925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45720" indent="0" algn="ctr">
              <a:buNone/>
            </a:pPr>
            <a:endParaRPr lang="en-US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marL="45720" indent="0" algn="ctr">
              <a:buNone/>
            </a:pPr>
            <a:endParaRPr lang="en-US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marL="45720" indent="0" algn="ctr">
              <a:buNone/>
            </a:pP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The Next Study:</a:t>
            </a:r>
          </a:p>
          <a:p>
            <a:pPr marL="45720" indent="0" algn="ctr">
              <a:buNone/>
            </a:pP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The Hebrew Evening</a:t>
            </a:r>
            <a:endParaRPr lang="en-US" sz="3600" b="1" dirty="0">
              <a:ln w="50800"/>
              <a:solidFill>
                <a:schemeClr val="bg1">
                  <a:shade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-396552" y="2960948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3"/>
          <p:cNvSpPr txBox="1">
            <a:spLocks/>
          </p:cNvSpPr>
          <p:nvPr/>
        </p:nvSpPr>
        <p:spPr>
          <a:xfrm>
            <a:off x="0" y="3645024"/>
            <a:ext cx="9144000" cy="342038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r>
              <a:rPr lang="en-US" sz="3600" b="1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The word “evening” &lt;ereb&gt; </a:t>
            </a:r>
            <a:br>
              <a:rPr lang="en-US" sz="3600" b="1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3600" b="1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is the cornerstone for the </a:t>
            </a:r>
            <a:br>
              <a:rPr lang="en-US" sz="3600" b="1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3600" b="1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whole calendar study.</a:t>
            </a:r>
            <a:br>
              <a:rPr lang="en-US" sz="3600" b="1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endParaRPr lang="en-US" sz="6000" b="1" dirty="0" smtClean="0">
              <a:ln w="50800"/>
              <a:solidFill>
                <a:schemeClr val="bg2">
                  <a:lumMod val="10000"/>
                </a:schemeClr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  <a:p>
            <a:pPr marL="45720" indent="0" algn="ctr">
              <a:buFont typeface="Georgia" pitchFamily="18" charset="0"/>
              <a:buNone/>
            </a:pPr>
            <a:r>
              <a:rPr lang="en-US" sz="40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There must be clarity here.</a:t>
            </a:r>
            <a:endParaRPr lang="en-US" sz="3600" b="1" dirty="0" smtClean="0">
              <a:ln w="50800"/>
              <a:solidFill>
                <a:schemeClr val="bg1">
                  <a:shade val="50000"/>
                </a:schemeClr>
              </a:solidFill>
              <a:latin typeface="Comic Sans MS" pitchFamily="66" charset="0"/>
            </a:endParaRPr>
          </a:p>
          <a:p>
            <a:pPr marL="45720" indent="0" algn="ctr">
              <a:buFont typeface="Georgia" pitchFamily="18" charset="0"/>
              <a:buNone/>
            </a:pPr>
            <a:endParaRPr lang="en-US" sz="3600" b="1" dirty="0">
              <a:ln w="50800"/>
              <a:solidFill>
                <a:schemeClr val="bg1">
                  <a:shade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" name="Picture 3" descr="C:\Users\Rae\Desktop\whats-coming-up-sign-web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05305"/>
            <a:ext cx="3888432" cy="14060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8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04448" y="6381328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>
                <a:solidFill>
                  <a:schemeClr val="bg2"/>
                </a:solidFill>
              </a:rPr>
              <a:pPr/>
              <a:t>75</a:t>
            </a:fld>
            <a:endParaRPr lang="es-ES" dirty="0">
              <a:solidFill>
                <a:schemeClr val="bg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63688" y="328487"/>
            <a:ext cx="5515469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Enjoy these beautiful mornings that usher in Yahuah’s original Covenant Day!</a:t>
            </a:r>
          </a:p>
          <a:p>
            <a:pPr algn="ctr"/>
            <a:endParaRPr lang="en-US" sz="4000" b="1" cap="none" spc="0" dirty="0" smtClean="0">
              <a:ln w="11430"/>
              <a:solidFill>
                <a:srgbClr val="DFA6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20258" y="5440069"/>
            <a:ext cx="760893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  <a:hlinkClick r:id="rId4"/>
              </a:rPr>
              <a:t>charlene@studythecalendar.com</a:t>
            </a:r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</a:t>
            </a:r>
            <a:endParaRPr lang="en-US" sz="2400" b="1" cap="none" spc="0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9512" y="4549914"/>
            <a:ext cx="864096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solidFill>
                  <a:srgbClr val="B83D68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Send your questions/comments to:</a:t>
            </a:r>
            <a:endParaRPr lang="en-US" sz="3600" b="1" cap="none" spc="0" dirty="0">
              <a:ln w="11430"/>
              <a:solidFill>
                <a:srgbClr val="B83D68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10" name="Picture 2" descr="C:\Users\Rae\Desktop\Grammar Art\email mouse bes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337508"/>
            <a:ext cx="1176041" cy="85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01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Grammar 101">
      <a:majorFont>
        <a:latin typeface="Arial Rounded MT Bold"/>
        <a:ea typeface=""/>
        <a:cs typeface=""/>
      </a:majorFont>
      <a:minorFont>
        <a:latin typeface="Arial"/>
        <a:ea typeface=""/>
        <a:cs typeface="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lipstream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Grammar 101">
      <a:majorFont>
        <a:latin typeface="Arial Rounded MT Bold"/>
        <a:ea typeface=""/>
        <a:cs typeface=""/>
      </a:majorFont>
      <a:minorFont>
        <a:latin typeface="Arial"/>
        <a:ea typeface=""/>
        <a:cs typeface="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15459</TotalTime>
  <Words>2871</Words>
  <Application>Microsoft Office PowerPoint</Application>
  <PresentationFormat>On-screen Show (4:3)</PresentationFormat>
  <Paragraphs>612</Paragraphs>
  <Slides>75</Slides>
  <Notes>54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75</vt:i4>
      </vt:variant>
    </vt:vector>
  </HeadingPairs>
  <TitlesOfParts>
    <vt:vector size="77" baseType="lpstr">
      <vt:lpstr>Slipstream</vt:lpstr>
      <vt:lpstr>1_Slipstream</vt:lpstr>
      <vt:lpstr>PowerPoint Presentation</vt:lpstr>
      <vt:lpstr>PowerPoint Presentation</vt:lpstr>
      <vt:lpstr>Reviewing Simple Lessons Long Forgotten?!</vt:lpstr>
      <vt:lpstr>For understanding the phrase from  the last part of Gen 1:5 “…and the evening and the morning  were the first day.”</vt:lpstr>
      <vt:lpstr>INTRODUCTION</vt:lpstr>
      <vt:lpstr>Thanking Our Friends in Africa</vt:lpstr>
      <vt:lpstr>PowerPoint Presentation</vt:lpstr>
      <vt:lpstr>Working Between Two Languages</vt:lpstr>
      <vt:lpstr>There’s Another Problem </vt:lpstr>
      <vt:lpstr>PowerPoint Presentation</vt:lpstr>
      <vt:lpstr>PowerPoint Presentation</vt:lpstr>
      <vt:lpstr>PowerPoint Presentation</vt:lpstr>
      <vt:lpstr>A Restoration of Truth</vt:lpstr>
      <vt:lpstr>PowerPoint Presentation</vt:lpstr>
      <vt:lpstr>Reading?  Study?  Research?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Finding Definitions for the Word ‘STAR’</vt:lpstr>
      <vt:lpstr>PowerPoint Presentation</vt:lpstr>
      <vt:lpstr>“STARS in the sky” take the first definition.</vt:lpstr>
      <vt:lpstr>Remember the Dictionary Rule</vt:lpstr>
      <vt:lpstr>Hebrew Dictionary Rules are the Same</vt:lpstr>
      <vt:lpstr>Applying Study Skills  to Scripture Using the</vt:lpstr>
      <vt:lpstr>For the Full Study on  Gen 1:1-5 (Day 1 of Creation)</vt:lpstr>
      <vt:lpstr>PowerPoint Presentation</vt:lpstr>
      <vt:lpstr>1st Def:  Day  &lt;yowm&gt;</vt:lpstr>
      <vt:lpstr>Only 1 Def:  Night  &lt;layil&gt;  </vt:lpstr>
      <vt:lpstr>1st Def:  Evening  &lt;ereb&gt;</vt:lpstr>
      <vt:lpstr>Only 1 Def:  Morning  &lt;boqer&gt;</vt:lpstr>
      <vt:lpstr>Confirming the Meanings of  “dusk” &amp; “dawn” </vt:lpstr>
      <vt:lpstr>Dusk, noun  [Webster’s 1828]</vt:lpstr>
      <vt:lpstr>Dawn, noun  [Webster’s 1828]</vt:lpstr>
      <vt:lpstr>Determining the Meaning  of “twilight”</vt:lpstr>
      <vt:lpstr>PowerPoint Presentation</vt:lpstr>
      <vt:lpstr>PowerPoint Presentation</vt:lpstr>
      <vt:lpstr>Twilight  &lt;nesheph&gt;</vt:lpstr>
      <vt:lpstr>Twilight    1st Note </vt:lpstr>
      <vt:lpstr>Twilight    2nd Note </vt:lpstr>
      <vt:lpstr>Twilights  belong to the Day Season.</vt:lpstr>
      <vt:lpstr>Twilights  never belong to the Night Season.</vt:lpstr>
      <vt:lpstr>Applying the 1st Definitions of Hebrew to: Day      Night      Evening      Morning</vt:lpstr>
      <vt:lpstr>Listing the 1st Definitions</vt:lpstr>
      <vt:lpstr>Question:  </vt:lpstr>
      <vt:lpstr>Night  &lt;layil&gt;  H3915 </vt:lpstr>
      <vt:lpstr>Evening  &lt;ereb&gt;  H6153</vt:lpstr>
      <vt:lpstr>Morning  &lt;boqer&gt;  H1242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Here’s a True Definition</vt:lpstr>
      <vt:lpstr>PowerPoint Presentation</vt:lpstr>
      <vt:lpstr>Why Dusk Twilight Cannot Begin Any New Day</vt:lpstr>
      <vt:lpstr>PowerPoint Presentation</vt:lpstr>
      <vt:lpstr>Evening:  2nd  Definition</vt:lpstr>
      <vt:lpstr>Evening:  3rd &amp; 4th Definitions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Rae</cp:lastModifiedBy>
  <cp:revision>1238</cp:revision>
  <cp:lastPrinted>2019-05-03T21:29:02Z</cp:lastPrinted>
  <dcterms:created xsi:type="dcterms:W3CDTF">2010-05-23T14:28:12Z</dcterms:created>
  <dcterms:modified xsi:type="dcterms:W3CDTF">2019-05-19T17:53:12Z</dcterms:modified>
</cp:coreProperties>
</file>