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0"/>
  </p:notesMasterIdLst>
  <p:sldIdLst>
    <p:sldId id="750" r:id="rId2"/>
    <p:sldId id="1061" r:id="rId3"/>
    <p:sldId id="1000" r:id="rId4"/>
    <p:sldId id="1063" r:id="rId5"/>
    <p:sldId id="1064" r:id="rId6"/>
    <p:sldId id="1065" r:id="rId7"/>
    <p:sldId id="1066" r:id="rId8"/>
    <p:sldId id="1067" r:id="rId9"/>
    <p:sldId id="1118" r:id="rId10"/>
    <p:sldId id="1121" r:id="rId11"/>
    <p:sldId id="1119" r:id="rId12"/>
    <p:sldId id="1120" r:id="rId13"/>
    <p:sldId id="1057" r:id="rId14"/>
    <p:sldId id="1068" r:id="rId15"/>
    <p:sldId id="1069" r:id="rId16"/>
    <p:sldId id="1070" r:id="rId17"/>
    <p:sldId id="1071" r:id="rId18"/>
    <p:sldId id="1072" r:id="rId19"/>
    <p:sldId id="1095" r:id="rId20"/>
    <p:sldId id="1074" r:id="rId21"/>
    <p:sldId id="1073" r:id="rId22"/>
    <p:sldId id="1075" r:id="rId23"/>
    <p:sldId id="1077" r:id="rId24"/>
    <p:sldId id="1076" r:id="rId25"/>
    <p:sldId id="1078" r:id="rId26"/>
    <p:sldId id="1080" r:id="rId27"/>
    <p:sldId id="1079" r:id="rId28"/>
    <p:sldId id="1082" r:id="rId29"/>
    <p:sldId id="1081" r:id="rId30"/>
    <p:sldId id="1083" r:id="rId31"/>
    <p:sldId id="1084" r:id="rId32"/>
    <p:sldId id="1085" r:id="rId33"/>
    <p:sldId id="1086" r:id="rId34"/>
    <p:sldId id="1087" r:id="rId35"/>
    <p:sldId id="1089" r:id="rId36"/>
    <p:sldId id="1088" r:id="rId37"/>
    <p:sldId id="1090" r:id="rId38"/>
    <p:sldId id="1091" r:id="rId39"/>
    <p:sldId id="1092" r:id="rId40"/>
    <p:sldId id="1133" r:id="rId41"/>
    <p:sldId id="1130" r:id="rId42"/>
    <p:sldId id="1134" r:id="rId43"/>
    <p:sldId id="1131" r:id="rId44"/>
    <p:sldId id="1135" r:id="rId45"/>
    <p:sldId id="1129" r:id="rId46"/>
    <p:sldId id="1126" r:id="rId47"/>
    <p:sldId id="1125" r:id="rId48"/>
    <p:sldId id="1127" r:id="rId49"/>
    <p:sldId id="1124" r:id="rId50"/>
    <p:sldId id="1128" r:id="rId51"/>
    <p:sldId id="1123" r:id="rId52"/>
    <p:sldId id="1094" r:id="rId53"/>
    <p:sldId id="1096" r:id="rId54"/>
    <p:sldId id="1097" r:id="rId55"/>
    <p:sldId id="1098" r:id="rId56"/>
    <p:sldId id="1099" r:id="rId57"/>
    <p:sldId id="1100" r:id="rId58"/>
    <p:sldId id="1101" r:id="rId59"/>
    <p:sldId id="1102" r:id="rId60"/>
    <p:sldId id="1103" r:id="rId61"/>
    <p:sldId id="1104" r:id="rId62"/>
    <p:sldId id="1105" r:id="rId63"/>
    <p:sldId id="1106" r:id="rId64"/>
    <p:sldId id="1107" r:id="rId65"/>
    <p:sldId id="1108" r:id="rId66"/>
    <p:sldId id="1109" r:id="rId67"/>
    <p:sldId id="1110" r:id="rId68"/>
    <p:sldId id="1111" r:id="rId69"/>
    <p:sldId id="1112" r:id="rId70"/>
    <p:sldId id="1113" r:id="rId71"/>
    <p:sldId id="1114" r:id="rId72"/>
    <p:sldId id="1115" r:id="rId73"/>
    <p:sldId id="1136" r:id="rId74"/>
    <p:sldId id="1137" r:id="rId75"/>
    <p:sldId id="1138" r:id="rId76"/>
    <p:sldId id="1139" r:id="rId77"/>
    <p:sldId id="1116" r:id="rId78"/>
    <p:sldId id="1117" r:id="rId7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FF00"/>
    <a:srgbClr val="DF57FF"/>
    <a:srgbClr val="33CCFF"/>
    <a:srgbClr val="FF3300"/>
    <a:srgbClr val="0A0A0A"/>
    <a:srgbClr val="66FF33"/>
    <a:srgbClr val="66FF66"/>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65" autoAdjust="0"/>
    <p:restoredTop sz="99467" autoAdjust="0"/>
  </p:normalViewPr>
  <p:slideViewPr>
    <p:cSldViewPr>
      <p:cViewPr varScale="1">
        <p:scale>
          <a:sx n="147" d="100"/>
          <a:sy n="147" d="100"/>
        </p:scale>
        <p:origin x="108"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AC9A5-DC44-4CC7-B042-5BD108FD9C0F}" type="datetimeFigureOut">
              <a:rPr lang="fr-FR" smtClean="0"/>
              <a:t>21/01/2019</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ABF3E-8FE9-4E35-888C-15CEC1F55A3F}" type="slidenum">
              <a:rPr lang="fr-FR" smtClean="0"/>
              <a:t>‹#›</a:t>
            </a:fld>
            <a:endParaRPr lang="fr-FR" dirty="0"/>
          </a:p>
        </p:txBody>
      </p:sp>
    </p:spTree>
    <p:extLst>
      <p:ext uri="{BB962C8B-B14F-4D97-AF65-F5344CB8AC3E}">
        <p14:creationId xmlns:p14="http://schemas.microsoft.com/office/powerpoint/2010/main" val="148205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D88932-FF23-453F-926C-E41D6AD30B8C}" type="datetime1">
              <a:rPr lang="fr-FR" smtClean="0"/>
              <a:t>21/01/2019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337257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80C46-9975-489C-8FCC-0D0DD60F488E}" type="datetime1">
              <a:rPr lang="fr-FR" smtClean="0"/>
              <a:t>21/01/2019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63976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630902-08E5-4711-ACAF-1AD6E8C28AAA}" type="datetime1">
              <a:rPr lang="fr-FR" smtClean="0"/>
              <a:t>21/01/2019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39825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41054C-B3D9-4815-9315-E9302BB1BB83}" type="datetime1">
              <a:rPr lang="fr-FR" smtClean="0"/>
              <a:t>21/01/2019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21958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D92EAF4-1EA7-49E6-8DF9-944A8E53CB55}" type="datetime1">
              <a:rPr lang="fr-FR" smtClean="0"/>
              <a:t>21/01/2019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9057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8CD377D-FB14-404C-BDBB-2D7715FF8B1A}" type="datetime1">
              <a:rPr lang="fr-FR" smtClean="0"/>
              <a:t>21/01/2019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218815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8190DCB-6FFB-474C-9302-A19BE34F8977}" type="datetime1">
              <a:rPr lang="fr-FR" smtClean="0"/>
              <a:t>21/01/2019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24516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976D378-C874-400F-BB3E-A7886370B526}" type="datetime1">
              <a:rPr lang="fr-FR" smtClean="0"/>
              <a:t>21/01/2019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107977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8642DF-8BE5-483C-BD03-B4D44CD9C4D1}" type="datetime1">
              <a:rPr lang="fr-FR" smtClean="0"/>
              <a:t>21/01/2019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03795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EE26BE3-9798-4689-A1CB-E0A15C799B04}" type="datetime1">
              <a:rPr lang="fr-FR" smtClean="0"/>
              <a:t>21/01/2019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198669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3AF9B30-4E36-449E-97AD-F409A3DF5A09}" type="datetime1">
              <a:rPr lang="fr-FR" smtClean="0"/>
              <a:t>21/01/2019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8785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CC292F-3902-45AC-9D29-6D2AB5C415C2}" type="datetime1">
              <a:rPr lang="fr-FR" smtClean="0"/>
              <a:t>21/01/2019</a:t>
            </a:fld>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09FF85-A8E4-4662-9A25-7E1193D20439}" type="slidenum">
              <a:rPr lang="fr-FR" smtClean="0"/>
              <a:t>‹#›</a:t>
            </a:fld>
            <a:endParaRPr lang="fr-FR" dirty="0"/>
          </a:p>
        </p:txBody>
      </p:sp>
    </p:spTree>
    <p:extLst>
      <p:ext uri="{BB962C8B-B14F-4D97-AF65-F5344CB8AC3E}">
        <p14:creationId xmlns:p14="http://schemas.microsoft.com/office/powerpoint/2010/main" val="33516421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a:t>
            </a:fld>
            <a:endParaRPr lang="fr-FR" dirty="0">
              <a:solidFill>
                <a:schemeClr val="bg1">
                  <a:lumMod val="75000"/>
                </a:schemeClr>
              </a:solidFill>
            </a:endParaRPr>
          </a:p>
        </p:txBody>
      </p:sp>
      <p:sp>
        <p:nvSpPr>
          <p:cNvPr id="9" name="ZoneTexte 8"/>
          <p:cNvSpPr txBox="1"/>
          <p:nvPr/>
        </p:nvSpPr>
        <p:spPr>
          <a:xfrm>
            <a:off x="1763688" y="340828"/>
            <a:ext cx="5502558" cy="4401205"/>
          </a:xfrm>
          <a:prstGeom prst="rect">
            <a:avLst/>
          </a:prstGeom>
          <a:noFill/>
          <a:ln>
            <a:noFill/>
          </a:ln>
        </p:spPr>
        <p:txBody>
          <a:bodyPr wrap="square" rtlCol="0">
            <a:spAutoFit/>
          </a:bodyPr>
          <a:lstStyle/>
          <a:p>
            <a:pPr algn="ctr"/>
            <a:r>
              <a:rPr lang="fr-FR" sz="4000" dirty="0">
                <a:ln>
                  <a:solidFill>
                    <a:schemeClr val="bg1">
                      <a:lumMod val="50000"/>
                    </a:schemeClr>
                  </a:solidFill>
                </a:ln>
                <a:solidFill>
                  <a:schemeClr val="bg1"/>
                </a:solidFill>
                <a:effectLst>
                  <a:outerShdw blurRad="50800" dist="38100" dir="13500000" algn="br" rotWithShape="0">
                    <a:prstClr val="black">
                      <a:alpha val="40000"/>
                    </a:prstClr>
                  </a:outerShdw>
                </a:effectLst>
                <a:latin typeface="Apple Garamond" panose="02000506080000020004" pitchFamily="2" charset="0"/>
              </a:rPr>
              <a:t>Le Calendrier</a:t>
            </a:r>
          </a:p>
          <a:p>
            <a:pPr algn="ctr"/>
            <a:r>
              <a:rPr lang="fr-FR" sz="4000" dirty="0">
                <a:ln>
                  <a:solidFill>
                    <a:schemeClr val="bg1">
                      <a:lumMod val="50000"/>
                    </a:schemeClr>
                  </a:solidFill>
                </a:ln>
                <a:solidFill>
                  <a:schemeClr val="bg1"/>
                </a:solidFill>
                <a:effectLst>
                  <a:outerShdw blurRad="50800" dist="38100" dir="13500000" algn="br" rotWithShape="0">
                    <a:prstClr val="black">
                      <a:alpha val="40000"/>
                    </a:prstClr>
                  </a:outerShdw>
                </a:effectLst>
                <a:latin typeface="Apple Garamond" panose="02000506080000020004" pitchFamily="2" charset="0"/>
              </a:rPr>
              <a:t>de</a:t>
            </a:r>
          </a:p>
          <a:p>
            <a:pPr algn="ctr"/>
            <a:r>
              <a:rPr lang="fr-FR" sz="4000" dirty="0">
                <a:ln>
                  <a:solidFill>
                    <a:schemeClr val="bg1">
                      <a:lumMod val="50000"/>
                    </a:schemeClr>
                  </a:solidFill>
                </a:ln>
                <a:solidFill>
                  <a:schemeClr val="bg1"/>
                </a:solidFill>
                <a:effectLst>
                  <a:outerShdw blurRad="50800" dist="38100" dir="13500000" algn="br" rotWithShape="0">
                    <a:prstClr val="black">
                      <a:alpha val="40000"/>
                    </a:prstClr>
                  </a:outerShdw>
                </a:effectLst>
                <a:latin typeface="Apple Garamond" panose="02000506080000020004" pitchFamily="2" charset="0"/>
              </a:rPr>
              <a:t>l’Alliance</a:t>
            </a:r>
          </a:p>
          <a:p>
            <a:pPr algn="ctr"/>
            <a:r>
              <a:rPr lang="fr-FR" sz="4000" dirty="0">
                <a:ln>
                  <a:solidFill>
                    <a:schemeClr val="bg1">
                      <a:lumMod val="50000"/>
                    </a:schemeClr>
                  </a:solidFill>
                </a:ln>
                <a:solidFill>
                  <a:schemeClr val="bg1"/>
                </a:solidFill>
                <a:effectLst>
                  <a:outerShdw blurRad="50800" dist="38100" dir="13500000" algn="br" rotWithShape="0">
                    <a:prstClr val="black">
                      <a:alpha val="40000"/>
                    </a:prstClr>
                  </a:outerShdw>
                </a:effectLst>
                <a:latin typeface="Apple Garamond" panose="02000506080000020004" pitchFamily="2" charset="0"/>
              </a:rPr>
              <a:t>#19</a:t>
            </a:r>
          </a:p>
          <a:p>
            <a:pPr algn="ctr"/>
            <a:endParaRPr lang="fr-FR" sz="4000" dirty="0">
              <a:solidFill>
                <a:schemeClr val="bg1"/>
              </a:solidFill>
              <a:effectLst>
                <a:outerShdw blurRad="38100" dist="38100" dir="2700000" algn="tl">
                  <a:srgbClr val="000000">
                    <a:alpha val="43137"/>
                  </a:srgbClr>
                </a:outerShdw>
              </a:effectLst>
              <a:latin typeface="Apple Garamond" panose="02000506080000020004" pitchFamily="2" charset="0"/>
            </a:endParaRPr>
          </a:p>
          <a:p>
            <a:pPr algn="ctr"/>
            <a:r>
              <a:rPr lang="fr-FR" sz="4000" dirty="0" smtClean="0">
                <a:solidFill>
                  <a:schemeClr val="bg1"/>
                </a:solidFill>
                <a:effectLst>
                  <a:outerShdw blurRad="38100" dist="38100" dir="2700000" algn="tl">
                    <a:srgbClr val="000000">
                      <a:alpha val="43137"/>
                    </a:srgbClr>
                  </a:outerShdw>
                </a:effectLst>
                <a:latin typeface="Apple Garamond" panose="02000506080000020004" pitchFamily="2" charset="0"/>
              </a:rPr>
              <a:t>Mutation </a:t>
            </a:r>
            <a:r>
              <a:rPr lang="fr-FR" sz="4000" dirty="0" smtClean="0">
                <a:solidFill>
                  <a:schemeClr val="bg1"/>
                </a:solidFill>
                <a:effectLst>
                  <a:outerShdw blurRad="38100" dist="38100" dir="2700000" algn="tl">
                    <a:srgbClr val="000000">
                      <a:alpha val="43137"/>
                    </a:srgbClr>
                  </a:outerShdw>
                </a:effectLst>
                <a:latin typeface="Apple Garamond" panose="02000506080000020004" pitchFamily="2" charset="0"/>
              </a:rPr>
              <a:t>dans « l’ADN »</a:t>
            </a:r>
          </a:p>
          <a:p>
            <a:pPr algn="ctr"/>
            <a:r>
              <a:rPr lang="fr-FR" sz="4000" dirty="0" smtClean="0">
                <a:solidFill>
                  <a:schemeClr val="bg1"/>
                </a:solidFill>
                <a:effectLst>
                  <a:outerShdw blurRad="38100" dist="38100" dir="2700000" algn="tl">
                    <a:srgbClr val="000000">
                      <a:alpha val="43137"/>
                    </a:srgbClr>
                  </a:outerShdw>
                </a:effectLst>
                <a:latin typeface="Apple Garamond" panose="02000506080000020004" pitchFamily="2" charset="0"/>
              </a:rPr>
              <a:t>du Calendrier de Yahuah</a:t>
            </a:r>
          </a:p>
        </p:txBody>
      </p:sp>
      <p:pic>
        <p:nvPicPr>
          <p:cNvPr id="2" name="Inception_fog_horn_3.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324528" y="1518925"/>
            <a:ext cx="504056" cy="283532"/>
          </a:xfrm>
          <a:prstGeom prst="rect">
            <a:avLst/>
          </a:prstGeom>
          <a:ln>
            <a:noFill/>
          </a:ln>
        </p:spPr>
      </p:pic>
    </p:spTree>
    <p:extLst>
      <p:ext uri="{BB962C8B-B14F-4D97-AF65-F5344CB8AC3E}">
        <p14:creationId xmlns:p14="http://schemas.microsoft.com/office/powerpoint/2010/main" val="19342690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1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750"/>
                                        <p:tgtEl>
                                          <p:spTgt spid="9"/>
                                        </p:tgtEl>
                                      </p:cBhvr>
                                    </p:animEffect>
                                    <p:anim calcmode="lin" valueType="num">
                                      <p:cBhvr>
                                        <p:cTn id="12" dur="1750" fill="hold"/>
                                        <p:tgtEl>
                                          <p:spTgt spid="9"/>
                                        </p:tgtEl>
                                        <p:attrNameLst>
                                          <p:attrName>ppt_x</p:attrName>
                                        </p:attrNameLst>
                                      </p:cBhvr>
                                      <p:tavLst>
                                        <p:tav tm="0">
                                          <p:val>
                                            <p:strVal val="#ppt_x"/>
                                          </p:val>
                                        </p:tav>
                                        <p:tav tm="100000">
                                          <p:val>
                                            <p:strVal val="#ppt_x"/>
                                          </p:val>
                                        </p:tav>
                                      </p:tavLst>
                                    </p:anim>
                                    <p:anim calcmode="lin" valueType="num">
                                      <p:cBhvr>
                                        <p:cTn id="13" dur="1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cTn>
                <p:tgtEl>
                  <p:spTgt spid="2"/>
                </p:tgtEl>
              </p:cMediaNode>
            </p:video>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997087" y="1086147"/>
            <a:ext cx="5149825" cy="1477328"/>
          </a:xfrm>
          <a:prstGeom prst="rect">
            <a:avLst/>
          </a:prstGeom>
          <a:noFill/>
        </p:spPr>
        <p:txBody>
          <a:bodyPr wrap="square" rtlCol="0">
            <a:spAutoFit/>
          </a:bodyPr>
          <a:lstStyle/>
          <a:p>
            <a:pPr algn="ctr"/>
            <a:r>
              <a:rPr lang="fr-FR" sz="3000" dirty="0" smtClean="0">
                <a:solidFill>
                  <a:schemeClr val="bg1"/>
                </a:solidFill>
                <a:latin typeface="Spectral Light" panose="02020302060000000000" pitchFamily="18" charset="0"/>
              </a:rPr>
              <a:t>2 témoins </a:t>
            </a:r>
            <a:r>
              <a:rPr lang="fr-FR" sz="3000" dirty="0" smtClean="0">
                <a:solidFill>
                  <a:srgbClr val="00B0F0"/>
                </a:solidFill>
                <a:latin typeface="Spectral Light" panose="02020302060000000000" pitchFamily="18" charset="0"/>
              </a:rPr>
              <a:t>relient</a:t>
            </a:r>
            <a:r>
              <a:rPr lang="fr-FR" sz="3000" dirty="0" smtClean="0">
                <a:solidFill>
                  <a:schemeClr val="bg1"/>
                </a:solidFill>
                <a:latin typeface="Spectral Light" panose="02020302060000000000" pitchFamily="18" charset="0"/>
              </a:rPr>
              <a:t> directement l’année </a:t>
            </a:r>
            <a:r>
              <a:rPr lang="fr-FR" sz="3000" dirty="0" smtClean="0">
                <a:solidFill>
                  <a:srgbClr val="00FF00"/>
                </a:solidFill>
                <a:latin typeface="Spectral Light" panose="02020302060000000000" pitchFamily="18" charset="0"/>
              </a:rPr>
              <a:t>&lt;</a:t>
            </a:r>
            <a:r>
              <a:rPr lang="fr-FR" sz="3000" dirty="0" err="1" smtClean="0">
                <a:solidFill>
                  <a:srgbClr val="00FF00"/>
                </a:solidFill>
                <a:latin typeface="Spectral Light" panose="02020302060000000000" pitchFamily="18" charset="0"/>
              </a:rPr>
              <a:t>shaneh</a:t>
            </a:r>
            <a:r>
              <a:rPr lang="fr-FR" sz="3000" dirty="0" smtClean="0">
                <a:solidFill>
                  <a:srgbClr val="00FF00"/>
                </a:solidFill>
                <a:latin typeface="Spectral Light" panose="02020302060000000000" pitchFamily="18" charset="0"/>
              </a:rPr>
              <a:t>&gt;</a:t>
            </a:r>
          </a:p>
          <a:p>
            <a:pPr algn="ctr"/>
            <a:r>
              <a:rPr lang="fr-FR" sz="3000" dirty="0" smtClean="0">
                <a:solidFill>
                  <a:schemeClr val="bg1"/>
                </a:solidFill>
                <a:latin typeface="Spectral Light" panose="02020302060000000000" pitchFamily="18" charset="0"/>
              </a:rPr>
              <a:t>à l’équinoxe </a:t>
            </a:r>
            <a:r>
              <a:rPr lang="fr-FR" sz="3000" dirty="0" smtClean="0">
                <a:solidFill>
                  <a:srgbClr val="FFFF00"/>
                </a:solidFill>
                <a:latin typeface="Spectral Light" panose="02020302060000000000" pitchFamily="18" charset="0"/>
              </a:rPr>
              <a:t>&lt;</a:t>
            </a:r>
            <a:r>
              <a:rPr lang="fr-FR" sz="3000" dirty="0" err="1" smtClean="0">
                <a:solidFill>
                  <a:srgbClr val="FFFF00"/>
                </a:solidFill>
                <a:latin typeface="Spectral Light" panose="02020302060000000000" pitchFamily="18" charset="0"/>
              </a:rPr>
              <a:t>téqoufah</a:t>
            </a:r>
            <a:r>
              <a:rPr lang="fr-FR" sz="3000" dirty="0" smtClean="0">
                <a:solidFill>
                  <a:srgbClr val="FFFF00"/>
                </a:solidFill>
                <a:latin typeface="Spectral Light" panose="02020302060000000000" pitchFamily="18" charset="0"/>
              </a:rPr>
              <a:t>&gt;</a:t>
            </a:r>
          </a:p>
        </p:txBody>
      </p:sp>
      <p:sp>
        <p:nvSpPr>
          <p:cNvPr id="13" name="ZoneTexte 12"/>
          <p:cNvSpPr txBox="1"/>
          <p:nvPr/>
        </p:nvSpPr>
        <p:spPr>
          <a:xfrm>
            <a:off x="1997087" y="3062598"/>
            <a:ext cx="5149825" cy="553998"/>
          </a:xfrm>
          <a:prstGeom prst="rect">
            <a:avLst/>
          </a:prstGeom>
          <a:noFill/>
        </p:spPr>
        <p:txBody>
          <a:bodyPr wrap="square" rtlCol="0">
            <a:spAutoFit/>
          </a:bodyPr>
          <a:lstStyle/>
          <a:p>
            <a:pPr algn="ctr"/>
            <a:r>
              <a:rPr lang="fr-FR" sz="3000" dirty="0" smtClean="0">
                <a:solidFill>
                  <a:srgbClr val="00FF00"/>
                </a:solidFill>
                <a:latin typeface="Spectral Light" panose="02020302060000000000" pitchFamily="18" charset="0"/>
              </a:rPr>
              <a:t>&lt;</a:t>
            </a:r>
            <a:r>
              <a:rPr lang="fr-FR" sz="3000" dirty="0" err="1" smtClean="0">
                <a:solidFill>
                  <a:srgbClr val="00FF00"/>
                </a:solidFill>
                <a:latin typeface="Spectral Light" panose="02020302060000000000" pitchFamily="18" charset="0"/>
              </a:rPr>
              <a:t>shaneh</a:t>
            </a:r>
            <a:r>
              <a:rPr lang="fr-FR" sz="3000" dirty="0" smtClean="0">
                <a:solidFill>
                  <a:srgbClr val="00FF00"/>
                </a:solidFill>
                <a:latin typeface="Spectral Light" panose="02020302060000000000" pitchFamily="18" charset="0"/>
              </a:rPr>
              <a:t>&gt;              </a:t>
            </a:r>
            <a:r>
              <a:rPr lang="fr-FR" sz="3000" dirty="0" smtClean="0">
                <a:solidFill>
                  <a:srgbClr val="FFFF00"/>
                </a:solidFill>
                <a:latin typeface="Spectral Light" panose="02020302060000000000" pitchFamily="18" charset="0"/>
              </a:rPr>
              <a:t>&lt;</a:t>
            </a:r>
            <a:r>
              <a:rPr lang="fr-FR" sz="3000" dirty="0" err="1" smtClean="0">
                <a:solidFill>
                  <a:srgbClr val="FFFF00"/>
                </a:solidFill>
                <a:latin typeface="Spectral Light" panose="02020302060000000000" pitchFamily="18" charset="0"/>
              </a:rPr>
              <a:t>téqoufah</a:t>
            </a:r>
            <a:r>
              <a:rPr lang="fr-FR" sz="3000" dirty="0" smtClean="0">
                <a:solidFill>
                  <a:srgbClr val="FFFF00"/>
                </a:solidFill>
                <a:latin typeface="Spectral Light" panose="02020302060000000000" pitchFamily="18" charset="0"/>
              </a:rPr>
              <a:t>&gt;</a:t>
            </a:r>
          </a:p>
        </p:txBody>
      </p:sp>
      <p:sp>
        <p:nvSpPr>
          <p:cNvPr id="9" name="Double flèche horizontale 8"/>
          <p:cNvSpPr/>
          <p:nvPr/>
        </p:nvSpPr>
        <p:spPr>
          <a:xfrm>
            <a:off x="3995936" y="3195581"/>
            <a:ext cx="864096" cy="288032"/>
          </a:xfrm>
          <a:prstGeom prst="leftRight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352124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Exode 34.22 </a:t>
            </a:r>
            <a:r>
              <a:rPr lang="fr-FR" sz="1600" u="sng" dirty="0" smtClean="0">
                <a:solidFill>
                  <a:schemeClr val="bg1"/>
                </a:solidFill>
                <a:latin typeface="Spectral Light" panose="02020302060000000000" pitchFamily="18" charset="0"/>
              </a:rPr>
              <a:t>(S21)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Tu célébreras la fête des semaines au moment des premières moissons de blé, et la fête de la récolte à la </a:t>
            </a:r>
            <a:r>
              <a:rPr lang="fr-FR" sz="2000" dirty="0">
                <a:solidFill>
                  <a:srgbClr val="FFFF00"/>
                </a:solidFill>
                <a:latin typeface="Spectral Light" panose="02020302060000000000" pitchFamily="18" charset="0"/>
              </a:rPr>
              <a:t>fin</a:t>
            </a:r>
            <a:r>
              <a:rPr lang="fr-FR" sz="2000" dirty="0">
                <a:solidFill>
                  <a:schemeClr val="bg1"/>
                </a:solidFill>
                <a:latin typeface="Spectral Light" panose="02020302060000000000" pitchFamily="18" charset="0"/>
              </a:rPr>
              <a:t> </a:t>
            </a:r>
            <a:r>
              <a:rPr lang="fr-FR" sz="2000" dirty="0" smtClean="0">
                <a:solidFill>
                  <a:srgbClr val="FFFF00"/>
                </a:solidFill>
                <a:latin typeface="Spectral Light" panose="02020302060000000000" pitchFamily="18" charset="0"/>
              </a:rPr>
              <a:t>&lt;</a:t>
            </a:r>
            <a:r>
              <a:rPr lang="fr-FR" sz="2000" dirty="0" err="1" smtClean="0">
                <a:solidFill>
                  <a:srgbClr val="FFFF00"/>
                </a:solidFill>
                <a:latin typeface="Spectral Light" panose="02020302060000000000" pitchFamily="18" charset="0"/>
              </a:rPr>
              <a:t>téqoufah</a:t>
            </a:r>
            <a:r>
              <a:rPr lang="fr-FR" sz="2000" dirty="0" smtClean="0">
                <a:solidFill>
                  <a:srgbClr val="FFFF00"/>
                </a:solidFill>
                <a:latin typeface="Spectral Light" panose="02020302060000000000" pitchFamily="18" charset="0"/>
              </a:rPr>
              <a:t>&gt; </a:t>
            </a:r>
            <a:r>
              <a:rPr lang="fr-FR" sz="2000" dirty="0" smtClean="0">
                <a:solidFill>
                  <a:schemeClr val="bg1"/>
                </a:solidFill>
                <a:latin typeface="Spectral Light" panose="02020302060000000000" pitchFamily="18" charset="0"/>
              </a:rPr>
              <a:t>de l'</a:t>
            </a:r>
            <a:r>
              <a:rPr lang="fr-FR" sz="2000" dirty="0" smtClean="0">
                <a:solidFill>
                  <a:srgbClr val="00FF00"/>
                </a:solidFill>
                <a:latin typeface="Spectral Light" panose="02020302060000000000" pitchFamily="18" charset="0"/>
              </a:rPr>
              <a:t>année</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000" dirty="0" smtClean="0">
                <a:solidFill>
                  <a:schemeClr val="bg1"/>
                </a:solidFill>
                <a:latin typeface="Spectral Light" panose="02020302060000000000" pitchFamily="18" charset="0"/>
              </a:rPr>
              <a:t>.</a:t>
            </a:r>
          </a:p>
          <a:p>
            <a:endParaRPr lang="fr-FR" sz="2000" dirty="0" smtClean="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Exode 34.22 </a:t>
            </a:r>
            <a:r>
              <a:rPr lang="fr-FR" sz="1600" u="sng" dirty="0">
                <a:solidFill>
                  <a:schemeClr val="bg1"/>
                </a:solidFill>
                <a:latin typeface="Spectral Light" panose="02020302060000000000" pitchFamily="18" charset="0"/>
              </a:rPr>
              <a:t>(Bible du Rabbinat </a:t>
            </a:r>
            <a:r>
              <a:rPr lang="fr-FR" sz="1600" u="sng" dirty="0" smtClean="0">
                <a:solidFill>
                  <a:schemeClr val="bg1"/>
                </a:solidFill>
                <a:latin typeface="Spectral Light" panose="02020302060000000000" pitchFamily="18" charset="0"/>
              </a:rPr>
              <a:t>Français </a:t>
            </a:r>
            <a:r>
              <a:rPr lang="fr-FR" sz="1600" u="sng" dirty="0" err="1" smtClean="0">
                <a:solidFill>
                  <a:schemeClr val="bg1"/>
                </a:solidFill>
                <a:latin typeface="Spectral Light" panose="02020302060000000000" pitchFamily="18" charset="0"/>
              </a:rPr>
              <a:t>Zadoc</a:t>
            </a:r>
            <a:r>
              <a:rPr lang="fr-FR" sz="1600" u="sng" dirty="0" smtClean="0">
                <a:solidFill>
                  <a:schemeClr val="bg1"/>
                </a:solidFill>
                <a:latin typeface="Spectral Light" panose="02020302060000000000" pitchFamily="18" charset="0"/>
              </a:rPr>
              <a:t> Kahn, 1966)</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Tu </a:t>
            </a:r>
            <a:r>
              <a:rPr lang="fr-FR" sz="2000" dirty="0">
                <a:solidFill>
                  <a:schemeClr val="bg1"/>
                </a:solidFill>
                <a:latin typeface="Spectral Light" panose="02020302060000000000" pitchFamily="18" charset="0"/>
              </a:rPr>
              <a:t>auras aussi une fête de Semaines, pour les prémices de la récolte du froment; puis la fête de l’Automne, au </a:t>
            </a:r>
            <a:r>
              <a:rPr lang="fr-FR" sz="2000" dirty="0" smtClean="0">
                <a:solidFill>
                  <a:srgbClr val="FFFF00"/>
                </a:solidFill>
                <a:latin typeface="Spectral Light" panose="02020302060000000000" pitchFamily="18" charset="0"/>
              </a:rPr>
              <a:t>renouvellement</a:t>
            </a:r>
            <a:r>
              <a:rPr lang="fr-FR" sz="2000" dirty="0">
                <a:solidFill>
                  <a:srgbClr val="FFFF00"/>
                </a:solidFill>
                <a:latin typeface="Spectral Light" panose="02020302060000000000" pitchFamily="18" charset="0"/>
              </a:rPr>
              <a:t> &lt;</a:t>
            </a:r>
            <a:r>
              <a:rPr lang="fr-FR" sz="2000" dirty="0" err="1">
                <a:solidFill>
                  <a:srgbClr val="FFFF00"/>
                </a:solidFill>
                <a:latin typeface="Spectral Light" panose="02020302060000000000" pitchFamily="18" charset="0"/>
              </a:rPr>
              <a:t>téqoufah</a:t>
            </a:r>
            <a:r>
              <a:rPr lang="fr-FR" sz="2000" dirty="0">
                <a:solidFill>
                  <a:srgbClr val="FFFF00"/>
                </a:solidFill>
                <a:latin typeface="Spectral Light" panose="02020302060000000000" pitchFamily="18" charset="0"/>
              </a:rPr>
              <a:t>&gt;</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de </a:t>
            </a:r>
            <a:r>
              <a:rPr lang="fr-FR" sz="2000" dirty="0" smtClean="0">
                <a:solidFill>
                  <a:schemeClr val="bg1"/>
                </a:solidFill>
                <a:latin typeface="Spectral Light" panose="02020302060000000000" pitchFamily="18" charset="0"/>
              </a:rPr>
              <a:t>l’</a:t>
            </a:r>
            <a:r>
              <a:rPr lang="fr-FR" sz="2000" dirty="0" smtClean="0">
                <a:solidFill>
                  <a:srgbClr val="00FF00"/>
                </a:solidFill>
                <a:latin typeface="Spectral Light" panose="02020302060000000000" pitchFamily="18" charset="0"/>
              </a:rPr>
              <a:t>année</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000" dirty="0" smtClean="0">
                <a:solidFill>
                  <a:schemeClr val="bg1"/>
                </a:solidFill>
                <a:latin typeface="Spectral Light" panose="02020302060000000000" pitchFamily="18" charset="0"/>
              </a:rPr>
              <a:t>.</a:t>
            </a:r>
            <a:endParaRPr lang="fr-FR" sz="2000" dirty="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4944414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47787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2 Chroniques 24.23 </a:t>
            </a:r>
            <a:r>
              <a:rPr lang="fr-FR" sz="1600" u="sng" dirty="0" smtClean="0">
                <a:solidFill>
                  <a:schemeClr val="bg1"/>
                </a:solidFill>
                <a:latin typeface="Spectral Light" panose="02020302060000000000" pitchFamily="18" charset="0"/>
              </a:rPr>
              <a:t>(S21)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Quand </a:t>
            </a:r>
            <a:r>
              <a:rPr lang="fr-FR" sz="2000" dirty="0" smtClean="0">
                <a:solidFill>
                  <a:schemeClr val="bg1"/>
                </a:solidFill>
                <a:latin typeface="Spectral Light" panose="02020302060000000000" pitchFamily="18" charset="0"/>
              </a:rPr>
              <a:t>l'</a:t>
            </a:r>
            <a:r>
              <a:rPr lang="fr-FR" sz="2000" dirty="0" smtClean="0">
                <a:solidFill>
                  <a:srgbClr val="00FF00"/>
                </a:solidFill>
                <a:latin typeface="Spectral Light" panose="02020302060000000000" pitchFamily="18" charset="0"/>
              </a:rPr>
              <a:t>année</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smtClean="0">
                <a:solidFill>
                  <a:srgbClr val="00FF00"/>
                </a:solidFill>
                <a:latin typeface="Spectral Light" panose="02020302060000000000" pitchFamily="18" charset="0"/>
              </a:rPr>
              <a:t>&gt; </a:t>
            </a:r>
            <a:r>
              <a:rPr lang="fr-FR" sz="2000" dirty="0">
                <a:solidFill>
                  <a:schemeClr val="bg1"/>
                </a:solidFill>
                <a:latin typeface="Spectral Light" panose="02020302060000000000" pitchFamily="18" charset="0"/>
              </a:rPr>
              <a:t>fut </a:t>
            </a:r>
            <a:r>
              <a:rPr lang="fr-FR" sz="2000" dirty="0" smtClean="0">
                <a:solidFill>
                  <a:srgbClr val="FFFF00"/>
                </a:solidFill>
                <a:latin typeface="Spectral Light" panose="02020302060000000000" pitchFamily="18" charset="0"/>
              </a:rPr>
              <a:t>terminée</a:t>
            </a:r>
            <a:r>
              <a:rPr lang="fr-FR" sz="2000" dirty="0">
                <a:solidFill>
                  <a:srgbClr val="FFFF00"/>
                </a:solidFill>
                <a:latin typeface="Spectral Light" panose="02020302060000000000" pitchFamily="18" charset="0"/>
              </a:rPr>
              <a:t> &lt;</a:t>
            </a:r>
            <a:r>
              <a:rPr lang="fr-FR" sz="2000" dirty="0" err="1">
                <a:solidFill>
                  <a:srgbClr val="FFFF00"/>
                </a:solidFill>
                <a:latin typeface="Spectral Light" panose="02020302060000000000" pitchFamily="18" charset="0"/>
              </a:rPr>
              <a:t>téqoufah</a:t>
            </a:r>
            <a:r>
              <a:rPr lang="fr-FR" sz="2000" dirty="0">
                <a:solidFill>
                  <a:srgbClr val="FFFF00"/>
                </a:solidFill>
                <a:latin typeface="Spectral Light" panose="02020302060000000000" pitchFamily="18" charset="0"/>
              </a:rPr>
              <a:t>&gt;</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l'armée des Syriens monta contre Joas et pénétra dans Juda et à Jérusalem. Elle tua parmi la population tous les chefs du peuple et envoya tout son butin au roi de Damas</a:t>
            </a:r>
            <a:r>
              <a:rPr lang="fr-FR" sz="2000" dirty="0" smtClean="0">
                <a:solidFill>
                  <a:schemeClr val="bg1"/>
                </a:solidFill>
                <a:latin typeface="Spectral Light" panose="02020302060000000000" pitchFamily="18" charset="0"/>
              </a:rPr>
              <a:t>.</a:t>
            </a:r>
          </a:p>
          <a:p>
            <a:endParaRPr lang="fr-FR" sz="2000" dirty="0" smtClean="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2 Chroniques </a:t>
            </a:r>
            <a:r>
              <a:rPr lang="fr-FR" sz="2000" u="sng" dirty="0" smtClean="0">
                <a:solidFill>
                  <a:schemeClr val="bg1"/>
                </a:solidFill>
                <a:latin typeface="Spectral Light" panose="02020302060000000000" pitchFamily="18" charset="0"/>
              </a:rPr>
              <a:t>24.23 </a:t>
            </a:r>
            <a:r>
              <a:rPr lang="fr-FR" sz="1600" u="sng" dirty="0" smtClean="0">
                <a:solidFill>
                  <a:schemeClr val="bg1"/>
                </a:solidFill>
                <a:latin typeface="Spectral Light" panose="02020302060000000000" pitchFamily="18" charset="0"/>
              </a:rPr>
              <a:t>(Bible </a:t>
            </a:r>
            <a:r>
              <a:rPr lang="fr-FR" sz="1600" u="sng" dirty="0">
                <a:solidFill>
                  <a:schemeClr val="bg1"/>
                </a:solidFill>
                <a:latin typeface="Spectral Light" panose="02020302060000000000" pitchFamily="18" charset="0"/>
              </a:rPr>
              <a:t>du Rabbinat </a:t>
            </a:r>
            <a:r>
              <a:rPr lang="fr-FR" sz="1600" u="sng" dirty="0" smtClean="0">
                <a:solidFill>
                  <a:schemeClr val="bg1"/>
                </a:solidFill>
                <a:latin typeface="Spectral Light" panose="02020302060000000000" pitchFamily="18" charset="0"/>
              </a:rPr>
              <a:t>Français </a:t>
            </a:r>
            <a:r>
              <a:rPr lang="fr-FR" sz="1600" u="sng" dirty="0" err="1" smtClean="0">
                <a:solidFill>
                  <a:schemeClr val="bg1"/>
                </a:solidFill>
                <a:latin typeface="Spectral Light" panose="02020302060000000000" pitchFamily="18" charset="0"/>
              </a:rPr>
              <a:t>Zadoc</a:t>
            </a:r>
            <a:r>
              <a:rPr lang="fr-FR" sz="1600" u="sng" dirty="0" smtClean="0">
                <a:solidFill>
                  <a:schemeClr val="bg1"/>
                </a:solidFill>
                <a:latin typeface="Spectral Light" panose="02020302060000000000" pitchFamily="18" charset="0"/>
              </a:rPr>
              <a:t> Kahn, 1966)</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Une </a:t>
            </a:r>
            <a:r>
              <a:rPr lang="fr-FR" sz="2000" dirty="0" smtClean="0">
                <a:solidFill>
                  <a:srgbClr val="00FF00"/>
                </a:solidFill>
                <a:latin typeface="Spectral Light" panose="02020302060000000000" pitchFamily="18" charset="0"/>
              </a:rPr>
              <a:t>année</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smtClean="0">
                <a:solidFill>
                  <a:srgbClr val="00FF00"/>
                </a:solidFill>
                <a:latin typeface="Spectral Light" panose="02020302060000000000" pitchFamily="18" charset="0"/>
              </a:rPr>
              <a:t>&gt;</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étant </a:t>
            </a:r>
            <a:r>
              <a:rPr lang="fr-FR" sz="2000" dirty="0" smtClean="0">
                <a:solidFill>
                  <a:srgbClr val="FFFF00"/>
                </a:solidFill>
                <a:latin typeface="Spectral Light" panose="02020302060000000000" pitchFamily="18" charset="0"/>
              </a:rPr>
              <a:t>révolue</a:t>
            </a:r>
            <a:r>
              <a:rPr lang="fr-FR" sz="2000" dirty="0">
                <a:solidFill>
                  <a:srgbClr val="FFFF00"/>
                </a:solidFill>
                <a:latin typeface="Spectral Light" panose="02020302060000000000" pitchFamily="18" charset="0"/>
              </a:rPr>
              <a:t> &lt;</a:t>
            </a:r>
            <a:r>
              <a:rPr lang="fr-FR" sz="2000" dirty="0" err="1">
                <a:solidFill>
                  <a:srgbClr val="FFFF00"/>
                </a:solidFill>
                <a:latin typeface="Spectral Light" panose="02020302060000000000" pitchFamily="18" charset="0"/>
              </a:rPr>
              <a:t>téqoufah</a:t>
            </a:r>
            <a:r>
              <a:rPr lang="fr-FR" sz="2000" dirty="0">
                <a:solidFill>
                  <a:srgbClr val="FFFF00"/>
                </a:solidFill>
                <a:latin typeface="Spectral Light" panose="02020302060000000000" pitchFamily="18" charset="0"/>
              </a:rPr>
              <a:t>&gt;</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une armée de Syriens marcha contre Joas; ils envahirent Juda et Jérusalem et exterminèrent, au milieu du peuple, tous les seigneurs qui étaient à sa tête; toutes leurs dépouilles, il les firent parvenir au roi de Damas.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65430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19571" y="465137"/>
            <a:ext cx="8304858" cy="461665"/>
          </a:xfrm>
          <a:prstGeom prst="rect">
            <a:avLst/>
          </a:prstGeom>
          <a:noFill/>
        </p:spPr>
        <p:txBody>
          <a:bodyPr wrap="square" rtlCol="0">
            <a:spAutoFit/>
          </a:bodyPr>
          <a:lstStyle/>
          <a:p>
            <a:pPr algn="ctr"/>
            <a:r>
              <a:rPr lang="fr-FR" sz="2400" dirty="0" smtClean="0">
                <a:solidFill>
                  <a:schemeClr val="bg1"/>
                </a:solidFill>
                <a:latin typeface="Spectral Light" panose="02020302060000000000" pitchFamily="18" charset="0"/>
              </a:rPr>
              <a:t>L’image dans ce miroir est-elle conforme à l’originale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descr="Overcoming That Reflection In The Mirror - The Power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164" y="1563638"/>
            <a:ext cx="4339952" cy="271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24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19571" y="465137"/>
            <a:ext cx="8304858" cy="1200329"/>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Une année ne peut être, </a:t>
            </a:r>
            <a:r>
              <a:rPr lang="fr-FR" sz="2400" u="sng" dirty="0" smtClean="0">
                <a:solidFill>
                  <a:schemeClr val="bg1"/>
                </a:solidFill>
                <a:latin typeface="Spectral Light" panose="02020302060000000000" pitchFamily="18" charset="0"/>
              </a:rPr>
              <a:t>par définition</a:t>
            </a:r>
            <a:r>
              <a:rPr lang="fr-FR" sz="2400" dirty="0" smtClean="0">
                <a:solidFill>
                  <a:schemeClr val="bg1"/>
                </a:solidFill>
                <a:latin typeface="Spectral Light" panose="02020302060000000000" pitchFamily="18" charset="0"/>
              </a:rPr>
              <a:t>, une année que si elle est </a:t>
            </a:r>
            <a:r>
              <a:rPr lang="fr-FR" sz="2400" dirty="0" smtClean="0">
                <a:solidFill>
                  <a:srgbClr val="00FF00"/>
                </a:solidFill>
                <a:latin typeface="Spectral Light" panose="02020302060000000000" pitchFamily="18" charset="0"/>
              </a:rPr>
              <a:t>la copie conforme</a:t>
            </a:r>
            <a:r>
              <a:rPr lang="fr-FR" sz="2400" dirty="0" smtClean="0">
                <a:solidFill>
                  <a:schemeClr val="bg1"/>
                </a:solidFill>
                <a:latin typeface="Spectral Light" panose="02020302060000000000" pitchFamily="18" charset="0"/>
              </a:rPr>
              <a:t>, </a:t>
            </a:r>
            <a:r>
              <a:rPr lang="fr-FR" sz="2400" dirty="0" smtClean="0">
                <a:solidFill>
                  <a:srgbClr val="DF57FF"/>
                </a:solidFill>
                <a:latin typeface="Spectral Light" panose="02020302060000000000" pitchFamily="18" charset="0"/>
              </a:rPr>
              <a:t>l’image</a:t>
            </a:r>
            <a:r>
              <a:rPr lang="fr-FR" sz="2400" dirty="0" smtClean="0">
                <a:solidFill>
                  <a:schemeClr val="bg1"/>
                </a:solidFill>
                <a:latin typeface="Spectral Light" panose="02020302060000000000" pitchFamily="18" charset="0"/>
              </a:rPr>
              <a:t>, </a:t>
            </a:r>
            <a:r>
              <a:rPr lang="fr-FR" sz="2400" dirty="0" smtClean="0">
                <a:solidFill>
                  <a:srgbClr val="FFC000"/>
                </a:solidFill>
                <a:latin typeface="Spectral Light" panose="02020302060000000000" pitchFamily="18" charset="0"/>
              </a:rPr>
              <a:t>la duplication </a:t>
            </a:r>
            <a:r>
              <a:rPr lang="fr-FR" sz="2400" dirty="0" smtClean="0">
                <a:solidFill>
                  <a:schemeClr val="bg1"/>
                </a:solidFill>
                <a:latin typeface="Spectral Light" panose="02020302060000000000" pitchFamily="18" charset="0"/>
              </a:rPr>
              <a:t>de l’année précédente.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descr="Overcoming That Reflection In The Mirror - The Power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024" y="1923678"/>
            <a:ext cx="4339952" cy="2712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Ways To Build Your Child&amp;#39;s Self-Awareness Sk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228" y="1923677"/>
            <a:ext cx="4327748" cy="271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18179"/>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vertical)">
                                      <p:cBhvr>
                                        <p:cTn id="7" dur="1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19570" y="1975552"/>
            <a:ext cx="4872509" cy="1384995"/>
          </a:xfrm>
          <a:prstGeom prst="rect">
            <a:avLst/>
          </a:prstGeom>
          <a:noFill/>
        </p:spPr>
        <p:txBody>
          <a:bodyPr wrap="square" rtlCol="0">
            <a:spAutoFit/>
          </a:bodyPr>
          <a:lstStyle/>
          <a:p>
            <a:r>
              <a:rPr lang="fr-FR" sz="2800" dirty="0" smtClean="0">
                <a:solidFill>
                  <a:schemeClr val="bg1"/>
                </a:solidFill>
                <a:latin typeface="Spectral Light" panose="02020302060000000000" pitchFamily="18" charset="0"/>
              </a:rPr>
              <a:t>Les années se succèdent, elles reproduisent </a:t>
            </a:r>
            <a:r>
              <a:rPr lang="fr-FR" sz="2800" dirty="0" smtClean="0">
                <a:solidFill>
                  <a:srgbClr val="00FF00"/>
                </a:solidFill>
                <a:latin typeface="Spectral Light" panose="02020302060000000000" pitchFamily="18" charset="0"/>
              </a:rPr>
              <a:t>à l’identique </a:t>
            </a:r>
            <a:r>
              <a:rPr lang="fr-FR" sz="2800" dirty="0" smtClean="0">
                <a:solidFill>
                  <a:schemeClr val="bg1"/>
                </a:solidFill>
                <a:latin typeface="Spectral Light" panose="02020302060000000000" pitchFamily="18" charset="0"/>
              </a:rPr>
              <a:t>le schéma de la précédente.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descr="OTOY Forums â¢ View topic - Recursive Mirror Reflec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718342"/>
            <a:ext cx="2447925"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78283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31377" y="465138"/>
            <a:ext cx="7824838" cy="1815882"/>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Lorsqu’une année est </a:t>
            </a:r>
            <a:r>
              <a:rPr lang="fr-FR" sz="2800" dirty="0" smtClean="0">
                <a:solidFill>
                  <a:srgbClr val="DF57FF"/>
                </a:solidFill>
                <a:latin typeface="Spectral Light" panose="02020302060000000000" pitchFamily="18" charset="0"/>
              </a:rPr>
              <a:t>dupliquée</a:t>
            </a:r>
            <a:r>
              <a:rPr lang="fr-FR" sz="2800" dirty="0" smtClean="0">
                <a:solidFill>
                  <a:schemeClr val="bg1"/>
                </a:solidFill>
                <a:latin typeface="Spectral Light" panose="02020302060000000000" pitchFamily="18" charset="0"/>
              </a:rPr>
              <a:t>,</a:t>
            </a:r>
          </a:p>
          <a:p>
            <a:pPr algn="ctr"/>
            <a:r>
              <a:rPr lang="fr-FR" sz="2800" dirty="0" smtClean="0">
                <a:solidFill>
                  <a:schemeClr val="bg1"/>
                </a:solidFill>
                <a:latin typeface="Spectral Light" panose="02020302060000000000" pitchFamily="18" charset="0"/>
              </a:rPr>
              <a:t>nous obtenons 2 années successives.</a:t>
            </a:r>
          </a:p>
          <a:p>
            <a:pPr algn="ctr"/>
            <a:r>
              <a:rPr lang="fr-FR" sz="2800" u="sng" dirty="0" smtClean="0">
                <a:solidFill>
                  <a:schemeClr val="bg1"/>
                </a:solidFill>
                <a:latin typeface="Spectral Light" panose="02020302060000000000" pitchFamily="18" charset="0"/>
              </a:rPr>
              <a:t>Sans</a:t>
            </a:r>
            <a:r>
              <a:rPr lang="fr-FR" sz="2800" dirty="0" smtClean="0">
                <a:solidFill>
                  <a:schemeClr val="bg1"/>
                </a:solidFill>
                <a:latin typeface="Spectral Light" panose="02020302060000000000" pitchFamily="18" charset="0"/>
              </a:rPr>
              <a:t> </a:t>
            </a:r>
            <a:r>
              <a:rPr lang="fr-FR" sz="2800" dirty="0" smtClean="0">
                <a:solidFill>
                  <a:srgbClr val="FF0000"/>
                </a:solidFill>
                <a:latin typeface="Spectral Light" panose="02020302060000000000" pitchFamily="18" charset="0"/>
              </a:rPr>
              <a:t>complément</a:t>
            </a:r>
            <a:r>
              <a:rPr lang="fr-FR" sz="2800" dirty="0" smtClean="0">
                <a:solidFill>
                  <a:schemeClr val="bg1"/>
                </a:solidFill>
                <a:latin typeface="Spectral Light" panose="02020302060000000000" pitchFamily="18" charset="0"/>
              </a:rPr>
              <a:t> (</a:t>
            </a:r>
            <a:r>
              <a:rPr lang="fr-FR" sz="2800" u="sng" dirty="0" smtClean="0">
                <a:solidFill>
                  <a:schemeClr val="bg1"/>
                </a:solidFill>
                <a:latin typeface="Spectral Light" panose="02020302060000000000" pitchFamily="18" charset="0"/>
              </a:rPr>
              <a:t>sans</a:t>
            </a:r>
            <a:r>
              <a:rPr lang="fr-FR" sz="2800" dirty="0" smtClean="0">
                <a:solidFill>
                  <a:schemeClr val="bg1"/>
                </a:solidFill>
                <a:latin typeface="Spectral Light" panose="02020302060000000000" pitchFamily="18" charset="0"/>
              </a:rPr>
              <a:t> </a:t>
            </a:r>
            <a:r>
              <a:rPr lang="fr-FR" sz="2800" dirty="0" smtClean="0">
                <a:solidFill>
                  <a:srgbClr val="FF0000"/>
                </a:solidFill>
                <a:latin typeface="Spectral Light" panose="02020302060000000000" pitchFamily="18" charset="0"/>
              </a:rPr>
              <a:t>reste</a:t>
            </a:r>
            <a:r>
              <a:rPr lang="fr-FR" sz="2800" dirty="0" smtClean="0">
                <a:solidFill>
                  <a:schemeClr val="bg1"/>
                </a:solidFill>
                <a:latin typeface="Spectral Light" panose="02020302060000000000" pitchFamily="18" charset="0"/>
              </a:rPr>
              <a:t>) : la durée d’une année est égale à la durée de l’année précédente.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098" name="Picture 2" descr="http://maclassepointcom.e-monsite.com/medias/images/division-term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77" y="2499742"/>
            <a:ext cx="4726161" cy="2289780"/>
          </a:xfrm>
          <a:prstGeom prst="rect">
            <a:avLst/>
          </a:prstGeom>
          <a:noFill/>
          <a:extLst>
            <a:ext uri="{909E8E84-426E-40DD-AFC4-6F175D3DCCD1}">
              <a14:hiddenFill xmlns:a14="http://schemas.microsoft.com/office/drawing/2010/main">
                <a:solidFill>
                  <a:srgbClr val="FFFFFF"/>
                </a:solidFill>
              </a14:hiddenFill>
            </a:ext>
          </a:extLst>
        </p:spPr>
      </p:pic>
      <p:sp>
        <p:nvSpPr>
          <p:cNvPr id="9" name="Multiplier 8"/>
          <p:cNvSpPr/>
          <p:nvPr/>
        </p:nvSpPr>
        <p:spPr>
          <a:xfrm>
            <a:off x="1199295" y="3723878"/>
            <a:ext cx="630089" cy="648072"/>
          </a:xfrm>
          <a:prstGeom prst="mathMultiply">
            <a:avLst/>
          </a:pr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er 13"/>
          <p:cNvSpPr/>
          <p:nvPr/>
        </p:nvSpPr>
        <p:spPr>
          <a:xfrm>
            <a:off x="4481312" y="4227934"/>
            <a:ext cx="630089" cy="648072"/>
          </a:xfrm>
          <a:prstGeom prst="mathMultiply">
            <a:avLst/>
          </a:pr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220071" y="2499742"/>
            <a:ext cx="3923929" cy="2123658"/>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L’année originelle et parfaite de </a:t>
            </a:r>
            <a:r>
              <a:rPr lang="fr-FR" sz="2800" dirty="0" err="1" smtClean="0">
                <a:solidFill>
                  <a:srgbClr val="00B0F0"/>
                </a:solidFill>
                <a:latin typeface="Spectral Light" panose="02020302060000000000" pitchFamily="18" charset="0"/>
              </a:rPr>
              <a:t>Yahuha</a:t>
            </a:r>
            <a:r>
              <a:rPr lang="fr-FR" sz="2800" dirty="0" smtClean="0">
                <a:solidFill>
                  <a:schemeClr val="bg1"/>
                </a:solidFill>
                <a:latin typeface="Spectral Light" panose="02020302060000000000" pitchFamily="18" charset="0"/>
              </a:rPr>
              <a:t> contient </a:t>
            </a:r>
            <a:r>
              <a:rPr lang="fr-FR" sz="2800" dirty="0" smtClean="0">
                <a:solidFill>
                  <a:srgbClr val="FFFF00"/>
                </a:solidFill>
                <a:latin typeface="Spectral Light" panose="02020302060000000000" pitchFamily="18" charset="0"/>
              </a:rPr>
              <a:t>12 mois</a:t>
            </a:r>
          </a:p>
          <a:p>
            <a:pPr algn="ctr"/>
            <a:r>
              <a:rPr lang="fr-FR" sz="2800" dirty="0" smtClean="0">
                <a:solidFill>
                  <a:srgbClr val="FFFF00"/>
                </a:solidFill>
                <a:latin typeface="Spectral Light" panose="02020302060000000000" pitchFamily="18" charset="0"/>
              </a:rPr>
              <a:t>de 30 jours</a:t>
            </a:r>
          </a:p>
          <a:p>
            <a:pPr algn="ctr"/>
            <a:r>
              <a:rPr lang="fr-FR" sz="2000" dirty="0" smtClean="0">
                <a:solidFill>
                  <a:schemeClr val="bg1"/>
                </a:solidFill>
                <a:latin typeface="Spectral Light" panose="02020302060000000000" pitchFamily="18" charset="0"/>
              </a:rPr>
              <a:t>(#16, #17, #18)</a:t>
            </a:r>
          </a:p>
        </p:txBody>
      </p:sp>
    </p:spTree>
    <p:extLst>
      <p:ext uri="{BB962C8B-B14F-4D97-AF65-F5344CB8AC3E}">
        <p14:creationId xmlns:p14="http://schemas.microsoft.com/office/powerpoint/2010/main" val="42253160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59581" y="1059582"/>
            <a:ext cx="7824838" cy="954107"/>
          </a:xfrm>
          <a:prstGeom prst="rect">
            <a:avLst/>
          </a:prstGeom>
          <a:noFill/>
          <a:ln>
            <a:solidFill>
              <a:schemeClr val="bg1"/>
            </a:solidFill>
          </a:ln>
          <a:effectLst>
            <a:glow rad="101600">
              <a:schemeClr val="accent3">
                <a:satMod val="175000"/>
                <a:alpha val="40000"/>
              </a:schemeClr>
            </a:glow>
          </a:effectLst>
        </p:spPr>
        <p:txBody>
          <a:bodyPr wrap="square" rtlCol="0">
            <a:spAutoFit/>
          </a:bodyPr>
          <a:lstStyle/>
          <a:p>
            <a:pPr algn="ctr"/>
            <a:r>
              <a:rPr lang="fr-FR" sz="2800" dirty="0" smtClean="0">
                <a:solidFill>
                  <a:schemeClr val="bg1"/>
                </a:solidFill>
                <a:latin typeface="Spectral Light" panose="02020302060000000000" pitchFamily="18" charset="0"/>
              </a:rPr>
              <a:t>Une </a:t>
            </a:r>
            <a:r>
              <a:rPr lang="fr-FR" sz="2800" dirty="0" smtClean="0">
                <a:solidFill>
                  <a:srgbClr val="00FF00"/>
                </a:solidFill>
                <a:latin typeface="Spectral Light" panose="02020302060000000000" pitchFamily="18" charset="0"/>
              </a:rPr>
              <a:t>année</a:t>
            </a:r>
            <a:r>
              <a:rPr lang="fr-FR" sz="2800" dirty="0" smtClean="0">
                <a:solidFill>
                  <a:schemeClr val="bg1"/>
                </a:solidFill>
                <a:latin typeface="Spectral Light" panose="02020302060000000000" pitchFamily="18" charset="0"/>
              </a:rPr>
              <a:t> ne peut être une </a:t>
            </a:r>
            <a:r>
              <a:rPr lang="fr-FR" sz="2800" dirty="0" smtClean="0">
                <a:solidFill>
                  <a:srgbClr val="00FF00"/>
                </a:solidFill>
                <a:latin typeface="Spectral Light" panose="02020302060000000000" pitchFamily="18" charset="0"/>
              </a:rPr>
              <a:t>année</a:t>
            </a:r>
            <a:r>
              <a:rPr lang="fr-FR" sz="2800" dirty="0" smtClean="0">
                <a:solidFill>
                  <a:schemeClr val="bg1"/>
                </a:solidFill>
                <a:latin typeface="Spectral Light" panose="02020302060000000000" pitchFamily="18" charset="0"/>
              </a:rPr>
              <a:t> que si elle se RÉPÈTE </a:t>
            </a:r>
            <a:r>
              <a:rPr lang="fr-FR" sz="2800" dirty="0" smtClean="0">
                <a:solidFill>
                  <a:srgbClr val="FFFF00"/>
                </a:solidFill>
                <a:latin typeface="Spectral Light" panose="02020302060000000000" pitchFamily="18" charset="0"/>
              </a:rPr>
              <a:t>par effet miroir </a:t>
            </a:r>
            <a:r>
              <a:rPr lang="fr-FR" sz="2800" dirty="0" smtClean="0">
                <a:solidFill>
                  <a:schemeClr val="bg1"/>
                </a:solidFill>
                <a:latin typeface="Spectral Light" panose="02020302060000000000" pitchFamily="18" charset="0"/>
              </a:rPr>
              <a:t>UNE SECONDE FOIS.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rot="10800000">
            <a:off x="612775" y="3219822"/>
            <a:ext cx="7824838" cy="954107"/>
          </a:xfrm>
          <a:prstGeom prst="rect">
            <a:avLst/>
          </a:prstGeom>
          <a:noFill/>
          <a:ln>
            <a:solidFill>
              <a:schemeClr val="bg1"/>
            </a:solidFill>
          </a:ln>
          <a:effectLst>
            <a:glow rad="101600">
              <a:schemeClr val="accent3">
                <a:satMod val="175000"/>
                <a:alpha val="40000"/>
              </a:schemeClr>
            </a:glow>
          </a:effectLst>
        </p:spPr>
        <p:txBody>
          <a:bodyPr wrap="square" rtlCol="0">
            <a:spAutoFit/>
          </a:bodyPr>
          <a:lstStyle/>
          <a:p>
            <a:pPr algn="ctr"/>
            <a:r>
              <a:rPr lang="fr-FR" sz="2800" dirty="0" smtClean="0">
                <a:solidFill>
                  <a:schemeClr val="bg1"/>
                </a:solidFill>
                <a:latin typeface="Spectral Light" panose="02020302060000000000" pitchFamily="18" charset="0"/>
              </a:rPr>
              <a:t>Une </a:t>
            </a:r>
            <a:r>
              <a:rPr lang="fr-FR" sz="2800" dirty="0" smtClean="0">
                <a:solidFill>
                  <a:srgbClr val="00FF00"/>
                </a:solidFill>
                <a:latin typeface="Spectral Light" panose="02020302060000000000" pitchFamily="18" charset="0"/>
              </a:rPr>
              <a:t>année</a:t>
            </a:r>
            <a:r>
              <a:rPr lang="fr-FR" sz="2800" dirty="0" smtClean="0">
                <a:solidFill>
                  <a:schemeClr val="bg1"/>
                </a:solidFill>
                <a:latin typeface="Spectral Light" panose="02020302060000000000" pitchFamily="18" charset="0"/>
              </a:rPr>
              <a:t> ne peut être une </a:t>
            </a:r>
            <a:r>
              <a:rPr lang="fr-FR" sz="2800" dirty="0" smtClean="0">
                <a:solidFill>
                  <a:srgbClr val="00FF00"/>
                </a:solidFill>
                <a:latin typeface="Spectral Light" panose="02020302060000000000" pitchFamily="18" charset="0"/>
              </a:rPr>
              <a:t>année</a:t>
            </a:r>
            <a:r>
              <a:rPr lang="fr-FR" sz="2800" dirty="0" smtClean="0">
                <a:solidFill>
                  <a:schemeClr val="bg1"/>
                </a:solidFill>
                <a:latin typeface="Spectral Light" panose="02020302060000000000" pitchFamily="18" charset="0"/>
              </a:rPr>
              <a:t> que si elle se RÉPÈTE </a:t>
            </a:r>
            <a:r>
              <a:rPr lang="fr-FR" sz="2800" dirty="0" smtClean="0">
                <a:solidFill>
                  <a:srgbClr val="FFFF00"/>
                </a:solidFill>
                <a:latin typeface="Spectral Light" panose="02020302060000000000" pitchFamily="18" charset="0"/>
              </a:rPr>
              <a:t>par effet miroir </a:t>
            </a:r>
            <a:r>
              <a:rPr lang="fr-FR" sz="2800" dirty="0" smtClean="0">
                <a:solidFill>
                  <a:schemeClr val="bg1"/>
                </a:solidFill>
                <a:latin typeface="Spectral Light" panose="02020302060000000000" pitchFamily="18" charset="0"/>
              </a:rPr>
              <a:t>UNE SECONDE FOIS.</a:t>
            </a:r>
          </a:p>
        </p:txBody>
      </p:sp>
      <p:sp>
        <p:nvSpPr>
          <p:cNvPr id="17" name="Flèche droite 16"/>
          <p:cNvSpPr/>
          <p:nvPr/>
        </p:nvSpPr>
        <p:spPr>
          <a:xfrm rot="5400000">
            <a:off x="4267200" y="2468501"/>
            <a:ext cx="609600" cy="288032"/>
          </a:xfrm>
          <a:prstGeom prst="rightArrow">
            <a:avLst/>
          </a:prstGeom>
          <a:noFill/>
          <a:ln w="1905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12406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3059831" y="1059582"/>
            <a:ext cx="3168353" cy="523220"/>
          </a:xfrm>
          <a:prstGeom prst="rect">
            <a:avLst/>
          </a:prstGeom>
          <a:noFill/>
          <a:ln>
            <a:solidFill>
              <a:schemeClr val="bg1"/>
            </a:solidFill>
          </a:ln>
          <a:effectLst>
            <a:glow rad="101600">
              <a:schemeClr val="accent3">
                <a:satMod val="175000"/>
                <a:alpha val="40000"/>
              </a:schemeClr>
            </a:glow>
          </a:effectLst>
        </p:spPr>
        <p:txBody>
          <a:bodyPr wrap="square" rtlCol="0">
            <a:spAutoFit/>
          </a:bodyPr>
          <a:lstStyle/>
          <a:p>
            <a:pPr algn="ctr"/>
            <a:r>
              <a:rPr lang="fr-FR" sz="2800" dirty="0" smtClean="0">
                <a:solidFill>
                  <a:srgbClr val="FFFF00"/>
                </a:solidFill>
                <a:latin typeface="Spectral Light" panose="02020302060000000000" pitchFamily="18" charset="0"/>
              </a:rPr>
              <a:t>par effet miroir</a:t>
            </a:r>
            <a:endParaRPr lang="fr-FR" sz="28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rot="10800000">
            <a:off x="3059831" y="3424867"/>
            <a:ext cx="3168353" cy="523220"/>
          </a:xfrm>
          <a:prstGeom prst="rect">
            <a:avLst/>
          </a:prstGeom>
          <a:noFill/>
          <a:ln>
            <a:solidFill>
              <a:schemeClr val="bg1"/>
            </a:solidFill>
          </a:ln>
          <a:effectLst>
            <a:glow rad="101600">
              <a:schemeClr val="accent3">
                <a:satMod val="175000"/>
                <a:alpha val="40000"/>
              </a:schemeClr>
            </a:glow>
          </a:effectLst>
        </p:spPr>
        <p:txBody>
          <a:bodyPr wrap="square" rtlCol="0">
            <a:spAutoFit/>
          </a:bodyPr>
          <a:lstStyle/>
          <a:p>
            <a:pPr algn="ctr"/>
            <a:r>
              <a:rPr lang="fr-FR" sz="2800" dirty="0" smtClean="0">
                <a:solidFill>
                  <a:srgbClr val="FFFF00"/>
                </a:solidFill>
                <a:latin typeface="Spectral Light" panose="02020302060000000000" pitchFamily="18" charset="0"/>
              </a:rPr>
              <a:t>par effet miroir</a:t>
            </a:r>
            <a:endParaRPr lang="fr-FR" sz="2800" dirty="0" smtClean="0">
              <a:solidFill>
                <a:schemeClr val="bg1"/>
              </a:solidFill>
              <a:latin typeface="Spectral Light" panose="02020302060000000000" pitchFamily="18" charset="0"/>
            </a:endParaRPr>
          </a:p>
        </p:txBody>
      </p:sp>
      <p:sp>
        <p:nvSpPr>
          <p:cNvPr id="17" name="Flèche droite 16"/>
          <p:cNvSpPr/>
          <p:nvPr/>
        </p:nvSpPr>
        <p:spPr>
          <a:xfrm rot="5400000">
            <a:off x="4267200" y="2468501"/>
            <a:ext cx="609600" cy="288032"/>
          </a:xfrm>
          <a:prstGeom prst="rightArrow">
            <a:avLst/>
          </a:prstGeom>
          <a:noFill/>
          <a:ln w="1905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77713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7937"/>
            <a:ext cx="9144000" cy="5135563"/>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6626" name="Picture 2"/>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41248" y="1131590"/>
            <a:ext cx="4861503" cy="1145356"/>
          </a:xfrm>
          <a:prstGeom prst="roundRect">
            <a:avLst>
              <a:gd name="adj" fmla="val 8594"/>
            </a:avLst>
          </a:prstGeom>
          <a:solidFill>
            <a:srgbClr val="FFFFFF">
              <a:shade val="85000"/>
            </a:srgbClr>
          </a:solidFill>
          <a:ln>
            <a:noFill/>
          </a:ln>
          <a:effectLst>
            <a:outerShdw dist="35921" dir="2700000" algn="ctr" rotWithShape="0">
              <a:schemeClr val="bg2"/>
            </a:outerShdw>
            <a:reflection blurRad="6350" stA="50000" endA="295" endPos="92000" dist="1016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718169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3041447" y="836780"/>
            <a:ext cx="5490993" cy="1261884"/>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La structure « ADN » de</a:t>
            </a:r>
          </a:p>
          <a:p>
            <a:pPr algn="ctr"/>
            <a:r>
              <a:rPr lang="fr-FR" sz="2800" dirty="0" smtClean="0">
                <a:solidFill>
                  <a:schemeClr val="bg1"/>
                </a:solidFill>
                <a:latin typeface="Spectral Light" panose="02020302060000000000" pitchFamily="18" charset="0"/>
              </a:rPr>
              <a:t>l’</a:t>
            </a:r>
            <a:r>
              <a:rPr lang="fr-FR" sz="2800" dirty="0" smtClean="0">
                <a:solidFill>
                  <a:srgbClr val="00FF00"/>
                </a:solidFill>
                <a:latin typeface="Spectral Light" panose="02020302060000000000" pitchFamily="18" charset="0"/>
              </a:rPr>
              <a:t>année</a:t>
            </a:r>
            <a:r>
              <a:rPr lang="fr-FR" sz="2800" dirty="0" smtClean="0">
                <a:solidFill>
                  <a:schemeClr val="bg1"/>
                </a:solidFill>
                <a:latin typeface="Spectral Light" panose="02020302060000000000" pitchFamily="18" charset="0"/>
              </a:rPr>
              <a:t> des saintes convocations</a:t>
            </a:r>
          </a:p>
          <a:p>
            <a:pPr algn="ctr"/>
            <a:endParaRPr lang="fr-FR" sz="20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Picture 2" descr="La rÃ©plication de l&amp;#39;ADN en vidÃ©o : une grande premiÃ¨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76265"/>
            <a:ext cx="2733473" cy="170842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3041447" y="3219822"/>
            <a:ext cx="6067057"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La </a:t>
            </a:r>
            <a:r>
              <a:rPr lang="fr-FR" sz="2800" dirty="0" smtClean="0">
                <a:solidFill>
                  <a:srgbClr val="FF0000"/>
                </a:solidFill>
                <a:latin typeface="Spectral Light" panose="02020302060000000000" pitchFamily="18" charset="0"/>
              </a:rPr>
              <a:t>mutation</a:t>
            </a:r>
            <a:r>
              <a:rPr lang="fr-FR" sz="2800" dirty="0" smtClean="0">
                <a:solidFill>
                  <a:schemeClr val="bg1"/>
                </a:solidFill>
                <a:latin typeface="Spectral Light" panose="02020302060000000000" pitchFamily="18" charset="0"/>
              </a:rPr>
              <a:t> par l’homme </a:t>
            </a:r>
            <a:r>
              <a:rPr lang="fr-FR" dirty="0" smtClean="0">
                <a:solidFill>
                  <a:schemeClr val="bg1"/>
                </a:solidFill>
                <a:latin typeface="Spectral Light" panose="02020302060000000000" pitchFamily="18" charset="0"/>
              </a:rPr>
              <a:t>(inspiré par qui ?)</a:t>
            </a:r>
          </a:p>
          <a:p>
            <a:pPr algn="ctr"/>
            <a:r>
              <a:rPr lang="fr-FR" sz="2800" dirty="0" smtClean="0">
                <a:solidFill>
                  <a:schemeClr val="bg1"/>
                </a:solidFill>
                <a:latin typeface="Spectral Light" panose="02020302060000000000" pitchFamily="18" charset="0"/>
              </a:rPr>
              <a:t>de cette structure « ADN »</a:t>
            </a:r>
            <a:endParaRPr lang="fr-FR" sz="2800" dirty="0">
              <a:solidFill>
                <a:schemeClr val="bg1"/>
              </a:solidFill>
              <a:latin typeface="Spectral Light" panose="02020302060000000000" pitchFamily="18" charset="0"/>
            </a:endParaRPr>
          </a:p>
        </p:txBody>
      </p:sp>
      <p:pic>
        <p:nvPicPr>
          <p:cNvPr id="14" name="Picture 4" descr="Hidden Properties Of Genetic Mutations Leading To Canc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4" y="2725969"/>
            <a:ext cx="2733473" cy="194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177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47199" y="465137"/>
            <a:ext cx="7536806" cy="1384995"/>
          </a:xfrm>
          <a:prstGeom prst="rect">
            <a:avLst/>
          </a:prstGeom>
          <a:noFill/>
        </p:spPr>
        <p:txBody>
          <a:bodyPr wrap="square" rtlCol="0">
            <a:spAutoFit/>
          </a:bodyPr>
          <a:lstStyle/>
          <a:p>
            <a:r>
              <a:rPr lang="fr-FR" sz="2800" dirty="0" smtClean="0">
                <a:solidFill>
                  <a:schemeClr val="bg1"/>
                </a:solidFill>
                <a:latin typeface="Spectral Light" panose="02020302060000000000" pitchFamily="18" charset="0"/>
              </a:rPr>
              <a:t>Une </a:t>
            </a:r>
            <a:r>
              <a:rPr lang="fr-FR" sz="2800" dirty="0" smtClean="0">
                <a:solidFill>
                  <a:srgbClr val="FF0000"/>
                </a:solidFill>
                <a:latin typeface="Spectral Light" panose="02020302060000000000" pitchFamily="18" charset="0"/>
              </a:rPr>
              <a:t>déformation</a:t>
            </a:r>
            <a:r>
              <a:rPr lang="fr-FR" sz="2800" dirty="0" smtClean="0">
                <a:solidFill>
                  <a:schemeClr val="bg1"/>
                </a:solidFill>
                <a:latin typeface="Spectral Light" panose="02020302060000000000" pitchFamily="18" charset="0"/>
              </a:rPr>
              <a:t>, même légère de l’image, n’est </a:t>
            </a:r>
            <a:r>
              <a:rPr lang="fr-FR" sz="2800" dirty="0" smtClean="0">
                <a:solidFill>
                  <a:srgbClr val="FF0000"/>
                </a:solidFill>
                <a:latin typeface="Spectral Light" panose="02020302060000000000" pitchFamily="18" charset="0"/>
              </a:rPr>
              <a:t>pas</a:t>
            </a:r>
            <a:r>
              <a:rPr lang="fr-FR" sz="2800" dirty="0" smtClean="0">
                <a:solidFill>
                  <a:schemeClr val="bg1"/>
                </a:solidFill>
                <a:latin typeface="Spectral Light" panose="02020302060000000000" pitchFamily="18" charset="0"/>
              </a:rPr>
              <a:t> une </a:t>
            </a:r>
            <a:r>
              <a:rPr lang="fr-FR" sz="2800" dirty="0" smtClean="0">
                <a:solidFill>
                  <a:srgbClr val="00FF00"/>
                </a:solidFill>
                <a:latin typeface="Spectral Light" panose="02020302060000000000" pitchFamily="18" charset="0"/>
              </a:rPr>
              <a:t>copie conforme</a:t>
            </a:r>
            <a:r>
              <a:rPr lang="fr-FR" sz="2800" dirty="0" smtClean="0">
                <a:solidFill>
                  <a:schemeClr val="bg1"/>
                </a:solidFill>
                <a:latin typeface="Spectral Light" panose="02020302060000000000" pitchFamily="18" charset="0"/>
              </a:rPr>
              <a:t>, une </a:t>
            </a:r>
            <a:r>
              <a:rPr lang="fr-FR" sz="2800" dirty="0" smtClean="0">
                <a:solidFill>
                  <a:srgbClr val="00B0F0"/>
                </a:solidFill>
                <a:latin typeface="Spectral Light" panose="02020302060000000000" pitchFamily="18" charset="0"/>
              </a:rPr>
              <a:t>répétition</a:t>
            </a:r>
            <a:r>
              <a:rPr lang="fr-FR" sz="2800" dirty="0" smtClean="0">
                <a:solidFill>
                  <a:schemeClr val="bg1"/>
                </a:solidFill>
                <a:latin typeface="Spectral Light" panose="02020302060000000000" pitchFamily="18" charset="0"/>
              </a:rPr>
              <a:t> de </a:t>
            </a:r>
            <a:r>
              <a:rPr lang="fr-FR" sz="2800" dirty="0" smtClean="0">
                <a:solidFill>
                  <a:srgbClr val="FFFF00"/>
                </a:solidFill>
                <a:latin typeface="Spectral Light" panose="02020302060000000000" pitchFamily="18" charset="0"/>
              </a:rPr>
              <a:t>l’original</a:t>
            </a:r>
            <a:r>
              <a:rPr lang="fr-FR" sz="2800" dirty="0" smtClean="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4" name="Picture 4" descr="Funny Ways That People Deny Weight Gain | ScoopPic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459" y="1850132"/>
            <a:ext cx="2940285" cy="301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1738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3059831" y="1059582"/>
            <a:ext cx="3168353" cy="523220"/>
          </a:xfrm>
          <a:prstGeom prst="rect">
            <a:avLst/>
          </a:prstGeom>
          <a:noFill/>
          <a:ln>
            <a:solidFill>
              <a:schemeClr val="bg1"/>
            </a:solidFill>
          </a:ln>
          <a:effectLst>
            <a:glow rad="101600">
              <a:schemeClr val="accent3">
                <a:satMod val="175000"/>
                <a:alpha val="40000"/>
              </a:schemeClr>
            </a:glow>
          </a:effectLst>
        </p:spPr>
        <p:txBody>
          <a:bodyPr wrap="square" rtlCol="0">
            <a:spAutoFit/>
          </a:bodyPr>
          <a:lstStyle/>
          <a:p>
            <a:pPr algn="ctr"/>
            <a:r>
              <a:rPr lang="fr-FR" sz="2800" dirty="0" smtClean="0">
                <a:solidFill>
                  <a:srgbClr val="FFFF00"/>
                </a:solidFill>
                <a:latin typeface="Spectral Light" panose="02020302060000000000" pitchFamily="18" charset="0"/>
              </a:rPr>
              <a:t>30 jours</a:t>
            </a:r>
            <a:endParaRPr lang="fr-FR" sz="2800" dirty="0" smtClean="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rot="10800000">
            <a:off x="3059831" y="3424867"/>
            <a:ext cx="3168353" cy="523220"/>
          </a:xfrm>
          <a:prstGeom prst="rect">
            <a:avLst/>
          </a:prstGeom>
          <a:noFill/>
          <a:ln>
            <a:solidFill>
              <a:schemeClr val="bg1"/>
            </a:solidFill>
          </a:ln>
          <a:effectLst>
            <a:glow rad="101600">
              <a:schemeClr val="accent3">
                <a:satMod val="175000"/>
                <a:alpha val="40000"/>
              </a:schemeClr>
            </a:glow>
          </a:effectLst>
        </p:spPr>
        <p:txBody>
          <a:bodyPr wrap="square" rtlCol="0">
            <a:spAutoFit/>
          </a:bodyPr>
          <a:lstStyle/>
          <a:p>
            <a:pPr algn="ctr"/>
            <a:r>
              <a:rPr lang="fr-FR" sz="2800" dirty="0" smtClean="0">
                <a:solidFill>
                  <a:srgbClr val="FFFF00"/>
                </a:solidFill>
                <a:latin typeface="Spectral Light" panose="02020302060000000000" pitchFamily="18" charset="0"/>
              </a:rPr>
              <a:t>29,5 jours</a:t>
            </a:r>
            <a:endParaRPr lang="fr-FR" sz="2800" dirty="0" smtClean="0">
              <a:solidFill>
                <a:schemeClr val="bg1"/>
              </a:solidFill>
              <a:latin typeface="Spectral Light" panose="02020302060000000000" pitchFamily="18" charset="0"/>
            </a:endParaRPr>
          </a:p>
        </p:txBody>
      </p:sp>
      <p:sp>
        <p:nvSpPr>
          <p:cNvPr id="17" name="Flèche droite 16"/>
          <p:cNvSpPr/>
          <p:nvPr/>
        </p:nvSpPr>
        <p:spPr>
          <a:xfrm rot="5400000">
            <a:off x="4267200" y="2468501"/>
            <a:ext cx="609600" cy="288032"/>
          </a:xfrm>
          <a:prstGeom prst="rightArrow">
            <a:avLst/>
          </a:prstGeom>
          <a:noFill/>
          <a:ln w="1905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868343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47198" y="465137"/>
            <a:ext cx="8013233" cy="954107"/>
          </a:xfrm>
          <a:prstGeom prst="rect">
            <a:avLst/>
          </a:prstGeom>
          <a:noFill/>
        </p:spPr>
        <p:txBody>
          <a:bodyPr wrap="square" rtlCol="0">
            <a:spAutoFit/>
          </a:bodyPr>
          <a:lstStyle/>
          <a:p>
            <a:pPr algn="ctr"/>
            <a:r>
              <a:rPr lang="fr-FR" sz="2800" dirty="0">
                <a:solidFill>
                  <a:srgbClr val="00FF00"/>
                </a:solidFill>
                <a:latin typeface="Spectral Light" panose="02020302060000000000" pitchFamily="18" charset="0"/>
              </a:rPr>
              <a:t>L’année</a:t>
            </a:r>
            <a:r>
              <a:rPr lang="fr-FR" sz="2800" dirty="0">
                <a:solidFill>
                  <a:schemeClr val="bg1"/>
                </a:solidFill>
                <a:latin typeface="Spectral Light" panose="02020302060000000000" pitchFamily="18" charset="0"/>
              </a:rPr>
              <a:t> </a:t>
            </a:r>
            <a:r>
              <a:rPr lang="fr-FR" sz="2000" dirty="0" smtClean="0">
                <a:solidFill>
                  <a:srgbClr val="00FF00"/>
                </a:solidFill>
                <a:latin typeface="Spectral Light" panose="02020302060000000000" pitchFamily="18" charset="0"/>
              </a:rPr>
              <a:t>&lt;</a:t>
            </a:r>
            <a:r>
              <a:rPr lang="fr-FR" sz="2000" dirty="0" err="1">
                <a:solidFill>
                  <a:srgbClr val="00FF00"/>
                </a:solidFill>
                <a:latin typeface="Spectral Light" panose="02020302060000000000" pitchFamily="18" charset="0"/>
              </a:rPr>
              <a:t>s</a:t>
            </a:r>
            <a:r>
              <a:rPr lang="fr-FR" sz="2000" dirty="0" err="1" smtClean="0">
                <a:solidFill>
                  <a:srgbClr val="00FF00"/>
                </a:solidFill>
                <a:latin typeface="Spectral Light" panose="02020302060000000000" pitchFamily="18" charset="0"/>
              </a:rPr>
              <a:t>haneh</a:t>
            </a:r>
            <a:r>
              <a:rPr lang="fr-FR" sz="2000" dirty="0" smtClean="0">
                <a:solidFill>
                  <a:srgbClr val="00FF00"/>
                </a:solidFill>
                <a:latin typeface="Spectral Light" panose="02020302060000000000" pitchFamily="18" charset="0"/>
              </a:rPr>
              <a:t>&gt; </a:t>
            </a:r>
            <a:r>
              <a:rPr lang="fr-FR" sz="2800" dirty="0">
                <a:solidFill>
                  <a:schemeClr val="bg1"/>
                </a:solidFill>
                <a:latin typeface="Spectral Light" panose="02020302060000000000" pitchFamily="18" charset="0"/>
              </a:rPr>
              <a:t>de </a:t>
            </a:r>
            <a:r>
              <a:rPr lang="fr-FR" sz="2800" dirty="0">
                <a:solidFill>
                  <a:srgbClr val="00B0F0"/>
                </a:solidFill>
                <a:latin typeface="Spectral Light" panose="02020302060000000000" pitchFamily="18" charset="0"/>
              </a:rPr>
              <a:t>Yahuah</a:t>
            </a:r>
            <a:r>
              <a:rPr lang="fr-FR" sz="2800" dirty="0">
                <a:solidFill>
                  <a:schemeClr val="bg1"/>
                </a:solidFill>
                <a:latin typeface="Spectral Light" panose="02020302060000000000" pitchFamily="18" charset="0"/>
              </a:rPr>
              <a:t> </a:t>
            </a:r>
            <a:r>
              <a:rPr lang="fr-FR" sz="2800" dirty="0" smtClean="0">
                <a:solidFill>
                  <a:schemeClr val="bg1"/>
                </a:solidFill>
                <a:latin typeface="Spectral Light" panose="02020302060000000000" pitchFamily="18" charset="0"/>
              </a:rPr>
              <a:t>dépend, par définition, de sa </a:t>
            </a:r>
            <a:r>
              <a:rPr lang="fr-FR" sz="2800" dirty="0">
                <a:solidFill>
                  <a:srgbClr val="00FF00"/>
                </a:solidFill>
                <a:latin typeface="Spectral Light" panose="02020302060000000000" pitchFamily="18" charset="0"/>
              </a:rPr>
              <a:t>duplication </a:t>
            </a:r>
            <a:r>
              <a:rPr lang="fr-FR" sz="2800" dirty="0" smtClean="0">
                <a:solidFill>
                  <a:srgbClr val="00FF00"/>
                </a:solidFill>
                <a:latin typeface="Spectral Light" panose="02020302060000000000" pitchFamily="18" charset="0"/>
              </a:rPr>
              <a:t>à l’identique</a:t>
            </a:r>
            <a:r>
              <a:rPr lang="fr-FR" sz="2800" dirty="0" smtClean="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18" name="Picture 2" descr="100 Cds duplicated w/ thermal 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90" y="1923678"/>
            <a:ext cx="3089601" cy="267765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3275791" y="1923678"/>
            <a:ext cx="5265612" cy="2677656"/>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Sans la possibilité de se répéter une deuxième fois de manière </a:t>
            </a:r>
            <a:r>
              <a:rPr lang="fr-FR" sz="2800" dirty="0" smtClean="0">
                <a:solidFill>
                  <a:srgbClr val="00FF00"/>
                </a:solidFill>
                <a:latin typeface="Spectral Light" panose="02020302060000000000" pitchFamily="18" charset="0"/>
              </a:rPr>
              <a:t>IDENTIQUE</a:t>
            </a:r>
            <a:r>
              <a:rPr lang="fr-FR" sz="2800" dirty="0" smtClean="0">
                <a:solidFill>
                  <a:schemeClr val="bg1"/>
                </a:solidFill>
                <a:latin typeface="Spectral Light" panose="02020302060000000000" pitchFamily="18" charset="0"/>
              </a:rPr>
              <a:t>,</a:t>
            </a:r>
          </a:p>
          <a:p>
            <a:pPr algn="ctr"/>
            <a:r>
              <a:rPr lang="fr-FR" sz="2800" dirty="0" smtClean="0">
                <a:solidFill>
                  <a:schemeClr val="bg1"/>
                </a:solidFill>
                <a:latin typeface="Spectral Light" panose="02020302060000000000" pitchFamily="18" charset="0"/>
              </a:rPr>
              <a:t>la première année </a:t>
            </a:r>
            <a:r>
              <a:rPr lang="fr-FR" sz="2800" dirty="0">
                <a:solidFill>
                  <a:schemeClr val="bg1"/>
                </a:solidFill>
                <a:latin typeface="Spectral Light" panose="02020302060000000000" pitchFamily="18" charset="0"/>
              </a:rPr>
              <a:t>ne peut tout simplement pas exister sans la deuxième </a:t>
            </a:r>
            <a:r>
              <a:rPr lang="fr-FR" sz="2800" dirty="0" smtClean="0">
                <a:solidFill>
                  <a:schemeClr val="bg1"/>
                </a:solidFill>
                <a:latin typeface="Spectral Light" panose="02020302060000000000" pitchFamily="18" charset="0"/>
              </a:rPr>
              <a:t>année.</a:t>
            </a:r>
          </a:p>
        </p:txBody>
      </p:sp>
    </p:spTree>
    <p:extLst>
      <p:ext uri="{BB962C8B-B14F-4D97-AF65-F5344CB8AC3E}">
        <p14:creationId xmlns:p14="http://schemas.microsoft.com/office/powerpoint/2010/main" val="2425344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483768" y="1326975"/>
            <a:ext cx="4176464" cy="1754326"/>
          </a:xfrm>
          <a:prstGeom prst="rect">
            <a:avLst/>
          </a:prstGeom>
          <a:noFill/>
          <a:ln>
            <a:solidFill>
              <a:schemeClr val="bg1"/>
            </a:solidFill>
          </a:ln>
          <a:effectLst>
            <a:glow rad="63500">
              <a:schemeClr val="accent3">
                <a:satMod val="175000"/>
                <a:alpha val="40000"/>
              </a:schemeClr>
            </a:glow>
          </a:effectLst>
        </p:spPr>
        <p:txBody>
          <a:bodyPr wrap="square" rtlCol="0">
            <a:spAutoFit/>
          </a:bodyPr>
          <a:lstStyle/>
          <a:p>
            <a:pPr algn="ctr"/>
            <a:r>
              <a:rPr lang="fr-FR" sz="5400" dirty="0" smtClean="0">
                <a:solidFill>
                  <a:srgbClr val="00FF00"/>
                </a:solidFill>
                <a:latin typeface="Spectral Light" panose="02020302060000000000" pitchFamily="18" charset="0"/>
              </a:rPr>
              <a:t>Calendrier </a:t>
            </a:r>
          </a:p>
          <a:p>
            <a:pPr algn="ctr"/>
            <a:r>
              <a:rPr lang="fr-FR" sz="5400" dirty="0" smtClean="0">
                <a:solidFill>
                  <a:srgbClr val="00FF00"/>
                </a:solidFill>
                <a:latin typeface="Spectral Light" panose="02020302060000000000" pitchFamily="18" charset="0"/>
              </a:rPr>
              <a:t>luni-solaire</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16969760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765175" y="1206112"/>
            <a:ext cx="7776228" cy="2739211"/>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Une </a:t>
            </a:r>
            <a:r>
              <a:rPr lang="fr-FR" sz="2800" dirty="0" smtClean="0">
                <a:solidFill>
                  <a:srgbClr val="FFFF00"/>
                </a:solidFill>
                <a:latin typeface="Spectral Light" panose="02020302060000000000" pitchFamily="18" charset="0"/>
              </a:rPr>
              <a:t>lunaison</a:t>
            </a:r>
            <a:r>
              <a:rPr lang="fr-FR" sz="2800" dirty="0" smtClean="0">
                <a:solidFill>
                  <a:schemeClr val="bg1"/>
                </a:solidFill>
                <a:latin typeface="Spectral Light" panose="02020302060000000000" pitchFamily="18" charset="0"/>
              </a:rPr>
              <a:t> = temps entre deux nouvelles lunes</a:t>
            </a:r>
          </a:p>
          <a:p>
            <a:pPr algn="ctr"/>
            <a:endParaRPr lang="fr-FR" sz="800" dirty="0" smtClean="0">
              <a:solidFill>
                <a:schemeClr val="bg1"/>
              </a:solidFill>
              <a:latin typeface="Spectral Light" panose="02020302060000000000" pitchFamily="18" charset="0"/>
            </a:endParaRPr>
          </a:p>
          <a:p>
            <a:pPr algn="ctr"/>
            <a:r>
              <a:rPr lang="fr-FR" sz="2800" dirty="0" smtClean="0">
                <a:solidFill>
                  <a:srgbClr val="FFFF00"/>
                </a:solidFill>
                <a:latin typeface="Spectral Light" panose="02020302060000000000" pitchFamily="18" charset="0"/>
              </a:rPr>
              <a:t>29,53 jours</a:t>
            </a:r>
          </a:p>
          <a:p>
            <a:pPr algn="ctr"/>
            <a:endParaRPr lang="fr-FR" sz="800" dirty="0" smtClean="0">
              <a:solidFill>
                <a:schemeClr val="bg1"/>
              </a:solidFill>
              <a:latin typeface="Spectral Light" panose="02020302060000000000" pitchFamily="18" charset="0"/>
            </a:endParaRPr>
          </a:p>
          <a:p>
            <a:pPr algn="ctr"/>
            <a:r>
              <a:rPr lang="fr-FR" sz="2800" dirty="0" smtClean="0">
                <a:solidFill>
                  <a:schemeClr val="bg1"/>
                </a:solidFill>
                <a:latin typeface="Spectral Light" panose="02020302060000000000" pitchFamily="18" charset="0"/>
              </a:rPr>
              <a:t>Une année lunaire </a:t>
            </a:r>
            <a:r>
              <a:rPr lang="fr-FR" sz="2000" dirty="0" smtClean="0">
                <a:solidFill>
                  <a:schemeClr val="bg1"/>
                </a:solidFill>
                <a:latin typeface="Spectral Light" panose="02020302060000000000" pitchFamily="18" charset="0"/>
              </a:rPr>
              <a:t>(12 lunaisons) </a:t>
            </a:r>
            <a:r>
              <a:rPr lang="fr-FR" sz="2800" dirty="0" smtClean="0">
                <a:solidFill>
                  <a:schemeClr val="bg1"/>
                </a:solidFill>
                <a:latin typeface="Spectral Light" panose="02020302060000000000" pitchFamily="18" charset="0"/>
              </a:rPr>
              <a:t>= 354,36 jours</a:t>
            </a:r>
          </a:p>
          <a:p>
            <a:pPr algn="ctr"/>
            <a:endParaRPr lang="fr-FR" sz="800" dirty="0" smtClean="0">
              <a:solidFill>
                <a:schemeClr val="bg1"/>
              </a:solidFill>
              <a:latin typeface="Spectral Light" panose="02020302060000000000" pitchFamily="18" charset="0"/>
            </a:endParaRPr>
          </a:p>
          <a:p>
            <a:pPr algn="ctr"/>
            <a:r>
              <a:rPr lang="fr-FR" sz="2800" dirty="0" smtClean="0">
                <a:solidFill>
                  <a:schemeClr val="bg1"/>
                </a:solidFill>
                <a:latin typeface="Spectral Light" panose="02020302060000000000" pitchFamily="18" charset="0"/>
              </a:rPr>
              <a:t>Une année solaire = 365,24  jours</a:t>
            </a:r>
          </a:p>
          <a:p>
            <a:pPr algn="ctr"/>
            <a:endParaRPr lang="fr-FR" sz="800" dirty="0">
              <a:solidFill>
                <a:schemeClr val="bg1"/>
              </a:solidFill>
              <a:latin typeface="Spectral Light" panose="02020302060000000000" pitchFamily="18" charset="0"/>
            </a:endParaRPr>
          </a:p>
          <a:p>
            <a:pPr algn="ctr"/>
            <a:r>
              <a:rPr lang="fr-FR" sz="2800" dirty="0" smtClean="0">
                <a:solidFill>
                  <a:schemeClr val="bg1"/>
                </a:solidFill>
                <a:latin typeface="Spectral Light" panose="02020302060000000000" pitchFamily="18" charset="0"/>
              </a:rPr>
              <a:t>Différence : 11 jours </a:t>
            </a:r>
            <a:r>
              <a:rPr lang="fr-FR" sz="2000" dirty="0" smtClean="0">
                <a:solidFill>
                  <a:schemeClr val="bg1"/>
                </a:solidFill>
                <a:latin typeface="Spectral Light" panose="02020302060000000000" pitchFamily="18" charset="0"/>
              </a:rPr>
              <a:t>(10,88) </a:t>
            </a:r>
            <a:endParaRPr lang="fr-FR" sz="2800" dirty="0" smtClean="0">
              <a:solidFill>
                <a:schemeClr val="bg1"/>
              </a:solidFill>
              <a:latin typeface="Spectral Light" panose="02020302060000000000" pitchFamily="18" charset="0"/>
            </a:endParaRPr>
          </a:p>
        </p:txBody>
      </p:sp>
    </p:spTree>
    <p:extLst>
      <p:ext uri="{BB962C8B-B14F-4D97-AF65-F5344CB8AC3E}">
        <p14:creationId xmlns:p14="http://schemas.microsoft.com/office/powerpoint/2010/main" val="25353689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wipe(left)">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wipe(left)">
                                      <p:cBhvr>
                                        <p:cTn id="12" dur="10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Effect transition="in" filter="wipe(left)">
                                      <p:cBhvr>
                                        <p:cTn id="17" dur="1000"/>
                                        <p:tgtEl>
                                          <p:spTgt spid="1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8" end="8"/>
                                            </p:txEl>
                                          </p:spTgt>
                                        </p:tgtEl>
                                        <p:attrNameLst>
                                          <p:attrName>style.visibility</p:attrName>
                                        </p:attrNameLst>
                                      </p:cBhvr>
                                      <p:to>
                                        <p:strVal val="visible"/>
                                      </p:to>
                                    </p:set>
                                    <p:animEffect transition="in" filter="wipe(left)">
                                      <p:cBhvr>
                                        <p:cTn id="2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765175" y="480554"/>
            <a:ext cx="7776228" cy="1508105"/>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Pour faire correspondre l’année solaire et l’année lunaire, le </a:t>
            </a:r>
            <a:r>
              <a:rPr lang="fr-FR" sz="2800" dirty="0" smtClean="0">
                <a:solidFill>
                  <a:srgbClr val="FFC000"/>
                </a:solidFill>
                <a:latin typeface="Spectral Light" panose="02020302060000000000" pitchFamily="18" charset="0"/>
              </a:rPr>
              <a:t>cycle métonique </a:t>
            </a:r>
            <a:r>
              <a:rPr lang="fr-FR" sz="2800" dirty="0" smtClean="0">
                <a:solidFill>
                  <a:schemeClr val="bg1"/>
                </a:solidFill>
                <a:latin typeface="Spectral Light" panose="02020302060000000000" pitchFamily="18" charset="0"/>
              </a:rPr>
              <a:t>fut adopté : </a:t>
            </a:r>
          </a:p>
          <a:p>
            <a:pPr algn="ctr"/>
            <a:endParaRPr lang="fr-FR" sz="800" dirty="0" smtClean="0">
              <a:solidFill>
                <a:schemeClr val="bg1"/>
              </a:solidFill>
              <a:latin typeface="Spectral Light" panose="02020302060000000000" pitchFamily="18" charset="0"/>
            </a:endParaRPr>
          </a:p>
          <a:p>
            <a:pPr algn="ctr"/>
            <a:r>
              <a:rPr lang="fr-FR" sz="2800" dirty="0" smtClean="0">
                <a:solidFill>
                  <a:srgbClr val="FFC000"/>
                </a:solidFill>
                <a:latin typeface="Spectral Light" panose="02020302060000000000" pitchFamily="18" charset="0"/>
              </a:rPr>
              <a:t>&lt; 19 années solaires = 235 lunaisons &gt;</a:t>
            </a:r>
          </a:p>
        </p:txBody>
      </p:sp>
      <p:sp>
        <p:nvSpPr>
          <p:cNvPr id="11" name="ZoneTexte 10"/>
          <p:cNvSpPr txBox="1"/>
          <p:nvPr/>
        </p:nvSpPr>
        <p:spPr>
          <a:xfrm>
            <a:off x="907731" y="2293137"/>
            <a:ext cx="7776228"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L’astronome grec Méton remarque cette correspondance vers 432 AEC</a:t>
            </a:r>
          </a:p>
        </p:txBody>
      </p:sp>
      <p:sp>
        <p:nvSpPr>
          <p:cNvPr id="12" name="ZoneTexte 11"/>
          <p:cNvSpPr txBox="1"/>
          <p:nvPr/>
        </p:nvSpPr>
        <p:spPr>
          <a:xfrm>
            <a:off x="733860" y="3496574"/>
            <a:ext cx="7776228"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Le calendrier luni-solaire adopté dans le judaïsme </a:t>
            </a:r>
            <a:r>
              <a:rPr lang="fr-FR" sz="2800" u="sng" dirty="0" smtClean="0">
                <a:solidFill>
                  <a:schemeClr val="bg1"/>
                </a:solidFill>
                <a:latin typeface="Spectral Light" panose="02020302060000000000" pitchFamily="18" charset="0"/>
              </a:rPr>
              <a:t>mixte</a:t>
            </a:r>
            <a:r>
              <a:rPr lang="fr-FR" sz="2800" dirty="0" smtClean="0">
                <a:solidFill>
                  <a:schemeClr val="bg1"/>
                </a:solidFill>
                <a:latin typeface="Spectral Light" panose="02020302060000000000" pitchFamily="18" charset="0"/>
              </a:rPr>
              <a:t> des mois de 29 et de 30 jours.</a:t>
            </a:r>
            <a:endParaRPr lang="fr-FR" sz="2800" dirty="0" smtClean="0">
              <a:solidFill>
                <a:srgbClr val="FFFF00"/>
              </a:solidFill>
              <a:latin typeface="Spectral Light" panose="02020302060000000000" pitchFamily="18" charset="0"/>
            </a:endParaRPr>
          </a:p>
        </p:txBody>
      </p:sp>
    </p:spTree>
    <p:extLst>
      <p:ext uri="{BB962C8B-B14F-4D97-AF65-F5344CB8AC3E}">
        <p14:creationId xmlns:p14="http://schemas.microsoft.com/office/powerpoint/2010/main" val="335743286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1000"/>
                                        <p:tgtEl>
                                          <p:spTgt spid="13">
                                            <p:txEl>
                                              <p:pRg st="2" end="2"/>
                                            </p:txEl>
                                          </p:spTgt>
                                        </p:tgtEl>
                                      </p:cBhvr>
                                    </p:animEffect>
                                    <p:anim calcmode="lin" valueType="num">
                                      <p:cBhvr>
                                        <p:cTn id="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6" y="480554"/>
            <a:ext cx="8288088" cy="1785104"/>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Le </a:t>
            </a:r>
            <a:r>
              <a:rPr lang="fr-FR" sz="2800" dirty="0" smtClean="0">
                <a:solidFill>
                  <a:srgbClr val="FFC000"/>
                </a:solidFill>
                <a:latin typeface="Spectral Light" panose="02020302060000000000" pitchFamily="18" charset="0"/>
              </a:rPr>
              <a:t>cycle de Méton </a:t>
            </a:r>
            <a:r>
              <a:rPr lang="fr-FR" sz="2000" dirty="0" smtClean="0">
                <a:solidFill>
                  <a:schemeClr val="bg1"/>
                </a:solidFill>
                <a:latin typeface="Spectral Light" panose="02020302060000000000" pitchFamily="18" charset="0"/>
              </a:rPr>
              <a:t>(19 années) </a:t>
            </a:r>
            <a:r>
              <a:rPr lang="fr-FR" sz="2800" dirty="0" smtClean="0">
                <a:solidFill>
                  <a:schemeClr val="bg1"/>
                </a:solidFill>
                <a:latin typeface="Spectral Light" panose="02020302060000000000" pitchFamily="18" charset="0"/>
              </a:rPr>
              <a:t>compte :</a:t>
            </a:r>
          </a:p>
          <a:p>
            <a:pPr algn="ctr"/>
            <a:endParaRPr lang="fr-FR" sz="1000" dirty="0" smtClean="0">
              <a:solidFill>
                <a:schemeClr val="bg1"/>
              </a:solidFill>
              <a:latin typeface="Spectral Light" panose="02020302060000000000" pitchFamily="18" charset="0"/>
            </a:endParaRPr>
          </a:p>
          <a:p>
            <a:pPr algn="ctr"/>
            <a:r>
              <a:rPr lang="fr-FR" sz="2400" dirty="0" smtClean="0">
                <a:solidFill>
                  <a:srgbClr val="FFFF00"/>
                </a:solidFill>
                <a:latin typeface="Spectral Light" panose="02020302060000000000" pitchFamily="18" charset="0"/>
              </a:rPr>
              <a:t>12 années </a:t>
            </a:r>
            <a:r>
              <a:rPr lang="fr-FR" sz="2400" dirty="0" smtClean="0">
                <a:solidFill>
                  <a:schemeClr val="bg1"/>
                </a:solidFill>
                <a:latin typeface="Spectral Light" panose="02020302060000000000" pitchFamily="18" charset="0"/>
              </a:rPr>
              <a:t>« simples » de </a:t>
            </a:r>
            <a:r>
              <a:rPr lang="fr-FR" sz="2400" dirty="0" smtClean="0">
                <a:solidFill>
                  <a:srgbClr val="FFFF00"/>
                </a:solidFill>
                <a:latin typeface="Spectral Light" panose="02020302060000000000" pitchFamily="18" charset="0"/>
              </a:rPr>
              <a:t>12 lunaisons </a:t>
            </a:r>
          </a:p>
          <a:p>
            <a:pPr algn="ctr"/>
            <a:r>
              <a:rPr lang="fr-FR" sz="2400" dirty="0" smtClean="0">
                <a:solidFill>
                  <a:schemeClr val="bg1"/>
                </a:solidFill>
                <a:latin typeface="Spectral Light" panose="02020302060000000000" pitchFamily="18" charset="0"/>
              </a:rPr>
              <a:t>+</a:t>
            </a:r>
          </a:p>
          <a:p>
            <a:pPr algn="ctr"/>
            <a:r>
              <a:rPr lang="fr-FR" sz="2400" dirty="0" smtClean="0">
                <a:solidFill>
                  <a:srgbClr val="FF0000"/>
                </a:solidFill>
                <a:latin typeface="Spectral Light" panose="02020302060000000000" pitchFamily="18" charset="0"/>
              </a:rPr>
              <a:t>7 années </a:t>
            </a:r>
            <a:r>
              <a:rPr lang="fr-FR" sz="2400" dirty="0" smtClean="0">
                <a:solidFill>
                  <a:schemeClr val="bg1"/>
                </a:solidFill>
                <a:latin typeface="Spectral Light" panose="02020302060000000000" pitchFamily="18" charset="0"/>
              </a:rPr>
              <a:t>« embolismiques » </a:t>
            </a:r>
            <a:r>
              <a:rPr lang="fr-FR" dirty="0" smtClean="0">
                <a:solidFill>
                  <a:schemeClr val="bg1"/>
                </a:solidFill>
                <a:latin typeface="Spectral Light" panose="02020302060000000000" pitchFamily="18" charset="0"/>
              </a:rPr>
              <a:t>(intercalées, ajoutées) </a:t>
            </a:r>
            <a:r>
              <a:rPr lang="fr-FR" sz="2400" dirty="0" smtClean="0">
                <a:solidFill>
                  <a:schemeClr val="bg1"/>
                </a:solidFill>
                <a:latin typeface="Spectral Light" panose="02020302060000000000" pitchFamily="18" charset="0"/>
              </a:rPr>
              <a:t>de </a:t>
            </a:r>
            <a:r>
              <a:rPr lang="fr-FR" sz="2400" dirty="0" smtClean="0">
                <a:solidFill>
                  <a:srgbClr val="FF0000"/>
                </a:solidFill>
                <a:latin typeface="Spectral Light" panose="02020302060000000000" pitchFamily="18" charset="0"/>
              </a:rPr>
              <a:t>13 lunaisons</a:t>
            </a:r>
          </a:p>
        </p:txBody>
      </p:sp>
      <p:sp>
        <p:nvSpPr>
          <p:cNvPr id="14" name="ZoneTexte 13"/>
          <p:cNvSpPr txBox="1"/>
          <p:nvPr/>
        </p:nvSpPr>
        <p:spPr>
          <a:xfrm>
            <a:off x="612775" y="2591044"/>
            <a:ext cx="8288088" cy="1938992"/>
          </a:xfrm>
          <a:prstGeom prst="rect">
            <a:avLst/>
          </a:prstGeom>
          <a:noFill/>
        </p:spPr>
        <p:txBody>
          <a:bodyPr wrap="square" rtlCol="0">
            <a:spAutoFit/>
          </a:bodyPr>
          <a:lstStyle/>
          <a:p>
            <a:pPr algn="ctr"/>
            <a:r>
              <a:rPr lang="fr-FR" sz="2400" dirty="0" smtClean="0">
                <a:solidFill>
                  <a:srgbClr val="FFFF00"/>
                </a:solidFill>
                <a:latin typeface="Spectral Light" panose="02020302060000000000" pitchFamily="18" charset="0"/>
              </a:rPr>
              <a:t>12 années </a:t>
            </a:r>
            <a:r>
              <a:rPr lang="fr-FR" sz="2400" dirty="0" smtClean="0">
                <a:solidFill>
                  <a:schemeClr val="bg1"/>
                </a:solidFill>
                <a:latin typeface="Spectral Light" panose="02020302060000000000" pitchFamily="18" charset="0"/>
              </a:rPr>
              <a:t>x </a:t>
            </a:r>
            <a:r>
              <a:rPr lang="fr-FR" sz="2400" dirty="0" smtClean="0">
                <a:solidFill>
                  <a:srgbClr val="FFFF00"/>
                </a:solidFill>
                <a:latin typeface="Spectral Light" panose="02020302060000000000" pitchFamily="18" charset="0"/>
              </a:rPr>
              <a:t>12 lunaisons = 144 lunaisons</a:t>
            </a:r>
          </a:p>
          <a:p>
            <a:pPr algn="ctr"/>
            <a:r>
              <a:rPr lang="fr-FR" sz="2400" dirty="0" smtClean="0">
                <a:solidFill>
                  <a:schemeClr val="bg1"/>
                </a:solidFill>
                <a:latin typeface="Spectral Light" panose="02020302060000000000" pitchFamily="18" charset="0"/>
              </a:rPr>
              <a:t>+</a:t>
            </a:r>
          </a:p>
          <a:p>
            <a:pPr algn="ctr"/>
            <a:r>
              <a:rPr lang="fr-FR" sz="2400" dirty="0" smtClean="0">
                <a:solidFill>
                  <a:srgbClr val="FF0000"/>
                </a:solidFill>
                <a:latin typeface="Spectral Light" panose="02020302060000000000" pitchFamily="18" charset="0"/>
              </a:rPr>
              <a:t>7 années </a:t>
            </a:r>
            <a:r>
              <a:rPr lang="fr-FR" sz="2400" dirty="0" smtClean="0">
                <a:solidFill>
                  <a:schemeClr val="bg1"/>
                </a:solidFill>
                <a:latin typeface="Spectral Light" panose="02020302060000000000" pitchFamily="18" charset="0"/>
              </a:rPr>
              <a:t>x </a:t>
            </a:r>
            <a:r>
              <a:rPr lang="fr-FR" sz="2400" dirty="0" smtClean="0">
                <a:solidFill>
                  <a:srgbClr val="FF0000"/>
                </a:solidFill>
                <a:latin typeface="Spectral Light" panose="02020302060000000000" pitchFamily="18" charset="0"/>
              </a:rPr>
              <a:t>13 lunaisons </a:t>
            </a:r>
            <a:r>
              <a:rPr lang="fr-FR" sz="2400" dirty="0" smtClean="0">
                <a:solidFill>
                  <a:schemeClr val="bg1"/>
                </a:solidFill>
                <a:latin typeface="Spectral Light" panose="02020302060000000000" pitchFamily="18" charset="0"/>
              </a:rPr>
              <a:t>=</a:t>
            </a:r>
            <a:r>
              <a:rPr lang="fr-FR" sz="2400" dirty="0" smtClean="0">
                <a:solidFill>
                  <a:srgbClr val="00FF00"/>
                </a:solidFill>
                <a:latin typeface="Spectral Light" panose="02020302060000000000" pitchFamily="18" charset="0"/>
              </a:rPr>
              <a:t> </a:t>
            </a:r>
            <a:r>
              <a:rPr lang="fr-FR" sz="2400" dirty="0" smtClean="0">
                <a:solidFill>
                  <a:srgbClr val="FF0000"/>
                </a:solidFill>
                <a:latin typeface="Spectral Light" panose="02020302060000000000" pitchFamily="18" charset="0"/>
              </a:rPr>
              <a:t>91 lunaisons</a:t>
            </a:r>
          </a:p>
          <a:p>
            <a:pPr algn="ctr"/>
            <a:r>
              <a:rPr lang="fr-FR" sz="2400" dirty="0" smtClean="0">
                <a:solidFill>
                  <a:schemeClr val="bg1"/>
                </a:solidFill>
                <a:latin typeface="Spectral Light" panose="02020302060000000000" pitchFamily="18" charset="0"/>
              </a:rPr>
              <a:t>=</a:t>
            </a:r>
          </a:p>
          <a:p>
            <a:pPr algn="ctr"/>
            <a:r>
              <a:rPr lang="fr-FR" sz="2400" dirty="0" smtClean="0">
                <a:solidFill>
                  <a:srgbClr val="FFC000"/>
                </a:solidFill>
                <a:latin typeface="Spectral Light" panose="02020302060000000000" pitchFamily="18" charset="0"/>
              </a:rPr>
              <a:t>235 lunaisons</a:t>
            </a:r>
          </a:p>
        </p:txBody>
      </p:sp>
    </p:spTree>
    <p:extLst>
      <p:ext uri="{BB962C8B-B14F-4D97-AF65-F5344CB8AC3E}">
        <p14:creationId xmlns:p14="http://schemas.microsoft.com/office/powerpoint/2010/main" val="35457827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785774" y="175061"/>
            <a:ext cx="2205881" cy="4847481"/>
          </a:xfrm>
          <a:prstGeom prst="rect">
            <a:avLst/>
          </a:prstGeom>
          <a:noFill/>
        </p:spPr>
        <p:txBody>
          <a:bodyPr wrap="square" rtlCol="0">
            <a:spAutoFit/>
          </a:bodyPr>
          <a:lstStyle/>
          <a:p>
            <a:r>
              <a:rPr lang="fr-FR" sz="2400" dirty="0" smtClean="0">
                <a:solidFill>
                  <a:srgbClr val="FFC000"/>
                </a:solidFill>
                <a:latin typeface="Spectral Light" panose="02020302060000000000" pitchFamily="18" charset="0"/>
              </a:rPr>
              <a:t>Cycle Méton</a:t>
            </a:r>
          </a:p>
          <a:p>
            <a:pPr algn="ctr"/>
            <a:r>
              <a:rPr lang="fr-FR" sz="1500" dirty="0" smtClean="0">
                <a:solidFill>
                  <a:schemeClr val="bg1"/>
                </a:solidFill>
                <a:latin typeface="Spectral Light" panose="02020302060000000000" pitchFamily="18" charset="0"/>
              </a:rPr>
              <a:t>1</a:t>
            </a:r>
          </a:p>
          <a:p>
            <a:pPr algn="ctr"/>
            <a:r>
              <a:rPr lang="fr-FR" sz="1500" dirty="0" smtClean="0">
                <a:solidFill>
                  <a:schemeClr val="bg1"/>
                </a:solidFill>
                <a:latin typeface="Spectral Light" panose="02020302060000000000" pitchFamily="18" charset="0"/>
              </a:rPr>
              <a:t>2</a:t>
            </a:r>
          </a:p>
          <a:p>
            <a:pPr algn="ctr"/>
            <a:r>
              <a:rPr lang="fr-FR" sz="1500" dirty="0" smtClean="0">
                <a:solidFill>
                  <a:schemeClr val="bg1"/>
                </a:solidFill>
                <a:latin typeface="Spectral Light" panose="02020302060000000000" pitchFamily="18" charset="0"/>
              </a:rPr>
              <a:t>3</a:t>
            </a:r>
          </a:p>
          <a:p>
            <a:pPr algn="ctr"/>
            <a:r>
              <a:rPr lang="fr-FR" sz="1500" dirty="0" smtClean="0">
                <a:solidFill>
                  <a:schemeClr val="bg1"/>
                </a:solidFill>
                <a:latin typeface="Spectral Light" panose="02020302060000000000" pitchFamily="18" charset="0"/>
              </a:rPr>
              <a:t>4</a:t>
            </a:r>
          </a:p>
          <a:p>
            <a:pPr algn="ctr"/>
            <a:r>
              <a:rPr lang="fr-FR" sz="1500" dirty="0" smtClean="0">
                <a:solidFill>
                  <a:schemeClr val="bg1"/>
                </a:solidFill>
                <a:latin typeface="Spectral Light" panose="02020302060000000000" pitchFamily="18" charset="0"/>
              </a:rPr>
              <a:t>5</a:t>
            </a:r>
          </a:p>
          <a:p>
            <a:pPr algn="ctr"/>
            <a:r>
              <a:rPr lang="fr-FR" sz="1500" dirty="0" smtClean="0">
                <a:solidFill>
                  <a:schemeClr val="bg1"/>
                </a:solidFill>
                <a:latin typeface="Spectral Light" panose="02020302060000000000" pitchFamily="18" charset="0"/>
              </a:rPr>
              <a:t>6</a:t>
            </a:r>
          </a:p>
          <a:p>
            <a:pPr algn="ctr"/>
            <a:r>
              <a:rPr lang="fr-FR" sz="1500" dirty="0" smtClean="0">
                <a:solidFill>
                  <a:schemeClr val="bg1"/>
                </a:solidFill>
                <a:latin typeface="Spectral Light" panose="02020302060000000000" pitchFamily="18" charset="0"/>
              </a:rPr>
              <a:t>7</a:t>
            </a:r>
          </a:p>
          <a:p>
            <a:pPr algn="ctr"/>
            <a:r>
              <a:rPr lang="fr-FR" sz="1500" dirty="0" smtClean="0">
                <a:solidFill>
                  <a:schemeClr val="bg1"/>
                </a:solidFill>
                <a:latin typeface="Spectral Light" panose="02020302060000000000" pitchFamily="18" charset="0"/>
              </a:rPr>
              <a:t>8</a:t>
            </a:r>
          </a:p>
          <a:p>
            <a:pPr algn="ctr"/>
            <a:r>
              <a:rPr lang="fr-FR" sz="1500" dirty="0" smtClean="0">
                <a:solidFill>
                  <a:schemeClr val="bg1"/>
                </a:solidFill>
                <a:latin typeface="Spectral Light" panose="02020302060000000000" pitchFamily="18" charset="0"/>
              </a:rPr>
              <a:t>9</a:t>
            </a:r>
          </a:p>
          <a:p>
            <a:pPr algn="ctr"/>
            <a:r>
              <a:rPr lang="fr-FR" sz="1500" dirty="0" smtClean="0">
                <a:solidFill>
                  <a:schemeClr val="bg1"/>
                </a:solidFill>
                <a:latin typeface="Spectral Light" panose="02020302060000000000" pitchFamily="18" charset="0"/>
              </a:rPr>
              <a:t>10</a:t>
            </a:r>
          </a:p>
          <a:p>
            <a:pPr algn="ctr"/>
            <a:r>
              <a:rPr lang="fr-FR" sz="1500" dirty="0" smtClean="0">
                <a:solidFill>
                  <a:schemeClr val="bg1"/>
                </a:solidFill>
                <a:latin typeface="Spectral Light" panose="02020302060000000000" pitchFamily="18" charset="0"/>
              </a:rPr>
              <a:t>11</a:t>
            </a:r>
          </a:p>
          <a:p>
            <a:pPr algn="ctr"/>
            <a:r>
              <a:rPr lang="fr-FR" sz="1500" dirty="0" smtClean="0">
                <a:solidFill>
                  <a:schemeClr val="bg1"/>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p>
          <a:p>
            <a:pPr algn="ctr"/>
            <a:r>
              <a:rPr lang="fr-FR" sz="1500" dirty="0" smtClean="0">
                <a:solidFill>
                  <a:schemeClr val="bg1"/>
                </a:solidFill>
                <a:latin typeface="Spectral Light" panose="02020302060000000000" pitchFamily="18" charset="0"/>
              </a:rPr>
              <a:t>14</a:t>
            </a:r>
          </a:p>
          <a:p>
            <a:pPr algn="ctr"/>
            <a:r>
              <a:rPr lang="fr-FR" sz="1500" dirty="0" smtClean="0">
                <a:solidFill>
                  <a:schemeClr val="bg1"/>
                </a:solidFill>
                <a:latin typeface="Spectral Light" panose="02020302060000000000" pitchFamily="18" charset="0"/>
              </a:rPr>
              <a:t>15</a:t>
            </a:r>
          </a:p>
          <a:p>
            <a:pPr algn="ctr"/>
            <a:r>
              <a:rPr lang="fr-FR" sz="1500" dirty="0" smtClean="0">
                <a:solidFill>
                  <a:schemeClr val="bg1"/>
                </a:solidFill>
                <a:latin typeface="Spectral Light" panose="02020302060000000000" pitchFamily="18" charset="0"/>
              </a:rPr>
              <a:t>16</a:t>
            </a:r>
          </a:p>
          <a:p>
            <a:pPr algn="ctr"/>
            <a:r>
              <a:rPr lang="fr-FR" sz="1500" dirty="0" smtClean="0">
                <a:solidFill>
                  <a:schemeClr val="bg1"/>
                </a:solidFill>
                <a:latin typeface="Spectral Light" panose="02020302060000000000" pitchFamily="18" charset="0"/>
              </a:rPr>
              <a:t>17</a:t>
            </a:r>
          </a:p>
          <a:p>
            <a:pPr algn="ctr"/>
            <a:r>
              <a:rPr lang="fr-FR" sz="1500" dirty="0" smtClean="0">
                <a:solidFill>
                  <a:schemeClr val="bg1"/>
                </a:solidFill>
                <a:latin typeface="Spectral Light" panose="02020302060000000000" pitchFamily="18" charset="0"/>
              </a:rPr>
              <a:t>18</a:t>
            </a:r>
          </a:p>
          <a:p>
            <a:pPr algn="ctr"/>
            <a:r>
              <a:rPr lang="fr-FR" sz="1500" dirty="0" smtClean="0">
                <a:solidFill>
                  <a:schemeClr val="bg1"/>
                </a:solidFill>
                <a:latin typeface="Spectral Light" panose="02020302060000000000" pitchFamily="18" charset="0"/>
              </a:rPr>
              <a:t>19</a:t>
            </a:r>
          </a:p>
        </p:txBody>
      </p:sp>
      <p:sp>
        <p:nvSpPr>
          <p:cNvPr id="14" name="ZoneTexte 13"/>
          <p:cNvSpPr txBox="1"/>
          <p:nvPr/>
        </p:nvSpPr>
        <p:spPr>
          <a:xfrm>
            <a:off x="4427984" y="175061"/>
            <a:ext cx="3180750" cy="4847481"/>
          </a:xfrm>
          <a:prstGeom prst="rect">
            <a:avLst/>
          </a:prstGeom>
          <a:noFill/>
        </p:spPr>
        <p:txBody>
          <a:bodyPr wrap="square" rtlCol="0">
            <a:spAutoFit/>
          </a:bodyPr>
          <a:lstStyle/>
          <a:p>
            <a:r>
              <a:rPr lang="fr-FR" sz="2400" dirty="0" smtClean="0">
                <a:solidFill>
                  <a:srgbClr val="FFC000"/>
                </a:solidFill>
                <a:latin typeface="Spectral Light" panose="02020302060000000000" pitchFamily="18" charset="0"/>
              </a:rPr>
              <a:t>Nombre de Lunaisons</a:t>
            </a:r>
          </a:p>
          <a:p>
            <a:pPr algn="ctr"/>
            <a:r>
              <a:rPr lang="fr-FR" sz="1500" dirty="0" smtClean="0">
                <a:solidFill>
                  <a:schemeClr val="bg1"/>
                </a:solidFill>
                <a:latin typeface="Spectral Light" panose="02020302060000000000" pitchFamily="18" charset="0"/>
              </a:rPr>
              <a:t>12</a:t>
            </a:r>
            <a:endParaRPr lang="fr-FR" sz="1500" dirty="0">
              <a:solidFill>
                <a:schemeClr val="bg1"/>
              </a:solidFill>
              <a:latin typeface="Spectral Light" panose="02020302060000000000" pitchFamily="18" charset="0"/>
            </a:endParaRPr>
          </a:p>
          <a:p>
            <a:pPr algn="ctr"/>
            <a:r>
              <a:rPr lang="fr-FR" sz="1500" dirty="0" smtClean="0">
                <a:solidFill>
                  <a:schemeClr val="bg1"/>
                </a:solidFill>
                <a:latin typeface="Spectral Light" panose="02020302060000000000" pitchFamily="18" charset="0"/>
              </a:rPr>
              <a:t>12</a:t>
            </a:r>
            <a:endParaRPr lang="fr-FR" sz="1500" dirty="0">
              <a:solidFill>
                <a:schemeClr val="bg1"/>
              </a:solidFill>
              <a:latin typeface="Spectral Light" panose="02020302060000000000" pitchFamily="18" charset="0"/>
            </a:endParaRP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chemeClr val="bg1"/>
                </a:solidFill>
                <a:latin typeface="Spectral Light" panose="02020302060000000000" pitchFamily="18" charset="0"/>
              </a:rPr>
              <a:t>12</a:t>
            </a:r>
          </a:p>
          <a:p>
            <a:pPr algn="ctr"/>
            <a:r>
              <a:rPr lang="fr-FR" sz="1500" dirty="0">
                <a:solidFill>
                  <a:schemeClr val="bg1"/>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p>
          <a:p>
            <a:pPr algn="ctr"/>
            <a:r>
              <a:rPr lang="fr-FR" sz="1500" dirty="0">
                <a:solidFill>
                  <a:schemeClr val="bg1"/>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chemeClr val="bg1"/>
                </a:solidFill>
                <a:latin typeface="Spectral Light" panose="02020302060000000000" pitchFamily="18" charset="0"/>
              </a:rPr>
              <a:t>12</a:t>
            </a:r>
          </a:p>
          <a:p>
            <a:pPr algn="ctr"/>
            <a:r>
              <a:rPr lang="fr-FR" sz="1500" dirty="0">
                <a:solidFill>
                  <a:schemeClr val="bg1"/>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chemeClr val="bg1"/>
                </a:solidFill>
                <a:latin typeface="Spectral Light" panose="02020302060000000000" pitchFamily="18" charset="0"/>
              </a:rPr>
              <a:t>12</a:t>
            </a:r>
          </a:p>
          <a:p>
            <a:pPr algn="ctr"/>
            <a:r>
              <a:rPr lang="fr-FR" sz="1500" dirty="0">
                <a:solidFill>
                  <a:schemeClr val="bg1"/>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chemeClr val="bg1"/>
                </a:solidFill>
                <a:latin typeface="Spectral Light" panose="02020302060000000000" pitchFamily="18" charset="0"/>
              </a:rPr>
              <a:t>12</a:t>
            </a:r>
          </a:p>
          <a:p>
            <a:pPr algn="ctr"/>
            <a:r>
              <a:rPr lang="fr-FR" sz="1500" dirty="0">
                <a:solidFill>
                  <a:schemeClr val="bg1"/>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chemeClr val="bg1"/>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380125810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785774" y="175061"/>
            <a:ext cx="2205881" cy="4847481"/>
          </a:xfrm>
          <a:prstGeom prst="rect">
            <a:avLst/>
          </a:prstGeom>
          <a:noFill/>
        </p:spPr>
        <p:txBody>
          <a:bodyPr wrap="square" rtlCol="0">
            <a:spAutoFit/>
          </a:bodyPr>
          <a:lstStyle/>
          <a:p>
            <a:r>
              <a:rPr lang="fr-FR" sz="2400" dirty="0" smtClean="0">
                <a:solidFill>
                  <a:srgbClr val="FFC000"/>
                </a:solidFill>
                <a:latin typeface="Spectral Light" panose="02020302060000000000" pitchFamily="18" charset="0"/>
              </a:rPr>
              <a:t>Cycle Méton</a:t>
            </a:r>
          </a:p>
          <a:p>
            <a:pPr algn="ctr"/>
            <a:r>
              <a:rPr lang="fr-FR" sz="1500" dirty="0" smtClean="0">
                <a:solidFill>
                  <a:srgbClr val="00FF00"/>
                </a:solidFill>
                <a:latin typeface="Spectral Light" panose="02020302060000000000" pitchFamily="18" charset="0"/>
              </a:rPr>
              <a:t>1</a:t>
            </a:r>
          </a:p>
          <a:p>
            <a:pPr algn="ctr"/>
            <a:r>
              <a:rPr lang="fr-FR" sz="1500" dirty="0" smtClean="0">
                <a:solidFill>
                  <a:srgbClr val="00FF00"/>
                </a:solidFill>
                <a:latin typeface="Spectral Light" panose="02020302060000000000" pitchFamily="18" charset="0"/>
              </a:rPr>
              <a:t>2</a:t>
            </a:r>
          </a:p>
          <a:p>
            <a:pPr algn="ctr"/>
            <a:r>
              <a:rPr lang="fr-FR" sz="1500" dirty="0" smtClean="0">
                <a:solidFill>
                  <a:schemeClr val="bg1"/>
                </a:solidFill>
                <a:latin typeface="Spectral Light" panose="02020302060000000000" pitchFamily="18" charset="0"/>
              </a:rPr>
              <a:t>3</a:t>
            </a:r>
          </a:p>
          <a:p>
            <a:pPr algn="ctr"/>
            <a:r>
              <a:rPr lang="fr-FR" sz="1500" dirty="0" smtClean="0">
                <a:solidFill>
                  <a:srgbClr val="00FF00"/>
                </a:solidFill>
                <a:latin typeface="Spectral Light" panose="02020302060000000000" pitchFamily="18" charset="0"/>
              </a:rPr>
              <a:t>4</a:t>
            </a:r>
          </a:p>
          <a:p>
            <a:pPr algn="ctr"/>
            <a:r>
              <a:rPr lang="fr-FR" sz="1500" dirty="0" smtClean="0">
                <a:solidFill>
                  <a:srgbClr val="00FF00"/>
                </a:solidFill>
                <a:latin typeface="Spectral Light" panose="02020302060000000000" pitchFamily="18" charset="0"/>
              </a:rPr>
              <a:t>5</a:t>
            </a:r>
          </a:p>
          <a:p>
            <a:pPr algn="ctr"/>
            <a:r>
              <a:rPr lang="fr-FR" sz="1500" dirty="0" smtClean="0">
                <a:solidFill>
                  <a:schemeClr val="bg1"/>
                </a:solidFill>
                <a:latin typeface="Spectral Light" panose="02020302060000000000" pitchFamily="18" charset="0"/>
              </a:rPr>
              <a:t>6</a:t>
            </a:r>
          </a:p>
          <a:p>
            <a:pPr algn="ctr"/>
            <a:r>
              <a:rPr lang="fr-FR" sz="1500" dirty="0" smtClean="0">
                <a:solidFill>
                  <a:srgbClr val="00FF00"/>
                </a:solidFill>
                <a:latin typeface="Spectral Light" panose="02020302060000000000" pitchFamily="18" charset="0"/>
              </a:rPr>
              <a:t>7</a:t>
            </a:r>
          </a:p>
          <a:p>
            <a:pPr algn="ctr"/>
            <a:r>
              <a:rPr lang="fr-FR" sz="1500" dirty="0" smtClean="0">
                <a:solidFill>
                  <a:schemeClr val="bg1"/>
                </a:solidFill>
                <a:latin typeface="Spectral Light" panose="02020302060000000000" pitchFamily="18" charset="0"/>
              </a:rPr>
              <a:t>8</a:t>
            </a:r>
          </a:p>
          <a:p>
            <a:pPr algn="ctr"/>
            <a:r>
              <a:rPr lang="fr-FR" sz="1500" dirty="0" smtClean="0">
                <a:solidFill>
                  <a:srgbClr val="00FF00"/>
                </a:solidFill>
                <a:latin typeface="Spectral Light" panose="02020302060000000000" pitchFamily="18" charset="0"/>
              </a:rPr>
              <a:t>9</a:t>
            </a:r>
          </a:p>
          <a:p>
            <a:pPr algn="ctr"/>
            <a:r>
              <a:rPr lang="fr-FR" sz="1500" dirty="0" smtClean="0">
                <a:solidFill>
                  <a:srgbClr val="00FF00"/>
                </a:solidFill>
                <a:latin typeface="Spectral Light" panose="02020302060000000000" pitchFamily="18" charset="0"/>
              </a:rPr>
              <a:t>10</a:t>
            </a:r>
          </a:p>
          <a:p>
            <a:pPr algn="ctr"/>
            <a:r>
              <a:rPr lang="fr-FR" sz="1500" dirty="0" smtClean="0">
                <a:solidFill>
                  <a:schemeClr val="bg1"/>
                </a:solidFill>
                <a:latin typeface="Spectral Light" panose="02020302060000000000" pitchFamily="18" charset="0"/>
              </a:rPr>
              <a:t>11</a:t>
            </a:r>
          </a:p>
          <a:p>
            <a:pPr algn="ctr"/>
            <a:r>
              <a:rPr lang="fr-FR" sz="1500" dirty="0" smtClean="0">
                <a:solidFill>
                  <a:srgbClr val="00FF00"/>
                </a:solidFill>
                <a:latin typeface="Spectral Light" panose="02020302060000000000" pitchFamily="18" charset="0"/>
              </a:rPr>
              <a:t>12</a:t>
            </a:r>
          </a:p>
          <a:p>
            <a:pPr algn="ctr"/>
            <a:r>
              <a:rPr lang="fr-FR" sz="1500" dirty="0" smtClean="0">
                <a:solidFill>
                  <a:srgbClr val="00FF00"/>
                </a:solidFill>
                <a:latin typeface="Spectral Light" panose="02020302060000000000" pitchFamily="18" charset="0"/>
              </a:rPr>
              <a:t>13</a:t>
            </a:r>
          </a:p>
          <a:p>
            <a:pPr algn="ctr"/>
            <a:r>
              <a:rPr lang="fr-FR" sz="1500" dirty="0" smtClean="0">
                <a:solidFill>
                  <a:schemeClr val="bg1"/>
                </a:solidFill>
                <a:latin typeface="Spectral Light" panose="02020302060000000000" pitchFamily="18" charset="0"/>
              </a:rPr>
              <a:t>14</a:t>
            </a:r>
          </a:p>
          <a:p>
            <a:pPr algn="ctr"/>
            <a:r>
              <a:rPr lang="fr-FR" sz="1500" dirty="0" smtClean="0">
                <a:solidFill>
                  <a:srgbClr val="00FF00"/>
                </a:solidFill>
                <a:latin typeface="Spectral Light" panose="02020302060000000000" pitchFamily="18" charset="0"/>
              </a:rPr>
              <a:t>15</a:t>
            </a:r>
          </a:p>
          <a:p>
            <a:pPr algn="ctr"/>
            <a:r>
              <a:rPr lang="fr-FR" sz="1500" dirty="0" smtClean="0">
                <a:solidFill>
                  <a:srgbClr val="00FF00"/>
                </a:solidFill>
                <a:latin typeface="Spectral Light" panose="02020302060000000000" pitchFamily="18" charset="0"/>
              </a:rPr>
              <a:t>16</a:t>
            </a:r>
          </a:p>
          <a:p>
            <a:pPr algn="ctr"/>
            <a:r>
              <a:rPr lang="fr-FR" sz="1500" dirty="0" smtClean="0">
                <a:solidFill>
                  <a:schemeClr val="bg1"/>
                </a:solidFill>
                <a:latin typeface="Spectral Light" panose="02020302060000000000" pitchFamily="18" charset="0"/>
              </a:rPr>
              <a:t>17</a:t>
            </a:r>
          </a:p>
          <a:p>
            <a:pPr algn="ctr"/>
            <a:r>
              <a:rPr lang="fr-FR" sz="1500" dirty="0" smtClean="0">
                <a:solidFill>
                  <a:srgbClr val="00FF00"/>
                </a:solidFill>
                <a:latin typeface="Spectral Light" panose="02020302060000000000" pitchFamily="18" charset="0"/>
              </a:rPr>
              <a:t>18</a:t>
            </a:r>
          </a:p>
          <a:p>
            <a:pPr algn="ctr"/>
            <a:r>
              <a:rPr lang="fr-FR" sz="1500" dirty="0" smtClean="0">
                <a:solidFill>
                  <a:schemeClr val="bg1"/>
                </a:solidFill>
                <a:latin typeface="Spectral Light" panose="02020302060000000000" pitchFamily="18" charset="0"/>
              </a:rPr>
              <a:t>19</a:t>
            </a:r>
          </a:p>
        </p:txBody>
      </p:sp>
      <p:sp>
        <p:nvSpPr>
          <p:cNvPr id="14" name="ZoneTexte 13"/>
          <p:cNvSpPr txBox="1"/>
          <p:nvPr/>
        </p:nvSpPr>
        <p:spPr>
          <a:xfrm>
            <a:off x="4427984" y="175061"/>
            <a:ext cx="3180750" cy="4847481"/>
          </a:xfrm>
          <a:prstGeom prst="rect">
            <a:avLst/>
          </a:prstGeom>
          <a:noFill/>
        </p:spPr>
        <p:txBody>
          <a:bodyPr wrap="square" rtlCol="0">
            <a:spAutoFit/>
          </a:bodyPr>
          <a:lstStyle/>
          <a:p>
            <a:r>
              <a:rPr lang="fr-FR" sz="2400" dirty="0" smtClean="0">
                <a:solidFill>
                  <a:srgbClr val="FFC000"/>
                </a:solidFill>
                <a:latin typeface="Spectral Light" panose="02020302060000000000" pitchFamily="18" charset="0"/>
              </a:rPr>
              <a:t>Nombre de Lunaisons</a:t>
            </a:r>
          </a:p>
          <a:p>
            <a:pPr algn="ctr"/>
            <a:r>
              <a:rPr lang="fr-FR" sz="1500" dirty="0" smtClean="0">
                <a:solidFill>
                  <a:srgbClr val="00FF00"/>
                </a:solidFill>
                <a:latin typeface="Spectral Light" panose="02020302060000000000" pitchFamily="18" charset="0"/>
              </a:rPr>
              <a:t>12</a:t>
            </a:r>
            <a:endParaRPr lang="fr-FR" sz="1500" dirty="0">
              <a:solidFill>
                <a:srgbClr val="00FF00"/>
              </a:solidFill>
              <a:latin typeface="Spectral Light" panose="02020302060000000000" pitchFamily="18" charset="0"/>
            </a:endParaRPr>
          </a:p>
          <a:p>
            <a:pPr algn="ctr"/>
            <a:r>
              <a:rPr lang="fr-FR" sz="1500" dirty="0" smtClean="0">
                <a:solidFill>
                  <a:srgbClr val="00FF00"/>
                </a:solidFill>
                <a:latin typeface="Spectral Light" panose="02020302060000000000" pitchFamily="18" charset="0"/>
              </a:rPr>
              <a:t>12</a:t>
            </a:r>
            <a:endParaRPr lang="fr-FR" sz="1500" dirty="0">
              <a:solidFill>
                <a:srgbClr val="00FF00"/>
              </a:solidFill>
              <a:latin typeface="Spectral Light" panose="02020302060000000000" pitchFamily="18" charset="0"/>
            </a:endParaRP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p>
          <a:p>
            <a:pPr algn="ctr"/>
            <a:r>
              <a:rPr lang="fr-FR" sz="1500" dirty="0">
                <a:solidFill>
                  <a:srgbClr val="00FF00"/>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smtClean="0">
                <a:solidFill>
                  <a:schemeClr val="bg1"/>
                </a:solidFill>
                <a:latin typeface="Spectral Light" panose="02020302060000000000" pitchFamily="18" charset="0"/>
              </a:rPr>
              <a:t>13</a:t>
            </a:r>
            <a:endParaRPr lang="fr-FR" sz="15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291169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785774" y="175061"/>
            <a:ext cx="2205881" cy="4847481"/>
          </a:xfrm>
          <a:prstGeom prst="rect">
            <a:avLst/>
          </a:prstGeom>
          <a:noFill/>
        </p:spPr>
        <p:txBody>
          <a:bodyPr wrap="square" rtlCol="0">
            <a:spAutoFit/>
          </a:bodyPr>
          <a:lstStyle/>
          <a:p>
            <a:r>
              <a:rPr lang="fr-FR" sz="2400" dirty="0" smtClean="0">
                <a:solidFill>
                  <a:srgbClr val="FFC000"/>
                </a:solidFill>
                <a:latin typeface="Spectral Light" panose="02020302060000000000" pitchFamily="18" charset="0"/>
              </a:rPr>
              <a:t>Cycle Méton</a:t>
            </a:r>
          </a:p>
          <a:p>
            <a:pPr algn="ctr"/>
            <a:r>
              <a:rPr lang="fr-FR" sz="1500" dirty="0" smtClean="0">
                <a:solidFill>
                  <a:srgbClr val="00FF00"/>
                </a:solidFill>
                <a:latin typeface="Spectral Light" panose="02020302060000000000" pitchFamily="18" charset="0"/>
              </a:rPr>
              <a:t>1</a:t>
            </a:r>
          </a:p>
          <a:p>
            <a:pPr algn="ctr"/>
            <a:r>
              <a:rPr lang="fr-FR" sz="1500" dirty="0" smtClean="0">
                <a:solidFill>
                  <a:srgbClr val="00FF00"/>
                </a:solidFill>
                <a:latin typeface="Spectral Light" panose="02020302060000000000" pitchFamily="18" charset="0"/>
              </a:rPr>
              <a:t>2</a:t>
            </a:r>
          </a:p>
          <a:p>
            <a:pPr algn="ctr"/>
            <a:r>
              <a:rPr lang="fr-FR" sz="1500" dirty="0" smtClean="0">
                <a:solidFill>
                  <a:srgbClr val="FF0000"/>
                </a:solidFill>
                <a:latin typeface="Spectral Light" panose="02020302060000000000" pitchFamily="18" charset="0"/>
              </a:rPr>
              <a:t>3</a:t>
            </a:r>
          </a:p>
          <a:p>
            <a:pPr algn="ctr"/>
            <a:r>
              <a:rPr lang="fr-FR" sz="1500" dirty="0" smtClean="0">
                <a:solidFill>
                  <a:srgbClr val="00FF00"/>
                </a:solidFill>
                <a:latin typeface="Spectral Light" panose="02020302060000000000" pitchFamily="18" charset="0"/>
              </a:rPr>
              <a:t>4</a:t>
            </a:r>
          </a:p>
          <a:p>
            <a:pPr algn="ctr"/>
            <a:r>
              <a:rPr lang="fr-FR" sz="1500" dirty="0" smtClean="0">
                <a:solidFill>
                  <a:srgbClr val="00FF00"/>
                </a:solidFill>
                <a:latin typeface="Spectral Light" panose="02020302060000000000" pitchFamily="18" charset="0"/>
              </a:rPr>
              <a:t>5</a:t>
            </a:r>
          </a:p>
          <a:p>
            <a:pPr algn="ctr"/>
            <a:r>
              <a:rPr lang="fr-FR" sz="1500" dirty="0" smtClean="0">
                <a:solidFill>
                  <a:srgbClr val="FF0000"/>
                </a:solidFill>
                <a:latin typeface="Spectral Light" panose="02020302060000000000" pitchFamily="18" charset="0"/>
              </a:rPr>
              <a:t>6</a:t>
            </a:r>
          </a:p>
          <a:p>
            <a:pPr algn="ctr"/>
            <a:r>
              <a:rPr lang="fr-FR" sz="1500" dirty="0" smtClean="0">
                <a:solidFill>
                  <a:srgbClr val="00FF00"/>
                </a:solidFill>
                <a:latin typeface="Spectral Light" panose="02020302060000000000" pitchFamily="18" charset="0"/>
              </a:rPr>
              <a:t>7</a:t>
            </a:r>
          </a:p>
          <a:p>
            <a:pPr algn="ctr"/>
            <a:r>
              <a:rPr lang="fr-FR" sz="1500" dirty="0" smtClean="0">
                <a:solidFill>
                  <a:srgbClr val="FF0000"/>
                </a:solidFill>
                <a:latin typeface="Spectral Light" panose="02020302060000000000" pitchFamily="18" charset="0"/>
              </a:rPr>
              <a:t>8</a:t>
            </a:r>
          </a:p>
          <a:p>
            <a:pPr algn="ctr"/>
            <a:r>
              <a:rPr lang="fr-FR" sz="1500" dirty="0" smtClean="0">
                <a:solidFill>
                  <a:srgbClr val="00FF00"/>
                </a:solidFill>
                <a:latin typeface="Spectral Light" panose="02020302060000000000" pitchFamily="18" charset="0"/>
              </a:rPr>
              <a:t>9</a:t>
            </a:r>
          </a:p>
          <a:p>
            <a:pPr algn="ctr"/>
            <a:r>
              <a:rPr lang="fr-FR" sz="1500" dirty="0" smtClean="0">
                <a:solidFill>
                  <a:srgbClr val="00FF00"/>
                </a:solidFill>
                <a:latin typeface="Spectral Light" panose="02020302060000000000" pitchFamily="18" charset="0"/>
              </a:rPr>
              <a:t>10</a:t>
            </a:r>
          </a:p>
          <a:p>
            <a:pPr algn="ctr"/>
            <a:r>
              <a:rPr lang="fr-FR" sz="1500" dirty="0" smtClean="0">
                <a:solidFill>
                  <a:srgbClr val="FF0000"/>
                </a:solidFill>
                <a:latin typeface="Spectral Light" panose="02020302060000000000" pitchFamily="18" charset="0"/>
              </a:rPr>
              <a:t>11</a:t>
            </a:r>
          </a:p>
          <a:p>
            <a:pPr algn="ctr"/>
            <a:r>
              <a:rPr lang="fr-FR" sz="1500" dirty="0" smtClean="0">
                <a:solidFill>
                  <a:srgbClr val="00FF00"/>
                </a:solidFill>
                <a:latin typeface="Spectral Light" panose="02020302060000000000" pitchFamily="18" charset="0"/>
              </a:rPr>
              <a:t>12</a:t>
            </a:r>
          </a:p>
          <a:p>
            <a:pPr algn="ctr"/>
            <a:r>
              <a:rPr lang="fr-FR" sz="1500" dirty="0" smtClean="0">
                <a:solidFill>
                  <a:srgbClr val="00FF00"/>
                </a:solidFill>
                <a:latin typeface="Spectral Light" panose="02020302060000000000" pitchFamily="18" charset="0"/>
              </a:rPr>
              <a:t>13</a:t>
            </a:r>
          </a:p>
          <a:p>
            <a:pPr algn="ctr"/>
            <a:r>
              <a:rPr lang="fr-FR" sz="1500" dirty="0" smtClean="0">
                <a:solidFill>
                  <a:srgbClr val="FF0000"/>
                </a:solidFill>
                <a:latin typeface="Spectral Light" panose="02020302060000000000" pitchFamily="18" charset="0"/>
              </a:rPr>
              <a:t>14</a:t>
            </a:r>
          </a:p>
          <a:p>
            <a:pPr algn="ctr"/>
            <a:r>
              <a:rPr lang="fr-FR" sz="1500" dirty="0" smtClean="0">
                <a:solidFill>
                  <a:srgbClr val="00FF00"/>
                </a:solidFill>
                <a:latin typeface="Spectral Light" panose="02020302060000000000" pitchFamily="18" charset="0"/>
              </a:rPr>
              <a:t>15</a:t>
            </a:r>
          </a:p>
          <a:p>
            <a:pPr algn="ctr"/>
            <a:r>
              <a:rPr lang="fr-FR" sz="1500" dirty="0" smtClean="0">
                <a:solidFill>
                  <a:srgbClr val="00FF00"/>
                </a:solidFill>
                <a:latin typeface="Spectral Light" panose="02020302060000000000" pitchFamily="18" charset="0"/>
              </a:rPr>
              <a:t>16</a:t>
            </a:r>
          </a:p>
          <a:p>
            <a:pPr algn="ctr"/>
            <a:r>
              <a:rPr lang="fr-FR" sz="1500" dirty="0" smtClean="0">
                <a:solidFill>
                  <a:srgbClr val="FF0000"/>
                </a:solidFill>
                <a:latin typeface="Spectral Light" panose="02020302060000000000" pitchFamily="18" charset="0"/>
              </a:rPr>
              <a:t>17</a:t>
            </a:r>
          </a:p>
          <a:p>
            <a:pPr algn="ctr"/>
            <a:r>
              <a:rPr lang="fr-FR" sz="1500" dirty="0" smtClean="0">
                <a:solidFill>
                  <a:srgbClr val="00FF00"/>
                </a:solidFill>
                <a:latin typeface="Spectral Light" panose="02020302060000000000" pitchFamily="18" charset="0"/>
              </a:rPr>
              <a:t>18</a:t>
            </a:r>
          </a:p>
          <a:p>
            <a:pPr algn="ctr"/>
            <a:r>
              <a:rPr lang="fr-FR" sz="1500" dirty="0" smtClean="0">
                <a:solidFill>
                  <a:srgbClr val="FF0000"/>
                </a:solidFill>
                <a:latin typeface="Spectral Light" panose="02020302060000000000" pitchFamily="18" charset="0"/>
              </a:rPr>
              <a:t>19</a:t>
            </a:r>
          </a:p>
        </p:txBody>
      </p:sp>
      <p:sp>
        <p:nvSpPr>
          <p:cNvPr id="14" name="ZoneTexte 13"/>
          <p:cNvSpPr txBox="1"/>
          <p:nvPr/>
        </p:nvSpPr>
        <p:spPr>
          <a:xfrm>
            <a:off x="4427984" y="175061"/>
            <a:ext cx="3180750" cy="4847481"/>
          </a:xfrm>
          <a:prstGeom prst="rect">
            <a:avLst/>
          </a:prstGeom>
          <a:noFill/>
        </p:spPr>
        <p:txBody>
          <a:bodyPr wrap="square" rtlCol="0">
            <a:spAutoFit/>
          </a:bodyPr>
          <a:lstStyle/>
          <a:p>
            <a:r>
              <a:rPr lang="fr-FR" sz="2400" dirty="0" smtClean="0">
                <a:solidFill>
                  <a:srgbClr val="FFC000"/>
                </a:solidFill>
                <a:latin typeface="Spectral Light" panose="02020302060000000000" pitchFamily="18" charset="0"/>
              </a:rPr>
              <a:t>Nombre de Lunaisons</a:t>
            </a:r>
          </a:p>
          <a:p>
            <a:pPr algn="ctr"/>
            <a:r>
              <a:rPr lang="fr-FR" sz="1500" dirty="0" smtClean="0">
                <a:solidFill>
                  <a:srgbClr val="00FF00"/>
                </a:solidFill>
                <a:latin typeface="Spectral Light" panose="02020302060000000000" pitchFamily="18" charset="0"/>
              </a:rPr>
              <a:t>12</a:t>
            </a:r>
            <a:endParaRPr lang="fr-FR" sz="1500" dirty="0">
              <a:solidFill>
                <a:srgbClr val="00FF00"/>
              </a:solidFill>
              <a:latin typeface="Spectral Light" panose="02020302060000000000" pitchFamily="18" charset="0"/>
            </a:endParaRPr>
          </a:p>
          <a:p>
            <a:pPr algn="ctr"/>
            <a:r>
              <a:rPr lang="fr-FR" sz="1500" dirty="0" smtClean="0">
                <a:solidFill>
                  <a:srgbClr val="00FF00"/>
                </a:solidFill>
                <a:latin typeface="Spectral Light" panose="02020302060000000000" pitchFamily="18" charset="0"/>
              </a:rPr>
              <a:t>12</a:t>
            </a:r>
            <a:endParaRPr lang="fr-FR" sz="1500" dirty="0">
              <a:solidFill>
                <a:srgbClr val="00FF00"/>
              </a:solidFill>
              <a:latin typeface="Spectral Light" panose="02020302060000000000" pitchFamily="18" charset="0"/>
            </a:endParaRP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p:txBody>
      </p:sp>
    </p:spTree>
    <p:extLst>
      <p:ext uri="{BB962C8B-B14F-4D97-AF65-F5344CB8AC3E}">
        <p14:creationId xmlns:p14="http://schemas.microsoft.com/office/powerpoint/2010/main" val="289385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483768" y="1326975"/>
            <a:ext cx="4176464" cy="1754326"/>
          </a:xfrm>
          <a:prstGeom prst="rect">
            <a:avLst/>
          </a:prstGeom>
          <a:noFill/>
          <a:ln>
            <a:solidFill>
              <a:schemeClr val="bg1"/>
            </a:solidFill>
          </a:ln>
          <a:effectLst>
            <a:glow rad="63500">
              <a:schemeClr val="accent3">
                <a:satMod val="175000"/>
                <a:alpha val="40000"/>
              </a:schemeClr>
            </a:glow>
          </a:effectLst>
        </p:spPr>
        <p:txBody>
          <a:bodyPr wrap="square" rtlCol="0">
            <a:spAutoFit/>
          </a:bodyPr>
          <a:lstStyle/>
          <a:p>
            <a:pPr algn="ctr"/>
            <a:r>
              <a:rPr lang="fr-FR" sz="5400" dirty="0" err="1" smtClean="0">
                <a:solidFill>
                  <a:srgbClr val="00FF00"/>
                </a:solidFill>
                <a:latin typeface="Spectral Light" panose="02020302060000000000" pitchFamily="18" charset="0"/>
              </a:rPr>
              <a:t>Shaneh</a:t>
            </a:r>
            <a:endParaRPr lang="fr-FR" sz="5400" dirty="0" smtClean="0">
              <a:solidFill>
                <a:srgbClr val="00FF00"/>
              </a:solidFill>
              <a:latin typeface="Spectral Light" panose="02020302060000000000" pitchFamily="18" charset="0"/>
            </a:endParaRPr>
          </a:p>
          <a:p>
            <a:pPr algn="ctr"/>
            <a:r>
              <a:rPr lang="he-IL" sz="5400" dirty="0">
                <a:solidFill>
                  <a:srgbClr val="00FF00"/>
                </a:solidFill>
                <a:latin typeface="Spectral Light" panose="02020302060000000000" pitchFamily="18" charset="0"/>
              </a:rPr>
              <a:t>שׁנה</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1786894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785774" y="175061"/>
            <a:ext cx="2205881" cy="4847481"/>
          </a:xfrm>
          <a:prstGeom prst="rect">
            <a:avLst/>
          </a:prstGeom>
          <a:noFill/>
        </p:spPr>
        <p:txBody>
          <a:bodyPr wrap="square" rtlCol="0">
            <a:spAutoFit/>
          </a:bodyPr>
          <a:lstStyle/>
          <a:p>
            <a:r>
              <a:rPr lang="fr-FR" sz="2400" dirty="0" smtClean="0">
                <a:solidFill>
                  <a:srgbClr val="FFC000"/>
                </a:solidFill>
                <a:latin typeface="Spectral Light" panose="02020302060000000000" pitchFamily="18" charset="0"/>
              </a:rPr>
              <a:t>Cycle Méton</a:t>
            </a:r>
          </a:p>
          <a:p>
            <a:pPr algn="ctr"/>
            <a:r>
              <a:rPr lang="fr-FR" sz="1500" dirty="0" smtClean="0">
                <a:solidFill>
                  <a:srgbClr val="00FF00"/>
                </a:solidFill>
                <a:latin typeface="Spectral Light" panose="02020302060000000000" pitchFamily="18" charset="0"/>
              </a:rPr>
              <a:t>1</a:t>
            </a:r>
          </a:p>
          <a:p>
            <a:pPr algn="ctr"/>
            <a:r>
              <a:rPr lang="fr-FR" sz="1500" dirty="0" smtClean="0">
                <a:solidFill>
                  <a:srgbClr val="00FF00"/>
                </a:solidFill>
                <a:latin typeface="Spectral Light" panose="02020302060000000000" pitchFamily="18" charset="0"/>
              </a:rPr>
              <a:t>2</a:t>
            </a:r>
          </a:p>
          <a:p>
            <a:pPr algn="ctr"/>
            <a:r>
              <a:rPr lang="fr-FR" sz="1500" dirty="0" smtClean="0">
                <a:solidFill>
                  <a:srgbClr val="FF0000"/>
                </a:solidFill>
                <a:latin typeface="Spectral Light" panose="02020302060000000000" pitchFamily="18" charset="0"/>
              </a:rPr>
              <a:t>3</a:t>
            </a:r>
          </a:p>
          <a:p>
            <a:pPr algn="ctr"/>
            <a:r>
              <a:rPr lang="fr-FR" sz="1500" dirty="0" smtClean="0">
                <a:solidFill>
                  <a:srgbClr val="00FF00"/>
                </a:solidFill>
                <a:latin typeface="Spectral Light" panose="02020302060000000000" pitchFamily="18" charset="0"/>
              </a:rPr>
              <a:t>4</a:t>
            </a:r>
          </a:p>
          <a:p>
            <a:pPr algn="ctr"/>
            <a:r>
              <a:rPr lang="fr-FR" sz="1500" dirty="0" smtClean="0">
                <a:solidFill>
                  <a:srgbClr val="00FF00"/>
                </a:solidFill>
                <a:latin typeface="Spectral Light" panose="02020302060000000000" pitchFamily="18" charset="0"/>
              </a:rPr>
              <a:t>5</a:t>
            </a:r>
          </a:p>
          <a:p>
            <a:pPr algn="ctr"/>
            <a:r>
              <a:rPr lang="fr-FR" sz="1500" dirty="0" smtClean="0">
                <a:solidFill>
                  <a:srgbClr val="FF0000"/>
                </a:solidFill>
                <a:latin typeface="Spectral Light" panose="02020302060000000000" pitchFamily="18" charset="0"/>
              </a:rPr>
              <a:t>6</a:t>
            </a:r>
          </a:p>
          <a:p>
            <a:pPr algn="ctr"/>
            <a:r>
              <a:rPr lang="fr-FR" sz="1500" dirty="0" smtClean="0">
                <a:solidFill>
                  <a:srgbClr val="00FF00"/>
                </a:solidFill>
                <a:latin typeface="Spectral Light" panose="02020302060000000000" pitchFamily="18" charset="0"/>
              </a:rPr>
              <a:t>7</a:t>
            </a:r>
          </a:p>
          <a:p>
            <a:pPr algn="ctr"/>
            <a:r>
              <a:rPr lang="fr-FR" sz="1500" dirty="0" smtClean="0">
                <a:solidFill>
                  <a:srgbClr val="FF0000"/>
                </a:solidFill>
                <a:latin typeface="Spectral Light" panose="02020302060000000000" pitchFamily="18" charset="0"/>
              </a:rPr>
              <a:t>8</a:t>
            </a:r>
          </a:p>
          <a:p>
            <a:pPr algn="ctr"/>
            <a:r>
              <a:rPr lang="fr-FR" sz="1500" dirty="0" smtClean="0">
                <a:solidFill>
                  <a:srgbClr val="00FF00"/>
                </a:solidFill>
                <a:latin typeface="Spectral Light" panose="02020302060000000000" pitchFamily="18" charset="0"/>
              </a:rPr>
              <a:t>9</a:t>
            </a:r>
          </a:p>
          <a:p>
            <a:pPr algn="ctr"/>
            <a:r>
              <a:rPr lang="fr-FR" sz="1500" dirty="0" smtClean="0">
                <a:solidFill>
                  <a:srgbClr val="00FF00"/>
                </a:solidFill>
                <a:latin typeface="Spectral Light" panose="02020302060000000000" pitchFamily="18" charset="0"/>
              </a:rPr>
              <a:t>10</a:t>
            </a:r>
          </a:p>
          <a:p>
            <a:pPr algn="ctr"/>
            <a:r>
              <a:rPr lang="fr-FR" sz="1500" dirty="0" smtClean="0">
                <a:solidFill>
                  <a:srgbClr val="FF0000"/>
                </a:solidFill>
                <a:latin typeface="Spectral Light" panose="02020302060000000000" pitchFamily="18" charset="0"/>
              </a:rPr>
              <a:t>11</a:t>
            </a:r>
          </a:p>
          <a:p>
            <a:pPr algn="ctr"/>
            <a:r>
              <a:rPr lang="fr-FR" sz="1500" dirty="0" smtClean="0">
                <a:solidFill>
                  <a:srgbClr val="00FF00"/>
                </a:solidFill>
                <a:latin typeface="Spectral Light" panose="02020302060000000000" pitchFamily="18" charset="0"/>
              </a:rPr>
              <a:t>12</a:t>
            </a:r>
          </a:p>
          <a:p>
            <a:pPr algn="ctr"/>
            <a:r>
              <a:rPr lang="fr-FR" sz="1500" dirty="0" smtClean="0">
                <a:solidFill>
                  <a:srgbClr val="00FF00"/>
                </a:solidFill>
                <a:latin typeface="Spectral Light" panose="02020302060000000000" pitchFamily="18" charset="0"/>
              </a:rPr>
              <a:t>13</a:t>
            </a:r>
          </a:p>
          <a:p>
            <a:pPr algn="ctr"/>
            <a:r>
              <a:rPr lang="fr-FR" sz="1500" dirty="0" smtClean="0">
                <a:solidFill>
                  <a:srgbClr val="FF0000"/>
                </a:solidFill>
                <a:latin typeface="Spectral Light" panose="02020302060000000000" pitchFamily="18" charset="0"/>
              </a:rPr>
              <a:t>14</a:t>
            </a:r>
          </a:p>
          <a:p>
            <a:pPr algn="ctr"/>
            <a:r>
              <a:rPr lang="fr-FR" sz="1500" dirty="0" smtClean="0">
                <a:solidFill>
                  <a:srgbClr val="00FF00"/>
                </a:solidFill>
                <a:latin typeface="Spectral Light" panose="02020302060000000000" pitchFamily="18" charset="0"/>
              </a:rPr>
              <a:t>15</a:t>
            </a:r>
          </a:p>
          <a:p>
            <a:pPr algn="ctr"/>
            <a:r>
              <a:rPr lang="fr-FR" sz="1500" dirty="0" smtClean="0">
                <a:solidFill>
                  <a:srgbClr val="00FF00"/>
                </a:solidFill>
                <a:latin typeface="Spectral Light" panose="02020302060000000000" pitchFamily="18" charset="0"/>
              </a:rPr>
              <a:t>16</a:t>
            </a:r>
          </a:p>
          <a:p>
            <a:pPr algn="ctr"/>
            <a:r>
              <a:rPr lang="fr-FR" sz="1500" dirty="0" smtClean="0">
                <a:solidFill>
                  <a:srgbClr val="FF0000"/>
                </a:solidFill>
                <a:latin typeface="Spectral Light" panose="02020302060000000000" pitchFamily="18" charset="0"/>
              </a:rPr>
              <a:t>17</a:t>
            </a:r>
          </a:p>
          <a:p>
            <a:pPr algn="ctr"/>
            <a:r>
              <a:rPr lang="fr-FR" sz="1500" dirty="0" smtClean="0">
                <a:solidFill>
                  <a:srgbClr val="00FF00"/>
                </a:solidFill>
                <a:latin typeface="Spectral Light" panose="02020302060000000000" pitchFamily="18" charset="0"/>
              </a:rPr>
              <a:t>18</a:t>
            </a:r>
          </a:p>
          <a:p>
            <a:pPr algn="ctr"/>
            <a:r>
              <a:rPr lang="fr-FR" sz="1500" dirty="0" smtClean="0">
                <a:solidFill>
                  <a:srgbClr val="FF0000"/>
                </a:solidFill>
                <a:latin typeface="Spectral Light" panose="02020302060000000000" pitchFamily="18" charset="0"/>
              </a:rPr>
              <a:t>19</a:t>
            </a:r>
          </a:p>
        </p:txBody>
      </p:sp>
      <p:sp>
        <p:nvSpPr>
          <p:cNvPr id="14" name="ZoneTexte 13"/>
          <p:cNvSpPr txBox="1"/>
          <p:nvPr/>
        </p:nvSpPr>
        <p:spPr>
          <a:xfrm>
            <a:off x="4427984" y="175061"/>
            <a:ext cx="3180750" cy="4847481"/>
          </a:xfrm>
          <a:prstGeom prst="rect">
            <a:avLst/>
          </a:prstGeom>
          <a:noFill/>
        </p:spPr>
        <p:txBody>
          <a:bodyPr wrap="square" rtlCol="0">
            <a:spAutoFit/>
          </a:bodyPr>
          <a:lstStyle/>
          <a:p>
            <a:r>
              <a:rPr lang="fr-FR" sz="2400" dirty="0" smtClean="0">
                <a:solidFill>
                  <a:srgbClr val="FFC000"/>
                </a:solidFill>
                <a:latin typeface="Spectral Light" panose="02020302060000000000" pitchFamily="18" charset="0"/>
              </a:rPr>
              <a:t>Nombre de Lunaisons</a:t>
            </a:r>
          </a:p>
          <a:p>
            <a:pPr algn="ctr"/>
            <a:r>
              <a:rPr lang="fr-FR" sz="1500" dirty="0" smtClean="0">
                <a:solidFill>
                  <a:srgbClr val="00FF00"/>
                </a:solidFill>
                <a:latin typeface="Spectral Light" panose="02020302060000000000" pitchFamily="18" charset="0"/>
              </a:rPr>
              <a:t>12</a:t>
            </a:r>
            <a:endParaRPr lang="fr-FR" sz="1500" dirty="0">
              <a:solidFill>
                <a:srgbClr val="00FF00"/>
              </a:solidFill>
              <a:latin typeface="Spectral Light" panose="02020302060000000000" pitchFamily="18" charset="0"/>
            </a:endParaRPr>
          </a:p>
          <a:p>
            <a:pPr algn="ctr"/>
            <a:r>
              <a:rPr lang="fr-FR" sz="1500" dirty="0" smtClean="0">
                <a:solidFill>
                  <a:srgbClr val="00FF00"/>
                </a:solidFill>
                <a:latin typeface="Spectral Light" panose="02020302060000000000" pitchFamily="18" charset="0"/>
              </a:rPr>
              <a:t>12</a:t>
            </a:r>
            <a:endParaRPr lang="fr-FR" sz="1500" dirty="0">
              <a:solidFill>
                <a:srgbClr val="00FF00"/>
              </a:solidFill>
              <a:latin typeface="Spectral Light" panose="02020302060000000000" pitchFamily="18" charset="0"/>
            </a:endParaRP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a:p>
            <a:pPr algn="ctr"/>
            <a:r>
              <a:rPr lang="fr-FR" sz="1500" dirty="0">
                <a:solidFill>
                  <a:srgbClr val="00FF00"/>
                </a:solidFill>
                <a:latin typeface="Spectral Light" panose="02020302060000000000" pitchFamily="18" charset="0"/>
              </a:rPr>
              <a:t>12</a:t>
            </a:r>
          </a:p>
          <a:p>
            <a:pPr algn="ctr"/>
            <a:r>
              <a:rPr lang="fr-FR" sz="1500" dirty="0" smtClean="0">
                <a:solidFill>
                  <a:srgbClr val="FF0000"/>
                </a:solidFill>
                <a:latin typeface="Spectral Light" panose="02020302060000000000" pitchFamily="18" charset="0"/>
              </a:rPr>
              <a:t>13</a:t>
            </a:r>
            <a:endParaRPr lang="fr-FR" sz="1500" dirty="0">
              <a:solidFill>
                <a:srgbClr val="FF0000"/>
              </a:solidFill>
              <a:latin typeface="Spectral Light" panose="02020302060000000000" pitchFamily="18" charset="0"/>
            </a:endParaRPr>
          </a:p>
        </p:txBody>
      </p:sp>
      <p:sp>
        <p:nvSpPr>
          <p:cNvPr id="9" name="Flèche gauche 8"/>
          <p:cNvSpPr/>
          <p:nvPr/>
        </p:nvSpPr>
        <p:spPr>
          <a:xfrm>
            <a:off x="6221171" y="1023578"/>
            <a:ext cx="432048"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nvSpPr>
        <p:spPr>
          <a:xfrm>
            <a:off x="6221171" y="1707654"/>
            <a:ext cx="432048"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gauche 14"/>
          <p:cNvSpPr/>
          <p:nvPr/>
        </p:nvSpPr>
        <p:spPr>
          <a:xfrm>
            <a:off x="6221171" y="2139702"/>
            <a:ext cx="432048"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a:off x="6230399" y="2859782"/>
            <a:ext cx="432048"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gauche 16"/>
          <p:cNvSpPr/>
          <p:nvPr/>
        </p:nvSpPr>
        <p:spPr>
          <a:xfrm>
            <a:off x="6230399" y="4227934"/>
            <a:ext cx="432048"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gauche 17"/>
          <p:cNvSpPr/>
          <p:nvPr/>
        </p:nvSpPr>
        <p:spPr>
          <a:xfrm>
            <a:off x="6230399" y="3507854"/>
            <a:ext cx="432048"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gauche 18"/>
          <p:cNvSpPr/>
          <p:nvPr/>
        </p:nvSpPr>
        <p:spPr>
          <a:xfrm>
            <a:off x="6230399" y="4659982"/>
            <a:ext cx="432048" cy="21602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092976" y="1667777"/>
            <a:ext cx="2621117" cy="1569660"/>
          </a:xfrm>
          <a:prstGeom prst="rect">
            <a:avLst/>
          </a:prstGeom>
          <a:noFill/>
        </p:spPr>
        <p:txBody>
          <a:bodyPr wrap="square" rtlCol="0">
            <a:spAutoFit/>
          </a:bodyPr>
          <a:lstStyle/>
          <a:p>
            <a:pPr algn="ctr"/>
            <a:r>
              <a:rPr lang="fr-FR" sz="2400" dirty="0" smtClean="0">
                <a:solidFill>
                  <a:schemeClr val="bg1"/>
                </a:solidFill>
                <a:latin typeface="Spectral Light" panose="02020302060000000000" pitchFamily="18" charset="0"/>
              </a:rPr>
              <a:t>Réplication à l’</a:t>
            </a:r>
            <a:r>
              <a:rPr lang="fr-FR" sz="2400" dirty="0" smtClean="0">
                <a:solidFill>
                  <a:srgbClr val="00FF00"/>
                </a:solidFill>
                <a:latin typeface="Spectral Light" panose="02020302060000000000" pitchFamily="18" charset="0"/>
              </a:rPr>
              <a:t>identique</a:t>
            </a:r>
            <a:r>
              <a:rPr lang="fr-FR" sz="2400" dirty="0" smtClean="0">
                <a:solidFill>
                  <a:schemeClr val="bg1"/>
                </a:solidFill>
                <a:latin typeface="Spectral Light" panose="02020302060000000000" pitchFamily="18" charset="0"/>
              </a:rPr>
              <a:t> de l’année</a:t>
            </a:r>
            <a:r>
              <a:rPr lang="fr-FR" sz="2400" dirty="0">
                <a:solidFill>
                  <a:srgbClr val="00FF00"/>
                </a:solidFill>
                <a:latin typeface="Spectral Light" panose="02020302060000000000" pitchFamily="18" charset="0"/>
              </a:rPr>
              <a:t> </a:t>
            </a:r>
            <a:r>
              <a:rPr lang="fr-FR" dirty="0">
                <a:solidFill>
                  <a:srgbClr val="00FF00"/>
                </a:solidFill>
                <a:latin typeface="Spectral Light" panose="02020302060000000000" pitchFamily="18" charset="0"/>
              </a:rPr>
              <a:t>&lt;</a:t>
            </a:r>
            <a:r>
              <a:rPr lang="fr-FR" dirty="0" err="1">
                <a:solidFill>
                  <a:srgbClr val="00FF00"/>
                </a:solidFill>
                <a:latin typeface="Spectral Light" panose="02020302060000000000" pitchFamily="18" charset="0"/>
              </a:rPr>
              <a:t>shaneh</a:t>
            </a:r>
            <a:r>
              <a:rPr lang="fr-FR" dirty="0">
                <a:solidFill>
                  <a:srgbClr val="00FF00"/>
                </a:solidFill>
                <a:latin typeface="Spectral Light" panose="02020302060000000000" pitchFamily="18" charset="0"/>
              </a:rPr>
              <a:t>&gt;</a:t>
            </a:r>
            <a:r>
              <a:rPr lang="fr-FR" dirty="0" smtClean="0">
                <a:solidFill>
                  <a:schemeClr val="bg1"/>
                </a:solidFill>
                <a:latin typeface="Spectral Light" panose="02020302060000000000" pitchFamily="18" charset="0"/>
              </a:rPr>
              <a:t> </a:t>
            </a:r>
            <a:r>
              <a:rPr lang="fr-FR" sz="2400" dirty="0" smtClean="0">
                <a:solidFill>
                  <a:srgbClr val="00FF00"/>
                </a:solidFill>
                <a:latin typeface="Spectral Light" panose="02020302060000000000" pitchFamily="18" charset="0"/>
              </a:rPr>
              <a:t>précédente</a:t>
            </a:r>
            <a:r>
              <a:rPr lang="fr-FR" sz="2400" dirty="0" smtClean="0">
                <a:solidFill>
                  <a:schemeClr val="bg1"/>
                </a:solidFill>
                <a:latin typeface="Spectral Light" panose="02020302060000000000" pitchFamily="18" charset="0"/>
              </a:rPr>
              <a:t> ?</a:t>
            </a:r>
          </a:p>
        </p:txBody>
      </p:sp>
    </p:spTree>
    <p:extLst>
      <p:ext uri="{BB962C8B-B14F-4D97-AF65-F5344CB8AC3E}">
        <p14:creationId xmlns:p14="http://schemas.microsoft.com/office/powerpoint/2010/main" val="1804396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6" grpId="0" animBg="1"/>
      <p:bldP spid="17" grpId="0" animBg="1"/>
      <p:bldP spid="18" grpId="0" animBg="1"/>
      <p:bldP spid="19"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80554"/>
            <a:ext cx="8223584"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Le </a:t>
            </a:r>
            <a:r>
              <a:rPr lang="fr-FR" sz="2800" dirty="0" smtClean="0">
                <a:solidFill>
                  <a:srgbClr val="FFC000"/>
                </a:solidFill>
                <a:latin typeface="Spectral Light" panose="02020302060000000000" pitchFamily="18" charset="0"/>
              </a:rPr>
              <a:t>cycle métonique </a:t>
            </a:r>
            <a:r>
              <a:rPr lang="fr-FR" sz="2800" dirty="0" smtClean="0">
                <a:solidFill>
                  <a:schemeClr val="bg1"/>
                </a:solidFill>
                <a:latin typeface="Spectral Light" panose="02020302060000000000" pitchFamily="18" charset="0"/>
              </a:rPr>
              <a:t>vous semble t’il respecter la </a:t>
            </a:r>
            <a:r>
              <a:rPr lang="fr-FR" sz="2800" dirty="0" smtClean="0">
                <a:solidFill>
                  <a:srgbClr val="00FF00"/>
                </a:solidFill>
                <a:latin typeface="Spectral Light" panose="02020302060000000000" pitchFamily="18" charset="0"/>
              </a:rPr>
              <a:t>duplication à l’identique </a:t>
            </a:r>
            <a:r>
              <a:rPr lang="fr-FR" sz="2800" dirty="0" smtClean="0">
                <a:solidFill>
                  <a:schemeClr val="bg1"/>
                </a:solidFill>
                <a:latin typeface="Spectral Light" panose="02020302060000000000" pitchFamily="18" charset="0"/>
              </a:rPr>
              <a:t>d’une année à la suivante ?</a:t>
            </a:r>
            <a:endParaRPr lang="fr-FR" sz="2800" dirty="0" smtClean="0">
              <a:solidFill>
                <a:srgbClr val="FFC000"/>
              </a:solidFill>
              <a:latin typeface="Spectral Light" panose="02020302060000000000" pitchFamily="18" charset="0"/>
            </a:endParaRPr>
          </a:p>
        </p:txBody>
      </p:sp>
      <p:sp>
        <p:nvSpPr>
          <p:cNvPr id="11" name="ZoneTexte 10"/>
          <p:cNvSpPr txBox="1"/>
          <p:nvPr/>
        </p:nvSpPr>
        <p:spPr>
          <a:xfrm>
            <a:off x="612775" y="1628748"/>
            <a:ext cx="8071184" cy="2492990"/>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Passer d’une année de </a:t>
            </a:r>
            <a:r>
              <a:rPr lang="fr-FR" sz="2800" dirty="0" smtClean="0">
                <a:solidFill>
                  <a:srgbClr val="FFFF00"/>
                </a:solidFill>
                <a:latin typeface="Spectral Light" panose="02020302060000000000" pitchFamily="18" charset="0"/>
              </a:rPr>
              <a:t>12 lunaisons </a:t>
            </a:r>
            <a:r>
              <a:rPr lang="fr-FR" sz="2800" dirty="0" smtClean="0">
                <a:solidFill>
                  <a:schemeClr val="bg1"/>
                </a:solidFill>
                <a:latin typeface="Spectral Light" panose="02020302060000000000" pitchFamily="18" charset="0"/>
              </a:rPr>
              <a:t>à </a:t>
            </a:r>
            <a:r>
              <a:rPr lang="fr-FR" sz="2800" dirty="0" smtClean="0">
                <a:solidFill>
                  <a:srgbClr val="FF0000"/>
                </a:solidFill>
                <a:latin typeface="Spectral Light" panose="02020302060000000000" pitchFamily="18" charset="0"/>
              </a:rPr>
              <a:t>13 lunaisons</a:t>
            </a:r>
            <a:r>
              <a:rPr lang="fr-FR" sz="2800" dirty="0" smtClean="0">
                <a:solidFill>
                  <a:schemeClr val="bg1"/>
                </a:solidFill>
                <a:latin typeface="Spectral Light" panose="02020302060000000000" pitchFamily="18" charset="0"/>
              </a:rPr>
              <a:t>,</a:t>
            </a:r>
          </a:p>
          <a:p>
            <a:pPr algn="ctr"/>
            <a:r>
              <a:rPr lang="fr-FR" sz="2800" dirty="0" smtClean="0">
                <a:solidFill>
                  <a:schemeClr val="bg1"/>
                </a:solidFill>
                <a:latin typeface="Spectral Light" panose="02020302060000000000" pitchFamily="18" charset="0"/>
              </a:rPr>
              <a:t>puis de </a:t>
            </a:r>
            <a:r>
              <a:rPr lang="fr-FR" sz="2800" dirty="0" smtClean="0">
                <a:solidFill>
                  <a:srgbClr val="FF0000"/>
                </a:solidFill>
                <a:latin typeface="Spectral Light" panose="02020302060000000000" pitchFamily="18" charset="0"/>
              </a:rPr>
              <a:t>13 lunaisons </a:t>
            </a:r>
            <a:r>
              <a:rPr lang="fr-FR" sz="2800" dirty="0" smtClean="0">
                <a:solidFill>
                  <a:schemeClr val="bg1"/>
                </a:solidFill>
                <a:latin typeface="Spectral Light" panose="02020302060000000000" pitchFamily="18" charset="0"/>
              </a:rPr>
              <a:t>à </a:t>
            </a:r>
            <a:r>
              <a:rPr lang="fr-FR" sz="2800" dirty="0" smtClean="0">
                <a:solidFill>
                  <a:srgbClr val="FFFF00"/>
                </a:solidFill>
                <a:latin typeface="Spectral Light" panose="02020302060000000000" pitchFamily="18" charset="0"/>
              </a:rPr>
              <a:t>12 lunaisons</a:t>
            </a:r>
            <a:r>
              <a:rPr lang="fr-FR" sz="2800" dirty="0" smtClean="0">
                <a:solidFill>
                  <a:schemeClr val="bg1"/>
                </a:solidFill>
                <a:latin typeface="Spectral Light" panose="02020302060000000000" pitchFamily="18" charset="0"/>
              </a:rPr>
              <a:t>.</a:t>
            </a:r>
          </a:p>
          <a:p>
            <a:pPr algn="ctr"/>
            <a:endParaRPr lang="fr-FR" sz="1600" dirty="0" smtClean="0">
              <a:solidFill>
                <a:schemeClr val="bg1"/>
              </a:solidFill>
              <a:latin typeface="Spectral Light" panose="02020302060000000000" pitchFamily="18" charset="0"/>
            </a:endParaRPr>
          </a:p>
          <a:p>
            <a:pPr algn="ctr"/>
            <a:r>
              <a:rPr lang="fr-FR" sz="2800" dirty="0">
                <a:solidFill>
                  <a:schemeClr val="bg1"/>
                </a:solidFill>
                <a:latin typeface="Spectral Light" panose="02020302060000000000" pitchFamily="18" charset="0"/>
              </a:rPr>
              <a:t>C</a:t>
            </a:r>
            <a:r>
              <a:rPr lang="fr-FR" sz="2800" dirty="0" smtClean="0">
                <a:solidFill>
                  <a:schemeClr val="bg1"/>
                </a:solidFill>
                <a:latin typeface="Spectral Light" panose="02020302060000000000" pitchFamily="18" charset="0"/>
              </a:rPr>
              <a:t>e système « fabriqué homme » pour établir le calendrier luni-solaire vous semble t’il être conforme aux définitions de </a:t>
            </a:r>
            <a:r>
              <a:rPr lang="fr-FR" sz="2800" dirty="0" err="1" smtClean="0">
                <a:solidFill>
                  <a:srgbClr val="00FF00"/>
                </a:solidFill>
                <a:latin typeface="Spectral Light" panose="02020302060000000000" pitchFamily="18" charset="0"/>
              </a:rPr>
              <a:t>shaneh</a:t>
            </a:r>
            <a:r>
              <a:rPr lang="fr-FR" sz="2800" dirty="0" smtClean="0">
                <a:solidFill>
                  <a:srgbClr val="00FF00"/>
                </a:solidFill>
                <a:latin typeface="Spectral Light" panose="02020302060000000000" pitchFamily="18" charset="0"/>
              </a:rPr>
              <a:t> </a:t>
            </a:r>
            <a:r>
              <a:rPr lang="he-IL" sz="2800" dirty="0" smtClean="0">
                <a:solidFill>
                  <a:srgbClr val="00FF00"/>
                </a:solidFill>
                <a:latin typeface="Spectral Light" panose="02020302060000000000" pitchFamily="18" charset="0"/>
              </a:rPr>
              <a:t>שׁנה</a:t>
            </a:r>
            <a:r>
              <a:rPr lang="fr-FR" sz="2800" dirty="0" smtClean="0">
                <a:solidFill>
                  <a:srgbClr val="00FF00"/>
                </a:solidFill>
                <a:latin typeface="Spectral Light" panose="02020302060000000000" pitchFamily="18" charset="0"/>
              </a:rPr>
              <a:t> </a:t>
            </a:r>
            <a:r>
              <a:rPr lang="fr-FR" sz="2800" dirty="0" smtClean="0">
                <a:solidFill>
                  <a:schemeClr val="bg1"/>
                </a:solidFill>
                <a:latin typeface="Spectral Light" panose="02020302060000000000" pitchFamily="18" charset="0"/>
              </a:rPr>
              <a:t>?</a:t>
            </a:r>
            <a:endParaRPr lang="he-IL" sz="28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251753284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349487"/>
            <a:ext cx="8223584" cy="1384995"/>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L’année</a:t>
            </a:r>
            <a:r>
              <a:rPr lang="fr-FR" sz="2800" dirty="0">
                <a:solidFill>
                  <a:srgbClr val="00FF00"/>
                </a:solidFill>
                <a:latin typeface="Spectral Light" panose="02020302060000000000" pitchFamily="18" charset="0"/>
              </a:rPr>
              <a:t> </a:t>
            </a:r>
            <a:r>
              <a:rPr lang="fr-FR" sz="2000" dirty="0">
                <a:solidFill>
                  <a:srgbClr val="00FF00"/>
                </a:solidFill>
                <a:latin typeface="Spectral Light" panose="02020302060000000000" pitchFamily="18" charset="0"/>
              </a:rPr>
              <a:t>&lt;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800" dirty="0" smtClean="0">
                <a:solidFill>
                  <a:schemeClr val="bg1"/>
                </a:solidFill>
                <a:latin typeface="Spectral Light" panose="02020302060000000000" pitchFamily="18" charset="0"/>
              </a:rPr>
              <a:t>, par définition, se reproduit à l’</a:t>
            </a:r>
            <a:r>
              <a:rPr lang="fr-FR" sz="2800" dirty="0" smtClean="0">
                <a:solidFill>
                  <a:srgbClr val="00FF00"/>
                </a:solidFill>
                <a:latin typeface="Spectral Light" panose="02020302060000000000" pitchFamily="18" charset="0"/>
              </a:rPr>
              <a:t>identique</a:t>
            </a:r>
            <a:r>
              <a:rPr lang="fr-FR" sz="2800" dirty="0" smtClean="0">
                <a:solidFill>
                  <a:schemeClr val="bg1"/>
                </a:solidFill>
                <a:latin typeface="Spectral Light" panose="02020302060000000000" pitchFamily="18" charset="0"/>
              </a:rPr>
              <a:t>, comme le processus biologique appelé :</a:t>
            </a:r>
          </a:p>
          <a:p>
            <a:pPr algn="ctr"/>
            <a:r>
              <a:rPr lang="fr-FR" sz="2800" dirty="0" smtClean="0">
                <a:solidFill>
                  <a:schemeClr val="bg1"/>
                </a:solidFill>
                <a:latin typeface="Spectral Light" panose="02020302060000000000" pitchFamily="18" charset="0"/>
              </a:rPr>
              <a:t>« </a:t>
            </a:r>
            <a:r>
              <a:rPr lang="fr-FR" sz="2800" dirty="0" smtClean="0">
                <a:solidFill>
                  <a:srgbClr val="00FF00"/>
                </a:solidFill>
                <a:latin typeface="Spectral Light" panose="02020302060000000000" pitchFamily="18" charset="0"/>
              </a:rPr>
              <a:t>réplication</a:t>
            </a:r>
            <a:r>
              <a:rPr lang="fr-FR" sz="2800" dirty="0" smtClean="0">
                <a:solidFill>
                  <a:schemeClr val="bg1"/>
                </a:solidFill>
                <a:latin typeface="Spectral Light" panose="02020302060000000000" pitchFamily="18" charset="0"/>
              </a:rPr>
              <a:t> de l’</a:t>
            </a:r>
            <a:r>
              <a:rPr lang="fr-FR" sz="2800" dirty="0" smtClean="0">
                <a:solidFill>
                  <a:srgbClr val="FFFF00"/>
                </a:solidFill>
                <a:latin typeface="Spectral Light" panose="02020302060000000000" pitchFamily="18" charset="0"/>
              </a:rPr>
              <a:t>ADN</a:t>
            </a:r>
            <a:r>
              <a:rPr lang="fr-FR" sz="2800" dirty="0" smtClean="0">
                <a:solidFill>
                  <a:schemeClr val="bg1"/>
                </a:solidFill>
                <a:latin typeface="Spectral Light" panose="02020302060000000000" pitchFamily="18" charset="0"/>
              </a:rPr>
              <a:t> ».</a:t>
            </a:r>
          </a:p>
        </p:txBody>
      </p:sp>
      <p:pic>
        <p:nvPicPr>
          <p:cNvPr id="11266" name="Picture 2" descr="La rÃ©plication de l&amp;#39;ADN en vidÃ©o : une grande premiÃ¨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116761"/>
            <a:ext cx="3922306" cy="2451442"/>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399155" y="2499742"/>
            <a:ext cx="4158722" cy="1815882"/>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À partir d’une molécule d’</a:t>
            </a:r>
            <a:r>
              <a:rPr lang="fr-FR" sz="2800" dirty="0" smtClean="0">
                <a:solidFill>
                  <a:srgbClr val="FFFF00"/>
                </a:solidFill>
                <a:latin typeface="Spectral Light" panose="02020302060000000000" pitchFamily="18" charset="0"/>
              </a:rPr>
              <a:t>ADN</a:t>
            </a:r>
            <a:r>
              <a:rPr lang="fr-FR" sz="2800" dirty="0" smtClean="0">
                <a:solidFill>
                  <a:schemeClr val="bg1"/>
                </a:solidFill>
                <a:latin typeface="Spectral Light" panose="02020302060000000000" pitchFamily="18" charset="0"/>
              </a:rPr>
              <a:t> on obtient 2 molécules </a:t>
            </a:r>
            <a:r>
              <a:rPr lang="fr-FR" sz="2800" dirty="0" smtClean="0">
                <a:solidFill>
                  <a:srgbClr val="00FF00"/>
                </a:solidFill>
                <a:latin typeface="Spectral Light" panose="02020302060000000000" pitchFamily="18" charset="0"/>
              </a:rPr>
              <a:t>identiques</a:t>
            </a:r>
            <a:r>
              <a:rPr lang="fr-FR" sz="2800" dirty="0" smtClean="0">
                <a:solidFill>
                  <a:schemeClr val="bg1"/>
                </a:solidFill>
                <a:latin typeface="Spectral Light" panose="02020302060000000000" pitchFamily="18" charset="0"/>
              </a:rPr>
              <a:t> à l’originale.</a:t>
            </a:r>
          </a:p>
        </p:txBody>
      </p:sp>
    </p:spTree>
    <p:extLst>
      <p:ext uri="{BB962C8B-B14F-4D97-AF65-F5344CB8AC3E}">
        <p14:creationId xmlns:p14="http://schemas.microsoft.com/office/powerpoint/2010/main" val="7278739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349487"/>
            <a:ext cx="8223584"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Que se passe t’il si une </a:t>
            </a:r>
            <a:r>
              <a:rPr lang="fr-FR" sz="2800" dirty="0" smtClean="0">
                <a:solidFill>
                  <a:srgbClr val="FF0000"/>
                </a:solidFill>
                <a:latin typeface="Spectral Light" panose="02020302060000000000" pitchFamily="18" charset="0"/>
              </a:rPr>
              <a:t>mutation</a:t>
            </a:r>
            <a:r>
              <a:rPr lang="fr-FR" sz="2800" dirty="0" smtClean="0">
                <a:solidFill>
                  <a:schemeClr val="bg1"/>
                </a:solidFill>
                <a:latin typeface="Spectral Light" panose="02020302060000000000" pitchFamily="18" charset="0"/>
              </a:rPr>
              <a:t> intervient dans la réplication de l’</a:t>
            </a:r>
            <a:r>
              <a:rPr lang="fr-FR" sz="2800" dirty="0" smtClean="0">
                <a:solidFill>
                  <a:srgbClr val="FFFF00"/>
                </a:solidFill>
                <a:latin typeface="Spectral Light" panose="02020302060000000000" pitchFamily="18" charset="0"/>
              </a:rPr>
              <a:t>ADN</a:t>
            </a:r>
            <a:r>
              <a:rPr lang="fr-FR" sz="2800" dirty="0" smtClean="0">
                <a:solidFill>
                  <a:schemeClr val="bg1"/>
                </a:solidFill>
                <a:latin typeface="Spectral Light" panose="02020302060000000000" pitchFamily="18" charset="0"/>
              </a:rPr>
              <a:t> ?</a:t>
            </a:r>
          </a:p>
        </p:txBody>
      </p:sp>
      <p:sp>
        <p:nvSpPr>
          <p:cNvPr id="14" name="ZoneTexte 13"/>
          <p:cNvSpPr txBox="1"/>
          <p:nvPr/>
        </p:nvSpPr>
        <p:spPr>
          <a:xfrm>
            <a:off x="4399155" y="2499742"/>
            <a:ext cx="4158722"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Maladies génétiques</a:t>
            </a:r>
          </a:p>
          <a:p>
            <a:pPr algn="ctr"/>
            <a:r>
              <a:rPr lang="fr-FR" sz="2800" dirty="0" smtClean="0">
                <a:solidFill>
                  <a:schemeClr val="bg1"/>
                </a:solidFill>
                <a:latin typeface="Spectral Light" panose="02020302060000000000" pitchFamily="18" charset="0"/>
              </a:rPr>
              <a:t>Cancer</a:t>
            </a:r>
          </a:p>
        </p:txBody>
      </p:sp>
      <p:pic>
        <p:nvPicPr>
          <p:cNvPr id="20484" name="Picture 4" descr="Hidden Properties Of Genetic Mutations Leading To Canc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73" y="1929111"/>
            <a:ext cx="3979182" cy="282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282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randombar(vertical)">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617537"/>
            <a:ext cx="8223584"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D’un côté, le </a:t>
            </a:r>
            <a:r>
              <a:rPr lang="fr-FR" sz="2800" dirty="0" err="1" smtClean="0">
                <a:solidFill>
                  <a:srgbClr val="00FF00"/>
                </a:solidFill>
                <a:latin typeface="Spectral Light" panose="02020302060000000000" pitchFamily="18" charset="0"/>
              </a:rPr>
              <a:t>Tequfah</a:t>
            </a:r>
            <a:r>
              <a:rPr lang="fr-FR" sz="2800" dirty="0" smtClean="0">
                <a:solidFill>
                  <a:schemeClr val="bg1"/>
                </a:solidFill>
                <a:latin typeface="Spectral Light" panose="02020302060000000000" pitchFamily="18" charset="0"/>
              </a:rPr>
              <a:t> </a:t>
            </a:r>
            <a:r>
              <a:rPr lang="fr-FR" sz="2000" dirty="0" smtClean="0">
                <a:solidFill>
                  <a:schemeClr val="bg1"/>
                </a:solidFill>
                <a:latin typeface="Spectral Light" panose="02020302060000000000" pitchFamily="18" charset="0"/>
              </a:rPr>
              <a:t>(équinoxe) </a:t>
            </a:r>
            <a:r>
              <a:rPr lang="fr-FR" sz="2800" dirty="0" smtClean="0">
                <a:solidFill>
                  <a:schemeClr val="bg1"/>
                </a:solidFill>
                <a:latin typeface="Spectral Light" panose="02020302060000000000" pitchFamily="18" charset="0"/>
              </a:rPr>
              <a:t>dévoile </a:t>
            </a:r>
            <a:r>
              <a:rPr lang="fr-FR" sz="2800" dirty="0">
                <a:solidFill>
                  <a:schemeClr val="bg1"/>
                </a:solidFill>
                <a:latin typeface="Spectral Light" panose="02020302060000000000" pitchFamily="18" charset="0"/>
              </a:rPr>
              <a:t>un modèle extrêmement </a:t>
            </a:r>
            <a:r>
              <a:rPr lang="fr-FR" sz="2800" dirty="0" smtClean="0">
                <a:solidFill>
                  <a:schemeClr val="bg1"/>
                </a:solidFill>
                <a:latin typeface="Spectral Light" panose="02020302060000000000" pitchFamily="18" charset="0"/>
              </a:rPr>
              <a:t>précis et </a:t>
            </a:r>
            <a:r>
              <a:rPr lang="fr-FR" sz="2800" dirty="0" smtClean="0">
                <a:solidFill>
                  <a:srgbClr val="00FF00"/>
                </a:solidFill>
                <a:latin typeface="Spectral Light" panose="02020302060000000000" pitchFamily="18" charset="0"/>
              </a:rPr>
              <a:t>reproductible</a:t>
            </a:r>
            <a:r>
              <a:rPr lang="fr-FR" sz="2800" dirty="0" smtClean="0">
                <a:solidFill>
                  <a:schemeClr val="bg1"/>
                </a:solidFill>
                <a:latin typeface="Spectral Light" panose="02020302060000000000" pitchFamily="18" charset="0"/>
              </a:rPr>
              <a:t>.</a:t>
            </a:r>
            <a:endParaRPr lang="fr-FR" sz="2800" dirty="0" smtClean="0">
              <a:solidFill>
                <a:srgbClr val="FFC000"/>
              </a:solidFill>
              <a:latin typeface="Spectral Light" panose="02020302060000000000" pitchFamily="18" charset="0"/>
            </a:endParaRPr>
          </a:p>
        </p:txBody>
      </p:sp>
      <p:sp>
        <p:nvSpPr>
          <p:cNvPr id="11" name="ZoneTexte 10"/>
          <p:cNvSpPr txBox="1"/>
          <p:nvPr/>
        </p:nvSpPr>
        <p:spPr>
          <a:xfrm>
            <a:off x="612775" y="2067694"/>
            <a:ext cx="8071184" cy="1815882"/>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De l’autre, le </a:t>
            </a:r>
            <a:r>
              <a:rPr lang="fr-FR" sz="2800" dirty="0" smtClean="0">
                <a:solidFill>
                  <a:srgbClr val="FF0000"/>
                </a:solidFill>
                <a:latin typeface="Spectral Light" panose="02020302060000000000" pitchFamily="18" charset="0"/>
              </a:rPr>
              <a:t>calendrier luni-solaire </a:t>
            </a:r>
            <a:r>
              <a:rPr lang="fr-FR" sz="2000" dirty="0" smtClean="0">
                <a:solidFill>
                  <a:schemeClr val="bg1"/>
                </a:solidFill>
                <a:latin typeface="Spectral Light" panose="02020302060000000000" pitchFamily="18" charset="0"/>
              </a:rPr>
              <a:t>(et son système de Méton) </a:t>
            </a:r>
            <a:r>
              <a:rPr lang="fr-FR" sz="2800" dirty="0">
                <a:solidFill>
                  <a:schemeClr val="bg1"/>
                </a:solidFill>
                <a:latin typeface="Spectral Light" panose="02020302060000000000" pitchFamily="18" charset="0"/>
              </a:rPr>
              <a:t>paraît « fabriqué », </a:t>
            </a:r>
            <a:r>
              <a:rPr lang="fr-FR" sz="2800" dirty="0" smtClean="0">
                <a:solidFill>
                  <a:schemeClr val="bg1"/>
                </a:solidFill>
                <a:latin typeface="Spectral Light" panose="02020302060000000000" pitchFamily="18" charset="0"/>
              </a:rPr>
              <a:t>avec une irrégularité de lunaisons d’une année à la suivante :</a:t>
            </a:r>
          </a:p>
          <a:p>
            <a:pPr algn="ctr"/>
            <a:r>
              <a:rPr lang="fr-FR" sz="2800" dirty="0" smtClean="0">
                <a:solidFill>
                  <a:schemeClr val="bg1"/>
                </a:solidFill>
                <a:latin typeface="Spectral Light" panose="02020302060000000000" pitchFamily="18" charset="0"/>
              </a:rPr>
              <a:t>une année lunaire n’est </a:t>
            </a:r>
            <a:r>
              <a:rPr lang="fr-FR" sz="2800" dirty="0" smtClean="0">
                <a:solidFill>
                  <a:srgbClr val="FF0000"/>
                </a:solidFill>
                <a:latin typeface="Spectral Light" panose="02020302060000000000" pitchFamily="18" charset="0"/>
              </a:rPr>
              <a:t>pas reproductible</a:t>
            </a:r>
            <a:r>
              <a:rPr lang="fr-FR" sz="2800" dirty="0" smtClean="0">
                <a:solidFill>
                  <a:schemeClr val="bg1"/>
                </a:solidFill>
                <a:latin typeface="Spectral Light" panose="02020302060000000000" pitchFamily="18" charset="0"/>
              </a:rPr>
              <a:t>.</a:t>
            </a:r>
            <a:endParaRPr lang="he-IL" sz="28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22993063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483768" y="1326975"/>
            <a:ext cx="4176464" cy="1754326"/>
          </a:xfrm>
          <a:prstGeom prst="rect">
            <a:avLst/>
          </a:prstGeom>
          <a:noFill/>
          <a:ln>
            <a:solidFill>
              <a:schemeClr val="bg1"/>
            </a:solidFill>
          </a:ln>
          <a:effectLst>
            <a:glow rad="63500">
              <a:schemeClr val="accent3">
                <a:satMod val="175000"/>
                <a:alpha val="40000"/>
              </a:schemeClr>
            </a:glow>
          </a:effectLst>
        </p:spPr>
        <p:txBody>
          <a:bodyPr wrap="square" rtlCol="0">
            <a:spAutoFit/>
          </a:bodyPr>
          <a:lstStyle/>
          <a:p>
            <a:pPr algn="ctr"/>
            <a:r>
              <a:rPr lang="fr-FR" sz="5400" dirty="0" smtClean="0">
                <a:solidFill>
                  <a:srgbClr val="00FF00"/>
                </a:solidFill>
                <a:latin typeface="Spectral Light" panose="02020302060000000000" pitchFamily="18" charset="0"/>
              </a:rPr>
              <a:t>Le nombre d’années</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06854731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617537"/>
            <a:ext cx="8223584" cy="523220"/>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Quels types d’</a:t>
            </a:r>
            <a:r>
              <a:rPr lang="fr-FR" sz="2800" dirty="0" smtClean="0">
                <a:solidFill>
                  <a:srgbClr val="00FF00"/>
                </a:solidFill>
                <a:latin typeface="Spectral Light" panose="02020302060000000000" pitchFamily="18" charset="0"/>
              </a:rPr>
              <a:t>années</a:t>
            </a:r>
            <a:r>
              <a:rPr lang="fr-FR" sz="2800" dirty="0" smtClean="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 </a:t>
            </a:r>
            <a:r>
              <a:rPr lang="fr-FR" sz="2800" dirty="0" smtClean="0">
                <a:solidFill>
                  <a:schemeClr val="bg1"/>
                </a:solidFill>
                <a:latin typeface="Spectral Light" panose="02020302060000000000" pitchFamily="18" charset="0"/>
              </a:rPr>
              <a:t>Adam a-t-il vécu ?</a:t>
            </a:r>
            <a:endParaRPr lang="fr-FR" sz="2800" dirty="0" smtClean="0">
              <a:solidFill>
                <a:srgbClr val="FFC000"/>
              </a:solidFill>
              <a:latin typeface="Spectral Light" panose="02020302060000000000" pitchFamily="18" charset="0"/>
            </a:endParaRPr>
          </a:p>
        </p:txBody>
      </p:sp>
      <p:sp>
        <p:nvSpPr>
          <p:cNvPr id="11" name="ZoneTexte 10"/>
          <p:cNvSpPr txBox="1"/>
          <p:nvPr/>
        </p:nvSpPr>
        <p:spPr>
          <a:xfrm>
            <a:off x="612775" y="1275606"/>
            <a:ext cx="8071184" cy="1138773"/>
          </a:xfrm>
          <a:prstGeom prst="rect">
            <a:avLst/>
          </a:prstGeom>
          <a:noFill/>
        </p:spPr>
        <p:txBody>
          <a:bodyPr wrap="square" rtlCol="0">
            <a:spAutoFit/>
          </a:bodyPr>
          <a:lstStyle/>
          <a:p>
            <a:pPr algn="ctr"/>
            <a:r>
              <a:rPr lang="fr-FR" sz="2400" dirty="0" smtClean="0">
                <a:solidFill>
                  <a:schemeClr val="bg1"/>
                </a:solidFill>
                <a:latin typeface="Spectral Light" panose="02020302060000000000" pitchFamily="18" charset="0"/>
              </a:rPr>
              <a:t>« Tout </a:t>
            </a:r>
            <a:r>
              <a:rPr lang="fr-FR" sz="2400" dirty="0">
                <a:solidFill>
                  <a:schemeClr val="bg1"/>
                </a:solidFill>
                <a:latin typeface="Spectral Light" panose="02020302060000000000" pitchFamily="18" charset="0"/>
              </a:rPr>
              <a:t>le temps qu'Adam vécut, fut donc </a:t>
            </a:r>
            <a:r>
              <a:rPr lang="fr-FR" sz="2400" dirty="0" smtClean="0">
                <a:solidFill>
                  <a:schemeClr val="bg1"/>
                </a:solidFill>
                <a:latin typeface="Spectral Light" panose="02020302060000000000" pitchFamily="18" charset="0"/>
              </a:rPr>
              <a:t>de</a:t>
            </a:r>
          </a:p>
          <a:p>
            <a:pPr algn="ctr"/>
            <a:r>
              <a:rPr lang="fr-FR" sz="2400" dirty="0" smtClean="0">
                <a:solidFill>
                  <a:srgbClr val="DF57FF"/>
                </a:solidFill>
                <a:latin typeface="Spectral Light" panose="02020302060000000000" pitchFamily="18" charset="0"/>
              </a:rPr>
              <a:t>neuf </a:t>
            </a:r>
            <a:r>
              <a:rPr lang="fr-FR" sz="2400" dirty="0">
                <a:solidFill>
                  <a:srgbClr val="DF57FF"/>
                </a:solidFill>
                <a:latin typeface="Spectral Light" panose="02020302060000000000" pitchFamily="18" charset="0"/>
              </a:rPr>
              <a:t>cent </a:t>
            </a:r>
            <a:r>
              <a:rPr lang="fr-FR" sz="2400" dirty="0" smtClean="0">
                <a:solidFill>
                  <a:srgbClr val="DF57FF"/>
                </a:solidFill>
                <a:latin typeface="Spectral Light" panose="02020302060000000000" pitchFamily="18" charset="0"/>
              </a:rPr>
              <a:t>trente </a:t>
            </a:r>
            <a:r>
              <a:rPr lang="fr-FR" sz="2400" dirty="0" smtClean="0">
                <a:solidFill>
                  <a:srgbClr val="00FF00"/>
                </a:solidFill>
                <a:latin typeface="Spectral Light" panose="02020302060000000000" pitchFamily="18" charset="0"/>
              </a:rPr>
              <a:t>ans</a:t>
            </a:r>
            <a:r>
              <a:rPr lang="fr-FR" sz="2400" dirty="0">
                <a:solidFill>
                  <a:srgbClr val="00FF00"/>
                </a:solidFill>
                <a:latin typeface="Spectral Light" panose="02020302060000000000" pitchFamily="18" charset="0"/>
              </a:rPr>
              <a:t> </a:t>
            </a:r>
            <a:r>
              <a:rPr lang="fr-FR" dirty="0">
                <a:solidFill>
                  <a:srgbClr val="00FF00"/>
                </a:solidFill>
                <a:latin typeface="Spectral Light" panose="02020302060000000000" pitchFamily="18" charset="0"/>
              </a:rPr>
              <a:t>&lt;</a:t>
            </a:r>
            <a:r>
              <a:rPr lang="fr-FR" dirty="0" err="1">
                <a:solidFill>
                  <a:srgbClr val="00FF00"/>
                </a:solidFill>
                <a:latin typeface="Spectral Light" panose="02020302060000000000" pitchFamily="18" charset="0"/>
              </a:rPr>
              <a:t>shaneh</a:t>
            </a:r>
            <a:r>
              <a:rPr lang="fr-FR" dirty="0">
                <a:solidFill>
                  <a:srgbClr val="00FF00"/>
                </a:solidFill>
                <a:latin typeface="Spectral Light" panose="02020302060000000000" pitchFamily="18" charset="0"/>
              </a:rPr>
              <a:t>&gt;</a:t>
            </a:r>
            <a:r>
              <a:rPr lang="fr-FR" sz="2400" dirty="0" smtClean="0">
                <a:solidFill>
                  <a:schemeClr val="bg1"/>
                </a:solidFill>
                <a:latin typeface="Spectral Light" panose="02020302060000000000" pitchFamily="18" charset="0"/>
              </a:rPr>
              <a:t>; </a:t>
            </a:r>
            <a:r>
              <a:rPr lang="fr-FR" sz="2400" dirty="0">
                <a:solidFill>
                  <a:schemeClr val="bg1"/>
                </a:solidFill>
                <a:latin typeface="Spectral Light" panose="02020302060000000000" pitchFamily="18" charset="0"/>
              </a:rPr>
              <a:t>puis il mourut</a:t>
            </a:r>
            <a:r>
              <a:rPr lang="fr-FR" sz="2400" dirty="0" smtClean="0">
                <a:solidFill>
                  <a:schemeClr val="bg1"/>
                </a:solidFill>
                <a:latin typeface="Spectral Light" panose="02020302060000000000" pitchFamily="18" charset="0"/>
              </a:rPr>
              <a:t>. »</a:t>
            </a:r>
          </a:p>
          <a:p>
            <a:pPr algn="r"/>
            <a:r>
              <a:rPr lang="fr-FR" dirty="0" smtClean="0">
                <a:solidFill>
                  <a:schemeClr val="bg1"/>
                </a:solidFill>
                <a:latin typeface="Spectral Light" panose="02020302060000000000" pitchFamily="18" charset="0"/>
              </a:rPr>
              <a:t>Ge 5.5</a:t>
            </a:r>
            <a:endParaRPr lang="he-IL" dirty="0">
              <a:solidFill>
                <a:schemeClr val="bg1"/>
              </a:solidFill>
              <a:latin typeface="Spectral Light" panose="02020302060000000000" pitchFamily="18" charset="0"/>
            </a:endParaRPr>
          </a:p>
        </p:txBody>
      </p:sp>
      <p:sp>
        <p:nvSpPr>
          <p:cNvPr id="12" name="ZoneTexte 11"/>
          <p:cNvSpPr txBox="1"/>
          <p:nvPr/>
        </p:nvSpPr>
        <p:spPr>
          <a:xfrm>
            <a:off x="2839616" y="3318215"/>
            <a:ext cx="5858102"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Y avait-il des années à </a:t>
            </a:r>
            <a:r>
              <a:rPr lang="fr-FR" sz="2800" dirty="0" smtClean="0">
                <a:solidFill>
                  <a:srgbClr val="FFFF00"/>
                </a:solidFill>
                <a:latin typeface="Spectral Light" panose="02020302060000000000" pitchFamily="18" charset="0"/>
              </a:rPr>
              <a:t>12 lunaisons</a:t>
            </a:r>
          </a:p>
          <a:p>
            <a:pPr algn="ctr"/>
            <a:r>
              <a:rPr lang="fr-FR" sz="2800" dirty="0" smtClean="0">
                <a:solidFill>
                  <a:schemeClr val="bg1"/>
                </a:solidFill>
                <a:latin typeface="Spectral Light" panose="02020302060000000000" pitchFamily="18" charset="0"/>
              </a:rPr>
              <a:t>et d’autres à </a:t>
            </a:r>
            <a:r>
              <a:rPr lang="fr-FR" sz="2800" dirty="0" smtClean="0">
                <a:solidFill>
                  <a:srgbClr val="FF0000"/>
                </a:solidFill>
                <a:latin typeface="Spectral Light" panose="02020302060000000000" pitchFamily="18" charset="0"/>
              </a:rPr>
              <a:t>13 lunaisons </a:t>
            </a:r>
            <a:r>
              <a:rPr lang="fr-FR" sz="2800" dirty="0" smtClean="0">
                <a:solidFill>
                  <a:schemeClr val="bg1"/>
                </a:solidFill>
                <a:latin typeface="Spectral Light" panose="02020302060000000000" pitchFamily="18" charset="0"/>
              </a:rPr>
              <a:t>?</a:t>
            </a:r>
            <a:endParaRPr lang="fr-FR" sz="2800" dirty="0" smtClean="0">
              <a:solidFill>
                <a:srgbClr val="FFC000"/>
              </a:solidFill>
              <a:latin typeface="Spectral Light" panose="02020302060000000000" pitchFamily="18" charset="0"/>
            </a:endParaRPr>
          </a:p>
        </p:txBody>
      </p:sp>
      <p:pic>
        <p:nvPicPr>
          <p:cNvPr id="14" name="Picture 2" descr="Man Stands Thinking In Front Of Math Chalkboard Stock ..."/>
          <p:cNvPicPr>
            <a:picLocks noChangeAspect="1" noChangeArrowheads="1"/>
          </p:cNvPicPr>
          <p:nvPr/>
        </p:nvPicPr>
        <p:blipFill rotWithShape="1">
          <a:blip r:embed="rId2">
            <a:extLst>
              <a:ext uri="{28A0092B-C50C-407E-A947-70E740481C1C}">
                <a14:useLocalDpi xmlns:a14="http://schemas.microsoft.com/office/drawing/2010/main" val="0"/>
              </a:ext>
            </a:extLst>
          </a:blip>
          <a:srcRect r="40190" b="4818"/>
          <a:stretch/>
        </p:blipFill>
        <p:spPr bwMode="auto">
          <a:xfrm>
            <a:off x="612775" y="2684958"/>
            <a:ext cx="2112169" cy="224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278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617537"/>
            <a:ext cx="8223584" cy="1815882"/>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Les définitions de </a:t>
            </a:r>
            <a:r>
              <a:rPr lang="fr-FR" sz="2800" dirty="0" smtClean="0">
                <a:solidFill>
                  <a:srgbClr val="00FF00"/>
                </a:solidFill>
                <a:latin typeface="Spectral Light" panose="02020302060000000000" pitchFamily="18" charset="0"/>
              </a:rPr>
              <a:t>&lt;</a:t>
            </a:r>
            <a:r>
              <a:rPr lang="fr-FR" sz="2800" dirty="0" err="1" smtClean="0">
                <a:solidFill>
                  <a:srgbClr val="00FF00"/>
                </a:solidFill>
                <a:latin typeface="Spectral Light" panose="02020302060000000000" pitchFamily="18" charset="0"/>
              </a:rPr>
              <a:t>shaneh</a:t>
            </a:r>
            <a:r>
              <a:rPr lang="fr-FR" sz="2800" dirty="0" smtClean="0">
                <a:solidFill>
                  <a:srgbClr val="00FF00"/>
                </a:solidFill>
                <a:latin typeface="Spectral Light" panose="02020302060000000000" pitchFamily="18" charset="0"/>
              </a:rPr>
              <a:t>&gt; </a:t>
            </a:r>
            <a:r>
              <a:rPr lang="fr-FR" sz="2800" dirty="0" smtClean="0">
                <a:solidFill>
                  <a:schemeClr val="bg1"/>
                </a:solidFill>
                <a:latin typeface="Spectral Light" panose="02020302060000000000" pitchFamily="18" charset="0"/>
              </a:rPr>
              <a:t>requièrent</a:t>
            </a:r>
          </a:p>
          <a:p>
            <a:pPr algn="ctr"/>
            <a:r>
              <a:rPr lang="fr-FR" sz="2800" dirty="0" smtClean="0">
                <a:solidFill>
                  <a:schemeClr val="bg1"/>
                </a:solidFill>
                <a:latin typeface="Spectral Light" panose="02020302060000000000" pitchFamily="18" charset="0"/>
              </a:rPr>
              <a:t>un nombre pair de mois </a:t>
            </a:r>
            <a:r>
              <a:rPr lang="fr-FR" sz="2000" dirty="0" smtClean="0">
                <a:solidFill>
                  <a:srgbClr val="FFFF00"/>
                </a:solidFill>
                <a:latin typeface="Spectral Light" panose="02020302060000000000" pitchFamily="18" charset="0"/>
              </a:rPr>
              <a:t>(12 mois)</a:t>
            </a:r>
          </a:p>
          <a:p>
            <a:pPr algn="ctr"/>
            <a:r>
              <a:rPr lang="fr-FR" sz="2800" dirty="0" smtClean="0">
                <a:solidFill>
                  <a:schemeClr val="bg1"/>
                </a:solidFill>
                <a:latin typeface="Spectral Light" panose="02020302060000000000" pitchFamily="18" charset="0"/>
              </a:rPr>
              <a:t>divisés en parts égales </a:t>
            </a:r>
            <a:r>
              <a:rPr lang="fr-FR" sz="2000" dirty="0" smtClean="0">
                <a:solidFill>
                  <a:srgbClr val="FFFF00"/>
                </a:solidFill>
                <a:latin typeface="Spectral Light" panose="02020302060000000000" pitchFamily="18" charset="0"/>
              </a:rPr>
              <a:t>(30 jours)</a:t>
            </a:r>
            <a:r>
              <a:rPr lang="fr-FR" sz="2000" dirty="0" smtClean="0">
                <a:solidFill>
                  <a:schemeClr val="bg1"/>
                </a:solidFill>
                <a:latin typeface="Spectral Light" panose="02020302060000000000" pitchFamily="18" charset="0"/>
              </a:rPr>
              <a:t>,</a:t>
            </a:r>
          </a:p>
          <a:p>
            <a:pPr algn="ctr"/>
            <a:r>
              <a:rPr lang="fr-FR" sz="2800" dirty="0" smtClean="0">
                <a:solidFill>
                  <a:schemeClr val="bg1"/>
                </a:solidFill>
                <a:latin typeface="Spectral Light" panose="02020302060000000000" pitchFamily="18" charset="0"/>
              </a:rPr>
              <a:t>sans </a:t>
            </a:r>
            <a:r>
              <a:rPr lang="fr-FR" sz="2800" dirty="0" smtClean="0">
                <a:solidFill>
                  <a:srgbClr val="FF0000"/>
                </a:solidFill>
                <a:latin typeface="Spectral Light" panose="02020302060000000000" pitchFamily="18" charset="0"/>
              </a:rPr>
              <a:t>reste</a:t>
            </a:r>
            <a:r>
              <a:rPr lang="fr-FR" sz="2800" dirty="0" smtClean="0">
                <a:solidFill>
                  <a:schemeClr val="bg1"/>
                </a:solidFill>
                <a:latin typeface="Spectral Light" panose="02020302060000000000" pitchFamily="18" charset="0"/>
              </a:rPr>
              <a:t>.</a:t>
            </a:r>
            <a:endParaRPr lang="fr-FR" sz="2800" dirty="0" smtClean="0">
              <a:solidFill>
                <a:srgbClr val="FFC000"/>
              </a:solidFill>
              <a:latin typeface="Spectral Light" panose="02020302060000000000" pitchFamily="18" charset="0"/>
            </a:endParaRPr>
          </a:p>
        </p:txBody>
      </p:sp>
      <p:sp>
        <p:nvSpPr>
          <p:cNvPr id="12" name="ZoneTexte 11"/>
          <p:cNvSpPr txBox="1"/>
          <p:nvPr/>
        </p:nvSpPr>
        <p:spPr>
          <a:xfrm>
            <a:off x="2839616" y="3318215"/>
            <a:ext cx="5858102" cy="523220"/>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Pas d’années à </a:t>
            </a:r>
            <a:r>
              <a:rPr lang="fr-FR" sz="2800" dirty="0" smtClean="0">
                <a:solidFill>
                  <a:srgbClr val="FF0000"/>
                </a:solidFill>
                <a:latin typeface="Spectral Light" panose="02020302060000000000" pitchFamily="18" charset="0"/>
              </a:rPr>
              <a:t>13 lunaisons </a:t>
            </a:r>
            <a:r>
              <a:rPr lang="fr-FR" sz="2800" dirty="0" smtClean="0">
                <a:solidFill>
                  <a:schemeClr val="bg1"/>
                </a:solidFill>
                <a:latin typeface="Spectral Light" panose="02020302060000000000" pitchFamily="18" charset="0"/>
              </a:rPr>
              <a:t>?</a:t>
            </a:r>
            <a:endParaRPr lang="fr-FR" sz="2800" dirty="0" smtClean="0">
              <a:solidFill>
                <a:srgbClr val="FFC000"/>
              </a:solidFill>
              <a:latin typeface="Spectral Light" panose="02020302060000000000" pitchFamily="18" charset="0"/>
            </a:endParaRPr>
          </a:p>
        </p:txBody>
      </p:sp>
      <p:pic>
        <p:nvPicPr>
          <p:cNvPr id="14" name="Picture 2" descr="Man Stands Thinking In Front Of Math Chalkboard Stock ..."/>
          <p:cNvPicPr>
            <a:picLocks noChangeAspect="1" noChangeArrowheads="1"/>
          </p:cNvPicPr>
          <p:nvPr/>
        </p:nvPicPr>
        <p:blipFill rotWithShape="1">
          <a:blip r:embed="rId2">
            <a:extLst>
              <a:ext uri="{28A0092B-C50C-407E-A947-70E740481C1C}">
                <a14:useLocalDpi xmlns:a14="http://schemas.microsoft.com/office/drawing/2010/main" val="0"/>
              </a:ext>
            </a:extLst>
          </a:blip>
          <a:srcRect r="40190" b="4818"/>
          <a:stretch/>
        </p:blipFill>
        <p:spPr bwMode="auto">
          <a:xfrm>
            <a:off x="612775" y="2684958"/>
            <a:ext cx="2112169" cy="224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842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617537"/>
            <a:ext cx="8223584" cy="1384995"/>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De Adam </a:t>
            </a:r>
            <a:r>
              <a:rPr lang="fr-FR" sz="2000" dirty="0" smtClean="0">
                <a:solidFill>
                  <a:schemeClr val="bg1"/>
                </a:solidFill>
                <a:latin typeface="Spectral Light" panose="02020302060000000000" pitchFamily="18" charset="0"/>
              </a:rPr>
              <a:t>(Ge 5.5) </a:t>
            </a:r>
            <a:r>
              <a:rPr lang="fr-FR" sz="2800" dirty="0" smtClean="0">
                <a:solidFill>
                  <a:schemeClr val="bg1"/>
                </a:solidFill>
                <a:latin typeface="Spectral Light" panose="02020302060000000000" pitchFamily="18" charset="0"/>
              </a:rPr>
              <a:t>à Jacob </a:t>
            </a:r>
            <a:r>
              <a:rPr lang="fr-FR" sz="2000" dirty="0" smtClean="0">
                <a:solidFill>
                  <a:schemeClr val="bg1"/>
                </a:solidFill>
                <a:latin typeface="Spectral Light" panose="02020302060000000000" pitchFamily="18" charset="0"/>
              </a:rPr>
              <a:t>(Ge 47.28)</a:t>
            </a:r>
            <a:r>
              <a:rPr lang="fr-FR" sz="2800" dirty="0" smtClean="0">
                <a:solidFill>
                  <a:schemeClr val="bg1"/>
                </a:solidFill>
                <a:latin typeface="Spectral Light" panose="02020302060000000000" pitchFamily="18" charset="0"/>
              </a:rPr>
              <a:t>,</a:t>
            </a:r>
            <a:endParaRPr lang="fr-FR" sz="2000" dirty="0">
              <a:solidFill>
                <a:schemeClr val="bg1"/>
              </a:solidFill>
              <a:latin typeface="Spectral Light" panose="02020302060000000000" pitchFamily="18" charset="0"/>
            </a:endParaRPr>
          </a:p>
          <a:p>
            <a:pPr algn="ctr"/>
            <a:r>
              <a:rPr lang="fr-FR" sz="2800" dirty="0" smtClean="0">
                <a:solidFill>
                  <a:schemeClr val="bg1"/>
                </a:solidFill>
                <a:latin typeface="Spectral Light" panose="02020302060000000000" pitchFamily="18" charset="0"/>
              </a:rPr>
              <a:t>tous les personnages ont vécu</a:t>
            </a:r>
          </a:p>
          <a:p>
            <a:pPr algn="ctr"/>
            <a:r>
              <a:rPr lang="fr-FR" sz="2800" dirty="0" smtClean="0">
                <a:solidFill>
                  <a:schemeClr val="bg1"/>
                </a:solidFill>
                <a:latin typeface="Spectral Light" panose="02020302060000000000" pitchFamily="18" charset="0"/>
              </a:rPr>
              <a:t>un nombre déterminé d’</a:t>
            </a:r>
            <a:r>
              <a:rPr lang="fr-FR" sz="2800" dirty="0" smtClean="0">
                <a:solidFill>
                  <a:srgbClr val="00FF00"/>
                </a:solidFill>
                <a:latin typeface="Spectral Light" panose="02020302060000000000" pitchFamily="18" charset="0"/>
              </a:rPr>
              <a:t>années </a:t>
            </a:r>
            <a:r>
              <a:rPr lang="fr-FR" sz="2000" dirty="0" smtClean="0">
                <a:solidFill>
                  <a:srgbClr val="00FF00"/>
                </a:solidFill>
                <a:latin typeface="Spectral Light" panose="02020302060000000000" pitchFamily="18" charset="0"/>
              </a:rPr>
              <a:t>&lt;</a:t>
            </a:r>
            <a:r>
              <a:rPr lang="fr-FR" sz="2000" dirty="0" err="1" smtClean="0">
                <a:solidFill>
                  <a:srgbClr val="00FF00"/>
                </a:solidFill>
                <a:latin typeface="Spectral Light" panose="02020302060000000000" pitchFamily="18" charset="0"/>
              </a:rPr>
              <a:t>shaneh</a:t>
            </a:r>
            <a:r>
              <a:rPr lang="fr-FR" sz="2000" dirty="0" smtClean="0">
                <a:solidFill>
                  <a:srgbClr val="00FF00"/>
                </a:solidFill>
                <a:latin typeface="Spectral Light" panose="02020302060000000000" pitchFamily="18" charset="0"/>
              </a:rPr>
              <a:t>&gt;</a:t>
            </a:r>
            <a:r>
              <a:rPr lang="fr-FR" sz="2800" dirty="0" smtClean="0">
                <a:solidFill>
                  <a:schemeClr val="bg1"/>
                </a:solidFill>
                <a:latin typeface="Spectral Light" panose="02020302060000000000" pitchFamily="18" charset="0"/>
              </a:rPr>
              <a:t>.</a:t>
            </a:r>
          </a:p>
        </p:txBody>
      </p:sp>
      <p:sp>
        <p:nvSpPr>
          <p:cNvPr id="12" name="ZoneTexte 11"/>
          <p:cNvSpPr txBox="1"/>
          <p:nvPr/>
        </p:nvSpPr>
        <p:spPr>
          <a:xfrm>
            <a:off x="3866154" y="2577250"/>
            <a:ext cx="5098334" cy="1384995"/>
          </a:xfrm>
          <a:prstGeom prst="rect">
            <a:avLst/>
          </a:prstGeom>
          <a:noFill/>
        </p:spPr>
        <p:txBody>
          <a:bodyPr wrap="square" rtlCol="0">
            <a:spAutoFit/>
          </a:bodyPr>
          <a:lstStyle/>
          <a:p>
            <a:pPr algn="ctr"/>
            <a:r>
              <a:rPr lang="fr-FR" sz="2800" u="sng" dirty="0" smtClean="0">
                <a:solidFill>
                  <a:schemeClr val="bg1"/>
                </a:solidFill>
                <a:latin typeface="Spectral Light" panose="02020302060000000000" pitchFamily="18" charset="0"/>
              </a:rPr>
              <a:t>Pas de changement</a:t>
            </a:r>
            <a:r>
              <a:rPr lang="fr-FR" sz="2800" dirty="0" smtClean="0">
                <a:solidFill>
                  <a:schemeClr val="bg1"/>
                </a:solidFill>
                <a:latin typeface="Spectral Light" panose="02020302060000000000" pitchFamily="18" charset="0"/>
              </a:rPr>
              <a:t> du</a:t>
            </a:r>
          </a:p>
          <a:p>
            <a:pPr algn="ctr"/>
            <a:r>
              <a:rPr lang="fr-FR" sz="2800" dirty="0" smtClean="0">
                <a:solidFill>
                  <a:schemeClr val="bg1"/>
                </a:solidFill>
                <a:latin typeface="Spectral Light" panose="02020302060000000000" pitchFamily="18" charset="0"/>
              </a:rPr>
              <a:t>« type d’année » </a:t>
            </a:r>
            <a:r>
              <a:rPr lang="fr-FR" sz="2400" dirty="0" smtClean="0">
                <a:solidFill>
                  <a:srgbClr val="FFCC66"/>
                </a:solidFill>
                <a:latin typeface="Spectral Light" panose="02020302060000000000" pitchFamily="18" charset="0"/>
              </a:rPr>
              <a:t>AVANT</a:t>
            </a:r>
            <a:endParaRPr lang="fr-FR" sz="2400" dirty="0">
              <a:solidFill>
                <a:schemeClr val="bg1"/>
              </a:solidFill>
              <a:latin typeface="Spectral Light" panose="02020302060000000000" pitchFamily="18" charset="0"/>
            </a:endParaRPr>
          </a:p>
          <a:p>
            <a:pPr algn="ctr"/>
            <a:r>
              <a:rPr lang="fr-FR" sz="2800" dirty="0" smtClean="0">
                <a:solidFill>
                  <a:schemeClr val="bg1"/>
                </a:solidFill>
                <a:latin typeface="Spectral Light" panose="02020302060000000000" pitchFamily="18" charset="0"/>
              </a:rPr>
              <a:t>et </a:t>
            </a:r>
            <a:r>
              <a:rPr lang="fr-FR" sz="2400" dirty="0" smtClean="0">
                <a:solidFill>
                  <a:schemeClr val="accent2">
                    <a:lumMod val="60000"/>
                    <a:lumOff val="40000"/>
                  </a:schemeClr>
                </a:solidFill>
                <a:latin typeface="Spectral Light" panose="02020302060000000000" pitchFamily="18" charset="0"/>
              </a:rPr>
              <a:t>APRÈS</a:t>
            </a:r>
            <a:r>
              <a:rPr lang="fr-FR" sz="2800" dirty="0" smtClean="0">
                <a:solidFill>
                  <a:schemeClr val="bg1"/>
                </a:solidFill>
                <a:latin typeface="Spectral Light" panose="02020302060000000000" pitchFamily="18" charset="0"/>
              </a:rPr>
              <a:t> le déluge.</a:t>
            </a:r>
            <a:endParaRPr lang="fr-FR" sz="2800" dirty="0" smtClean="0">
              <a:solidFill>
                <a:srgbClr val="FFC000"/>
              </a:solidFill>
              <a:latin typeface="Spectral Light" panose="02020302060000000000" pitchFamily="18" charset="0"/>
            </a:endParaRPr>
          </a:p>
        </p:txBody>
      </p:sp>
      <p:pic>
        <p:nvPicPr>
          <p:cNvPr id="23554" name="Picture 2" descr="The Great Flood And Noah&amp;#39;s Ark Were Real Even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283718"/>
            <a:ext cx="3175521" cy="197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446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CC66"/>
                </a:solidFill>
                <a:latin typeface="Spectral Light" panose="02020302060000000000" pitchFamily="18" charset="0"/>
              </a:rPr>
              <a:t>Avant le déluge </a:t>
            </a:r>
            <a:r>
              <a:rPr lang="fr-FR" sz="2000" dirty="0" smtClean="0">
                <a:solidFill>
                  <a:srgbClr val="FFCC66"/>
                </a:solidFill>
                <a:latin typeface="Spectral Light" panose="02020302060000000000" pitchFamily="18" charset="0"/>
              </a:rPr>
              <a:t>(Genèse 5)</a:t>
            </a:r>
          </a:p>
        </p:txBody>
      </p:sp>
      <p:sp>
        <p:nvSpPr>
          <p:cNvPr id="15" name="ZoneTexte 14"/>
          <p:cNvSpPr txBox="1"/>
          <p:nvPr/>
        </p:nvSpPr>
        <p:spPr>
          <a:xfrm>
            <a:off x="460375" y="1018824"/>
            <a:ext cx="8223584" cy="3416320"/>
          </a:xfrm>
          <a:prstGeom prst="rect">
            <a:avLst/>
          </a:prstGeom>
          <a:noFill/>
        </p:spPr>
        <p:txBody>
          <a:bodyPr wrap="square" rtlCol="0">
            <a:spAutoFit/>
          </a:bodyPr>
          <a:lstStyle/>
          <a:p>
            <a:r>
              <a:rPr lang="fr-FR" dirty="0">
                <a:solidFill>
                  <a:schemeClr val="bg1"/>
                </a:solidFill>
                <a:latin typeface="Spectral Light" panose="02020302060000000000" pitchFamily="18" charset="0"/>
              </a:rPr>
              <a:t>5 </a:t>
            </a:r>
            <a:r>
              <a:rPr lang="fr-FR" dirty="0">
                <a:solidFill>
                  <a:srgbClr val="00B0F0"/>
                </a:solidFill>
                <a:latin typeface="Spectral Light" panose="02020302060000000000" pitchFamily="18" charset="0"/>
              </a:rPr>
              <a:t>Adam</a:t>
            </a:r>
            <a:r>
              <a:rPr lang="fr-FR" dirty="0">
                <a:solidFill>
                  <a:schemeClr val="bg1"/>
                </a:solidFill>
                <a:latin typeface="Spectral Light" panose="02020302060000000000" pitchFamily="18" charset="0"/>
              </a:rPr>
              <a:t> vécut en tout </a:t>
            </a:r>
            <a:r>
              <a:rPr lang="fr-FR" dirty="0">
                <a:solidFill>
                  <a:srgbClr val="DF57FF"/>
                </a:solidFill>
                <a:latin typeface="Spectral Light" panose="02020302060000000000" pitchFamily="18" charset="0"/>
              </a:rPr>
              <a:t>930</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puis il mourut.</a:t>
            </a:r>
          </a:p>
          <a:p>
            <a:r>
              <a:rPr lang="fr-FR" dirty="0">
                <a:solidFill>
                  <a:schemeClr val="bg1"/>
                </a:solidFill>
                <a:latin typeface="Spectral Light" panose="02020302060000000000" pitchFamily="18" charset="0"/>
              </a:rPr>
              <a:t>6 A l'âge de 105 ans, Seth eut pour fils </a:t>
            </a:r>
            <a:r>
              <a:rPr lang="fr-FR" dirty="0" err="1" smtClean="0">
                <a:solidFill>
                  <a:schemeClr val="bg1"/>
                </a:solidFill>
                <a:latin typeface="Spectral Light" panose="02020302060000000000" pitchFamily="18" charset="0"/>
              </a:rPr>
              <a:t>Enosh</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7 </a:t>
            </a:r>
            <a:r>
              <a:rPr lang="fr-FR" dirty="0">
                <a:solidFill>
                  <a:srgbClr val="00B0F0"/>
                </a:solidFill>
                <a:latin typeface="Spectral Light" panose="02020302060000000000" pitchFamily="18" charset="0"/>
              </a:rPr>
              <a:t>Seth</a:t>
            </a:r>
            <a:r>
              <a:rPr lang="fr-FR" dirty="0">
                <a:solidFill>
                  <a:schemeClr val="bg1"/>
                </a:solidFill>
                <a:latin typeface="Spectral Light" panose="02020302060000000000" pitchFamily="18" charset="0"/>
              </a:rPr>
              <a:t> vécut </a:t>
            </a:r>
            <a:r>
              <a:rPr lang="fr-FR" dirty="0">
                <a:solidFill>
                  <a:srgbClr val="DF57FF"/>
                </a:solidFill>
                <a:latin typeface="Spectral Light" panose="02020302060000000000" pitchFamily="18" charset="0"/>
              </a:rPr>
              <a:t>807</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a:t>
            </a:r>
            <a:r>
              <a:rPr lang="fr-FR" dirty="0" err="1">
                <a:solidFill>
                  <a:schemeClr val="bg1"/>
                </a:solidFill>
                <a:latin typeface="Spectral Light" panose="02020302060000000000" pitchFamily="18" charset="0"/>
              </a:rPr>
              <a:t>Enosh</a:t>
            </a:r>
            <a:r>
              <a:rPr lang="fr-FR" dirty="0">
                <a:solidFill>
                  <a:schemeClr val="bg1"/>
                </a:solidFill>
                <a:latin typeface="Spectral Light" panose="02020302060000000000" pitchFamily="18" charset="0"/>
              </a:rPr>
              <a:t> et il eut des fils et des filles. 8 Seth vécut en tout 912 ans, puis il mourut.</a:t>
            </a:r>
          </a:p>
          <a:p>
            <a:r>
              <a:rPr lang="fr-FR" dirty="0">
                <a:solidFill>
                  <a:schemeClr val="bg1"/>
                </a:solidFill>
                <a:latin typeface="Spectral Light" panose="02020302060000000000" pitchFamily="18" charset="0"/>
              </a:rPr>
              <a:t>9 A l'âge de 90 ans, </a:t>
            </a:r>
            <a:r>
              <a:rPr lang="fr-FR" dirty="0" err="1">
                <a:solidFill>
                  <a:schemeClr val="bg1"/>
                </a:solidFill>
                <a:latin typeface="Spectral Light" panose="02020302060000000000" pitchFamily="18" charset="0"/>
              </a:rPr>
              <a:t>Enosh</a:t>
            </a:r>
            <a:r>
              <a:rPr lang="fr-FR" dirty="0">
                <a:solidFill>
                  <a:schemeClr val="bg1"/>
                </a:solidFill>
                <a:latin typeface="Spectral Light" panose="02020302060000000000" pitchFamily="18" charset="0"/>
              </a:rPr>
              <a:t> eut pour fils </a:t>
            </a:r>
            <a:r>
              <a:rPr lang="fr-FR" dirty="0" err="1" smtClean="0">
                <a:solidFill>
                  <a:schemeClr val="bg1"/>
                </a:solidFill>
                <a:latin typeface="Spectral Light" panose="02020302060000000000" pitchFamily="18" charset="0"/>
              </a:rPr>
              <a:t>Kénan</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10 </a:t>
            </a:r>
            <a:r>
              <a:rPr lang="fr-FR" dirty="0" err="1">
                <a:solidFill>
                  <a:schemeClr val="bg1"/>
                </a:solidFill>
                <a:latin typeface="Spectral Light" panose="02020302060000000000" pitchFamily="18" charset="0"/>
              </a:rPr>
              <a:t>Enosh</a:t>
            </a:r>
            <a:r>
              <a:rPr lang="fr-FR" dirty="0">
                <a:solidFill>
                  <a:schemeClr val="bg1"/>
                </a:solidFill>
                <a:latin typeface="Spectral Light" panose="02020302060000000000" pitchFamily="18" charset="0"/>
              </a:rPr>
              <a:t> vécut 815 ans après la naissance de </a:t>
            </a:r>
            <a:r>
              <a:rPr lang="fr-FR" dirty="0" err="1">
                <a:solidFill>
                  <a:schemeClr val="bg1"/>
                </a:solidFill>
                <a:latin typeface="Spectral Light" panose="02020302060000000000" pitchFamily="18" charset="0"/>
              </a:rPr>
              <a:t>Kénan</a:t>
            </a:r>
            <a:r>
              <a:rPr lang="fr-FR" dirty="0">
                <a:solidFill>
                  <a:schemeClr val="bg1"/>
                </a:solidFill>
                <a:latin typeface="Spectral Light" panose="02020302060000000000" pitchFamily="18" charset="0"/>
              </a:rPr>
              <a:t> et il eut des fils et des filles. 11 </a:t>
            </a:r>
            <a:r>
              <a:rPr lang="fr-FR" dirty="0" err="1">
                <a:solidFill>
                  <a:srgbClr val="00B0F0"/>
                </a:solidFill>
                <a:latin typeface="Spectral Light" panose="02020302060000000000" pitchFamily="18" charset="0"/>
              </a:rPr>
              <a:t>Enosh</a:t>
            </a:r>
            <a:r>
              <a:rPr lang="fr-FR" dirty="0">
                <a:solidFill>
                  <a:schemeClr val="bg1"/>
                </a:solidFill>
                <a:latin typeface="Spectral Light" panose="02020302060000000000" pitchFamily="18" charset="0"/>
              </a:rPr>
              <a:t> vécut en tout </a:t>
            </a:r>
            <a:r>
              <a:rPr lang="fr-FR" dirty="0">
                <a:solidFill>
                  <a:srgbClr val="DF57FF"/>
                </a:solidFill>
                <a:latin typeface="Spectral Light" panose="02020302060000000000" pitchFamily="18" charset="0"/>
              </a:rPr>
              <a:t>905</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puis il mourut.</a:t>
            </a:r>
          </a:p>
          <a:p>
            <a:r>
              <a:rPr lang="fr-FR" dirty="0">
                <a:solidFill>
                  <a:schemeClr val="bg1"/>
                </a:solidFill>
                <a:latin typeface="Spectral Light" panose="02020302060000000000" pitchFamily="18" charset="0"/>
              </a:rPr>
              <a:t>12 A l'âge de 70 ans, </a:t>
            </a:r>
            <a:r>
              <a:rPr lang="fr-FR" dirty="0" err="1">
                <a:solidFill>
                  <a:schemeClr val="bg1"/>
                </a:solidFill>
                <a:latin typeface="Spectral Light" panose="02020302060000000000" pitchFamily="18" charset="0"/>
              </a:rPr>
              <a:t>Kénan</a:t>
            </a:r>
            <a:r>
              <a:rPr lang="fr-FR" dirty="0">
                <a:solidFill>
                  <a:schemeClr val="bg1"/>
                </a:solidFill>
                <a:latin typeface="Spectral Light" panose="02020302060000000000" pitchFamily="18" charset="0"/>
              </a:rPr>
              <a:t> eut pour fils </a:t>
            </a:r>
            <a:r>
              <a:rPr lang="fr-FR" dirty="0" err="1" smtClean="0">
                <a:solidFill>
                  <a:schemeClr val="bg1"/>
                </a:solidFill>
                <a:latin typeface="Spectral Light" panose="02020302060000000000" pitchFamily="18" charset="0"/>
              </a:rPr>
              <a:t>Mahalaleel</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13 </a:t>
            </a:r>
            <a:r>
              <a:rPr lang="fr-FR" dirty="0" err="1">
                <a:solidFill>
                  <a:schemeClr val="bg1"/>
                </a:solidFill>
                <a:latin typeface="Spectral Light" panose="02020302060000000000" pitchFamily="18" charset="0"/>
              </a:rPr>
              <a:t>Kénan</a:t>
            </a:r>
            <a:r>
              <a:rPr lang="fr-FR" dirty="0">
                <a:solidFill>
                  <a:schemeClr val="bg1"/>
                </a:solidFill>
                <a:latin typeface="Spectral Light" panose="02020302060000000000" pitchFamily="18" charset="0"/>
              </a:rPr>
              <a:t> vécut 840 ans après la naissance de </a:t>
            </a:r>
            <a:r>
              <a:rPr lang="fr-FR" dirty="0" err="1">
                <a:solidFill>
                  <a:schemeClr val="bg1"/>
                </a:solidFill>
                <a:latin typeface="Spectral Light" panose="02020302060000000000" pitchFamily="18" charset="0"/>
              </a:rPr>
              <a:t>Mahalaleel</a:t>
            </a:r>
            <a:r>
              <a:rPr lang="fr-FR" dirty="0">
                <a:solidFill>
                  <a:schemeClr val="bg1"/>
                </a:solidFill>
                <a:latin typeface="Spectral Light" panose="02020302060000000000" pitchFamily="18" charset="0"/>
              </a:rPr>
              <a:t> et il eut des fils et des </a:t>
            </a:r>
            <a:r>
              <a:rPr lang="fr-FR" dirty="0" smtClean="0">
                <a:solidFill>
                  <a:schemeClr val="bg1"/>
                </a:solidFill>
                <a:latin typeface="Spectral Light" panose="02020302060000000000" pitchFamily="18" charset="0"/>
              </a:rPr>
              <a:t>filles.</a:t>
            </a:r>
          </a:p>
          <a:p>
            <a:r>
              <a:rPr lang="fr-FR" dirty="0" smtClean="0">
                <a:solidFill>
                  <a:schemeClr val="bg1"/>
                </a:solidFill>
                <a:latin typeface="Spectral Light" panose="02020302060000000000" pitchFamily="18" charset="0"/>
              </a:rPr>
              <a:t>14 </a:t>
            </a:r>
            <a:r>
              <a:rPr lang="fr-FR" dirty="0" err="1">
                <a:solidFill>
                  <a:srgbClr val="00B0F0"/>
                </a:solidFill>
                <a:latin typeface="Spectral Light" panose="02020302060000000000" pitchFamily="18" charset="0"/>
              </a:rPr>
              <a:t>Kénan</a:t>
            </a:r>
            <a:r>
              <a:rPr lang="fr-FR" dirty="0">
                <a:solidFill>
                  <a:schemeClr val="bg1"/>
                </a:solidFill>
                <a:latin typeface="Spectral Light" panose="02020302060000000000" pitchFamily="18" charset="0"/>
              </a:rPr>
              <a:t> vécut en tout </a:t>
            </a:r>
            <a:r>
              <a:rPr lang="fr-FR" dirty="0">
                <a:solidFill>
                  <a:srgbClr val="DF57FF"/>
                </a:solidFill>
                <a:latin typeface="Spectral Light" panose="02020302060000000000" pitchFamily="18" charset="0"/>
              </a:rPr>
              <a:t>910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puis il mourut.</a:t>
            </a:r>
          </a:p>
          <a:p>
            <a:r>
              <a:rPr lang="fr-FR" dirty="0">
                <a:solidFill>
                  <a:schemeClr val="bg1"/>
                </a:solidFill>
                <a:latin typeface="Spectral Light" panose="02020302060000000000" pitchFamily="18" charset="0"/>
              </a:rPr>
              <a:t>15 A l'âge de 65 ans, </a:t>
            </a:r>
            <a:r>
              <a:rPr lang="fr-FR" dirty="0" err="1">
                <a:solidFill>
                  <a:schemeClr val="bg1"/>
                </a:solidFill>
                <a:latin typeface="Spectral Light" panose="02020302060000000000" pitchFamily="18" charset="0"/>
              </a:rPr>
              <a:t>Mahalaleel</a:t>
            </a:r>
            <a:r>
              <a:rPr lang="fr-FR" dirty="0">
                <a:solidFill>
                  <a:schemeClr val="bg1"/>
                </a:solidFill>
                <a:latin typeface="Spectral Light" panose="02020302060000000000" pitchFamily="18" charset="0"/>
              </a:rPr>
              <a:t> eut pour fils </a:t>
            </a:r>
            <a:r>
              <a:rPr lang="fr-FR" dirty="0" err="1" smtClean="0">
                <a:solidFill>
                  <a:schemeClr val="bg1"/>
                </a:solidFill>
                <a:latin typeface="Spectral Light" panose="02020302060000000000" pitchFamily="18" charset="0"/>
              </a:rPr>
              <a:t>Jéred</a:t>
            </a:r>
            <a:r>
              <a:rPr lang="fr-FR" dirty="0" smtClean="0">
                <a:solidFill>
                  <a:schemeClr val="bg1"/>
                </a:solidFill>
                <a:latin typeface="Spectral Light" panose="02020302060000000000" pitchFamily="18" charset="0"/>
              </a:rPr>
              <a:t>.</a:t>
            </a:r>
          </a:p>
        </p:txBody>
      </p:sp>
      <p:sp>
        <p:nvSpPr>
          <p:cNvPr id="9" name="Flèche gauche 8"/>
          <p:cNvSpPr/>
          <p:nvPr/>
        </p:nvSpPr>
        <p:spPr>
          <a:xfrm>
            <a:off x="1835696" y="574348"/>
            <a:ext cx="720080" cy="304800"/>
          </a:xfrm>
          <a:prstGeom prst="leftArrow">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36896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6 2.85626E-6 L -0.33073 2.85626E-6 " pathEditMode="relative" rAng="0" ptsTypes="AA">
                                      <p:cBhvr>
                                        <p:cTn id="6" dur="2000" fill="hold"/>
                                        <p:tgtEl>
                                          <p:spTgt spid="9"/>
                                        </p:tgtEl>
                                        <p:attrNameLst>
                                          <p:attrName>ppt_x</p:attrName>
                                          <p:attrName>ppt_y</p:attrName>
                                        </p:attrNameLst>
                                      </p:cBhvr>
                                      <p:rCtr x="-165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19571" y="465137"/>
            <a:ext cx="8304858" cy="461665"/>
          </a:xfrm>
          <a:prstGeom prst="rect">
            <a:avLst/>
          </a:prstGeom>
          <a:noFill/>
        </p:spPr>
        <p:txBody>
          <a:bodyPr wrap="square" rtlCol="0">
            <a:spAutoFit/>
          </a:bodyPr>
          <a:lstStyle/>
          <a:p>
            <a:r>
              <a:rPr lang="fr-FR" sz="2400" u="sng" dirty="0" smtClean="0">
                <a:solidFill>
                  <a:schemeClr val="bg1"/>
                </a:solidFill>
                <a:latin typeface="Spectral Light" panose="02020302060000000000" pitchFamily="18" charset="0"/>
              </a:rPr>
              <a:t>Dictionnaire des racines hébraïques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1222375" y="1059582"/>
            <a:ext cx="7502054" cy="461665"/>
          </a:xfrm>
          <a:prstGeom prst="rect">
            <a:avLst/>
          </a:prstGeom>
          <a:noFill/>
        </p:spPr>
        <p:txBody>
          <a:bodyPr wrap="square" rtlCol="0">
            <a:spAutoFit/>
          </a:bodyPr>
          <a:lstStyle/>
          <a:p>
            <a:r>
              <a:rPr lang="fr-FR" sz="2400" dirty="0" smtClean="0">
                <a:solidFill>
                  <a:srgbClr val="00FF00"/>
                </a:solidFill>
                <a:latin typeface="Spectral Light" panose="02020302060000000000" pitchFamily="18" charset="0"/>
              </a:rPr>
              <a:t>(1) Reprendre, répéter, faire une deuxième fois</a:t>
            </a:r>
            <a:endParaRPr lang="fr-FR" sz="2400" dirty="0" smtClean="0">
              <a:solidFill>
                <a:schemeClr val="bg1"/>
              </a:solidFill>
              <a:latin typeface="Spectral Light" panose="02020302060000000000" pitchFamily="18" charset="0"/>
            </a:endParaRPr>
          </a:p>
        </p:txBody>
      </p:sp>
      <p:sp>
        <p:nvSpPr>
          <p:cNvPr id="14" name="ZoneTexte 13"/>
          <p:cNvSpPr txBox="1"/>
          <p:nvPr/>
        </p:nvSpPr>
        <p:spPr>
          <a:xfrm>
            <a:off x="1222375" y="1707654"/>
            <a:ext cx="7542858" cy="461665"/>
          </a:xfrm>
          <a:prstGeom prst="rect">
            <a:avLst/>
          </a:prstGeom>
          <a:noFill/>
        </p:spPr>
        <p:txBody>
          <a:bodyPr wrap="square" rtlCol="0">
            <a:spAutoFit/>
          </a:bodyPr>
          <a:lstStyle/>
          <a:p>
            <a:r>
              <a:rPr lang="fr-FR" sz="2400" dirty="0" smtClean="0">
                <a:solidFill>
                  <a:srgbClr val="DF57FF"/>
                </a:solidFill>
                <a:latin typeface="Spectral Light" panose="02020302060000000000" pitchFamily="18" charset="0"/>
              </a:rPr>
              <a:t>(2) Année (répétition)</a:t>
            </a:r>
          </a:p>
        </p:txBody>
      </p:sp>
      <p:sp>
        <p:nvSpPr>
          <p:cNvPr id="15" name="ZoneTexte 14"/>
          <p:cNvSpPr txBox="1"/>
          <p:nvPr/>
        </p:nvSpPr>
        <p:spPr>
          <a:xfrm>
            <a:off x="431960" y="2481361"/>
            <a:ext cx="2424237" cy="707886"/>
          </a:xfrm>
          <a:prstGeom prst="rect">
            <a:avLst/>
          </a:prstGeom>
          <a:noFill/>
        </p:spPr>
        <p:txBody>
          <a:bodyPr wrap="square" rtlCol="0">
            <a:spAutoFit/>
          </a:bodyPr>
          <a:lstStyle/>
          <a:p>
            <a:r>
              <a:rPr lang="fr-FR" sz="2400" u="sng" dirty="0" smtClean="0">
                <a:solidFill>
                  <a:schemeClr val="bg1"/>
                </a:solidFill>
                <a:latin typeface="Spectral Light" panose="02020302060000000000" pitchFamily="18" charset="0"/>
              </a:rPr>
              <a:t>John </a:t>
            </a:r>
            <a:r>
              <a:rPr lang="fr-FR" sz="2400" u="sng" dirty="0" err="1" smtClean="0">
                <a:solidFill>
                  <a:schemeClr val="bg1"/>
                </a:solidFill>
                <a:latin typeface="Spectral Light" panose="02020302060000000000" pitchFamily="18" charset="0"/>
              </a:rPr>
              <a:t>Parkhurst</a:t>
            </a:r>
            <a:r>
              <a:rPr lang="fr-FR" sz="2400" u="sng" dirty="0" smtClean="0">
                <a:solidFill>
                  <a:schemeClr val="bg1"/>
                </a:solidFill>
                <a:latin typeface="Spectral Light" panose="02020302060000000000" pitchFamily="18" charset="0"/>
              </a:rPr>
              <a:t> </a:t>
            </a:r>
            <a:r>
              <a:rPr lang="fr-FR" sz="1600" dirty="0" smtClean="0">
                <a:solidFill>
                  <a:schemeClr val="bg1"/>
                </a:solidFill>
                <a:latin typeface="Spectral Light" panose="02020302060000000000" pitchFamily="18" charset="0"/>
              </a:rPr>
              <a:t>(1762)</a:t>
            </a:r>
          </a:p>
        </p:txBody>
      </p:sp>
      <p:sp>
        <p:nvSpPr>
          <p:cNvPr id="16" name="ZoneTexte 15"/>
          <p:cNvSpPr txBox="1"/>
          <p:nvPr/>
        </p:nvSpPr>
        <p:spPr>
          <a:xfrm>
            <a:off x="2909390" y="2481362"/>
            <a:ext cx="3277617" cy="461665"/>
          </a:xfrm>
          <a:prstGeom prst="rect">
            <a:avLst/>
          </a:prstGeom>
          <a:noFill/>
        </p:spPr>
        <p:txBody>
          <a:bodyPr wrap="square" rtlCol="0">
            <a:spAutoFit/>
          </a:bodyPr>
          <a:lstStyle/>
          <a:p>
            <a:r>
              <a:rPr lang="fr-FR" sz="2400" dirty="0" smtClean="0">
                <a:solidFill>
                  <a:srgbClr val="00FF00"/>
                </a:solidFill>
                <a:latin typeface="Spectral Light" panose="02020302060000000000" pitchFamily="18" charset="0"/>
              </a:rPr>
              <a:t>Répéter, recommencer</a:t>
            </a:r>
            <a:endParaRPr lang="fr-FR" sz="2400" dirty="0" smtClean="0">
              <a:solidFill>
                <a:schemeClr val="bg1"/>
              </a:solidFill>
              <a:latin typeface="Spectral Light" panose="02020302060000000000" pitchFamily="18" charset="0"/>
            </a:endParaRPr>
          </a:p>
        </p:txBody>
      </p:sp>
      <p:sp>
        <p:nvSpPr>
          <p:cNvPr id="17" name="ZoneTexte 16"/>
          <p:cNvSpPr txBox="1"/>
          <p:nvPr/>
        </p:nvSpPr>
        <p:spPr>
          <a:xfrm>
            <a:off x="472764" y="3219822"/>
            <a:ext cx="2424237" cy="707886"/>
          </a:xfrm>
          <a:prstGeom prst="rect">
            <a:avLst/>
          </a:prstGeom>
          <a:noFill/>
        </p:spPr>
        <p:txBody>
          <a:bodyPr wrap="square" rtlCol="0">
            <a:spAutoFit/>
          </a:bodyPr>
          <a:lstStyle/>
          <a:p>
            <a:r>
              <a:rPr lang="fr-FR" sz="2400" u="sng" dirty="0" smtClean="0">
                <a:solidFill>
                  <a:schemeClr val="bg1"/>
                </a:solidFill>
                <a:latin typeface="Spectral Light" panose="02020302060000000000" pitchFamily="18" charset="0"/>
              </a:rPr>
              <a:t>Barker</a:t>
            </a:r>
          </a:p>
          <a:p>
            <a:r>
              <a:rPr lang="fr-FR" sz="1600" dirty="0" smtClean="0">
                <a:solidFill>
                  <a:schemeClr val="bg1"/>
                </a:solidFill>
                <a:latin typeface="Spectral Light" panose="02020302060000000000" pitchFamily="18" charset="0"/>
              </a:rPr>
              <a:t>(1776)</a:t>
            </a:r>
          </a:p>
        </p:txBody>
      </p:sp>
      <p:sp>
        <p:nvSpPr>
          <p:cNvPr id="18" name="ZoneTexte 17"/>
          <p:cNvSpPr txBox="1"/>
          <p:nvPr/>
        </p:nvSpPr>
        <p:spPr>
          <a:xfrm>
            <a:off x="2950194" y="3219823"/>
            <a:ext cx="6026683" cy="830997"/>
          </a:xfrm>
          <a:prstGeom prst="rect">
            <a:avLst/>
          </a:prstGeom>
          <a:noFill/>
        </p:spPr>
        <p:txBody>
          <a:bodyPr wrap="square" rtlCol="0">
            <a:spAutoFit/>
          </a:bodyPr>
          <a:lstStyle/>
          <a:p>
            <a:r>
              <a:rPr lang="fr-FR" sz="2400" dirty="0" smtClean="0">
                <a:solidFill>
                  <a:srgbClr val="00FF00"/>
                </a:solidFill>
                <a:latin typeface="Spectral Light" panose="02020302060000000000" pitchFamily="18" charset="0"/>
              </a:rPr>
              <a:t>Répéter, refaire une chose, changer, modifier, doubler</a:t>
            </a:r>
            <a:endParaRPr lang="fr-FR" sz="2400" dirty="0" smtClean="0">
              <a:solidFill>
                <a:schemeClr val="bg1"/>
              </a:solidFill>
              <a:latin typeface="Spectral Light" panose="02020302060000000000" pitchFamily="18" charset="0"/>
            </a:endParaRPr>
          </a:p>
        </p:txBody>
      </p:sp>
    </p:spTree>
    <p:extLst>
      <p:ext uri="{BB962C8B-B14F-4D97-AF65-F5344CB8AC3E}">
        <p14:creationId xmlns:p14="http://schemas.microsoft.com/office/powerpoint/2010/main" val="18065120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CC66"/>
                </a:solidFill>
                <a:latin typeface="Spectral Light" panose="02020302060000000000" pitchFamily="18" charset="0"/>
              </a:rPr>
              <a:t>Avant le déluge </a:t>
            </a:r>
            <a:r>
              <a:rPr lang="fr-FR" sz="2000" dirty="0" smtClean="0">
                <a:solidFill>
                  <a:srgbClr val="FFCC66"/>
                </a:solidFill>
                <a:latin typeface="Spectral Light" panose="02020302060000000000" pitchFamily="18" charset="0"/>
              </a:rPr>
              <a:t>(Genèse 5)</a:t>
            </a:r>
          </a:p>
        </p:txBody>
      </p:sp>
      <p:sp>
        <p:nvSpPr>
          <p:cNvPr id="15" name="ZoneTexte 14"/>
          <p:cNvSpPr txBox="1"/>
          <p:nvPr/>
        </p:nvSpPr>
        <p:spPr>
          <a:xfrm>
            <a:off x="460375" y="1018824"/>
            <a:ext cx="8223584" cy="3416320"/>
          </a:xfrm>
          <a:prstGeom prst="rect">
            <a:avLst/>
          </a:prstGeom>
          <a:noFill/>
        </p:spPr>
        <p:txBody>
          <a:bodyPr wrap="square" rtlCol="0">
            <a:spAutoFit/>
          </a:bodyPr>
          <a:lstStyle/>
          <a:p>
            <a:r>
              <a:rPr lang="fr-FR" dirty="0">
                <a:solidFill>
                  <a:schemeClr val="tx1">
                    <a:lumMod val="65000"/>
                    <a:lumOff val="35000"/>
                  </a:schemeClr>
                </a:solidFill>
                <a:latin typeface="Spectral Light" panose="02020302060000000000" pitchFamily="18" charset="0"/>
              </a:rPr>
              <a:t>5 </a:t>
            </a:r>
            <a:r>
              <a:rPr lang="fr-FR" dirty="0">
                <a:solidFill>
                  <a:srgbClr val="00B0F0"/>
                </a:solidFill>
                <a:latin typeface="Spectral Light" panose="02020302060000000000" pitchFamily="18" charset="0"/>
              </a:rPr>
              <a:t>Adam</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en tout </a:t>
            </a:r>
            <a:r>
              <a:rPr lang="fr-FR" dirty="0">
                <a:solidFill>
                  <a:srgbClr val="DF57FF"/>
                </a:solidFill>
                <a:latin typeface="Spectral Light" panose="02020302060000000000" pitchFamily="18" charset="0"/>
              </a:rPr>
              <a:t>930</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puis il mourut.</a:t>
            </a:r>
          </a:p>
          <a:p>
            <a:r>
              <a:rPr lang="fr-FR" dirty="0">
                <a:solidFill>
                  <a:schemeClr val="tx1">
                    <a:lumMod val="65000"/>
                    <a:lumOff val="35000"/>
                  </a:schemeClr>
                </a:solidFill>
                <a:latin typeface="Spectral Light" panose="02020302060000000000" pitchFamily="18" charset="0"/>
              </a:rPr>
              <a:t>6 A l'âge de 105 ans, Seth eut pour fils </a:t>
            </a:r>
            <a:r>
              <a:rPr lang="fr-FR" dirty="0" err="1" smtClean="0">
                <a:solidFill>
                  <a:schemeClr val="tx1">
                    <a:lumMod val="65000"/>
                    <a:lumOff val="35000"/>
                  </a:schemeClr>
                </a:solidFill>
                <a:latin typeface="Spectral Light" panose="02020302060000000000" pitchFamily="18" charset="0"/>
              </a:rPr>
              <a:t>Enosh</a:t>
            </a:r>
            <a:r>
              <a:rPr lang="fr-FR" dirty="0" smtClean="0">
                <a:solidFill>
                  <a:schemeClr val="tx1">
                    <a:lumMod val="65000"/>
                    <a:lumOff val="35000"/>
                  </a:schemeClr>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7 </a:t>
            </a:r>
            <a:r>
              <a:rPr lang="fr-FR" dirty="0">
                <a:solidFill>
                  <a:srgbClr val="00B0F0"/>
                </a:solidFill>
                <a:latin typeface="Spectral Light" panose="02020302060000000000" pitchFamily="18" charset="0"/>
              </a:rPr>
              <a:t>Seth</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a:t>
            </a:r>
            <a:r>
              <a:rPr lang="fr-FR" dirty="0">
                <a:solidFill>
                  <a:srgbClr val="DF57FF"/>
                </a:solidFill>
                <a:latin typeface="Spectral Light" panose="02020302060000000000" pitchFamily="18" charset="0"/>
              </a:rPr>
              <a:t>807</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a:t>
            </a:r>
            <a:r>
              <a:rPr lang="fr-FR" dirty="0" err="1">
                <a:solidFill>
                  <a:schemeClr val="tx1">
                    <a:lumMod val="65000"/>
                    <a:lumOff val="35000"/>
                  </a:schemeClr>
                </a:solidFill>
                <a:latin typeface="Spectral Light" panose="02020302060000000000" pitchFamily="18" charset="0"/>
              </a:rPr>
              <a:t>Enosh</a:t>
            </a:r>
            <a:r>
              <a:rPr lang="fr-FR" dirty="0">
                <a:solidFill>
                  <a:schemeClr val="tx1">
                    <a:lumMod val="65000"/>
                    <a:lumOff val="35000"/>
                  </a:schemeClr>
                </a:solidFill>
                <a:latin typeface="Spectral Light" panose="02020302060000000000" pitchFamily="18" charset="0"/>
              </a:rPr>
              <a:t> et il eut des fils et des filles. 8 Seth vécut en tout 912 ans, puis il mourut.</a:t>
            </a:r>
          </a:p>
          <a:p>
            <a:r>
              <a:rPr lang="fr-FR" dirty="0">
                <a:solidFill>
                  <a:schemeClr val="tx1">
                    <a:lumMod val="65000"/>
                    <a:lumOff val="35000"/>
                  </a:schemeClr>
                </a:solidFill>
                <a:latin typeface="Spectral Light" panose="02020302060000000000" pitchFamily="18" charset="0"/>
              </a:rPr>
              <a:t>9 A l'âge de 90 ans, </a:t>
            </a:r>
            <a:r>
              <a:rPr lang="fr-FR" dirty="0" err="1">
                <a:solidFill>
                  <a:schemeClr val="tx1">
                    <a:lumMod val="65000"/>
                    <a:lumOff val="35000"/>
                  </a:schemeClr>
                </a:solidFill>
                <a:latin typeface="Spectral Light" panose="02020302060000000000" pitchFamily="18" charset="0"/>
              </a:rPr>
              <a:t>Enosh</a:t>
            </a:r>
            <a:r>
              <a:rPr lang="fr-FR" dirty="0">
                <a:solidFill>
                  <a:schemeClr val="tx1">
                    <a:lumMod val="65000"/>
                    <a:lumOff val="35000"/>
                  </a:schemeClr>
                </a:solidFill>
                <a:latin typeface="Spectral Light" panose="02020302060000000000" pitchFamily="18" charset="0"/>
              </a:rPr>
              <a:t> eut pour fils </a:t>
            </a:r>
            <a:r>
              <a:rPr lang="fr-FR" dirty="0" err="1" smtClean="0">
                <a:solidFill>
                  <a:schemeClr val="tx1">
                    <a:lumMod val="65000"/>
                    <a:lumOff val="35000"/>
                  </a:schemeClr>
                </a:solidFill>
                <a:latin typeface="Spectral Light" panose="02020302060000000000" pitchFamily="18" charset="0"/>
              </a:rPr>
              <a:t>Kénan</a:t>
            </a:r>
            <a:r>
              <a:rPr lang="fr-FR" dirty="0" smtClean="0">
                <a:solidFill>
                  <a:schemeClr val="tx1">
                    <a:lumMod val="65000"/>
                    <a:lumOff val="35000"/>
                  </a:schemeClr>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10 </a:t>
            </a:r>
            <a:r>
              <a:rPr lang="fr-FR" dirty="0" err="1">
                <a:solidFill>
                  <a:schemeClr val="tx1">
                    <a:lumMod val="65000"/>
                    <a:lumOff val="35000"/>
                  </a:schemeClr>
                </a:solidFill>
                <a:latin typeface="Spectral Light" panose="02020302060000000000" pitchFamily="18" charset="0"/>
              </a:rPr>
              <a:t>Enosh</a:t>
            </a:r>
            <a:r>
              <a:rPr lang="fr-FR" dirty="0">
                <a:solidFill>
                  <a:schemeClr val="tx1">
                    <a:lumMod val="65000"/>
                    <a:lumOff val="35000"/>
                  </a:schemeClr>
                </a:solidFill>
                <a:latin typeface="Spectral Light" panose="02020302060000000000" pitchFamily="18" charset="0"/>
              </a:rPr>
              <a:t> vécut 815 ans après la naissance de </a:t>
            </a:r>
            <a:r>
              <a:rPr lang="fr-FR" dirty="0" err="1">
                <a:solidFill>
                  <a:schemeClr val="tx1">
                    <a:lumMod val="65000"/>
                    <a:lumOff val="35000"/>
                  </a:schemeClr>
                </a:solidFill>
                <a:latin typeface="Spectral Light" panose="02020302060000000000" pitchFamily="18" charset="0"/>
              </a:rPr>
              <a:t>Kénan</a:t>
            </a:r>
            <a:r>
              <a:rPr lang="fr-FR" dirty="0">
                <a:solidFill>
                  <a:schemeClr val="tx1">
                    <a:lumMod val="65000"/>
                    <a:lumOff val="35000"/>
                  </a:schemeClr>
                </a:solidFill>
                <a:latin typeface="Spectral Light" panose="02020302060000000000" pitchFamily="18" charset="0"/>
              </a:rPr>
              <a:t> et il eut des fils et des filles. 11 </a:t>
            </a:r>
            <a:r>
              <a:rPr lang="fr-FR" dirty="0" err="1">
                <a:solidFill>
                  <a:srgbClr val="00B0F0"/>
                </a:solidFill>
                <a:latin typeface="Spectral Light" panose="02020302060000000000" pitchFamily="18" charset="0"/>
              </a:rPr>
              <a:t>Enosh</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en tout </a:t>
            </a:r>
            <a:r>
              <a:rPr lang="fr-FR" dirty="0">
                <a:solidFill>
                  <a:srgbClr val="DF57FF"/>
                </a:solidFill>
                <a:latin typeface="Spectral Light" panose="02020302060000000000" pitchFamily="18" charset="0"/>
              </a:rPr>
              <a:t>905</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puis il mourut.</a:t>
            </a:r>
          </a:p>
          <a:p>
            <a:r>
              <a:rPr lang="fr-FR" dirty="0">
                <a:solidFill>
                  <a:schemeClr val="tx1">
                    <a:lumMod val="65000"/>
                    <a:lumOff val="35000"/>
                  </a:schemeClr>
                </a:solidFill>
                <a:latin typeface="Spectral Light" panose="02020302060000000000" pitchFamily="18" charset="0"/>
              </a:rPr>
              <a:t>12 A l'âge de 70 ans, </a:t>
            </a:r>
            <a:r>
              <a:rPr lang="fr-FR" dirty="0" err="1">
                <a:solidFill>
                  <a:schemeClr val="tx1">
                    <a:lumMod val="65000"/>
                    <a:lumOff val="35000"/>
                  </a:schemeClr>
                </a:solidFill>
                <a:latin typeface="Spectral Light" panose="02020302060000000000" pitchFamily="18" charset="0"/>
              </a:rPr>
              <a:t>Kénan</a:t>
            </a:r>
            <a:r>
              <a:rPr lang="fr-FR" dirty="0">
                <a:solidFill>
                  <a:schemeClr val="tx1">
                    <a:lumMod val="65000"/>
                    <a:lumOff val="35000"/>
                  </a:schemeClr>
                </a:solidFill>
                <a:latin typeface="Spectral Light" panose="02020302060000000000" pitchFamily="18" charset="0"/>
              </a:rPr>
              <a:t> eut pour fils </a:t>
            </a:r>
            <a:r>
              <a:rPr lang="fr-FR" dirty="0" err="1" smtClean="0">
                <a:solidFill>
                  <a:schemeClr val="tx1">
                    <a:lumMod val="65000"/>
                    <a:lumOff val="35000"/>
                  </a:schemeClr>
                </a:solidFill>
                <a:latin typeface="Spectral Light" panose="02020302060000000000" pitchFamily="18" charset="0"/>
              </a:rPr>
              <a:t>Mahalaleel</a:t>
            </a:r>
            <a:r>
              <a:rPr lang="fr-FR" dirty="0" smtClean="0">
                <a:solidFill>
                  <a:schemeClr val="tx1">
                    <a:lumMod val="65000"/>
                    <a:lumOff val="35000"/>
                  </a:schemeClr>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13 </a:t>
            </a:r>
            <a:r>
              <a:rPr lang="fr-FR" dirty="0" err="1">
                <a:solidFill>
                  <a:schemeClr val="tx1">
                    <a:lumMod val="65000"/>
                    <a:lumOff val="35000"/>
                  </a:schemeClr>
                </a:solidFill>
                <a:latin typeface="Spectral Light" panose="02020302060000000000" pitchFamily="18" charset="0"/>
              </a:rPr>
              <a:t>Kénan</a:t>
            </a:r>
            <a:r>
              <a:rPr lang="fr-FR" dirty="0">
                <a:solidFill>
                  <a:schemeClr val="tx1">
                    <a:lumMod val="65000"/>
                    <a:lumOff val="35000"/>
                  </a:schemeClr>
                </a:solidFill>
                <a:latin typeface="Spectral Light" panose="02020302060000000000" pitchFamily="18" charset="0"/>
              </a:rPr>
              <a:t> vécut 840 ans après la naissance de </a:t>
            </a:r>
            <a:r>
              <a:rPr lang="fr-FR" dirty="0" err="1">
                <a:solidFill>
                  <a:schemeClr val="tx1">
                    <a:lumMod val="65000"/>
                    <a:lumOff val="35000"/>
                  </a:schemeClr>
                </a:solidFill>
                <a:latin typeface="Spectral Light" panose="02020302060000000000" pitchFamily="18" charset="0"/>
              </a:rPr>
              <a:t>Mahalaleel</a:t>
            </a:r>
            <a:r>
              <a:rPr lang="fr-FR" dirty="0">
                <a:solidFill>
                  <a:schemeClr val="tx1">
                    <a:lumMod val="65000"/>
                    <a:lumOff val="35000"/>
                  </a:schemeClr>
                </a:solidFill>
                <a:latin typeface="Spectral Light" panose="02020302060000000000" pitchFamily="18" charset="0"/>
              </a:rPr>
              <a:t> et il eut des fils et des </a:t>
            </a:r>
            <a:r>
              <a:rPr lang="fr-FR" dirty="0" smtClean="0">
                <a:solidFill>
                  <a:schemeClr val="tx1">
                    <a:lumMod val="65000"/>
                    <a:lumOff val="35000"/>
                  </a:schemeClr>
                </a:solidFill>
                <a:latin typeface="Spectral Light" panose="02020302060000000000" pitchFamily="18" charset="0"/>
              </a:rPr>
              <a:t>filles.</a:t>
            </a:r>
          </a:p>
          <a:p>
            <a:r>
              <a:rPr lang="fr-FR" dirty="0" smtClean="0">
                <a:solidFill>
                  <a:schemeClr val="tx1">
                    <a:lumMod val="65000"/>
                    <a:lumOff val="35000"/>
                  </a:schemeClr>
                </a:solidFill>
                <a:latin typeface="Spectral Light" panose="02020302060000000000" pitchFamily="18" charset="0"/>
              </a:rPr>
              <a:t>14 </a:t>
            </a:r>
            <a:r>
              <a:rPr lang="fr-FR" dirty="0" err="1">
                <a:solidFill>
                  <a:srgbClr val="00B0F0"/>
                </a:solidFill>
                <a:latin typeface="Spectral Light" panose="02020302060000000000" pitchFamily="18" charset="0"/>
              </a:rPr>
              <a:t>Kénan</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en tout </a:t>
            </a:r>
            <a:r>
              <a:rPr lang="fr-FR" dirty="0">
                <a:solidFill>
                  <a:srgbClr val="DF57FF"/>
                </a:solidFill>
                <a:latin typeface="Spectral Light" panose="02020302060000000000" pitchFamily="18" charset="0"/>
              </a:rPr>
              <a:t>910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puis il mourut.</a:t>
            </a:r>
          </a:p>
          <a:p>
            <a:r>
              <a:rPr lang="fr-FR" dirty="0">
                <a:solidFill>
                  <a:schemeClr val="tx1">
                    <a:lumMod val="65000"/>
                    <a:lumOff val="35000"/>
                  </a:schemeClr>
                </a:solidFill>
                <a:latin typeface="Spectral Light" panose="02020302060000000000" pitchFamily="18" charset="0"/>
              </a:rPr>
              <a:t>15 A l'âge de 65 ans, </a:t>
            </a:r>
            <a:r>
              <a:rPr lang="fr-FR" dirty="0" err="1">
                <a:solidFill>
                  <a:schemeClr val="tx1">
                    <a:lumMod val="65000"/>
                    <a:lumOff val="35000"/>
                  </a:schemeClr>
                </a:solidFill>
                <a:latin typeface="Spectral Light" panose="02020302060000000000" pitchFamily="18" charset="0"/>
              </a:rPr>
              <a:t>Mahalaleel</a:t>
            </a:r>
            <a:r>
              <a:rPr lang="fr-FR" dirty="0">
                <a:solidFill>
                  <a:schemeClr val="tx1">
                    <a:lumMod val="65000"/>
                    <a:lumOff val="35000"/>
                  </a:schemeClr>
                </a:solidFill>
                <a:latin typeface="Spectral Light" panose="02020302060000000000" pitchFamily="18" charset="0"/>
              </a:rPr>
              <a:t> eut pour fils </a:t>
            </a:r>
            <a:r>
              <a:rPr lang="fr-FR" dirty="0" err="1" smtClean="0">
                <a:solidFill>
                  <a:schemeClr val="tx1">
                    <a:lumMod val="65000"/>
                    <a:lumOff val="35000"/>
                  </a:schemeClr>
                </a:solidFill>
                <a:latin typeface="Spectral Light" panose="02020302060000000000" pitchFamily="18" charset="0"/>
              </a:rPr>
              <a:t>Jéred</a:t>
            </a:r>
            <a:r>
              <a:rPr lang="fr-FR" dirty="0" smtClean="0">
                <a:solidFill>
                  <a:schemeClr val="tx1">
                    <a:lumMod val="65000"/>
                    <a:lumOff val="35000"/>
                  </a:schemeClr>
                </a:solidFill>
                <a:latin typeface="Spectral Light" panose="02020302060000000000" pitchFamily="18" charset="0"/>
              </a:rPr>
              <a:t>.</a:t>
            </a:r>
          </a:p>
        </p:txBody>
      </p:sp>
    </p:spTree>
    <p:extLst>
      <p:ext uri="{BB962C8B-B14F-4D97-AF65-F5344CB8AC3E}">
        <p14:creationId xmlns:p14="http://schemas.microsoft.com/office/powerpoint/2010/main" val="3446753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CC66"/>
                </a:solidFill>
                <a:latin typeface="Spectral Light" panose="02020302060000000000" pitchFamily="18" charset="0"/>
              </a:rPr>
              <a:t>Avant le déluge </a:t>
            </a:r>
            <a:r>
              <a:rPr lang="fr-FR" sz="2000" dirty="0" smtClean="0">
                <a:solidFill>
                  <a:srgbClr val="FFCC66"/>
                </a:solidFill>
                <a:latin typeface="Spectral Light" panose="02020302060000000000" pitchFamily="18" charset="0"/>
              </a:rPr>
              <a:t>(Genèse 5)</a:t>
            </a:r>
          </a:p>
        </p:txBody>
      </p:sp>
      <p:sp>
        <p:nvSpPr>
          <p:cNvPr id="15" name="ZoneTexte 14"/>
          <p:cNvSpPr txBox="1"/>
          <p:nvPr/>
        </p:nvSpPr>
        <p:spPr>
          <a:xfrm>
            <a:off x="460375" y="1018824"/>
            <a:ext cx="8223584" cy="3416320"/>
          </a:xfrm>
          <a:prstGeom prst="rect">
            <a:avLst/>
          </a:prstGeom>
          <a:noFill/>
        </p:spPr>
        <p:txBody>
          <a:bodyPr wrap="square" rtlCol="0">
            <a:spAutoFit/>
          </a:bodyPr>
          <a:lstStyle/>
          <a:p>
            <a:r>
              <a:rPr lang="fr-FR" dirty="0" smtClean="0">
                <a:solidFill>
                  <a:schemeClr val="bg1"/>
                </a:solidFill>
                <a:latin typeface="Spectral Light" panose="02020302060000000000" pitchFamily="18" charset="0"/>
              </a:rPr>
              <a:t>16 </a:t>
            </a:r>
            <a:r>
              <a:rPr lang="fr-FR" dirty="0" err="1">
                <a:solidFill>
                  <a:schemeClr val="bg1"/>
                </a:solidFill>
                <a:latin typeface="Spectral Light" panose="02020302060000000000" pitchFamily="18" charset="0"/>
              </a:rPr>
              <a:t>Mahalaleel</a:t>
            </a:r>
            <a:r>
              <a:rPr lang="fr-FR" dirty="0">
                <a:solidFill>
                  <a:schemeClr val="bg1"/>
                </a:solidFill>
                <a:latin typeface="Spectral Light" panose="02020302060000000000" pitchFamily="18" charset="0"/>
              </a:rPr>
              <a:t> vécut 830 ans après la naissance de </a:t>
            </a:r>
            <a:r>
              <a:rPr lang="fr-FR" dirty="0" err="1">
                <a:solidFill>
                  <a:schemeClr val="bg1"/>
                </a:solidFill>
                <a:latin typeface="Spectral Light" panose="02020302060000000000" pitchFamily="18" charset="0"/>
              </a:rPr>
              <a:t>Jéred</a:t>
            </a:r>
            <a:r>
              <a:rPr lang="fr-FR" dirty="0">
                <a:solidFill>
                  <a:schemeClr val="bg1"/>
                </a:solidFill>
                <a:latin typeface="Spectral Light" panose="02020302060000000000" pitchFamily="18" charset="0"/>
              </a:rPr>
              <a:t> et il eut des fils et des </a:t>
            </a:r>
            <a:r>
              <a:rPr lang="fr-FR" dirty="0" smtClean="0">
                <a:solidFill>
                  <a:schemeClr val="bg1"/>
                </a:solidFill>
                <a:latin typeface="Spectral Light" panose="02020302060000000000" pitchFamily="18" charset="0"/>
              </a:rPr>
              <a:t>filles.</a:t>
            </a:r>
          </a:p>
          <a:p>
            <a:r>
              <a:rPr lang="fr-FR" dirty="0" smtClean="0">
                <a:solidFill>
                  <a:schemeClr val="bg1"/>
                </a:solidFill>
                <a:latin typeface="Spectral Light" panose="02020302060000000000" pitchFamily="18" charset="0"/>
              </a:rPr>
              <a:t>17 </a:t>
            </a:r>
            <a:r>
              <a:rPr lang="fr-FR" dirty="0" err="1">
                <a:solidFill>
                  <a:srgbClr val="00B0F0"/>
                </a:solidFill>
                <a:latin typeface="Spectral Light" panose="02020302060000000000" pitchFamily="18" charset="0"/>
              </a:rPr>
              <a:t>Mahalaleel</a:t>
            </a:r>
            <a:r>
              <a:rPr lang="fr-FR" dirty="0">
                <a:solidFill>
                  <a:schemeClr val="bg1"/>
                </a:solidFill>
                <a:latin typeface="Spectral Light" panose="02020302060000000000" pitchFamily="18" charset="0"/>
              </a:rPr>
              <a:t> vécut en tout </a:t>
            </a:r>
            <a:r>
              <a:rPr lang="fr-FR" dirty="0">
                <a:solidFill>
                  <a:srgbClr val="DF57FF"/>
                </a:solidFill>
                <a:latin typeface="Spectral Light" panose="02020302060000000000" pitchFamily="18" charset="0"/>
              </a:rPr>
              <a:t>895</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puis il mourut.</a:t>
            </a:r>
          </a:p>
          <a:p>
            <a:r>
              <a:rPr lang="fr-FR" dirty="0">
                <a:solidFill>
                  <a:schemeClr val="bg1"/>
                </a:solidFill>
                <a:latin typeface="Spectral Light" panose="02020302060000000000" pitchFamily="18" charset="0"/>
              </a:rPr>
              <a:t>18 A l'âge de 162 ans, </a:t>
            </a:r>
            <a:r>
              <a:rPr lang="fr-FR" dirty="0" err="1">
                <a:solidFill>
                  <a:schemeClr val="bg1"/>
                </a:solidFill>
                <a:latin typeface="Spectral Light" panose="02020302060000000000" pitchFamily="18" charset="0"/>
              </a:rPr>
              <a:t>Jéred</a:t>
            </a:r>
            <a:r>
              <a:rPr lang="fr-FR" dirty="0">
                <a:solidFill>
                  <a:schemeClr val="bg1"/>
                </a:solidFill>
                <a:latin typeface="Spectral Light" panose="02020302060000000000" pitchFamily="18" charset="0"/>
              </a:rPr>
              <a:t> eut pour fils </a:t>
            </a:r>
            <a:r>
              <a:rPr lang="fr-FR" dirty="0" err="1" smtClean="0">
                <a:solidFill>
                  <a:schemeClr val="bg1"/>
                </a:solidFill>
                <a:latin typeface="Spectral Light" panose="02020302060000000000" pitchFamily="18" charset="0"/>
              </a:rPr>
              <a:t>Hénoc</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19 </a:t>
            </a:r>
            <a:r>
              <a:rPr lang="fr-FR" dirty="0" err="1">
                <a:solidFill>
                  <a:schemeClr val="bg1"/>
                </a:solidFill>
                <a:latin typeface="Spectral Light" panose="02020302060000000000" pitchFamily="18" charset="0"/>
              </a:rPr>
              <a:t>Jéred</a:t>
            </a:r>
            <a:r>
              <a:rPr lang="fr-FR" dirty="0">
                <a:solidFill>
                  <a:schemeClr val="bg1"/>
                </a:solidFill>
                <a:latin typeface="Spectral Light" panose="02020302060000000000" pitchFamily="18" charset="0"/>
              </a:rPr>
              <a:t> vécut 800 ans après la naissance d'</a:t>
            </a:r>
            <a:r>
              <a:rPr lang="fr-FR" dirty="0" err="1">
                <a:solidFill>
                  <a:schemeClr val="bg1"/>
                </a:solidFill>
                <a:latin typeface="Spectral Light" panose="02020302060000000000" pitchFamily="18" charset="0"/>
              </a:rPr>
              <a:t>Hénoc</a:t>
            </a:r>
            <a:r>
              <a:rPr lang="fr-FR" dirty="0">
                <a:solidFill>
                  <a:schemeClr val="bg1"/>
                </a:solidFill>
                <a:latin typeface="Spectral Light" panose="02020302060000000000" pitchFamily="18" charset="0"/>
              </a:rPr>
              <a:t> et il eut des fils et des </a:t>
            </a:r>
            <a:r>
              <a:rPr lang="fr-FR" dirty="0" smtClean="0">
                <a:solidFill>
                  <a:schemeClr val="bg1"/>
                </a:solidFill>
                <a:latin typeface="Spectral Light" panose="02020302060000000000" pitchFamily="18" charset="0"/>
              </a:rPr>
              <a:t>filles.</a:t>
            </a:r>
          </a:p>
          <a:p>
            <a:r>
              <a:rPr lang="fr-FR" dirty="0" smtClean="0">
                <a:solidFill>
                  <a:schemeClr val="bg1"/>
                </a:solidFill>
                <a:latin typeface="Spectral Light" panose="02020302060000000000" pitchFamily="18" charset="0"/>
              </a:rPr>
              <a:t>20 </a:t>
            </a:r>
            <a:r>
              <a:rPr lang="fr-FR" dirty="0" err="1">
                <a:solidFill>
                  <a:srgbClr val="00B0F0"/>
                </a:solidFill>
                <a:latin typeface="Spectral Light" panose="02020302060000000000" pitchFamily="18" charset="0"/>
              </a:rPr>
              <a:t>Jéred</a:t>
            </a:r>
            <a:r>
              <a:rPr lang="fr-FR" dirty="0">
                <a:solidFill>
                  <a:schemeClr val="bg1"/>
                </a:solidFill>
                <a:latin typeface="Spectral Light" panose="02020302060000000000" pitchFamily="18" charset="0"/>
              </a:rPr>
              <a:t> vécut en tout </a:t>
            </a:r>
            <a:r>
              <a:rPr lang="fr-FR" dirty="0">
                <a:solidFill>
                  <a:srgbClr val="DF57FF"/>
                </a:solidFill>
                <a:latin typeface="Spectral Light" panose="02020302060000000000" pitchFamily="18" charset="0"/>
              </a:rPr>
              <a:t>962</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puis il mourut.</a:t>
            </a:r>
          </a:p>
          <a:p>
            <a:r>
              <a:rPr lang="fr-FR" dirty="0">
                <a:solidFill>
                  <a:schemeClr val="bg1"/>
                </a:solidFill>
                <a:latin typeface="Spectral Light" panose="02020302060000000000" pitchFamily="18" charset="0"/>
              </a:rPr>
              <a:t>21 A l'âge de 65 ans, </a:t>
            </a:r>
            <a:r>
              <a:rPr lang="fr-FR" dirty="0" err="1">
                <a:solidFill>
                  <a:schemeClr val="bg1"/>
                </a:solidFill>
                <a:latin typeface="Spectral Light" panose="02020302060000000000" pitchFamily="18" charset="0"/>
              </a:rPr>
              <a:t>Hénoc</a:t>
            </a:r>
            <a:r>
              <a:rPr lang="fr-FR" dirty="0">
                <a:solidFill>
                  <a:schemeClr val="bg1"/>
                </a:solidFill>
                <a:latin typeface="Spectral Light" panose="02020302060000000000" pitchFamily="18" charset="0"/>
              </a:rPr>
              <a:t> eut pour fils </a:t>
            </a:r>
            <a:r>
              <a:rPr lang="fr-FR" dirty="0" err="1" smtClean="0">
                <a:solidFill>
                  <a:schemeClr val="bg1"/>
                </a:solidFill>
                <a:latin typeface="Spectral Light" panose="02020302060000000000" pitchFamily="18" charset="0"/>
              </a:rPr>
              <a:t>Metushélah</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22 </a:t>
            </a:r>
            <a:r>
              <a:rPr lang="fr-FR" dirty="0" err="1">
                <a:solidFill>
                  <a:schemeClr val="bg1"/>
                </a:solidFill>
                <a:latin typeface="Spectral Light" panose="02020302060000000000" pitchFamily="18" charset="0"/>
              </a:rPr>
              <a:t>Hénoc</a:t>
            </a:r>
            <a:r>
              <a:rPr lang="fr-FR" dirty="0">
                <a:solidFill>
                  <a:schemeClr val="bg1"/>
                </a:solidFill>
                <a:latin typeface="Spectral Light" panose="02020302060000000000" pitchFamily="18" charset="0"/>
              </a:rPr>
              <a:t> marcha avec Dieu 300 ans après la naissance de </a:t>
            </a:r>
            <a:r>
              <a:rPr lang="fr-FR" dirty="0" err="1">
                <a:solidFill>
                  <a:schemeClr val="bg1"/>
                </a:solidFill>
                <a:latin typeface="Spectral Light" panose="02020302060000000000" pitchFamily="18" charset="0"/>
              </a:rPr>
              <a:t>Metushélah</a:t>
            </a:r>
            <a:r>
              <a:rPr lang="fr-FR" dirty="0">
                <a:solidFill>
                  <a:schemeClr val="bg1"/>
                </a:solidFill>
                <a:latin typeface="Spectral Light" panose="02020302060000000000" pitchFamily="18" charset="0"/>
              </a:rPr>
              <a:t> et il eut des fils et des </a:t>
            </a:r>
            <a:r>
              <a:rPr lang="fr-FR" dirty="0" smtClean="0">
                <a:solidFill>
                  <a:schemeClr val="bg1"/>
                </a:solidFill>
                <a:latin typeface="Spectral Light" panose="02020302060000000000" pitchFamily="18" charset="0"/>
              </a:rPr>
              <a:t>filles.</a:t>
            </a:r>
          </a:p>
          <a:p>
            <a:r>
              <a:rPr lang="fr-FR" dirty="0" smtClean="0">
                <a:solidFill>
                  <a:schemeClr val="bg1"/>
                </a:solidFill>
                <a:latin typeface="Spectral Light" panose="02020302060000000000" pitchFamily="18" charset="0"/>
              </a:rPr>
              <a:t>23 </a:t>
            </a:r>
            <a:r>
              <a:rPr lang="fr-FR" dirty="0" err="1">
                <a:solidFill>
                  <a:srgbClr val="00B0F0"/>
                </a:solidFill>
                <a:latin typeface="Spectral Light" panose="02020302060000000000" pitchFamily="18" charset="0"/>
              </a:rPr>
              <a:t>Hénoc</a:t>
            </a:r>
            <a:r>
              <a:rPr lang="fr-FR" dirty="0">
                <a:solidFill>
                  <a:schemeClr val="bg1"/>
                </a:solidFill>
                <a:latin typeface="Spectral Light" panose="02020302060000000000" pitchFamily="18" charset="0"/>
              </a:rPr>
              <a:t> vécut en tout </a:t>
            </a:r>
            <a:r>
              <a:rPr lang="fr-FR" dirty="0">
                <a:solidFill>
                  <a:srgbClr val="DF57FF"/>
                </a:solidFill>
                <a:latin typeface="Spectral Light" panose="02020302060000000000" pitchFamily="18" charset="0"/>
              </a:rPr>
              <a:t>365</a:t>
            </a:r>
            <a:r>
              <a:rPr lang="fr-FR" dirty="0">
                <a:solidFill>
                  <a:schemeClr val="bg1"/>
                </a:solidFill>
                <a:latin typeface="Spectral Light" panose="02020302060000000000" pitchFamily="18" charset="0"/>
              </a:rPr>
              <a:t> </a:t>
            </a:r>
            <a:r>
              <a:rPr lang="fr-FR" dirty="0" smtClean="0">
                <a:solidFill>
                  <a:srgbClr val="00FF00"/>
                </a:solidFill>
                <a:latin typeface="Spectral Light" panose="02020302060000000000" pitchFamily="18" charset="0"/>
              </a:rPr>
              <a:t>ans</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24 </a:t>
            </a:r>
            <a:r>
              <a:rPr lang="fr-FR" dirty="0" err="1">
                <a:solidFill>
                  <a:schemeClr val="bg1"/>
                </a:solidFill>
                <a:latin typeface="Spectral Light" panose="02020302060000000000" pitchFamily="18" charset="0"/>
              </a:rPr>
              <a:t>Hénoc</a:t>
            </a:r>
            <a:r>
              <a:rPr lang="fr-FR" dirty="0">
                <a:solidFill>
                  <a:schemeClr val="bg1"/>
                </a:solidFill>
                <a:latin typeface="Spectral Light" panose="02020302060000000000" pitchFamily="18" charset="0"/>
              </a:rPr>
              <a:t> marcha avec Dieu, puis </a:t>
            </a:r>
            <a:r>
              <a:rPr lang="fr-FR" dirty="0" smtClean="0">
                <a:solidFill>
                  <a:schemeClr val="bg1"/>
                </a:solidFill>
                <a:latin typeface="Spectral Light" panose="02020302060000000000" pitchFamily="18" charset="0"/>
              </a:rPr>
              <a:t>il </a:t>
            </a:r>
            <a:r>
              <a:rPr lang="fr-FR" dirty="0">
                <a:solidFill>
                  <a:schemeClr val="bg1"/>
                </a:solidFill>
                <a:latin typeface="Spectral Light" panose="02020302060000000000" pitchFamily="18" charset="0"/>
              </a:rPr>
              <a:t>ne fut plus là, parce que Dieu l'avait pris.</a:t>
            </a:r>
          </a:p>
          <a:p>
            <a:r>
              <a:rPr lang="fr-FR" dirty="0">
                <a:solidFill>
                  <a:schemeClr val="bg1"/>
                </a:solidFill>
                <a:latin typeface="Spectral Light" panose="02020302060000000000" pitchFamily="18" charset="0"/>
              </a:rPr>
              <a:t>25 A l'âge de 187 ans, </a:t>
            </a:r>
            <a:r>
              <a:rPr lang="fr-FR" dirty="0" err="1">
                <a:solidFill>
                  <a:schemeClr val="bg1"/>
                </a:solidFill>
                <a:latin typeface="Spectral Light" panose="02020302060000000000" pitchFamily="18" charset="0"/>
              </a:rPr>
              <a:t>Metushélah</a:t>
            </a:r>
            <a:r>
              <a:rPr lang="fr-FR" dirty="0">
                <a:solidFill>
                  <a:schemeClr val="bg1"/>
                </a:solidFill>
                <a:latin typeface="Spectral Light" panose="02020302060000000000" pitchFamily="18" charset="0"/>
              </a:rPr>
              <a:t> eut pour fils </a:t>
            </a:r>
            <a:r>
              <a:rPr lang="fr-FR" dirty="0" err="1" smtClean="0">
                <a:solidFill>
                  <a:schemeClr val="bg1"/>
                </a:solidFill>
                <a:latin typeface="Spectral Light" panose="02020302060000000000" pitchFamily="18" charset="0"/>
              </a:rPr>
              <a:t>Lémec</a:t>
            </a:r>
            <a:r>
              <a:rPr lang="fr-FR" dirty="0" smtClean="0">
                <a:solidFill>
                  <a:schemeClr val="bg1"/>
                </a:solidFill>
                <a:latin typeface="Spectral Light" panose="02020302060000000000" pitchFamily="18" charset="0"/>
              </a:rPr>
              <a:t>.</a:t>
            </a:r>
          </a:p>
        </p:txBody>
      </p:sp>
    </p:spTree>
    <p:extLst>
      <p:ext uri="{BB962C8B-B14F-4D97-AF65-F5344CB8AC3E}">
        <p14:creationId xmlns:p14="http://schemas.microsoft.com/office/powerpoint/2010/main" val="2957377108"/>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CC66"/>
                </a:solidFill>
                <a:latin typeface="Spectral Light" panose="02020302060000000000" pitchFamily="18" charset="0"/>
              </a:rPr>
              <a:t>Avant le déluge </a:t>
            </a:r>
            <a:r>
              <a:rPr lang="fr-FR" sz="2000" dirty="0" smtClean="0">
                <a:solidFill>
                  <a:srgbClr val="FFCC66"/>
                </a:solidFill>
                <a:latin typeface="Spectral Light" panose="02020302060000000000" pitchFamily="18" charset="0"/>
              </a:rPr>
              <a:t>(Genèse 5)</a:t>
            </a:r>
          </a:p>
        </p:txBody>
      </p:sp>
      <p:sp>
        <p:nvSpPr>
          <p:cNvPr id="15" name="ZoneTexte 14"/>
          <p:cNvSpPr txBox="1"/>
          <p:nvPr/>
        </p:nvSpPr>
        <p:spPr>
          <a:xfrm>
            <a:off x="460375" y="1018824"/>
            <a:ext cx="8223584" cy="3416320"/>
          </a:xfrm>
          <a:prstGeom prst="rect">
            <a:avLst/>
          </a:prstGeom>
          <a:noFill/>
        </p:spPr>
        <p:txBody>
          <a:bodyPr wrap="square" rtlCol="0">
            <a:spAutoFit/>
          </a:bodyPr>
          <a:lstStyle/>
          <a:p>
            <a:r>
              <a:rPr lang="fr-FR" dirty="0" smtClean="0">
                <a:solidFill>
                  <a:schemeClr val="tx1">
                    <a:lumMod val="65000"/>
                    <a:lumOff val="35000"/>
                  </a:schemeClr>
                </a:solidFill>
                <a:latin typeface="Spectral Light" panose="02020302060000000000" pitchFamily="18" charset="0"/>
              </a:rPr>
              <a:t>16 </a:t>
            </a:r>
            <a:r>
              <a:rPr lang="fr-FR" dirty="0" err="1">
                <a:solidFill>
                  <a:schemeClr val="tx1">
                    <a:lumMod val="65000"/>
                    <a:lumOff val="35000"/>
                  </a:schemeClr>
                </a:solidFill>
                <a:latin typeface="Spectral Light" panose="02020302060000000000" pitchFamily="18" charset="0"/>
              </a:rPr>
              <a:t>Mahalaleel</a:t>
            </a:r>
            <a:r>
              <a:rPr lang="fr-FR" dirty="0">
                <a:solidFill>
                  <a:schemeClr val="tx1">
                    <a:lumMod val="65000"/>
                    <a:lumOff val="35000"/>
                  </a:schemeClr>
                </a:solidFill>
                <a:latin typeface="Spectral Light" panose="02020302060000000000" pitchFamily="18" charset="0"/>
              </a:rPr>
              <a:t> vécut 830 ans après la naissance de </a:t>
            </a:r>
            <a:r>
              <a:rPr lang="fr-FR" dirty="0" err="1">
                <a:solidFill>
                  <a:schemeClr val="tx1">
                    <a:lumMod val="65000"/>
                    <a:lumOff val="35000"/>
                  </a:schemeClr>
                </a:solidFill>
                <a:latin typeface="Spectral Light" panose="02020302060000000000" pitchFamily="18" charset="0"/>
              </a:rPr>
              <a:t>Jéred</a:t>
            </a:r>
            <a:r>
              <a:rPr lang="fr-FR" dirty="0">
                <a:solidFill>
                  <a:schemeClr val="tx1">
                    <a:lumMod val="65000"/>
                    <a:lumOff val="35000"/>
                  </a:schemeClr>
                </a:solidFill>
                <a:latin typeface="Spectral Light" panose="02020302060000000000" pitchFamily="18" charset="0"/>
              </a:rPr>
              <a:t> et il eut des fils et des </a:t>
            </a:r>
            <a:r>
              <a:rPr lang="fr-FR" dirty="0" smtClean="0">
                <a:solidFill>
                  <a:schemeClr val="tx1">
                    <a:lumMod val="65000"/>
                    <a:lumOff val="35000"/>
                  </a:schemeClr>
                </a:solidFill>
                <a:latin typeface="Spectral Light" panose="02020302060000000000" pitchFamily="18" charset="0"/>
              </a:rPr>
              <a:t>filles.</a:t>
            </a:r>
          </a:p>
          <a:p>
            <a:r>
              <a:rPr lang="fr-FR" dirty="0" smtClean="0">
                <a:solidFill>
                  <a:schemeClr val="tx1">
                    <a:lumMod val="65000"/>
                    <a:lumOff val="35000"/>
                  </a:schemeClr>
                </a:solidFill>
                <a:latin typeface="Spectral Light" panose="02020302060000000000" pitchFamily="18" charset="0"/>
              </a:rPr>
              <a:t>17 </a:t>
            </a:r>
            <a:r>
              <a:rPr lang="fr-FR" dirty="0" err="1">
                <a:solidFill>
                  <a:srgbClr val="00B0F0"/>
                </a:solidFill>
                <a:latin typeface="Spectral Light" panose="02020302060000000000" pitchFamily="18" charset="0"/>
              </a:rPr>
              <a:t>Mahalaleel</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en tout </a:t>
            </a:r>
            <a:r>
              <a:rPr lang="fr-FR" dirty="0">
                <a:solidFill>
                  <a:srgbClr val="DF57FF"/>
                </a:solidFill>
                <a:latin typeface="Spectral Light" panose="02020302060000000000" pitchFamily="18" charset="0"/>
              </a:rPr>
              <a:t>895</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puis il mourut.</a:t>
            </a:r>
          </a:p>
          <a:p>
            <a:r>
              <a:rPr lang="fr-FR" dirty="0">
                <a:solidFill>
                  <a:schemeClr val="tx1">
                    <a:lumMod val="65000"/>
                    <a:lumOff val="35000"/>
                  </a:schemeClr>
                </a:solidFill>
                <a:latin typeface="Spectral Light" panose="02020302060000000000" pitchFamily="18" charset="0"/>
              </a:rPr>
              <a:t>18 A l'âge de 162 ans, </a:t>
            </a:r>
            <a:r>
              <a:rPr lang="fr-FR" dirty="0" err="1">
                <a:solidFill>
                  <a:schemeClr val="tx1">
                    <a:lumMod val="65000"/>
                    <a:lumOff val="35000"/>
                  </a:schemeClr>
                </a:solidFill>
                <a:latin typeface="Spectral Light" panose="02020302060000000000" pitchFamily="18" charset="0"/>
              </a:rPr>
              <a:t>Jéred</a:t>
            </a:r>
            <a:r>
              <a:rPr lang="fr-FR" dirty="0">
                <a:solidFill>
                  <a:schemeClr val="tx1">
                    <a:lumMod val="65000"/>
                    <a:lumOff val="35000"/>
                  </a:schemeClr>
                </a:solidFill>
                <a:latin typeface="Spectral Light" panose="02020302060000000000" pitchFamily="18" charset="0"/>
              </a:rPr>
              <a:t> eut pour fils </a:t>
            </a:r>
            <a:r>
              <a:rPr lang="fr-FR" dirty="0" err="1" smtClean="0">
                <a:solidFill>
                  <a:schemeClr val="tx1">
                    <a:lumMod val="65000"/>
                    <a:lumOff val="35000"/>
                  </a:schemeClr>
                </a:solidFill>
                <a:latin typeface="Spectral Light" panose="02020302060000000000" pitchFamily="18" charset="0"/>
              </a:rPr>
              <a:t>Hénoc</a:t>
            </a:r>
            <a:r>
              <a:rPr lang="fr-FR" dirty="0" smtClean="0">
                <a:solidFill>
                  <a:schemeClr val="tx1">
                    <a:lumMod val="65000"/>
                    <a:lumOff val="35000"/>
                  </a:schemeClr>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19 </a:t>
            </a:r>
            <a:r>
              <a:rPr lang="fr-FR" dirty="0" err="1">
                <a:solidFill>
                  <a:schemeClr val="tx1">
                    <a:lumMod val="65000"/>
                    <a:lumOff val="35000"/>
                  </a:schemeClr>
                </a:solidFill>
                <a:latin typeface="Spectral Light" panose="02020302060000000000" pitchFamily="18" charset="0"/>
              </a:rPr>
              <a:t>Jéred</a:t>
            </a:r>
            <a:r>
              <a:rPr lang="fr-FR" dirty="0">
                <a:solidFill>
                  <a:schemeClr val="tx1">
                    <a:lumMod val="65000"/>
                    <a:lumOff val="35000"/>
                  </a:schemeClr>
                </a:solidFill>
                <a:latin typeface="Spectral Light" panose="02020302060000000000" pitchFamily="18" charset="0"/>
              </a:rPr>
              <a:t> vécut 800 ans après la naissance d'</a:t>
            </a:r>
            <a:r>
              <a:rPr lang="fr-FR" dirty="0" err="1">
                <a:solidFill>
                  <a:schemeClr val="tx1">
                    <a:lumMod val="65000"/>
                    <a:lumOff val="35000"/>
                  </a:schemeClr>
                </a:solidFill>
                <a:latin typeface="Spectral Light" panose="02020302060000000000" pitchFamily="18" charset="0"/>
              </a:rPr>
              <a:t>Hénoc</a:t>
            </a:r>
            <a:r>
              <a:rPr lang="fr-FR" dirty="0">
                <a:solidFill>
                  <a:schemeClr val="tx1">
                    <a:lumMod val="65000"/>
                    <a:lumOff val="35000"/>
                  </a:schemeClr>
                </a:solidFill>
                <a:latin typeface="Spectral Light" panose="02020302060000000000" pitchFamily="18" charset="0"/>
              </a:rPr>
              <a:t> et il eut des fils et des </a:t>
            </a:r>
            <a:r>
              <a:rPr lang="fr-FR" dirty="0" smtClean="0">
                <a:solidFill>
                  <a:schemeClr val="tx1">
                    <a:lumMod val="65000"/>
                    <a:lumOff val="35000"/>
                  </a:schemeClr>
                </a:solidFill>
                <a:latin typeface="Spectral Light" panose="02020302060000000000" pitchFamily="18" charset="0"/>
              </a:rPr>
              <a:t>filles.</a:t>
            </a:r>
          </a:p>
          <a:p>
            <a:r>
              <a:rPr lang="fr-FR" dirty="0" smtClean="0">
                <a:solidFill>
                  <a:schemeClr val="tx1">
                    <a:lumMod val="65000"/>
                    <a:lumOff val="35000"/>
                  </a:schemeClr>
                </a:solidFill>
                <a:latin typeface="Spectral Light" panose="02020302060000000000" pitchFamily="18" charset="0"/>
              </a:rPr>
              <a:t>20 </a:t>
            </a:r>
            <a:r>
              <a:rPr lang="fr-FR" dirty="0" err="1">
                <a:solidFill>
                  <a:srgbClr val="00B0F0"/>
                </a:solidFill>
                <a:latin typeface="Spectral Light" panose="02020302060000000000" pitchFamily="18" charset="0"/>
              </a:rPr>
              <a:t>Jéred</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en tout </a:t>
            </a:r>
            <a:r>
              <a:rPr lang="fr-FR" dirty="0">
                <a:solidFill>
                  <a:srgbClr val="DF57FF"/>
                </a:solidFill>
                <a:latin typeface="Spectral Light" panose="02020302060000000000" pitchFamily="18" charset="0"/>
              </a:rPr>
              <a:t>962</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puis il mourut.</a:t>
            </a:r>
          </a:p>
          <a:p>
            <a:r>
              <a:rPr lang="fr-FR" dirty="0">
                <a:solidFill>
                  <a:schemeClr val="tx1">
                    <a:lumMod val="65000"/>
                    <a:lumOff val="35000"/>
                  </a:schemeClr>
                </a:solidFill>
                <a:latin typeface="Spectral Light" panose="02020302060000000000" pitchFamily="18" charset="0"/>
              </a:rPr>
              <a:t>21 A l'âge de 65 ans, </a:t>
            </a:r>
            <a:r>
              <a:rPr lang="fr-FR" dirty="0" err="1">
                <a:solidFill>
                  <a:schemeClr val="tx1">
                    <a:lumMod val="65000"/>
                    <a:lumOff val="35000"/>
                  </a:schemeClr>
                </a:solidFill>
                <a:latin typeface="Spectral Light" panose="02020302060000000000" pitchFamily="18" charset="0"/>
              </a:rPr>
              <a:t>Hénoc</a:t>
            </a:r>
            <a:r>
              <a:rPr lang="fr-FR" dirty="0">
                <a:solidFill>
                  <a:schemeClr val="tx1">
                    <a:lumMod val="65000"/>
                    <a:lumOff val="35000"/>
                  </a:schemeClr>
                </a:solidFill>
                <a:latin typeface="Spectral Light" panose="02020302060000000000" pitchFamily="18" charset="0"/>
              </a:rPr>
              <a:t> eut pour fils </a:t>
            </a:r>
            <a:r>
              <a:rPr lang="fr-FR" dirty="0" err="1" smtClean="0">
                <a:solidFill>
                  <a:schemeClr val="tx1">
                    <a:lumMod val="65000"/>
                    <a:lumOff val="35000"/>
                  </a:schemeClr>
                </a:solidFill>
                <a:latin typeface="Spectral Light" panose="02020302060000000000" pitchFamily="18" charset="0"/>
              </a:rPr>
              <a:t>Metushélah</a:t>
            </a:r>
            <a:r>
              <a:rPr lang="fr-FR" dirty="0" smtClean="0">
                <a:solidFill>
                  <a:schemeClr val="tx1">
                    <a:lumMod val="65000"/>
                    <a:lumOff val="35000"/>
                  </a:schemeClr>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22 </a:t>
            </a:r>
            <a:r>
              <a:rPr lang="fr-FR" dirty="0" err="1">
                <a:solidFill>
                  <a:schemeClr val="tx1">
                    <a:lumMod val="65000"/>
                    <a:lumOff val="35000"/>
                  </a:schemeClr>
                </a:solidFill>
                <a:latin typeface="Spectral Light" panose="02020302060000000000" pitchFamily="18" charset="0"/>
              </a:rPr>
              <a:t>Hénoc</a:t>
            </a:r>
            <a:r>
              <a:rPr lang="fr-FR" dirty="0">
                <a:solidFill>
                  <a:schemeClr val="tx1">
                    <a:lumMod val="65000"/>
                    <a:lumOff val="35000"/>
                  </a:schemeClr>
                </a:solidFill>
                <a:latin typeface="Spectral Light" panose="02020302060000000000" pitchFamily="18" charset="0"/>
              </a:rPr>
              <a:t> marcha avec Dieu 300 ans après la naissance de </a:t>
            </a:r>
            <a:r>
              <a:rPr lang="fr-FR" dirty="0" err="1">
                <a:solidFill>
                  <a:schemeClr val="tx1">
                    <a:lumMod val="65000"/>
                    <a:lumOff val="35000"/>
                  </a:schemeClr>
                </a:solidFill>
                <a:latin typeface="Spectral Light" panose="02020302060000000000" pitchFamily="18" charset="0"/>
              </a:rPr>
              <a:t>Metushélah</a:t>
            </a:r>
            <a:r>
              <a:rPr lang="fr-FR" dirty="0">
                <a:solidFill>
                  <a:schemeClr val="tx1">
                    <a:lumMod val="65000"/>
                    <a:lumOff val="35000"/>
                  </a:schemeClr>
                </a:solidFill>
                <a:latin typeface="Spectral Light" panose="02020302060000000000" pitchFamily="18" charset="0"/>
              </a:rPr>
              <a:t> et il eut des fils et des </a:t>
            </a:r>
            <a:r>
              <a:rPr lang="fr-FR" dirty="0" smtClean="0">
                <a:solidFill>
                  <a:schemeClr val="tx1">
                    <a:lumMod val="65000"/>
                    <a:lumOff val="35000"/>
                  </a:schemeClr>
                </a:solidFill>
                <a:latin typeface="Spectral Light" panose="02020302060000000000" pitchFamily="18" charset="0"/>
              </a:rPr>
              <a:t>filles.</a:t>
            </a:r>
          </a:p>
          <a:p>
            <a:r>
              <a:rPr lang="fr-FR" dirty="0" smtClean="0">
                <a:solidFill>
                  <a:schemeClr val="tx1">
                    <a:lumMod val="65000"/>
                    <a:lumOff val="35000"/>
                  </a:schemeClr>
                </a:solidFill>
                <a:latin typeface="Spectral Light" panose="02020302060000000000" pitchFamily="18" charset="0"/>
              </a:rPr>
              <a:t>23 </a:t>
            </a:r>
            <a:r>
              <a:rPr lang="fr-FR" dirty="0" err="1">
                <a:solidFill>
                  <a:srgbClr val="00B0F0"/>
                </a:solidFill>
                <a:latin typeface="Spectral Light" panose="02020302060000000000" pitchFamily="18" charset="0"/>
              </a:rPr>
              <a:t>Hénoc</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en tout </a:t>
            </a:r>
            <a:r>
              <a:rPr lang="fr-FR" dirty="0">
                <a:solidFill>
                  <a:srgbClr val="DF57FF"/>
                </a:solidFill>
                <a:latin typeface="Spectral Light" panose="02020302060000000000" pitchFamily="18" charset="0"/>
              </a:rPr>
              <a:t>365</a:t>
            </a:r>
            <a:r>
              <a:rPr lang="fr-FR" dirty="0">
                <a:solidFill>
                  <a:schemeClr val="bg1"/>
                </a:solidFill>
                <a:latin typeface="Spectral Light" panose="02020302060000000000" pitchFamily="18" charset="0"/>
              </a:rPr>
              <a:t> </a:t>
            </a:r>
            <a:r>
              <a:rPr lang="fr-FR" dirty="0" smtClean="0">
                <a:solidFill>
                  <a:srgbClr val="00FF00"/>
                </a:solidFill>
                <a:latin typeface="Spectral Light" panose="02020302060000000000" pitchFamily="18" charset="0"/>
              </a:rPr>
              <a:t>ans</a:t>
            </a:r>
            <a:r>
              <a:rPr lang="fr-FR" dirty="0" smtClean="0">
                <a:solidFill>
                  <a:schemeClr val="bg1"/>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24 </a:t>
            </a:r>
            <a:r>
              <a:rPr lang="fr-FR" dirty="0" err="1">
                <a:solidFill>
                  <a:schemeClr val="tx1">
                    <a:lumMod val="65000"/>
                    <a:lumOff val="35000"/>
                  </a:schemeClr>
                </a:solidFill>
                <a:latin typeface="Spectral Light" panose="02020302060000000000" pitchFamily="18" charset="0"/>
              </a:rPr>
              <a:t>Hénoc</a:t>
            </a:r>
            <a:r>
              <a:rPr lang="fr-FR" dirty="0">
                <a:solidFill>
                  <a:schemeClr val="tx1">
                    <a:lumMod val="65000"/>
                    <a:lumOff val="35000"/>
                  </a:schemeClr>
                </a:solidFill>
                <a:latin typeface="Spectral Light" panose="02020302060000000000" pitchFamily="18" charset="0"/>
              </a:rPr>
              <a:t> marcha avec Dieu, puis </a:t>
            </a:r>
            <a:r>
              <a:rPr lang="fr-FR" dirty="0" smtClean="0">
                <a:solidFill>
                  <a:schemeClr val="tx1">
                    <a:lumMod val="65000"/>
                    <a:lumOff val="35000"/>
                  </a:schemeClr>
                </a:solidFill>
                <a:latin typeface="Spectral Light" panose="02020302060000000000" pitchFamily="18" charset="0"/>
              </a:rPr>
              <a:t>il </a:t>
            </a:r>
            <a:r>
              <a:rPr lang="fr-FR" dirty="0">
                <a:solidFill>
                  <a:schemeClr val="tx1">
                    <a:lumMod val="65000"/>
                    <a:lumOff val="35000"/>
                  </a:schemeClr>
                </a:solidFill>
                <a:latin typeface="Spectral Light" panose="02020302060000000000" pitchFamily="18" charset="0"/>
              </a:rPr>
              <a:t>ne fut plus là, parce que Dieu l'avait pris.</a:t>
            </a:r>
          </a:p>
          <a:p>
            <a:r>
              <a:rPr lang="fr-FR" dirty="0">
                <a:solidFill>
                  <a:schemeClr val="tx1">
                    <a:lumMod val="65000"/>
                    <a:lumOff val="35000"/>
                  </a:schemeClr>
                </a:solidFill>
                <a:latin typeface="Spectral Light" panose="02020302060000000000" pitchFamily="18" charset="0"/>
              </a:rPr>
              <a:t>25 A l'âge de 187 ans, </a:t>
            </a:r>
            <a:r>
              <a:rPr lang="fr-FR" dirty="0" err="1">
                <a:solidFill>
                  <a:schemeClr val="tx1">
                    <a:lumMod val="65000"/>
                    <a:lumOff val="35000"/>
                  </a:schemeClr>
                </a:solidFill>
                <a:latin typeface="Spectral Light" panose="02020302060000000000" pitchFamily="18" charset="0"/>
              </a:rPr>
              <a:t>Metushélah</a:t>
            </a:r>
            <a:r>
              <a:rPr lang="fr-FR" dirty="0">
                <a:solidFill>
                  <a:schemeClr val="tx1">
                    <a:lumMod val="65000"/>
                    <a:lumOff val="35000"/>
                  </a:schemeClr>
                </a:solidFill>
                <a:latin typeface="Spectral Light" panose="02020302060000000000" pitchFamily="18" charset="0"/>
              </a:rPr>
              <a:t> eut pour fils </a:t>
            </a:r>
            <a:r>
              <a:rPr lang="fr-FR" dirty="0" err="1" smtClean="0">
                <a:solidFill>
                  <a:schemeClr val="tx1">
                    <a:lumMod val="65000"/>
                    <a:lumOff val="35000"/>
                  </a:schemeClr>
                </a:solidFill>
                <a:latin typeface="Spectral Light" panose="02020302060000000000" pitchFamily="18" charset="0"/>
              </a:rPr>
              <a:t>Lémec</a:t>
            </a:r>
            <a:r>
              <a:rPr lang="fr-FR" dirty="0" smtClean="0">
                <a:solidFill>
                  <a:schemeClr val="tx1">
                    <a:lumMod val="65000"/>
                    <a:lumOff val="35000"/>
                  </a:schemeClr>
                </a:solidFill>
                <a:latin typeface="Spectral Light" panose="02020302060000000000" pitchFamily="18" charset="0"/>
              </a:rPr>
              <a:t>.</a:t>
            </a:r>
          </a:p>
        </p:txBody>
      </p:sp>
    </p:spTree>
    <p:extLst>
      <p:ext uri="{BB962C8B-B14F-4D97-AF65-F5344CB8AC3E}">
        <p14:creationId xmlns:p14="http://schemas.microsoft.com/office/powerpoint/2010/main" val="1848500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CC66"/>
                </a:solidFill>
                <a:latin typeface="Spectral Light" panose="02020302060000000000" pitchFamily="18" charset="0"/>
              </a:rPr>
              <a:t>Avant le déluge </a:t>
            </a:r>
            <a:r>
              <a:rPr lang="fr-FR" sz="2000" dirty="0" smtClean="0">
                <a:solidFill>
                  <a:srgbClr val="FFCC66"/>
                </a:solidFill>
                <a:latin typeface="Spectral Light" panose="02020302060000000000" pitchFamily="18" charset="0"/>
              </a:rPr>
              <a:t>(Genèse 5 et 9)</a:t>
            </a:r>
          </a:p>
        </p:txBody>
      </p:sp>
      <p:sp>
        <p:nvSpPr>
          <p:cNvPr id="15" name="ZoneTexte 14"/>
          <p:cNvSpPr txBox="1"/>
          <p:nvPr/>
        </p:nvSpPr>
        <p:spPr>
          <a:xfrm>
            <a:off x="460375" y="1018824"/>
            <a:ext cx="8223584" cy="3139321"/>
          </a:xfrm>
          <a:prstGeom prst="rect">
            <a:avLst/>
          </a:prstGeom>
          <a:noFill/>
        </p:spPr>
        <p:txBody>
          <a:bodyPr wrap="square" rtlCol="0">
            <a:spAutoFit/>
          </a:bodyPr>
          <a:lstStyle/>
          <a:p>
            <a:r>
              <a:rPr lang="fr-FR" dirty="0" smtClean="0">
                <a:solidFill>
                  <a:schemeClr val="bg1"/>
                </a:solidFill>
                <a:latin typeface="Spectral Light" panose="02020302060000000000" pitchFamily="18" charset="0"/>
              </a:rPr>
              <a:t>26 </a:t>
            </a:r>
            <a:r>
              <a:rPr lang="fr-FR" dirty="0" err="1">
                <a:solidFill>
                  <a:schemeClr val="bg1"/>
                </a:solidFill>
                <a:latin typeface="Spectral Light" panose="02020302060000000000" pitchFamily="18" charset="0"/>
              </a:rPr>
              <a:t>Metushélah</a:t>
            </a:r>
            <a:r>
              <a:rPr lang="fr-FR" dirty="0">
                <a:solidFill>
                  <a:schemeClr val="bg1"/>
                </a:solidFill>
                <a:latin typeface="Spectral Light" panose="02020302060000000000" pitchFamily="18" charset="0"/>
              </a:rPr>
              <a:t> vécut 782 ans après la naissance de </a:t>
            </a:r>
            <a:r>
              <a:rPr lang="fr-FR" dirty="0" err="1">
                <a:solidFill>
                  <a:schemeClr val="bg1"/>
                </a:solidFill>
                <a:latin typeface="Spectral Light" panose="02020302060000000000" pitchFamily="18" charset="0"/>
              </a:rPr>
              <a:t>Lémec</a:t>
            </a:r>
            <a:r>
              <a:rPr lang="fr-FR" dirty="0">
                <a:solidFill>
                  <a:schemeClr val="bg1"/>
                </a:solidFill>
                <a:latin typeface="Spectral Light" panose="02020302060000000000" pitchFamily="18" charset="0"/>
              </a:rPr>
              <a:t> et il eut des fils et des </a:t>
            </a:r>
            <a:r>
              <a:rPr lang="fr-FR" dirty="0" smtClean="0">
                <a:solidFill>
                  <a:schemeClr val="bg1"/>
                </a:solidFill>
                <a:latin typeface="Spectral Light" panose="02020302060000000000" pitchFamily="18" charset="0"/>
              </a:rPr>
              <a:t>filles.</a:t>
            </a:r>
          </a:p>
          <a:p>
            <a:r>
              <a:rPr lang="fr-FR" dirty="0" smtClean="0">
                <a:solidFill>
                  <a:schemeClr val="bg1"/>
                </a:solidFill>
                <a:latin typeface="Spectral Light" panose="02020302060000000000" pitchFamily="18" charset="0"/>
              </a:rPr>
              <a:t>27 </a:t>
            </a:r>
            <a:r>
              <a:rPr lang="fr-FR" dirty="0" err="1">
                <a:solidFill>
                  <a:srgbClr val="00B0F0"/>
                </a:solidFill>
                <a:latin typeface="Spectral Light" panose="02020302060000000000" pitchFamily="18" charset="0"/>
              </a:rPr>
              <a:t>Metushélah</a:t>
            </a:r>
            <a:r>
              <a:rPr lang="fr-FR" dirty="0">
                <a:solidFill>
                  <a:schemeClr val="bg1"/>
                </a:solidFill>
                <a:latin typeface="Spectral Light" panose="02020302060000000000" pitchFamily="18" charset="0"/>
              </a:rPr>
              <a:t> vécut en tout </a:t>
            </a:r>
            <a:r>
              <a:rPr lang="fr-FR" dirty="0">
                <a:solidFill>
                  <a:srgbClr val="DF57FF"/>
                </a:solidFill>
                <a:latin typeface="Spectral Light" panose="02020302060000000000" pitchFamily="18" charset="0"/>
              </a:rPr>
              <a:t>969</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puis il mourut.</a:t>
            </a:r>
          </a:p>
          <a:p>
            <a:r>
              <a:rPr lang="fr-FR" dirty="0">
                <a:solidFill>
                  <a:schemeClr val="bg1"/>
                </a:solidFill>
                <a:latin typeface="Spectral Light" panose="02020302060000000000" pitchFamily="18" charset="0"/>
              </a:rPr>
              <a:t>28 A l'âge de 182 ans, </a:t>
            </a:r>
            <a:r>
              <a:rPr lang="fr-FR" dirty="0" err="1">
                <a:solidFill>
                  <a:schemeClr val="bg1"/>
                </a:solidFill>
                <a:latin typeface="Spectral Light" panose="02020302060000000000" pitchFamily="18" charset="0"/>
              </a:rPr>
              <a:t>Lémec</a:t>
            </a:r>
            <a:r>
              <a:rPr lang="fr-FR" dirty="0">
                <a:solidFill>
                  <a:schemeClr val="bg1"/>
                </a:solidFill>
                <a:latin typeface="Spectral Light" panose="02020302060000000000" pitchFamily="18" charset="0"/>
              </a:rPr>
              <a:t> eut un </a:t>
            </a:r>
            <a:r>
              <a:rPr lang="fr-FR" dirty="0" smtClean="0">
                <a:solidFill>
                  <a:schemeClr val="bg1"/>
                </a:solidFill>
                <a:latin typeface="Spectral Light" panose="02020302060000000000" pitchFamily="18" charset="0"/>
              </a:rPr>
              <a:t>fils.</a:t>
            </a:r>
          </a:p>
          <a:p>
            <a:r>
              <a:rPr lang="fr-FR" dirty="0" smtClean="0">
                <a:solidFill>
                  <a:schemeClr val="bg1"/>
                </a:solidFill>
                <a:latin typeface="Spectral Light" panose="02020302060000000000" pitchFamily="18" charset="0"/>
              </a:rPr>
              <a:t>29 </a:t>
            </a:r>
            <a:r>
              <a:rPr lang="fr-FR" dirty="0">
                <a:solidFill>
                  <a:schemeClr val="bg1"/>
                </a:solidFill>
                <a:latin typeface="Spectral Light" panose="02020302060000000000" pitchFamily="18" charset="0"/>
              </a:rPr>
              <a:t>Il l'appela Noé en disant: «Celui-ci nous consolera de notre travail et de la peine que ce sol procure à nos mains parce que l'Eternel l'a maudit</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30 </a:t>
            </a:r>
            <a:r>
              <a:rPr lang="fr-FR" dirty="0" err="1">
                <a:solidFill>
                  <a:schemeClr val="bg1"/>
                </a:solidFill>
                <a:latin typeface="Spectral Light" panose="02020302060000000000" pitchFamily="18" charset="0"/>
              </a:rPr>
              <a:t>Lémec</a:t>
            </a:r>
            <a:r>
              <a:rPr lang="fr-FR" dirty="0">
                <a:solidFill>
                  <a:schemeClr val="bg1"/>
                </a:solidFill>
                <a:latin typeface="Spectral Light" panose="02020302060000000000" pitchFamily="18" charset="0"/>
              </a:rPr>
              <a:t> vécut 595 ans après la naissance de Noé et il eut des fils et des </a:t>
            </a:r>
            <a:r>
              <a:rPr lang="fr-FR" dirty="0" smtClean="0">
                <a:solidFill>
                  <a:schemeClr val="bg1"/>
                </a:solidFill>
                <a:latin typeface="Spectral Light" panose="02020302060000000000" pitchFamily="18" charset="0"/>
              </a:rPr>
              <a:t>filles.</a:t>
            </a:r>
          </a:p>
          <a:p>
            <a:r>
              <a:rPr lang="fr-FR" dirty="0" smtClean="0">
                <a:solidFill>
                  <a:schemeClr val="bg1"/>
                </a:solidFill>
                <a:latin typeface="Spectral Light" panose="02020302060000000000" pitchFamily="18" charset="0"/>
              </a:rPr>
              <a:t>31 </a:t>
            </a:r>
            <a:r>
              <a:rPr lang="fr-FR" dirty="0" err="1">
                <a:solidFill>
                  <a:srgbClr val="00B0F0"/>
                </a:solidFill>
                <a:latin typeface="Spectral Light" panose="02020302060000000000" pitchFamily="18" charset="0"/>
              </a:rPr>
              <a:t>Lémec</a:t>
            </a:r>
            <a:r>
              <a:rPr lang="fr-FR" dirty="0">
                <a:solidFill>
                  <a:srgbClr val="00B0F0"/>
                </a:solidFill>
                <a:latin typeface="Spectral Light" panose="02020302060000000000" pitchFamily="18" charset="0"/>
              </a:rPr>
              <a:t> </a:t>
            </a:r>
            <a:r>
              <a:rPr lang="fr-FR" dirty="0">
                <a:solidFill>
                  <a:schemeClr val="bg1"/>
                </a:solidFill>
                <a:latin typeface="Spectral Light" panose="02020302060000000000" pitchFamily="18" charset="0"/>
              </a:rPr>
              <a:t>vécut en tout </a:t>
            </a:r>
            <a:r>
              <a:rPr lang="fr-FR" dirty="0">
                <a:solidFill>
                  <a:srgbClr val="DF57FF"/>
                </a:solidFill>
                <a:latin typeface="Spectral Light" panose="02020302060000000000" pitchFamily="18" charset="0"/>
              </a:rPr>
              <a:t>777</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puis il mourut</a:t>
            </a:r>
            <a:r>
              <a:rPr lang="fr-FR" dirty="0" smtClean="0">
                <a:solidFill>
                  <a:schemeClr val="bg1"/>
                </a:solidFill>
                <a:latin typeface="Spectral Light" panose="02020302060000000000" pitchFamily="18" charset="0"/>
              </a:rPr>
              <a:t>.</a:t>
            </a:r>
          </a:p>
          <a:p>
            <a:r>
              <a:rPr lang="fr-FR" dirty="0">
                <a:solidFill>
                  <a:schemeClr val="bg1"/>
                </a:solidFill>
                <a:latin typeface="Spectral Light" panose="02020302060000000000" pitchFamily="18" charset="0"/>
              </a:rPr>
              <a:t>…</a:t>
            </a:r>
          </a:p>
          <a:p>
            <a:r>
              <a:rPr lang="fr-FR" dirty="0">
                <a:solidFill>
                  <a:schemeClr val="bg1"/>
                </a:solidFill>
                <a:latin typeface="Spectral Light" panose="02020302060000000000" pitchFamily="18" charset="0"/>
              </a:rPr>
              <a:t>28 </a:t>
            </a:r>
            <a:r>
              <a:rPr lang="fr-FR" dirty="0">
                <a:solidFill>
                  <a:srgbClr val="00B0F0"/>
                </a:solidFill>
                <a:latin typeface="Spectral Light" panose="02020302060000000000" pitchFamily="18" charset="0"/>
              </a:rPr>
              <a:t>Noé</a:t>
            </a:r>
            <a:r>
              <a:rPr lang="fr-FR" dirty="0">
                <a:solidFill>
                  <a:schemeClr val="bg1"/>
                </a:solidFill>
                <a:latin typeface="Spectral Light" panose="02020302060000000000" pitchFamily="18" charset="0"/>
              </a:rPr>
              <a:t> vécut 350 ans après le déluge.</a:t>
            </a:r>
          </a:p>
          <a:p>
            <a:r>
              <a:rPr lang="fr-FR" dirty="0">
                <a:solidFill>
                  <a:schemeClr val="bg1"/>
                </a:solidFill>
                <a:latin typeface="Spectral Light" panose="02020302060000000000" pitchFamily="18" charset="0"/>
              </a:rPr>
              <a:t>29 Il vécut en tout </a:t>
            </a:r>
            <a:r>
              <a:rPr lang="fr-FR" dirty="0">
                <a:solidFill>
                  <a:srgbClr val="DF57FF"/>
                </a:solidFill>
                <a:latin typeface="Spectral Light" panose="02020302060000000000" pitchFamily="18" charset="0"/>
              </a:rPr>
              <a:t>950</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puis il mourut</a:t>
            </a:r>
            <a:r>
              <a:rPr lang="fr-FR" dirty="0" smtClean="0">
                <a:solidFill>
                  <a:schemeClr val="bg1"/>
                </a:solidFill>
                <a:latin typeface="Spectral Light" panose="02020302060000000000" pitchFamily="18" charset="0"/>
              </a:rPr>
              <a:t>.</a:t>
            </a:r>
            <a:endParaRPr lang="fr-FR"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2779768391"/>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CC66"/>
                </a:solidFill>
                <a:latin typeface="Spectral Light" panose="02020302060000000000" pitchFamily="18" charset="0"/>
              </a:rPr>
              <a:t>Avant le déluge </a:t>
            </a:r>
            <a:r>
              <a:rPr lang="fr-FR" sz="2000" dirty="0" smtClean="0">
                <a:solidFill>
                  <a:srgbClr val="FFCC66"/>
                </a:solidFill>
                <a:latin typeface="Spectral Light" panose="02020302060000000000" pitchFamily="18" charset="0"/>
              </a:rPr>
              <a:t>(Genèse 5 et 9)</a:t>
            </a:r>
          </a:p>
        </p:txBody>
      </p:sp>
      <p:sp>
        <p:nvSpPr>
          <p:cNvPr id="15" name="ZoneTexte 14"/>
          <p:cNvSpPr txBox="1"/>
          <p:nvPr/>
        </p:nvSpPr>
        <p:spPr>
          <a:xfrm>
            <a:off x="460375" y="1018824"/>
            <a:ext cx="8223584" cy="3416320"/>
          </a:xfrm>
          <a:prstGeom prst="rect">
            <a:avLst/>
          </a:prstGeom>
          <a:noFill/>
        </p:spPr>
        <p:txBody>
          <a:bodyPr wrap="square" rtlCol="0">
            <a:spAutoFit/>
          </a:bodyPr>
          <a:lstStyle/>
          <a:p>
            <a:r>
              <a:rPr lang="fr-FR" dirty="0" smtClean="0">
                <a:solidFill>
                  <a:schemeClr val="tx1">
                    <a:lumMod val="65000"/>
                    <a:lumOff val="35000"/>
                  </a:schemeClr>
                </a:solidFill>
                <a:latin typeface="Spectral Light" panose="02020302060000000000" pitchFamily="18" charset="0"/>
              </a:rPr>
              <a:t>26 </a:t>
            </a:r>
            <a:r>
              <a:rPr lang="fr-FR" dirty="0" err="1">
                <a:solidFill>
                  <a:schemeClr val="tx1">
                    <a:lumMod val="65000"/>
                    <a:lumOff val="35000"/>
                  </a:schemeClr>
                </a:solidFill>
                <a:latin typeface="Spectral Light" panose="02020302060000000000" pitchFamily="18" charset="0"/>
              </a:rPr>
              <a:t>Metushélah</a:t>
            </a:r>
            <a:r>
              <a:rPr lang="fr-FR" dirty="0">
                <a:solidFill>
                  <a:schemeClr val="tx1">
                    <a:lumMod val="65000"/>
                    <a:lumOff val="35000"/>
                  </a:schemeClr>
                </a:solidFill>
                <a:latin typeface="Spectral Light" panose="02020302060000000000" pitchFamily="18" charset="0"/>
              </a:rPr>
              <a:t> vécut 782 ans après la naissance de </a:t>
            </a:r>
            <a:r>
              <a:rPr lang="fr-FR" dirty="0" err="1">
                <a:solidFill>
                  <a:schemeClr val="tx1">
                    <a:lumMod val="65000"/>
                    <a:lumOff val="35000"/>
                  </a:schemeClr>
                </a:solidFill>
                <a:latin typeface="Spectral Light" panose="02020302060000000000" pitchFamily="18" charset="0"/>
              </a:rPr>
              <a:t>Lémec</a:t>
            </a:r>
            <a:r>
              <a:rPr lang="fr-FR" dirty="0">
                <a:solidFill>
                  <a:schemeClr val="tx1">
                    <a:lumMod val="65000"/>
                    <a:lumOff val="35000"/>
                  </a:schemeClr>
                </a:solidFill>
                <a:latin typeface="Spectral Light" panose="02020302060000000000" pitchFamily="18" charset="0"/>
              </a:rPr>
              <a:t> et il eut des fils et des </a:t>
            </a:r>
            <a:r>
              <a:rPr lang="fr-FR" dirty="0" smtClean="0">
                <a:solidFill>
                  <a:schemeClr val="tx1">
                    <a:lumMod val="65000"/>
                    <a:lumOff val="35000"/>
                  </a:schemeClr>
                </a:solidFill>
                <a:latin typeface="Spectral Light" panose="02020302060000000000" pitchFamily="18" charset="0"/>
              </a:rPr>
              <a:t>filles.</a:t>
            </a:r>
          </a:p>
          <a:p>
            <a:r>
              <a:rPr lang="fr-FR" dirty="0" smtClean="0">
                <a:solidFill>
                  <a:schemeClr val="tx1">
                    <a:lumMod val="65000"/>
                    <a:lumOff val="35000"/>
                  </a:schemeClr>
                </a:solidFill>
                <a:latin typeface="Spectral Light" panose="02020302060000000000" pitchFamily="18" charset="0"/>
              </a:rPr>
              <a:t>27 </a:t>
            </a:r>
            <a:r>
              <a:rPr lang="fr-FR" dirty="0" err="1">
                <a:solidFill>
                  <a:srgbClr val="00B0F0"/>
                </a:solidFill>
                <a:latin typeface="Spectral Light" panose="02020302060000000000" pitchFamily="18" charset="0"/>
              </a:rPr>
              <a:t>Metushélah</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en tout </a:t>
            </a:r>
            <a:r>
              <a:rPr lang="fr-FR" dirty="0">
                <a:solidFill>
                  <a:srgbClr val="DF57FF"/>
                </a:solidFill>
                <a:latin typeface="Spectral Light" panose="02020302060000000000" pitchFamily="18" charset="0"/>
              </a:rPr>
              <a:t>969</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puis il mourut.</a:t>
            </a:r>
          </a:p>
          <a:p>
            <a:r>
              <a:rPr lang="fr-FR" dirty="0">
                <a:solidFill>
                  <a:schemeClr val="tx1">
                    <a:lumMod val="65000"/>
                    <a:lumOff val="35000"/>
                  </a:schemeClr>
                </a:solidFill>
                <a:latin typeface="Spectral Light" panose="02020302060000000000" pitchFamily="18" charset="0"/>
              </a:rPr>
              <a:t>28 A l'âge de 182 ans, </a:t>
            </a:r>
            <a:r>
              <a:rPr lang="fr-FR" dirty="0" err="1">
                <a:solidFill>
                  <a:schemeClr val="tx1">
                    <a:lumMod val="65000"/>
                    <a:lumOff val="35000"/>
                  </a:schemeClr>
                </a:solidFill>
                <a:latin typeface="Spectral Light" panose="02020302060000000000" pitchFamily="18" charset="0"/>
              </a:rPr>
              <a:t>Lémec</a:t>
            </a:r>
            <a:r>
              <a:rPr lang="fr-FR" dirty="0">
                <a:solidFill>
                  <a:schemeClr val="tx1">
                    <a:lumMod val="65000"/>
                    <a:lumOff val="35000"/>
                  </a:schemeClr>
                </a:solidFill>
                <a:latin typeface="Spectral Light" panose="02020302060000000000" pitchFamily="18" charset="0"/>
              </a:rPr>
              <a:t> eut un </a:t>
            </a:r>
            <a:r>
              <a:rPr lang="fr-FR" dirty="0" smtClean="0">
                <a:solidFill>
                  <a:schemeClr val="tx1">
                    <a:lumMod val="65000"/>
                    <a:lumOff val="35000"/>
                  </a:schemeClr>
                </a:solidFill>
                <a:latin typeface="Spectral Light" panose="02020302060000000000" pitchFamily="18" charset="0"/>
              </a:rPr>
              <a:t>fils.</a:t>
            </a:r>
          </a:p>
          <a:p>
            <a:r>
              <a:rPr lang="fr-FR" dirty="0" smtClean="0">
                <a:solidFill>
                  <a:schemeClr val="tx1">
                    <a:lumMod val="65000"/>
                    <a:lumOff val="35000"/>
                  </a:schemeClr>
                </a:solidFill>
                <a:latin typeface="Spectral Light" panose="02020302060000000000" pitchFamily="18" charset="0"/>
              </a:rPr>
              <a:t>29 </a:t>
            </a:r>
            <a:r>
              <a:rPr lang="fr-FR" dirty="0">
                <a:solidFill>
                  <a:schemeClr val="tx1">
                    <a:lumMod val="65000"/>
                    <a:lumOff val="35000"/>
                  </a:schemeClr>
                </a:solidFill>
                <a:latin typeface="Spectral Light" panose="02020302060000000000" pitchFamily="18" charset="0"/>
              </a:rPr>
              <a:t>Il l'appela Noé en disant: «Celui-ci nous consolera de notre travail et de la peine que ce sol procure à nos mains parce que l'Eternel l'a maudit</a:t>
            </a:r>
            <a:r>
              <a:rPr lang="fr-FR" dirty="0" smtClean="0">
                <a:solidFill>
                  <a:schemeClr val="tx1">
                    <a:lumMod val="65000"/>
                    <a:lumOff val="35000"/>
                  </a:schemeClr>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30 </a:t>
            </a:r>
            <a:r>
              <a:rPr lang="fr-FR" dirty="0" err="1">
                <a:solidFill>
                  <a:schemeClr val="tx1">
                    <a:lumMod val="65000"/>
                    <a:lumOff val="35000"/>
                  </a:schemeClr>
                </a:solidFill>
                <a:latin typeface="Spectral Light" panose="02020302060000000000" pitchFamily="18" charset="0"/>
              </a:rPr>
              <a:t>Lémec</a:t>
            </a:r>
            <a:r>
              <a:rPr lang="fr-FR" dirty="0">
                <a:solidFill>
                  <a:schemeClr val="tx1">
                    <a:lumMod val="65000"/>
                    <a:lumOff val="35000"/>
                  </a:schemeClr>
                </a:solidFill>
                <a:latin typeface="Spectral Light" panose="02020302060000000000" pitchFamily="18" charset="0"/>
              </a:rPr>
              <a:t> vécut 595 ans après la naissance de Noé et il eut des fils et des </a:t>
            </a:r>
            <a:r>
              <a:rPr lang="fr-FR" dirty="0" smtClean="0">
                <a:solidFill>
                  <a:schemeClr val="tx1">
                    <a:lumMod val="65000"/>
                    <a:lumOff val="35000"/>
                  </a:schemeClr>
                </a:solidFill>
                <a:latin typeface="Spectral Light" panose="02020302060000000000" pitchFamily="18" charset="0"/>
              </a:rPr>
              <a:t>filles.</a:t>
            </a:r>
          </a:p>
          <a:p>
            <a:r>
              <a:rPr lang="fr-FR" dirty="0" smtClean="0">
                <a:solidFill>
                  <a:schemeClr val="tx1">
                    <a:lumMod val="65000"/>
                    <a:lumOff val="35000"/>
                  </a:schemeClr>
                </a:solidFill>
                <a:latin typeface="Spectral Light" panose="02020302060000000000" pitchFamily="18" charset="0"/>
              </a:rPr>
              <a:t>31 </a:t>
            </a:r>
            <a:r>
              <a:rPr lang="fr-FR" dirty="0" err="1">
                <a:solidFill>
                  <a:srgbClr val="00B0F0"/>
                </a:solidFill>
                <a:latin typeface="Spectral Light" panose="02020302060000000000" pitchFamily="18" charset="0"/>
              </a:rPr>
              <a:t>Lémec</a:t>
            </a:r>
            <a:r>
              <a:rPr lang="fr-FR" dirty="0">
                <a:solidFill>
                  <a:srgbClr val="00B0F0"/>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en tout </a:t>
            </a:r>
            <a:r>
              <a:rPr lang="fr-FR" dirty="0">
                <a:solidFill>
                  <a:srgbClr val="DF57FF"/>
                </a:solidFill>
                <a:latin typeface="Spectral Light" panose="02020302060000000000" pitchFamily="18" charset="0"/>
              </a:rPr>
              <a:t>777</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puis il mourut</a:t>
            </a:r>
            <a:r>
              <a:rPr lang="fr-FR" dirty="0" smtClean="0">
                <a:solidFill>
                  <a:schemeClr val="tx1">
                    <a:lumMod val="65000"/>
                    <a:lumOff val="35000"/>
                  </a:schemeClr>
                </a:solidFill>
                <a:latin typeface="Spectral Light" panose="02020302060000000000" pitchFamily="18" charset="0"/>
              </a:rPr>
              <a:t>.</a:t>
            </a:r>
          </a:p>
          <a:p>
            <a:r>
              <a:rPr lang="fr-FR" dirty="0">
                <a:solidFill>
                  <a:schemeClr val="tx1">
                    <a:lumMod val="65000"/>
                    <a:lumOff val="35000"/>
                  </a:schemeClr>
                </a:solidFill>
                <a:latin typeface="Spectral Light" panose="02020302060000000000" pitchFamily="18" charset="0"/>
              </a:rPr>
              <a:t>…</a:t>
            </a:r>
          </a:p>
          <a:p>
            <a:r>
              <a:rPr lang="fr-FR" dirty="0">
                <a:solidFill>
                  <a:schemeClr val="tx1">
                    <a:lumMod val="65000"/>
                    <a:lumOff val="35000"/>
                  </a:schemeClr>
                </a:solidFill>
                <a:latin typeface="Spectral Light" panose="02020302060000000000" pitchFamily="18" charset="0"/>
              </a:rPr>
              <a:t>28 </a:t>
            </a:r>
            <a:r>
              <a:rPr lang="fr-FR" dirty="0">
                <a:solidFill>
                  <a:srgbClr val="00B0F0"/>
                </a:solidFill>
                <a:latin typeface="Spectral Light" panose="02020302060000000000" pitchFamily="18" charset="0"/>
              </a:rPr>
              <a:t>Noé</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350 ans après le déluge.</a:t>
            </a:r>
          </a:p>
          <a:p>
            <a:r>
              <a:rPr lang="fr-FR" dirty="0">
                <a:solidFill>
                  <a:schemeClr val="tx1">
                    <a:lumMod val="65000"/>
                    <a:lumOff val="35000"/>
                  </a:schemeClr>
                </a:solidFill>
                <a:latin typeface="Spectral Light" panose="02020302060000000000" pitchFamily="18" charset="0"/>
              </a:rPr>
              <a:t>29 Il vécut en tout </a:t>
            </a:r>
            <a:r>
              <a:rPr lang="fr-FR" dirty="0">
                <a:solidFill>
                  <a:srgbClr val="DF57FF"/>
                </a:solidFill>
                <a:latin typeface="Spectral Light" panose="02020302060000000000" pitchFamily="18" charset="0"/>
              </a:rPr>
              <a:t>950</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puis il mourut.</a:t>
            </a:r>
          </a:p>
          <a:p>
            <a:endParaRPr lang="fr-FR" dirty="0" smtClean="0">
              <a:solidFill>
                <a:schemeClr val="tx1">
                  <a:lumMod val="65000"/>
                  <a:lumOff val="35000"/>
                </a:schemeClr>
              </a:solidFill>
              <a:latin typeface="Spectral Light" panose="02020302060000000000" pitchFamily="18" charset="0"/>
            </a:endParaRPr>
          </a:p>
        </p:txBody>
      </p:sp>
    </p:spTree>
    <p:extLst>
      <p:ext uri="{BB962C8B-B14F-4D97-AF65-F5344CB8AC3E}">
        <p14:creationId xmlns:p14="http://schemas.microsoft.com/office/powerpoint/2010/main" val="1044150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chemeClr val="accent2">
                    <a:lumMod val="60000"/>
                    <a:lumOff val="40000"/>
                  </a:schemeClr>
                </a:solidFill>
                <a:latin typeface="Spectral Light" panose="02020302060000000000" pitchFamily="18" charset="0"/>
              </a:rPr>
              <a:t>Après le déluge </a:t>
            </a:r>
            <a:r>
              <a:rPr lang="fr-FR" sz="2000" dirty="0" smtClean="0">
                <a:solidFill>
                  <a:schemeClr val="accent2">
                    <a:lumMod val="60000"/>
                    <a:lumOff val="40000"/>
                  </a:schemeClr>
                </a:solidFill>
                <a:latin typeface="Spectral Light" panose="02020302060000000000" pitchFamily="18" charset="0"/>
              </a:rPr>
              <a:t>(Genèse 11)</a:t>
            </a:r>
          </a:p>
        </p:txBody>
      </p:sp>
      <p:sp>
        <p:nvSpPr>
          <p:cNvPr id="15" name="ZoneTexte 14"/>
          <p:cNvSpPr txBox="1"/>
          <p:nvPr/>
        </p:nvSpPr>
        <p:spPr>
          <a:xfrm>
            <a:off x="460375" y="1018824"/>
            <a:ext cx="8223584" cy="3970318"/>
          </a:xfrm>
          <a:prstGeom prst="rect">
            <a:avLst/>
          </a:prstGeom>
          <a:noFill/>
        </p:spPr>
        <p:txBody>
          <a:bodyPr wrap="square" rtlCol="0">
            <a:spAutoFit/>
          </a:bodyPr>
          <a:lstStyle/>
          <a:p>
            <a:r>
              <a:rPr lang="fr-FR" dirty="0">
                <a:solidFill>
                  <a:schemeClr val="bg1"/>
                </a:solidFill>
                <a:latin typeface="Spectral Light" panose="02020302060000000000" pitchFamily="18" charset="0"/>
              </a:rPr>
              <a:t>10 Voici la lignée de </a:t>
            </a:r>
            <a:r>
              <a:rPr lang="fr-FR" dirty="0">
                <a:solidFill>
                  <a:srgbClr val="00B0F0"/>
                </a:solidFill>
                <a:latin typeface="Spectral Light" panose="02020302060000000000" pitchFamily="18" charset="0"/>
              </a:rPr>
              <a:t>Sem</a:t>
            </a:r>
            <a:r>
              <a:rPr lang="fr-FR" dirty="0">
                <a:solidFill>
                  <a:schemeClr val="bg1"/>
                </a:solidFill>
                <a:latin typeface="Spectral Light" panose="02020302060000000000" pitchFamily="18" charset="0"/>
              </a:rPr>
              <a:t>. A l'âge de 100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Sem eut pour fils </a:t>
            </a:r>
            <a:r>
              <a:rPr lang="fr-FR" dirty="0" err="1">
                <a:solidFill>
                  <a:srgbClr val="00B0F0"/>
                </a:solidFill>
                <a:latin typeface="Spectral Light" panose="02020302060000000000" pitchFamily="18" charset="0"/>
              </a:rPr>
              <a:t>Arpacshad</a:t>
            </a:r>
            <a:r>
              <a:rPr lang="fr-FR" dirty="0">
                <a:solidFill>
                  <a:schemeClr val="bg1"/>
                </a:solidFill>
                <a:latin typeface="Spectral Light" panose="02020302060000000000" pitchFamily="18" charset="0"/>
              </a:rPr>
              <a:t>, 2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le </a:t>
            </a:r>
            <a:r>
              <a:rPr lang="fr-FR" dirty="0" smtClean="0">
                <a:solidFill>
                  <a:schemeClr val="bg1"/>
                </a:solidFill>
                <a:latin typeface="Spectral Light" panose="02020302060000000000" pitchFamily="18" charset="0"/>
              </a:rPr>
              <a:t>déluge.</a:t>
            </a:r>
          </a:p>
          <a:p>
            <a:r>
              <a:rPr lang="fr-FR" dirty="0" smtClean="0">
                <a:solidFill>
                  <a:schemeClr val="bg1"/>
                </a:solidFill>
                <a:latin typeface="Spectral Light" panose="02020302060000000000" pitchFamily="18" charset="0"/>
              </a:rPr>
              <a:t>11 </a:t>
            </a:r>
            <a:r>
              <a:rPr lang="fr-FR" dirty="0">
                <a:solidFill>
                  <a:schemeClr val="bg1"/>
                </a:solidFill>
                <a:latin typeface="Spectral Light" panose="02020302060000000000" pitchFamily="18" charset="0"/>
              </a:rPr>
              <a:t>Sem vécut 500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a:t>
            </a:r>
            <a:r>
              <a:rPr lang="fr-FR" dirty="0" err="1">
                <a:solidFill>
                  <a:schemeClr val="bg1"/>
                </a:solidFill>
                <a:latin typeface="Spectral Light" panose="02020302060000000000" pitchFamily="18" charset="0"/>
              </a:rPr>
              <a:t>Arpacshad</a:t>
            </a:r>
            <a:r>
              <a:rPr lang="fr-FR" dirty="0">
                <a:solidFill>
                  <a:schemeClr val="bg1"/>
                </a:solidFill>
                <a:latin typeface="Spectral Light" panose="02020302060000000000" pitchFamily="18" charset="0"/>
              </a:rPr>
              <a:t> et il eut des fils et des </a:t>
            </a:r>
            <a:r>
              <a:rPr lang="fr-FR" dirty="0" smtClean="0">
                <a:solidFill>
                  <a:schemeClr val="bg1"/>
                </a:solidFill>
                <a:latin typeface="Spectral Light" panose="02020302060000000000" pitchFamily="18" charset="0"/>
              </a:rPr>
              <a:t>filles.</a:t>
            </a:r>
          </a:p>
          <a:p>
            <a:r>
              <a:rPr lang="fr-FR" dirty="0" smtClean="0">
                <a:solidFill>
                  <a:schemeClr val="bg1"/>
                </a:solidFill>
                <a:latin typeface="Spectral Light" panose="02020302060000000000" pitchFamily="18" charset="0"/>
              </a:rPr>
              <a:t>12 </a:t>
            </a:r>
            <a:r>
              <a:rPr lang="fr-FR" dirty="0">
                <a:solidFill>
                  <a:schemeClr val="bg1"/>
                </a:solidFill>
                <a:latin typeface="Spectral Light" panose="02020302060000000000" pitchFamily="18" charset="0"/>
              </a:rPr>
              <a:t>A l'âge de 35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Arpacshad</a:t>
            </a:r>
            <a:r>
              <a:rPr lang="fr-FR" dirty="0">
                <a:solidFill>
                  <a:schemeClr val="bg1"/>
                </a:solidFill>
                <a:latin typeface="Spectral Light" panose="02020302060000000000" pitchFamily="18" charset="0"/>
              </a:rPr>
              <a:t> eut pour fils </a:t>
            </a:r>
            <a:r>
              <a:rPr lang="fr-FR" dirty="0" err="1">
                <a:solidFill>
                  <a:srgbClr val="00B0F0"/>
                </a:solidFill>
                <a:latin typeface="Spectral Light" panose="02020302060000000000" pitchFamily="18" charset="0"/>
              </a:rPr>
              <a:t>Shélach</a:t>
            </a:r>
            <a:r>
              <a:rPr lang="fr-FR" dirty="0">
                <a:solidFill>
                  <a:schemeClr val="bg1"/>
                </a:solidFill>
                <a:latin typeface="Spectral Light" panose="02020302060000000000" pitchFamily="18" charset="0"/>
              </a:rPr>
              <a:t>. </a:t>
            </a:r>
            <a:endParaRPr lang="fr-FR" dirty="0" smtClean="0">
              <a:solidFill>
                <a:schemeClr val="bg1"/>
              </a:solidFill>
              <a:latin typeface="Spectral Light" panose="02020302060000000000" pitchFamily="18" charset="0"/>
            </a:endParaRPr>
          </a:p>
          <a:p>
            <a:r>
              <a:rPr lang="fr-FR" dirty="0">
                <a:solidFill>
                  <a:schemeClr val="bg1"/>
                </a:solidFill>
                <a:latin typeface="Spectral Light" panose="02020302060000000000" pitchFamily="18" charset="0"/>
              </a:rPr>
              <a:t>1</a:t>
            </a:r>
            <a:r>
              <a:rPr lang="fr-FR" dirty="0" smtClean="0">
                <a:solidFill>
                  <a:schemeClr val="bg1"/>
                </a:solidFill>
                <a:latin typeface="Spectral Light" panose="02020302060000000000" pitchFamily="18" charset="0"/>
              </a:rPr>
              <a:t>3 </a:t>
            </a:r>
            <a:r>
              <a:rPr lang="fr-FR" dirty="0" err="1">
                <a:solidFill>
                  <a:schemeClr val="bg1"/>
                </a:solidFill>
                <a:latin typeface="Spectral Light" panose="02020302060000000000" pitchFamily="18" charset="0"/>
              </a:rPr>
              <a:t>Arpacshad</a:t>
            </a:r>
            <a:r>
              <a:rPr lang="fr-FR" dirty="0">
                <a:solidFill>
                  <a:schemeClr val="bg1"/>
                </a:solidFill>
                <a:latin typeface="Spectral Light" panose="02020302060000000000" pitchFamily="18" charset="0"/>
              </a:rPr>
              <a:t> vécut 403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de </a:t>
            </a:r>
            <a:r>
              <a:rPr lang="fr-FR" dirty="0" err="1">
                <a:solidFill>
                  <a:schemeClr val="bg1"/>
                </a:solidFill>
                <a:latin typeface="Spectral Light" panose="02020302060000000000" pitchFamily="18" charset="0"/>
              </a:rPr>
              <a:t>Shélach</a:t>
            </a:r>
            <a:r>
              <a:rPr lang="fr-FR" dirty="0">
                <a:solidFill>
                  <a:schemeClr val="bg1"/>
                </a:solidFill>
                <a:latin typeface="Spectral Light" panose="02020302060000000000" pitchFamily="18" charset="0"/>
              </a:rPr>
              <a:t> et il eut des fils et des filles.</a:t>
            </a:r>
          </a:p>
          <a:p>
            <a:r>
              <a:rPr lang="fr-FR" dirty="0">
                <a:solidFill>
                  <a:schemeClr val="bg1"/>
                </a:solidFill>
                <a:latin typeface="Spectral Light" panose="02020302060000000000" pitchFamily="18" charset="0"/>
              </a:rPr>
              <a:t>14 A l'âge de 30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Shélach</a:t>
            </a:r>
            <a:r>
              <a:rPr lang="fr-FR" dirty="0">
                <a:solidFill>
                  <a:schemeClr val="bg1"/>
                </a:solidFill>
                <a:latin typeface="Spectral Light" panose="02020302060000000000" pitchFamily="18" charset="0"/>
              </a:rPr>
              <a:t> eut pour fils </a:t>
            </a:r>
            <a:r>
              <a:rPr lang="fr-FR" dirty="0" err="1" smtClean="0">
                <a:solidFill>
                  <a:srgbClr val="00B0F0"/>
                </a:solidFill>
                <a:latin typeface="Spectral Light" panose="02020302060000000000" pitchFamily="18" charset="0"/>
              </a:rPr>
              <a:t>Héber</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15 </a:t>
            </a:r>
            <a:r>
              <a:rPr lang="fr-FR" dirty="0" err="1">
                <a:solidFill>
                  <a:schemeClr val="bg1"/>
                </a:solidFill>
                <a:latin typeface="Spectral Light" panose="02020302060000000000" pitchFamily="18" charset="0"/>
              </a:rPr>
              <a:t>Shélach</a:t>
            </a:r>
            <a:r>
              <a:rPr lang="fr-FR" dirty="0">
                <a:solidFill>
                  <a:schemeClr val="bg1"/>
                </a:solidFill>
                <a:latin typeface="Spectral Light" panose="02020302060000000000" pitchFamily="18" charset="0"/>
              </a:rPr>
              <a:t> vécut 403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a:t>
            </a:r>
            <a:r>
              <a:rPr lang="fr-FR" dirty="0" err="1">
                <a:solidFill>
                  <a:schemeClr val="bg1"/>
                </a:solidFill>
                <a:latin typeface="Spectral Light" panose="02020302060000000000" pitchFamily="18" charset="0"/>
              </a:rPr>
              <a:t>Héber</a:t>
            </a:r>
            <a:r>
              <a:rPr lang="fr-FR" dirty="0">
                <a:solidFill>
                  <a:schemeClr val="bg1"/>
                </a:solidFill>
                <a:latin typeface="Spectral Light" panose="02020302060000000000" pitchFamily="18" charset="0"/>
              </a:rPr>
              <a:t> et il eut des fils et des filles.</a:t>
            </a:r>
          </a:p>
          <a:p>
            <a:r>
              <a:rPr lang="fr-FR" dirty="0">
                <a:solidFill>
                  <a:schemeClr val="bg1"/>
                </a:solidFill>
                <a:latin typeface="Spectral Light" panose="02020302060000000000" pitchFamily="18" charset="0"/>
              </a:rPr>
              <a:t>16 A l'âge de 34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Héber</a:t>
            </a:r>
            <a:r>
              <a:rPr lang="fr-FR" dirty="0">
                <a:solidFill>
                  <a:schemeClr val="bg1"/>
                </a:solidFill>
                <a:latin typeface="Spectral Light" panose="02020302060000000000" pitchFamily="18" charset="0"/>
              </a:rPr>
              <a:t> eut pour fils </a:t>
            </a:r>
            <a:r>
              <a:rPr lang="fr-FR" dirty="0" err="1" smtClean="0">
                <a:solidFill>
                  <a:srgbClr val="00B0F0"/>
                </a:solidFill>
                <a:latin typeface="Spectral Light" panose="02020302060000000000" pitchFamily="18" charset="0"/>
              </a:rPr>
              <a:t>Péleg</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17 </a:t>
            </a:r>
            <a:r>
              <a:rPr lang="fr-FR" dirty="0" err="1">
                <a:solidFill>
                  <a:schemeClr val="bg1"/>
                </a:solidFill>
                <a:latin typeface="Spectral Light" panose="02020302060000000000" pitchFamily="18" charset="0"/>
              </a:rPr>
              <a:t>Héber</a:t>
            </a:r>
            <a:r>
              <a:rPr lang="fr-FR" dirty="0">
                <a:solidFill>
                  <a:schemeClr val="bg1"/>
                </a:solidFill>
                <a:latin typeface="Spectral Light" panose="02020302060000000000" pitchFamily="18" charset="0"/>
              </a:rPr>
              <a:t> vécut 430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de </a:t>
            </a:r>
            <a:r>
              <a:rPr lang="fr-FR" dirty="0" err="1">
                <a:solidFill>
                  <a:schemeClr val="bg1"/>
                </a:solidFill>
                <a:latin typeface="Spectral Light" panose="02020302060000000000" pitchFamily="18" charset="0"/>
              </a:rPr>
              <a:t>Péleg</a:t>
            </a:r>
            <a:r>
              <a:rPr lang="fr-FR" dirty="0">
                <a:solidFill>
                  <a:schemeClr val="bg1"/>
                </a:solidFill>
                <a:latin typeface="Spectral Light" panose="02020302060000000000" pitchFamily="18" charset="0"/>
              </a:rPr>
              <a:t> et il eut des fils et des filles.</a:t>
            </a:r>
          </a:p>
          <a:p>
            <a:r>
              <a:rPr lang="fr-FR" dirty="0">
                <a:solidFill>
                  <a:schemeClr val="bg1"/>
                </a:solidFill>
                <a:latin typeface="Spectral Light" panose="02020302060000000000" pitchFamily="18" charset="0"/>
              </a:rPr>
              <a:t>18 A l'âge de 30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Péleg</a:t>
            </a:r>
            <a:r>
              <a:rPr lang="fr-FR" dirty="0">
                <a:solidFill>
                  <a:schemeClr val="bg1"/>
                </a:solidFill>
                <a:latin typeface="Spectral Light" panose="02020302060000000000" pitchFamily="18" charset="0"/>
              </a:rPr>
              <a:t> eut pour fils </a:t>
            </a:r>
            <a:r>
              <a:rPr lang="fr-FR" dirty="0" err="1" smtClean="0">
                <a:solidFill>
                  <a:srgbClr val="00B0F0"/>
                </a:solidFill>
                <a:latin typeface="Spectral Light" panose="02020302060000000000" pitchFamily="18" charset="0"/>
              </a:rPr>
              <a:t>Rehu</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19 </a:t>
            </a:r>
            <a:r>
              <a:rPr lang="fr-FR" dirty="0" err="1">
                <a:solidFill>
                  <a:schemeClr val="bg1"/>
                </a:solidFill>
                <a:latin typeface="Spectral Light" panose="02020302060000000000" pitchFamily="18" charset="0"/>
              </a:rPr>
              <a:t>Péleg</a:t>
            </a:r>
            <a:r>
              <a:rPr lang="fr-FR" dirty="0">
                <a:solidFill>
                  <a:schemeClr val="bg1"/>
                </a:solidFill>
                <a:latin typeface="Spectral Light" panose="02020302060000000000" pitchFamily="18" charset="0"/>
              </a:rPr>
              <a:t> vécut 209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de </a:t>
            </a:r>
            <a:r>
              <a:rPr lang="fr-FR" dirty="0" err="1">
                <a:solidFill>
                  <a:schemeClr val="bg1"/>
                </a:solidFill>
                <a:latin typeface="Spectral Light" panose="02020302060000000000" pitchFamily="18" charset="0"/>
              </a:rPr>
              <a:t>Rehu</a:t>
            </a:r>
            <a:r>
              <a:rPr lang="fr-FR" dirty="0">
                <a:solidFill>
                  <a:schemeClr val="bg1"/>
                </a:solidFill>
                <a:latin typeface="Spectral Light" panose="02020302060000000000" pitchFamily="18" charset="0"/>
              </a:rPr>
              <a:t> et il eut des fils et des filles.</a:t>
            </a:r>
          </a:p>
          <a:p>
            <a:r>
              <a:rPr lang="fr-FR" dirty="0">
                <a:solidFill>
                  <a:schemeClr val="bg1"/>
                </a:solidFill>
                <a:latin typeface="Spectral Light" panose="02020302060000000000" pitchFamily="18" charset="0"/>
              </a:rPr>
              <a:t>20 A l'âge de 32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Rehu</a:t>
            </a:r>
            <a:r>
              <a:rPr lang="fr-FR" dirty="0">
                <a:solidFill>
                  <a:schemeClr val="bg1"/>
                </a:solidFill>
                <a:latin typeface="Spectral Light" panose="02020302060000000000" pitchFamily="18" charset="0"/>
              </a:rPr>
              <a:t> eut pour fils </a:t>
            </a:r>
            <a:r>
              <a:rPr lang="fr-FR" dirty="0" err="1" smtClean="0">
                <a:solidFill>
                  <a:srgbClr val="00B0F0"/>
                </a:solidFill>
                <a:latin typeface="Spectral Light" panose="02020302060000000000" pitchFamily="18" charset="0"/>
              </a:rPr>
              <a:t>Serug</a:t>
            </a:r>
            <a:r>
              <a:rPr lang="fr-FR" dirty="0" smtClean="0">
                <a:solidFill>
                  <a:schemeClr val="bg1"/>
                </a:solidFill>
                <a:latin typeface="Spectral Light" panose="02020302060000000000" pitchFamily="18" charset="0"/>
              </a:rPr>
              <a:t>.</a:t>
            </a:r>
          </a:p>
        </p:txBody>
      </p:sp>
      <p:sp>
        <p:nvSpPr>
          <p:cNvPr id="14" name="Flèche gauche 13"/>
          <p:cNvSpPr/>
          <p:nvPr/>
        </p:nvSpPr>
        <p:spPr>
          <a:xfrm flipH="1">
            <a:off x="6732240" y="617537"/>
            <a:ext cx="792088" cy="304800"/>
          </a:xfrm>
          <a:prstGeom prst="leftArrow">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3954995"/>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88889E-6 9.87045E-7 L 0.29532 0.00031 " pathEditMode="relative" rAng="0" ptsTypes="AA">
                                      <p:cBhvr>
                                        <p:cTn id="6" dur="2000" fill="hold"/>
                                        <p:tgtEl>
                                          <p:spTgt spid="14"/>
                                        </p:tgtEl>
                                        <p:attrNameLst>
                                          <p:attrName>ppt_x</p:attrName>
                                          <p:attrName>ppt_y</p:attrName>
                                        </p:attrNameLst>
                                      </p:cBhvr>
                                      <p:rCtr x="1475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chemeClr val="accent2">
                    <a:lumMod val="60000"/>
                    <a:lumOff val="40000"/>
                  </a:schemeClr>
                </a:solidFill>
                <a:latin typeface="Spectral Light" panose="02020302060000000000" pitchFamily="18" charset="0"/>
              </a:rPr>
              <a:t>Après le déluge </a:t>
            </a:r>
            <a:r>
              <a:rPr lang="fr-FR" sz="2000" dirty="0" smtClean="0">
                <a:solidFill>
                  <a:schemeClr val="accent2">
                    <a:lumMod val="60000"/>
                    <a:lumOff val="40000"/>
                  </a:schemeClr>
                </a:solidFill>
                <a:latin typeface="Spectral Light" panose="02020302060000000000" pitchFamily="18" charset="0"/>
              </a:rPr>
              <a:t>(Genèse 11)</a:t>
            </a:r>
          </a:p>
        </p:txBody>
      </p:sp>
      <p:sp>
        <p:nvSpPr>
          <p:cNvPr id="15" name="ZoneTexte 14"/>
          <p:cNvSpPr txBox="1"/>
          <p:nvPr/>
        </p:nvSpPr>
        <p:spPr>
          <a:xfrm>
            <a:off x="460375" y="1018824"/>
            <a:ext cx="8223584" cy="3970318"/>
          </a:xfrm>
          <a:prstGeom prst="rect">
            <a:avLst/>
          </a:prstGeom>
          <a:noFill/>
        </p:spPr>
        <p:txBody>
          <a:bodyPr wrap="square" rtlCol="0">
            <a:spAutoFit/>
          </a:bodyPr>
          <a:lstStyle/>
          <a:p>
            <a:r>
              <a:rPr lang="fr-FR" dirty="0">
                <a:solidFill>
                  <a:schemeClr val="tx1">
                    <a:lumMod val="65000"/>
                    <a:lumOff val="35000"/>
                  </a:schemeClr>
                </a:solidFill>
                <a:latin typeface="Spectral Light" panose="02020302060000000000" pitchFamily="18" charset="0"/>
              </a:rPr>
              <a:t>10 Voici la lignée de </a:t>
            </a:r>
            <a:r>
              <a:rPr lang="fr-FR" dirty="0">
                <a:solidFill>
                  <a:srgbClr val="00B0F0"/>
                </a:solidFill>
                <a:latin typeface="Spectral Light" panose="02020302060000000000" pitchFamily="18" charset="0"/>
              </a:rPr>
              <a:t>Sem</a:t>
            </a:r>
            <a:r>
              <a:rPr lang="fr-FR" dirty="0">
                <a:solidFill>
                  <a:schemeClr val="tx1">
                    <a:lumMod val="65000"/>
                    <a:lumOff val="35000"/>
                  </a:schemeClr>
                </a:solidFill>
                <a:latin typeface="Spectral Light" panose="02020302060000000000" pitchFamily="18" charset="0"/>
              </a:rPr>
              <a:t>. A l'âge de </a:t>
            </a:r>
            <a:r>
              <a:rPr lang="fr-FR" dirty="0">
                <a:solidFill>
                  <a:schemeClr val="bg1"/>
                </a:solidFill>
                <a:latin typeface="Spectral Light" panose="02020302060000000000" pitchFamily="18" charset="0"/>
              </a:rPr>
              <a:t>100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Sem eut pour fils </a:t>
            </a:r>
            <a:r>
              <a:rPr lang="fr-FR" dirty="0" err="1">
                <a:solidFill>
                  <a:srgbClr val="00B0F0"/>
                </a:solidFill>
                <a:latin typeface="Spectral Light" panose="02020302060000000000" pitchFamily="18" charset="0"/>
              </a:rPr>
              <a:t>Arpacshad</a:t>
            </a:r>
            <a:r>
              <a:rPr lang="fr-FR" dirty="0">
                <a:solidFill>
                  <a:schemeClr val="tx1">
                    <a:lumMod val="65000"/>
                    <a:lumOff val="35000"/>
                  </a:schemeClr>
                </a:solidFill>
                <a:latin typeface="Spectral Light" panose="02020302060000000000" pitchFamily="18" charset="0"/>
              </a:rPr>
              <a:t>, </a:t>
            </a:r>
            <a:r>
              <a:rPr lang="fr-FR" dirty="0">
                <a:solidFill>
                  <a:schemeClr val="bg1"/>
                </a:solidFill>
                <a:latin typeface="Spectral Light" panose="02020302060000000000" pitchFamily="18" charset="0"/>
              </a:rPr>
              <a:t>2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le </a:t>
            </a:r>
            <a:r>
              <a:rPr lang="fr-FR" dirty="0" smtClean="0">
                <a:solidFill>
                  <a:schemeClr val="tx1">
                    <a:lumMod val="65000"/>
                    <a:lumOff val="35000"/>
                  </a:schemeClr>
                </a:solidFill>
                <a:latin typeface="Spectral Light" panose="02020302060000000000" pitchFamily="18" charset="0"/>
              </a:rPr>
              <a:t>déluge.</a:t>
            </a:r>
          </a:p>
          <a:p>
            <a:r>
              <a:rPr lang="fr-FR" dirty="0" smtClean="0">
                <a:solidFill>
                  <a:schemeClr val="tx1">
                    <a:lumMod val="65000"/>
                    <a:lumOff val="35000"/>
                  </a:schemeClr>
                </a:solidFill>
                <a:latin typeface="Spectral Light" panose="02020302060000000000" pitchFamily="18" charset="0"/>
              </a:rPr>
              <a:t>11 </a:t>
            </a:r>
            <a:r>
              <a:rPr lang="fr-FR" dirty="0">
                <a:solidFill>
                  <a:schemeClr val="tx1">
                    <a:lumMod val="65000"/>
                    <a:lumOff val="35000"/>
                  </a:schemeClr>
                </a:solidFill>
                <a:latin typeface="Spectral Light" panose="02020302060000000000" pitchFamily="18" charset="0"/>
              </a:rPr>
              <a:t>Sem vécut </a:t>
            </a:r>
            <a:r>
              <a:rPr lang="fr-FR" dirty="0">
                <a:solidFill>
                  <a:schemeClr val="bg1"/>
                </a:solidFill>
                <a:latin typeface="Spectral Light" panose="02020302060000000000" pitchFamily="18" charset="0"/>
              </a:rPr>
              <a:t>500</a:t>
            </a:r>
            <a:r>
              <a:rPr lang="fr-FR" dirty="0">
                <a:solidFill>
                  <a:schemeClr val="tx1">
                    <a:lumMod val="65000"/>
                    <a:lumOff val="35000"/>
                  </a:schemeClr>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a:t>
            </a:r>
            <a:r>
              <a:rPr lang="fr-FR" dirty="0" err="1">
                <a:solidFill>
                  <a:schemeClr val="tx1">
                    <a:lumMod val="65000"/>
                    <a:lumOff val="35000"/>
                  </a:schemeClr>
                </a:solidFill>
                <a:latin typeface="Spectral Light" panose="02020302060000000000" pitchFamily="18" charset="0"/>
              </a:rPr>
              <a:t>Arpacshad</a:t>
            </a:r>
            <a:r>
              <a:rPr lang="fr-FR" dirty="0">
                <a:solidFill>
                  <a:schemeClr val="tx1">
                    <a:lumMod val="65000"/>
                    <a:lumOff val="35000"/>
                  </a:schemeClr>
                </a:solidFill>
                <a:latin typeface="Spectral Light" panose="02020302060000000000" pitchFamily="18" charset="0"/>
              </a:rPr>
              <a:t> et il eut des fils et des </a:t>
            </a:r>
            <a:r>
              <a:rPr lang="fr-FR" dirty="0" smtClean="0">
                <a:solidFill>
                  <a:schemeClr val="tx1">
                    <a:lumMod val="65000"/>
                    <a:lumOff val="35000"/>
                  </a:schemeClr>
                </a:solidFill>
                <a:latin typeface="Spectral Light" panose="02020302060000000000" pitchFamily="18" charset="0"/>
              </a:rPr>
              <a:t>filles.</a:t>
            </a:r>
          </a:p>
          <a:p>
            <a:r>
              <a:rPr lang="fr-FR" dirty="0" smtClean="0">
                <a:solidFill>
                  <a:schemeClr val="tx1">
                    <a:lumMod val="65000"/>
                    <a:lumOff val="35000"/>
                  </a:schemeClr>
                </a:solidFill>
                <a:latin typeface="Spectral Light" panose="02020302060000000000" pitchFamily="18" charset="0"/>
              </a:rPr>
              <a:t>12 </a:t>
            </a:r>
            <a:r>
              <a:rPr lang="fr-FR" dirty="0">
                <a:solidFill>
                  <a:schemeClr val="tx1">
                    <a:lumMod val="65000"/>
                    <a:lumOff val="35000"/>
                  </a:schemeClr>
                </a:solidFill>
                <a:latin typeface="Spectral Light" panose="02020302060000000000" pitchFamily="18" charset="0"/>
              </a:rPr>
              <a:t>A l'âge de </a:t>
            </a:r>
            <a:r>
              <a:rPr lang="fr-FR" dirty="0">
                <a:solidFill>
                  <a:schemeClr val="bg1"/>
                </a:solidFill>
                <a:latin typeface="Spectral Light" panose="02020302060000000000" pitchFamily="18" charset="0"/>
              </a:rPr>
              <a:t>35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a:t>
            </a:r>
            <a:r>
              <a:rPr lang="fr-FR" dirty="0" err="1">
                <a:solidFill>
                  <a:schemeClr val="tx1">
                    <a:lumMod val="65000"/>
                    <a:lumOff val="35000"/>
                  </a:schemeClr>
                </a:solidFill>
                <a:latin typeface="Spectral Light" panose="02020302060000000000" pitchFamily="18" charset="0"/>
              </a:rPr>
              <a:t>Arpacshad</a:t>
            </a:r>
            <a:r>
              <a:rPr lang="fr-FR" dirty="0">
                <a:solidFill>
                  <a:schemeClr val="tx1">
                    <a:lumMod val="65000"/>
                    <a:lumOff val="35000"/>
                  </a:schemeClr>
                </a:solidFill>
                <a:latin typeface="Spectral Light" panose="02020302060000000000" pitchFamily="18" charset="0"/>
              </a:rPr>
              <a:t> eut pour fils </a:t>
            </a:r>
            <a:r>
              <a:rPr lang="fr-FR" dirty="0" err="1">
                <a:solidFill>
                  <a:srgbClr val="00B0F0"/>
                </a:solidFill>
                <a:latin typeface="Spectral Light" panose="02020302060000000000" pitchFamily="18" charset="0"/>
              </a:rPr>
              <a:t>Shélach</a:t>
            </a:r>
            <a:r>
              <a:rPr lang="fr-FR" dirty="0">
                <a:solidFill>
                  <a:schemeClr val="bg1"/>
                </a:solidFill>
                <a:latin typeface="Spectral Light" panose="02020302060000000000" pitchFamily="18" charset="0"/>
              </a:rPr>
              <a:t>. </a:t>
            </a:r>
            <a:endParaRPr lang="fr-FR" dirty="0" smtClean="0">
              <a:solidFill>
                <a:schemeClr val="bg1"/>
              </a:solidFill>
              <a:latin typeface="Spectral Light" panose="02020302060000000000" pitchFamily="18" charset="0"/>
            </a:endParaRPr>
          </a:p>
          <a:p>
            <a:r>
              <a:rPr lang="fr-FR" dirty="0">
                <a:solidFill>
                  <a:schemeClr val="tx1">
                    <a:lumMod val="65000"/>
                    <a:lumOff val="35000"/>
                  </a:schemeClr>
                </a:solidFill>
                <a:latin typeface="Spectral Light" panose="02020302060000000000" pitchFamily="18" charset="0"/>
              </a:rPr>
              <a:t>1</a:t>
            </a:r>
            <a:r>
              <a:rPr lang="fr-FR" dirty="0" smtClean="0">
                <a:solidFill>
                  <a:schemeClr val="tx1">
                    <a:lumMod val="65000"/>
                    <a:lumOff val="35000"/>
                  </a:schemeClr>
                </a:solidFill>
                <a:latin typeface="Spectral Light" panose="02020302060000000000" pitchFamily="18" charset="0"/>
              </a:rPr>
              <a:t>3 </a:t>
            </a:r>
            <a:r>
              <a:rPr lang="fr-FR" dirty="0" err="1">
                <a:solidFill>
                  <a:schemeClr val="tx1">
                    <a:lumMod val="65000"/>
                    <a:lumOff val="35000"/>
                  </a:schemeClr>
                </a:solidFill>
                <a:latin typeface="Spectral Light" panose="02020302060000000000" pitchFamily="18" charset="0"/>
              </a:rPr>
              <a:t>Arpacshad</a:t>
            </a:r>
            <a:r>
              <a:rPr lang="fr-FR" dirty="0">
                <a:solidFill>
                  <a:schemeClr val="tx1">
                    <a:lumMod val="65000"/>
                    <a:lumOff val="35000"/>
                  </a:schemeClr>
                </a:solidFill>
                <a:latin typeface="Spectral Light" panose="02020302060000000000" pitchFamily="18" charset="0"/>
              </a:rPr>
              <a:t> vécut </a:t>
            </a:r>
            <a:r>
              <a:rPr lang="fr-FR" dirty="0">
                <a:solidFill>
                  <a:schemeClr val="bg1"/>
                </a:solidFill>
                <a:latin typeface="Spectral Light" panose="02020302060000000000" pitchFamily="18" charset="0"/>
              </a:rPr>
              <a:t>403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de </a:t>
            </a:r>
            <a:r>
              <a:rPr lang="fr-FR" dirty="0" err="1">
                <a:solidFill>
                  <a:schemeClr val="tx1">
                    <a:lumMod val="65000"/>
                    <a:lumOff val="35000"/>
                  </a:schemeClr>
                </a:solidFill>
                <a:latin typeface="Spectral Light" panose="02020302060000000000" pitchFamily="18" charset="0"/>
              </a:rPr>
              <a:t>Shélach</a:t>
            </a:r>
            <a:r>
              <a:rPr lang="fr-FR" dirty="0">
                <a:solidFill>
                  <a:schemeClr val="tx1">
                    <a:lumMod val="65000"/>
                    <a:lumOff val="35000"/>
                  </a:schemeClr>
                </a:solidFill>
                <a:latin typeface="Spectral Light" panose="02020302060000000000" pitchFamily="18" charset="0"/>
              </a:rPr>
              <a:t> et il eut des fils et des filles.</a:t>
            </a:r>
          </a:p>
          <a:p>
            <a:r>
              <a:rPr lang="fr-FR" dirty="0">
                <a:solidFill>
                  <a:schemeClr val="tx1">
                    <a:lumMod val="65000"/>
                    <a:lumOff val="35000"/>
                  </a:schemeClr>
                </a:solidFill>
                <a:latin typeface="Spectral Light" panose="02020302060000000000" pitchFamily="18" charset="0"/>
              </a:rPr>
              <a:t>14 A l'âge de </a:t>
            </a:r>
            <a:r>
              <a:rPr lang="fr-FR" dirty="0">
                <a:solidFill>
                  <a:schemeClr val="bg1"/>
                </a:solidFill>
                <a:latin typeface="Spectral Light" panose="02020302060000000000" pitchFamily="18" charset="0"/>
              </a:rPr>
              <a:t>30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a:t>
            </a:r>
            <a:r>
              <a:rPr lang="fr-FR" dirty="0" err="1">
                <a:solidFill>
                  <a:schemeClr val="tx1">
                    <a:lumMod val="65000"/>
                    <a:lumOff val="35000"/>
                  </a:schemeClr>
                </a:solidFill>
                <a:latin typeface="Spectral Light" panose="02020302060000000000" pitchFamily="18" charset="0"/>
              </a:rPr>
              <a:t>Shélach</a:t>
            </a:r>
            <a:r>
              <a:rPr lang="fr-FR" dirty="0">
                <a:solidFill>
                  <a:schemeClr val="tx1">
                    <a:lumMod val="65000"/>
                    <a:lumOff val="35000"/>
                  </a:schemeClr>
                </a:solidFill>
                <a:latin typeface="Spectral Light" panose="02020302060000000000" pitchFamily="18" charset="0"/>
              </a:rPr>
              <a:t> eut pour fils </a:t>
            </a:r>
            <a:r>
              <a:rPr lang="fr-FR" dirty="0" err="1" smtClean="0">
                <a:solidFill>
                  <a:srgbClr val="00B0F0"/>
                </a:solidFill>
                <a:latin typeface="Spectral Light" panose="02020302060000000000" pitchFamily="18" charset="0"/>
              </a:rPr>
              <a:t>Héber</a:t>
            </a:r>
            <a:r>
              <a:rPr lang="fr-FR" dirty="0" smtClean="0">
                <a:solidFill>
                  <a:schemeClr val="bg1"/>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15 </a:t>
            </a:r>
            <a:r>
              <a:rPr lang="fr-FR" dirty="0" err="1">
                <a:solidFill>
                  <a:schemeClr val="tx1">
                    <a:lumMod val="65000"/>
                    <a:lumOff val="35000"/>
                  </a:schemeClr>
                </a:solidFill>
                <a:latin typeface="Spectral Light" panose="02020302060000000000" pitchFamily="18" charset="0"/>
              </a:rPr>
              <a:t>Shélach</a:t>
            </a:r>
            <a:r>
              <a:rPr lang="fr-FR" dirty="0">
                <a:solidFill>
                  <a:schemeClr val="tx1">
                    <a:lumMod val="65000"/>
                    <a:lumOff val="35000"/>
                  </a:schemeClr>
                </a:solidFill>
                <a:latin typeface="Spectral Light" panose="02020302060000000000" pitchFamily="18" charset="0"/>
              </a:rPr>
              <a:t> vécut </a:t>
            </a:r>
            <a:r>
              <a:rPr lang="fr-FR" dirty="0">
                <a:solidFill>
                  <a:schemeClr val="bg1"/>
                </a:solidFill>
                <a:latin typeface="Spectral Light" panose="02020302060000000000" pitchFamily="18" charset="0"/>
              </a:rPr>
              <a:t>403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a:t>
            </a:r>
            <a:r>
              <a:rPr lang="fr-FR" dirty="0" err="1">
                <a:solidFill>
                  <a:schemeClr val="tx1">
                    <a:lumMod val="65000"/>
                    <a:lumOff val="35000"/>
                  </a:schemeClr>
                </a:solidFill>
                <a:latin typeface="Spectral Light" panose="02020302060000000000" pitchFamily="18" charset="0"/>
              </a:rPr>
              <a:t>Héber</a:t>
            </a:r>
            <a:r>
              <a:rPr lang="fr-FR" dirty="0">
                <a:solidFill>
                  <a:schemeClr val="tx1">
                    <a:lumMod val="65000"/>
                    <a:lumOff val="35000"/>
                  </a:schemeClr>
                </a:solidFill>
                <a:latin typeface="Spectral Light" panose="02020302060000000000" pitchFamily="18" charset="0"/>
              </a:rPr>
              <a:t> et il eut des fils et des filles.</a:t>
            </a:r>
          </a:p>
          <a:p>
            <a:r>
              <a:rPr lang="fr-FR" dirty="0">
                <a:solidFill>
                  <a:schemeClr val="tx1">
                    <a:lumMod val="65000"/>
                    <a:lumOff val="35000"/>
                  </a:schemeClr>
                </a:solidFill>
                <a:latin typeface="Spectral Light" panose="02020302060000000000" pitchFamily="18" charset="0"/>
              </a:rPr>
              <a:t>16 A l'âge de </a:t>
            </a:r>
            <a:r>
              <a:rPr lang="fr-FR" dirty="0">
                <a:solidFill>
                  <a:schemeClr val="bg1"/>
                </a:solidFill>
                <a:latin typeface="Spectral Light" panose="02020302060000000000" pitchFamily="18" charset="0"/>
              </a:rPr>
              <a:t>34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a:t>
            </a:r>
            <a:r>
              <a:rPr lang="fr-FR" dirty="0" err="1">
                <a:solidFill>
                  <a:schemeClr val="tx1">
                    <a:lumMod val="65000"/>
                    <a:lumOff val="35000"/>
                  </a:schemeClr>
                </a:solidFill>
                <a:latin typeface="Spectral Light" panose="02020302060000000000" pitchFamily="18" charset="0"/>
              </a:rPr>
              <a:t>Héber</a:t>
            </a:r>
            <a:r>
              <a:rPr lang="fr-FR" dirty="0">
                <a:solidFill>
                  <a:schemeClr val="tx1">
                    <a:lumMod val="65000"/>
                    <a:lumOff val="35000"/>
                  </a:schemeClr>
                </a:solidFill>
                <a:latin typeface="Spectral Light" panose="02020302060000000000" pitchFamily="18" charset="0"/>
              </a:rPr>
              <a:t> eut pour fils </a:t>
            </a:r>
            <a:r>
              <a:rPr lang="fr-FR" dirty="0" err="1" smtClean="0">
                <a:solidFill>
                  <a:srgbClr val="00B0F0"/>
                </a:solidFill>
                <a:latin typeface="Spectral Light" panose="02020302060000000000" pitchFamily="18" charset="0"/>
              </a:rPr>
              <a:t>Péleg</a:t>
            </a:r>
            <a:r>
              <a:rPr lang="fr-FR" dirty="0" smtClean="0">
                <a:solidFill>
                  <a:schemeClr val="bg1"/>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17 </a:t>
            </a:r>
            <a:r>
              <a:rPr lang="fr-FR" dirty="0" err="1">
                <a:solidFill>
                  <a:schemeClr val="tx1">
                    <a:lumMod val="65000"/>
                    <a:lumOff val="35000"/>
                  </a:schemeClr>
                </a:solidFill>
                <a:latin typeface="Spectral Light" panose="02020302060000000000" pitchFamily="18" charset="0"/>
              </a:rPr>
              <a:t>Héber</a:t>
            </a:r>
            <a:r>
              <a:rPr lang="fr-FR" dirty="0">
                <a:solidFill>
                  <a:schemeClr val="tx1">
                    <a:lumMod val="65000"/>
                    <a:lumOff val="35000"/>
                  </a:schemeClr>
                </a:solidFill>
                <a:latin typeface="Spectral Light" panose="02020302060000000000" pitchFamily="18" charset="0"/>
              </a:rPr>
              <a:t> vécut </a:t>
            </a:r>
            <a:r>
              <a:rPr lang="fr-FR" dirty="0">
                <a:solidFill>
                  <a:schemeClr val="bg1"/>
                </a:solidFill>
                <a:latin typeface="Spectral Light" panose="02020302060000000000" pitchFamily="18" charset="0"/>
              </a:rPr>
              <a:t>430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de </a:t>
            </a:r>
            <a:r>
              <a:rPr lang="fr-FR" dirty="0" err="1">
                <a:solidFill>
                  <a:schemeClr val="tx1">
                    <a:lumMod val="65000"/>
                    <a:lumOff val="35000"/>
                  </a:schemeClr>
                </a:solidFill>
                <a:latin typeface="Spectral Light" panose="02020302060000000000" pitchFamily="18" charset="0"/>
              </a:rPr>
              <a:t>Péleg</a:t>
            </a:r>
            <a:r>
              <a:rPr lang="fr-FR" dirty="0">
                <a:solidFill>
                  <a:schemeClr val="tx1">
                    <a:lumMod val="65000"/>
                    <a:lumOff val="35000"/>
                  </a:schemeClr>
                </a:solidFill>
                <a:latin typeface="Spectral Light" panose="02020302060000000000" pitchFamily="18" charset="0"/>
              </a:rPr>
              <a:t> et il eut des fils et des filles.</a:t>
            </a:r>
          </a:p>
          <a:p>
            <a:r>
              <a:rPr lang="fr-FR" dirty="0">
                <a:solidFill>
                  <a:schemeClr val="tx1">
                    <a:lumMod val="65000"/>
                    <a:lumOff val="35000"/>
                  </a:schemeClr>
                </a:solidFill>
                <a:latin typeface="Spectral Light" panose="02020302060000000000" pitchFamily="18" charset="0"/>
              </a:rPr>
              <a:t>18 A l'âge de </a:t>
            </a:r>
            <a:r>
              <a:rPr lang="fr-FR" dirty="0">
                <a:solidFill>
                  <a:schemeClr val="bg1"/>
                </a:solidFill>
                <a:latin typeface="Spectral Light" panose="02020302060000000000" pitchFamily="18" charset="0"/>
              </a:rPr>
              <a:t>30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a:t>
            </a:r>
            <a:r>
              <a:rPr lang="fr-FR" dirty="0" err="1">
                <a:solidFill>
                  <a:schemeClr val="tx1">
                    <a:lumMod val="65000"/>
                    <a:lumOff val="35000"/>
                  </a:schemeClr>
                </a:solidFill>
                <a:latin typeface="Spectral Light" panose="02020302060000000000" pitchFamily="18" charset="0"/>
              </a:rPr>
              <a:t>Péleg</a:t>
            </a:r>
            <a:r>
              <a:rPr lang="fr-FR" dirty="0">
                <a:solidFill>
                  <a:schemeClr val="tx1">
                    <a:lumMod val="65000"/>
                    <a:lumOff val="35000"/>
                  </a:schemeClr>
                </a:solidFill>
                <a:latin typeface="Spectral Light" panose="02020302060000000000" pitchFamily="18" charset="0"/>
              </a:rPr>
              <a:t> eut pour fils </a:t>
            </a:r>
            <a:r>
              <a:rPr lang="fr-FR" dirty="0" err="1" smtClean="0">
                <a:solidFill>
                  <a:srgbClr val="00B0F0"/>
                </a:solidFill>
                <a:latin typeface="Spectral Light" panose="02020302060000000000" pitchFamily="18" charset="0"/>
              </a:rPr>
              <a:t>Rehu</a:t>
            </a:r>
            <a:r>
              <a:rPr lang="fr-FR" dirty="0" smtClean="0">
                <a:solidFill>
                  <a:schemeClr val="bg1"/>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19 </a:t>
            </a:r>
            <a:r>
              <a:rPr lang="fr-FR" dirty="0" err="1">
                <a:solidFill>
                  <a:schemeClr val="tx1">
                    <a:lumMod val="65000"/>
                    <a:lumOff val="35000"/>
                  </a:schemeClr>
                </a:solidFill>
                <a:latin typeface="Spectral Light" panose="02020302060000000000" pitchFamily="18" charset="0"/>
              </a:rPr>
              <a:t>Péleg</a:t>
            </a:r>
            <a:r>
              <a:rPr lang="fr-FR" dirty="0">
                <a:solidFill>
                  <a:schemeClr val="tx1">
                    <a:lumMod val="65000"/>
                    <a:lumOff val="35000"/>
                  </a:schemeClr>
                </a:solidFill>
                <a:latin typeface="Spectral Light" panose="02020302060000000000" pitchFamily="18" charset="0"/>
              </a:rPr>
              <a:t> vécut </a:t>
            </a:r>
            <a:r>
              <a:rPr lang="fr-FR" dirty="0">
                <a:solidFill>
                  <a:schemeClr val="bg1"/>
                </a:solidFill>
                <a:latin typeface="Spectral Light" panose="02020302060000000000" pitchFamily="18" charset="0"/>
              </a:rPr>
              <a:t>209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de </a:t>
            </a:r>
            <a:r>
              <a:rPr lang="fr-FR" dirty="0" err="1">
                <a:solidFill>
                  <a:schemeClr val="tx1">
                    <a:lumMod val="65000"/>
                    <a:lumOff val="35000"/>
                  </a:schemeClr>
                </a:solidFill>
                <a:latin typeface="Spectral Light" panose="02020302060000000000" pitchFamily="18" charset="0"/>
              </a:rPr>
              <a:t>Rehu</a:t>
            </a:r>
            <a:r>
              <a:rPr lang="fr-FR" dirty="0">
                <a:solidFill>
                  <a:schemeClr val="tx1">
                    <a:lumMod val="65000"/>
                    <a:lumOff val="35000"/>
                  </a:schemeClr>
                </a:solidFill>
                <a:latin typeface="Spectral Light" panose="02020302060000000000" pitchFamily="18" charset="0"/>
              </a:rPr>
              <a:t> et il eut des fils et des filles.</a:t>
            </a:r>
          </a:p>
          <a:p>
            <a:r>
              <a:rPr lang="fr-FR" dirty="0">
                <a:solidFill>
                  <a:schemeClr val="tx1">
                    <a:lumMod val="65000"/>
                    <a:lumOff val="35000"/>
                  </a:schemeClr>
                </a:solidFill>
                <a:latin typeface="Spectral Light" panose="02020302060000000000" pitchFamily="18" charset="0"/>
              </a:rPr>
              <a:t>20 A l'âge de </a:t>
            </a:r>
            <a:r>
              <a:rPr lang="fr-FR" dirty="0">
                <a:solidFill>
                  <a:schemeClr val="bg1"/>
                </a:solidFill>
                <a:latin typeface="Spectral Light" panose="02020302060000000000" pitchFamily="18" charset="0"/>
              </a:rPr>
              <a:t>32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a:t>
            </a:r>
            <a:r>
              <a:rPr lang="fr-FR" dirty="0" err="1">
                <a:solidFill>
                  <a:schemeClr val="tx1">
                    <a:lumMod val="65000"/>
                    <a:lumOff val="35000"/>
                  </a:schemeClr>
                </a:solidFill>
                <a:latin typeface="Spectral Light" panose="02020302060000000000" pitchFamily="18" charset="0"/>
              </a:rPr>
              <a:t>Rehu</a:t>
            </a:r>
            <a:r>
              <a:rPr lang="fr-FR" dirty="0">
                <a:solidFill>
                  <a:schemeClr val="tx1">
                    <a:lumMod val="65000"/>
                    <a:lumOff val="35000"/>
                  </a:schemeClr>
                </a:solidFill>
                <a:latin typeface="Spectral Light" panose="02020302060000000000" pitchFamily="18" charset="0"/>
              </a:rPr>
              <a:t> eut pour fils </a:t>
            </a:r>
            <a:r>
              <a:rPr lang="fr-FR" dirty="0" err="1" smtClean="0">
                <a:solidFill>
                  <a:srgbClr val="00B0F0"/>
                </a:solidFill>
                <a:latin typeface="Spectral Light" panose="02020302060000000000" pitchFamily="18" charset="0"/>
              </a:rPr>
              <a:t>Serug</a:t>
            </a:r>
            <a:r>
              <a:rPr lang="fr-FR" dirty="0" smtClean="0">
                <a:solidFill>
                  <a:schemeClr val="bg1"/>
                </a:solidFill>
                <a:latin typeface="Spectral Light" panose="02020302060000000000" pitchFamily="18" charset="0"/>
              </a:rPr>
              <a:t>.</a:t>
            </a:r>
          </a:p>
        </p:txBody>
      </p:sp>
    </p:spTree>
    <p:extLst>
      <p:ext uri="{BB962C8B-B14F-4D97-AF65-F5344CB8AC3E}">
        <p14:creationId xmlns:p14="http://schemas.microsoft.com/office/powerpoint/2010/main" val="224510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chemeClr val="accent2">
                    <a:lumMod val="60000"/>
                    <a:lumOff val="40000"/>
                  </a:schemeClr>
                </a:solidFill>
                <a:latin typeface="Spectral Light" panose="02020302060000000000" pitchFamily="18" charset="0"/>
              </a:rPr>
              <a:t>Après le déluge </a:t>
            </a:r>
            <a:r>
              <a:rPr lang="fr-FR" sz="2000" dirty="0" smtClean="0">
                <a:solidFill>
                  <a:schemeClr val="accent2">
                    <a:lumMod val="60000"/>
                    <a:lumOff val="40000"/>
                  </a:schemeClr>
                </a:solidFill>
                <a:latin typeface="Spectral Light" panose="02020302060000000000" pitchFamily="18" charset="0"/>
              </a:rPr>
              <a:t>(Genèse 11)</a:t>
            </a:r>
          </a:p>
        </p:txBody>
      </p:sp>
      <p:sp>
        <p:nvSpPr>
          <p:cNvPr id="15" name="ZoneTexte 14"/>
          <p:cNvSpPr txBox="1"/>
          <p:nvPr/>
        </p:nvSpPr>
        <p:spPr>
          <a:xfrm>
            <a:off x="460375" y="1131590"/>
            <a:ext cx="8223584" cy="2031325"/>
          </a:xfrm>
          <a:prstGeom prst="rect">
            <a:avLst/>
          </a:prstGeom>
          <a:noFill/>
        </p:spPr>
        <p:txBody>
          <a:bodyPr wrap="square" rtlCol="0">
            <a:spAutoFit/>
          </a:bodyPr>
          <a:lstStyle/>
          <a:p>
            <a:r>
              <a:rPr lang="fr-FR" dirty="0" smtClean="0">
                <a:solidFill>
                  <a:schemeClr val="bg1"/>
                </a:solidFill>
                <a:latin typeface="Spectral Light" panose="02020302060000000000" pitchFamily="18" charset="0"/>
              </a:rPr>
              <a:t>21 </a:t>
            </a:r>
            <a:r>
              <a:rPr lang="fr-FR" dirty="0" err="1">
                <a:solidFill>
                  <a:schemeClr val="bg1"/>
                </a:solidFill>
                <a:latin typeface="Spectral Light" panose="02020302060000000000" pitchFamily="18" charset="0"/>
              </a:rPr>
              <a:t>Rehu</a:t>
            </a:r>
            <a:r>
              <a:rPr lang="fr-FR" dirty="0">
                <a:solidFill>
                  <a:schemeClr val="bg1"/>
                </a:solidFill>
                <a:latin typeface="Spectral Light" panose="02020302060000000000" pitchFamily="18" charset="0"/>
              </a:rPr>
              <a:t> vécut 207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de </a:t>
            </a:r>
            <a:r>
              <a:rPr lang="fr-FR" dirty="0" err="1">
                <a:solidFill>
                  <a:schemeClr val="bg1"/>
                </a:solidFill>
                <a:latin typeface="Spectral Light" panose="02020302060000000000" pitchFamily="18" charset="0"/>
              </a:rPr>
              <a:t>Serug</a:t>
            </a:r>
            <a:r>
              <a:rPr lang="fr-FR" dirty="0">
                <a:solidFill>
                  <a:schemeClr val="bg1"/>
                </a:solidFill>
                <a:latin typeface="Spectral Light" panose="02020302060000000000" pitchFamily="18" charset="0"/>
              </a:rPr>
              <a:t> et il eut des fils et des filles.</a:t>
            </a:r>
          </a:p>
          <a:p>
            <a:r>
              <a:rPr lang="fr-FR" dirty="0">
                <a:solidFill>
                  <a:schemeClr val="bg1"/>
                </a:solidFill>
                <a:latin typeface="Spectral Light" panose="02020302060000000000" pitchFamily="18" charset="0"/>
              </a:rPr>
              <a:t>22 A l'âge de 30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Serug</a:t>
            </a:r>
            <a:r>
              <a:rPr lang="fr-FR" dirty="0">
                <a:solidFill>
                  <a:schemeClr val="bg1"/>
                </a:solidFill>
                <a:latin typeface="Spectral Light" panose="02020302060000000000" pitchFamily="18" charset="0"/>
              </a:rPr>
              <a:t> eut pour fils </a:t>
            </a:r>
            <a:r>
              <a:rPr lang="fr-FR" dirty="0" err="1" smtClean="0">
                <a:solidFill>
                  <a:srgbClr val="33CCFF"/>
                </a:solidFill>
                <a:latin typeface="Spectral Light" panose="02020302060000000000" pitchFamily="18" charset="0"/>
              </a:rPr>
              <a:t>Nachor</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23 </a:t>
            </a:r>
            <a:r>
              <a:rPr lang="fr-FR" dirty="0" err="1">
                <a:solidFill>
                  <a:schemeClr val="bg1"/>
                </a:solidFill>
                <a:latin typeface="Spectral Light" panose="02020302060000000000" pitchFamily="18" charset="0"/>
              </a:rPr>
              <a:t>Serug</a:t>
            </a:r>
            <a:r>
              <a:rPr lang="fr-FR" dirty="0">
                <a:solidFill>
                  <a:schemeClr val="bg1"/>
                </a:solidFill>
                <a:latin typeface="Spectral Light" panose="02020302060000000000" pitchFamily="18" charset="0"/>
              </a:rPr>
              <a:t> vécut 200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de </a:t>
            </a:r>
            <a:r>
              <a:rPr lang="fr-FR" dirty="0" err="1">
                <a:solidFill>
                  <a:schemeClr val="bg1"/>
                </a:solidFill>
                <a:latin typeface="Spectral Light" panose="02020302060000000000" pitchFamily="18" charset="0"/>
              </a:rPr>
              <a:t>Nachor</a:t>
            </a:r>
            <a:r>
              <a:rPr lang="fr-FR" dirty="0">
                <a:solidFill>
                  <a:schemeClr val="bg1"/>
                </a:solidFill>
                <a:latin typeface="Spectral Light" panose="02020302060000000000" pitchFamily="18" charset="0"/>
              </a:rPr>
              <a:t> et il eut des fils et des filles.</a:t>
            </a:r>
          </a:p>
          <a:p>
            <a:r>
              <a:rPr lang="fr-FR" dirty="0">
                <a:solidFill>
                  <a:schemeClr val="bg1"/>
                </a:solidFill>
                <a:latin typeface="Spectral Light" panose="02020302060000000000" pitchFamily="18" charset="0"/>
              </a:rPr>
              <a:t>24 A l'âge de 29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Nachor</a:t>
            </a:r>
            <a:r>
              <a:rPr lang="fr-FR" dirty="0">
                <a:solidFill>
                  <a:schemeClr val="bg1"/>
                </a:solidFill>
                <a:latin typeface="Spectral Light" panose="02020302060000000000" pitchFamily="18" charset="0"/>
              </a:rPr>
              <a:t> eut pour fils </a:t>
            </a:r>
            <a:r>
              <a:rPr lang="fr-FR" dirty="0" smtClean="0">
                <a:solidFill>
                  <a:srgbClr val="33CCFF"/>
                </a:solidFill>
                <a:latin typeface="Spectral Light" panose="02020302060000000000" pitchFamily="18" charset="0"/>
              </a:rPr>
              <a:t>Térach</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25 </a:t>
            </a:r>
            <a:r>
              <a:rPr lang="fr-FR" dirty="0" err="1">
                <a:solidFill>
                  <a:schemeClr val="bg1"/>
                </a:solidFill>
                <a:latin typeface="Spectral Light" panose="02020302060000000000" pitchFamily="18" charset="0"/>
              </a:rPr>
              <a:t>Nachor</a:t>
            </a:r>
            <a:r>
              <a:rPr lang="fr-FR" dirty="0">
                <a:solidFill>
                  <a:schemeClr val="bg1"/>
                </a:solidFill>
                <a:latin typeface="Spectral Light" panose="02020302060000000000" pitchFamily="18" charset="0"/>
              </a:rPr>
              <a:t> vécut 119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après la naissance de Térach et il eut des fils et des filles.</a:t>
            </a:r>
          </a:p>
          <a:p>
            <a:r>
              <a:rPr lang="fr-FR" dirty="0">
                <a:solidFill>
                  <a:schemeClr val="bg1"/>
                </a:solidFill>
                <a:latin typeface="Spectral Light" panose="02020302060000000000" pitchFamily="18" charset="0"/>
              </a:rPr>
              <a:t>26 Térach était âgé de 70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lorsqu'il eut </a:t>
            </a:r>
            <a:r>
              <a:rPr lang="fr-FR" dirty="0">
                <a:solidFill>
                  <a:srgbClr val="33CCFF"/>
                </a:solidFill>
                <a:latin typeface="Spectral Light" panose="02020302060000000000" pitchFamily="18" charset="0"/>
              </a:rPr>
              <a:t>Abram</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Nachor</a:t>
            </a:r>
            <a:r>
              <a:rPr lang="fr-FR" dirty="0">
                <a:solidFill>
                  <a:schemeClr val="bg1"/>
                </a:solidFill>
                <a:latin typeface="Spectral Light" panose="02020302060000000000" pitchFamily="18" charset="0"/>
              </a:rPr>
              <a:t> et </a:t>
            </a:r>
            <a:r>
              <a:rPr lang="fr-FR" dirty="0" err="1">
                <a:solidFill>
                  <a:schemeClr val="bg1"/>
                </a:solidFill>
                <a:latin typeface="Spectral Light" panose="02020302060000000000" pitchFamily="18" charset="0"/>
              </a:rPr>
              <a:t>Haran</a:t>
            </a:r>
            <a:r>
              <a:rPr lang="fr-FR" dirty="0" smtClean="0">
                <a:solidFill>
                  <a:schemeClr val="bg1"/>
                </a:solidFill>
                <a:latin typeface="Spectral Light" panose="02020302060000000000" pitchFamily="18" charset="0"/>
              </a:rPr>
              <a:t>.</a:t>
            </a:r>
            <a:endParaRPr lang="fr-FR"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4149979883"/>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chemeClr val="accent2">
                    <a:lumMod val="60000"/>
                    <a:lumOff val="40000"/>
                  </a:schemeClr>
                </a:solidFill>
                <a:latin typeface="Spectral Light" panose="02020302060000000000" pitchFamily="18" charset="0"/>
              </a:rPr>
              <a:t>Après le déluge </a:t>
            </a:r>
            <a:r>
              <a:rPr lang="fr-FR" sz="2000" dirty="0" smtClean="0">
                <a:solidFill>
                  <a:schemeClr val="accent2">
                    <a:lumMod val="60000"/>
                    <a:lumOff val="40000"/>
                  </a:schemeClr>
                </a:solidFill>
                <a:latin typeface="Spectral Light" panose="02020302060000000000" pitchFamily="18" charset="0"/>
              </a:rPr>
              <a:t>(Genèse 11)</a:t>
            </a:r>
          </a:p>
        </p:txBody>
      </p:sp>
      <p:sp>
        <p:nvSpPr>
          <p:cNvPr id="15" name="ZoneTexte 14"/>
          <p:cNvSpPr txBox="1"/>
          <p:nvPr/>
        </p:nvSpPr>
        <p:spPr>
          <a:xfrm>
            <a:off x="460375" y="1131590"/>
            <a:ext cx="8223584" cy="2031325"/>
          </a:xfrm>
          <a:prstGeom prst="rect">
            <a:avLst/>
          </a:prstGeom>
          <a:noFill/>
        </p:spPr>
        <p:txBody>
          <a:bodyPr wrap="square" rtlCol="0">
            <a:spAutoFit/>
          </a:bodyPr>
          <a:lstStyle/>
          <a:p>
            <a:r>
              <a:rPr lang="fr-FR" dirty="0" smtClean="0">
                <a:solidFill>
                  <a:schemeClr val="tx1">
                    <a:lumMod val="65000"/>
                    <a:lumOff val="35000"/>
                  </a:schemeClr>
                </a:solidFill>
                <a:latin typeface="Spectral Light" panose="02020302060000000000" pitchFamily="18" charset="0"/>
              </a:rPr>
              <a:t>21 </a:t>
            </a:r>
            <a:r>
              <a:rPr lang="fr-FR" dirty="0" err="1">
                <a:solidFill>
                  <a:schemeClr val="tx1">
                    <a:lumMod val="65000"/>
                    <a:lumOff val="35000"/>
                  </a:schemeClr>
                </a:solidFill>
                <a:latin typeface="Spectral Light" panose="02020302060000000000" pitchFamily="18" charset="0"/>
              </a:rPr>
              <a:t>Rehu</a:t>
            </a:r>
            <a:r>
              <a:rPr lang="fr-FR" dirty="0">
                <a:solidFill>
                  <a:schemeClr val="tx1">
                    <a:lumMod val="65000"/>
                    <a:lumOff val="35000"/>
                  </a:schemeClr>
                </a:solidFill>
                <a:latin typeface="Spectral Light" panose="02020302060000000000" pitchFamily="18" charset="0"/>
              </a:rPr>
              <a:t> vécut </a:t>
            </a:r>
            <a:r>
              <a:rPr lang="fr-FR" dirty="0">
                <a:solidFill>
                  <a:schemeClr val="bg1"/>
                </a:solidFill>
                <a:latin typeface="Spectral Light" panose="02020302060000000000" pitchFamily="18" charset="0"/>
              </a:rPr>
              <a:t>207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de </a:t>
            </a:r>
            <a:r>
              <a:rPr lang="fr-FR" dirty="0" err="1">
                <a:solidFill>
                  <a:schemeClr val="tx1">
                    <a:lumMod val="65000"/>
                    <a:lumOff val="35000"/>
                  </a:schemeClr>
                </a:solidFill>
                <a:latin typeface="Spectral Light" panose="02020302060000000000" pitchFamily="18" charset="0"/>
              </a:rPr>
              <a:t>Serug</a:t>
            </a:r>
            <a:r>
              <a:rPr lang="fr-FR" dirty="0">
                <a:solidFill>
                  <a:schemeClr val="tx1">
                    <a:lumMod val="65000"/>
                    <a:lumOff val="35000"/>
                  </a:schemeClr>
                </a:solidFill>
                <a:latin typeface="Spectral Light" panose="02020302060000000000" pitchFamily="18" charset="0"/>
              </a:rPr>
              <a:t> et il eut des fils et des filles.</a:t>
            </a:r>
          </a:p>
          <a:p>
            <a:r>
              <a:rPr lang="fr-FR" dirty="0">
                <a:solidFill>
                  <a:schemeClr val="tx1">
                    <a:lumMod val="65000"/>
                    <a:lumOff val="35000"/>
                  </a:schemeClr>
                </a:solidFill>
                <a:latin typeface="Spectral Light" panose="02020302060000000000" pitchFamily="18" charset="0"/>
              </a:rPr>
              <a:t>22 A l'âge de </a:t>
            </a:r>
            <a:r>
              <a:rPr lang="fr-FR" dirty="0">
                <a:solidFill>
                  <a:schemeClr val="bg1"/>
                </a:solidFill>
                <a:latin typeface="Spectral Light" panose="02020302060000000000" pitchFamily="18" charset="0"/>
              </a:rPr>
              <a:t>30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a:t>
            </a:r>
            <a:r>
              <a:rPr lang="fr-FR" dirty="0" err="1">
                <a:solidFill>
                  <a:schemeClr val="tx1">
                    <a:lumMod val="65000"/>
                    <a:lumOff val="35000"/>
                  </a:schemeClr>
                </a:solidFill>
                <a:latin typeface="Spectral Light" panose="02020302060000000000" pitchFamily="18" charset="0"/>
              </a:rPr>
              <a:t>Serug</a:t>
            </a:r>
            <a:r>
              <a:rPr lang="fr-FR" dirty="0">
                <a:solidFill>
                  <a:schemeClr val="tx1">
                    <a:lumMod val="65000"/>
                    <a:lumOff val="35000"/>
                  </a:schemeClr>
                </a:solidFill>
                <a:latin typeface="Spectral Light" panose="02020302060000000000" pitchFamily="18" charset="0"/>
              </a:rPr>
              <a:t> eut pour fils </a:t>
            </a:r>
            <a:r>
              <a:rPr lang="fr-FR" dirty="0" err="1" smtClean="0">
                <a:solidFill>
                  <a:srgbClr val="33CCFF"/>
                </a:solidFill>
                <a:latin typeface="Spectral Light" panose="02020302060000000000" pitchFamily="18" charset="0"/>
              </a:rPr>
              <a:t>Nachor</a:t>
            </a:r>
            <a:r>
              <a:rPr lang="fr-FR" dirty="0" smtClean="0">
                <a:solidFill>
                  <a:schemeClr val="bg1"/>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23 </a:t>
            </a:r>
            <a:r>
              <a:rPr lang="fr-FR" dirty="0" err="1">
                <a:solidFill>
                  <a:schemeClr val="tx1">
                    <a:lumMod val="65000"/>
                    <a:lumOff val="35000"/>
                  </a:schemeClr>
                </a:solidFill>
                <a:latin typeface="Spectral Light" panose="02020302060000000000" pitchFamily="18" charset="0"/>
              </a:rPr>
              <a:t>Serug</a:t>
            </a:r>
            <a:r>
              <a:rPr lang="fr-FR" dirty="0">
                <a:solidFill>
                  <a:schemeClr val="tx1">
                    <a:lumMod val="65000"/>
                    <a:lumOff val="35000"/>
                  </a:schemeClr>
                </a:solidFill>
                <a:latin typeface="Spectral Light" panose="02020302060000000000" pitchFamily="18" charset="0"/>
              </a:rPr>
              <a:t> vécut </a:t>
            </a:r>
            <a:r>
              <a:rPr lang="fr-FR" dirty="0">
                <a:solidFill>
                  <a:schemeClr val="bg1"/>
                </a:solidFill>
                <a:latin typeface="Spectral Light" panose="02020302060000000000" pitchFamily="18" charset="0"/>
              </a:rPr>
              <a:t>200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de </a:t>
            </a:r>
            <a:r>
              <a:rPr lang="fr-FR" dirty="0" err="1">
                <a:solidFill>
                  <a:schemeClr val="tx1">
                    <a:lumMod val="65000"/>
                    <a:lumOff val="35000"/>
                  </a:schemeClr>
                </a:solidFill>
                <a:latin typeface="Spectral Light" panose="02020302060000000000" pitchFamily="18" charset="0"/>
              </a:rPr>
              <a:t>Nachor</a:t>
            </a:r>
            <a:r>
              <a:rPr lang="fr-FR" dirty="0">
                <a:solidFill>
                  <a:schemeClr val="tx1">
                    <a:lumMod val="65000"/>
                    <a:lumOff val="35000"/>
                  </a:schemeClr>
                </a:solidFill>
                <a:latin typeface="Spectral Light" panose="02020302060000000000" pitchFamily="18" charset="0"/>
              </a:rPr>
              <a:t> et il eut des fils et des filles.</a:t>
            </a:r>
          </a:p>
          <a:p>
            <a:r>
              <a:rPr lang="fr-FR" dirty="0">
                <a:solidFill>
                  <a:schemeClr val="tx1">
                    <a:lumMod val="65000"/>
                    <a:lumOff val="35000"/>
                  </a:schemeClr>
                </a:solidFill>
                <a:latin typeface="Spectral Light" panose="02020302060000000000" pitchFamily="18" charset="0"/>
              </a:rPr>
              <a:t>24 A l'âge de </a:t>
            </a:r>
            <a:r>
              <a:rPr lang="fr-FR" dirty="0">
                <a:solidFill>
                  <a:schemeClr val="bg1"/>
                </a:solidFill>
                <a:latin typeface="Spectral Light" panose="02020302060000000000" pitchFamily="18" charset="0"/>
              </a:rPr>
              <a:t>29 </a:t>
            </a:r>
            <a:r>
              <a:rPr lang="fr-FR" dirty="0">
                <a:solidFill>
                  <a:srgbClr val="00FF00"/>
                </a:solidFill>
                <a:latin typeface="Spectral Light" panose="02020302060000000000" pitchFamily="18" charset="0"/>
              </a:rPr>
              <a:t>ans</a:t>
            </a:r>
            <a:r>
              <a:rPr lang="fr-FR" dirty="0">
                <a:solidFill>
                  <a:schemeClr val="tx1">
                    <a:lumMod val="65000"/>
                    <a:lumOff val="35000"/>
                  </a:schemeClr>
                </a:solidFill>
                <a:latin typeface="Spectral Light" panose="02020302060000000000" pitchFamily="18" charset="0"/>
              </a:rPr>
              <a:t>, </a:t>
            </a:r>
            <a:r>
              <a:rPr lang="fr-FR" dirty="0" err="1">
                <a:solidFill>
                  <a:schemeClr val="tx1">
                    <a:lumMod val="65000"/>
                    <a:lumOff val="35000"/>
                  </a:schemeClr>
                </a:solidFill>
                <a:latin typeface="Spectral Light" panose="02020302060000000000" pitchFamily="18" charset="0"/>
              </a:rPr>
              <a:t>Nachor</a:t>
            </a:r>
            <a:r>
              <a:rPr lang="fr-FR" dirty="0">
                <a:solidFill>
                  <a:schemeClr val="tx1">
                    <a:lumMod val="65000"/>
                    <a:lumOff val="35000"/>
                  </a:schemeClr>
                </a:solidFill>
                <a:latin typeface="Spectral Light" panose="02020302060000000000" pitchFamily="18" charset="0"/>
              </a:rPr>
              <a:t> eut pour fils </a:t>
            </a:r>
            <a:r>
              <a:rPr lang="fr-FR" dirty="0" smtClean="0">
                <a:solidFill>
                  <a:srgbClr val="33CCFF"/>
                </a:solidFill>
                <a:latin typeface="Spectral Light" panose="02020302060000000000" pitchFamily="18" charset="0"/>
              </a:rPr>
              <a:t>Térach</a:t>
            </a:r>
            <a:r>
              <a:rPr lang="fr-FR" dirty="0" smtClean="0">
                <a:solidFill>
                  <a:schemeClr val="bg1"/>
                </a:solidFill>
                <a:latin typeface="Spectral Light" panose="02020302060000000000" pitchFamily="18" charset="0"/>
              </a:rPr>
              <a:t>.</a:t>
            </a:r>
          </a:p>
          <a:p>
            <a:r>
              <a:rPr lang="fr-FR" dirty="0" smtClean="0">
                <a:solidFill>
                  <a:schemeClr val="tx1">
                    <a:lumMod val="65000"/>
                    <a:lumOff val="35000"/>
                  </a:schemeClr>
                </a:solidFill>
                <a:latin typeface="Spectral Light" panose="02020302060000000000" pitchFamily="18" charset="0"/>
              </a:rPr>
              <a:t>25 </a:t>
            </a:r>
            <a:r>
              <a:rPr lang="fr-FR" dirty="0" err="1">
                <a:solidFill>
                  <a:schemeClr val="tx1">
                    <a:lumMod val="65000"/>
                    <a:lumOff val="35000"/>
                  </a:schemeClr>
                </a:solidFill>
                <a:latin typeface="Spectral Light" panose="02020302060000000000" pitchFamily="18" charset="0"/>
              </a:rPr>
              <a:t>Nachor</a:t>
            </a:r>
            <a:r>
              <a:rPr lang="fr-FR" dirty="0">
                <a:solidFill>
                  <a:schemeClr val="tx1">
                    <a:lumMod val="65000"/>
                    <a:lumOff val="35000"/>
                  </a:schemeClr>
                </a:solidFill>
                <a:latin typeface="Spectral Light" panose="02020302060000000000" pitchFamily="18" charset="0"/>
              </a:rPr>
              <a:t> vécut </a:t>
            </a:r>
            <a:r>
              <a:rPr lang="fr-FR" dirty="0">
                <a:solidFill>
                  <a:schemeClr val="bg1"/>
                </a:solidFill>
                <a:latin typeface="Spectral Light" panose="02020302060000000000" pitchFamily="18" charset="0"/>
              </a:rPr>
              <a:t>119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après la naissance de Térach et il eut des fils et des filles.</a:t>
            </a:r>
          </a:p>
          <a:p>
            <a:r>
              <a:rPr lang="fr-FR" dirty="0">
                <a:solidFill>
                  <a:schemeClr val="tx1">
                    <a:lumMod val="65000"/>
                    <a:lumOff val="35000"/>
                  </a:schemeClr>
                </a:solidFill>
                <a:latin typeface="Spectral Light" panose="02020302060000000000" pitchFamily="18" charset="0"/>
              </a:rPr>
              <a:t>26 Térach était âgé de </a:t>
            </a:r>
            <a:r>
              <a:rPr lang="fr-FR" dirty="0">
                <a:solidFill>
                  <a:schemeClr val="bg1"/>
                </a:solidFill>
                <a:latin typeface="Spectral Light" panose="02020302060000000000" pitchFamily="18" charset="0"/>
              </a:rPr>
              <a:t>70 </a:t>
            </a:r>
            <a:r>
              <a:rPr lang="fr-FR" dirty="0">
                <a:solidFill>
                  <a:srgbClr val="00FF00"/>
                </a:solidFill>
                <a:latin typeface="Spectral Light" panose="02020302060000000000" pitchFamily="18" charset="0"/>
              </a:rPr>
              <a:t>ans</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lorsqu'il eut </a:t>
            </a:r>
            <a:r>
              <a:rPr lang="fr-FR" dirty="0">
                <a:solidFill>
                  <a:srgbClr val="33CCFF"/>
                </a:solidFill>
                <a:latin typeface="Spectral Light" panose="02020302060000000000" pitchFamily="18" charset="0"/>
              </a:rPr>
              <a:t>Abram</a:t>
            </a:r>
            <a:r>
              <a:rPr lang="fr-FR" dirty="0">
                <a:solidFill>
                  <a:schemeClr val="tx1">
                    <a:lumMod val="65000"/>
                    <a:lumOff val="35000"/>
                  </a:schemeClr>
                </a:solidFill>
                <a:latin typeface="Spectral Light" panose="02020302060000000000" pitchFamily="18" charset="0"/>
              </a:rPr>
              <a:t>, </a:t>
            </a:r>
            <a:r>
              <a:rPr lang="fr-FR" dirty="0" err="1">
                <a:solidFill>
                  <a:schemeClr val="tx1">
                    <a:lumMod val="65000"/>
                    <a:lumOff val="35000"/>
                  </a:schemeClr>
                </a:solidFill>
                <a:latin typeface="Spectral Light" panose="02020302060000000000" pitchFamily="18" charset="0"/>
              </a:rPr>
              <a:t>Nachor</a:t>
            </a:r>
            <a:r>
              <a:rPr lang="fr-FR" dirty="0">
                <a:solidFill>
                  <a:schemeClr val="tx1">
                    <a:lumMod val="65000"/>
                    <a:lumOff val="35000"/>
                  </a:schemeClr>
                </a:solidFill>
                <a:latin typeface="Spectral Light" panose="02020302060000000000" pitchFamily="18" charset="0"/>
              </a:rPr>
              <a:t> et </a:t>
            </a:r>
            <a:r>
              <a:rPr lang="fr-FR" dirty="0" err="1">
                <a:solidFill>
                  <a:schemeClr val="tx1">
                    <a:lumMod val="65000"/>
                    <a:lumOff val="35000"/>
                  </a:schemeClr>
                </a:solidFill>
                <a:latin typeface="Spectral Light" panose="02020302060000000000" pitchFamily="18" charset="0"/>
              </a:rPr>
              <a:t>Haran</a:t>
            </a:r>
            <a:r>
              <a:rPr lang="fr-FR" dirty="0" smtClean="0">
                <a:solidFill>
                  <a:schemeClr val="tx1">
                    <a:lumMod val="65000"/>
                    <a:lumOff val="35000"/>
                  </a:schemeClr>
                </a:solidFill>
                <a:latin typeface="Spectral Light" panose="02020302060000000000" pitchFamily="18" charset="0"/>
              </a:rPr>
              <a:t>.</a:t>
            </a:r>
            <a:endParaRPr lang="fr-FR" dirty="0">
              <a:solidFill>
                <a:schemeClr val="tx1">
                  <a:lumMod val="65000"/>
                  <a:lumOff val="35000"/>
                </a:schemeClr>
              </a:solidFill>
              <a:latin typeface="Spectral Light" panose="02020302060000000000" pitchFamily="18" charset="0"/>
            </a:endParaRPr>
          </a:p>
        </p:txBody>
      </p:sp>
    </p:spTree>
    <p:extLst>
      <p:ext uri="{BB962C8B-B14F-4D97-AF65-F5344CB8AC3E}">
        <p14:creationId xmlns:p14="http://schemas.microsoft.com/office/powerpoint/2010/main" val="9242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chemeClr val="accent2">
                    <a:lumMod val="60000"/>
                    <a:lumOff val="40000"/>
                  </a:schemeClr>
                </a:solidFill>
                <a:latin typeface="Spectral Light" panose="02020302060000000000" pitchFamily="18" charset="0"/>
              </a:rPr>
              <a:t>Après le déluge </a:t>
            </a:r>
            <a:r>
              <a:rPr lang="fr-FR" sz="2000" dirty="0" smtClean="0">
                <a:solidFill>
                  <a:schemeClr val="accent2">
                    <a:lumMod val="60000"/>
                    <a:lumOff val="40000"/>
                  </a:schemeClr>
                </a:solidFill>
                <a:latin typeface="Spectral Light" panose="02020302060000000000" pitchFamily="18" charset="0"/>
              </a:rPr>
              <a:t>(suite)</a:t>
            </a:r>
            <a:endParaRPr lang="fr-FR" sz="1600" dirty="0" smtClean="0">
              <a:solidFill>
                <a:schemeClr val="accent2">
                  <a:lumMod val="60000"/>
                  <a:lumOff val="40000"/>
                </a:schemeClr>
              </a:solidFill>
              <a:latin typeface="Spectral Light" panose="02020302060000000000" pitchFamily="18" charset="0"/>
            </a:endParaRPr>
          </a:p>
        </p:txBody>
      </p:sp>
      <p:sp>
        <p:nvSpPr>
          <p:cNvPr id="15" name="ZoneTexte 14"/>
          <p:cNvSpPr txBox="1"/>
          <p:nvPr/>
        </p:nvSpPr>
        <p:spPr>
          <a:xfrm>
            <a:off x="460375" y="1203598"/>
            <a:ext cx="8223584" cy="1231106"/>
          </a:xfrm>
          <a:prstGeom prst="rect">
            <a:avLst/>
          </a:prstGeom>
          <a:noFill/>
        </p:spPr>
        <p:txBody>
          <a:bodyPr wrap="square" rtlCol="0">
            <a:spAutoFit/>
          </a:bodyPr>
          <a:lstStyle/>
          <a:p>
            <a:r>
              <a:rPr lang="fr-FR" dirty="0" smtClean="0">
                <a:solidFill>
                  <a:schemeClr val="bg1"/>
                </a:solidFill>
                <a:latin typeface="Spectral Light" panose="02020302060000000000" pitchFamily="18" charset="0"/>
              </a:rPr>
              <a:t>Ge 25.7 : La </a:t>
            </a:r>
            <a:r>
              <a:rPr lang="fr-FR" dirty="0">
                <a:solidFill>
                  <a:schemeClr val="bg1"/>
                </a:solidFill>
                <a:latin typeface="Spectral Light" panose="02020302060000000000" pitchFamily="18" charset="0"/>
              </a:rPr>
              <a:t>durée de la vie d'</a:t>
            </a:r>
            <a:r>
              <a:rPr lang="fr-FR" dirty="0">
                <a:solidFill>
                  <a:srgbClr val="33CCFF"/>
                </a:solidFill>
                <a:latin typeface="Spectral Light" panose="02020302060000000000" pitchFamily="18" charset="0"/>
              </a:rPr>
              <a:t>Abraham</a:t>
            </a:r>
            <a:r>
              <a:rPr lang="fr-FR" dirty="0">
                <a:solidFill>
                  <a:schemeClr val="bg1"/>
                </a:solidFill>
                <a:latin typeface="Spectral Light" panose="02020302060000000000" pitchFamily="18" charset="0"/>
              </a:rPr>
              <a:t> fut de </a:t>
            </a:r>
            <a:r>
              <a:rPr lang="fr-FR" dirty="0">
                <a:solidFill>
                  <a:srgbClr val="DF57FF"/>
                </a:solidFill>
                <a:latin typeface="Spectral Light" panose="02020302060000000000" pitchFamily="18" charset="0"/>
              </a:rPr>
              <a:t>175</a:t>
            </a:r>
            <a:r>
              <a:rPr lang="fr-FR" dirty="0">
                <a:solidFill>
                  <a:schemeClr val="bg1"/>
                </a:solidFill>
                <a:latin typeface="Spectral Light" panose="02020302060000000000" pitchFamily="18" charset="0"/>
              </a:rPr>
              <a:t> </a:t>
            </a:r>
            <a:r>
              <a:rPr lang="fr-FR" dirty="0" smtClean="0">
                <a:solidFill>
                  <a:srgbClr val="00FF00"/>
                </a:solidFill>
                <a:latin typeface="Spectral Light" panose="02020302060000000000" pitchFamily="18" charset="0"/>
              </a:rPr>
              <a:t>ans</a:t>
            </a:r>
            <a:endParaRPr lang="fr-FR" dirty="0" smtClean="0">
              <a:solidFill>
                <a:schemeClr val="bg1"/>
              </a:solidFill>
              <a:latin typeface="Spectral Light" panose="02020302060000000000" pitchFamily="18" charset="0"/>
            </a:endParaRPr>
          </a:p>
          <a:p>
            <a:endParaRPr lang="fr-FR" sz="1000" dirty="0">
              <a:solidFill>
                <a:schemeClr val="bg1"/>
              </a:solidFill>
              <a:latin typeface="Spectral Light" panose="02020302060000000000" pitchFamily="18" charset="0"/>
            </a:endParaRPr>
          </a:p>
          <a:p>
            <a:r>
              <a:rPr lang="fr-FR" dirty="0" smtClean="0">
                <a:solidFill>
                  <a:schemeClr val="bg1"/>
                </a:solidFill>
                <a:latin typeface="Spectral Light" panose="02020302060000000000" pitchFamily="18" charset="0"/>
              </a:rPr>
              <a:t>Ge 35.28 : </a:t>
            </a:r>
            <a:r>
              <a:rPr lang="fr-FR" dirty="0">
                <a:solidFill>
                  <a:srgbClr val="33CCFF"/>
                </a:solidFill>
                <a:latin typeface="Spectral Light" panose="02020302060000000000" pitchFamily="18" charset="0"/>
              </a:rPr>
              <a:t>Isaac</a:t>
            </a:r>
            <a:r>
              <a:rPr lang="fr-FR" dirty="0">
                <a:solidFill>
                  <a:schemeClr val="bg1"/>
                </a:solidFill>
                <a:latin typeface="Spectral Light" panose="02020302060000000000" pitchFamily="18" charset="0"/>
              </a:rPr>
              <a:t> vécut </a:t>
            </a:r>
            <a:r>
              <a:rPr lang="fr-FR" dirty="0">
                <a:solidFill>
                  <a:srgbClr val="DF57FF"/>
                </a:solidFill>
                <a:latin typeface="Spectral Light" panose="02020302060000000000" pitchFamily="18" charset="0"/>
              </a:rPr>
              <a:t>180</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smtClean="0">
                <a:solidFill>
                  <a:schemeClr val="bg1"/>
                </a:solidFill>
                <a:latin typeface="Spectral Light" panose="02020302060000000000" pitchFamily="18" charset="0"/>
              </a:rPr>
              <a:t>.</a:t>
            </a:r>
          </a:p>
          <a:p>
            <a:endParaRPr lang="fr-FR" sz="1000" dirty="0">
              <a:solidFill>
                <a:schemeClr val="bg1"/>
              </a:solidFill>
              <a:latin typeface="Spectral Light" panose="02020302060000000000" pitchFamily="18" charset="0"/>
            </a:endParaRPr>
          </a:p>
          <a:p>
            <a:r>
              <a:rPr lang="fr-FR" dirty="0" smtClean="0">
                <a:solidFill>
                  <a:schemeClr val="bg1"/>
                </a:solidFill>
                <a:latin typeface="Spectral Light" panose="02020302060000000000" pitchFamily="18" charset="0"/>
              </a:rPr>
              <a:t>Ge 47.28 : </a:t>
            </a:r>
            <a:r>
              <a:rPr lang="fr-FR" dirty="0" smtClean="0">
                <a:solidFill>
                  <a:srgbClr val="33CCFF"/>
                </a:solidFill>
                <a:latin typeface="Spectral Light" panose="02020302060000000000" pitchFamily="18" charset="0"/>
              </a:rPr>
              <a:t>Jacob</a:t>
            </a:r>
            <a:r>
              <a:rPr lang="fr-FR" dirty="0" smtClean="0">
                <a:solidFill>
                  <a:schemeClr val="bg1"/>
                </a:solidFill>
                <a:latin typeface="Spectral Light" panose="02020302060000000000" pitchFamily="18" charset="0"/>
              </a:rPr>
              <a:t> </a:t>
            </a:r>
            <a:r>
              <a:rPr lang="fr-FR" dirty="0">
                <a:solidFill>
                  <a:schemeClr val="bg1"/>
                </a:solidFill>
                <a:latin typeface="Spectral Light" panose="02020302060000000000" pitchFamily="18" charset="0"/>
              </a:rPr>
              <a:t>vécut 17 ans en Egypte, et la durée de sa vie fut de </a:t>
            </a:r>
            <a:r>
              <a:rPr lang="fr-FR" dirty="0">
                <a:solidFill>
                  <a:srgbClr val="DF57FF"/>
                </a:solidFill>
                <a:latin typeface="Spectral Light" panose="02020302060000000000" pitchFamily="18" charset="0"/>
              </a:rPr>
              <a:t>147 </a:t>
            </a:r>
            <a:r>
              <a:rPr lang="fr-FR" dirty="0">
                <a:solidFill>
                  <a:srgbClr val="00FF00"/>
                </a:solidFill>
                <a:latin typeface="Spectral Light" panose="02020302060000000000" pitchFamily="18" charset="0"/>
              </a:rPr>
              <a:t>ans</a:t>
            </a:r>
          </a:p>
        </p:txBody>
      </p:sp>
    </p:spTree>
    <p:extLst>
      <p:ext uri="{BB962C8B-B14F-4D97-AF65-F5344CB8AC3E}">
        <p14:creationId xmlns:p14="http://schemas.microsoft.com/office/powerpoint/2010/main" val="92938289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ZoneTexte 16"/>
          <p:cNvSpPr txBox="1"/>
          <p:nvPr/>
        </p:nvSpPr>
        <p:spPr>
          <a:xfrm>
            <a:off x="419569" y="465138"/>
            <a:ext cx="2424237" cy="707886"/>
          </a:xfrm>
          <a:prstGeom prst="rect">
            <a:avLst/>
          </a:prstGeom>
          <a:noFill/>
        </p:spPr>
        <p:txBody>
          <a:bodyPr wrap="square" rtlCol="0">
            <a:spAutoFit/>
          </a:bodyPr>
          <a:lstStyle/>
          <a:p>
            <a:r>
              <a:rPr lang="fr-FR" sz="2400" u="sng" dirty="0" err="1" smtClean="0">
                <a:solidFill>
                  <a:schemeClr val="bg1"/>
                </a:solidFill>
                <a:latin typeface="Spectral Light" panose="02020302060000000000" pitchFamily="18" charset="0"/>
              </a:rPr>
              <a:t>Gesenius</a:t>
            </a:r>
            <a:endParaRPr lang="fr-FR" sz="2400" u="sng" dirty="0" smtClean="0">
              <a:solidFill>
                <a:schemeClr val="bg1"/>
              </a:solidFill>
              <a:latin typeface="Spectral Light" panose="02020302060000000000" pitchFamily="18" charset="0"/>
            </a:endParaRPr>
          </a:p>
          <a:p>
            <a:r>
              <a:rPr lang="fr-FR" sz="1600" u="sng" dirty="0" smtClean="0">
                <a:solidFill>
                  <a:schemeClr val="bg1"/>
                </a:solidFill>
                <a:latin typeface="Spectral Light" panose="02020302060000000000" pitchFamily="18" charset="0"/>
              </a:rPr>
              <a:t>(1810)</a:t>
            </a:r>
          </a:p>
        </p:txBody>
      </p:sp>
      <p:sp>
        <p:nvSpPr>
          <p:cNvPr id="18" name="ZoneTexte 17"/>
          <p:cNvSpPr txBox="1"/>
          <p:nvPr/>
        </p:nvSpPr>
        <p:spPr>
          <a:xfrm>
            <a:off x="2267744" y="465139"/>
            <a:ext cx="5779457" cy="461665"/>
          </a:xfrm>
          <a:prstGeom prst="rect">
            <a:avLst/>
          </a:prstGeom>
          <a:noFill/>
        </p:spPr>
        <p:txBody>
          <a:bodyPr wrap="square" rtlCol="0">
            <a:spAutoFit/>
          </a:bodyPr>
          <a:lstStyle/>
          <a:p>
            <a:r>
              <a:rPr lang="fr-FR" sz="2400" dirty="0" smtClean="0">
                <a:solidFill>
                  <a:srgbClr val="00FF00"/>
                </a:solidFill>
                <a:latin typeface="Spectral Light" panose="02020302060000000000" pitchFamily="18" charset="0"/>
              </a:rPr>
              <a:t>(1) Répéter</a:t>
            </a:r>
            <a:r>
              <a:rPr lang="fr-FR" sz="2400" dirty="0">
                <a:solidFill>
                  <a:srgbClr val="00FF00"/>
                </a:solidFill>
                <a:latin typeface="Spectral Light" panose="02020302060000000000" pitchFamily="18" charset="0"/>
              </a:rPr>
              <a:t>, refaire une </a:t>
            </a:r>
            <a:r>
              <a:rPr lang="fr-FR" sz="2400" dirty="0" smtClean="0">
                <a:solidFill>
                  <a:srgbClr val="00FF00"/>
                </a:solidFill>
                <a:latin typeface="Spectral Light" panose="02020302060000000000" pitchFamily="18" charset="0"/>
              </a:rPr>
              <a:t>chose </a:t>
            </a:r>
            <a:endParaRPr lang="fr-FR" sz="2400" dirty="0" smtClean="0">
              <a:solidFill>
                <a:schemeClr val="bg1"/>
              </a:solidFill>
              <a:latin typeface="Spectral Light" panose="02020302060000000000" pitchFamily="18" charset="0"/>
            </a:endParaRPr>
          </a:p>
        </p:txBody>
      </p:sp>
      <p:sp>
        <p:nvSpPr>
          <p:cNvPr id="19" name="ZoneTexte 18"/>
          <p:cNvSpPr txBox="1"/>
          <p:nvPr/>
        </p:nvSpPr>
        <p:spPr>
          <a:xfrm>
            <a:off x="2267744" y="1059582"/>
            <a:ext cx="5149825" cy="830997"/>
          </a:xfrm>
          <a:prstGeom prst="rect">
            <a:avLst/>
          </a:prstGeom>
          <a:noFill/>
        </p:spPr>
        <p:txBody>
          <a:bodyPr wrap="square" rtlCol="0">
            <a:spAutoFit/>
          </a:bodyPr>
          <a:lstStyle/>
          <a:p>
            <a:r>
              <a:rPr lang="fr-FR" sz="2400" dirty="0" smtClean="0">
                <a:solidFill>
                  <a:srgbClr val="DF57FF"/>
                </a:solidFill>
                <a:latin typeface="Spectral Light" panose="02020302060000000000" pitchFamily="18" charset="0"/>
              </a:rPr>
              <a:t>(2) Répétition par la course du soleil, ou par les saisons</a:t>
            </a:r>
          </a:p>
        </p:txBody>
      </p:sp>
      <p:sp>
        <p:nvSpPr>
          <p:cNvPr id="20" name="ZoneTexte 19"/>
          <p:cNvSpPr txBox="1"/>
          <p:nvPr/>
        </p:nvSpPr>
        <p:spPr>
          <a:xfrm>
            <a:off x="460375" y="1995686"/>
            <a:ext cx="2815481" cy="707886"/>
          </a:xfrm>
          <a:prstGeom prst="rect">
            <a:avLst/>
          </a:prstGeom>
          <a:noFill/>
        </p:spPr>
        <p:txBody>
          <a:bodyPr wrap="square" rtlCol="0">
            <a:spAutoFit/>
          </a:bodyPr>
          <a:lstStyle/>
          <a:p>
            <a:r>
              <a:rPr lang="fr-FR" sz="2400" u="sng" dirty="0" smtClean="0">
                <a:solidFill>
                  <a:schemeClr val="bg1"/>
                </a:solidFill>
                <a:latin typeface="Spectral Light" panose="02020302060000000000" pitchFamily="18" charset="0"/>
              </a:rPr>
              <a:t>Auguste Latouche</a:t>
            </a:r>
          </a:p>
          <a:p>
            <a:r>
              <a:rPr lang="fr-FR" sz="1600" dirty="0" smtClean="0">
                <a:solidFill>
                  <a:schemeClr val="bg1"/>
                </a:solidFill>
                <a:latin typeface="Spectral Light" panose="02020302060000000000" pitchFamily="18" charset="0"/>
              </a:rPr>
              <a:t>(1836)</a:t>
            </a:r>
          </a:p>
        </p:txBody>
      </p:sp>
      <p:sp>
        <p:nvSpPr>
          <p:cNvPr id="21" name="ZoneTexte 20"/>
          <p:cNvSpPr txBox="1"/>
          <p:nvPr/>
        </p:nvSpPr>
        <p:spPr>
          <a:xfrm>
            <a:off x="3275856" y="1995685"/>
            <a:ext cx="5779457" cy="830997"/>
          </a:xfrm>
          <a:prstGeom prst="rect">
            <a:avLst/>
          </a:prstGeom>
          <a:noFill/>
        </p:spPr>
        <p:txBody>
          <a:bodyPr wrap="square" rtlCol="0">
            <a:spAutoFit/>
          </a:bodyPr>
          <a:lstStyle/>
          <a:p>
            <a:r>
              <a:rPr lang="fr-FR" sz="2400" dirty="0" smtClean="0">
                <a:solidFill>
                  <a:srgbClr val="00FF00"/>
                </a:solidFill>
                <a:latin typeface="Spectral Light" panose="02020302060000000000" pitchFamily="18" charset="0"/>
              </a:rPr>
              <a:t>Changement, renouvellement, division (coupure du temps, section du temps)</a:t>
            </a:r>
            <a:endParaRPr lang="fr-FR" sz="2400" dirty="0" smtClean="0">
              <a:solidFill>
                <a:schemeClr val="bg1"/>
              </a:solidFill>
              <a:latin typeface="Spectral Light" panose="02020302060000000000" pitchFamily="18" charset="0"/>
            </a:endParaRPr>
          </a:p>
        </p:txBody>
      </p:sp>
    </p:spTree>
    <p:extLst>
      <p:ext uri="{BB962C8B-B14F-4D97-AF65-F5344CB8AC3E}">
        <p14:creationId xmlns:p14="http://schemas.microsoft.com/office/powerpoint/2010/main" val="22824673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chemeClr val="accent2">
                    <a:lumMod val="60000"/>
                    <a:lumOff val="40000"/>
                  </a:schemeClr>
                </a:solidFill>
                <a:latin typeface="Spectral Light" panose="02020302060000000000" pitchFamily="18" charset="0"/>
              </a:rPr>
              <a:t>Après le déluge </a:t>
            </a:r>
            <a:r>
              <a:rPr lang="fr-FR" sz="2000" dirty="0" smtClean="0">
                <a:solidFill>
                  <a:schemeClr val="accent2">
                    <a:lumMod val="60000"/>
                    <a:lumOff val="40000"/>
                  </a:schemeClr>
                </a:solidFill>
                <a:latin typeface="Spectral Light" panose="02020302060000000000" pitchFamily="18" charset="0"/>
              </a:rPr>
              <a:t>(suite)</a:t>
            </a:r>
            <a:endParaRPr lang="fr-FR" sz="1600" dirty="0" smtClean="0">
              <a:solidFill>
                <a:schemeClr val="accent2">
                  <a:lumMod val="60000"/>
                  <a:lumOff val="40000"/>
                </a:schemeClr>
              </a:solidFill>
              <a:latin typeface="Spectral Light" panose="02020302060000000000" pitchFamily="18" charset="0"/>
            </a:endParaRPr>
          </a:p>
        </p:txBody>
      </p:sp>
      <p:sp>
        <p:nvSpPr>
          <p:cNvPr id="15" name="ZoneTexte 14"/>
          <p:cNvSpPr txBox="1"/>
          <p:nvPr/>
        </p:nvSpPr>
        <p:spPr>
          <a:xfrm>
            <a:off x="460375" y="1203598"/>
            <a:ext cx="8223584" cy="1231106"/>
          </a:xfrm>
          <a:prstGeom prst="rect">
            <a:avLst/>
          </a:prstGeom>
          <a:noFill/>
        </p:spPr>
        <p:txBody>
          <a:bodyPr wrap="square" rtlCol="0">
            <a:spAutoFit/>
          </a:bodyPr>
          <a:lstStyle/>
          <a:p>
            <a:r>
              <a:rPr lang="fr-FR" dirty="0" smtClean="0">
                <a:solidFill>
                  <a:schemeClr val="tx1">
                    <a:lumMod val="65000"/>
                    <a:lumOff val="35000"/>
                  </a:schemeClr>
                </a:solidFill>
                <a:latin typeface="Spectral Light" panose="02020302060000000000" pitchFamily="18" charset="0"/>
              </a:rPr>
              <a:t>Ge 25.7 : La </a:t>
            </a:r>
            <a:r>
              <a:rPr lang="fr-FR" dirty="0">
                <a:solidFill>
                  <a:schemeClr val="tx1">
                    <a:lumMod val="65000"/>
                    <a:lumOff val="35000"/>
                  </a:schemeClr>
                </a:solidFill>
                <a:latin typeface="Spectral Light" panose="02020302060000000000" pitchFamily="18" charset="0"/>
              </a:rPr>
              <a:t>durée de la vie d'</a:t>
            </a:r>
            <a:r>
              <a:rPr lang="fr-FR" dirty="0">
                <a:solidFill>
                  <a:srgbClr val="33CCFF"/>
                </a:solidFill>
                <a:latin typeface="Spectral Light" panose="02020302060000000000" pitchFamily="18" charset="0"/>
              </a:rPr>
              <a:t>Abraham</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fut de </a:t>
            </a:r>
            <a:r>
              <a:rPr lang="fr-FR" dirty="0">
                <a:solidFill>
                  <a:srgbClr val="DF57FF"/>
                </a:solidFill>
                <a:latin typeface="Spectral Light" panose="02020302060000000000" pitchFamily="18" charset="0"/>
              </a:rPr>
              <a:t>175</a:t>
            </a:r>
            <a:r>
              <a:rPr lang="fr-FR" dirty="0">
                <a:solidFill>
                  <a:schemeClr val="bg1"/>
                </a:solidFill>
                <a:latin typeface="Spectral Light" panose="02020302060000000000" pitchFamily="18" charset="0"/>
              </a:rPr>
              <a:t> </a:t>
            </a:r>
            <a:r>
              <a:rPr lang="fr-FR" dirty="0" smtClean="0">
                <a:solidFill>
                  <a:srgbClr val="00FF00"/>
                </a:solidFill>
                <a:latin typeface="Spectral Light" panose="02020302060000000000" pitchFamily="18" charset="0"/>
              </a:rPr>
              <a:t>ans</a:t>
            </a:r>
            <a:endParaRPr lang="fr-FR" dirty="0" smtClean="0">
              <a:solidFill>
                <a:schemeClr val="bg1"/>
              </a:solidFill>
              <a:latin typeface="Spectral Light" panose="02020302060000000000" pitchFamily="18" charset="0"/>
            </a:endParaRPr>
          </a:p>
          <a:p>
            <a:endParaRPr lang="fr-FR" sz="1000" dirty="0">
              <a:solidFill>
                <a:schemeClr val="bg1"/>
              </a:solidFill>
              <a:latin typeface="Spectral Light" panose="02020302060000000000" pitchFamily="18" charset="0"/>
            </a:endParaRPr>
          </a:p>
          <a:p>
            <a:r>
              <a:rPr lang="fr-FR" dirty="0" smtClean="0">
                <a:solidFill>
                  <a:schemeClr val="tx1">
                    <a:lumMod val="65000"/>
                    <a:lumOff val="35000"/>
                  </a:schemeClr>
                </a:solidFill>
                <a:latin typeface="Spectral Light" panose="02020302060000000000" pitchFamily="18" charset="0"/>
              </a:rPr>
              <a:t>Ge 35.28 : </a:t>
            </a:r>
            <a:r>
              <a:rPr lang="fr-FR" dirty="0">
                <a:solidFill>
                  <a:srgbClr val="33CCFF"/>
                </a:solidFill>
                <a:latin typeface="Spectral Light" panose="02020302060000000000" pitchFamily="18" charset="0"/>
              </a:rPr>
              <a:t>Isaac</a:t>
            </a:r>
            <a:r>
              <a:rPr lang="fr-FR" dirty="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a:t>
            </a:r>
            <a:r>
              <a:rPr lang="fr-FR" dirty="0">
                <a:solidFill>
                  <a:srgbClr val="DF57FF"/>
                </a:solidFill>
                <a:latin typeface="Spectral Light" panose="02020302060000000000" pitchFamily="18" charset="0"/>
              </a:rPr>
              <a:t>180</a:t>
            </a:r>
            <a:r>
              <a:rPr lang="fr-FR"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ans</a:t>
            </a:r>
            <a:r>
              <a:rPr lang="fr-FR" dirty="0" smtClean="0">
                <a:solidFill>
                  <a:schemeClr val="bg1"/>
                </a:solidFill>
                <a:latin typeface="Spectral Light" panose="02020302060000000000" pitchFamily="18" charset="0"/>
              </a:rPr>
              <a:t>.</a:t>
            </a:r>
          </a:p>
          <a:p>
            <a:endParaRPr lang="fr-FR" sz="1000" dirty="0">
              <a:solidFill>
                <a:schemeClr val="bg1"/>
              </a:solidFill>
              <a:latin typeface="Spectral Light" panose="02020302060000000000" pitchFamily="18" charset="0"/>
            </a:endParaRPr>
          </a:p>
          <a:p>
            <a:r>
              <a:rPr lang="fr-FR" dirty="0" smtClean="0">
                <a:solidFill>
                  <a:schemeClr val="tx1">
                    <a:lumMod val="65000"/>
                    <a:lumOff val="35000"/>
                  </a:schemeClr>
                </a:solidFill>
                <a:latin typeface="Spectral Light" panose="02020302060000000000" pitchFamily="18" charset="0"/>
              </a:rPr>
              <a:t>Ge 47.28 : </a:t>
            </a:r>
            <a:r>
              <a:rPr lang="fr-FR" dirty="0" smtClean="0">
                <a:solidFill>
                  <a:srgbClr val="33CCFF"/>
                </a:solidFill>
                <a:latin typeface="Spectral Light" panose="02020302060000000000" pitchFamily="18" charset="0"/>
              </a:rPr>
              <a:t>Jacob</a:t>
            </a:r>
            <a:r>
              <a:rPr lang="fr-FR" dirty="0" smtClean="0">
                <a:solidFill>
                  <a:schemeClr val="bg1"/>
                </a:solidFill>
                <a:latin typeface="Spectral Light" panose="02020302060000000000" pitchFamily="18" charset="0"/>
              </a:rPr>
              <a:t> </a:t>
            </a:r>
            <a:r>
              <a:rPr lang="fr-FR" dirty="0">
                <a:solidFill>
                  <a:schemeClr val="tx1">
                    <a:lumMod val="65000"/>
                    <a:lumOff val="35000"/>
                  </a:schemeClr>
                </a:solidFill>
                <a:latin typeface="Spectral Light" panose="02020302060000000000" pitchFamily="18" charset="0"/>
              </a:rPr>
              <a:t>vécut 17 ans en Egypte, et la durée de sa vie fut de </a:t>
            </a:r>
            <a:r>
              <a:rPr lang="fr-FR" dirty="0">
                <a:solidFill>
                  <a:srgbClr val="DF57FF"/>
                </a:solidFill>
                <a:latin typeface="Spectral Light" panose="02020302060000000000" pitchFamily="18" charset="0"/>
              </a:rPr>
              <a:t>147 </a:t>
            </a:r>
            <a:r>
              <a:rPr lang="fr-FR" dirty="0">
                <a:solidFill>
                  <a:srgbClr val="00FF00"/>
                </a:solidFill>
                <a:latin typeface="Spectral Light" panose="02020302060000000000" pitchFamily="18" charset="0"/>
              </a:rPr>
              <a:t>ans</a:t>
            </a:r>
          </a:p>
        </p:txBody>
      </p:sp>
    </p:spTree>
    <p:extLst>
      <p:ext uri="{BB962C8B-B14F-4D97-AF65-F5344CB8AC3E}">
        <p14:creationId xmlns:p14="http://schemas.microsoft.com/office/powerpoint/2010/main" val="1963058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Quand est-il de la </a:t>
            </a:r>
            <a:r>
              <a:rPr lang="fr-FR" sz="2800" dirty="0" smtClean="0">
                <a:solidFill>
                  <a:srgbClr val="00B0F0"/>
                </a:solidFill>
                <a:latin typeface="Spectral Light" panose="02020302060000000000" pitchFamily="18" charset="0"/>
              </a:rPr>
              <a:t>naissance de la postérité d’Abraham</a:t>
            </a:r>
            <a:r>
              <a:rPr lang="fr-FR" sz="2800" dirty="0" smtClean="0">
                <a:solidFill>
                  <a:schemeClr val="bg1"/>
                </a:solidFill>
                <a:latin typeface="Spectral Light" panose="02020302060000000000" pitchFamily="18" charset="0"/>
              </a:rPr>
              <a:t>, héritière de la Promesse </a:t>
            </a:r>
            <a:r>
              <a:rPr lang="fr-FR" sz="2000" dirty="0" smtClean="0">
                <a:solidFill>
                  <a:schemeClr val="bg1"/>
                </a:solidFill>
                <a:latin typeface="Spectral Light" panose="02020302060000000000" pitchFamily="18" charset="0"/>
              </a:rPr>
              <a:t>(Ge 12) </a:t>
            </a:r>
            <a:r>
              <a:rPr lang="fr-FR" sz="2800" dirty="0" smtClean="0">
                <a:solidFill>
                  <a:schemeClr val="bg1"/>
                </a:solidFill>
                <a:latin typeface="Spectral Light" panose="02020302060000000000" pitchFamily="18" charset="0"/>
              </a:rPr>
              <a:t>?</a:t>
            </a:r>
            <a:endParaRPr lang="fr-FR" sz="2800" dirty="0" smtClean="0">
              <a:solidFill>
                <a:srgbClr val="FFC000"/>
              </a:solidFill>
              <a:latin typeface="Spectral Light" panose="02020302060000000000" pitchFamily="18" charset="0"/>
            </a:endParaRPr>
          </a:p>
        </p:txBody>
      </p:sp>
      <p:sp>
        <p:nvSpPr>
          <p:cNvPr id="11" name="ZoneTexte 10"/>
          <p:cNvSpPr txBox="1"/>
          <p:nvPr/>
        </p:nvSpPr>
        <p:spPr>
          <a:xfrm>
            <a:off x="626534" y="1491630"/>
            <a:ext cx="8071184" cy="830997"/>
          </a:xfrm>
          <a:prstGeom prst="rect">
            <a:avLst/>
          </a:prstGeom>
          <a:noFill/>
        </p:spPr>
        <p:txBody>
          <a:bodyPr wrap="square" rtlCol="0">
            <a:spAutoFit/>
          </a:bodyPr>
          <a:lstStyle/>
          <a:p>
            <a:pPr algn="ctr"/>
            <a:r>
              <a:rPr lang="fr-FR" sz="2400" dirty="0" smtClean="0">
                <a:solidFill>
                  <a:schemeClr val="bg1"/>
                </a:solidFill>
                <a:latin typeface="Spectral Light" panose="02020302060000000000" pitchFamily="18" charset="0"/>
              </a:rPr>
              <a:t>«</a:t>
            </a:r>
            <a:r>
              <a:rPr lang="fr-FR" sz="2400" dirty="0">
                <a:solidFill>
                  <a:schemeClr val="bg1"/>
                </a:solidFill>
                <a:latin typeface="Spectral Light" panose="02020302060000000000" pitchFamily="18" charset="0"/>
              </a:rPr>
              <a:t> Or, </a:t>
            </a:r>
            <a:r>
              <a:rPr lang="fr-FR" sz="2400" dirty="0" err="1">
                <a:solidFill>
                  <a:schemeClr val="bg1"/>
                </a:solidFill>
                <a:latin typeface="Spectral Light" panose="02020302060000000000" pitchFamily="18" charset="0"/>
              </a:rPr>
              <a:t>Abrabam</a:t>
            </a:r>
            <a:r>
              <a:rPr lang="fr-FR" sz="2400" dirty="0">
                <a:solidFill>
                  <a:schemeClr val="bg1"/>
                </a:solidFill>
                <a:latin typeface="Spectral Light" panose="02020302060000000000" pitchFamily="18" charset="0"/>
              </a:rPr>
              <a:t> était âgé de </a:t>
            </a:r>
            <a:r>
              <a:rPr lang="fr-FR" sz="2400" dirty="0">
                <a:solidFill>
                  <a:srgbClr val="DF57FF"/>
                </a:solidFill>
                <a:latin typeface="Spectral Light" panose="02020302060000000000" pitchFamily="18" charset="0"/>
              </a:rPr>
              <a:t>cent</a:t>
            </a:r>
            <a:r>
              <a:rPr lang="fr-FR" sz="2400" dirty="0">
                <a:solidFill>
                  <a:schemeClr val="bg1"/>
                </a:solidFill>
                <a:latin typeface="Spectral Light" panose="02020302060000000000" pitchFamily="18" charset="0"/>
              </a:rPr>
              <a:t> </a:t>
            </a:r>
            <a:r>
              <a:rPr lang="fr-FR" sz="2400" dirty="0" smtClean="0">
                <a:solidFill>
                  <a:srgbClr val="00FF00"/>
                </a:solidFill>
                <a:latin typeface="Spectral Light" panose="02020302060000000000" pitchFamily="18" charset="0"/>
              </a:rPr>
              <a:t>ans</a:t>
            </a:r>
            <a:r>
              <a:rPr lang="fr-FR" sz="2400" dirty="0">
                <a:solidFill>
                  <a:srgbClr val="00FF00"/>
                </a:solidFill>
                <a:latin typeface="Spectral Light" panose="02020302060000000000" pitchFamily="18" charset="0"/>
              </a:rPr>
              <a:t> </a:t>
            </a:r>
            <a:r>
              <a:rPr lang="fr-FR" dirty="0">
                <a:solidFill>
                  <a:srgbClr val="00FF00"/>
                </a:solidFill>
                <a:latin typeface="Spectral Light" panose="02020302060000000000" pitchFamily="18" charset="0"/>
              </a:rPr>
              <a:t>&lt;</a:t>
            </a:r>
            <a:r>
              <a:rPr lang="fr-FR" dirty="0" err="1">
                <a:solidFill>
                  <a:srgbClr val="00FF00"/>
                </a:solidFill>
                <a:latin typeface="Spectral Light" panose="02020302060000000000" pitchFamily="18" charset="0"/>
              </a:rPr>
              <a:t>shaneh</a:t>
            </a:r>
            <a:r>
              <a:rPr lang="fr-FR" dirty="0">
                <a:solidFill>
                  <a:srgbClr val="00FF00"/>
                </a:solidFill>
                <a:latin typeface="Spectral Light" panose="02020302060000000000" pitchFamily="18" charset="0"/>
              </a:rPr>
              <a:t>&gt;</a:t>
            </a:r>
            <a:r>
              <a:rPr lang="fr-FR" sz="2400" dirty="0" smtClean="0">
                <a:solidFill>
                  <a:schemeClr val="bg1"/>
                </a:solidFill>
                <a:latin typeface="Spectral Light" panose="02020302060000000000" pitchFamily="18" charset="0"/>
              </a:rPr>
              <a:t>,</a:t>
            </a:r>
          </a:p>
          <a:p>
            <a:pPr algn="ctr"/>
            <a:r>
              <a:rPr lang="fr-FR" sz="2400" dirty="0" smtClean="0">
                <a:solidFill>
                  <a:schemeClr val="bg1"/>
                </a:solidFill>
                <a:latin typeface="Spectral Light" panose="02020302060000000000" pitchFamily="18" charset="0"/>
              </a:rPr>
              <a:t>quand </a:t>
            </a:r>
            <a:r>
              <a:rPr lang="fr-FR" sz="2400" u="sng" dirty="0">
                <a:solidFill>
                  <a:srgbClr val="00B0F0"/>
                </a:solidFill>
                <a:latin typeface="Spectral Light" panose="02020302060000000000" pitchFamily="18" charset="0"/>
              </a:rPr>
              <a:t>Isaac</a:t>
            </a:r>
            <a:r>
              <a:rPr lang="fr-FR" sz="2400" dirty="0">
                <a:solidFill>
                  <a:schemeClr val="bg1"/>
                </a:solidFill>
                <a:latin typeface="Spectral Light" panose="02020302060000000000" pitchFamily="18" charset="0"/>
              </a:rPr>
              <a:t>, son fils, lui </a:t>
            </a:r>
            <a:r>
              <a:rPr lang="fr-FR" sz="2400" u="sng" dirty="0">
                <a:solidFill>
                  <a:srgbClr val="00B0F0"/>
                </a:solidFill>
                <a:latin typeface="Spectral Light" panose="02020302060000000000" pitchFamily="18" charset="0"/>
              </a:rPr>
              <a:t>naquit</a:t>
            </a:r>
            <a:r>
              <a:rPr lang="fr-FR" sz="2400" dirty="0">
                <a:solidFill>
                  <a:schemeClr val="bg1"/>
                </a:solidFill>
                <a:latin typeface="Spectral Light" panose="02020302060000000000" pitchFamily="18" charset="0"/>
              </a:rPr>
              <a:t>.</a:t>
            </a:r>
            <a:r>
              <a:rPr lang="fr-FR" sz="2400" dirty="0" smtClean="0">
                <a:solidFill>
                  <a:schemeClr val="bg1"/>
                </a:solidFill>
                <a:latin typeface="Spectral Light" panose="02020302060000000000" pitchFamily="18" charset="0"/>
              </a:rPr>
              <a:t> » </a:t>
            </a:r>
            <a:r>
              <a:rPr lang="fr-FR" dirty="0" smtClean="0">
                <a:solidFill>
                  <a:schemeClr val="bg1"/>
                </a:solidFill>
                <a:latin typeface="Spectral Light" panose="02020302060000000000" pitchFamily="18" charset="0"/>
              </a:rPr>
              <a:t>Ge 21.5</a:t>
            </a:r>
            <a:endParaRPr lang="he-IL" dirty="0">
              <a:solidFill>
                <a:schemeClr val="bg1"/>
              </a:solidFill>
              <a:latin typeface="Spectral Light" panose="02020302060000000000" pitchFamily="18" charset="0"/>
            </a:endParaRPr>
          </a:p>
        </p:txBody>
      </p:sp>
      <p:sp>
        <p:nvSpPr>
          <p:cNvPr id="12" name="ZoneTexte 11"/>
          <p:cNvSpPr txBox="1"/>
          <p:nvPr/>
        </p:nvSpPr>
        <p:spPr>
          <a:xfrm>
            <a:off x="3084107" y="3318215"/>
            <a:ext cx="5858102"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Y avait-il des années à </a:t>
            </a:r>
            <a:r>
              <a:rPr lang="fr-FR" sz="2800" dirty="0" smtClean="0">
                <a:solidFill>
                  <a:srgbClr val="FFFF00"/>
                </a:solidFill>
                <a:latin typeface="Spectral Light" panose="02020302060000000000" pitchFamily="18" charset="0"/>
              </a:rPr>
              <a:t>12 lunaisons</a:t>
            </a:r>
          </a:p>
          <a:p>
            <a:pPr algn="ctr"/>
            <a:r>
              <a:rPr lang="fr-FR" sz="2800" dirty="0" smtClean="0">
                <a:solidFill>
                  <a:schemeClr val="bg1"/>
                </a:solidFill>
                <a:latin typeface="Spectral Light" panose="02020302060000000000" pitchFamily="18" charset="0"/>
              </a:rPr>
              <a:t>et d’autres à </a:t>
            </a:r>
            <a:r>
              <a:rPr lang="fr-FR" sz="2800" dirty="0" smtClean="0">
                <a:solidFill>
                  <a:srgbClr val="FF0000"/>
                </a:solidFill>
                <a:latin typeface="Spectral Light" panose="02020302060000000000" pitchFamily="18" charset="0"/>
              </a:rPr>
              <a:t>13 lunaisons </a:t>
            </a:r>
            <a:r>
              <a:rPr lang="fr-FR" sz="2800" dirty="0" smtClean="0">
                <a:solidFill>
                  <a:schemeClr val="bg1"/>
                </a:solidFill>
                <a:latin typeface="Spectral Light" panose="02020302060000000000" pitchFamily="18" charset="0"/>
              </a:rPr>
              <a:t>?</a:t>
            </a:r>
            <a:endParaRPr lang="fr-FR" sz="2800" dirty="0" smtClean="0">
              <a:solidFill>
                <a:srgbClr val="FFC000"/>
              </a:solidFill>
              <a:latin typeface="Spectral Light" panose="02020302060000000000" pitchFamily="18" charset="0"/>
            </a:endParaRPr>
          </a:p>
        </p:txBody>
      </p:sp>
      <p:pic>
        <p:nvPicPr>
          <p:cNvPr id="25602" name="Picture 2" descr="The God of Abraham, Isaac, and Jacob â Messianic Famil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746432"/>
            <a:ext cx="2764622" cy="209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169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1815882"/>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100 </a:t>
            </a:r>
            <a:r>
              <a:rPr lang="fr-FR" sz="2800" dirty="0" smtClean="0">
                <a:solidFill>
                  <a:srgbClr val="00FF00"/>
                </a:solidFill>
                <a:latin typeface="Spectral Light" panose="02020302060000000000" pitchFamily="18" charset="0"/>
              </a:rPr>
              <a:t>années</a:t>
            </a:r>
            <a:r>
              <a:rPr lang="fr-FR" sz="2800" dirty="0" smtClean="0">
                <a:solidFill>
                  <a:schemeClr val="bg1"/>
                </a:solidFill>
                <a:latin typeface="Spectral Light" panose="02020302060000000000" pitchFamily="18" charset="0"/>
              </a:rPr>
              <a:t> de </a:t>
            </a:r>
            <a:r>
              <a:rPr lang="fr-FR" sz="2800" dirty="0" smtClean="0">
                <a:solidFill>
                  <a:srgbClr val="FFFF00"/>
                </a:solidFill>
                <a:latin typeface="Spectral Light" panose="02020302060000000000" pitchFamily="18" charset="0"/>
              </a:rPr>
              <a:t>12 mois </a:t>
            </a:r>
            <a:r>
              <a:rPr lang="fr-FR" sz="2800" dirty="0" smtClean="0">
                <a:solidFill>
                  <a:schemeClr val="bg1"/>
                </a:solidFill>
                <a:latin typeface="Spectral Light" panose="02020302060000000000" pitchFamily="18" charset="0"/>
              </a:rPr>
              <a:t>?</a:t>
            </a:r>
          </a:p>
          <a:p>
            <a:pPr algn="ctr"/>
            <a:r>
              <a:rPr lang="fr-FR" sz="2800" dirty="0" smtClean="0">
                <a:solidFill>
                  <a:schemeClr val="bg1"/>
                </a:solidFill>
                <a:latin typeface="Spectral Light" panose="02020302060000000000" pitchFamily="18" charset="0"/>
              </a:rPr>
              <a:t>ou </a:t>
            </a:r>
          </a:p>
          <a:p>
            <a:pPr algn="ctr"/>
            <a:r>
              <a:rPr lang="fr-FR" sz="2800" dirty="0" smtClean="0">
                <a:solidFill>
                  <a:schemeClr val="bg1"/>
                </a:solidFill>
                <a:latin typeface="Spectral Light" panose="02020302060000000000" pitchFamily="18" charset="0"/>
              </a:rPr>
              <a:t>100 </a:t>
            </a:r>
            <a:r>
              <a:rPr lang="fr-FR" sz="2800" dirty="0" smtClean="0">
                <a:solidFill>
                  <a:srgbClr val="00FF00"/>
                </a:solidFill>
                <a:latin typeface="Spectral Light" panose="02020302060000000000" pitchFamily="18" charset="0"/>
              </a:rPr>
              <a:t>années</a:t>
            </a:r>
            <a:r>
              <a:rPr lang="fr-FR" sz="2800" dirty="0" smtClean="0">
                <a:solidFill>
                  <a:schemeClr val="bg1"/>
                </a:solidFill>
                <a:latin typeface="Spectral Light" panose="02020302060000000000" pitchFamily="18" charset="0"/>
              </a:rPr>
              <a:t> de </a:t>
            </a:r>
            <a:r>
              <a:rPr lang="fr-FR" sz="2800" dirty="0" smtClean="0">
                <a:solidFill>
                  <a:srgbClr val="FFFF00"/>
                </a:solidFill>
                <a:latin typeface="Spectral Light" panose="02020302060000000000" pitchFamily="18" charset="0"/>
              </a:rPr>
              <a:t>12 mois </a:t>
            </a:r>
            <a:r>
              <a:rPr lang="fr-FR" sz="2800" dirty="0" smtClean="0">
                <a:solidFill>
                  <a:schemeClr val="bg1"/>
                </a:solidFill>
                <a:latin typeface="Spectral Light" panose="02020302060000000000" pitchFamily="18" charset="0"/>
              </a:rPr>
              <a:t>+ un certain nombre de </a:t>
            </a:r>
            <a:r>
              <a:rPr lang="fr-FR" sz="2800" dirty="0" smtClean="0">
                <a:solidFill>
                  <a:srgbClr val="FF0000"/>
                </a:solidFill>
                <a:latin typeface="Spectral Light" panose="02020302060000000000" pitchFamily="18" charset="0"/>
              </a:rPr>
              <a:t>mois complémentaires</a:t>
            </a:r>
            <a:r>
              <a:rPr lang="fr-FR" sz="2800" dirty="0" smtClean="0">
                <a:solidFill>
                  <a:schemeClr val="bg1"/>
                </a:solidFill>
                <a:latin typeface="Spectral Light" panose="02020302060000000000" pitchFamily="18" charset="0"/>
              </a:rPr>
              <a:t> </a:t>
            </a:r>
            <a:r>
              <a:rPr lang="fr-FR" sz="2000" dirty="0" smtClean="0">
                <a:solidFill>
                  <a:schemeClr val="bg1"/>
                </a:solidFill>
                <a:latin typeface="Spectral Light" panose="02020302060000000000" pitchFamily="18" charset="0"/>
              </a:rPr>
              <a:t>(</a:t>
            </a:r>
            <a:r>
              <a:rPr lang="fr-FR" sz="2000" dirty="0" err="1" smtClean="0">
                <a:solidFill>
                  <a:schemeClr val="bg1"/>
                </a:solidFill>
                <a:latin typeface="Spectral Light" panose="02020302060000000000" pitchFamily="18" charset="0"/>
              </a:rPr>
              <a:t>embolistiques</a:t>
            </a:r>
            <a:r>
              <a:rPr lang="fr-FR" sz="2000" dirty="0" smtClean="0">
                <a:solidFill>
                  <a:schemeClr val="bg1"/>
                </a:solidFill>
                <a:latin typeface="Spectral Light" panose="02020302060000000000" pitchFamily="18" charset="0"/>
              </a:rPr>
              <a:t>) </a:t>
            </a:r>
            <a:r>
              <a:rPr lang="fr-FR" sz="2800" dirty="0" smtClean="0">
                <a:solidFill>
                  <a:schemeClr val="bg1"/>
                </a:solidFill>
                <a:latin typeface="Spectral Light" panose="02020302060000000000" pitchFamily="18" charset="0"/>
              </a:rPr>
              <a:t>? </a:t>
            </a:r>
          </a:p>
        </p:txBody>
      </p:sp>
      <p:pic>
        <p:nvPicPr>
          <p:cNvPr id="25602" name="Picture 2" descr="The God of Abraham, Isaac, and Jacob â Messianic Famil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746432"/>
            <a:ext cx="2764622" cy="209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09374"/>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453329" y="313034"/>
            <a:ext cx="8237343" cy="95410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a:t>
            </a:r>
            <a:r>
              <a:rPr lang="fr-FR" sz="2800" dirty="0">
                <a:solidFill>
                  <a:schemeClr val="bg1"/>
                </a:solidFill>
                <a:latin typeface="Spectral Light" panose="02020302060000000000" pitchFamily="18" charset="0"/>
              </a:rPr>
              <a:t> Et tout le temps qu'Abraham vécut fut </a:t>
            </a:r>
            <a:r>
              <a:rPr lang="fr-FR" sz="2800" dirty="0" smtClean="0">
                <a:solidFill>
                  <a:schemeClr val="bg1"/>
                </a:solidFill>
                <a:latin typeface="Spectral Light" panose="02020302060000000000" pitchFamily="18" charset="0"/>
              </a:rPr>
              <a:t>de</a:t>
            </a:r>
          </a:p>
          <a:p>
            <a:pPr algn="ctr"/>
            <a:r>
              <a:rPr lang="fr-FR" sz="2800" dirty="0" smtClean="0">
                <a:solidFill>
                  <a:srgbClr val="DF57FF"/>
                </a:solidFill>
                <a:latin typeface="Spectral Light" panose="02020302060000000000" pitchFamily="18" charset="0"/>
              </a:rPr>
              <a:t>cent </a:t>
            </a:r>
            <a:r>
              <a:rPr lang="fr-FR" sz="2800" dirty="0">
                <a:solidFill>
                  <a:srgbClr val="DF57FF"/>
                </a:solidFill>
                <a:latin typeface="Spectral Light" panose="02020302060000000000" pitchFamily="18" charset="0"/>
              </a:rPr>
              <a:t>soixante et quinze</a:t>
            </a:r>
            <a:r>
              <a:rPr lang="fr-FR" sz="2800" dirty="0">
                <a:solidFill>
                  <a:schemeClr val="bg1"/>
                </a:solidFill>
                <a:latin typeface="Spectral Light" panose="02020302060000000000" pitchFamily="18" charset="0"/>
              </a:rPr>
              <a:t> </a:t>
            </a:r>
            <a:r>
              <a:rPr lang="fr-FR" sz="2800" dirty="0" smtClean="0">
                <a:solidFill>
                  <a:srgbClr val="00FF00"/>
                </a:solidFill>
                <a:latin typeface="Spectral Light" panose="02020302060000000000" pitchFamily="18" charset="0"/>
              </a:rPr>
              <a:t>ans</a:t>
            </a:r>
            <a:r>
              <a:rPr lang="fr-FR" sz="2800" dirty="0">
                <a:solidFill>
                  <a:srgbClr val="00FF00"/>
                </a:solidFill>
                <a:latin typeface="Spectral Light" panose="02020302060000000000" pitchFamily="18" charset="0"/>
              </a:rPr>
              <a:t> </a:t>
            </a:r>
            <a:r>
              <a:rPr lang="fr-FR" sz="2000" dirty="0">
                <a:solidFill>
                  <a:srgbClr val="00FF00"/>
                </a:solidFill>
                <a:latin typeface="Spectral Light" panose="02020302060000000000" pitchFamily="18" charset="0"/>
              </a:rPr>
              <a:t>&lt;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400" dirty="0" smtClean="0">
                <a:solidFill>
                  <a:schemeClr val="bg1"/>
                </a:solidFill>
                <a:latin typeface="Spectral Light" panose="02020302060000000000" pitchFamily="18" charset="0"/>
              </a:rPr>
              <a:t>.</a:t>
            </a:r>
            <a:r>
              <a:rPr lang="fr-FR" sz="2800" dirty="0" smtClean="0">
                <a:solidFill>
                  <a:schemeClr val="bg1"/>
                </a:solidFill>
                <a:latin typeface="Spectral Light" panose="02020302060000000000" pitchFamily="18" charset="0"/>
              </a:rPr>
              <a:t> » </a:t>
            </a:r>
            <a:r>
              <a:rPr lang="fr-FR" sz="2000" dirty="0" smtClean="0">
                <a:solidFill>
                  <a:schemeClr val="bg1"/>
                </a:solidFill>
                <a:latin typeface="Spectral Light" panose="02020302060000000000" pitchFamily="18" charset="0"/>
              </a:rPr>
              <a:t>Ge 25.7</a:t>
            </a:r>
            <a:endParaRPr lang="he-IL" sz="2000" dirty="0">
              <a:solidFill>
                <a:schemeClr val="bg1"/>
              </a:solidFill>
              <a:latin typeface="Spectral Light" panose="02020302060000000000" pitchFamily="18" charset="0"/>
            </a:endParaRPr>
          </a:p>
        </p:txBody>
      </p:sp>
      <p:sp>
        <p:nvSpPr>
          <p:cNvPr id="15" name="ZoneTexte 14"/>
          <p:cNvSpPr txBox="1"/>
          <p:nvPr/>
        </p:nvSpPr>
        <p:spPr>
          <a:xfrm>
            <a:off x="453328" y="1475159"/>
            <a:ext cx="8237343" cy="954107"/>
          </a:xfrm>
          <a:prstGeom prst="rect">
            <a:avLst/>
          </a:prstGeom>
          <a:noFill/>
        </p:spPr>
        <p:txBody>
          <a:bodyPr wrap="square" rtlCol="0">
            <a:spAutoFit/>
          </a:bodyPr>
          <a:lstStyle/>
          <a:p>
            <a:pPr algn="ctr"/>
            <a:r>
              <a:rPr lang="fr-FR" sz="2800" dirty="0" smtClean="0">
                <a:solidFill>
                  <a:srgbClr val="FFC000"/>
                </a:solidFill>
                <a:latin typeface="Spectral Light" panose="02020302060000000000" pitchFamily="18" charset="0"/>
              </a:rPr>
              <a:t>Une fois de plus le cycle de Méton </a:t>
            </a:r>
            <a:r>
              <a:rPr lang="fr-FR" sz="2800" dirty="0" smtClean="0">
                <a:solidFill>
                  <a:schemeClr val="bg1"/>
                </a:solidFill>
                <a:latin typeface="Spectral Light" panose="02020302060000000000" pitchFamily="18" charset="0"/>
              </a:rPr>
              <a:t>fera apparaitre un reste : </a:t>
            </a:r>
            <a:r>
              <a:rPr lang="fr-FR" sz="2800" dirty="0">
                <a:solidFill>
                  <a:schemeClr val="bg1"/>
                </a:solidFill>
                <a:latin typeface="Spectral Light" panose="02020302060000000000" pitchFamily="18" charset="0"/>
              </a:rPr>
              <a:t>l</a:t>
            </a:r>
            <a:r>
              <a:rPr lang="fr-FR" sz="2800" dirty="0" smtClean="0">
                <a:solidFill>
                  <a:schemeClr val="bg1"/>
                </a:solidFill>
                <a:latin typeface="Spectral Light" panose="02020302060000000000" pitchFamily="18" charset="0"/>
              </a:rPr>
              <a:t>es </a:t>
            </a:r>
            <a:r>
              <a:rPr lang="fr-FR" sz="2800" dirty="0" smtClean="0">
                <a:solidFill>
                  <a:srgbClr val="FF0000"/>
                </a:solidFill>
                <a:latin typeface="Spectral Light" panose="02020302060000000000" pitchFamily="18" charset="0"/>
              </a:rPr>
              <a:t>mois complémentaires</a:t>
            </a:r>
            <a:r>
              <a:rPr lang="fr-FR" sz="2800" dirty="0" smtClean="0">
                <a:solidFill>
                  <a:schemeClr val="bg1"/>
                </a:solidFill>
                <a:latin typeface="Spectral Light" panose="02020302060000000000" pitchFamily="18" charset="0"/>
              </a:rPr>
              <a:t>. </a:t>
            </a:r>
            <a:endParaRPr lang="fr-FR" sz="2800" dirty="0" smtClean="0">
              <a:solidFill>
                <a:srgbClr val="FFC000"/>
              </a:solidFill>
              <a:latin typeface="Spectral Light" panose="02020302060000000000" pitchFamily="18" charset="0"/>
            </a:endParaRPr>
          </a:p>
        </p:txBody>
      </p:sp>
      <p:pic>
        <p:nvPicPr>
          <p:cNvPr id="17" name="Picture 2" descr="http://maclassepointcom.e-monsite.com/medias/images/division-term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75718"/>
            <a:ext cx="4726161" cy="2289780"/>
          </a:xfrm>
          <a:prstGeom prst="rect">
            <a:avLst/>
          </a:prstGeom>
          <a:noFill/>
          <a:extLst>
            <a:ext uri="{909E8E84-426E-40DD-AFC4-6F175D3DCCD1}">
              <a14:hiddenFill xmlns:a14="http://schemas.microsoft.com/office/drawing/2010/main">
                <a:solidFill>
                  <a:srgbClr val="FFFFFF"/>
                </a:solidFill>
              </a14:hiddenFill>
            </a:ext>
          </a:extLst>
        </p:spPr>
      </p:pic>
      <p:sp>
        <p:nvSpPr>
          <p:cNvPr id="18" name="Multiplier 17"/>
          <p:cNvSpPr/>
          <p:nvPr/>
        </p:nvSpPr>
        <p:spPr>
          <a:xfrm>
            <a:off x="2819638" y="3799854"/>
            <a:ext cx="630089" cy="648072"/>
          </a:xfrm>
          <a:prstGeom prst="mathMultiply">
            <a:avLst/>
          </a:pr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Multiplier 18"/>
          <p:cNvSpPr/>
          <p:nvPr/>
        </p:nvSpPr>
        <p:spPr>
          <a:xfrm>
            <a:off x="6101655" y="4303910"/>
            <a:ext cx="630089" cy="648072"/>
          </a:xfrm>
          <a:prstGeom prst="mathMultiply">
            <a:avLst/>
          </a:prstGeom>
          <a:solidFill>
            <a:srgbClr val="0A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37897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1384995"/>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Jacob servit son beau-père Laban pendant</a:t>
            </a:r>
          </a:p>
          <a:p>
            <a:pPr algn="ctr"/>
            <a:r>
              <a:rPr lang="fr-FR" sz="2800" dirty="0" smtClean="0">
                <a:solidFill>
                  <a:srgbClr val="DF57FF"/>
                </a:solidFill>
                <a:latin typeface="Spectral Light" panose="02020302060000000000" pitchFamily="18" charset="0"/>
              </a:rPr>
              <a:t>14</a:t>
            </a:r>
            <a:r>
              <a:rPr lang="fr-FR" sz="2800" dirty="0" smtClean="0">
                <a:solidFill>
                  <a:schemeClr val="bg1"/>
                </a:solidFill>
                <a:latin typeface="Spectral Light" panose="02020302060000000000" pitchFamily="18" charset="0"/>
              </a:rPr>
              <a:t> </a:t>
            </a:r>
            <a:r>
              <a:rPr lang="fr-FR" sz="2800" dirty="0" smtClean="0">
                <a:solidFill>
                  <a:srgbClr val="00FF00"/>
                </a:solidFill>
                <a:latin typeface="Spectral Light" panose="02020302060000000000" pitchFamily="18" charset="0"/>
              </a:rPr>
              <a:t>années</a:t>
            </a:r>
            <a:r>
              <a:rPr lang="fr-FR" sz="2800" dirty="0" smtClean="0">
                <a:solidFill>
                  <a:schemeClr val="bg1"/>
                </a:solidFill>
                <a:latin typeface="Spectral Light" panose="02020302060000000000" pitchFamily="18" charset="0"/>
              </a:rPr>
              <a:t> </a:t>
            </a:r>
            <a:r>
              <a:rPr lang="fr-FR" sz="2800" u="sng" dirty="0" smtClean="0">
                <a:solidFill>
                  <a:schemeClr val="bg1"/>
                </a:solidFill>
                <a:latin typeface="Spectral Light" panose="02020302060000000000" pitchFamily="18" charset="0"/>
              </a:rPr>
              <a:t>consécutives</a:t>
            </a:r>
            <a:r>
              <a:rPr lang="fr-FR" sz="2800" dirty="0" smtClean="0">
                <a:solidFill>
                  <a:schemeClr val="bg1"/>
                </a:solidFill>
                <a:latin typeface="Spectral Light" panose="02020302060000000000" pitchFamily="18" charset="0"/>
              </a:rPr>
              <a:t> :</a:t>
            </a:r>
          </a:p>
          <a:p>
            <a:pPr algn="ctr"/>
            <a:r>
              <a:rPr lang="fr-FR" sz="2800" dirty="0" smtClean="0">
                <a:solidFill>
                  <a:srgbClr val="DF57FF"/>
                </a:solidFill>
                <a:latin typeface="Spectral Light" panose="02020302060000000000" pitchFamily="18" charset="0"/>
              </a:rPr>
              <a:t>7</a:t>
            </a:r>
            <a:r>
              <a:rPr lang="fr-FR" sz="2800" dirty="0" smtClean="0">
                <a:solidFill>
                  <a:srgbClr val="00FF00"/>
                </a:solidFill>
                <a:latin typeface="Spectral Light" panose="02020302060000000000" pitchFamily="18" charset="0"/>
              </a:rPr>
              <a:t> années </a:t>
            </a:r>
            <a:r>
              <a:rPr lang="fr-FR" sz="2800" dirty="0" smtClean="0">
                <a:solidFill>
                  <a:schemeClr val="bg1"/>
                </a:solidFill>
                <a:latin typeface="Spectral Light" panose="02020302060000000000" pitchFamily="18" charset="0"/>
              </a:rPr>
              <a:t>pour Léa puis</a:t>
            </a:r>
            <a:r>
              <a:rPr lang="fr-FR" sz="2800" dirty="0" smtClean="0">
                <a:solidFill>
                  <a:srgbClr val="DF57FF"/>
                </a:solidFill>
                <a:latin typeface="Spectral Light" panose="02020302060000000000" pitchFamily="18" charset="0"/>
              </a:rPr>
              <a:t> 7 </a:t>
            </a:r>
            <a:r>
              <a:rPr lang="fr-FR" sz="2800" dirty="0" smtClean="0">
                <a:solidFill>
                  <a:srgbClr val="00FF00"/>
                </a:solidFill>
                <a:latin typeface="Spectral Light" panose="02020302060000000000" pitchFamily="18" charset="0"/>
              </a:rPr>
              <a:t>années </a:t>
            </a:r>
            <a:r>
              <a:rPr lang="fr-FR" sz="2800" dirty="0" smtClean="0">
                <a:solidFill>
                  <a:schemeClr val="bg1"/>
                </a:solidFill>
                <a:latin typeface="Spectral Light" panose="02020302060000000000" pitchFamily="18" charset="0"/>
              </a:rPr>
              <a:t>pour Rachel </a:t>
            </a:r>
            <a:endParaRPr lang="fr-FR" sz="2800" dirty="0" smtClean="0">
              <a:solidFill>
                <a:srgbClr val="FFC000"/>
              </a:solidFill>
              <a:latin typeface="Spectral Light" panose="02020302060000000000" pitchFamily="18" charset="0"/>
            </a:endParaRPr>
          </a:p>
        </p:txBody>
      </p:sp>
      <p:sp>
        <p:nvSpPr>
          <p:cNvPr id="11" name="ZoneTexte 10"/>
          <p:cNvSpPr txBox="1"/>
          <p:nvPr/>
        </p:nvSpPr>
        <p:spPr>
          <a:xfrm>
            <a:off x="4211960" y="2396051"/>
            <a:ext cx="4860032" cy="2215991"/>
          </a:xfrm>
          <a:prstGeom prst="rect">
            <a:avLst/>
          </a:prstGeom>
          <a:noFill/>
        </p:spPr>
        <p:txBody>
          <a:bodyPr wrap="square" rtlCol="0">
            <a:spAutoFit/>
          </a:bodyPr>
          <a:lstStyle/>
          <a:p>
            <a:pPr algn="ctr"/>
            <a:r>
              <a:rPr lang="fr-FR" sz="2400" dirty="0" smtClean="0">
                <a:solidFill>
                  <a:schemeClr val="bg1"/>
                </a:solidFill>
                <a:latin typeface="Spectral Light" panose="02020302060000000000" pitchFamily="18" charset="0"/>
              </a:rPr>
              <a:t>«</a:t>
            </a:r>
            <a:r>
              <a:rPr lang="fr-FR" sz="2400" dirty="0">
                <a:solidFill>
                  <a:schemeClr val="bg1"/>
                </a:solidFill>
                <a:latin typeface="Spectral Light" panose="02020302060000000000" pitchFamily="18" charset="0"/>
              </a:rPr>
              <a:t> Voici vingt ans que je suis dans ta maison; je t'ai servi </a:t>
            </a:r>
            <a:r>
              <a:rPr lang="fr-FR" sz="2400" dirty="0">
                <a:solidFill>
                  <a:srgbClr val="DF57FF"/>
                </a:solidFill>
                <a:latin typeface="Spectral Light" panose="02020302060000000000" pitchFamily="18" charset="0"/>
              </a:rPr>
              <a:t>quatorze</a:t>
            </a:r>
            <a:r>
              <a:rPr lang="fr-FR" sz="2400" dirty="0">
                <a:solidFill>
                  <a:schemeClr val="bg1"/>
                </a:solidFill>
                <a:latin typeface="Spectral Light" panose="02020302060000000000" pitchFamily="18" charset="0"/>
              </a:rPr>
              <a:t> </a:t>
            </a:r>
            <a:r>
              <a:rPr lang="fr-FR" sz="2400" dirty="0" smtClean="0">
                <a:solidFill>
                  <a:srgbClr val="00FF00"/>
                </a:solidFill>
                <a:latin typeface="Spectral Light" panose="02020302060000000000" pitchFamily="18" charset="0"/>
              </a:rPr>
              <a:t>ans</a:t>
            </a:r>
            <a:r>
              <a:rPr lang="fr-FR" sz="2400" dirty="0">
                <a:solidFill>
                  <a:srgbClr val="00FF00"/>
                </a:solidFill>
                <a:latin typeface="Spectral Light" panose="02020302060000000000" pitchFamily="18" charset="0"/>
              </a:rPr>
              <a:t> </a:t>
            </a:r>
            <a:r>
              <a:rPr lang="fr-FR" dirty="0">
                <a:solidFill>
                  <a:srgbClr val="00FF00"/>
                </a:solidFill>
                <a:latin typeface="Spectral Light" panose="02020302060000000000" pitchFamily="18" charset="0"/>
              </a:rPr>
              <a:t>&lt;</a:t>
            </a:r>
            <a:r>
              <a:rPr lang="fr-FR" dirty="0" err="1">
                <a:solidFill>
                  <a:srgbClr val="00FF00"/>
                </a:solidFill>
                <a:latin typeface="Spectral Light" panose="02020302060000000000" pitchFamily="18" charset="0"/>
              </a:rPr>
              <a:t>shaneh</a:t>
            </a:r>
            <a:r>
              <a:rPr lang="fr-FR" dirty="0">
                <a:solidFill>
                  <a:srgbClr val="00FF00"/>
                </a:solidFill>
                <a:latin typeface="Spectral Light" panose="02020302060000000000" pitchFamily="18" charset="0"/>
              </a:rPr>
              <a:t>&gt;</a:t>
            </a:r>
            <a:r>
              <a:rPr lang="fr-FR" dirty="0" smtClean="0">
                <a:solidFill>
                  <a:schemeClr val="bg1"/>
                </a:solidFill>
                <a:latin typeface="Spectral Light" panose="02020302060000000000" pitchFamily="18" charset="0"/>
              </a:rPr>
              <a:t> </a:t>
            </a:r>
            <a:r>
              <a:rPr lang="fr-FR" sz="2400" dirty="0">
                <a:solidFill>
                  <a:schemeClr val="bg1"/>
                </a:solidFill>
                <a:latin typeface="Spectral Light" panose="02020302060000000000" pitchFamily="18" charset="0"/>
              </a:rPr>
              <a:t>pour tes deux filles, et six ans pour tes troupeaux, et tu as changé dix fois mon salaire.</a:t>
            </a:r>
            <a:r>
              <a:rPr lang="fr-FR" sz="2400" dirty="0" smtClean="0">
                <a:solidFill>
                  <a:schemeClr val="bg1"/>
                </a:solidFill>
                <a:latin typeface="Spectral Light" panose="02020302060000000000" pitchFamily="18" charset="0"/>
              </a:rPr>
              <a:t> »</a:t>
            </a:r>
          </a:p>
          <a:p>
            <a:pPr algn="r"/>
            <a:r>
              <a:rPr lang="fr-FR" dirty="0" smtClean="0">
                <a:solidFill>
                  <a:schemeClr val="bg1"/>
                </a:solidFill>
                <a:latin typeface="Spectral Light" panose="02020302060000000000" pitchFamily="18" charset="0"/>
              </a:rPr>
              <a:t>Ge 31.41</a:t>
            </a:r>
            <a:endParaRPr lang="he-IL" dirty="0">
              <a:solidFill>
                <a:schemeClr val="bg1"/>
              </a:solidFill>
              <a:latin typeface="Spectral Light" panose="02020302060000000000" pitchFamily="18" charset="0"/>
            </a:endParaRPr>
          </a:p>
        </p:txBody>
      </p:sp>
      <p:pic>
        <p:nvPicPr>
          <p:cNvPr id="28674" name="Picture 2" descr="Troupeau de Moutons / DÃ©sert / IsraÃ«l | HD Stock Video 486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5240" y="2283718"/>
            <a:ext cx="3844653" cy="216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2298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1069976" y="1131590"/>
            <a:ext cx="7030416" cy="1569660"/>
          </a:xfrm>
          <a:prstGeom prst="rect">
            <a:avLst/>
          </a:prstGeom>
          <a:noFill/>
        </p:spPr>
        <p:txBody>
          <a:bodyPr wrap="square" rtlCol="0">
            <a:spAutoFit/>
          </a:bodyPr>
          <a:lstStyle/>
          <a:p>
            <a:pPr algn="ctr"/>
            <a:r>
              <a:rPr lang="fr-FR" sz="3200" dirty="0" smtClean="0">
                <a:solidFill>
                  <a:schemeClr val="bg1"/>
                </a:solidFill>
                <a:latin typeface="Spectral Light" panose="02020302060000000000" pitchFamily="18" charset="0"/>
              </a:rPr>
              <a:t>Combien le </a:t>
            </a:r>
            <a:r>
              <a:rPr lang="fr-FR" sz="3200" dirty="0">
                <a:solidFill>
                  <a:srgbClr val="FFC000"/>
                </a:solidFill>
                <a:latin typeface="Spectral Light" panose="02020302060000000000" pitchFamily="18" charset="0"/>
              </a:rPr>
              <a:t>c</a:t>
            </a:r>
            <a:r>
              <a:rPr lang="fr-FR" sz="3200" dirty="0" smtClean="0">
                <a:solidFill>
                  <a:srgbClr val="FFC000"/>
                </a:solidFill>
                <a:latin typeface="Spectral Light" panose="02020302060000000000" pitchFamily="18" charset="0"/>
              </a:rPr>
              <a:t>ycle de Méton </a:t>
            </a:r>
            <a:r>
              <a:rPr lang="fr-FR" sz="3200" dirty="0" smtClean="0">
                <a:solidFill>
                  <a:schemeClr val="bg1"/>
                </a:solidFill>
                <a:latin typeface="Spectral Light" panose="02020302060000000000" pitchFamily="18" charset="0"/>
              </a:rPr>
              <a:t>ajoute t’il de </a:t>
            </a:r>
            <a:r>
              <a:rPr lang="fr-FR" sz="3200" dirty="0" smtClean="0">
                <a:solidFill>
                  <a:srgbClr val="FF0000"/>
                </a:solidFill>
                <a:latin typeface="Spectral Light" panose="02020302060000000000" pitchFamily="18" charset="0"/>
              </a:rPr>
              <a:t>mois complémentaires </a:t>
            </a:r>
            <a:r>
              <a:rPr lang="fr-FR" sz="3200" dirty="0">
                <a:solidFill>
                  <a:schemeClr val="bg1"/>
                </a:solidFill>
                <a:latin typeface="Spectral Light" panose="02020302060000000000" pitchFamily="18" charset="0"/>
              </a:rPr>
              <a:t>à</a:t>
            </a:r>
            <a:r>
              <a:rPr lang="fr-FR" sz="3200" dirty="0" smtClean="0">
                <a:solidFill>
                  <a:schemeClr val="bg1"/>
                </a:solidFill>
                <a:latin typeface="Spectral Light" panose="02020302060000000000" pitchFamily="18" charset="0"/>
              </a:rPr>
              <a:t> une période de 14 ans</a:t>
            </a:r>
            <a:r>
              <a:rPr lang="fr-FR" sz="3200" dirty="0">
                <a:solidFill>
                  <a:schemeClr val="bg1"/>
                </a:solidFill>
                <a:latin typeface="Spectral Light" panose="02020302060000000000" pitchFamily="18" charset="0"/>
              </a:rPr>
              <a:t> </a:t>
            </a:r>
            <a:r>
              <a:rPr lang="fr-FR" sz="3200" dirty="0" smtClean="0">
                <a:solidFill>
                  <a:schemeClr val="bg1"/>
                </a:solidFill>
                <a:latin typeface="Spectral Light" panose="02020302060000000000" pitchFamily="18" charset="0"/>
              </a:rPr>
              <a:t>? </a:t>
            </a:r>
          </a:p>
        </p:txBody>
      </p:sp>
    </p:spTree>
    <p:extLst>
      <p:ext uri="{BB962C8B-B14F-4D97-AF65-F5344CB8AC3E}">
        <p14:creationId xmlns:p14="http://schemas.microsoft.com/office/powerpoint/2010/main" val="3943337182"/>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1069976" y="1131590"/>
            <a:ext cx="7030416" cy="2369880"/>
          </a:xfrm>
          <a:prstGeom prst="rect">
            <a:avLst/>
          </a:prstGeom>
          <a:noFill/>
        </p:spPr>
        <p:txBody>
          <a:bodyPr wrap="square" rtlCol="0">
            <a:spAutoFit/>
          </a:bodyPr>
          <a:lstStyle/>
          <a:p>
            <a:pPr algn="ctr"/>
            <a:r>
              <a:rPr lang="fr-FR" sz="3200" dirty="0" smtClean="0">
                <a:solidFill>
                  <a:schemeClr val="bg1"/>
                </a:solidFill>
                <a:latin typeface="Spectral Light" panose="02020302060000000000" pitchFamily="18" charset="0"/>
              </a:rPr>
              <a:t>De Genèse à Malachie, </a:t>
            </a:r>
            <a:r>
              <a:rPr lang="fr-FR" sz="3200" dirty="0" err="1">
                <a:solidFill>
                  <a:srgbClr val="00FF00"/>
                </a:solidFill>
                <a:latin typeface="Spectral Light" panose="02020302060000000000" pitchFamily="18" charset="0"/>
              </a:rPr>
              <a:t>shaneh</a:t>
            </a:r>
            <a:r>
              <a:rPr lang="fr-FR" sz="3200" dirty="0">
                <a:solidFill>
                  <a:srgbClr val="00FF00"/>
                </a:solidFill>
                <a:latin typeface="Spectral Light" panose="02020302060000000000" pitchFamily="18" charset="0"/>
              </a:rPr>
              <a:t> </a:t>
            </a:r>
            <a:r>
              <a:rPr lang="he-IL" sz="3200" dirty="0">
                <a:solidFill>
                  <a:srgbClr val="00FF00"/>
                </a:solidFill>
                <a:latin typeface="Spectral Light" panose="02020302060000000000" pitchFamily="18" charset="0"/>
              </a:rPr>
              <a:t>שׁנה</a:t>
            </a:r>
            <a:r>
              <a:rPr lang="fr-FR" sz="3200" dirty="0">
                <a:solidFill>
                  <a:srgbClr val="00FF00"/>
                </a:solidFill>
                <a:latin typeface="Spectral Light" panose="02020302060000000000" pitchFamily="18" charset="0"/>
              </a:rPr>
              <a:t> </a:t>
            </a:r>
            <a:r>
              <a:rPr lang="fr-FR" sz="3200" dirty="0" smtClean="0">
                <a:solidFill>
                  <a:schemeClr val="bg1"/>
                </a:solidFill>
                <a:latin typeface="Spectral Light" panose="02020302060000000000" pitchFamily="18" charset="0"/>
              </a:rPr>
              <a:t>est utilisé dans environ </a:t>
            </a:r>
            <a:r>
              <a:rPr lang="fr-FR" sz="3200" u="sng" dirty="0" smtClean="0">
                <a:solidFill>
                  <a:schemeClr val="bg1"/>
                </a:solidFill>
                <a:latin typeface="Spectral Light" panose="02020302060000000000" pitchFamily="18" charset="0"/>
              </a:rPr>
              <a:t>650 versets</a:t>
            </a:r>
            <a:r>
              <a:rPr lang="fr-FR" sz="3200" dirty="0" smtClean="0">
                <a:solidFill>
                  <a:schemeClr val="bg1"/>
                </a:solidFill>
                <a:latin typeface="Spectral Light" panose="02020302060000000000" pitchFamily="18" charset="0"/>
              </a:rPr>
              <a:t>.</a:t>
            </a:r>
          </a:p>
          <a:p>
            <a:pPr algn="ctr"/>
            <a:endParaRPr lang="fr-FR" sz="2000" dirty="0" smtClean="0">
              <a:solidFill>
                <a:schemeClr val="bg1"/>
              </a:solidFill>
              <a:latin typeface="Spectral Light" panose="02020302060000000000" pitchFamily="18" charset="0"/>
            </a:endParaRPr>
          </a:p>
          <a:p>
            <a:pPr algn="ctr"/>
            <a:r>
              <a:rPr lang="fr-FR" sz="3200" dirty="0">
                <a:solidFill>
                  <a:schemeClr val="bg1"/>
                </a:solidFill>
                <a:latin typeface="Spectral Light" panose="02020302060000000000" pitchFamily="18" charset="0"/>
              </a:rPr>
              <a:t>I</a:t>
            </a:r>
            <a:r>
              <a:rPr lang="fr-FR" sz="3200" dirty="0" smtClean="0">
                <a:solidFill>
                  <a:schemeClr val="bg1"/>
                </a:solidFill>
                <a:latin typeface="Spectral Light" panose="02020302060000000000" pitchFamily="18" charset="0"/>
              </a:rPr>
              <a:t>l n’a </a:t>
            </a:r>
            <a:r>
              <a:rPr lang="fr-FR" sz="3200" u="sng" dirty="0" smtClean="0">
                <a:solidFill>
                  <a:schemeClr val="bg1"/>
                </a:solidFill>
                <a:latin typeface="Spectral Light" panose="02020302060000000000" pitchFamily="18" charset="0"/>
              </a:rPr>
              <a:t>jamais</a:t>
            </a:r>
            <a:r>
              <a:rPr lang="fr-FR" sz="3200" dirty="0" smtClean="0">
                <a:solidFill>
                  <a:schemeClr val="bg1"/>
                </a:solidFill>
                <a:latin typeface="Spectral Light" panose="02020302060000000000" pitchFamily="18" charset="0"/>
              </a:rPr>
              <a:t> été question d’un</a:t>
            </a:r>
          </a:p>
          <a:p>
            <a:pPr algn="ctr"/>
            <a:r>
              <a:rPr lang="fr-FR" sz="3200" dirty="0" smtClean="0">
                <a:solidFill>
                  <a:srgbClr val="FF0000"/>
                </a:solidFill>
                <a:latin typeface="Spectral Light" panose="02020302060000000000" pitchFamily="18" charset="0"/>
              </a:rPr>
              <a:t>13</a:t>
            </a:r>
            <a:r>
              <a:rPr lang="fr-FR" sz="3200" baseline="30000" dirty="0" smtClean="0">
                <a:solidFill>
                  <a:srgbClr val="FF0000"/>
                </a:solidFill>
                <a:latin typeface="Spectral Light" panose="02020302060000000000" pitchFamily="18" charset="0"/>
              </a:rPr>
              <a:t>e</a:t>
            </a:r>
            <a:r>
              <a:rPr lang="fr-FR" sz="3200" dirty="0" smtClean="0">
                <a:solidFill>
                  <a:srgbClr val="FF0000"/>
                </a:solidFill>
                <a:latin typeface="Spectral Light" panose="02020302060000000000" pitchFamily="18" charset="0"/>
              </a:rPr>
              <a:t> mois </a:t>
            </a:r>
            <a:r>
              <a:rPr lang="fr-FR" sz="3200" dirty="0" smtClean="0">
                <a:solidFill>
                  <a:schemeClr val="bg1"/>
                </a:solidFill>
                <a:latin typeface="Spectral Light" panose="02020302060000000000" pitchFamily="18" charset="0"/>
              </a:rPr>
              <a:t>dans </a:t>
            </a:r>
            <a:r>
              <a:rPr lang="fr-FR" sz="3200" u="sng" dirty="0" smtClean="0">
                <a:solidFill>
                  <a:schemeClr val="bg1"/>
                </a:solidFill>
                <a:latin typeface="Spectral Light" panose="02020302060000000000" pitchFamily="18" charset="0"/>
              </a:rPr>
              <a:t>aucune</a:t>
            </a:r>
            <a:r>
              <a:rPr lang="fr-FR" sz="3200" dirty="0" smtClean="0">
                <a:solidFill>
                  <a:schemeClr val="bg1"/>
                </a:solidFill>
                <a:latin typeface="Spectral Light" panose="02020302060000000000" pitchFamily="18" charset="0"/>
              </a:rPr>
              <a:t> année citée. </a:t>
            </a:r>
          </a:p>
        </p:txBody>
      </p:sp>
    </p:spTree>
    <p:extLst>
      <p:ext uri="{BB962C8B-B14F-4D97-AF65-F5344CB8AC3E}">
        <p14:creationId xmlns:p14="http://schemas.microsoft.com/office/powerpoint/2010/main" val="3494587466"/>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483768" y="1326975"/>
            <a:ext cx="4176464" cy="1754326"/>
          </a:xfrm>
          <a:prstGeom prst="rect">
            <a:avLst/>
          </a:prstGeom>
          <a:noFill/>
          <a:ln>
            <a:solidFill>
              <a:schemeClr val="bg1"/>
            </a:solidFill>
          </a:ln>
          <a:effectLst>
            <a:glow rad="63500">
              <a:schemeClr val="accent3">
                <a:satMod val="175000"/>
                <a:alpha val="40000"/>
              </a:schemeClr>
            </a:glow>
          </a:effectLst>
        </p:spPr>
        <p:txBody>
          <a:bodyPr wrap="square" rtlCol="0">
            <a:spAutoFit/>
          </a:bodyPr>
          <a:lstStyle/>
          <a:p>
            <a:pPr algn="ctr"/>
            <a:r>
              <a:rPr lang="fr-FR" sz="5400" dirty="0" smtClean="0">
                <a:solidFill>
                  <a:srgbClr val="00FF00"/>
                </a:solidFill>
                <a:latin typeface="Spectral Light" panose="02020302060000000000" pitchFamily="18" charset="0"/>
              </a:rPr>
              <a:t>Un Hyksos et Joseph </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3393208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1569660"/>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Les </a:t>
            </a:r>
            <a:r>
              <a:rPr lang="fr-FR" sz="2400" dirty="0" smtClean="0">
                <a:solidFill>
                  <a:srgbClr val="FFFF00"/>
                </a:solidFill>
                <a:latin typeface="Spectral Light" panose="02020302060000000000" pitchFamily="18" charset="0"/>
              </a:rPr>
              <a:t>Hyksos</a:t>
            </a:r>
            <a:r>
              <a:rPr lang="fr-FR" sz="2400" dirty="0" smtClean="0">
                <a:solidFill>
                  <a:schemeClr val="bg1"/>
                </a:solidFill>
                <a:latin typeface="Spectral Light" panose="02020302060000000000" pitchFamily="18" charset="0"/>
              </a:rPr>
              <a:t> </a:t>
            </a:r>
            <a:r>
              <a:rPr lang="fr-FR" dirty="0" smtClean="0">
                <a:solidFill>
                  <a:schemeClr val="bg1"/>
                </a:solidFill>
                <a:latin typeface="Spectral Light" panose="02020302060000000000" pitchFamily="18" charset="0"/>
              </a:rPr>
              <a:t>(Souverains des pays étrangers) </a:t>
            </a:r>
            <a:r>
              <a:rPr lang="fr-FR" sz="2400" dirty="0" smtClean="0">
                <a:solidFill>
                  <a:schemeClr val="bg1"/>
                </a:solidFill>
                <a:latin typeface="Spectral Light" panose="02020302060000000000" pitchFamily="18" charset="0"/>
              </a:rPr>
              <a:t>étaient un </a:t>
            </a:r>
            <a:r>
              <a:rPr lang="fr-FR" sz="2400" dirty="0" smtClean="0">
                <a:solidFill>
                  <a:srgbClr val="FFFF00"/>
                </a:solidFill>
                <a:latin typeface="Spectral Light" panose="02020302060000000000" pitchFamily="18" charset="0"/>
              </a:rPr>
              <a:t>peuple sémite</a:t>
            </a:r>
            <a:r>
              <a:rPr lang="fr-FR" sz="2400" dirty="0" smtClean="0">
                <a:solidFill>
                  <a:schemeClr val="bg1"/>
                </a:solidFill>
                <a:latin typeface="Spectral Light" panose="02020302060000000000" pitchFamily="18" charset="0"/>
              </a:rPr>
              <a:t>, des bergers nomades venus de l’Asie occidentale.</a:t>
            </a:r>
          </a:p>
          <a:p>
            <a:r>
              <a:rPr lang="fr-FR" sz="2400" dirty="0" smtClean="0">
                <a:solidFill>
                  <a:schemeClr val="bg1"/>
                </a:solidFill>
                <a:latin typeface="Spectral Light" panose="02020302060000000000" pitchFamily="18" charset="0"/>
              </a:rPr>
              <a:t>Ils ont occupé le </a:t>
            </a:r>
            <a:r>
              <a:rPr lang="fr-FR" sz="2400" dirty="0" smtClean="0">
                <a:solidFill>
                  <a:srgbClr val="FFFF00"/>
                </a:solidFill>
                <a:latin typeface="Spectral Light" panose="02020302060000000000" pitchFamily="18" charset="0"/>
              </a:rPr>
              <a:t>trône de pharaon </a:t>
            </a:r>
            <a:r>
              <a:rPr lang="fr-FR" sz="2400" dirty="0" smtClean="0">
                <a:solidFill>
                  <a:schemeClr val="bg1"/>
                </a:solidFill>
                <a:latin typeface="Spectral Light" panose="02020302060000000000" pitchFamily="18" charset="0"/>
              </a:rPr>
              <a:t>pendant la </a:t>
            </a:r>
            <a:r>
              <a:rPr lang="fr-FR" sz="2400" dirty="0" smtClean="0">
                <a:solidFill>
                  <a:srgbClr val="00B0F0"/>
                </a:solidFill>
                <a:latin typeface="Spectral Light" panose="02020302060000000000" pitchFamily="18" charset="0"/>
              </a:rPr>
              <a:t>XV</a:t>
            </a:r>
            <a:r>
              <a:rPr lang="fr-FR" sz="2400" baseline="30000" dirty="0" smtClean="0">
                <a:solidFill>
                  <a:srgbClr val="00B0F0"/>
                </a:solidFill>
                <a:latin typeface="Spectral Light" panose="02020302060000000000" pitchFamily="18" charset="0"/>
              </a:rPr>
              <a:t>e</a:t>
            </a:r>
            <a:r>
              <a:rPr lang="fr-FR" sz="2400" dirty="0" smtClean="0">
                <a:solidFill>
                  <a:srgbClr val="00B0F0"/>
                </a:solidFill>
                <a:latin typeface="Spectral Light" panose="02020302060000000000" pitchFamily="18" charset="0"/>
              </a:rPr>
              <a:t> dynastie</a:t>
            </a:r>
            <a:r>
              <a:rPr lang="fr-FR" sz="2400" dirty="0" smtClean="0">
                <a:solidFill>
                  <a:schemeClr val="bg1"/>
                </a:solidFill>
                <a:latin typeface="Spectral Light" panose="02020302060000000000" pitchFamily="18" charset="0"/>
              </a:rPr>
              <a:t> </a:t>
            </a:r>
            <a:r>
              <a:rPr lang="fr-FR" dirty="0" smtClean="0">
                <a:solidFill>
                  <a:schemeClr val="bg1"/>
                </a:solidFill>
                <a:latin typeface="Spectral Light" panose="02020302060000000000" pitchFamily="18" charset="0"/>
              </a:rPr>
              <a:t>(1720-1570)</a:t>
            </a:r>
            <a:r>
              <a:rPr lang="fr-FR" sz="2400" dirty="0" smtClean="0">
                <a:solidFill>
                  <a:schemeClr val="bg1"/>
                </a:solidFill>
                <a:latin typeface="Spectral Light" panose="02020302060000000000" pitchFamily="18" charset="0"/>
              </a:rPr>
              <a:t>, période au début de laquelle </a:t>
            </a:r>
            <a:r>
              <a:rPr lang="fr-FR" sz="2400" dirty="0" smtClean="0">
                <a:solidFill>
                  <a:srgbClr val="DF57FF"/>
                </a:solidFill>
                <a:latin typeface="Spectral Light" panose="02020302060000000000" pitchFamily="18" charset="0"/>
              </a:rPr>
              <a:t>Joseph</a:t>
            </a:r>
            <a:r>
              <a:rPr lang="fr-FR" sz="2400" dirty="0" smtClean="0">
                <a:solidFill>
                  <a:schemeClr val="bg1"/>
                </a:solidFill>
                <a:latin typeface="Spectral Light" panose="02020302060000000000" pitchFamily="18" charset="0"/>
              </a:rPr>
              <a:t> naît.</a:t>
            </a:r>
            <a:endParaRPr lang="fr-FR" sz="2400" dirty="0" smtClean="0">
              <a:solidFill>
                <a:srgbClr val="FFC000"/>
              </a:solidFill>
              <a:latin typeface="Spectral Light" panose="02020302060000000000" pitchFamily="18" charset="0"/>
            </a:endParaRPr>
          </a:p>
        </p:txBody>
      </p:sp>
      <p:sp>
        <p:nvSpPr>
          <p:cNvPr id="11" name="ZoneTexte 10"/>
          <p:cNvSpPr txBox="1"/>
          <p:nvPr/>
        </p:nvSpPr>
        <p:spPr>
          <a:xfrm>
            <a:off x="3635896" y="1981746"/>
            <a:ext cx="5508103" cy="3046988"/>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L</a:t>
            </a:r>
            <a:r>
              <a:rPr lang="fr-FR" sz="2400" dirty="0" smtClean="0">
                <a:solidFill>
                  <a:schemeClr val="bg1"/>
                </a:solidFill>
                <a:latin typeface="Spectral Light" panose="02020302060000000000" pitchFamily="18" charset="0"/>
              </a:rPr>
              <a:t>a </a:t>
            </a:r>
            <a:r>
              <a:rPr lang="fr-FR" sz="2400" dirty="0">
                <a:solidFill>
                  <a:schemeClr val="bg1"/>
                </a:solidFill>
                <a:latin typeface="Spectral Light" panose="02020302060000000000" pitchFamily="18" charset="0"/>
              </a:rPr>
              <a:t>présence sur le trône d'Egypte de ces </a:t>
            </a:r>
            <a:r>
              <a:rPr lang="fr-FR" sz="2400" dirty="0" smtClean="0">
                <a:solidFill>
                  <a:schemeClr val="bg1"/>
                </a:solidFill>
                <a:latin typeface="Spectral Light" panose="02020302060000000000" pitchFamily="18" charset="0"/>
              </a:rPr>
              <a:t>rois étrangers </a:t>
            </a:r>
            <a:r>
              <a:rPr lang="fr-FR" sz="2400" dirty="0">
                <a:solidFill>
                  <a:schemeClr val="bg1"/>
                </a:solidFill>
                <a:latin typeface="Spectral Light" panose="02020302060000000000" pitchFamily="18" charset="0"/>
              </a:rPr>
              <a:t>fut une </a:t>
            </a:r>
            <a:r>
              <a:rPr lang="fr-FR" sz="2400" dirty="0">
                <a:solidFill>
                  <a:srgbClr val="00FF00"/>
                </a:solidFill>
                <a:latin typeface="Spectral Light" panose="02020302060000000000" pitchFamily="18" charset="0"/>
              </a:rPr>
              <a:t>circonstance très favorable</a:t>
            </a:r>
            <a:r>
              <a:rPr lang="fr-FR" sz="2400" dirty="0">
                <a:solidFill>
                  <a:schemeClr val="bg1"/>
                </a:solidFill>
                <a:latin typeface="Spectral Light" panose="02020302060000000000" pitchFamily="18" charset="0"/>
              </a:rPr>
              <a:t>, non seulement </a:t>
            </a:r>
            <a:r>
              <a:rPr lang="fr-FR" sz="2400" dirty="0" smtClean="0">
                <a:solidFill>
                  <a:schemeClr val="bg1"/>
                </a:solidFill>
                <a:latin typeface="Spectral Light" panose="02020302060000000000" pitchFamily="18" charset="0"/>
              </a:rPr>
              <a:t>pour :</a:t>
            </a:r>
          </a:p>
          <a:p>
            <a:pPr marL="457200" indent="-457200">
              <a:buAutoNum type="arabicParenBoth"/>
            </a:pPr>
            <a:r>
              <a:rPr lang="fr-FR" sz="2400" dirty="0" smtClean="0">
                <a:solidFill>
                  <a:schemeClr val="bg1"/>
                </a:solidFill>
                <a:latin typeface="Spectral Light" panose="02020302060000000000" pitchFamily="18" charset="0"/>
              </a:rPr>
              <a:t>l'</a:t>
            </a:r>
            <a:r>
              <a:rPr lang="fr-FR" sz="2400" dirty="0" smtClean="0">
                <a:solidFill>
                  <a:srgbClr val="DF57FF"/>
                </a:solidFill>
                <a:latin typeface="Spectral Light" panose="02020302060000000000" pitchFamily="18" charset="0"/>
              </a:rPr>
              <a:t>extraordinaire </a:t>
            </a:r>
            <a:r>
              <a:rPr lang="fr-FR" sz="2400" dirty="0">
                <a:solidFill>
                  <a:srgbClr val="DF57FF"/>
                </a:solidFill>
                <a:latin typeface="Spectral Light" panose="02020302060000000000" pitchFamily="18" charset="0"/>
              </a:rPr>
              <a:t>fortune </a:t>
            </a:r>
            <a:r>
              <a:rPr lang="fr-FR" sz="2400" dirty="0">
                <a:solidFill>
                  <a:schemeClr val="bg1"/>
                </a:solidFill>
                <a:latin typeface="Spectral Light" panose="02020302060000000000" pitchFamily="18" charset="0"/>
              </a:rPr>
              <a:t>de Joseph, </a:t>
            </a:r>
            <a:r>
              <a:rPr lang="fr-FR" sz="2400" dirty="0" smtClean="0">
                <a:solidFill>
                  <a:schemeClr val="bg1"/>
                </a:solidFill>
                <a:latin typeface="Spectral Light" panose="02020302060000000000" pitchFamily="18" charset="0"/>
              </a:rPr>
              <a:t>mais aussi </a:t>
            </a:r>
            <a:r>
              <a:rPr lang="fr-FR" sz="2400" dirty="0">
                <a:solidFill>
                  <a:schemeClr val="bg1"/>
                </a:solidFill>
                <a:latin typeface="Spectral Light" panose="02020302060000000000" pitchFamily="18" charset="0"/>
              </a:rPr>
              <a:t>pour </a:t>
            </a:r>
            <a:endParaRPr lang="fr-FR" sz="2400" dirty="0" smtClean="0">
              <a:solidFill>
                <a:schemeClr val="bg1"/>
              </a:solidFill>
              <a:latin typeface="Spectral Light" panose="02020302060000000000" pitchFamily="18" charset="0"/>
            </a:endParaRPr>
          </a:p>
          <a:p>
            <a:pPr marL="457200" indent="-457200">
              <a:buAutoNum type="arabicParenBoth"/>
            </a:pPr>
            <a:r>
              <a:rPr lang="fr-FR" sz="2400" dirty="0" smtClean="0">
                <a:solidFill>
                  <a:schemeClr val="bg1"/>
                </a:solidFill>
                <a:latin typeface="Spectral Light" panose="02020302060000000000" pitchFamily="18" charset="0"/>
              </a:rPr>
              <a:t>l'</a:t>
            </a:r>
            <a:r>
              <a:rPr lang="fr-FR" sz="2400" dirty="0" smtClean="0">
                <a:solidFill>
                  <a:srgbClr val="DF57FF"/>
                </a:solidFill>
                <a:latin typeface="Spectral Light" panose="02020302060000000000" pitchFamily="18" charset="0"/>
              </a:rPr>
              <a:t>installation</a:t>
            </a:r>
            <a:r>
              <a:rPr lang="fr-FR" sz="2400" dirty="0" smtClean="0">
                <a:solidFill>
                  <a:schemeClr val="bg1"/>
                </a:solidFill>
                <a:latin typeface="Spectral Light" panose="02020302060000000000" pitchFamily="18" charset="0"/>
              </a:rPr>
              <a:t> </a:t>
            </a:r>
            <a:r>
              <a:rPr lang="fr-FR" sz="2400" dirty="0">
                <a:solidFill>
                  <a:schemeClr val="bg1"/>
                </a:solidFill>
                <a:latin typeface="Spectral Light" panose="02020302060000000000" pitchFamily="18" charset="0"/>
              </a:rPr>
              <a:t>et la </a:t>
            </a:r>
            <a:r>
              <a:rPr lang="fr-FR" sz="2400" dirty="0">
                <a:solidFill>
                  <a:srgbClr val="DF57FF"/>
                </a:solidFill>
                <a:latin typeface="Spectral Light" panose="02020302060000000000" pitchFamily="18" charset="0"/>
              </a:rPr>
              <a:t>prospérité de toute la maison de Jacob </a:t>
            </a:r>
            <a:r>
              <a:rPr lang="fr-FR" sz="2400" dirty="0">
                <a:solidFill>
                  <a:schemeClr val="bg1"/>
                </a:solidFill>
                <a:latin typeface="Spectral Light" panose="02020302060000000000" pitchFamily="18" charset="0"/>
              </a:rPr>
              <a:t>en terre égyptienne.</a:t>
            </a:r>
            <a:endParaRPr lang="he-IL" dirty="0">
              <a:solidFill>
                <a:schemeClr val="bg1"/>
              </a:solidFill>
              <a:latin typeface="Spectral Light" panose="02020302060000000000" pitchFamily="18" charset="0"/>
            </a:endParaRPr>
          </a:p>
        </p:txBody>
      </p:sp>
      <p:pic>
        <p:nvPicPr>
          <p:cNvPr id="31746" name="Picture 2" descr="the Hyk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427733"/>
            <a:ext cx="3635896" cy="21550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080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1200329"/>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À l’est du delta du Nil, le </a:t>
            </a:r>
            <a:r>
              <a:rPr lang="fr-FR" sz="2400" dirty="0" smtClean="0">
                <a:solidFill>
                  <a:srgbClr val="FFFF00"/>
                </a:solidFill>
                <a:latin typeface="Spectral Light" panose="02020302060000000000" pitchFamily="18" charset="0"/>
              </a:rPr>
              <a:t>peuple sémite </a:t>
            </a:r>
            <a:r>
              <a:rPr lang="fr-FR" sz="2400" dirty="0" smtClean="0">
                <a:solidFill>
                  <a:schemeClr val="bg1"/>
                </a:solidFill>
                <a:latin typeface="Spectral Light" panose="02020302060000000000" pitchFamily="18" charset="0"/>
              </a:rPr>
              <a:t>prospèrera </a:t>
            </a:r>
            <a:r>
              <a:rPr lang="fr-FR" sz="2400" dirty="0" smtClean="0">
                <a:solidFill>
                  <a:srgbClr val="00FF00"/>
                </a:solidFill>
                <a:latin typeface="Spectral Light" panose="02020302060000000000" pitchFamily="18" charset="0"/>
              </a:rPr>
              <a:t>dans les plaines de </a:t>
            </a:r>
            <a:r>
              <a:rPr lang="fr-FR" sz="2400" dirty="0" err="1" smtClean="0">
                <a:solidFill>
                  <a:srgbClr val="00FF00"/>
                </a:solidFill>
                <a:latin typeface="Spectral Light" panose="02020302060000000000" pitchFamily="18" charset="0"/>
              </a:rPr>
              <a:t>Tsoan</a:t>
            </a:r>
            <a:r>
              <a:rPr lang="fr-FR" sz="2400" dirty="0" smtClean="0">
                <a:solidFill>
                  <a:schemeClr val="bg1"/>
                </a:solidFill>
                <a:latin typeface="Spectral Light" panose="02020302060000000000" pitchFamily="18" charset="0"/>
              </a:rPr>
              <a:t> </a:t>
            </a:r>
            <a:r>
              <a:rPr lang="fr-FR" sz="2000" dirty="0" smtClean="0">
                <a:solidFill>
                  <a:schemeClr val="bg1"/>
                </a:solidFill>
                <a:latin typeface="Spectral Light" panose="02020302060000000000" pitchFamily="18" charset="0"/>
              </a:rPr>
              <a:t>(Tanis), </a:t>
            </a:r>
            <a:r>
              <a:rPr lang="fr-FR" sz="2400" dirty="0" smtClean="0">
                <a:solidFill>
                  <a:schemeClr val="bg1"/>
                </a:solidFill>
                <a:latin typeface="Spectral Light" panose="02020302060000000000" pitchFamily="18" charset="0"/>
              </a:rPr>
              <a:t>au nord d’</a:t>
            </a:r>
            <a:r>
              <a:rPr lang="fr-FR" sz="2400" dirty="0" err="1" smtClean="0">
                <a:solidFill>
                  <a:schemeClr val="bg1"/>
                </a:solidFill>
                <a:latin typeface="Spectral Light" panose="02020302060000000000" pitchFamily="18" charset="0"/>
              </a:rPr>
              <a:t>Avaris</a:t>
            </a:r>
            <a:r>
              <a:rPr lang="fr-FR" sz="2400" dirty="0">
                <a:solidFill>
                  <a:schemeClr val="bg1"/>
                </a:solidFill>
                <a:latin typeface="Spectral Light" panose="02020302060000000000" pitchFamily="18" charset="0"/>
              </a:rPr>
              <a:t> </a:t>
            </a:r>
            <a:r>
              <a:rPr lang="fr-FR" sz="2000" dirty="0" smtClean="0">
                <a:solidFill>
                  <a:schemeClr val="bg1"/>
                </a:solidFill>
                <a:latin typeface="Spectral Light" panose="02020302060000000000" pitchFamily="18" charset="0"/>
              </a:rPr>
              <a:t>(ancienne capitale des Hyksos), </a:t>
            </a:r>
            <a:r>
              <a:rPr lang="fr-FR" sz="2400" dirty="0" smtClean="0">
                <a:solidFill>
                  <a:schemeClr val="bg1"/>
                </a:solidFill>
                <a:latin typeface="Spectral Light" panose="02020302060000000000" pitchFamily="18" charset="0"/>
              </a:rPr>
              <a:t>dans la très prospère région de Goshen.</a:t>
            </a:r>
          </a:p>
        </p:txBody>
      </p:sp>
      <p:sp>
        <p:nvSpPr>
          <p:cNvPr id="11" name="ZoneTexte 10"/>
          <p:cNvSpPr txBox="1"/>
          <p:nvPr/>
        </p:nvSpPr>
        <p:spPr>
          <a:xfrm>
            <a:off x="307976" y="1606222"/>
            <a:ext cx="4120008" cy="3231654"/>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 Il </a:t>
            </a:r>
            <a:r>
              <a:rPr lang="fr-FR" sz="2000" dirty="0" smtClean="0">
                <a:solidFill>
                  <a:schemeClr val="bg1"/>
                </a:solidFill>
                <a:latin typeface="Spectral Light" panose="02020302060000000000" pitchFamily="18" charset="0"/>
              </a:rPr>
              <a:t>(YHWH) </a:t>
            </a:r>
            <a:r>
              <a:rPr lang="fr-FR" sz="2400" dirty="0" smtClean="0">
                <a:solidFill>
                  <a:schemeClr val="bg1"/>
                </a:solidFill>
                <a:latin typeface="Spectral Light" panose="02020302060000000000" pitchFamily="18" charset="0"/>
              </a:rPr>
              <a:t>fit </a:t>
            </a:r>
            <a:r>
              <a:rPr lang="fr-FR" sz="2400" dirty="0">
                <a:solidFill>
                  <a:schemeClr val="bg1"/>
                </a:solidFill>
                <a:latin typeface="Spectral Light" panose="02020302060000000000" pitchFamily="18" charset="0"/>
              </a:rPr>
              <a:t>des prodiges devant leurs pères, au pays d'Égypte, </a:t>
            </a:r>
            <a:r>
              <a:rPr lang="fr-FR" sz="2400" dirty="0">
                <a:solidFill>
                  <a:srgbClr val="00FF00"/>
                </a:solidFill>
                <a:latin typeface="Spectral Light" panose="02020302060000000000" pitchFamily="18" charset="0"/>
              </a:rPr>
              <a:t>aux champs de </a:t>
            </a:r>
            <a:r>
              <a:rPr lang="fr-FR" sz="2400" dirty="0" err="1">
                <a:solidFill>
                  <a:srgbClr val="00FF00"/>
                </a:solidFill>
                <a:latin typeface="Spectral Light" panose="02020302060000000000" pitchFamily="18" charset="0"/>
              </a:rPr>
              <a:t>Tsoan</a:t>
            </a:r>
            <a:r>
              <a:rPr lang="fr-FR" sz="2400" dirty="0" smtClean="0">
                <a:solidFill>
                  <a:schemeClr val="bg1"/>
                </a:solidFill>
                <a:latin typeface="Spectral Light" panose="02020302060000000000" pitchFamily="18" charset="0"/>
              </a:rPr>
              <a:t>. » </a:t>
            </a:r>
            <a:r>
              <a:rPr lang="fr-FR" sz="2000" dirty="0" smtClean="0">
                <a:solidFill>
                  <a:schemeClr val="bg1"/>
                </a:solidFill>
                <a:latin typeface="Spectral Light" panose="02020302060000000000" pitchFamily="18" charset="0"/>
              </a:rPr>
              <a:t>Psaume 78.12 </a:t>
            </a:r>
          </a:p>
          <a:p>
            <a:endParaRPr lang="fr-FR" sz="1200" dirty="0">
              <a:solidFill>
                <a:schemeClr val="bg1"/>
              </a:solidFill>
              <a:latin typeface="Spectral Light" panose="02020302060000000000" pitchFamily="18" charset="0"/>
            </a:endParaRPr>
          </a:p>
          <a:p>
            <a:r>
              <a:rPr lang="fr-FR" sz="2400" dirty="0" smtClean="0">
                <a:solidFill>
                  <a:schemeClr val="bg1"/>
                </a:solidFill>
                <a:latin typeface="Spectral Light" panose="02020302060000000000" pitchFamily="18" charset="0"/>
              </a:rPr>
              <a:t>« Lorsqu'il </a:t>
            </a:r>
            <a:r>
              <a:rPr lang="fr-FR" sz="2400" dirty="0">
                <a:solidFill>
                  <a:schemeClr val="bg1"/>
                </a:solidFill>
                <a:latin typeface="Spectral Light" panose="02020302060000000000" pitchFamily="18" charset="0"/>
              </a:rPr>
              <a:t>manifesta ses prodiges en Égypte, et ses miracles </a:t>
            </a:r>
            <a:r>
              <a:rPr lang="fr-FR" sz="2400" dirty="0">
                <a:solidFill>
                  <a:srgbClr val="00FF00"/>
                </a:solidFill>
                <a:latin typeface="Spectral Light" panose="02020302060000000000" pitchFamily="18" charset="0"/>
              </a:rPr>
              <a:t>dans les champs de </a:t>
            </a:r>
            <a:r>
              <a:rPr lang="fr-FR" sz="2400" dirty="0" err="1" smtClean="0">
                <a:solidFill>
                  <a:srgbClr val="00FF00"/>
                </a:solidFill>
                <a:latin typeface="Spectral Light" panose="02020302060000000000" pitchFamily="18" charset="0"/>
              </a:rPr>
              <a:t>Tsoan</a:t>
            </a:r>
            <a:r>
              <a:rPr lang="fr-FR" sz="2400" dirty="0">
                <a:solidFill>
                  <a:schemeClr val="bg1"/>
                </a:solidFill>
                <a:latin typeface="Spectral Light" panose="02020302060000000000" pitchFamily="18" charset="0"/>
              </a:rPr>
              <a:t> » </a:t>
            </a:r>
            <a:r>
              <a:rPr lang="fr-FR" sz="2000" dirty="0">
                <a:solidFill>
                  <a:schemeClr val="bg1"/>
                </a:solidFill>
                <a:latin typeface="Spectral Light" panose="02020302060000000000" pitchFamily="18" charset="0"/>
              </a:rPr>
              <a:t>Psaume </a:t>
            </a:r>
            <a:r>
              <a:rPr lang="fr-FR" sz="2000" dirty="0" smtClean="0">
                <a:solidFill>
                  <a:schemeClr val="bg1"/>
                </a:solidFill>
                <a:latin typeface="Spectral Light" panose="02020302060000000000" pitchFamily="18" charset="0"/>
              </a:rPr>
              <a:t>78.43</a:t>
            </a:r>
            <a:r>
              <a:rPr lang="fr-FR" sz="2400" dirty="0">
                <a:solidFill>
                  <a:schemeClr val="bg1"/>
                </a:solidFill>
                <a:latin typeface="Spectral Light" panose="02020302060000000000" pitchFamily="18" charset="0"/>
              </a:rPr>
              <a:t> </a:t>
            </a:r>
          </a:p>
        </p:txBody>
      </p:sp>
      <p:pic>
        <p:nvPicPr>
          <p:cNvPr id="34820" name="Picture 4" descr="EGYPT Land of Goshen-Evening antique print 1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49638"/>
            <a:ext cx="4453764" cy="301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829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853071" y="308272"/>
            <a:ext cx="5437857" cy="923330"/>
          </a:xfrm>
          <a:prstGeom prst="rect">
            <a:avLst/>
          </a:prstGeom>
          <a:noFill/>
          <a:ln>
            <a:noFill/>
          </a:ln>
          <a:effectLst>
            <a:glow rad="63500">
              <a:schemeClr val="accent3">
                <a:satMod val="175000"/>
                <a:alpha val="40000"/>
              </a:schemeClr>
            </a:glow>
          </a:effectLst>
        </p:spPr>
        <p:txBody>
          <a:bodyPr wrap="square" rtlCol="0">
            <a:spAutoFit/>
          </a:bodyPr>
          <a:lstStyle/>
          <a:p>
            <a:pPr algn="ctr"/>
            <a:r>
              <a:rPr lang="fr-FR" sz="5400" dirty="0" err="1" smtClean="0">
                <a:solidFill>
                  <a:srgbClr val="00FF00"/>
                </a:solidFill>
                <a:latin typeface="Spectral Light" panose="02020302060000000000" pitchFamily="18" charset="0"/>
              </a:rPr>
              <a:t>Shaneh</a:t>
            </a:r>
            <a:r>
              <a:rPr lang="fr-FR" sz="5400" dirty="0" smtClean="0">
                <a:solidFill>
                  <a:srgbClr val="00FF00"/>
                </a:solidFill>
                <a:latin typeface="Spectral Light" panose="02020302060000000000" pitchFamily="18" charset="0"/>
              </a:rPr>
              <a:t> </a:t>
            </a:r>
            <a:r>
              <a:rPr lang="he-IL" sz="5400" dirty="0" smtClean="0">
                <a:solidFill>
                  <a:srgbClr val="00FF00"/>
                </a:solidFill>
                <a:latin typeface="Spectral Light" panose="02020302060000000000" pitchFamily="18" charset="0"/>
              </a:rPr>
              <a:t>שׁנה</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765175" y="1462011"/>
            <a:ext cx="1392696" cy="461665"/>
          </a:xfrm>
          <a:prstGeom prst="rect">
            <a:avLst/>
          </a:prstGeom>
          <a:noFill/>
        </p:spPr>
        <p:txBody>
          <a:bodyPr wrap="square" rtlCol="0">
            <a:spAutoFit/>
          </a:bodyPr>
          <a:lstStyle/>
          <a:p>
            <a:pPr algn="ctr"/>
            <a:r>
              <a:rPr lang="fr-FR" sz="2400" dirty="0">
                <a:solidFill>
                  <a:srgbClr val="00FF00"/>
                </a:solidFill>
                <a:latin typeface="Spectral Light" panose="02020302060000000000" pitchFamily="18" charset="0"/>
              </a:rPr>
              <a:t>R</a:t>
            </a:r>
            <a:r>
              <a:rPr lang="fr-FR" sz="2400" dirty="0" smtClean="0">
                <a:solidFill>
                  <a:srgbClr val="00FF00"/>
                </a:solidFill>
                <a:latin typeface="Spectral Light" panose="02020302060000000000" pitchFamily="18" charset="0"/>
              </a:rPr>
              <a:t>épéter</a:t>
            </a:r>
            <a:endParaRPr lang="fr-FR" sz="2400" dirty="0" smtClean="0">
              <a:solidFill>
                <a:schemeClr val="bg1"/>
              </a:solidFill>
              <a:latin typeface="Spectral Light" panose="02020302060000000000" pitchFamily="18" charset="0"/>
            </a:endParaRPr>
          </a:p>
        </p:txBody>
      </p:sp>
      <p:sp>
        <p:nvSpPr>
          <p:cNvPr id="13" name="ZoneTexte 12"/>
          <p:cNvSpPr txBox="1"/>
          <p:nvPr/>
        </p:nvSpPr>
        <p:spPr>
          <a:xfrm>
            <a:off x="877565" y="4041526"/>
            <a:ext cx="3540150" cy="461665"/>
          </a:xfrm>
          <a:prstGeom prst="rect">
            <a:avLst/>
          </a:prstGeom>
          <a:noFill/>
        </p:spPr>
        <p:txBody>
          <a:bodyPr wrap="square" rtlCol="0">
            <a:spAutoFit/>
          </a:bodyPr>
          <a:lstStyle/>
          <a:p>
            <a:r>
              <a:rPr lang="fr-FR" sz="2400" dirty="0">
                <a:solidFill>
                  <a:srgbClr val="00FF00"/>
                </a:solidFill>
                <a:latin typeface="Spectral Light" panose="02020302060000000000" pitchFamily="18" charset="0"/>
              </a:rPr>
              <a:t>F</a:t>
            </a:r>
            <a:r>
              <a:rPr lang="fr-FR" sz="2400" dirty="0" smtClean="0">
                <a:solidFill>
                  <a:srgbClr val="00FF00"/>
                </a:solidFill>
                <a:latin typeface="Spectral Light" panose="02020302060000000000" pitchFamily="18" charset="0"/>
              </a:rPr>
              <a:t>aire une deuxième fois</a:t>
            </a:r>
            <a:endParaRPr lang="fr-FR" sz="2400" dirty="0" smtClean="0">
              <a:solidFill>
                <a:schemeClr val="bg1"/>
              </a:solidFill>
              <a:latin typeface="Spectral Light" panose="02020302060000000000" pitchFamily="18" charset="0"/>
            </a:endParaRPr>
          </a:p>
        </p:txBody>
      </p:sp>
      <p:sp>
        <p:nvSpPr>
          <p:cNvPr id="14" name="ZoneTexte 13"/>
          <p:cNvSpPr txBox="1"/>
          <p:nvPr/>
        </p:nvSpPr>
        <p:spPr>
          <a:xfrm>
            <a:off x="3635896" y="2190997"/>
            <a:ext cx="1872208" cy="769441"/>
          </a:xfrm>
          <a:prstGeom prst="rect">
            <a:avLst/>
          </a:prstGeom>
          <a:noFill/>
        </p:spPr>
        <p:txBody>
          <a:bodyPr wrap="square" rtlCol="0">
            <a:spAutoFit/>
          </a:bodyPr>
          <a:lstStyle/>
          <a:p>
            <a:pPr algn="ctr"/>
            <a:r>
              <a:rPr lang="fr-FR" sz="4400" dirty="0" smtClean="0">
                <a:solidFill>
                  <a:srgbClr val="00FF00"/>
                </a:solidFill>
                <a:latin typeface="Spectral Light" panose="02020302060000000000" pitchFamily="18" charset="0"/>
              </a:rPr>
              <a:t>Année</a:t>
            </a:r>
          </a:p>
        </p:txBody>
      </p:sp>
      <p:sp>
        <p:nvSpPr>
          <p:cNvPr id="15" name="ZoneTexte 14"/>
          <p:cNvSpPr txBox="1"/>
          <p:nvPr/>
        </p:nvSpPr>
        <p:spPr>
          <a:xfrm>
            <a:off x="6372200" y="1462011"/>
            <a:ext cx="2304255" cy="461665"/>
          </a:xfrm>
          <a:prstGeom prst="rect">
            <a:avLst/>
          </a:prstGeom>
          <a:noFill/>
        </p:spPr>
        <p:txBody>
          <a:bodyPr wrap="square" rtlCol="0">
            <a:spAutoFit/>
          </a:bodyPr>
          <a:lstStyle/>
          <a:p>
            <a:pPr algn="ctr"/>
            <a:r>
              <a:rPr lang="fr-FR" sz="2400" dirty="0">
                <a:solidFill>
                  <a:srgbClr val="00FF00"/>
                </a:solidFill>
                <a:latin typeface="Spectral Light" panose="02020302060000000000" pitchFamily="18" charset="0"/>
              </a:rPr>
              <a:t>R</a:t>
            </a:r>
            <a:r>
              <a:rPr lang="fr-FR" sz="2400" dirty="0" smtClean="0">
                <a:solidFill>
                  <a:srgbClr val="00FF00"/>
                </a:solidFill>
                <a:latin typeface="Spectral Light" panose="02020302060000000000" pitchFamily="18" charset="0"/>
              </a:rPr>
              <a:t>ecommencer</a:t>
            </a:r>
            <a:endParaRPr lang="fr-FR" sz="2400" dirty="0" smtClean="0">
              <a:solidFill>
                <a:schemeClr val="bg1"/>
              </a:solidFill>
              <a:latin typeface="Spectral Light" panose="02020302060000000000" pitchFamily="18" charset="0"/>
            </a:endParaRPr>
          </a:p>
        </p:txBody>
      </p:sp>
      <p:sp>
        <p:nvSpPr>
          <p:cNvPr id="16" name="ZoneTexte 15"/>
          <p:cNvSpPr txBox="1"/>
          <p:nvPr/>
        </p:nvSpPr>
        <p:spPr>
          <a:xfrm>
            <a:off x="6478587" y="4053977"/>
            <a:ext cx="1477790" cy="461665"/>
          </a:xfrm>
          <a:prstGeom prst="rect">
            <a:avLst/>
          </a:prstGeom>
          <a:noFill/>
        </p:spPr>
        <p:txBody>
          <a:bodyPr wrap="square" rtlCol="0">
            <a:spAutoFit/>
          </a:bodyPr>
          <a:lstStyle/>
          <a:p>
            <a:pPr algn="ctr"/>
            <a:r>
              <a:rPr lang="fr-FR" sz="2400" dirty="0">
                <a:solidFill>
                  <a:srgbClr val="00FF00"/>
                </a:solidFill>
                <a:latin typeface="Spectral Light" panose="02020302060000000000" pitchFamily="18" charset="0"/>
              </a:rPr>
              <a:t>D</a:t>
            </a:r>
            <a:r>
              <a:rPr lang="fr-FR" sz="2400" dirty="0" smtClean="0">
                <a:solidFill>
                  <a:srgbClr val="00FF00"/>
                </a:solidFill>
                <a:latin typeface="Spectral Light" panose="02020302060000000000" pitchFamily="18" charset="0"/>
              </a:rPr>
              <a:t>oubler</a:t>
            </a:r>
            <a:endParaRPr lang="fr-FR" sz="2400" dirty="0" smtClean="0">
              <a:solidFill>
                <a:schemeClr val="bg1"/>
              </a:solidFill>
              <a:latin typeface="Spectral Light" panose="02020302060000000000" pitchFamily="18" charset="0"/>
            </a:endParaRPr>
          </a:p>
        </p:txBody>
      </p:sp>
      <p:sp>
        <p:nvSpPr>
          <p:cNvPr id="17" name="ZoneTexte 16"/>
          <p:cNvSpPr txBox="1"/>
          <p:nvPr/>
        </p:nvSpPr>
        <p:spPr>
          <a:xfrm>
            <a:off x="1997086" y="2989954"/>
            <a:ext cx="5149825" cy="461665"/>
          </a:xfrm>
          <a:prstGeom prst="rect">
            <a:avLst/>
          </a:prstGeom>
          <a:noFill/>
        </p:spPr>
        <p:txBody>
          <a:bodyPr wrap="square" rtlCol="0">
            <a:spAutoFit/>
          </a:bodyPr>
          <a:lstStyle/>
          <a:p>
            <a:pPr algn="ctr"/>
            <a:r>
              <a:rPr lang="fr-FR" sz="2400" dirty="0" smtClean="0">
                <a:solidFill>
                  <a:srgbClr val="DF57FF"/>
                </a:solidFill>
                <a:latin typeface="Spectral Light" panose="02020302060000000000" pitchFamily="18" charset="0"/>
              </a:rPr>
              <a:t>Répétition par la course du SOLEIL</a:t>
            </a:r>
          </a:p>
        </p:txBody>
      </p:sp>
      <p:sp>
        <p:nvSpPr>
          <p:cNvPr id="18" name="ZoneTexte 17"/>
          <p:cNvSpPr txBox="1"/>
          <p:nvPr/>
        </p:nvSpPr>
        <p:spPr>
          <a:xfrm>
            <a:off x="3347864" y="1462010"/>
            <a:ext cx="2448272" cy="461665"/>
          </a:xfrm>
          <a:prstGeom prst="rect">
            <a:avLst/>
          </a:prstGeom>
          <a:noFill/>
        </p:spPr>
        <p:txBody>
          <a:bodyPr wrap="square" rtlCol="0">
            <a:spAutoFit/>
          </a:bodyPr>
          <a:lstStyle/>
          <a:p>
            <a:pPr algn="ctr"/>
            <a:r>
              <a:rPr lang="fr-FR" sz="2400" dirty="0">
                <a:solidFill>
                  <a:srgbClr val="00FF00"/>
                </a:solidFill>
                <a:latin typeface="Spectral Light" panose="02020302060000000000" pitchFamily="18" charset="0"/>
              </a:rPr>
              <a:t>R</a:t>
            </a:r>
            <a:r>
              <a:rPr lang="fr-FR" sz="2400" dirty="0" smtClean="0">
                <a:solidFill>
                  <a:srgbClr val="00FF00"/>
                </a:solidFill>
                <a:latin typeface="Spectral Light" panose="02020302060000000000" pitchFamily="18" charset="0"/>
              </a:rPr>
              <a:t>enouvellement</a:t>
            </a:r>
            <a:endParaRPr lang="fr-FR" sz="2400" dirty="0" smtClean="0">
              <a:solidFill>
                <a:schemeClr val="bg1"/>
              </a:solidFill>
              <a:latin typeface="Spectral Light" panose="02020302060000000000" pitchFamily="18" charset="0"/>
            </a:endParaRPr>
          </a:p>
        </p:txBody>
      </p:sp>
    </p:spTree>
    <p:extLst>
      <p:ext uri="{BB962C8B-B14F-4D97-AF65-F5344CB8AC3E}">
        <p14:creationId xmlns:p14="http://schemas.microsoft.com/office/powerpoint/2010/main" val="3052286640"/>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830997"/>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En Genèse 41, nous apprenons que Joseph donne la juste interprétation des deux songes du pharaon « </a:t>
            </a:r>
            <a:r>
              <a:rPr lang="fr-FR" sz="2400" dirty="0" smtClean="0">
                <a:solidFill>
                  <a:srgbClr val="FFFF00"/>
                </a:solidFill>
                <a:latin typeface="Spectral Light" panose="02020302060000000000" pitchFamily="18" charset="0"/>
              </a:rPr>
              <a:t>Hyksos</a:t>
            </a:r>
            <a:r>
              <a:rPr lang="fr-FR" sz="2400" dirty="0" smtClean="0">
                <a:solidFill>
                  <a:schemeClr val="bg1"/>
                </a:solidFill>
                <a:latin typeface="Spectral Light" panose="02020302060000000000" pitchFamily="18" charset="0"/>
              </a:rPr>
              <a:t> ». </a:t>
            </a:r>
          </a:p>
        </p:txBody>
      </p:sp>
      <p:sp>
        <p:nvSpPr>
          <p:cNvPr id="11" name="ZoneTexte 10"/>
          <p:cNvSpPr txBox="1"/>
          <p:nvPr/>
        </p:nvSpPr>
        <p:spPr>
          <a:xfrm>
            <a:off x="155575" y="1606222"/>
            <a:ext cx="4848473" cy="3170099"/>
          </a:xfrm>
          <a:prstGeom prst="rect">
            <a:avLst/>
          </a:prstGeom>
          <a:noFill/>
        </p:spPr>
        <p:txBody>
          <a:bodyPr wrap="square" rtlCol="0">
            <a:spAutoFit/>
          </a:bodyPr>
          <a:lstStyle/>
          <a:p>
            <a:r>
              <a:rPr lang="fr-FR" sz="2200" dirty="0" smtClean="0">
                <a:solidFill>
                  <a:schemeClr val="bg1"/>
                </a:solidFill>
                <a:latin typeface="Spectral Light" panose="02020302060000000000" pitchFamily="18" charset="0"/>
              </a:rPr>
              <a:t>« Les </a:t>
            </a:r>
            <a:r>
              <a:rPr lang="fr-FR" sz="2200" dirty="0">
                <a:solidFill>
                  <a:schemeClr val="bg1"/>
                </a:solidFill>
                <a:latin typeface="Spectral Light" panose="02020302060000000000" pitchFamily="18" charset="0"/>
              </a:rPr>
              <a:t>sept belles vaches sont </a:t>
            </a:r>
            <a:r>
              <a:rPr lang="fr-FR" sz="2200" dirty="0">
                <a:solidFill>
                  <a:srgbClr val="DF57FF"/>
                </a:solidFill>
                <a:latin typeface="Spectral Light" panose="02020302060000000000" pitchFamily="18" charset="0"/>
              </a:rPr>
              <a:t>sept</a:t>
            </a:r>
            <a:r>
              <a:rPr lang="fr-FR" sz="2200" dirty="0">
                <a:solidFill>
                  <a:schemeClr val="bg1"/>
                </a:solidFill>
                <a:latin typeface="Spectral Light" panose="02020302060000000000" pitchFamily="18" charset="0"/>
              </a:rPr>
              <a:t> </a:t>
            </a:r>
            <a:r>
              <a:rPr lang="fr-FR" sz="2200" dirty="0" smtClean="0">
                <a:solidFill>
                  <a:srgbClr val="00FF00"/>
                </a:solidFill>
                <a:latin typeface="Spectral Light" panose="02020302060000000000" pitchFamily="18" charset="0"/>
              </a:rPr>
              <a:t>années</a:t>
            </a:r>
            <a:r>
              <a:rPr lang="fr-FR" sz="2400" dirty="0">
                <a:solidFill>
                  <a:srgbClr val="00FF00"/>
                </a:solidFill>
                <a:latin typeface="Spectral Light" panose="02020302060000000000" pitchFamily="18" charset="0"/>
              </a:rPr>
              <a:t> </a:t>
            </a:r>
            <a:r>
              <a:rPr lang="fr-FR" dirty="0">
                <a:solidFill>
                  <a:srgbClr val="00FF00"/>
                </a:solidFill>
                <a:latin typeface="Spectral Light" panose="02020302060000000000" pitchFamily="18" charset="0"/>
              </a:rPr>
              <a:t>&lt;</a:t>
            </a:r>
            <a:r>
              <a:rPr lang="fr-FR" dirty="0" err="1">
                <a:solidFill>
                  <a:srgbClr val="00FF00"/>
                </a:solidFill>
                <a:latin typeface="Spectral Light" panose="02020302060000000000" pitchFamily="18" charset="0"/>
              </a:rPr>
              <a:t>shaneh</a:t>
            </a:r>
            <a:r>
              <a:rPr lang="fr-FR" dirty="0">
                <a:solidFill>
                  <a:srgbClr val="00FF00"/>
                </a:solidFill>
                <a:latin typeface="Spectral Light" panose="02020302060000000000" pitchFamily="18" charset="0"/>
              </a:rPr>
              <a:t>&gt;</a:t>
            </a:r>
            <a:r>
              <a:rPr lang="fr-FR" sz="2200" dirty="0" smtClean="0">
                <a:solidFill>
                  <a:schemeClr val="bg1"/>
                </a:solidFill>
                <a:latin typeface="Spectral Light" panose="02020302060000000000" pitchFamily="18" charset="0"/>
              </a:rPr>
              <a:t>, </a:t>
            </a:r>
            <a:r>
              <a:rPr lang="fr-FR" sz="2200" dirty="0">
                <a:solidFill>
                  <a:schemeClr val="bg1"/>
                </a:solidFill>
                <a:latin typeface="Spectral Light" panose="02020302060000000000" pitchFamily="18" charset="0"/>
              </a:rPr>
              <a:t>et les sept beaux épis aussi: c'est un seul </a:t>
            </a:r>
            <a:r>
              <a:rPr lang="fr-FR" sz="2200" dirty="0" smtClean="0">
                <a:solidFill>
                  <a:schemeClr val="bg1"/>
                </a:solidFill>
                <a:latin typeface="Spectral Light" panose="02020302060000000000" pitchFamily="18" charset="0"/>
              </a:rPr>
              <a:t>rêve.</a:t>
            </a:r>
          </a:p>
          <a:p>
            <a:r>
              <a:rPr lang="fr-FR" sz="2200" dirty="0" smtClean="0">
                <a:solidFill>
                  <a:schemeClr val="bg1"/>
                </a:solidFill>
                <a:latin typeface="Spectral Light" panose="02020302060000000000" pitchFamily="18" charset="0"/>
              </a:rPr>
              <a:t>Les </a:t>
            </a:r>
            <a:r>
              <a:rPr lang="fr-FR" sz="2200" dirty="0">
                <a:solidFill>
                  <a:schemeClr val="bg1"/>
                </a:solidFill>
                <a:latin typeface="Spectral Light" panose="02020302060000000000" pitchFamily="18" charset="0"/>
              </a:rPr>
              <a:t>sept vaches décharnées et laides sorties après les premières sont </a:t>
            </a:r>
            <a:r>
              <a:rPr lang="fr-FR" sz="2200" dirty="0">
                <a:solidFill>
                  <a:srgbClr val="DF57FF"/>
                </a:solidFill>
                <a:latin typeface="Spectral Light" panose="02020302060000000000" pitchFamily="18" charset="0"/>
              </a:rPr>
              <a:t>sept </a:t>
            </a:r>
            <a:r>
              <a:rPr lang="fr-FR" sz="2200" dirty="0" smtClean="0">
                <a:solidFill>
                  <a:srgbClr val="00FF00"/>
                </a:solidFill>
                <a:latin typeface="Spectral Light" panose="02020302060000000000" pitchFamily="18" charset="0"/>
              </a:rPr>
              <a:t>années</a:t>
            </a:r>
            <a:r>
              <a:rPr lang="fr-FR" sz="2400" dirty="0">
                <a:solidFill>
                  <a:srgbClr val="00FF00"/>
                </a:solidFill>
                <a:latin typeface="Spectral Light" panose="02020302060000000000" pitchFamily="18" charset="0"/>
              </a:rPr>
              <a:t> </a:t>
            </a:r>
            <a:r>
              <a:rPr lang="fr-FR" dirty="0">
                <a:solidFill>
                  <a:srgbClr val="00FF00"/>
                </a:solidFill>
                <a:latin typeface="Spectral Light" panose="02020302060000000000" pitchFamily="18" charset="0"/>
              </a:rPr>
              <a:t>&lt;</a:t>
            </a:r>
            <a:r>
              <a:rPr lang="fr-FR" dirty="0" err="1">
                <a:solidFill>
                  <a:srgbClr val="00FF00"/>
                </a:solidFill>
                <a:latin typeface="Spectral Light" panose="02020302060000000000" pitchFamily="18" charset="0"/>
              </a:rPr>
              <a:t>shaneh</a:t>
            </a:r>
            <a:r>
              <a:rPr lang="fr-FR" dirty="0">
                <a:solidFill>
                  <a:srgbClr val="00FF00"/>
                </a:solidFill>
                <a:latin typeface="Spectral Light" panose="02020302060000000000" pitchFamily="18" charset="0"/>
              </a:rPr>
              <a:t>&gt;</a:t>
            </a:r>
            <a:r>
              <a:rPr lang="fr-FR" sz="2200" dirty="0" smtClean="0">
                <a:solidFill>
                  <a:schemeClr val="bg1"/>
                </a:solidFill>
                <a:latin typeface="Spectral Light" panose="02020302060000000000" pitchFamily="18" charset="0"/>
              </a:rPr>
              <a:t>, </a:t>
            </a:r>
            <a:r>
              <a:rPr lang="fr-FR" sz="2200" dirty="0">
                <a:solidFill>
                  <a:schemeClr val="bg1"/>
                </a:solidFill>
                <a:latin typeface="Spectral Light" panose="02020302060000000000" pitchFamily="18" charset="0"/>
              </a:rPr>
              <a:t>tout comme les sept épis vides brûlés par le vent d'est. Ce sont sept années de famine.</a:t>
            </a:r>
            <a:r>
              <a:rPr lang="fr-FR" sz="2200" dirty="0" smtClean="0">
                <a:solidFill>
                  <a:schemeClr val="bg1"/>
                </a:solidFill>
                <a:latin typeface="Spectral Light" panose="02020302060000000000" pitchFamily="18" charset="0"/>
              </a:rPr>
              <a:t> »</a:t>
            </a:r>
          </a:p>
          <a:p>
            <a:pPr algn="r"/>
            <a:r>
              <a:rPr lang="fr-FR" sz="1600" dirty="0" smtClean="0">
                <a:solidFill>
                  <a:schemeClr val="bg1"/>
                </a:solidFill>
                <a:latin typeface="Spectral Light" panose="02020302060000000000" pitchFamily="18" charset="0"/>
              </a:rPr>
              <a:t>Genèse 41.26/27</a:t>
            </a:r>
            <a:endParaRPr lang="fr-FR" sz="1600" dirty="0">
              <a:solidFill>
                <a:schemeClr val="bg1"/>
              </a:solidFill>
              <a:latin typeface="Spectral Light" panose="02020302060000000000" pitchFamily="18" charset="0"/>
            </a:endParaRPr>
          </a:p>
        </p:txBody>
      </p:sp>
      <p:pic>
        <p:nvPicPr>
          <p:cNvPr id="35842" name="Picture 2" descr="847.) Genesis 41 | DWELLING in the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34230"/>
            <a:ext cx="4032448" cy="254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422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830997"/>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En Genèse 41, nous apprenons que Joseph donne la juste interprétation des deux songes du pharaon « </a:t>
            </a:r>
            <a:r>
              <a:rPr lang="fr-FR" sz="2400" dirty="0" smtClean="0">
                <a:solidFill>
                  <a:srgbClr val="FFFF00"/>
                </a:solidFill>
                <a:latin typeface="Spectral Light" panose="02020302060000000000" pitchFamily="18" charset="0"/>
              </a:rPr>
              <a:t>Hyksos</a:t>
            </a:r>
            <a:r>
              <a:rPr lang="fr-FR" sz="2400" dirty="0" smtClean="0">
                <a:solidFill>
                  <a:schemeClr val="bg1"/>
                </a:solidFill>
                <a:latin typeface="Spectral Light" panose="02020302060000000000" pitchFamily="18" charset="0"/>
              </a:rPr>
              <a:t> ». </a:t>
            </a:r>
          </a:p>
        </p:txBody>
      </p:sp>
      <p:sp>
        <p:nvSpPr>
          <p:cNvPr id="11" name="ZoneTexte 10"/>
          <p:cNvSpPr txBox="1"/>
          <p:nvPr/>
        </p:nvSpPr>
        <p:spPr>
          <a:xfrm>
            <a:off x="168634" y="1283055"/>
            <a:ext cx="4848473" cy="3508653"/>
          </a:xfrm>
          <a:prstGeom prst="rect">
            <a:avLst/>
          </a:prstGeom>
          <a:noFill/>
        </p:spPr>
        <p:txBody>
          <a:bodyPr wrap="square" rtlCol="0">
            <a:spAutoFit/>
          </a:bodyPr>
          <a:lstStyle/>
          <a:p>
            <a:r>
              <a:rPr lang="fr-FR" sz="2200" dirty="0">
                <a:solidFill>
                  <a:schemeClr val="bg1"/>
                </a:solidFill>
                <a:latin typeface="Spectral Light" panose="02020302060000000000" pitchFamily="18" charset="0"/>
              </a:rPr>
              <a:t>«Ainsi, comme je viens de le dire à Pharaon, </a:t>
            </a:r>
            <a:r>
              <a:rPr lang="fr-FR" sz="2200" dirty="0" smtClean="0">
                <a:solidFill>
                  <a:schemeClr val="bg1"/>
                </a:solidFill>
                <a:latin typeface="Spectral Light" panose="02020302060000000000" pitchFamily="18" charset="0"/>
              </a:rPr>
              <a:t>Elohim </a:t>
            </a:r>
            <a:r>
              <a:rPr lang="fr-FR" sz="2200" dirty="0">
                <a:solidFill>
                  <a:schemeClr val="bg1"/>
                </a:solidFill>
                <a:latin typeface="Spectral Light" panose="02020302060000000000" pitchFamily="18" charset="0"/>
              </a:rPr>
              <a:t>a fait connaître à Pharaon ce qu'il va faire. </a:t>
            </a:r>
            <a:r>
              <a:rPr lang="fr-FR" sz="2200" dirty="0" smtClean="0">
                <a:solidFill>
                  <a:schemeClr val="bg1"/>
                </a:solidFill>
                <a:latin typeface="Spectral Light" panose="02020302060000000000" pitchFamily="18" charset="0"/>
              </a:rPr>
              <a:t>Voici</a:t>
            </a:r>
            <a:r>
              <a:rPr lang="fr-FR" sz="2200" dirty="0">
                <a:solidFill>
                  <a:schemeClr val="bg1"/>
                </a:solidFill>
                <a:latin typeface="Spectral Light" panose="02020302060000000000" pitchFamily="18" charset="0"/>
              </a:rPr>
              <a:t>, il y aura </a:t>
            </a:r>
            <a:r>
              <a:rPr lang="fr-FR" sz="2200" dirty="0">
                <a:solidFill>
                  <a:srgbClr val="DF57FF"/>
                </a:solidFill>
                <a:latin typeface="Spectral Light" panose="02020302060000000000" pitchFamily="18" charset="0"/>
              </a:rPr>
              <a:t>sept </a:t>
            </a:r>
            <a:r>
              <a:rPr lang="fr-FR" sz="2200" dirty="0">
                <a:solidFill>
                  <a:srgbClr val="00FF00"/>
                </a:solidFill>
                <a:latin typeface="Spectral Light" panose="02020302060000000000" pitchFamily="18" charset="0"/>
              </a:rPr>
              <a:t>années</a:t>
            </a:r>
            <a:r>
              <a:rPr lang="fr-FR" sz="2200" dirty="0">
                <a:solidFill>
                  <a:schemeClr val="bg1"/>
                </a:solidFill>
                <a:latin typeface="Spectral Light" panose="02020302060000000000" pitchFamily="18" charset="0"/>
              </a:rPr>
              <a:t> </a:t>
            </a:r>
            <a:r>
              <a:rPr lang="fr-FR" dirty="0">
                <a:solidFill>
                  <a:srgbClr val="00FF00"/>
                </a:solidFill>
                <a:latin typeface="Spectral Light" panose="02020302060000000000" pitchFamily="18" charset="0"/>
              </a:rPr>
              <a:t>&lt;</a:t>
            </a:r>
            <a:r>
              <a:rPr lang="fr-FR" dirty="0" err="1">
                <a:solidFill>
                  <a:srgbClr val="00FF00"/>
                </a:solidFill>
                <a:latin typeface="Spectral Light" panose="02020302060000000000" pitchFamily="18" charset="0"/>
              </a:rPr>
              <a:t>shaneh</a:t>
            </a:r>
            <a:r>
              <a:rPr lang="fr-FR" dirty="0">
                <a:solidFill>
                  <a:srgbClr val="00FF00"/>
                </a:solidFill>
                <a:latin typeface="Spectral Light" panose="02020302060000000000" pitchFamily="18" charset="0"/>
              </a:rPr>
              <a:t>&gt; </a:t>
            </a:r>
            <a:r>
              <a:rPr lang="fr-FR" sz="2200" dirty="0" smtClean="0">
                <a:solidFill>
                  <a:srgbClr val="FFC000"/>
                </a:solidFill>
                <a:latin typeface="Spectral Light" panose="02020302060000000000" pitchFamily="18" charset="0"/>
              </a:rPr>
              <a:t>de </a:t>
            </a:r>
            <a:r>
              <a:rPr lang="fr-FR" sz="2200" dirty="0">
                <a:solidFill>
                  <a:srgbClr val="FFC000"/>
                </a:solidFill>
                <a:latin typeface="Spectral Light" panose="02020302060000000000" pitchFamily="18" charset="0"/>
              </a:rPr>
              <a:t>grande abondance </a:t>
            </a:r>
            <a:r>
              <a:rPr lang="fr-FR" sz="2200" dirty="0">
                <a:solidFill>
                  <a:schemeClr val="bg1"/>
                </a:solidFill>
                <a:latin typeface="Spectral Light" panose="02020302060000000000" pitchFamily="18" charset="0"/>
              </a:rPr>
              <a:t>dans tout le pays </a:t>
            </a:r>
            <a:r>
              <a:rPr lang="fr-FR" sz="2200" dirty="0" smtClean="0">
                <a:solidFill>
                  <a:schemeClr val="bg1"/>
                </a:solidFill>
                <a:latin typeface="Spectral Light" panose="02020302060000000000" pitchFamily="18" charset="0"/>
              </a:rPr>
              <a:t>d'Egypte.</a:t>
            </a:r>
          </a:p>
          <a:p>
            <a:r>
              <a:rPr lang="fr-FR" sz="2200" dirty="0" smtClean="0">
                <a:solidFill>
                  <a:srgbClr val="DF57FF"/>
                </a:solidFill>
                <a:latin typeface="Spectral Light" panose="02020302060000000000" pitchFamily="18" charset="0"/>
              </a:rPr>
              <a:t>Sept</a:t>
            </a:r>
            <a:r>
              <a:rPr lang="fr-FR" sz="2200" dirty="0" smtClean="0">
                <a:solidFill>
                  <a:schemeClr val="bg1"/>
                </a:solidFill>
                <a:latin typeface="Spectral Light" panose="02020302060000000000" pitchFamily="18" charset="0"/>
              </a:rPr>
              <a:t> </a:t>
            </a:r>
            <a:r>
              <a:rPr lang="fr-FR" sz="2200" dirty="0" smtClean="0">
                <a:solidFill>
                  <a:srgbClr val="00FF00"/>
                </a:solidFill>
                <a:latin typeface="Spectral Light" panose="02020302060000000000" pitchFamily="18" charset="0"/>
              </a:rPr>
              <a:t>années</a:t>
            </a:r>
            <a:r>
              <a:rPr lang="fr-FR" sz="2400" dirty="0">
                <a:solidFill>
                  <a:srgbClr val="00FF00"/>
                </a:solidFill>
                <a:latin typeface="Spectral Light" panose="02020302060000000000" pitchFamily="18" charset="0"/>
              </a:rPr>
              <a:t> </a:t>
            </a:r>
            <a:r>
              <a:rPr lang="fr-FR" dirty="0">
                <a:solidFill>
                  <a:srgbClr val="00FF00"/>
                </a:solidFill>
                <a:latin typeface="Spectral Light" panose="02020302060000000000" pitchFamily="18" charset="0"/>
              </a:rPr>
              <a:t>&lt;</a:t>
            </a:r>
            <a:r>
              <a:rPr lang="fr-FR" dirty="0" err="1">
                <a:solidFill>
                  <a:srgbClr val="00FF00"/>
                </a:solidFill>
                <a:latin typeface="Spectral Light" panose="02020302060000000000" pitchFamily="18" charset="0"/>
              </a:rPr>
              <a:t>shaneh</a:t>
            </a:r>
            <a:r>
              <a:rPr lang="fr-FR" dirty="0">
                <a:solidFill>
                  <a:srgbClr val="00FF00"/>
                </a:solidFill>
                <a:latin typeface="Spectral Light" panose="02020302060000000000" pitchFamily="18" charset="0"/>
              </a:rPr>
              <a:t>&gt;</a:t>
            </a:r>
            <a:r>
              <a:rPr lang="fr-FR" dirty="0" smtClean="0">
                <a:solidFill>
                  <a:schemeClr val="bg1"/>
                </a:solidFill>
                <a:latin typeface="Spectral Light" panose="02020302060000000000" pitchFamily="18" charset="0"/>
              </a:rPr>
              <a:t> </a:t>
            </a:r>
            <a:r>
              <a:rPr lang="fr-FR" sz="2200" dirty="0">
                <a:solidFill>
                  <a:srgbClr val="FFC000"/>
                </a:solidFill>
                <a:latin typeface="Spectral Light" panose="02020302060000000000" pitchFamily="18" charset="0"/>
              </a:rPr>
              <a:t>de famine </a:t>
            </a:r>
            <a:r>
              <a:rPr lang="fr-FR" sz="2200" dirty="0">
                <a:solidFill>
                  <a:schemeClr val="bg1"/>
                </a:solidFill>
                <a:latin typeface="Spectral Light" panose="02020302060000000000" pitchFamily="18" charset="0"/>
              </a:rPr>
              <a:t>viendront après elles; et l'on oubliera toute cette abondance au pays d'Egypte, et la famine consumera le pays. </a:t>
            </a:r>
            <a:r>
              <a:rPr lang="fr-FR" sz="2200" dirty="0" smtClean="0">
                <a:solidFill>
                  <a:schemeClr val="bg1"/>
                </a:solidFill>
                <a:latin typeface="Spectral Light" panose="02020302060000000000" pitchFamily="18" charset="0"/>
              </a:rPr>
              <a:t> »			       </a:t>
            </a:r>
            <a:r>
              <a:rPr lang="fr-FR" sz="1600" dirty="0" smtClean="0">
                <a:solidFill>
                  <a:schemeClr val="bg1"/>
                </a:solidFill>
                <a:latin typeface="Spectral Light" panose="02020302060000000000" pitchFamily="18" charset="0"/>
              </a:rPr>
              <a:t>Genèse 41.28/30</a:t>
            </a:r>
            <a:endParaRPr lang="fr-FR" sz="1600" dirty="0">
              <a:solidFill>
                <a:schemeClr val="bg1"/>
              </a:solidFill>
              <a:latin typeface="Spectral Light" panose="02020302060000000000" pitchFamily="18" charset="0"/>
            </a:endParaRPr>
          </a:p>
        </p:txBody>
      </p:sp>
      <p:pic>
        <p:nvPicPr>
          <p:cNvPr id="35842" name="Picture 2" descr="847.) Genesis 41 | DWELLING in the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34230"/>
            <a:ext cx="4032448" cy="254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186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769441"/>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Pour rappel, le calendrier égyptien comptait </a:t>
            </a:r>
            <a:r>
              <a:rPr lang="fr-FR" sz="2400" dirty="0" smtClean="0">
                <a:solidFill>
                  <a:srgbClr val="FFFF00"/>
                </a:solidFill>
                <a:latin typeface="Spectral Light" panose="02020302060000000000" pitchFamily="18" charset="0"/>
              </a:rPr>
              <a:t>12 mois de 30 jours </a:t>
            </a:r>
            <a:r>
              <a:rPr lang="fr-FR" sz="2000" dirty="0" smtClean="0">
                <a:solidFill>
                  <a:schemeClr val="bg1"/>
                </a:solidFill>
                <a:latin typeface="Spectral Light" panose="02020302060000000000" pitchFamily="18" charset="0"/>
              </a:rPr>
              <a:t>(les 5 jours épagomènes furent ajoutés à partir du 7</a:t>
            </a:r>
            <a:r>
              <a:rPr lang="fr-FR" sz="2000" baseline="30000" dirty="0" smtClean="0">
                <a:solidFill>
                  <a:schemeClr val="bg1"/>
                </a:solidFill>
                <a:latin typeface="Spectral Light" panose="02020302060000000000" pitchFamily="18" charset="0"/>
              </a:rPr>
              <a:t>e</a:t>
            </a:r>
            <a:r>
              <a:rPr lang="fr-FR" sz="2000" dirty="0" smtClean="0">
                <a:solidFill>
                  <a:schemeClr val="bg1"/>
                </a:solidFill>
                <a:latin typeface="Spectral Light" panose="02020302060000000000" pitchFamily="18" charset="0"/>
              </a:rPr>
              <a:t> siècle AEC).</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75605"/>
            <a:ext cx="4248472" cy="368200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4620083" y="1981746"/>
            <a:ext cx="4523916" cy="2308324"/>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Notons que l’année solaire actuelle de 365,24 jours </a:t>
            </a:r>
            <a:r>
              <a:rPr lang="fr-FR" sz="2400" dirty="0" smtClean="0">
                <a:solidFill>
                  <a:srgbClr val="FFFF00"/>
                </a:solidFill>
                <a:latin typeface="Spectral Light" panose="02020302060000000000" pitchFamily="18" charset="0"/>
              </a:rPr>
              <a:t>contient</a:t>
            </a:r>
            <a:r>
              <a:rPr lang="fr-FR" sz="2400" dirty="0" smtClean="0">
                <a:solidFill>
                  <a:schemeClr val="bg1"/>
                </a:solidFill>
                <a:latin typeface="Spectral Light" panose="02020302060000000000" pitchFamily="18" charset="0"/>
              </a:rPr>
              <a:t> l’</a:t>
            </a:r>
            <a:r>
              <a:rPr lang="fr-FR" sz="2400" dirty="0" smtClean="0">
                <a:solidFill>
                  <a:srgbClr val="00FF00"/>
                </a:solidFill>
                <a:latin typeface="Spectral Light" panose="02020302060000000000" pitchFamily="18" charset="0"/>
              </a:rPr>
              <a:t>année</a:t>
            </a:r>
            <a:r>
              <a:rPr lang="fr-FR" sz="2400" dirty="0" smtClean="0">
                <a:solidFill>
                  <a:schemeClr val="bg1"/>
                </a:solidFill>
                <a:latin typeface="Spectral Light" panose="02020302060000000000" pitchFamily="18" charset="0"/>
              </a:rPr>
              <a:t> </a:t>
            </a:r>
            <a:r>
              <a:rPr lang="fr-FR" sz="2400" u="sng" dirty="0" smtClean="0">
                <a:solidFill>
                  <a:schemeClr val="bg1"/>
                </a:solidFill>
                <a:latin typeface="Spectral Light" panose="02020302060000000000" pitchFamily="18" charset="0"/>
              </a:rPr>
              <a:t>originelle et parfaite</a:t>
            </a:r>
            <a:r>
              <a:rPr lang="fr-FR" sz="2400" dirty="0" smtClean="0">
                <a:solidFill>
                  <a:schemeClr val="bg1"/>
                </a:solidFill>
                <a:latin typeface="Spectral Light" panose="02020302060000000000" pitchFamily="18" charset="0"/>
              </a:rPr>
              <a:t> de </a:t>
            </a:r>
            <a:r>
              <a:rPr lang="fr-FR" sz="2400" dirty="0" smtClean="0">
                <a:solidFill>
                  <a:srgbClr val="00FF00"/>
                </a:solidFill>
                <a:latin typeface="Spectral Light" panose="02020302060000000000" pitchFamily="18" charset="0"/>
              </a:rPr>
              <a:t>360 jours</a:t>
            </a:r>
            <a:r>
              <a:rPr lang="fr-FR" sz="2400" dirty="0" smtClean="0">
                <a:solidFill>
                  <a:schemeClr val="bg1"/>
                </a:solidFill>
                <a:latin typeface="Spectral Light" panose="02020302060000000000" pitchFamily="18" charset="0"/>
              </a:rPr>
              <a:t>, contrairement à l’année lunaire qui compte 354,36 jours.</a:t>
            </a:r>
            <a:endParaRPr lang="he-IL"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10839490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heel(8)">
                                      <p:cBhvr>
                                        <p:cTn id="7" dur="1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155575" y="312737"/>
            <a:ext cx="8880921" cy="4339650"/>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Lorsque </a:t>
            </a:r>
            <a:r>
              <a:rPr lang="fr-FR" sz="2400" dirty="0" smtClean="0">
                <a:solidFill>
                  <a:srgbClr val="00B0F0"/>
                </a:solidFill>
                <a:latin typeface="Spectral Light" panose="02020302060000000000" pitchFamily="18" charset="0"/>
              </a:rPr>
              <a:t>Yahuah</a:t>
            </a:r>
            <a:r>
              <a:rPr lang="fr-FR" sz="2400" dirty="0" smtClean="0">
                <a:solidFill>
                  <a:schemeClr val="bg1"/>
                </a:solidFill>
                <a:latin typeface="Spectral Light" panose="02020302060000000000" pitchFamily="18" charset="0"/>
              </a:rPr>
              <a:t> transmet à Joseph l’interprétation des </a:t>
            </a:r>
            <a:r>
              <a:rPr lang="fr-FR" sz="2400" dirty="0" smtClean="0">
                <a:solidFill>
                  <a:srgbClr val="DF57FF"/>
                </a:solidFill>
                <a:latin typeface="Spectral Light" panose="02020302060000000000" pitchFamily="18" charset="0"/>
              </a:rPr>
              <a:t>14</a:t>
            </a:r>
            <a:r>
              <a:rPr lang="fr-FR" sz="2400" dirty="0" smtClean="0">
                <a:solidFill>
                  <a:schemeClr val="bg1"/>
                </a:solidFill>
                <a:latin typeface="Spectral Light" panose="02020302060000000000" pitchFamily="18" charset="0"/>
              </a:rPr>
              <a:t> </a:t>
            </a:r>
            <a:r>
              <a:rPr lang="fr-FR" sz="2400" dirty="0" smtClean="0">
                <a:solidFill>
                  <a:srgbClr val="00FF00"/>
                </a:solidFill>
                <a:latin typeface="Spectral Light" panose="02020302060000000000" pitchFamily="18" charset="0"/>
              </a:rPr>
              <a:t>années</a:t>
            </a:r>
            <a:r>
              <a:rPr lang="fr-FR" sz="2400" dirty="0" smtClean="0">
                <a:solidFill>
                  <a:schemeClr val="bg1"/>
                </a:solidFill>
                <a:latin typeface="Spectral Light" panose="02020302060000000000" pitchFamily="18" charset="0"/>
              </a:rPr>
              <a:t> consécutives (</a:t>
            </a:r>
            <a:r>
              <a:rPr lang="fr-FR" sz="2400" dirty="0" smtClean="0">
                <a:solidFill>
                  <a:srgbClr val="DF57FF"/>
                </a:solidFill>
                <a:latin typeface="Spectral Light" panose="02020302060000000000" pitchFamily="18" charset="0"/>
              </a:rPr>
              <a:t>7</a:t>
            </a:r>
            <a:r>
              <a:rPr lang="fr-FR" sz="2400" dirty="0" smtClean="0">
                <a:solidFill>
                  <a:schemeClr val="bg1"/>
                </a:solidFill>
                <a:latin typeface="Spectral Light" panose="02020302060000000000" pitchFamily="18" charset="0"/>
              </a:rPr>
              <a:t> </a:t>
            </a:r>
            <a:r>
              <a:rPr lang="fr-FR" sz="2400" dirty="0" smtClean="0">
                <a:solidFill>
                  <a:srgbClr val="00FF00"/>
                </a:solidFill>
                <a:latin typeface="Spectral Light" panose="02020302060000000000" pitchFamily="18" charset="0"/>
              </a:rPr>
              <a:t>années</a:t>
            </a:r>
            <a:r>
              <a:rPr lang="fr-FR" sz="2400" dirty="0" smtClean="0">
                <a:solidFill>
                  <a:schemeClr val="bg1"/>
                </a:solidFill>
                <a:latin typeface="Spectral Light" panose="02020302060000000000" pitchFamily="18" charset="0"/>
              </a:rPr>
              <a:t> d’abondance suivies de </a:t>
            </a:r>
            <a:r>
              <a:rPr lang="fr-FR" sz="2400" dirty="0" smtClean="0">
                <a:solidFill>
                  <a:srgbClr val="DF57FF"/>
                </a:solidFill>
                <a:latin typeface="Spectral Light" panose="02020302060000000000" pitchFamily="18" charset="0"/>
              </a:rPr>
              <a:t>7</a:t>
            </a:r>
            <a:r>
              <a:rPr lang="fr-FR" sz="2400" dirty="0" smtClean="0">
                <a:solidFill>
                  <a:schemeClr val="bg1"/>
                </a:solidFill>
                <a:latin typeface="Spectral Light" panose="02020302060000000000" pitchFamily="18" charset="0"/>
              </a:rPr>
              <a:t> </a:t>
            </a:r>
            <a:r>
              <a:rPr lang="fr-FR" sz="2400" dirty="0" smtClean="0">
                <a:solidFill>
                  <a:srgbClr val="00FF00"/>
                </a:solidFill>
                <a:latin typeface="Spectral Light" panose="02020302060000000000" pitchFamily="18" charset="0"/>
              </a:rPr>
              <a:t>années </a:t>
            </a:r>
            <a:r>
              <a:rPr lang="fr-FR" sz="2400" dirty="0" smtClean="0">
                <a:solidFill>
                  <a:schemeClr val="bg1"/>
                </a:solidFill>
                <a:latin typeface="Spectral Light" panose="02020302060000000000" pitchFamily="18" charset="0"/>
              </a:rPr>
              <a:t>de famine), Pharaon doit-il intégrer des années à </a:t>
            </a:r>
            <a:r>
              <a:rPr lang="fr-FR" sz="2400" dirty="0" smtClean="0">
                <a:solidFill>
                  <a:srgbClr val="FF0000"/>
                </a:solidFill>
                <a:latin typeface="Spectral Light" panose="02020302060000000000" pitchFamily="18" charset="0"/>
              </a:rPr>
              <a:t>13 lunaisons </a:t>
            </a:r>
            <a:r>
              <a:rPr lang="fr-FR" sz="2400" dirty="0" smtClean="0">
                <a:solidFill>
                  <a:schemeClr val="bg1"/>
                </a:solidFill>
                <a:latin typeface="Spectral Light" panose="02020302060000000000" pitchFamily="18" charset="0"/>
              </a:rPr>
              <a:t>?</a:t>
            </a:r>
          </a:p>
          <a:p>
            <a:endParaRPr lang="fr-FR" sz="1200" dirty="0" smtClean="0">
              <a:solidFill>
                <a:schemeClr val="bg1"/>
              </a:solidFill>
              <a:latin typeface="Spectral Light" panose="02020302060000000000" pitchFamily="18" charset="0"/>
            </a:endParaRPr>
          </a:p>
          <a:p>
            <a:r>
              <a:rPr lang="fr-FR" sz="2400" dirty="0" smtClean="0">
                <a:solidFill>
                  <a:schemeClr val="bg1"/>
                </a:solidFill>
                <a:latin typeface="Spectral Light" panose="02020302060000000000" pitchFamily="18" charset="0"/>
              </a:rPr>
              <a:t>Si Joseph intégrait des années à 13 lunaisons, </a:t>
            </a:r>
            <a:r>
              <a:rPr lang="fr-FR" sz="2400" dirty="0">
                <a:solidFill>
                  <a:schemeClr val="bg1"/>
                </a:solidFill>
                <a:latin typeface="Spectral Light" panose="02020302060000000000" pitchFamily="18" charset="0"/>
              </a:rPr>
              <a:t>l</a:t>
            </a:r>
            <a:r>
              <a:rPr lang="fr-FR" sz="2400" dirty="0" smtClean="0">
                <a:solidFill>
                  <a:schemeClr val="bg1"/>
                </a:solidFill>
                <a:latin typeface="Spectral Light" panose="02020302060000000000" pitchFamily="18" charset="0"/>
              </a:rPr>
              <a:t>a stratégie qu’il mettrait en place plus tard échouerait, alors qu’il est aux commandes de toute l’Egypte </a:t>
            </a:r>
            <a:r>
              <a:rPr lang="fr-FR" sz="2000" dirty="0" smtClean="0">
                <a:solidFill>
                  <a:schemeClr val="bg1"/>
                </a:solidFill>
                <a:latin typeface="Spectral Light" panose="02020302060000000000" pitchFamily="18" charset="0"/>
              </a:rPr>
              <a:t>(Ge 41.41).</a:t>
            </a:r>
          </a:p>
          <a:p>
            <a:endParaRPr lang="fr-FR" sz="1200" dirty="0">
              <a:solidFill>
                <a:schemeClr val="bg1"/>
              </a:solidFill>
              <a:latin typeface="Spectral Light" panose="02020302060000000000" pitchFamily="18" charset="0"/>
            </a:endParaRPr>
          </a:p>
          <a:p>
            <a:r>
              <a:rPr lang="fr-FR" sz="2400" dirty="0" smtClean="0">
                <a:solidFill>
                  <a:schemeClr val="bg1"/>
                </a:solidFill>
                <a:latin typeface="Spectral Light" panose="02020302060000000000" pitchFamily="18" charset="0"/>
              </a:rPr>
              <a:t>Heureusement pour Joseph et ses deux fils Manassé et Ephraïm, rien de tel ne s’est produit, car :</a:t>
            </a:r>
          </a:p>
          <a:p>
            <a:endParaRPr lang="fr-FR" sz="1200" dirty="0" smtClean="0">
              <a:solidFill>
                <a:schemeClr val="bg1"/>
              </a:solidFill>
              <a:latin typeface="Spectral Light" panose="02020302060000000000" pitchFamily="18" charset="0"/>
            </a:endParaRPr>
          </a:p>
          <a:p>
            <a:r>
              <a:rPr lang="fr-FR" sz="2400" dirty="0">
                <a:solidFill>
                  <a:schemeClr val="bg1"/>
                </a:solidFill>
                <a:latin typeface="Spectral Light" panose="02020302060000000000" pitchFamily="18" charset="0"/>
              </a:rPr>
              <a:t>	</a:t>
            </a:r>
            <a:r>
              <a:rPr lang="fr-FR" sz="2400" dirty="0" smtClean="0">
                <a:solidFill>
                  <a:srgbClr val="FFFF00"/>
                </a:solidFill>
                <a:latin typeface="Spectral Light" panose="02020302060000000000" pitchFamily="18" charset="0"/>
              </a:rPr>
              <a:t>ni YHWH, ni Joseph, ni pharaon ne comptent l’année en 	mois lunaires… </a:t>
            </a:r>
          </a:p>
        </p:txBody>
      </p:sp>
      <p:sp>
        <p:nvSpPr>
          <p:cNvPr id="11" name="Flèche droite 10"/>
          <p:cNvSpPr/>
          <p:nvPr/>
        </p:nvSpPr>
        <p:spPr>
          <a:xfrm>
            <a:off x="-684584" y="3966504"/>
            <a:ext cx="609600" cy="288032"/>
          </a:xfrm>
          <a:prstGeom prst="rightArrow">
            <a:avLst/>
          </a:prstGeom>
          <a:noFill/>
          <a:ln w="19050">
            <a:solidFill>
              <a:schemeClr val="bg1"/>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47148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500"/>
                                        <p:tgtEl>
                                          <p:spTgt spid="13">
                                            <p:txEl>
                                              <p:pRg st="4" end="4"/>
                                            </p:txEl>
                                          </p:spTgt>
                                        </p:tgtEl>
                                      </p:cBhvr>
                                    </p:animEffect>
                                  </p:childTnLst>
                                </p:cTn>
                              </p:par>
                            </p:childTnLst>
                          </p:cTn>
                        </p:par>
                        <p:par>
                          <p:cTn id="13" fill="hold">
                            <p:stCondLst>
                              <p:cond delay="500"/>
                            </p:stCondLst>
                            <p:childTnLst>
                              <p:par>
                                <p:cTn id="14" presetID="63" presetClass="path" presetSubtype="0" accel="50000" decel="50000" fill="hold" grpId="0" nodeType="afterEffect">
                                  <p:stCondLst>
                                    <p:cond delay="2000"/>
                                  </p:stCondLst>
                                  <p:childTnLst>
                                    <p:animMotion origin="layout" path="M -0.0849 -0.00493 L 0.11597 -0.00493 " pathEditMode="relative" rAng="0" ptsTypes="AA">
                                      <p:cBhvr>
                                        <p:cTn id="15" dur="1000" fill="hold"/>
                                        <p:tgtEl>
                                          <p:spTgt spid="11"/>
                                        </p:tgtEl>
                                        <p:attrNameLst>
                                          <p:attrName>ppt_x</p:attrName>
                                          <p:attrName>ppt_y</p:attrName>
                                        </p:attrNameLst>
                                      </p:cBhvr>
                                      <p:rCtr x="10052" y="0"/>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6" end="6"/>
                                            </p:txEl>
                                          </p:spTgt>
                                        </p:tgtEl>
                                        <p:attrNameLst>
                                          <p:attrName>style.visibility</p:attrName>
                                        </p:attrNameLst>
                                      </p:cBhvr>
                                      <p:to>
                                        <p:strVal val="visible"/>
                                      </p:to>
                                    </p:set>
                                    <p:animEffect transition="in" filter="wipe(left)">
                                      <p:cBhvr>
                                        <p:cTn id="20" dur="1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830997"/>
          </a:xfrm>
          <a:prstGeom prst="rect">
            <a:avLst/>
          </a:prstGeom>
          <a:noFill/>
        </p:spPr>
        <p:txBody>
          <a:bodyPr wrap="square" rtlCol="0">
            <a:spAutoFit/>
          </a:bodyPr>
          <a:lstStyle/>
          <a:p>
            <a:pPr algn="ctr"/>
            <a:r>
              <a:rPr lang="fr-FR" sz="2400" dirty="0" smtClean="0">
                <a:solidFill>
                  <a:schemeClr val="bg1"/>
                </a:solidFill>
                <a:latin typeface="Spectral Light" panose="02020302060000000000" pitchFamily="18" charset="0"/>
              </a:rPr>
              <a:t>Pour le </a:t>
            </a:r>
            <a:r>
              <a:rPr lang="fr-FR" sz="2400" dirty="0" smtClean="0">
                <a:solidFill>
                  <a:srgbClr val="FFFF00"/>
                </a:solidFill>
                <a:latin typeface="Spectral Light" panose="02020302060000000000" pitchFamily="18" charset="0"/>
              </a:rPr>
              <a:t>moment précis </a:t>
            </a:r>
            <a:r>
              <a:rPr lang="fr-FR" sz="2400" dirty="0" smtClean="0">
                <a:solidFill>
                  <a:schemeClr val="bg1"/>
                </a:solidFill>
                <a:latin typeface="Spectral Light" panose="02020302060000000000" pitchFamily="18" charset="0"/>
              </a:rPr>
              <a:t>d’un évènement, </a:t>
            </a:r>
            <a:r>
              <a:rPr lang="fr-FR" sz="2400" dirty="0" smtClean="0">
                <a:solidFill>
                  <a:srgbClr val="00B0F0"/>
                </a:solidFill>
                <a:latin typeface="Spectral Light" panose="02020302060000000000" pitchFamily="18" charset="0"/>
              </a:rPr>
              <a:t>Yahuah</a:t>
            </a:r>
          </a:p>
          <a:p>
            <a:pPr algn="ctr"/>
            <a:r>
              <a:rPr lang="fr-FR" sz="2400" dirty="0" smtClean="0">
                <a:solidFill>
                  <a:schemeClr val="bg1"/>
                </a:solidFill>
                <a:latin typeface="Spectral Light" panose="02020302060000000000" pitchFamily="18" charset="0"/>
              </a:rPr>
              <a:t>a-t-il donné l’indication d’une des </a:t>
            </a:r>
            <a:r>
              <a:rPr lang="fr-FR" sz="2400" dirty="0" smtClean="0">
                <a:solidFill>
                  <a:srgbClr val="FF0000"/>
                </a:solidFill>
                <a:latin typeface="Spectral Light" panose="02020302060000000000" pitchFamily="18" charset="0"/>
              </a:rPr>
              <a:t>29 phases lunaires</a:t>
            </a:r>
            <a:r>
              <a:rPr lang="fr-FR" sz="2400" dirty="0" smtClean="0">
                <a:solidFill>
                  <a:schemeClr val="bg1"/>
                </a:solidFill>
                <a:latin typeface="Spectral Light" panose="02020302060000000000" pitchFamily="18" charset="0"/>
              </a:rPr>
              <a:t> ?</a:t>
            </a:r>
          </a:p>
        </p:txBody>
      </p:sp>
      <p:pic>
        <p:nvPicPr>
          <p:cNvPr id="37890" name="Picture 2" descr="wallpapers: Moon Ph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91630"/>
            <a:ext cx="4280926" cy="321069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953100" y="2542979"/>
            <a:ext cx="3971318" cy="1107996"/>
          </a:xfrm>
          <a:prstGeom prst="rect">
            <a:avLst/>
          </a:prstGeom>
          <a:noFill/>
        </p:spPr>
        <p:txBody>
          <a:bodyPr wrap="square" rtlCol="0">
            <a:spAutoFit/>
          </a:bodyPr>
          <a:lstStyle/>
          <a:p>
            <a:r>
              <a:rPr lang="fr-FR" sz="2200" dirty="0" smtClean="0">
                <a:solidFill>
                  <a:schemeClr val="bg1"/>
                </a:solidFill>
                <a:latin typeface="Spectral Light" panose="02020302060000000000" pitchFamily="18" charset="0"/>
              </a:rPr>
              <a:t>D’une année à la suivante, une même phase lunaire peut avoir jusqu’à un mois de décalage.</a:t>
            </a:r>
            <a:endParaRPr lang="fr-FR" sz="20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27806540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1200329"/>
          </a:xfrm>
          <a:prstGeom prst="rect">
            <a:avLst/>
          </a:prstGeom>
          <a:noFill/>
        </p:spPr>
        <p:txBody>
          <a:bodyPr wrap="square" rtlCol="0">
            <a:spAutoFit/>
          </a:bodyPr>
          <a:lstStyle/>
          <a:p>
            <a:pPr algn="ctr"/>
            <a:r>
              <a:rPr lang="fr-FR" sz="2400" dirty="0" smtClean="0">
                <a:solidFill>
                  <a:schemeClr val="bg1"/>
                </a:solidFill>
                <a:latin typeface="Spectral Light" panose="02020302060000000000" pitchFamily="18" charset="0"/>
              </a:rPr>
              <a:t>L’ « </a:t>
            </a:r>
            <a:r>
              <a:rPr lang="fr-FR" sz="2400" dirty="0" smtClean="0">
                <a:solidFill>
                  <a:srgbClr val="FFFF00"/>
                </a:solidFill>
                <a:latin typeface="Spectral Light" panose="02020302060000000000" pitchFamily="18" charset="0"/>
              </a:rPr>
              <a:t>ADN</a:t>
            </a:r>
            <a:r>
              <a:rPr lang="fr-FR" sz="2400" dirty="0" smtClean="0">
                <a:solidFill>
                  <a:schemeClr val="bg1"/>
                </a:solidFill>
                <a:latin typeface="Spectral Light" panose="02020302060000000000" pitchFamily="18" charset="0"/>
              </a:rPr>
              <a:t> » du Calendrier de </a:t>
            </a:r>
            <a:r>
              <a:rPr lang="fr-FR" sz="2400" dirty="0" smtClean="0">
                <a:solidFill>
                  <a:srgbClr val="00B0F0"/>
                </a:solidFill>
                <a:latin typeface="Spectral Light" panose="02020302060000000000" pitchFamily="18" charset="0"/>
              </a:rPr>
              <a:t>Yahuah</a:t>
            </a:r>
            <a:r>
              <a:rPr lang="fr-FR" sz="2400" dirty="0" smtClean="0">
                <a:solidFill>
                  <a:schemeClr val="bg1"/>
                </a:solidFill>
                <a:latin typeface="Spectral Light" panose="02020302060000000000" pitchFamily="18" charset="0"/>
              </a:rPr>
              <a:t> est un format </a:t>
            </a:r>
            <a:r>
              <a:rPr lang="fr-FR" sz="2400" dirty="0" smtClean="0">
                <a:solidFill>
                  <a:srgbClr val="FFFF00"/>
                </a:solidFill>
                <a:latin typeface="Spectral Light" panose="02020302060000000000" pitchFamily="18" charset="0"/>
              </a:rPr>
              <a:t>très précis</a:t>
            </a:r>
            <a:r>
              <a:rPr lang="fr-FR" sz="2400" dirty="0" smtClean="0">
                <a:solidFill>
                  <a:schemeClr val="bg1"/>
                </a:solidFill>
                <a:latin typeface="Spectral Light" panose="02020302060000000000" pitchFamily="18" charset="0"/>
              </a:rPr>
              <a:t>, composé d’années </a:t>
            </a:r>
            <a:r>
              <a:rPr lang="fr-FR" sz="2400" dirty="0" smtClean="0">
                <a:solidFill>
                  <a:srgbClr val="00FF00"/>
                </a:solidFill>
                <a:latin typeface="Spectral Light" panose="02020302060000000000" pitchFamily="18" charset="0"/>
              </a:rPr>
              <a:t>reproductibles</a:t>
            </a:r>
          </a:p>
          <a:p>
            <a:pPr algn="ctr"/>
            <a:r>
              <a:rPr lang="fr-FR" sz="2400" dirty="0" smtClean="0">
                <a:solidFill>
                  <a:schemeClr val="bg1"/>
                </a:solidFill>
                <a:latin typeface="Spectral Light" panose="02020302060000000000" pitchFamily="18" charset="0"/>
              </a:rPr>
              <a:t>et de </a:t>
            </a:r>
            <a:r>
              <a:rPr lang="fr-FR" sz="2400" dirty="0" smtClean="0">
                <a:solidFill>
                  <a:srgbClr val="00FF00"/>
                </a:solidFill>
                <a:latin typeface="Spectral Light" panose="02020302060000000000" pitchFamily="18" charset="0"/>
              </a:rPr>
              <a:t>mois pairs</a:t>
            </a:r>
            <a:r>
              <a:rPr lang="fr-FR" sz="2400" dirty="0" smtClean="0">
                <a:solidFill>
                  <a:schemeClr val="bg1"/>
                </a:solidFill>
                <a:latin typeface="Spectral Light" panose="02020302060000000000" pitchFamily="18" charset="0"/>
              </a:rPr>
              <a:t>…</a:t>
            </a:r>
          </a:p>
        </p:txBody>
      </p:sp>
      <p:pic>
        <p:nvPicPr>
          <p:cNvPr id="40962" name="Picture 2" descr="dnaåèºæç»æå¤§å¾ _æè¡æ¦å¤§å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793154"/>
            <a:ext cx="4092372" cy="306927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4953100" y="2542979"/>
            <a:ext cx="3971318" cy="430887"/>
          </a:xfrm>
          <a:prstGeom prst="rect">
            <a:avLst/>
          </a:prstGeom>
          <a:noFill/>
        </p:spPr>
        <p:txBody>
          <a:bodyPr wrap="square" rtlCol="0">
            <a:spAutoFit/>
          </a:bodyPr>
          <a:lstStyle/>
          <a:p>
            <a:pPr algn="ctr"/>
            <a:r>
              <a:rPr lang="fr-FR" sz="2200" dirty="0" smtClean="0">
                <a:solidFill>
                  <a:schemeClr val="bg1"/>
                </a:solidFill>
                <a:latin typeface="Spectral Light" panose="02020302060000000000" pitchFamily="18" charset="0"/>
              </a:rPr>
              <a:t>…pour </a:t>
            </a:r>
            <a:r>
              <a:rPr lang="fr-FR" sz="2200" u="sng" dirty="0" smtClean="0">
                <a:solidFill>
                  <a:schemeClr val="bg1"/>
                </a:solidFill>
                <a:latin typeface="Spectral Light" panose="02020302060000000000" pitchFamily="18" charset="0"/>
              </a:rPr>
              <a:t>marquer</a:t>
            </a:r>
            <a:r>
              <a:rPr lang="fr-FR" sz="2200" dirty="0" smtClean="0">
                <a:solidFill>
                  <a:schemeClr val="bg1"/>
                </a:solidFill>
                <a:latin typeface="Spectral Light" panose="02020302060000000000" pitchFamily="18" charset="0"/>
              </a:rPr>
              <a:t> les époques.</a:t>
            </a:r>
            <a:endParaRPr lang="fr-FR" sz="20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37336124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75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986" name="Picture 2" descr="Sticky notes PNG images free download, note PNG, sticker 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32808" y="390103"/>
            <a:ext cx="6478384" cy="437122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rot="21373629">
            <a:off x="1605366" y="1498501"/>
            <a:ext cx="5622239" cy="2154436"/>
          </a:xfrm>
          <a:prstGeom prst="rect">
            <a:avLst/>
          </a:prstGeom>
          <a:noFill/>
        </p:spPr>
        <p:txBody>
          <a:bodyPr wrap="square" rtlCol="0">
            <a:spAutoFit/>
          </a:bodyPr>
          <a:lstStyle/>
          <a:p>
            <a:pPr algn="ctr"/>
            <a:r>
              <a:rPr lang="fr-FR" sz="2800" u="sng" dirty="0" smtClean="0">
                <a:latin typeface="Spectral Light" panose="02020302060000000000" pitchFamily="18" charset="0"/>
              </a:rPr>
              <a:t>N’oubliez pas</a:t>
            </a:r>
          </a:p>
          <a:p>
            <a:pPr algn="ctr"/>
            <a:endParaRPr lang="fr-FR" sz="1000" u="sng" dirty="0" smtClean="0">
              <a:latin typeface="Spectral Light" panose="02020302060000000000" pitchFamily="18" charset="0"/>
            </a:endParaRPr>
          </a:p>
          <a:p>
            <a:pPr algn="ctr"/>
            <a:r>
              <a:rPr lang="fr-FR" sz="2400" dirty="0" smtClean="0">
                <a:latin typeface="Spectral Light" panose="02020302060000000000" pitchFamily="18" charset="0"/>
              </a:rPr>
              <a:t>L’année &lt;</a:t>
            </a:r>
            <a:r>
              <a:rPr lang="fr-FR" sz="2400" dirty="0" err="1" smtClean="0">
                <a:latin typeface="Spectral Light" panose="02020302060000000000" pitchFamily="18" charset="0"/>
              </a:rPr>
              <a:t>shaneh</a:t>
            </a:r>
            <a:r>
              <a:rPr lang="fr-FR" sz="2400" dirty="0" smtClean="0">
                <a:latin typeface="Spectral Light" panose="02020302060000000000" pitchFamily="18" charset="0"/>
              </a:rPr>
              <a:t>&gt; est :</a:t>
            </a:r>
          </a:p>
          <a:p>
            <a:pPr algn="ctr"/>
            <a:r>
              <a:rPr lang="fr-FR" sz="2400" dirty="0" smtClean="0">
                <a:latin typeface="Spectral Light" panose="02020302060000000000" pitchFamily="18" charset="0"/>
              </a:rPr>
              <a:t>(1) une séquence de mois pairs,</a:t>
            </a:r>
          </a:p>
          <a:p>
            <a:pPr algn="ctr"/>
            <a:r>
              <a:rPr lang="fr-FR" sz="2400" dirty="0" smtClean="0">
                <a:latin typeface="Spectral Light" panose="02020302060000000000" pitchFamily="18" charset="0"/>
              </a:rPr>
              <a:t>(2) une séquence reproductible,</a:t>
            </a:r>
          </a:p>
          <a:p>
            <a:pPr algn="ctr"/>
            <a:r>
              <a:rPr lang="fr-FR" sz="2400" dirty="0" smtClean="0">
                <a:latin typeface="Spectral Light" panose="02020302060000000000" pitchFamily="18" charset="0"/>
              </a:rPr>
              <a:t>(3) une copie de l’année précédente </a:t>
            </a:r>
            <a:endParaRPr lang="fr-FR" sz="2400" dirty="0">
              <a:latin typeface="Spectral Light" panose="02020302060000000000" pitchFamily="18" charset="0"/>
            </a:endParaRPr>
          </a:p>
        </p:txBody>
      </p:sp>
    </p:spTree>
    <p:extLst>
      <p:ext uri="{BB962C8B-B14F-4D97-AF65-F5344CB8AC3E}">
        <p14:creationId xmlns:p14="http://schemas.microsoft.com/office/powerpoint/2010/main" val="6460054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wipe(left)">
                                      <p:cBhvr>
                                        <p:cTn id="7" dur="500"/>
                                        <p:tgtEl>
                                          <p:spTgt spid="1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wipe(left)">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animEffect transition="in" filter="wipe(left)">
                                      <p:cBhvr>
                                        <p:cTn id="1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483768" y="1326975"/>
            <a:ext cx="4176464" cy="923330"/>
          </a:xfrm>
          <a:prstGeom prst="rect">
            <a:avLst/>
          </a:prstGeom>
          <a:noFill/>
          <a:ln>
            <a:solidFill>
              <a:schemeClr val="bg1"/>
            </a:solidFill>
          </a:ln>
          <a:effectLst>
            <a:glow rad="63500">
              <a:schemeClr val="accent3">
                <a:satMod val="175000"/>
                <a:alpha val="40000"/>
              </a:schemeClr>
            </a:glow>
          </a:effectLst>
        </p:spPr>
        <p:txBody>
          <a:bodyPr wrap="square" rtlCol="0">
            <a:spAutoFit/>
          </a:bodyPr>
          <a:lstStyle/>
          <a:p>
            <a:pPr algn="ctr"/>
            <a:r>
              <a:rPr lang="fr-FR" sz="5400" dirty="0" smtClean="0">
                <a:solidFill>
                  <a:srgbClr val="00FF00"/>
                </a:solidFill>
                <a:latin typeface="Spectral Light" panose="02020302060000000000" pitchFamily="18" charset="0"/>
              </a:rPr>
              <a:t>Les Jubilées</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22031785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529004"/>
            <a:ext cx="7920881" cy="4401205"/>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Lévitique 25.4 </a:t>
            </a:r>
            <a:r>
              <a:rPr lang="fr-FR" sz="1600" u="sng" dirty="0" smtClean="0">
                <a:solidFill>
                  <a:schemeClr val="bg1"/>
                </a:solidFill>
                <a:latin typeface="Spectral Light" panose="02020302060000000000" pitchFamily="18" charset="0"/>
              </a:rPr>
              <a:t>(S21)</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Mais la </a:t>
            </a:r>
            <a:r>
              <a:rPr lang="fr-FR" sz="2000" dirty="0">
                <a:solidFill>
                  <a:srgbClr val="DF57FF"/>
                </a:solidFill>
                <a:latin typeface="Spectral Light" panose="02020302060000000000" pitchFamily="18" charset="0"/>
              </a:rPr>
              <a:t>septième</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année</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 </a:t>
            </a:r>
            <a:r>
              <a:rPr lang="fr-FR" sz="2000" dirty="0" smtClean="0">
                <a:solidFill>
                  <a:schemeClr val="bg1"/>
                </a:solidFill>
                <a:latin typeface="Spectral Light" panose="02020302060000000000" pitchFamily="18" charset="0"/>
              </a:rPr>
              <a:t>sera </a:t>
            </a:r>
            <a:r>
              <a:rPr lang="fr-FR" sz="2000" dirty="0">
                <a:solidFill>
                  <a:schemeClr val="bg1"/>
                </a:solidFill>
                <a:latin typeface="Spectral Light" panose="02020302060000000000" pitchFamily="18" charset="0"/>
              </a:rPr>
              <a:t>un </a:t>
            </a:r>
            <a:r>
              <a:rPr lang="fr-FR" sz="2000" dirty="0" smtClean="0">
                <a:solidFill>
                  <a:srgbClr val="FFFF00"/>
                </a:solidFill>
                <a:latin typeface="Spectral Light" panose="02020302060000000000" pitchFamily="18" charset="0"/>
              </a:rPr>
              <a:t>shabbat</a:t>
            </a:r>
            <a:r>
              <a:rPr lang="fr-FR" sz="2000" dirty="0">
                <a:solidFill>
                  <a:schemeClr val="bg1"/>
                </a:solidFill>
                <a:latin typeface="Spectral Light" panose="02020302060000000000" pitchFamily="18" charset="0"/>
              </a:rPr>
              <a:t>, un temps de repos pour la terre, un </a:t>
            </a:r>
            <a:r>
              <a:rPr lang="fr-FR" sz="2000" dirty="0" smtClean="0">
                <a:solidFill>
                  <a:schemeClr val="bg1"/>
                </a:solidFill>
                <a:latin typeface="Spectral Light" panose="02020302060000000000" pitchFamily="18" charset="0"/>
              </a:rPr>
              <a:t>shabbat </a:t>
            </a:r>
            <a:r>
              <a:rPr lang="fr-FR" sz="2000" dirty="0">
                <a:solidFill>
                  <a:schemeClr val="bg1"/>
                </a:solidFill>
                <a:latin typeface="Spectral Light" panose="02020302060000000000" pitchFamily="18" charset="0"/>
              </a:rPr>
              <a:t>en l'honneur de </a:t>
            </a:r>
            <a:r>
              <a:rPr lang="fr-FR" sz="2000" dirty="0" smtClean="0">
                <a:solidFill>
                  <a:schemeClr val="bg1"/>
                </a:solidFill>
                <a:latin typeface="Spectral Light" panose="02020302060000000000" pitchFamily="18" charset="0"/>
              </a:rPr>
              <a:t>YHWH : </a:t>
            </a:r>
            <a:r>
              <a:rPr lang="fr-FR" sz="2000" dirty="0">
                <a:solidFill>
                  <a:schemeClr val="bg1"/>
                </a:solidFill>
                <a:latin typeface="Spectral Light" panose="02020302060000000000" pitchFamily="18" charset="0"/>
              </a:rPr>
              <a:t>tu n'ensemenceras pas ton champ et tu ne tailleras pas ta </a:t>
            </a:r>
            <a:r>
              <a:rPr lang="fr-FR" sz="2000" dirty="0" smtClean="0">
                <a:solidFill>
                  <a:schemeClr val="bg1"/>
                </a:solidFill>
                <a:latin typeface="Spectral Light" panose="02020302060000000000" pitchFamily="18" charset="0"/>
              </a:rPr>
              <a:t>vigne.</a:t>
            </a:r>
          </a:p>
          <a:p>
            <a:endParaRPr lang="fr-FR" sz="2000" dirty="0" smtClean="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Lévitique </a:t>
            </a:r>
            <a:r>
              <a:rPr lang="fr-FR" sz="2000" u="sng" dirty="0" smtClean="0">
                <a:solidFill>
                  <a:schemeClr val="bg1"/>
                </a:solidFill>
                <a:latin typeface="Spectral Light" panose="02020302060000000000" pitchFamily="18" charset="0"/>
              </a:rPr>
              <a:t>25.8 </a:t>
            </a:r>
            <a:r>
              <a:rPr lang="fr-FR" sz="1600" u="sng" dirty="0">
                <a:solidFill>
                  <a:schemeClr val="bg1"/>
                </a:solidFill>
                <a:latin typeface="Spectral Light" panose="02020302060000000000" pitchFamily="18" charset="0"/>
              </a:rPr>
              <a:t>(S21)</a:t>
            </a:r>
          </a:p>
          <a:p>
            <a:r>
              <a:rPr lang="fr-FR" sz="2000" dirty="0" smtClean="0">
                <a:solidFill>
                  <a:schemeClr val="bg1"/>
                </a:solidFill>
                <a:latin typeface="Spectral Light" panose="02020302060000000000" pitchFamily="18" charset="0"/>
              </a:rPr>
              <a:t>Tu </a:t>
            </a:r>
            <a:r>
              <a:rPr lang="fr-FR" sz="2000" dirty="0">
                <a:solidFill>
                  <a:schemeClr val="bg1"/>
                </a:solidFill>
                <a:latin typeface="Spectral Light" panose="02020302060000000000" pitchFamily="18" charset="0"/>
              </a:rPr>
              <a:t>compteras </a:t>
            </a:r>
            <a:r>
              <a:rPr lang="fr-FR" sz="2000" dirty="0">
                <a:solidFill>
                  <a:srgbClr val="DF57FF"/>
                </a:solidFill>
                <a:latin typeface="Spectral Light" panose="02020302060000000000" pitchFamily="18" charset="0"/>
              </a:rPr>
              <a:t>7 </a:t>
            </a:r>
            <a:r>
              <a:rPr lang="fr-FR" sz="2000" dirty="0">
                <a:solidFill>
                  <a:srgbClr val="00FF00"/>
                </a:solidFill>
                <a:latin typeface="Spectral Light" panose="02020302060000000000" pitchFamily="18" charset="0"/>
              </a:rPr>
              <a:t>années</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 </a:t>
            </a:r>
            <a:r>
              <a:rPr lang="fr-FR" sz="2000" dirty="0" err="1" smtClean="0">
                <a:solidFill>
                  <a:schemeClr val="bg1"/>
                </a:solidFill>
                <a:latin typeface="Spectral Light" panose="02020302060000000000" pitchFamily="18" charset="0"/>
              </a:rPr>
              <a:t>shabbatiques</a:t>
            </a:r>
            <a:r>
              <a:rPr lang="fr-FR" sz="2000" dirty="0">
                <a:solidFill>
                  <a:schemeClr val="bg1"/>
                </a:solidFill>
                <a:latin typeface="Spectral Light" panose="02020302060000000000" pitchFamily="18" charset="0"/>
              </a:rPr>
              <a:t>, 7 fois 7 </a:t>
            </a:r>
            <a:r>
              <a:rPr lang="fr-FR" sz="2000" dirty="0" smtClean="0">
                <a:solidFill>
                  <a:srgbClr val="00FF00"/>
                </a:solidFill>
                <a:latin typeface="Spectral Light" panose="02020302060000000000" pitchFamily="18" charset="0"/>
              </a:rPr>
              <a:t>ans</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c'est-à-dire </a:t>
            </a:r>
            <a:r>
              <a:rPr lang="fr-FR" sz="2000" dirty="0">
                <a:solidFill>
                  <a:srgbClr val="DF57FF"/>
                </a:solidFill>
                <a:latin typeface="Spectral Light" panose="02020302060000000000" pitchFamily="18" charset="0"/>
              </a:rPr>
              <a:t>49</a:t>
            </a:r>
            <a:r>
              <a:rPr lang="fr-FR" sz="2000" dirty="0">
                <a:solidFill>
                  <a:schemeClr val="bg1"/>
                </a:solidFill>
                <a:latin typeface="Spectral Light" panose="02020302060000000000" pitchFamily="18" charset="0"/>
              </a:rPr>
              <a:t> </a:t>
            </a:r>
            <a:r>
              <a:rPr lang="fr-FR" sz="2000" dirty="0" smtClean="0">
                <a:solidFill>
                  <a:srgbClr val="00FF00"/>
                </a:solidFill>
                <a:latin typeface="Spectral Light" panose="02020302060000000000" pitchFamily="18" charset="0"/>
              </a:rPr>
              <a:t>ans</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000" dirty="0" smtClean="0">
                <a:solidFill>
                  <a:schemeClr val="bg1"/>
                </a:solidFill>
                <a:latin typeface="Spectral Light" panose="02020302060000000000" pitchFamily="18" charset="0"/>
              </a:rPr>
              <a:t>.</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Lévitique </a:t>
            </a:r>
            <a:r>
              <a:rPr lang="fr-FR" sz="2000" u="sng" dirty="0" smtClean="0">
                <a:solidFill>
                  <a:schemeClr val="bg1"/>
                </a:solidFill>
                <a:latin typeface="Spectral Light" panose="02020302060000000000" pitchFamily="18" charset="0"/>
              </a:rPr>
              <a:t>25.10 </a:t>
            </a:r>
            <a:r>
              <a:rPr lang="fr-FR" sz="1600" u="sng" dirty="0">
                <a:solidFill>
                  <a:schemeClr val="bg1"/>
                </a:solidFill>
                <a:latin typeface="Spectral Light" panose="02020302060000000000" pitchFamily="18" charset="0"/>
              </a:rPr>
              <a:t>(S21)</a:t>
            </a:r>
          </a:p>
          <a:p>
            <a:r>
              <a:rPr lang="fr-FR" sz="2000" dirty="0">
                <a:solidFill>
                  <a:schemeClr val="bg1"/>
                </a:solidFill>
                <a:latin typeface="Spectral Light" panose="02020302060000000000" pitchFamily="18" charset="0"/>
              </a:rPr>
              <a:t>Vous ferez de cette </a:t>
            </a:r>
            <a:r>
              <a:rPr lang="fr-FR" sz="2000" dirty="0">
                <a:solidFill>
                  <a:srgbClr val="DF57FF"/>
                </a:solidFill>
                <a:latin typeface="Spectral Light" panose="02020302060000000000" pitchFamily="18" charset="0"/>
              </a:rPr>
              <a:t>cinquantième</a:t>
            </a:r>
            <a:r>
              <a:rPr lang="fr-FR" sz="2000" dirty="0">
                <a:solidFill>
                  <a:schemeClr val="bg1"/>
                </a:solidFill>
                <a:latin typeface="Spectral Light" panose="02020302060000000000" pitchFamily="18" charset="0"/>
              </a:rPr>
              <a:t> </a:t>
            </a:r>
            <a:r>
              <a:rPr lang="fr-FR" sz="2000" dirty="0" smtClean="0">
                <a:solidFill>
                  <a:srgbClr val="00FF00"/>
                </a:solidFill>
                <a:latin typeface="Spectral Light" panose="02020302060000000000" pitchFamily="18" charset="0"/>
              </a:rPr>
              <a:t>année</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une </a:t>
            </a:r>
            <a:r>
              <a:rPr lang="fr-FR" sz="2000" dirty="0" smtClean="0">
                <a:solidFill>
                  <a:srgbClr val="00FF00"/>
                </a:solidFill>
                <a:latin typeface="Spectral Light" panose="02020302060000000000" pitchFamily="18" charset="0"/>
              </a:rPr>
              <a:t>année</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000" dirty="0" smtClean="0">
                <a:solidFill>
                  <a:schemeClr val="bg1"/>
                </a:solidFill>
                <a:latin typeface="Spectral Light" panose="02020302060000000000" pitchFamily="18" charset="0"/>
              </a:rPr>
              <a:t> </a:t>
            </a:r>
            <a:r>
              <a:rPr lang="fr-FR" sz="2000" dirty="0">
                <a:solidFill>
                  <a:srgbClr val="FFFF00"/>
                </a:solidFill>
                <a:latin typeface="Spectral Light" panose="02020302060000000000" pitchFamily="18" charset="0"/>
              </a:rPr>
              <a:t>sainte</a:t>
            </a:r>
            <a:r>
              <a:rPr lang="fr-FR" sz="2000" dirty="0">
                <a:solidFill>
                  <a:schemeClr val="bg1"/>
                </a:solidFill>
                <a:latin typeface="Spectral Light" panose="02020302060000000000" pitchFamily="18" charset="0"/>
              </a:rPr>
              <a:t>, vous proclamerez la liberté dans le pays pour tous ses habitants. Ce sera pour vous </a:t>
            </a:r>
            <a:r>
              <a:rPr lang="fr-FR" sz="2000" dirty="0">
                <a:solidFill>
                  <a:srgbClr val="FFFF00"/>
                </a:solidFill>
                <a:latin typeface="Spectral Light" panose="02020302060000000000" pitchFamily="18" charset="0"/>
              </a:rPr>
              <a:t>le </a:t>
            </a:r>
            <a:r>
              <a:rPr lang="fr-FR" sz="2000" dirty="0" smtClean="0">
                <a:solidFill>
                  <a:srgbClr val="FFFF00"/>
                </a:solidFill>
                <a:latin typeface="Spectral Light" panose="02020302060000000000" pitchFamily="18" charset="0"/>
              </a:rPr>
              <a:t>jubilé </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chacun de vous retournera dans sa propriété et dans son clan.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6687582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fade">
                                      <p:cBhvr>
                                        <p:cTn id="1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529004"/>
            <a:ext cx="7920881" cy="4401205"/>
          </a:xfrm>
          <a:prstGeom prst="rect">
            <a:avLst/>
          </a:prstGeom>
          <a:noFill/>
        </p:spPr>
        <p:txBody>
          <a:bodyPr wrap="square" rtlCol="0">
            <a:spAutoFit/>
          </a:bodyPr>
          <a:lstStyle/>
          <a:p>
            <a:r>
              <a:rPr lang="fr-FR" sz="2000" u="sng" dirty="0" smtClean="0">
                <a:solidFill>
                  <a:schemeClr val="tx1">
                    <a:lumMod val="65000"/>
                    <a:lumOff val="35000"/>
                  </a:schemeClr>
                </a:solidFill>
                <a:latin typeface="Spectral Light" panose="02020302060000000000" pitchFamily="18" charset="0"/>
              </a:rPr>
              <a:t>Lévitique 25.4 </a:t>
            </a:r>
            <a:r>
              <a:rPr lang="fr-FR" sz="1600" u="sng" dirty="0" smtClean="0">
                <a:solidFill>
                  <a:schemeClr val="tx1">
                    <a:lumMod val="65000"/>
                    <a:lumOff val="35000"/>
                  </a:schemeClr>
                </a:solidFill>
                <a:latin typeface="Spectral Light" panose="02020302060000000000" pitchFamily="18" charset="0"/>
              </a:rPr>
              <a:t>(S21)</a:t>
            </a:r>
            <a:endParaRPr lang="fr-FR" sz="1600" u="sng" dirty="0">
              <a:solidFill>
                <a:schemeClr val="tx1">
                  <a:lumMod val="65000"/>
                  <a:lumOff val="35000"/>
                </a:schemeClr>
              </a:solidFill>
              <a:latin typeface="Spectral Light" panose="02020302060000000000" pitchFamily="18" charset="0"/>
            </a:endParaRPr>
          </a:p>
          <a:p>
            <a:r>
              <a:rPr lang="fr-FR" sz="2000" dirty="0">
                <a:solidFill>
                  <a:schemeClr val="tx1">
                    <a:lumMod val="65000"/>
                    <a:lumOff val="35000"/>
                  </a:schemeClr>
                </a:solidFill>
                <a:latin typeface="Spectral Light" panose="02020302060000000000" pitchFamily="18" charset="0"/>
              </a:rPr>
              <a:t>Mais la </a:t>
            </a:r>
            <a:r>
              <a:rPr lang="fr-FR" sz="2000" dirty="0">
                <a:solidFill>
                  <a:srgbClr val="DF57FF"/>
                </a:solidFill>
                <a:latin typeface="Spectral Light" panose="02020302060000000000" pitchFamily="18" charset="0"/>
              </a:rPr>
              <a:t>septième</a:t>
            </a:r>
            <a:r>
              <a:rPr lang="fr-FR" sz="2000" dirty="0">
                <a:solidFill>
                  <a:schemeClr val="tx1">
                    <a:lumMod val="65000"/>
                    <a:lumOff val="35000"/>
                  </a:schemeClr>
                </a:solidFill>
                <a:latin typeface="Spectral Light" panose="02020302060000000000" pitchFamily="18" charset="0"/>
              </a:rPr>
              <a:t> </a:t>
            </a:r>
            <a:r>
              <a:rPr lang="fr-FR" sz="2000" dirty="0">
                <a:solidFill>
                  <a:srgbClr val="00FF00"/>
                </a:solidFill>
                <a:latin typeface="Spectral Light" panose="02020302060000000000" pitchFamily="18" charset="0"/>
              </a:rPr>
              <a:t>année</a:t>
            </a:r>
            <a:r>
              <a:rPr lang="fr-FR" sz="2000" dirty="0">
                <a:solidFill>
                  <a:schemeClr val="tx1">
                    <a:lumMod val="65000"/>
                    <a:lumOff val="35000"/>
                  </a:schemeClr>
                </a:solidFill>
                <a:latin typeface="Spectral Light" panose="02020302060000000000" pitchFamily="18" charset="0"/>
              </a:rPr>
              <a:t> &lt;</a:t>
            </a:r>
            <a:r>
              <a:rPr lang="fr-FR" sz="2000" dirty="0" err="1">
                <a:solidFill>
                  <a:schemeClr val="tx1">
                    <a:lumMod val="65000"/>
                    <a:lumOff val="35000"/>
                  </a:schemeClr>
                </a:solidFill>
                <a:latin typeface="Spectral Light" panose="02020302060000000000" pitchFamily="18" charset="0"/>
              </a:rPr>
              <a:t>shaneh</a:t>
            </a:r>
            <a:r>
              <a:rPr lang="fr-FR" sz="2000" dirty="0">
                <a:solidFill>
                  <a:schemeClr val="tx1">
                    <a:lumMod val="65000"/>
                    <a:lumOff val="35000"/>
                  </a:schemeClr>
                </a:solidFill>
                <a:latin typeface="Spectral Light" panose="02020302060000000000" pitchFamily="18" charset="0"/>
              </a:rPr>
              <a:t>&gt; sera un </a:t>
            </a:r>
            <a:r>
              <a:rPr lang="fr-FR" sz="2000" dirty="0" smtClean="0">
                <a:solidFill>
                  <a:srgbClr val="FFFF00"/>
                </a:solidFill>
                <a:latin typeface="Spectral Light" panose="02020302060000000000" pitchFamily="18" charset="0"/>
              </a:rPr>
              <a:t>shabbat</a:t>
            </a:r>
            <a:r>
              <a:rPr lang="fr-FR" sz="2000" dirty="0">
                <a:solidFill>
                  <a:schemeClr val="tx1">
                    <a:lumMod val="65000"/>
                    <a:lumOff val="35000"/>
                  </a:schemeClr>
                </a:solidFill>
                <a:latin typeface="Spectral Light" panose="02020302060000000000" pitchFamily="18" charset="0"/>
              </a:rPr>
              <a:t>, un temps de repos pour la terre, un </a:t>
            </a:r>
            <a:r>
              <a:rPr lang="fr-FR" sz="2000" dirty="0" smtClean="0">
                <a:solidFill>
                  <a:schemeClr val="tx1">
                    <a:lumMod val="65000"/>
                    <a:lumOff val="35000"/>
                  </a:schemeClr>
                </a:solidFill>
                <a:latin typeface="Spectral Light" panose="02020302060000000000" pitchFamily="18" charset="0"/>
              </a:rPr>
              <a:t>shabbat </a:t>
            </a:r>
            <a:r>
              <a:rPr lang="fr-FR" sz="2000" dirty="0">
                <a:solidFill>
                  <a:schemeClr val="tx1">
                    <a:lumMod val="65000"/>
                    <a:lumOff val="35000"/>
                  </a:schemeClr>
                </a:solidFill>
                <a:latin typeface="Spectral Light" panose="02020302060000000000" pitchFamily="18" charset="0"/>
              </a:rPr>
              <a:t>en l'honneur de </a:t>
            </a:r>
            <a:r>
              <a:rPr lang="fr-FR" sz="2000" dirty="0" smtClean="0">
                <a:solidFill>
                  <a:schemeClr val="tx1">
                    <a:lumMod val="65000"/>
                    <a:lumOff val="35000"/>
                  </a:schemeClr>
                </a:solidFill>
                <a:latin typeface="Spectral Light" panose="02020302060000000000" pitchFamily="18" charset="0"/>
              </a:rPr>
              <a:t>YHWH : </a:t>
            </a:r>
            <a:r>
              <a:rPr lang="fr-FR" sz="2000" dirty="0">
                <a:solidFill>
                  <a:schemeClr val="tx1">
                    <a:lumMod val="65000"/>
                    <a:lumOff val="35000"/>
                  </a:schemeClr>
                </a:solidFill>
                <a:latin typeface="Spectral Light" panose="02020302060000000000" pitchFamily="18" charset="0"/>
              </a:rPr>
              <a:t>tu n'ensemenceras pas ton champ et tu ne tailleras pas ta </a:t>
            </a:r>
            <a:r>
              <a:rPr lang="fr-FR" sz="2000" dirty="0" smtClean="0">
                <a:solidFill>
                  <a:schemeClr val="tx1">
                    <a:lumMod val="65000"/>
                    <a:lumOff val="35000"/>
                  </a:schemeClr>
                </a:solidFill>
                <a:latin typeface="Spectral Light" panose="02020302060000000000" pitchFamily="18" charset="0"/>
              </a:rPr>
              <a:t>vigne.</a:t>
            </a:r>
          </a:p>
          <a:p>
            <a:endParaRPr lang="fr-FR" sz="2000" dirty="0" smtClean="0">
              <a:solidFill>
                <a:schemeClr val="tx1">
                  <a:lumMod val="65000"/>
                  <a:lumOff val="35000"/>
                </a:schemeClr>
              </a:solidFill>
              <a:latin typeface="Spectral Light" panose="02020302060000000000" pitchFamily="18" charset="0"/>
            </a:endParaRPr>
          </a:p>
          <a:p>
            <a:r>
              <a:rPr lang="fr-FR" sz="2000" u="sng" dirty="0">
                <a:solidFill>
                  <a:schemeClr val="tx1">
                    <a:lumMod val="65000"/>
                    <a:lumOff val="35000"/>
                  </a:schemeClr>
                </a:solidFill>
                <a:latin typeface="Spectral Light" panose="02020302060000000000" pitchFamily="18" charset="0"/>
              </a:rPr>
              <a:t>Lévitique </a:t>
            </a:r>
            <a:r>
              <a:rPr lang="fr-FR" sz="2000" u="sng" dirty="0" smtClean="0">
                <a:solidFill>
                  <a:schemeClr val="tx1">
                    <a:lumMod val="65000"/>
                    <a:lumOff val="35000"/>
                  </a:schemeClr>
                </a:solidFill>
                <a:latin typeface="Spectral Light" panose="02020302060000000000" pitchFamily="18" charset="0"/>
              </a:rPr>
              <a:t>25.8 </a:t>
            </a:r>
            <a:r>
              <a:rPr lang="fr-FR" sz="1600" u="sng" dirty="0">
                <a:solidFill>
                  <a:schemeClr val="tx1">
                    <a:lumMod val="65000"/>
                    <a:lumOff val="35000"/>
                  </a:schemeClr>
                </a:solidFill>
                <a:latin typeface="Spectral Light" panose="02020302060000000000" pitchFamily="18" charset="0"/>
              </a:rPr>
              <a:t>(S21)</a:t>
            </a:r>
          </a:p>
          <a:p>
            <a:r>
              <a:rPr lang="fr-FR" sz="2000" dirty="0" smtClean="0">
                <a:solidFill>
                  <a:schemeClr val="bg1"/>
                </a:solidFill>
                <a:latin typeface="Spectral Light" panose="02020302060000000000" pitchFamily="18" charset="0"/>
              </a:rPr>
              <a:t>Tu </a:t>
            </a:r>
            <a:r>
              <a:rPr lang="fr-FR" sz="2000" dirty="0">
                <a:solidFill>
                  <a:schemeClr val="bg1"/>
                </a:solidFill>
                <a:latin typeface="Spectral Light" panose="02020302060000000000" pitchFamily="18" charset="0"/>
              </a:rPr>
              <a:t>compteras </a:t>
            </a:r>
            <a:r>
              <a:rPr lang="fr-FR" sz="2000" dirty="0">
                <a:solidFill>
                  <a:schemeClr val="tx1">
                    <a:lumMod val="65000"/>
                    <a:lumOff val="35000"/>
                  </a:schemeClr>
                </a:solidFill>
                <a:latin typeface="Spectral Light" panose="02020302060000000000" pitchFamily="18" charset="0"/>
              </a:rPr>
              <a:t>7 années &lt;</a:t>
            </a:r>
            <a:r>
              <a:rPr lang="fr-FR" sz="2000" dirty="0" err="1">
                <a:solidFill>
                  <a:schemeClr val="tx1">
                    <a:lumMod val="65000"/>
                    <a:lumOff val="35000"/>
                  </a:schemeClr>
                </a:solidFill>
                <a:latin typeface="Spectral Light" panose="02020302060000000000" pitchFamily="18" charset="0"/>
              </a:rPr>
              <a:t>shaneh</a:t>
            </a:r>
            <a:r>
              <a:rPr lang="fr-FR" sz="2000" dirty="0">
                <a:solidFill>
                  <a:schemeClr val="tx1">
                    <a:lumMod val="65000"/>
                    <a:lumOff val="35000"/>
                  </a:schemeClr>
                </a:solidFill>
                <a:latin typeface="Spectral Light" panose="02020302060000000000" pitchFamily="18" charset="0"/>
              </a:rPr>
              <a:t>&gt; </a:t>
            </a:r>
            <a:r>
              <a:rPr lang="fr-FR" sz="2000" dirty="0" err="1" smtClean="0">
                <a:solidFill>
                  <a:schemeClr val="tx1">
                    <a:lumMod val="65000"/>
                    <a:lumOff val="35000"/>
                  </a:schemeClr>
                </a:solidFill>
                <a:latin typeface="Spectral Light" panose="02020302060000000000" pitchFamily="18" charset="0"/>
              </a:rPr>
              <a:t>shabbatiques</a:t>
            </a:r>
            <a:r>
              <a:rPr lang="fr-FR" sz="2000" dirty="0">
                <a:solidFill>
                  <a:schemeClr val="tx1">
                    <a:lumMod val="65000"/>
                    <a:lumOff val="35000"/>
                  </a:schemeClr>
                </a:solidFill>
                <a:latin typeface="Spectral Light" panose="02020302060000000000" pitchFamily="18" charset="0"/>
              </a:rPr>
              <a:t>, 7 fois 7 </a:t>
            </a:r>
            <a:r>
              <a:rPr lang="fr-FR" sz="2000" dirty="0" smtClean="0">
                <a:solidFill>
                  <a:schemeClr val="tx1">
                    <a:lumMod val="65000"/>
                    <a:lumOff val="35000"/>
                  </a:schemeClr>
                </a:solidFill>
                <a:latin typeface="Spectral Light" panose="02020302060000000000" pitchFamily="18" charset="0"/>
              </a:rPr>
              <a:t>ans &lt;</a:t>
            </a:r>
            <a:r>
              <a:rPr lang="fr-FR" sz="2000" dirty="0" err="1">
                <a:solidFill>
                  <a:schemeClr val="tx1">
                    <a:lumMod val="65000"/>
                    <a:lumOff val="35000"/>
                  </a:schemeClr>
                </a:solidFill>
                <a:latin typeface="Spectral Light" panose="02020302060000000000" pitchFamily="18" charset="0"/>
              </a:rPr>
              <a:t>shaneh</a:t>
            </a:r>
            <a:r>
              <a:rPr lang="fr-FR" sz="2000" dirty="0">
                <a:solidFill>
                  <a:schemeClr val="tx1">
                    <a:lumMod val="65000"/>
                    <a:lumOff val="35000"/>
                  </a:schemeClr>
                </a:solidFill>
                <a:latin typeface="Spectral Light" panose="02020302060000000000" pitchFamily="18" charset="0"/>
              </a:rPr>
              <a:t>&gt; , c'est-à-dire </a:t>
            </a:r>
            <a:r>
              <a:rPr lang="fr-FR" sz="2000" dirty="0">
                <a:solidFill>
                  <a:srgbClr val="DF57FF"/>
                </a:solidFill>
                <a:latin typeface="Spectral Light" panose="02020302060000000000" pitchFamily="18" charset="0"/>
              </a:rPr>
              <a:t>49</a:t>
            </a:r>
            <a:r>
              <a:rPr lang="fr-FR" sz="2000" dirty="0">
                <a:solidFill>
                  <a:schemeClr val="tx1">
                    <a:lumMod val="65000"/>
                    <a:lumOff val="35000"/>
                  </a:schemeClr>
                </a:solidFill>
                <a:latin typeface="Spectral Light" panose="02020302060000000000" pitchFamily="18" charset="0"/>
              </a:rPr>
              <a:t> </a:t>
            </a:r>
            <a:r>
              <a:rPr lang="fr-FR" sz="2000" dirty="0" smtClean="0">
                <a:solidFill>
                  <a:srgbClr val="00FF00"/>
                </a:solidFill>
                <a:latin typeface="Spectral Light" panose="02020302060000000000" pitchFamily="18" charset="0"/>
              </a:rPr>
              <a:t>ans </a:t>
            </a:r>
            <a:r>
              <a:rPr lang="fr-FR" sz="2000" dirty="0" smtClean="0">
                <a:solidFill>
                  <a:schemeClr val="tx1">
                    <a:lumMod val="65000"/>
                    <a:lumOff val="35000"/>
                  </a:schemeClr>
                </a:solidFill>
                <a:latin typeface="Spectral Light" panose="02020302060000000000" pitchFamily="18" charset="0"/>
              </a:rPr>
              <a:t>&lt;</a:t>
            </a:r>
            <a:r>
              <a:rPr lang="fr-FR" sz="2000" dirty="0" err="1">
                <a:solidFill>
                  <a:schemeClr val="tx1">
                    <a:lumMod val="65000"/>
                    <a:lumOff val="35000"/>
                  </a:schemeClr>
                </a:solidFill>
                <a:latin typeface="Spectral Light" panose="02020302060000000000" pitchFamily="18" charset="0"/>
              </a:rPr>
              <a:t>shaneh</a:t>
            </a:r>
            <a:r>
              <a:rPr lang="fr-FR" sz="2000" dirty="0">
                <a:solidFill>
                  <a:schemeClr val="tx1">
                    <a:lumMod val="65000"/>
                    <a:lumOff val="35000"/>
                  </a:schemeClr>
                </a:solidFill>
                <a:latin typeface="Spectral Light" panose="02020302060000000000" pitchFamily="18" charset="0"/>
              </a:rPr>
              <a:t>&gt; </a:t>
            </a:r>
            <a:r>
              <a:rPr lang="fr-FR" sz="2000" dirty="0" smtClean="0">
                <a:solidFill>
                  <a:schemeClr val="tx1">
                    <a:lumMod val="65000"/>
                    <a:lumOff val="35000"/>
                  </a:schemeClr>
                </a:solidFill>
                <a:latin typeface="Spectral Light" panose="02020302060000000000" pitchFamily="18" charset="0"/>
              </a:rPr>
              <a:t>.</a:t>
            </a:r>
          </a:p>
          <a:p>
            <a:endParaRPr lang="fr-FR" sz="2000" dirty="0">
              <a:solidFill>
                <a:schemeClr val="bg1"/>
              </a:solidFill>
              <a:latin typeface="Spectral Light" panose="02020302060000000000" pitchFamily="18" charset="0"/>
            </a:endParaRPr>
          </a:p>
          <a:p>
            <a:r>
              <a:rPr lang="fr-FR" sz="2000" u="sng" dirty="0">
                <a:solidFill>
                  <a:schemeClr val="tx1">
                    <a:lumMod val="65000"/>
                    <a:lumOff val="35000"/>
                  </a:schemeClr>
                </a:solidFill>
                <a:latin typeface="Spectral Light" panose="02020302060000000000" pitchFamily="18" charset="0"/>
              </a:rPr>
              <a:t>Lévitique 25.8 </a:t>
            </a:r>
            <a:r>
              <a:rPr lang="fr-FR" sz="1600" u="sng" dirty="0">
                <a:solidFill>
                  <a:schemeClr val="tx1">
                    <a:lumMod val="65000"/>
                    <a:lumOff val="35000"/>
                  </a:schemeClr>
                </a:solidFill>
                <a:latin typeface="Spectral Light" panose="02020302060000000000" pitchFamily="18" charset="0"/>
              </a:rPr>
              <a:t>(S21)</a:t>
            </a:r>
          </a:p>
          <a:p>
            <a:r>
              <a:rPr lang="fr-FR" sz="2000" dirty="0">
                <a:solidFill>
                  <a:schemeClr val="tx1">
                    <a:lumMod val="65000"/>
                    <a:lumOff val="35000"/>
                  </a:schemeClr>
                </a:solidFill>
                <a:latin typeface="Spectral Light" panose="02020302060000000000" pitchFamily="18" charset="0"/>
              </a:rPr>
              <a:t>Vous ferez de cette </a:t>
            </a:r>
            <a:r>
              <a:rPr lang="fr-FR" sz="2000" dirty="0">
                <a:solidFill>
                  <a:srgbClr val="DF57FF"/>
                </a:solidFill>
                <a:latin typeface="Spectral Light" panose="02020302060000000000" pitchFamily="18" charset="0"/>
              </a:rPr>
              <a:t>cinquantième</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année</a:t>
            </a:r>
            <a:r>
              <a:rPr lang="fr-FR" sz="2000" dirty="0">
                <a:solidFill>
                  <a:schemeClr val="bg1"/>
                </a:solidFill>
                <a:latin typeface="Spectral Light" panose="02020302060000000000" pitchFamily="18" charset="0"/>
              </a:rPr>
              <a:t> </a:t>
            </a:r>
            <a:r>
              <a:rPr lang="fr-FR" sz="2000" dirty="0">
                <a:solidFill>
                  <a:schemeClr val="tx1">
                    <a:lumMod val="65000"/>
                    <a:lumOff val="35000"/>
                  </a:schemeClr>
                </a:solidFill>
                <a:latin typeface="Spectral Light" panose="02020302060000000000" pitchFamily="18" charset="0"/>
              </a:rPr>
              <a:t>&lt;</a:t>
            </a:r>
            <a:r>
              <a:rPr lang="fr-FR" sz="2000" dirty="0" err="1">
                <a:solidFill>
                  <a:schemeClr val="tx1">
                    <a:lumMod val="65000"/>
                    <a:lumOff val="35000"/>
                  </a:schemeClr>
                </a:solidFill>
                <a:latin typeface="Spectral Light" panose="02020302060000000000" pitchFamily="18" charset="0"/>
              </a:rPr>
              <a:t>shaneh</a:t>
            </a:r>
            <a:r>
              <a:rPr lang="fr-FR" sz="2000" dirty="0">
                <a:solidFill>
                  <a:schemeClr val="tx1">
                    <a:lumMod val="65000"/>
                    <a:lumOff val="35000"/>
                  </a:schemeClr>
                </a:solidFill>
                <a:latin typeface="Spectral Light" panose="02020302060000000000" pitchFamily="18" charset="0"/>
              </a:rPr>
              <a:t>&gt; </a:t>
            </a:r>
            <a:r>
              <a:rPr lang="fr-FR" sz="2000" dirty="0" smtClean="0">
                <a:solidFill>
                  <a:schemeClr val="tx1">
                    <a:lumMod val="65000"/>
                    <a:lumOff val="35000"/>
                  </a:schemeClr>
                </a:solidFill>
                <a:latin typeface="Spectral Light" panose="02020302060000000000" pitchFamily="18" charset="0"/>
              </a:rPr>
              <a:t>une </a:t>
            </a:r>
            <a:r>
              <a:rPr lang="fr-FR" sz="2000" dirty="0">
                <a:solidFill>
                  <a:schemeClr val="tx1">
                    <a:lumMod val="65000"/>
                    <a:lumOff val="35000"/>
                  </a:schemeClr>
                </a:solidFill>
                <a:latin typeface="Spectral Light" panose="02020302060000000000" pitchFamily="18" charset="0"/>
              </a:rPr>
              <a:t>année </a:t>
            </a:r>
            <a:r>
              <a:rPr lang="fr-FR" sz="2000" dirty="0">
                <a:solidFill>
                  <a:srgbClr val="FFFF00"/>
                </a:solidFill>
                <a:latin typeface="Spectral Light" panose="02020302060000000000" pitchFamily="18" charset="0"/>
              </a:rPr>
              <a:t>sainte</a:t>
            </a:r>
            <a:r>
              <a:rPr lang="fr-FR" sz="2000" dirty="0">
                <a:solidFill>
                  <a:schemeClr val="tx1">
                    <a:lumMod val="65000"/>
                    <a:lumOff val="35000"/>
                  </a:schemeClr>
                </a:solidFill>
                <a:latin typeface="Spectral Light" panose="02020302060000000000" pitchFamily="18" charset="0"/>
              </a:rPr>
              <a:t>, vous proclamerez la liberté dans le pays pour tous ses habitants. Ce sera pour vous </a:t>
            </a:r>
            <a:r>
              <a:rPr lang="fr-FR" sz="2000" dirty="0">
                <a:solidFill>
                  <a:srgbClr val="FFFF00"/>
                </a:solidFill>
                <a:latin typeface="Spectral Light" panose="02020302060000000000" pitchFamily="18" charset="0"/>
              </a:rPr>
              <a:t>le </a:t>
            </a:r>
            <a:r>
              <a:rPr lang="fr-FR" sz="2000" dirty="0" smtClean="0">
                <a:solidFill>
                  <a:srgbClr val="FFFF00"/>
                </a:solidFill>
                <a:latin typeface="Spectral Light" panose="02020302060000000000" pitchFamily="18" charset="0"/>
              </a:rPr>
              <a:t>jubilé </a:t>
            </a:r>
            <a:r>
              <a:rPr lang="fr-FR" sz="2000" dirty="0" smtClean="0">
                <a:solidFill>
                  <a:schemeClr val="tx1">
                    <a:lumMod val="65000"/>
                    <a:lumOff val="35000"/>
                  </a:schemeClr>
                </a:solidFill>
                <a:latin typeface="Spectral Light" panose="02020302060000000000" pitchFamily="18" charset="0"/>
              </a:rPr>
              <a:t>: </a:t>
            </a:r>
            <a:r>
              <a:rPr lang="fr-FR" sz="2000" dirty="0">
                <a:solidFill>
                  <a:schemeClr val="tx1">
                    <a:lumMod val="65000"/>
                    <a:lumOff val="35000"/>
                  </a:schemeClr>
                </a:solidFill>
                <a:latin typeface="Spectral Light" panose="02020302060000000000" pitchFamily="18" charset="0"/>
              </a:rPr>
              <a:t>chacun de vous retournera dans sa propriété et dans son clan.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06288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853071" y="308272"/>
            <a:ext cx="5437857" cy="923330"/>
          </a:xfrm>
          <a:prstGeom prst="rect">
            <a:avLst/>
          </a:prstGeom>
          <a:noFill/>
          <a:ln>
            <a:noFill/>
          </a:ln>
          <a:effectLst>
            <a:glow rad="63500">
              <a:schemeClr val="accent3">
                <a:satMod val="175000"/>
                <a:alpha val="40000"/>
              </a:schemeClr>
            </a:glow>
          </a:effectLst>
        </p:spPr>
        <p:txBody>
          <a:bodyPr wrap="square" rtlCol="0">
            <a:spAutoFit/>
          </a:bodyPr>
          <a:lstStyle/>
          <a:p>
            <a:pPr algn="ctr"/>
            <a:r>
              <a:rPr lang="fr-FR" sz="5400" dirty="0" err="1" smtClean="0">
                <a:solidFill>
                  <a:srgbClr val="00FF00"/>
                </a:solidFill>
                <a:latin typeface="Spectral Light" panose="02020302060000000000" pitchFamily="18" charset="0"/>
              </a:rPr>
              <a:t>Shaneh</a:t>
            </a:r>
            <a:r>
              <a:rPr lang="fr-FR" sz="5400" dirty="0" smtClean="0">
                <a:solidFill>
                  <a:srgbClr val="00FF00"/>
                </a:solidFill>
                <a:latin typeface="Spectral Light" panose="02020302060000000000" pitchFamily="18" charset="0"/>
              </a:rPr>
              <a:t> </a:t>
            </a:r>
            <a:r>
              <a:rPr lang="he-IL" sz="5400" dirty="0" smtClean="0">
                <a:solidFill>
                  <a:srgbClr val="00FF00"/>
                </a:solidFill>
                <a:latin typeface="Spectral Light" panose="02020302060000000000" pitchFamily="18" charset="0"/>
              </a:rPr>
              <a:t>שׁנה</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3635896" y="2190997"/>
            <a:ext cx="1872208" cy="769441"/>
          </a:xfrm>
          <a:prstGeom prst="rect">
            <a:avLst/>
          </a:prstGeom>
          <a:noFill/>
        </p:spPr>
        <p:txBody>
          <a:bodyPr wrap="square" rtlCol="0">
            <a:spAutoFit/>
          </a:bodyPr>
          <a:lstStyle/>
          <a:p>
            <a:pPr algn="ctr"/>
            <a:r>
              <a:rPr lang="fr-FR" sz="4400" dirty="0" smtClean="0">
                <a:solidFill>
                  <a:srgbClr val="00FF00"/>
                </a:solidFill>
                <a:latin typeface="Spectral Light" panose="02020302060000000000" pitchFamily="18" charset="0"/>
              </a:rPr>
              <a:t>Année</a:t>
            </a:r>
          </a:p>
        </p:txBody>
      </p:sp>
      <p:sp>
        <p:nvSpPr>
          <p:cNvPr id="19" name="ZoneTexte 18"/>
          <p:cNvSpPr txBox="1"/>
          <p:nvPr/>
        </p:nvSpPr>
        <p:spPr>
          <a:xfrm>
            <a:off x="683568" y="1489051"/>
            <a:ext cx="3681742" cy="461665"/>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Faire ce qu’on a déjà fait</a:t>
            </a:r>
          </a:p>
        </p:txBody>
      </p:sp>
      <p:sp>
        <p:nvSpPr>
          <p:cNvPr id="20" name="ZoneTexte 19"/>
          <p:cNvSpPr txBox="1"/>
          <p:nvPr/>
        </p:nvSpPr>
        <p:spPr>
          <a:xfrm>
            <a:off x="765175" y="3644204"/>
            <a:ext cx="2103785" cy="461665"/>
          </a:xfrm>
          <a:prstGeom prst="rect">
            <a:avLst/>
          </a:prstGeom>
          <a:noFill/>
        </p:spPr>
        <p:txBody>
          <a:bodyPr wrap="square" rtlCol="0">
            <a:spAutoFit/>
          </a:bodyPr>
          <a:lstStyle/>
          <a:p>
            <a:r>
              <a:rPr lang="fr-FR" sz="2400" dirty="0" smtClean="0">
                <a:solidFill>
                  <a:schemeClr val="bg1"/>
                </a:solidFill>
                <a:latin typeface="Spectral Light" panose="02020302060000000000" pitchFamily="18" charset="0"/>
              </a:rPr>
              <a:t>Dupliquer</a:t>
            </a:r>
          </a:p>
        </p:txBody>
      </p:sp>
      <p:sp>
        <p:nvSpPr>
          <p:cNvPr id="21" name="ZoneTexte 20"/>
          <p:cNvSpPr txBox="1"/>
          <p:nvPr/>
        </p:nvSpPr>
        <p:spPr>
          <a:xfrm>
            <a:off x="6084168" y="3646139"/>
            <a:ext cx="2103785" cy="461665"/>
          </a:xfrm>
          <a:prstGeom prst="rect">
            <a:avLst/>
          </a:prstGeom>
          <a:noFill/>
        </p:spPr>
        <p:txBody>
          <a:bodyPr wrap="square" rtlCol="0">
            <a:spAutoFit/>
          </a:bodyPr>
          <a:lstStyle/>
          <a:p>
            <a:pPr algn="r"/>
            <a:r>
              <a:rPr lang="fr-FR" sz="2400" dirty="0" smtClean="0">
                <a:solidFill>
                  <a:schemeClr val="bg1"/>
                </a:solidFill>
                <a:latin typeface="Spectral Light" panose="02020302060000000000" pitchFamily="18" charset="0"/>
              </a:rPr>
              <a:t>Reproduire</a:t>
            </a:r>
          </a:p>
        </p:txBody>
      </p:sp>
      <p:sp>
        <p:nvSpPr>
          <p:cNvPr id="22" name="ZoneTexte 21"/>
          <p:cNvSpPr txBox="1"/>
          <p:nvPr/>
        </p:nvSpPr>
        <p:spPr>
          <a:xfrm>
            <a:off x="6084168" y="1489645"/>
            <a:ext cx="2103785" cy="461665"/>
          </a:xfrm>
          <a:prstGeom prst="rect">
            <a:avLst/>
          </a:prstGeom>
          <a:noFill/>
        </p:spPr>
        <p:txBody>
          <a:bodyPr wrap="square" rtlCol="0">
            <a:spAutoFit/>
          </a:bodyPr>
          <a:lstStyle/>
          <a:p>
            <a:pPr algn="r"/>
            <a:r>
              <a:rPr lang="fr-FR" sz="2400" dirty="0" smtClean="0">
                <a:solidFill>
                  <a:schemeClr val="bg1"/>
                </a:solidFill>
                <a:latin typeface="Spectral Light" panose="02020302060000000000" pitchFamily="18" charset="0"/>
              </a:rPr>
              <a:t>Copier</a:t>
            </a:r>
          </a:p>
        </p:txBody>
      </p:sp>
      <p:sp>
        <p:nvSpPr>
          <p:cNvPr id="23" name="ZoneTexte 22"/>
          <p:cNvSpPr txBox="1"/>
          <p:nvPr/>
        </p:nvSpPr>
        <p:spPr>
          <a:xfrm>
            <a:off x="1997086" y="2989954"/>
            <a:ext cx="5149825" cy="461665"/>
          </a:xfrm>
          <a:prstGeom prst="rect">
            <a:avLst/>
          </a:prstGeom>
          <a:noFill/>
        </p:spPr>
        <p:txBody>
          <a:bodyPr wrap="square" rtlCol="0">
            <a:spAutoFit/>
          </a:bodyPr>
          <a:lstStyle/>
          <a:p>
            <a:pPr algn="ctr"/>
            <a:r>
              <a:rPr lang="fr-FR" sz="2400" dirty="0" smtClean="0">
                <a:solidFill>
                  <a:srgbClr val="DF57FF"/>
                </a:solidFill>
                <a:latin typeface="Spectral Light" panose="02020302060000000000" pitchFamily="18" charset="0"/>
              </a:rPr>
              <a:t>Répétition par la course du SOLEIL</a:t>
            </a:r>
          </a:p>
        </p:txBody>
      </p:sp>
    </p:spTree>
    <p:extLst>
      <p:ext uri="{BB962C8B-B14F-4D97-AF65-F5344CB8AC3E}">
        <p14:creationId xmlns:p14="http://schemas.microsoft.com/office/powerpoint/2010/main" val="2090839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70</a:t>
            </a:fld>
            <a:endParaRPr lang="fr-FR" dirty="0">
              <a:solidFill>
                <a:schemeClr val="bg1">
                  <a:lumMod val="75000"/>
                </a:schemeClr>
              </a:solidFill>
            </a:endParaRPr>
          </a:p>
        </p:txBody>
      </p:sp>
      <p:sp>
        <p:nvSpPr>
          <p:cNvPr id="5" name="AutoShape 4" descr="RÃ©sultat de recherche d'images pour &quot;calendar png&quot;"/>
          <p:cNvSpPr>
            <a:spLocks noChangeAspect="1" noChangeArrowheads="1"/>
          </p:cNvSpPr>
          <p:nvPr/>
        </p:nvSpPr>
        <p:spPr bwMode="auto">
          <a:xfrm>
            <a:off x="293371" y="332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19686" y="239088"/>
            <a:ext cx="2205881" cy="4478149"/>
          </a:xfrm>
          <a:prstGeom prst="rect">
            <a:avLst/>
          </a:prstGeom>
          <a:noFill/>
        </p:spPr>
        <p:txBody>
          <a:bodyPr wrap="square" rtlCol="0">
            <a:spAutoFit/>
          </a:bodyPr>
          <a:lstStyle/>
          <a:p>
            <a:pPr algn="ctr"/>
            <a:r>
              <a:rPr lang="fr-FR" sz="1500" dirty="0" smtClean="0">
                <a:solidFill>
                  <a:srgbClr val="FFFF00"/>
                </a:solidFill>
                <a:latin typeface="Spectral Light" panose="02020302060000000000" pitchFamily="18" charset="0"/>
              </a:rPr>
              <a:t>1</a:t>
            </a:r>
          </a:p>
          <a:p>
            <a:pPr algn="ctr"/>
            <a:r>
              <a:rPr lang="fr-FR" sz="1500" dirty="0" smtClean="0">
                <a:solidFill>
                  <a:srgbClr val="FFFF00"/>
                </a:solidFill>
                <a:latin typeface="Spectral Light" panose="02020302060000000000" pitchFamily="18" charset="0"/>
              </a:rPr>
              <a:t>2</a:t>
            </a:r>
          </a:p>
          <a:p>
            <a:pPr algn="ctr"/>
            <a:r>
              <a:rPr lang="fr-FR" sz="1500" dirty="0" smtClean="0">
                <a:solidFill>
                  <a:srgbClr val="FF0000"/>
                </a:solidFill>
                <a:latin typeface="Spectral Light" panose="02020302060000000000" pitchFamily="18" charset="0"/>
              </a:rPr>
              <a:t>3</a:t>
            </a:r>
          </a:p>
          <a:p>
            <a:pPr algn="ctr"/>
            <a:r>
              <a:rPr lang="fr-FR" sz="1500" dirty="0" smtClean="0">
                <a:solidFill>
                  <a:srgbClr val="FFFF00"/>
                </a:solidFill>
                <a:latin typeface="Spectral Light" panose="02020302060000000000" pitchFamily="18" charset="0"/>
              </a:rPr>
              <a:t>4</a:t>
            </a:r>
          </a:p>
          <a:p>
            <a:pPr algn="ctr"/>
            <a:r>
              <a:rPr lang="fr-FR" sz="1500" dirty="0" smtClean="0">
                <a:solidFill>
                  <a:srgbClr val="FFFF00"/>
                </a:solidFill>
                <a:latin typeface="Spectral Light" panose="02020302060000000000" pitchFamily="18" charset="0"/>
              </a:rPr>
              <a:t>5</a:t>
            </a:r>
          </a:p>
          <a:p>
            <a:pPr algn="ctr"/>
            <a:r>
              <a:rPr lang="fr-FR" sz="1500" dirty="0" smtClean="0">
                <a:solidFill>
                  <a:srgbClr val="FF0000"/>
                </a:solidFill>
                <a:latin typeface="Spectral Light" panose="02020302060000000000" pitchFamily="18" charset="0"/>
              </a:rPr>
              <a:t>6</a:t>
            </a:r>
          </a:p>
          <a:p>
            <a:pPr algn="ctr"/>
            <a:r>
              <a:rPr lang="fr-FR" sz="1500" dirty="0" smtClean="0">
                <a:solidFill>
                  <a:srgbClr val="FFFF00"/>
                </a:solidFill>
                <a:latin typeface="Spectral Light" panose="02020302060000000000" pitchFamily="18" charset="0"/>
              </a:rPr>
              <a:t>7</a:t>
            </a:r>
          </a:p>
          <a:p>
            <a:pPr algn="ctr"/>
            <a:r>
              <a:rPr lang="fr-FR" sz="1500" dirty="0" smtClean="0">
                <a:solidFill>
                  <a:srgbClr val="FF0000"/>
                </a:solidFill>
                <a:latin typeface="Spectral Light" panose="02020302060000000000" pitchFamily="18" charset="0"/>
              </a:rPr>
              <a:t>8</a:t>
            </a:r>
          </a:p>
          <a:p>
            <a:pPr algn="ctr"/>
            <a:r>
              <a:rPr lang="fr-FR" sz="1500" dirty="0" smtClean="0">
                <a:solidFill>
                  <a:srgbClr val="FFFF00"/>
                </a:solidFill>
                <a:latin typeface="Spectral Light" panose="02020302060000000000" pitchFamily="18" charset="0"/>
              </a:rPr>
              <a:t>9</a:t>
            </a:r>
          </a:p>
          <a:p>
            <a:pPr algn="ctr"/>
            <a:r>
              <a:rPr lang="fr-FR" sz="1500" dirty="0" smtClean="0">
                <a:solidFill>
                  <a:srgbClr val="FFFF00"/>
                </a:solidFill>
                <a:latin typeface="Spectral Light" panose="02020302060000000000" pitchFamily="18" charset="0"/>
              </a:rPr>
              <a:t>10</a:t>
            </a:r>
          </a:p>
          <a:p>
            <a:pPr algn="ctr"/>
            <a:r>
              <a:rPr lang="fr-FR" sz="1500" dirty="0" smtClean="0">
                <a:solidFill>
                  <a:srgbClr val="FF0000"/>
                </a:solidFill>
                <a:latin typeface="Spectral Light" panose="02020302060000000000" pitchFamily="18" charset="0"/>
              </a:rPr>
              <a:t>11</a:t>
            </a:r>
          </a:p>
          <a:p>
            <a:pPr algn="ctr"/>
            <a:r>
              <a:rPr lang="fr-FR" sz="1500" dirty="0" smtClean="0">
                <a:solidFill>
                  <a:srgbClr val="FFFF00"/>
                </a:solidFill>
                <a:latin typeface="Spectral Light" panose="02020302060000000000" pitchFamily="18" charset="0"/>
              </a:rPr>
              <a:t>12</a:t>
            </a:r>
          </a:p>
          <a:p>
            <a:pPr algn="ctr"/>
            <a:r>
              <a:rPr lang="fr-FR" sz="1500" dirty="0" smtClean="0">
                <a:solidFill>
                  <a:srgbClr val="FFFF00"/>
                </a:solidFill>
                <a:latin typeface="Spectral Light" panose="02020302060000000000" pitchFamily="18" charset="0"/>
              </a:rPr>
              <a:t>13</a:t>
            </a:r>
          </a:p>
          <a:p>
            <a:pPr algn="ctr"/>
            <a:r>
              <a:rPr lang="fr-FR" sz="1500" dirty="0" smtClean="0">
                <a:solidFill>
                  <a:srgbClr val="FF0000"/>
                </a:solidFill>
                <a:latin typeface="Spectral Light" panose="02020302060000000000" pitchFamily="18" charset="0"/>
              </a:rPr>
              <a:t>14</a:t>
            </a:r>
          </a:p>
          <a:p>
            <a:pPr algn="ctr"/>
            <a:r>
              <a:rPr lang="fr-FR" sz="1500" dirty="0" smtClean="0">
                <a:solidFill>
                  <a:srgbClr val="FFFF00"/>
                </a:solidFill>
                <a:latin typeface="Spectral Light" panose="02020302060000000000" pitchFamily="18" charset="0"/>
              </a:rPr>
              <a:t>15</a:t>
            </a:r>
          </a:p>
          <a:p>
            <a:pPr algn="ctr"/>
            <a:r>
              <a:rPr lang="fr-FR" sz="1500" dirty="0" smtClean="0">
                <a:solidFill>
                  <a:srgbClr val="FFFF00"/>
                </a:solidFill>
                <a:latin typeface="Spectral Light" panose="02020302060000000000" pitchFamily="18" charset="0"/>
              </a:rPr>
              <a:t>16</a:t>
            </a:r>
          </a:p>
          <a:p>
            <a:pPr algn="ctr"/>
            <a:r>
              <a:rPr lang="fr-FR" sz="1500" dirty="0" smtClean="0">
                <a:solidFill>
                  <a:srgbClr val="FF0000"/>
                </a:solidFill>
                <a:latin typeface="Spectral Light" panose="02020302060000000000" pitchFamily="18" charset="0"/>
              </a:rPr>
              <a:t>17</a:t>
            </a:r>
          </a:p>
          <a:p>
            <a:pPr algn="ctr"/>
            <a:r>
              <a:rPr lang="fr-FR" sz="1500" dirty="0" smtClean="0">
                <a:solidFill>
                  <a:srgbClr val="FFFF00"/>
                </a:solidFill>
                <a:latin typeface="Spectral Light" panose="02020302060000000000" pitchFamily="18" charset="0"/>
              </a:rPr>
              <a:t>18</a:t>
            </a:r>
          </a:p>
          <a:p>
            <a:pPr algn="ctr"/>
            <a:r>
              <a:rPr lang="fr-FR" sz="1500" dirty="0" smtClean="0">
                <a:solidFill>
                  <a:srgbClr val="FF0000"/>
                </a:solidFill>
                <a:latin typeface="Spectral Light" panose="02020302060000000000" pitchFamily="18" charset="0"/>
              </a:rPr>
              <a:t>19</a:t>
            </a:r>
          </a:p>
        </p:txBody>
      </p:sp>
      <p:sp>
        <p:nvSpPr>
          <p:cNvPr id="22" name="ZoneTexte 21"/>
          <p:cNvSpPr txBox="1"/>
          <p:nvPr/>
        </p:nvSpPr>
        <p:spPr>
          <a:xfrm>
            <a:off x="5099924" y="239088"/>
            <a:ext cx="2205881" cy="2862322"/>
          </a:xfrm>
          <a:prstGeom prst="rect">
            <a:avLst/>
          </a:prstGeom>
          <a:noFill/>
        </p:spPr>
        <p:txBody>
          <a:bodyPr wrap="square" rtlCol="0">
            <a:spAutoFit/>
          </a:bodyPr>
          <a:lstStyle/>
          <a:p>
            <a:pPr algn="ctr"/>
            <a:r>
              <a:rPr lang="fr-FR" sz="1500" dirty="0" smtClean="0">
                <a:solidFill>
                  <a:srgbClr val="FFFF00"/>
                </a:solidFill>
                <a:latin typeface="Spectral Light" panose="02020302060000000000" pitchFamily="18" charset="0"/>
              </a:rPr>
              <a:t>39</a:t>
            </a:r>
          </a:p>
          <a:p>
            <a:pPr algn="ctr"/>
            <a:r>
              <a:rPr lang="fr-FR" sz="1500" dirty="0" smtClean="0">
                <a:solidFill>
                  <a:srgbClr val="FFFF00"/>
                </a:solidFill>
                <a:latin typeface="Spectral Light" panose="02020302060000000000" pitchFamily="18" charset="0"/>
              </a:rPr>
              <a:t>40</a:t>
            </a:r>
          </a:p>
          <a:p>
            <a:pPr algn="ctr"/>
            <a:r>
              <a:rPr lang="fr-FR" sz="1500" dirty="0" smtClean="0">
                <a:solidFill>
                  <a:srgbClr val="FF0000"/>
                </a:solidFill>
                <a:latin typeface="Spectral Light" panose="02020302060000000000" pitchFamily="18" charset="0"/>
              </a:rPr>
              <a:t>41</a:t>
            </a:r>
          </a:p>
          <a:p>
            <a:pPr algn="ctr"/>
            <a:r>
              <a:rPr lang="fr-FR" sz="1500" dirty="0" smtClean="0">
                <a:solidFill>
                  <a:srgbClr val="FFFF00"/>
                </a:solidFill>
                <a:latin typeface="Spectral Light" panose="02020302060000000000" pitchFamily="18" charset="0"/>
              </a:rPr>
              <a:t>42</a:t>
            </a:r>
          </a:p>
          <a:p>
            <a:pPr algn="ctr"/>
            <a:r>
              <a:rPr lang="fr-FR" sz="1500" dirty="0" smtClean="0">
                <a:solidFill>
                  <a:srgbClr val="FFFF00"/>
                </a:solidFill>
                <a:latin typeface="Spectral Light" panose="02020302060000000000" pitchFamily="18" charset="0"/>
              </a:rPr>
              <a:t>43</a:t>
            </a:r>
          </a:p>
          <a:p>
            <a:pPr algn="ctr"/>
            <a:r>
              <a:rPr lang="fr-FR" sz="1500" dirty="0" smtClean="0">
                <a:solidFill>
                  <a:srgbClr val="FF0000"/>
                </a:solidFill>
                <a:latin typeface="Spectral Light" panose="02020302060000000000" pitchFamily="18" charset="0"/>
              </a:rPr>
              <a:t>44</a:t>
            </a:r>
          </a:p>
          <a:p>
            <a:pPr algn="ctr"/>
            <a:r>
              <a:rPr lang="fr-FR" sz="1500" dirty="0" smtClean="0">
                <a:solidFill>
                  <a:srgbClr val="FFFF00"/>
                </a:solidFill>
                <a:latin typeface="Spectral Light" panose="02020302060000000000" pitchFamily="18" charset="0"/>
              </a:rPr>
              <a:t>45</a:t>
            </a:r>
          </a:p>
          <a:p>
            <a:pPr algn="ctr"/>
            <a:r>
              <a:rPr lang="fr-FR" sz="1500" dirty="0" smtClean="0">
                <a:solidFill>
                  <a:srgbClr val="FF0000"/>
                </a:solidFill>
                <a:latin typeface="Spectral Light" panose="02020302060000000000" pitchFamily="18" charset="0"/>
              </a:rPr>
              <a:t>46</a:t>
            </a:r>
          </a:p>
          <a:p>
            <a:pPr algn="ctr"/>
            <a:r>
              <a:rPr lang="fr-FR" sz="1500" dirty="0" smtClean="0">
                <a:solidFill>
                  <a:srgbClr val="FFFF00"/>
                </a:solidFill>
                <a:latin typeface="Spectral Light" panose="02020302060000000000" pitchFamily="18" charset="0"/>
              </a:rPr>
              <a:t>47</a:t>
            </a:r>
          </a:p>
          <a:p>
            <a:pPr algn="ctr"/>
            <a:r>
              <a:rPr lang="fr-FR" sz="1500" dirty="0" smtClean="0">
                <a:solidFill>
                  <a:srgbClr val="FFFF00"/>
                </a:solidFill>
                <a:latin typeface="Spectral Light" panose="02020302060000000000" pitchFamily="18" charset="0"/>
              </a:rPr>
              <a:t>48</a:t>
            </a:r>
          </a:p>
          <a:p>
            <a:pPr algn="ctr"/>
            <a:r>
              <a:rPr lang="fr-FR" sz="1500" dirty="0" smtClean="0">
                <a:solidFill>
                  <a:srgbClr val="FF0000"/>
                </a:solidFill>
                <a:latin typeface="Spectral Light" panose="02020302060000000000" pitchFamily="18" charset="0"/>
              </a:rPr>
              <a:t>49</a:t>
            </a:r>
          </a:p>
          <a:p>
            <a:pPr algn="ctr"/>
            <a:r>
              <a:rPr lang="fr-FR" sz="1500" dirty="0" smtClean="0">
                <a:solidFill>
                  <a:srgbClr val="FFFF00"/>
                </a:solidFill>
                <a:latin typeface="Spectral Light" panose="02020302060000000000" pitchFamily="18" charset="0"/>
              </a:rPr>
              <a:t>50</a:t>
            </a:r>
          </a:p>
        </p:txBody>
      </p:sp>
      <p:sp>
        <p:nvSpPr>
          <p:cNvPr id="21" name="ZoneTexte 20"/>
          <p:cNvSpPr txBox="1"/>
          <p:nvPr/>
        </p:nvSpPr>
        <p:spPr>
          <a:xfrm>
            <a:off x="2651652" y="238732"/>
            <a:ext cx="2205881" cy="4478149"/>
          </a:xfrm>
          <a:prstGeom prst="rect">
            <a:avLst/>
          </a:prstGeom>
          <a:noFill/>
        </p:spPr>
        <p:txBody>
          <a:bodyPr wrap="square" rtlCol="0">
            <a:spAutoFit/>
          </a:bodyPr>
          <a:lstStyle/>
          <a:p>
            <a:pPr algn="ctr"/>
            <a:r>
              <a:rPr lang="fr-FR" sz="1500" dirty="0" smtClean="0">
                <a:solidFill>
                  <a:srgbClr val="FFFF00"/>
                </a:solidFill>
                <a:latin typeface="Spectral Light" panose="02020302060000000000" pitchFamily="18" charset="0"/>
              </a:rPr>
              <a:t>20</a:t>
            </a:r>
          </a:p>
          <a:p>
            <a:pPr algn="ctr"/>
            <a:r>
              <a:rPr lang="fr-FR" sz="1500" dirty="0" smtClean="0">
                <a:solidFill>
                  <a:srgbClr val="FFFF00"/>
                </a:solidFill>
                <a:latin typeface="Spectral Light" panose="02020302060000000000" pitchFamily="18" charset="0"/>
              </a:rPr>
              <a:t>21</a:t>
            </a:r>
          </a:p>
          <a:p>
            <a:pPr algn="ctr"/>
            <a:r>
              <a:rPr lang="fr-FR" sz="1500" dirty="0" smtClean="0">
                <a:solidFill>
                  <a:srgbClr val="FF0000"/>
                </a:solidFill>
                <a:latin typeface="Spectral Light" panose="02020302060000000000" pitchFamily="18" charset="0"/>
              </a:rPr>
              <a:t>22</a:t>
            </a:r>
          </a:p>
          <a:p>
            <a:pPr algn="ctr"/>
            <a:r>
              <a:rPr lang="fr-FR" sz="1500" dirty="0" smtClean="0">
                <a:solidFill>
                  <a:srgbClr val="FFFF00"/>
                </a:solidFill>
                <a:latin typeface="Spectral Light" panose="02020302060000000000" pitchFamily="18" charset="0"/>
              </a:rPr>
              <a:t>23</a:t>
            </a:r>
          </a:p>
          <a:p>
            <a:pPr algn="ctr"/>
            <a:r>
              <a:rPr lang="fr-FR" sz="1500" dirty="0" smtClean="0">
                <a:solidFill>
                  <a:srgbClr val="FFFF00"/>
                </a:solidFill>
                <a:latin typeface="Spectral Light" panose="02020302060000000000" pitchFamily="18" charset="0"/>
              </a:rPr>
              <a:t>24</a:t>
            </a:r>
          </a:p>
          <a:p>
            <a:pPr algn="ctr"/>
            <a:r>
              <a:rPr lang="fr-FR" sz="1500" dirty="0" smtClean="0">
                <a:solidFill>
                  <a:srgbClr val="FF0000"/>
                </a:solidFill>
                <a:latin typeface="Spectral Light" panose="02020302060000000000" pitchFamily="18" charset="0"/>
              </a:rPr>
              <a:t>25</a:t>
            </a:r>
          </a:p>
          <a:p>
            <a:pPr algn="ctr"/>
            <a:r>
              <a:rPr lang="fr-FR" sz="1500" dirty="0" smtClean="0">
                <a:solidFill>
                  <a:srgbClr val="FFFF00"/>
                </a:solidFill>
                <a:latin typeface="Spectral Light" panose="02020302060000000000" pitchFamily="18" charset="0"/>
              </a:rPr>
              <a:t>26</a:t>
            </a:r>
          </a:p>
          <a:p>
            <a:pPr algn="ctr"/>
            <a:r>
              <a:rPr lang="fr-FR" sz="1500" dirty="0" smtClean="0">
                <a:solidFill>
                  <a:srgbClr val="FF0000"/>
                </a:solidFill>
                <a:latin typeface="Spectral Light" panose="02020302060000000000" pitchFamily="18" charset="0"/>
              </a:rPr>
              <a:t>27</a:t>
            </a:r>
          </a:p>
          <a:p>
            <a:pPr algn="ctr"/>
            <a:r>
              <a:rPr lang="fr-FR" sz="1500" dirty="0" smtClean="0">
                <a:solidFill>
                  <a:srgbClr val="FFFF00"/>
                </a:solidFill>
                <a:latin typeface="Spectral Light" panose="02020302060000000000" pitchFamily="18" charset="0"/>
              </a:rPr>
              <a:t>28</a:t>
            </a:r>
          </a:p>
          <a:p>
            <a:pPr algn="ctr"/>
            <a:r>
              <a:rPr lang="fr-FR" sz="1500" dirty="0" smtClean="0">
                <a:solidFill>
                  <a:srgbClr val="FFFF00"/>
                </a:solidFill>
                <a:latin typeface="Spectral Light" panose="02020302060000000000" pitchFamily="18" charset="0"/>
              </a:rPr>
              <a:t>29</a:t>
            </a:r>
          </a:p>
          <a:p>
            <a:pPr algn="ctr"/>
            <a:r>
              <a:rPr lang="fr-FR" sz="1500" dirty="0" smtClean="0">
                <a:solidFill>
                  <a:srgbClr val="FF0000"/>
                </a:solidFill>
                <a:latin typeface="Spectral Light" panose="02020302060000000000" pitchFamily="18" charset="0"/>
              </a:rPr>
              <a:t>30</a:t>
            </a:r>
          </a:p>
          <a:p>
            <a:pPr algn="ctr"/>
            <a:r>
              <a:rPr lang="fr-FR" sz="1500" dirty="0" smtClean="0">
                <a:solidFill>
                  <a:srgbClr val="FFFF00"/>
                </a:solidFill>
                <a:latin typeface="Spectral Light" panose="02020302060000000000" pitchFamily="18" charset="0"/>
              </a:rPr>
              <a:t>31</a:t>
            </a:r>
          </a:p>
          <a:p>
            <a:pPr algn="ctr"/>
            <a:r>
              <a:rPr lang="fr-FR" sz="1500" dirty="0" smtClean="0">
                <a:solidFill>
                  <a:srgbClr val="FFFF00"/>
                </a:solidFill>
                <a:latin typeface="Spectral Light" panose="02020302060000000000" pitchFamily="18" charset="0"/>
              </a:rPr>
              <a:t>32</a:t>
            </a:r>
          </a:p>
          <a:p>
            <a:pPr algn="ctr"/>
            <a:r>
              <a:rPr lang="fr-FR" sz="1500" dirty="0" smtClean="0">
                <a:solidFill>
                  <a:srgbClr val="FF0000"/>
                </a:solidFill>
                <a:latin typeface="Spectral Light" panose="02020302060000000000" pitchFamily="18" charset="0"/>
              </a:rPr>
              <a:t>33</a:t>
            </a:r>
          </a:p>
          <a:p>
            <a:pPr algn="ctr"/>
            <a:r>
              <a:rPr lang="fr-FR" sz="1500" dirty="0" smtClean="0">
                <a:solidFill>
                  <a:srgbClr val="FFFF00"/>
                </a:solidFill>
                <a:latin typeface="Spectral Light" panose="02020302060000000000" pitchFamily="18" charset="0"/>
              </a:rPr>
              <a:t>34</a:t>
            </a:r>
          </a:p>
          <a:p>
            <a:pPr algn="ctr"/>
            <a:r>
              <a:rPr lang="fr-FR" sz="1500" dirty="0" smtClean="0">
                <a:solidFill>
                  <a:srgbClr val="FFFF00"/>
                </a:solidFill>
                <a:latin typeface="Spectral Light" panose="02020302060000000000" pitchFamily="18" charset="0"/>
              </a:rPr>
              <a:t>35</a:t>
            </a:r>
          </a:p>
          <a:p>
            <a:pPr algn="ctr"/>
            <a:r>
              <a:rPr lang="fr-FR" sz="1500" dirty="0" smtClean="0">
                <a:solidFill>
                  <a:srgbClr val="FF0000"/>
                </a:solidFill>
                <a:latin typeface="Spectral Light" panose="02020302060000000000" pitchFamily="18" charset="0"/>
              </a:rPr>
              <a:t>36</a:t>
            </a:r>
          </a:p>
          <a:p>
            <a:pPr algn="ctr"/>
            <a:r>
              <a:rPr lang="fr-FR" sz="1500" dirty="0" smtClean="0">
                <a:solidFill>
                  <a:srgbClr val="FFFF00"/>
                </a:solidFill>
                <a:latin typeface="Spectral Light" panose="02020302060000000000" pitchFamily="18" charset="0"/>
              </a:rPr>
              <a:t>37</a:t>
            </a:r>
          </a:p>
          <a:p>
            <a:pPr algn="ctr"/>
            <a:r>
              <a:rPr lang="fr-FR" sz="1500" dirty="0" smtClean="0">
                <a:solidFill>
                  <a:srgbClr val="FF0000"/>
                </a:solidFill>
                <a:latin typeface="Spectral Light" panose="02020302060000000000" pitchFamily="18" charset="0"/>
              </a:rPr>
              <a:t>38</a:t>
            </a:r>
          </a:p>
        </p:txBody>
      </p:sp>
      <p:sp>
        <p:nvSpPr>
          <p:cNvPr id="11" name="Rectangle 10"/>
          <p:cNvSpPr/>
          <p:nvPr/>
        </p:nvSpPr>
        <p:spPr>
          <a:xfrm>
            <a:off x="1283500" y="702437"/>
            <a:ext cx="51845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283500" y="1422515"/>
            <a:ext cx="5184576" cy="228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283500" y="1854565"/>
            <a:ext cx="51845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283500" y="2502637"/>
            <a:ext cx="5184576" cy="2713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283500" y="3222717"/>
            <a:ext cx="28083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283500" y="3942797"/>
            <a:ext cx="28083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283500" y="4374845"/>
            <a:ext cx="28083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4716016" y="3101410"/>
            <a:ext cx="3971318" cy="1785104"/>
          </a:xfrm>
          <a:prstGeom prst="rect">
            <a:avLst/>
          </a:prstGeom>
          <a:noFill/>
        </p:spPr>
        <p:txBody>
          <a:bodyPr wrap="square" rtlCol="0">
            <a:spAutoFit/>
          </a:bodyPr>
          <a:lstStyle/>
          <a:p>
            <a:r>
              <a:rPr lang="fr-FR" sz="2200" dirty="0" smtClean="0">
                <a:solidFill>
                  <a:schemeClr val="bg1"/>
                </a:solidFill>
                <a:latin typeface="Spectral Light" panose="02020302060000000000" pitchFamily="18" charset="0"/>
              </a:rPr>
              <a:t>Les années de </a:t>
            </a:r>
            <a:r>
              <a:rPr lang="fr-FR" sz="2200" dirty="0" smtClean="0">
                <a:solidFill>
                  <a:srgbClr val="FF0000"/>
                </a:solidFill>
                <a:latin typeface="Spectral Light" panose="02020302060000000000" pitchFamily="18" charset="0"/>
              </a:rPr>
              <a:t>13 lunaisons </a:t>
            </a:r>
            <a:r>
              <a:rPr lang="fr-FR" sz="2200" dirty="0" smtClean="0">
                <a:solidFill>
                  <a:schemeClr val="bg1"/>
                </a:solidFill>
                <a:latin typeface="Spectral Light" panose="02020302060000000000" pitchFamily="18" charset="0"/>
              </a:rPr>
              <a:t>ne sont pas, par définition, des </a:t>
            </a:r>
            <a:r>
              <a:rPr lang="fr-FR" sz="2200" dirty="0" smtClean="0">
                <a:solidFill>
                  <a:srgbClr val="00FF00"/>
                </a:solidFill>
                <a:latin typeface="Spectral Light" panose="02020302060000000000" pitchFamily="18" charset="0"/>
              </a:rPr>
              <a:t>années </a:t>
            </a:r>
            <a:r>
              <a:rPr lang="fr-FR" sz="2200" dirty="0" smtClean="0">
                <a:solidFill>
                  <a:schemeClr val="bg1"/>
                </a:solidFill>
                <a:latin typeface="Spectral Light" panose="02020302060000000000" pitchFamily="18" charset="0"/>
              </a:rPr>
              <a:t>car elles ne sont pas la </a:t>
            </a:r>
            <a:r>
              <a:rPr lang="fr-FR" sz="2200" dirty="0" smtClean="0">
                <a:solidFill>
                  <a:srgbClr val="00FF00"/>
                </a:solidFill>
                <a:latin typeface="Spectral Light" panose="02020302060000000000" pitchFamily="18" charset="0"/>
              </a:rPr>
              <a:t>duplication</a:t>
            </a:r>
            <a:r>
              <a:rPr lang="fr-FR" sz="2200" dirty="0" smtClean="0">
                <a:solidFill>
                  <a:schemeClr val="bg1"/>
                </a:solidFill>
                <a:latin typeface="Spectral Light" panose="02020302060000000000" pitchFamily="18" charset="0"/>
              </a:rPr>
              <a:t> exacte de la précédente.</a:t>
            </a:r>
            <a:endParaRPr lang="fr-FR" sz="20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6280559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10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1000"/>
                                        <p:tgtEl>
                                          <p:spTgt spid="2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1000"/>
                                        <p:tgtEl>
                                          <p:spTgt spid="2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1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8" grpId="0" animBg="1"/>
      <p:bldP spid="29" grpId="0" animBg="1"/>
      <p:bldP spid="3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411760" y="1326975"/>
            <a:ext cx="4320480" cy="923330"/>
          </a:xfrm>
          <a:prstGeom prst="rect">
            <a:avLst/>
          </a:prstGeom>
          <a:noFill/>
          <a:ln>
            <a:solidFill>
              <a:schemeClr val="bg1"/>
            </a:solidFill>
          </a:ln>
          <a:effectLst>
            <a:glow rad="63500">
              <a:schemeClr val="accent3">
                <a:satMod val="175000"/>
                <a:alpha val="40000"/>
              </a:schemeClr>
            </a:glow>
          </a:effectLst>
        </p:spPr>
        <p:txBody>
          <a:bodyPr wrap="square" rtlCol="0">
            <a:spAutoFit/>
          </a:bodyPr>
          <a:lstStyle/>
          <a:p>
            <a:pPr algn="ctr"/>
            <a:r>
              <a:rPr lang="fr-FR" sz="5400" dirty="0" smtClean="0">
                <a:solidFill>
                  <a:srgbClr val="00FF00"/>
                </a:solidFill>
                <a:latin typeface="Spectral Light" panose="02020302060000000000" pitchFamily="18" charset="0"/>
              </a:rPr>
              <a:t>Les serviteurs</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3464329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529004"/>
            <a:ext cx="7920881" cy="1015663"/>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Exode 21.2 </a:t>
            </a:r>
            <a:r>
              <a:rPr lang="fr-FR" sz="1600" u="sng" dirty="0" smtClean="0">
                <a:solidFill>
                  <a:schemeClr val="bg1"/>
                </a:solidFill>
                <a:latin typeface="Spectral Light" panose="02020302060000000000" pitchFamily="18" charset="0"/>
              </a:rPr>
              <a:t>(Darby, 1885)</a:t>
            </a:r>
            <a:endParaRPr lang="fr-FR" sz="20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Si tu achètes un serviteur hébreu, il servira </a:t>
            </a:r>
            <a:r>
              <a:rPr lang="fr-FR" sz="2000" dirty="0">
                <a:solidFill>
                  <a:srgbClr val="DF57FF"/>
                </a:solidFill>
                <a:latin typeface="Spectral Light" panose="02020302060000000000" pitchFamily="18" charset="0"/>
              </a:rPr>
              <a:t>six</a:t>
            </a:r>
            <a:r>
              <a:rPr lang="fr-FR" sz="2000" dirty="0">
                <a:solidFill>
                  <a:schemeClr val="bg1"/>
                </a:solidFill>
                <a:latin typeface="Spectral Light" panose="02020302060000000000" pitchFamily="18" charset="0"/>
              </a:rPr>
              <a:t> </a:t>
            </a:r>
            <a:r>
              <a:rPr lang="fr-FR" sz="2000" dirty="0" smtClean="0">
                <a:solidFill>
                  <a:srgbClr val="00FF00"/>
                </a:solidFill>
                <a:latin typeface="Spectral Light" panose="02020302060000000000" pitchFamily="18" charset="0"/>
              </a:rPr>
              <a:t>années</a:t>
            </a:r>
            <a:r>
              <a:rPr lang="fr-FR" sz="2000" dirty="0">
                <a:solidFill>
                  <a:srgbClr val="00FF00"/>
                </a:solidFill>
                <a:latin typeface="Spectral Light" panose="02020302060000000000" pitchFamily="18" charset="0"/>
              </a:rPr>
              <a:t> &lt;</a:t>
            </a:r>
            <a:r>
              <a:rPr lang="fr-FR" sz="2000" dirty="0" err="1">
                <a:solidFill>
                  <a:srgbClr val="00FF00"/>
                </a:solidFill>
                <a:latin typeface="Spectral Light" panose="02020302060000000000" pitchFamily="18" charset="0"/>
              </a:rPr>
              <a:t>shaneh</a:t>
            </a:r>
            <a:r>
              <a:rPr lang="fr-FR" sz="2000" dirty="0">
                <a:solidFill>
                  <a:srgbClr val="00FF00"/>
                </a:solidFill>
                <a:latin typeface="Spectral Light" panose="02020302060000000000" pitchFamily="18" charset="0"/>
              </a:rPr>
              <a:t>&gt;</a:t>
            </a:r>
            <a:r>
              <a:rPr lang="fr-FR" sz="2000" dirty="0" smtClean="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et, la </a:t>
            </a:r>
            <a:r>
              <a:rPr lang="fr-FR" sz="2000" dirty="0">
                <a:solidFill>
                  <a:srgbClr val="DF57FF"/>
                </a:solidFill>
                <a:latin typeface="Spectral Light" panose="02020302060000000000" pitchFamily="18" charset="0"/>
              </a:rPr>
              <a:t>septième</a:t>
            </a:r>
            <a:r>
              <a:rPr lang="fr-FR" sz="2000" dirty="0">
                <a:solidFill>
                  <a:schemeClr val="bg1"/>
                </a:solidFill>
                <a:latin typeface="Spectral Light" panose="02020302060000000000" pitchFamily="18" charset="0"/>
              </a:rPr>
              <a:t>, il sortira </a:t>
            </a:r>
            <a:r>
              <a:rPr lang="fr-FR" sz="2000" dirty="0">
                <a:solidFill>
                  <a:srgbClr val="FFFF00"/>
                </a:solidFill>
                <a:latin typeface="Spectral Light" panose="02020302060000000000" pitchFamily="18" charset="0"/>
              </a:rPr>
              <a:t>libre</a:t>
            </a:r>
            <a:r>
              <a:rPr lang="fr-FR" sz="2000" dirty="0">
                <a:solidFill>
                  <a:schemeClr val="bg1"/>
                </a:solidFill>
                <a:latin typeface="Spectral Light" panose="02020302060000000000" pitchFamily="18" charset="0"/>
              </a:rPr>
              <a:t>, gratuitement</a:t>
            </a:r>
            <a:r>
              <a:rPr lang="fr-FR" sz="2000" dirty="0" smtClean="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29816" y="1975553"/>
            <a:ext cx="3982144" cy="707886"/>
          </a:xfrm>
          <a:prstGeom prst="rect">
            <a:avLst/>
          </a:prstGeom>
          <a:noFill/>
        </p:spPr>
        <p:txBody>
          <a:bodyPr wrap="square" rtlCol="0">
            <a:spAutoFit/>
          </a:bodyPr>
          <a:lstStyle/>
          <a:p>
            <a:pPr algn="ctr"/>
            <a:r>
              <a:rPr lang="fr-FR" sz="2000" dirty="0" smtClean="0">
                <a:solidFill>
                  <a:schemeClr val="bg1"/>
                </a:solidFill>
                <a:latin typeface="Spectral Light" panose="02020302060000000000" pitchFamily="18" charset="0"/>
              </a:rPr>
              <a:t>Chacune des </a:t>
            </a:r>
            <a:r>
              <a:rPr lang="fr-FR" sz="2000" dirty="0" smtClean="0">
                <a:solidFill>
                  <a:srgbClr val="DF57FF"/>
                </a:solidFill>
                <a:latin typeface="Spectral Light" panose="02020302060000000000" pitchFamily="18" charset="0"/>
              </a:rPr>
              <a:t>sept</a:t>
            </a:r>
            <a:r>
              <a:rPr lang="fr-FR" sz="2000" dirty="0" smtClean="0">
                <a:solidFill>
                  <a:schemeClr val="bg1"/>
                </a:solidFill>
                <a:latin typeface="Spectral Light" panose="02020302060000000000" pitchFamily="18" charset="0"/>
              </a:rPr>
              <a:t> </a:t>
            </a:r>
            <a:r>
              <a:rPr lang="fr-FR" sz="2000" dirty="0" smtClean="0">
                <a:solidFill>
                  <a:srgbClr val="00FF00"/>
                </a:solidFill>
                <a:latin typeface="Spectral Light" panose="02020302060000000000" pitchFamily="18" charset="0"/>
              </a:rPr>
              <a:t>années</a:t>
            </a:r>
            <a:r>
              <a:rPr lang="fr-FR" sz="2000" dirty="0" smtClean="0">
                <a:solidFill>
                  <a:schemeClr val="bg1"/>
                </a:solidFill>
                <a:latin typeface="Spectral Light" panose="02020302060000000000" pitchFamily="18" charset="0"/>
              </a:rPr>
              <a:t> doit être</a:t>
            </a:r>
          </a:p>
          <a:p>
            <a:pPr algn="ctr"/>
            <a:r>
              <a:rPr lang="fr-FR" sz="2000" dirty="0" smtClean="0">
                <a:solidFill>
                  <a:schemeClr val="bg1"/>
                </a:solidFill>
                <a:latin typeface="Spectral Light" panose="02020302060000000000" pitchFamily="18" charset="0"/>
              </a:rPr>
              <a:t>la copie de l’année précédente.</a:t>
            </a:r>
          </a:p>
        </p:txBody>
      </p:sp>
      <p:sp>
        <p:nvSpPr>
          <p:cNvPr id="13" name="ZoneTexte 12"/>
          <p:cNvSpPr txBox="1"/>
          <p:nvPr/>
        </p:nvSpPr>
        <p:spPr>
          <a:xfrm>
            <a:off x="268895" y="3075806"/>
            <a:ext cx="3903985" cy="1015663"/>
          </a:xfrm>
          <a:prstGeom prst="rect">
            <a:avLst/>
          </a:prstGeom>
          <a:noFill/>
        </p:spPr>
        <p:txBody>
          <a:bodyPr wrap="square" rtlCol="0">
            <a:spAutoFit/>
          </a:bodyPr>
          <a:lstStyle/>
          <a:p>
            <a:pPr algn="ctr"/>
            <a:r>
              <a:rPr lang="fr-FR" sz="2000" dirty="0" smtClean="0">
                <a:solidFill>
                  <a:schemeClr val="bg1"/>
                </a:solidFill>
                <a:latin typeface="Spectral Light" panose="02020302060000000000" pitchFamily="18" charset="0"/>
              </a:rPr>
              <a:t>Au bout de la sixième année, un serviteur hébreu aurait ainsi travaillé </a:t>
            </a:r>
            <a:r>
              <a:rPr lang="fr-FR" sz="2000" dirty="0" smtClean="0">
                <a:solidFill>
                  <a:srgbClr val="FF0000"/>
                </a:solidFill>
                <a:latin typeface="Spectral Light" panose="02020302060000000000" pitchFamily="18" charset="0"/>
              </a:rPr>
              <a:t>2 lunaisons </a:t>
            </a:r>
            <a:r>
              <a:rPr lang="fr-FR" sz="2000" dirty="0" smtClean="0">
                <a:solidFill>
                  <a:schemeClr val="bg1"/>
                </a:solidFill>
                <a:latin typeface="Spectral Light" panose="02020302060000000000" pitchFamily="18" charset="0"/>
              </a:rPr>
              <a:t>de trop.</a:t>
            </a:r>
          </a:p>
        </p:txBody>
      </p:sp>
      <p:sp>
        <p:nvSpPr>
          <p:cNvPr id="14" name="ZoneTexte 13"/>
          <p:cNvSpPr txBox="1"/>
          <p:nvPr/>
        </p:nvSpPr>
        <p:spPr>
          <a:xfrm>
            <a:off x="4644008" y="1842349"/>
            <a:ext cx="2205881" cy="2246769"/>
          </a:xfrm>
          <a:prstGeom prst="rect">
            <a:avLst/>
          </a:prstGeom>
          <a:noFill/>
        </p:spPr>
        <p:txBody>
          <a:bodyPr wrap="square" rtlCol="0">
            <a:spAutoFit/>
          </a:bodyPr>
          <a:lstStyle/>
          <a:p>
            <a:pPr algn="ctr"/>
            <a:r>
              <a:rPr lang="fr-FR" sz="2000" dirty="0" smtClean="0">
                <a:solidFill>
                  <a:srgbClr val="00FF00"/>
                </a:solidFill>
                <a:latin typeface="Spectral Light" panose="02020302060000000000" pitchFamily="18" charset="0"/>
              </a:rPr>
              <a:t>1</a:t>
            </a:r>
          </a:p>
          <a:p>
            <a:pPr algn="ctr"/>
            <a:r>
              <a:rPr lang="fr-FR" sz="2000" dirty="0" smtClean="0">
                <a:solidFill>
                  <a:srgbClr val="00FF00"/>
                </a:solidFill>
                <a:latin typeface="Spectral Light" panose="02020302060000000000" pitchFamily="18" charset="0"/>
              </a:rPr>
              <a:t>2</a:t>
            </a:r>
          </a:p>
          <a:p>
            <a:pPr algn="ctr"/>
            <a:r>
              <a:rPr lang="fr-FR" sz="2000" dirty="0" smtClean="0">
                <a:solidFill>
                  <a:srgbClr val="FF0000"/>
                </a:solidFill>
                <a:latin typeface="Spectral Light" panose="02020302060000000000" pitchFamily="18" charset="0"/>
              </a:rPr>
              <a:t>3</a:t>
            </a:r>
          </a:p>
          <a:p>
            <a:pPr algn="ctr"/>
            <a:r>
              <a:rPr lang="fr-FR" sz="2000" dirty="0" smtClean="0">
                <a:solidFill>
                  <a:srgbClr val="00FF00"/>
                </a:solidFill>
                <a:latin typeface="Spectral Light" panose="02020302060000000000" pitchFamily="18" charset="0"/>
              </a:rPr>
              <a:t>4</a:t>
            </a:r>
          </a:p>
          <a:p>
            <a:pPr algn="ctr"/>
            <a:r>
              <a:rPr lang="fr-FR" sz="2000" dirty="0" smtClean="0">
                <a:solidFill>
                  <a:srgbClr val="00FF00"/>
                </a:solidFill>
                <a:latin typeface="Spectral Light" panose="02020302060000000000" pitchFamily="18" charset="0"/>
              </a:rPr>
              <a:t>5</a:t>
            </a:r>
          </a:p>
          <a:p>
            <a:pPr algn="ctr"/>
            <a:r>
              <a:rPr lang="fr-FR" sz="2000" dirty="0" smtClean="0">
                <a:solidFill>
                  <a:srgbClr val="FF0000"/>
                </a:solidFill>
                <a:latin typeface="Spectral Light" panose="02020302060000000000" pitchFamily="18" charset="0"/>
              </a:rPr>
              <a:t>6</a:t>
            </a:r>
          </a:p>
          <a:p>
            <a:pPr algn="ctr"/>
            <a:r>
              <a:rPr lang="fr-FR" sz="2000" dirty="0" smtClean="0">
                <a:solidFill>
                  <a:srgbClr val="00FF00"/>
                </a:solidFill>
                <a:latin typeface="Spectral Light" panose="02020302060000000000" pitchFamily="18" charset="0"/>
              </a:rPr>
              <a:t>7</a:t>
            </a:r>
          </a:p>
        </p:txBody>
      </p:sp>
    </p:spTree>
    <p:extLst>
      <p:ext uri="{BB962C8B-B14F-4D97-AF65-F5344CB8AC3E}">
        <p14:creationId xmlns:p14="http://schemas.microsoft.com/office/powerpoint/2010/main" val="183748163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 calcmode="lin" valueType="num">
                                      <p:cBhvr additive="base">
                                        <p:cTn id="2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 calcmode="lin" valueType="num">
                                      <p:cBhvr additive="base">
                                        <p:cTn id="2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 calcmode="lin" valueType="num">
                                      <p:cBhvr additive="base">
                                        <p:cTn id="3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740867" y="1326975"/>
            <a:ext cx="5662265" cy="1754326"/>
          </a:xfrm>
          <a:prstGeom prst="rect">
            <a:avLst/>
          </a:prstGeom>
          <a:noFill/>
          <a:ln>
            <a:solidFill>
              <a:schemeClr val="bg1"/>
            </a:solidFill>
          </a:ln>
          <a:effectLst>
            <a:glow rad="63500">
              <a:schemeClr val="accent3">
                <a:satMod val="175000"/>
                <a:alpha val="40000"/>
              </a:schemeClr>
            </a:glow>
          </a:effectLst>
        </p:spPr>
        <p:txBody>
          <a:bodyPr wrap="square" rtlCol="0">
            <a:spAutoFit/>
          </a:bodyPr>
          <a:lstStyle/>
          <a:p>
            <a:pPr algn="ctr"/>
            <a:r>
              <a:rPr lang="fr-FR" sz="5400" dirty="0" smtClean="0">
                <a:solidFill>
                  <a:srgbClr val="00FF00"/>
                </a:solidFill>
                <a:latin typeface="Spectral Light" panose="02020302060000000000" pitchFamily="18" charset="0"/>
              </a:rPr>
              <a:t>Les 12 capitaines du Roi Salomon</a:t>
            </a:r>
            <a:endParaRPr lang="fr-FR" sz="54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2745212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FF00"/>
                </a:solidFill>
                <a:latin typeface="Spectral Light" panose="02020302060000000000" pitchFamily="18" charset="0"/>
              </a:rPr>
              <a:t>1 capitaine par mois </a:t>
            </a:r>
            <a:r>
              <a:rPr lang="fr-FR" sz="2000" dirty="0" smtClean="0">
                <a:solidFill>
                  <a:srgbClr val="FFFF00"/>
                </a:solidFill>
                <a:latin typeface="Spectral Light" panose="02020302060000000000" pitchFamily="18" charset="0"/>
              </a:rPr>
              <a:t>(1 Chroniques 27)</a:t>
            </a:r>
            <a:endParaRPr lang="fr-FR" sz="1600" dirty="0" smtClean="0">
              <a:solidFill>
                <a:srgbClr val="FFFF00"/>
              </a:solidFill>
              <a:latin typeface="Spectral Light" panose="02020302060000000000" pitchFamily="18" charset="0"/>
            </a:endParaRPr>
          </a:p>
        </p:txBody>
      </p:sp>
      <p:sp>
        <p:nvSpPr>
          <p:cNvPr id="15" name="ZoneTexte 14"/>
          <p:cNvSpPr txBox="1"/>
          <p:nvPr/>
        </p:nvSpPr>
        <p:spPr>
          <a:xfrm>
            <a:off x="460375" y="1018824"/>
            <a:ext cx="8223584" cy="3970318"/>
          </a:xfrm>
          <a:prstGeom prst="rect">
            <a:avLst/>
          </a:prstGeom>
          <a:noFill/>
        </p:spPr>
        <p:txBody>
          <a:bodyPr wrap="square" rtlCol="0">
            <a:spAutoFit/>
          </a:bodyPr>
          <a:lstStyle/>
          <a:p>
            <a:r>
              <a:rPr lang="fr-FR" dirty="0">
                <a:solidFill>
                  <a:schemeClr val="bg1"/>
                </a:solidFill>
                <a:latin typeface="Spectral Light" panose="02020302060000000000" pitchFamily="18" charset="0"/>
              </a:rPr>
              <a:t>1 Voici, d'après leur nombre, les Israélites qui étaient chefs de famille, chefs de milliers et de centaines, ou encore officiers au service du roi pour tout ce qui concernait les divisions militaires, leur arrivée et leur départ, </a:t>
            </a:r>
            <a:r>
              <a:rPr lang="fr-FR" dirty="0">
                <a:solidFill>
                  <a:srgbClr val="FFFF00"/>
                </a:solidFill>
                <a:latin typeface="Spectral Light" panose="02020302060000000000" pitchFamily="18" charset="0"/>
              </a:rPr>
              <a:t>mois par mois</a:t>
            </a:r>
            <a:r>
              <a:rPr lang="fr-FR" dirty="0">
                <a:solidFill>
                  <a:schemeClr val="bg1"/>
                </a:solidFill>
                <a:latin typeface="Spectral Light" panose="02020302060000000000" pitchFamily="18" charset="0"/>
              </a:rPr>
              <a:t>, pendant tous les mois de l'année. Chaque division comptait 24'000 hommes.</a:t>
            </a:r>
          </a:p>
          <a:p>
            <a:r>
              <a:rPr lang="fr-FR" dirty="0">
                <a:solidFill>
                  <a:schemeClr val="bg1"/>
                </a:solidFill>
                <a:latin typeface="Spectral Light" panose="02020302060000000000" pitchFamily="18" charset="0"/>
              </a:rPr>
              <a:t>2 A la tête de la première division, pour le </a:t>
            </a:r>
            <a:r>
              <a:rPr lang="fr-FR" dirty="0">
                <a:solidFill>
                  <a:srgbClr val="FFFF00"/>
                </a:solidFill>
                <a:latin typeface="Spectral Light" panose="02020302060000000000" pitchFamily="18" charset="0"/>
              </a:rPr>
              <a:t>premier mois</a:t>
            </a:r>
            <a:r>
              <a:rPr lang="fr-FR" dirty="0">
                <a:solidFill>
                  <a:schemeClr val="bg1"/>
                </a:solidFill>
                <a:latin typeface="Spectral Light" panose="02020302060000000000" pitchFamily="18" charset="0"/>
              </a:rPr>
              <a:t>, se trouvait </a:t>
            </a:r>
            <a:r>
              <a:rPr lang="fr-FR" dirty="0" err="1">
                <a:solidFill>
                  <a:schemeClr val="bg1"/>
                </a:solidFill>
                <a:latin typeface="Spectral Light" panose="02020302060000000000" pitchFamily="18" charset="0"/>
              </a:rPr>
              <a:t>Jashobeam</a:t>
            </a:r>
            <a:r>
              <a:rPr lang="fr-FR" dirty="0">
                <a:solidFill>
                  <a:schemeClr val="bg1"/>
                </a:solidFill>
                <a:latin typeface="Spectral Light" panose="02020302060000000000" pitchFamily="18" charset="0"/>
              </a:rPr>
              <a:t>, fils de </a:t>
            </a:r>
            <a:r>
              <a:rPr lang="fr-FR" dirty="0" err="1">
                <a:solidFill>
                  <a:schemeClr val="bg1"/>
                </a:solidFill>
                <a:latin typeface="Spectral Light" panose="02020302060000000000" pitchFamily="18" charset="0"/>
              </a:rPr>
              <a:t>Zabdiel</a:t>
            </a:r>
            <a:r>
              <a:rPr lang="fr-FR" dirty="0">
                <a:solidFill>
                  <a:schemeClr val="bg1"/>
                </a:solidFill>
                <a:latin typeface="Spectral Light" panose="02020302060000000000" pitchFamily="18" charset="0"/>
              </a:rPr>
              <a:t>. Il était responsable d'une division de 24'000 hommes. 3 Il faisait partie des descendants de </a:t>
            </a:r>
            <a:r>
              <a:rPr lang="fr-FR" dirty="0" err="1">
                <a:solidFill>
                  <a:schemeClr val="bg1"/>
                </a:solidFill>
                <a:latin typeface="Spectral Light" panose="02020302060000000000" pitchFamily="18" charset="0"/>
              </a:rPr>
              <a:t>Pérets</a:t>
            </a:r>
            <a:r>
              <a:rPr lang="fr-FR" dirty="0">
                <a:solidFill>
                  <a:schemeClr val="bg1"/>
                </a:solidFill>
                <a:latin typeface="Spectral Light" panose="02020302060000000000" pitchFamily="18" charset="0"/>
              </a:rPr>
              <a:t> et il commandait tous les chefs des troupes du premier mois.</a:t>
            </a:r>
          </a:p>
          <a:p>
            <a:r>
              <a:rPr lang="fr-FR" dirty="0">
                <a:solidFill>
                  <a:schemeClr val="bg1"/>
                </a:solidFill>
                <a:latin typeface="Spectral Light" panose="02020302060000000000" pitchFamily="18" charset="0"/>
              </a:rPr>
              <a:t>4 A la tête de la division du </a:t>
            </a:r>
            <a:r>
              <a:rPr lang="fr-FR" dirty="0">
                <a:solidFill>
                  <a:srgbClr val="FFFF00"/>
                </a:solidFill>
                <a:latin typeface="Spectral Light" panose="02020302060000000000" pitchFamily="18" charset="0"/>
              </a:rPr>
              <a:t>deuxième mois </a:t>
            </a:r>
            <a:r>
              <a:rPr lang="fr-FR" dirty="0">
                <a:solidFill>
                  <a:schemeClr val="bg1"/>
                </a:solidFill>
                <a:latin typeface="Spectral Light" panose="02020302060000000000" pitchFamily="18" charset="0"/>
              </a:rPr>
              <a:t>se trouvait </a:t>
            </a:r>
            <a:r>
              <a:rPr lang="fr-FR" dirty="0" err="1">
                <a:solidFill>
                  <a:schemeClr val="bg1"/>
                </a:solidFill>
                <a:latin typeface="Spectral Light" panose="02020302060000000000" pitchFamily="18" charset="0"/>
              </a:rPr>
              <a:t>Dodaï</a:t>
            </a:r>
            <a:r>
              <a:rPr lang="fr-FR" dirty="0">
                <a:solidFill>
                  <a:schemeClr val="bg1"/>
                </a:solidFill>
                <a:latin typeface="Spectral Light" panose="02020302060000000000" pitchFamily="18" charset="0"/>
              </a:rPr>
              <a:t>, l'</a:t>
            </a:r>
            <a:r>
              <a:rPr lang="fr-FR" dirty="0" err="1">
                <a:solidFill>
                  <a:schemeClr val="bg1"/>
                </a:solidFill>
                <a:latin typeface="Spectral Light" panose="02020302060000000000" pitchFamily="18" charset="0"/>
              </a:rPr>
              <a:t>Achochite</a:t>
            </a:r>
            <a:r>
              <a:rPr lang="fr-FR" dirty="0">
                <a:solidFill>
                  <a:schemeClr val="bg1"/>
                </a:solidFill>
                <a:latin typeface="Spectral Light" panose="02020302060000000000" pitchFamily="18" charset="0"/>
              </a:rPr>
              <a:t>. </a:t>
            </a:r>
            <a:r>
              <a:rPr lang="fr-FR" dirty="0" err="1">
                <a:solidFill>
                  <a:schemeClr val="bg1"/>
                </a:solidFill>
                <a:latin typeface="Spectral Light" panose="02020302060000000000" pitchFamily="18" charset="0"/>
              </a:rPr>
              <a:t>Mikloth</a:t>
            </a:r>
            <a:r>
              <a:rPr lang="fr-FR" dirty="0">
                <a:solidFill>
                  <a:schemeClr val="bg1"/>
                </a:solidFill>
                <a:latin typeface="Spectral Light" panose="02020302060000000000" pitchFamily="18" charset="0"/>
              </a:rPr>
              <a:t> commandait sa division de 24'000 hommes.</a:t>
            </a:r>
          </a:p>
          <a:p>
            <a:r>
              <a:rPr lang="fr-FR" dirty="0">
                <a:solidFill>
                  <a:schemeClr val="bg1"/>
                </a:solidFill>
                <a:latin typeface="Spectral Light" panose="02020302060000000000" pitchFamily="18" charset="0"/>
              </a:rPr>
              <a:t>5 Le chef de la troisième armée, pour le </a:t>
            </a:r>
            <a:r>
              <a:rPr lang="fr-FR" dirty="0">
                <a:solidFill>
                  <a:srgbClr val="FFFF00"/>
                </a:solidFill>
                <a:latin typeface="Spectral Light" panose="02020302060000000000" pitchFamily="18" charset="0"/>
              </a:rPr>
              <a:t>troisième mois</a:t>
            </a:r>
            <a:r>
              <a:rPr lang="fr-FR" dirty="0">
                <a:solidFill>
                  <a:schemeClr val="bg1"/>
                </a:solidFill>
                <a:latin typeface="Spectral Light" panose="02020302060000000000" pitchFamily="18" charset="0"/>
              </a:rPr>
              <a:t>, était </a:t>
            </a:r>
            <a:r>
              <a:rPr lang="fr-FR" dirty="0" err="1">
                <a:solidFill>
                  <a:schemeClr val="bg1"/>
                </a:solidFill>
                <a:latin typeface="Spectral Light" panose="02020302060000000000" pitchFamily="18" charset="0"/>
              </a:rPr>
              <a:t>Benaja</a:t>
            </a:r>
            <a:r>
              <a:rPr lang="fr-FR" dirty="0">
                <a:solidFill>
                  <a:schemeClr val="bg1"/>
                </a:solidFill>
                <a:latin typeface="Spectral Light" panose="02020302060000000000" pitchFamily="18" charset="0"/>
              </a:rPr>
              <a:t>, fils de </a:t>
            </a:r>
            <a:r>
              <a:rPr lang="fr-FR" dirty="0" err="1">
                <a:solidFill>
                  <a:schemeClr val="bg1"/>
                </a:solidFill>
                <a:latin typeface="Spectral Light" panose="02020302060000000000" pitchFamily="18" charset="0"/>
              </a:rPr>
              <a:t>Jehojada</a:t>
            </a:r>
            <a:r>
              <a:rPr lang="fr-FR" dirty="0">
                <a:solidFill>
                  <a:schemeClr val="bg1"/>
                </a:solidFill>
                <a:latin typeface="Spectral Light" panose="02020302060000000000" pitchFamily="18" charset="0"/>
              </a:rPr>
              <a:t>, le grand-prêtre. Il était responsable d'une division de 24'000 hommes. 6 Ce </a:t>
            </a:r>
            <a:r>
              <a:rPr lang="fr-FR" dirty="0" err="1">
                <a:solidFill>
                  <a:schemeClr val="bg1"/>
                </a:solidFill>
                <a:latin typeface="Spectral Light" panose="02020302060000000000" pitchFamily="18" charset="0"/>
              </a:rPr>
              <a:t>Benaja</a:t>
            </a:r>
            <a:r>
              <a:rPr lang="fr-FR" dirty="0">
                <a:solidFill>
                  <a:schemeClr val="bg1"/>
                </a:solidFill>
                <a:latin typeface="Spectral Light" panose="02020302060000000000" pitchFamily="18" charset="0"/>
              </a:rPr>
              <a:t> était un héros parmi les trente et dépassait les trente; son fils </a:t>
            </a:r>
            <a:r>
              <a:rPr lang="fr-FR" dirty="0" err="1">
                <a:solidFill>
                  <a:schemeClr val="bg1"/>
                </a:solidFill>
                <a:latin typeface="Spectral Light" panose="02020302060000000000" pitchFamily="18" charset="0"/>
              </a:rPr>
              <a:t>Ammizadab</a:t>
            </a:r>
            <a:r>
              <a:rPr lang="fr-FR" dirty="0">
                <a:solidFill>
                  <a:schemeClr val="bg1"/>
                </a:solidFill>
                <a:latin typeface="Spectral Light" panose="02020302060000000000" pitchFamily="18" charset="0"/>
              </a:rPr>
              <a:t> faisait partie de sa division</a:t>
            </a:r>
            <a:r>
              <a:rPr lang="fr-FR" dirty="0" smtClean="0">
                <a:solidFill>
                  <a:schemeClr val="bg1"/>
                </a:solidFill>
                <a:latin typeface="Spectral Light" panose="02020302060000000000" pitchFamily="18" charset="0"/>
              </a:rPr>
              <a:t>.</a:t>
            </a:r>
          </a:p>
        </p:txBody>
      </p:sp>
      <p:sp>
        <p:nvSpPr>
          <p:cNvPr id="9" name="Flèche vers le bas 8"/>
          <p:cNvSpPr/>
          <p:nvPr/>
        </p:nvSpPr>
        <p:spPr>
          <a:xfrm rot="3706540">
            <a:off x="8134871" y="1437408"/>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rot="3706540">
            <a:off x="6190653" y="1907939"/>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3706540">
            <a:off x="4894510" y="2949576"/>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a:xfrm rot="3706540">
            <a:off x="6046637" y="3453631"/>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8726184"/>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P spid="16" grpId="1" animBg="1"/>
      <p:bldP spid="17" grpId="0" animBg="1"/>
      <p:bldP spid="17" grpId="1" animBg="1"/>
      <p:bldP spid="18" grpId="0" animBg="1"/>
      <p:bldP spid="18"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460375" y="1018824"/>
            <a:ext cx="8223584" cy="3416320"/>
          </a:xfrm>
          <a:prstGeom prst="rect">
            <a:avLst/>
          </a:prstGeom>
          <a:noFill/>
        </p:spPr>
        <p:txBody>
          <a:bodyPr wrap="square" rtlCol="0">
            <a:spAutoFit/>
          </a:bodyPr>
          <a:lstStyle/>
          <a:p>
            <a:r>
              <a:rPr lang="fr-FR" dirty="0" smtClean="0">
                <a:solidFill>
                  <a:schemeClr val="bg1"/>
                </a:solidFill>
                <a:latin typeface="Spectral Light" panose="02020302060000000000" pitchFamily="18" charset="0"/>
              </a:rPr>
              <a:t>7 </a:t>
            </a:r>
            <a:r>
              <a:rPr lang="fr-FR" dirty="0">
                <a:solidFill>
                  <a:schemeClr val="bg1"/>
                </a:solidFill>
                <a:latin typeface="Spectral Light" panose="02020302060000000000" pitchFamily="18" charset="0"/>
              </a:rPr>
              <a:t>Le quatrième, pour le </a:t>
            </a:r>
            <a:r>
              <a:rPr lang="fr-FR" dirty="0">
                <a:solidFill>
                  <a:srgbClr val="FFFF00"/>
                </a:solidFill>
                <a:latin typeface="Spectral Light" panose="02020302060000000000" pitchFamily="18" charset="0"/>
              </a:rPr>
              <a:t>quatrième mois</a:t>
            </a:r>
            <a:r>
              <a:rPr lang="fr-FR" dirty="0">
                <a:solidFill>
                  <a:schemeClr val="bg1"/>
                </a:solidFill>
                <a:latin typeface="Spectral Light" panose="02020302060000000000" pitchFamily="18" charset="0"/>
              </a:rPr>
              <a:t>, était </a:t>
            </a:r>
            <a:r>
              <a:rPr lang="fr-FR" dirty="0" err="1">
                <a:solidFill>
                  <a:schemeClr val="bg1"/>
                </a:solidFill>
                <a:latin typeface="Spectral Light" panose="02020302060000000000" pitchFamily="18" charset="0"/>
              </a:rPr>
              <a:t>Asaël</a:t>
            </a:r>
            <a:r>
              <a:rPr lang="fr-FR" dirty="0">
                <a:solidFill>
                  <a:schemeClr val="bg1"/>
                </a:solidFill>
                <a:latin typeface="Spectral Light" panose="02020302060000000000" pitchFamily="18" charset="0"/>
              </a:rPr>
              <a:t>, frère de Joab, suivi de son fils </a:t>
            </a:r>
            <a:r>
              <a:rPr lang="fr-FR" dirty="0" err="1">
                <a:solidFill>
                  <a:schemeClr val="bg1"/>
                </a:solidFill>
                <a:latin typeface="Spectral Light" panose="02020302060000000000" pitchFamily="18" charset="0"/>
              </a:rPr>
              <a:t>Zebadia</a:t>
            </a:r>
            <a:r>
              <a:rPr lang="fr-FR" dirty="0">
                <a:solidFill>
                  <a:schemeClr val="bg1"/>
                </a:solidFill>
                <a:latin typeface="Spectral Light" panose="02020302060000000000" pitchFamily="18" charset="0"/>
              </a:rPr>
              <a:t>. Il était responsable d'une division de 24'000 hommes.</a:t>
            </a:r>
          </a:p>
          <a:p>
            <a:r>
              <a:rPr lang="fr-FR" dirty="0">
                <a:solidFill>
                  <a:schemeClr val="bg1"/>
                </a:solidFill>
                <a:latin typeface="Spectral Light" panose="02020302060000000000" pitchFamily="18" charset="0"/>
              </a:rPr>
              <a:t>8 Le cinquième, pour le </a:t>
            </a:r>
            <a:r>
              <a:rPr lang="fr-FR" dirty="0">
                <a:solidFill>
                  <a:srgbClr val="FFFF00"/>
                </a:solidFill>
                <a:latin typeface="Spectral Light" panose="02020302060000000000" pitchFamily="18" charset="0"/>
              </a:rPr>
              <a:t>cinquième mois</a:t>
            </a:r>
            <a:r>
              <a:rPr lang="fr-FR" dirty="0">
                <a:solidFill>
                  <a:schemeClr val="bg1"/>
                </a:solidFill>
                <a:latin typeface="Spectral Light" panose="02020302060000000000" pitchFamily="18" charset="0"/>
              </a:rPr>
              <a:t>, était le chef </a:t>
            </a:r>
            <a:r>
              <a:rPr lang="fr-FR" dirty="0" err="1">
                <a:solidFill>
                  <a:schemeClr val="bg1"/>
                </a:solidFill>
                <a:latin typeface="Spectral Light" panose="02020302060000000000" pitchFamily="18" charset="0"/>
              </a:rPr>
              <a:t>Shamehuth</a:t>
            </a:r>
            <a:r>
              <a:rPr lang="fr-FR" dirty="0">
                <a:solidFill>
                  <a:schemeClr val="bg1"/>
                </a:solidFill>
                <a:latin typeface="Spectral Light" panose="02020302060000000000" pitchFamily="18" charset="0"/>
              </a:rPr>
              <a:t>, le </a:t>
            </a:r>
            <a:r>
              <a:rPr lang="fr-FR" dirty="0" err="1">
                <a:solidFill>
                  <a:schemeClr val="bg1"/>
                </a:solidFill>
                <a:latin typeface="Spectral Light" panose="02020302060000000000" pitchFamily="18" charset="0"/>
              </a:rPr>
              <a:t>Jizrachite</a:t>
            </a:r>
            <a:r>
              <a:rPr lang="fr-FR" dirty="0">
                <a:solidFill>
                  <a:schemeClr val="bg1"/>
                </a:solidFill>
                <a:latin typeface="Spectral Light" panose="02020302060000000000" pitchFamily="18" charset="0"/>
              </a:rPr>
              <a:t>. Il était responsable d'une division de 24'000 hommes.</a:t>
            </a:r>
          </a:p>
          <a:p>
            <a:r>
              <a:rPr lang="fr-FR" dirty="0">
                <a:solidFill>
                  <a:schemeClr val="bg1"/>
                </a:solidFill>
                <a:latin typeface="Spectral Light" panose="02020302060000000000" pitchFamily="18" charset="0"/>
              </a:rPr>
              <a:t>9 Le sixième, pour le </a:t>
            </a:r>
            <a:r>
              <a:rPr lang="fr-FR" dirty="0">
                <a:solidFill>
                  <a:srgbClr val="FFFF00"/>
                </a:solidFill>
                <a:latin typeface="Spectral Light" panose="02020302060000000000" pitchFamily="18" charset="0"/>
              </a:rPr>
              <a:t>sixième mois</a:t>
            </a:r>
            <a:r>
              <a:rPr lang="fr-FR" dirty="0">
                <a:solidFill>
                  <a:schemeClr val="bg1"/>
                </a:solidFill>
                <a:latin typeface="Spectral Light" panose="02020302060000000000" pitchFamily="18" charset="0"/>
              </a:rPr>
              <a:t>, était Ira, fils d'</a:t>
            </a:r>
            <a:r>
              <a:rPr lang="fr-FR" dirty="0" err="1">
                <a:solidFill>
                  <a:schemeClr val="bg1"/>
                </a:solidFill>
                <a:latin typeface="Spectral Light" panose="02020302060000000000" pitchFamily="18" charset="0"/>
              </a:rPr>
              <a:t>Ikkesh</a:t>
            </a:r>
            <a:r>
              <a:rPr lang="fr-FR" dirty="0">
                <a:solidFill>
                  <a:schemeClr val="bg1"/>
                </a:solidFill>
                <a:latin typeface="Spectral Light" panose="02020302060000000000" pitchFamily="18" charset="0"/>
              </a:rPr>
              <a:t>, le </a:t>
            </a:r>
            <a:r>
              <a:rPr lang="fr-FR" dirty="0" err="1">
                <a:solidFill>
                  <a:schemeClr val="bg1"/>
                </a:solidFill>
                <a:latin typeface="Spectral Light" panose="02020302060000000000" pitchFamily="18" charset="0"/>
              </a:rPr>
              <a:t>Tekoïte</a:t>
            </a:r>
            <a:r>
              <a:rPr lang="fr-FR" dirty="0">
                <a:solidFill>
                  <a:schemeClr val="bg1"/>
                </a:solidFill>
                <a:latin typeface="Spectral Light" panose="02020302060000000000" pitchFamily="18" charset="0"/>
              </a:rPr>
              <a:t>. Il était responsable d'une division de 24'000 hommes.</a:t>
            </a:r>
          </a:p>
          <a:p>
            <a:r>
              <a:rPr lang="fr-FR" dirty="0">
                <a:solidFill>
                  <a:schemeClr val="bg1"/>
                </a:solidFill>
                <a:latin typeface="Spectral Light" panose="02020302060000000000" pitchFamily="18" charset="0"/>
              </a:rPr>
              <a:t>10 Le septième, pour le </a:t>
            </a:r>
            <a:r>
              <a:rPr lang="fr-FR" dirty="0">
                <a:solidFill>
                  <a:srgbClr val="FFFF00"/>
                </a:solidFill>
                <a:latin typeface="Spectral Light" panose="02020302060000000000" pitchFamily="18" charset="0"/>
              </a:rPr>
              <a:t>septième mois</a:t>
            </a:r>
            <a:r>
              <a:rPr lang="fr-FR" dirty="0">
                <a:solidFill>
                  <a:schemeClr val="bg1"/>
                </a:solidFill>
                <a:latin typeface="Spectral Light" panose="02020302060000000000" pitchFamily="18" charset="0"/>
              </a:rPr>
              <a:t>, était </a:t>
            </a:r>
            <a:r>
              <a:rPr lang="fr-FR" dirty="0" err="1">
                <a:solidFill>
                  <a:schemeClr val="bg1"/>
                </a:solidFill>
                <a:latin typeface="Spectral Light" panose="02020302060000000000" pitchFamily="18" charset="0"/>
              </a:rPr>
              <a:t>Hélets</a:t>
            </a:r>
            <a:r>
              <a:rPr lang="fr-FR" dirty="0">
                <a:solidFill>
                  <a:schemeClr val="bg1"/>
                </a:solidFill>
                <a:latin typeface="Spectral Light" panose="02020302060000000000" pitchFamily="18" charset="0"/>
              </a:rPr>
              <a:t> le </a:t>
            </a:r>
            <a:r>
              <a:rPr lang="fr-FR" dirty="0" err="1">
                <a:solidFill>
                  <a:schemeClr val="bg1"/>
                </a:solidFill>
                <a:latin typeface="Spectral Light" panose="02020302060000000000" pitchFamily="18" charset="0"/>
              </a:rPr>
              <a:t>Pelonite</a:t>
            </a:r>
            <a:r>
              <a:rPr lang="fr-FR" dirty="0">
                <a:solidFill>
                  <a:schemeClr val="bg1"/>
                </a:solidFill>
                <a:latin typeface="Spectral Light" panose="02020302060000000000" pitchFamily="18" charset="0"/>
              </a:rPr>
              <a:t>, de la tribu d'Ephraïm. Il était responsable d'une division de 24'000 hommes.</a:t>
            </a:r>
          </a:p>
          <a:p>
            <a:r>
              <a:rPr lang="fr-FR" dirty="0">
                <a:solidFill>
                  <a:schemeClr val="bg1"/>
                </a:solidFill>
                <a:latin typeface="Spectral Light" panose="02020302060000000000" pitchFamily="18" charset="0"/>
              </a:rPr>
              <a:t>11 Le huitième, pour le </a:t>
            </a:r>
            <a:r>
              <a:rPr lang="fr-FR" dirty="0">
                <a:solidFill>
                  <a:srgbClr val="FFFF00"/>
                </a:solidFill>
                <a:latin typeface="Spectral Light" panose="02020302060000000000" pitchFamily="18" charset="0"/>
              </a:rPr>
              <a:t>huitième mois</a:t>
            </a:r>
            <a:r>
              <a:rPr lang="fr-FR" dirty="0">
                <a:solidFill>
                  <a:schemeClr val="bg1"/>
                </a:solidFill>
                <a:latin typeface="Spectral Light" panose="02020302060000000000" pitchFamily="18" charset="0"/>
              </a:rPr>
              <a:t>, était </a:t>
            </a:r>
            <a:r>
              <a:rPr lang="fr-FR" dirty="0" err="1">
                <a:solidFill>
                  <a:schemeClr val="bg1"/>
                </a:solidFill>
                <a:latin typeface="Spectral Light" panose="02020302060000000000" pitchFamily="18" charset="0"/>
              </a:rPr>
              <a:t>Sibbecaï</a:t>
            </a:r>
            <a:r>
              <a:rPr lang="fr-FR" dirty="0">
                <a:solidFill>
                  <a:schemeClr val="bg1"/>
                </a:solidFill>
                <a:latin typeface="Spectral Light" panose="02020302060000000000" pitchFamily="18" charset="0"/>
              </a:rPr>
              <a:t> le </a:t>
            </a:r>
            <a:r>
              <a:rPr lang="fr-FR" dirty="0" err="1">
                <a:solidFill>
                  <a:schemeClr val="bg1"/>
                </a:solidFill>
                <a:latin typeface="Spectral Light" panose="02020302060000000000" pitchFamily="18" charset="0"/>
              </a:rPr>
              <a:t>Hushatite</a:t>
            </a:r>
            <a:r>
              <a:rPr lang="fr-FR" dirty="0">
                <a:solidFill>
                  <a:schemeClr val="bg1"/>
                </a:solidFill>
                <a:latin typeface="Spectral Light" panose="02020302060000000000" pitchFamily="18" charset="0"/>
              </a:rPr>
              <a:t>, de la famille des </a:t>
            </a:r>
            <a:r>
              <a:rPr lang="fr-FR" dirty="0" err="1">
                <a:solidFill>
                  <a:schemeClr val="bg1"/>
                </a:solidFill>
                <a:latin typeface="Spectral Light" panose="02020302060000000000" pitchFamily="18" charset="0"/>
              </a:rPr>
              <a:t>Zérachites</a:t>
            </a:r>
            <a:r>
              <a:rPr lang="fr-FR" dirty="0">
                <a:solidFill>
                  <a:schemeClr val="bg1"/>
                </a:solidFill>
                <a:latin typeface="Spectral Light" panose="02020302060000000000" pitchFamily="18" charset="0"/>
              </a:rPr>
              <a:t>. Il était responsable d'une division de 24'000 hommes.</a:t>
            </a:r>
          </a:p>
          <a:p>
            <a:r>
              <a:rPr lang="fr-FR" dirty="0">
                <a:solidFill>
                  <a:schemeClr val="bg1"/>
                </a:solidFill>
                <a:latin typeface="Spectral Light" panose="02020302060000000000" pitchFamily="18" charset="0"/>
              </a:rPr>
              <a:t>12 Le neuvième, pour le </a:t>
            </a:r>
            <a:r>
              <a:rPr lang="fr-FR" dirty="0">
                <a:solidFill>
                  <a:srgbClr val="FFFF00"/>
                </a:solidFill>
                <a:latin typeface="Spectral Light" panose="02020302060000000000" pitchFamily="18" charset="0"/>
              </a:rPr>
              <a:t>neuvième mois</a:t>
            </a:r>
            <a:r>
              <a:rPr lang="fr-FR" dirty="0">
                <a:solidFill>
                  <a:schemeClr val="bg1"/>
                </a:solidFill>
                <a:latin typeface="Spectral Light" panose="02020302060000000000" pitchFamily="18" charset="0"/>
              </a:rPr>
              <a:t>, était </a:t>
            </a:r>
            <a:r>
              <a:rPr lang="fr-FR" dirty="0" err="1">
                <a:solidFill>
                  <a:schemeClr val="bg1"/>
                </a:solidFill>
                <a:latin typeface="Spectral Light" panose="02020302060000000000" pitchFamily="18" charset="0"/>
              </a:rPr>
              <a:t>Abiézer</a:t>
            </a:r>
            <a:r>
              <a:rPr lang="fr-FR" dirty="0">
                <a:solidFill>
                  <a:schemeClr val="bg1"/>
                </a:solidFill>
                <a:latin typeface="Spectral Light" panose="02020302060000000000" pitchFamily="18" charset="0"/>
              </a:rPr>
              <a:t>, d'</a:t>
            </a:r>
            <a:r>
              <a:rPr lang="fr-FR" dirty="0" err="1">
                <a:solidFill>
                  <a:schemeClr val="bg1"/>
                </a:solidFill>
                <a:latin typeface="Spectral Light" panose="02020302060000000000" pitchFamily="18" charset="0"/>
              </a:rPr>
              <a:t>Anathoth</a:t>
            </a:r>
            <a:r>
              <a:rPr lang="fr-FR" dirty="0">
                <a:solidFill>
                  <a:schemeClr val="bg1"/>
                </a:solidFill>
                <a:latin typeface="Spectral Light" panose="02020302060000000000" pitchFamily="18" charset="0"/>
              </a:rPr>
              <a:t>, un </a:t>
            </a:r>
            <a:r>
              <a:rPr lang="fr-FR" dirty="0" err="1">
                <a:solidFill>
                  <a:schemeClr val="bg1"/>
                </a:solidFill>
                <a:latin typeface="Spectral Light" panose="02020302060000000000" pitchFamily="18" charset="0"/>
              </a:rPr>
              <a:t>Benjaminite</a:t>
            </a:r>
            <a:r>
              <a:rPr lang="fr-FR" dirty="0">
                <a:solidFill>
                  <a:schemeClr val="bg1"/>
                </a:solidFill>
                <a:latin typeface="Spectral Light" panose="02020302060000000000" pitchFamily="18" charset="0"/>
              </a:rPr>
              <a:t>. Il était responsable d'une division de 24'000 hommes</a:t>
            </a:r>
            <a:r>
              <a:rPr lang="fr-FR" dirty="0" smtClean="0">
                <a:solidFill>
                  <a:schemeClr val="bg1"/>
                </a:solidFill>
                <a:latin typeface="Spectral Light" panose="02020302060000000000" pitchFamily="18" charset="0"/>
              </a:rPr>
              <a:t>.</a:t>
            </a:r>
            <a:endParaRPr lang="fr-FR" dirty="0">
              <a:solidFill>
                <a:schemeClr val="bg1"/>
              </a:solidFill>
              <a:latin typeface="Spectral Light" panose="02020302060000000000" pitchFamily="18" charset="0"/>
            </a:endParaRPr>
          </a:p>
        </p:txBody>
      </p:sp>
      <p:sp>
        <p:nvSpPr>
          <p:cNvPr id="16" name="ZoneTexte 15"/>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FF00"/>
                </a:solidFill>
                <a:latin typeface="Spectral Light" panose="02020302060000000000" pitchFamily="18" charset="0"/>
              </a:rPr>
              <a:t>1 capitaine par mois </a:t>
            </a:r>
            <a:r>
              <a:rPr lang="fr-FR" sz="2000" dirty="0" smtClean="0">
                <a:solidFill>
                  <a:srgbClr val="FFFF00"/>
                </a:solidFill>
                <a:latin typeface="Spectral Light" panose="02020302060000000000" pitchFamily="18" charset="0"/>
              </a:rPr>
              <a:t>(1 Chroniques 27)</a:t>
            </a:r>
            <a:endParaRPr lang="fr-FR" sz="1600" dirty="0" smtClean="0">
              <a:solidFill>
                <a:srgbClr val="FFFF00"/>
              </a:solidFill>
              <a:latin typeface="Spectral Light" panose="02020302060000000000" pitchFamily="18" charset="0"/>
            </a:endParaRPr>
          </a:p>
        </p:txBody>
      </p:sp>
      <p:sp>
        <p:nvSpPr>
          <p:cNvPr id="17" name="Flèche vers le bas 16"/>
          <p:cNvSpPr/>
          <p:nvPr/>
        </p:nvSpPr>
        <p:spPr>
          <a:xfrm rot="3706540">
            <a:off x="4534470" y="901651"/>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a:xfrm rot="3706540">
            <a:off x="4678485" y="1331278"/>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rot="3706540">
            <a:off x="4033466" y="1886990"/>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rot="3706540">
            <a:off x="4457815" y="2519977"/>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rot="3706540">
            <a:off x="4427982" y="3010837"/>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rot="3706540">
            <a:off x="4544848" y="3525640"/>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6067664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8"/>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0"/>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460375" y="1018824"/>
            <a:ext cx="8223584" cy="1754326"/>
          </a:xfrm>
          <a:prstGeom prst="rect">
            <a:avLst/>
          </a:prstGeom>
          <a:noFill/>
        </p:spPr>
        <p:txBody>
          <a:bodyPr wrap="square" rtlCol="0">
            <a:spAutoFit/>
          </a:bodyPr>
          <a:lstStyle/>
          <a:p>
            <a:r>
              <a:rPr lang="fr-FR" dirty="0" smtClean="0">
                <a:solidFill>
                  <a:schemeClr val="bg1"/>
                </a:solidFill>
                <a:latin typeface="Spectral Light" panose="02020302060000000000" pitchFamily="18" charset="0"/>
              </a:rPr>
              <a:t>13 </a:t>
            </a:r>
            <a:r>
              <a:rPr lang="fr-FR" dirty="0">
                <a:solidFill>
                  <a:schemeClr val="bg1"/>
                </a:solidFill>
                <a:latin typeface="Spectral Light" panose="02020302060000000000" pitchFamily="18" charset="0"/>
              </a:rPr>
              <a:t>Le dixième, pour le </a:t>
            </a:r>
            <a:r>
              <a:rPr lang="fr-FR" dirty="0">
                <a:solidFill>
                  <a:srgbClr val="FFFF00"/>
                </a:solidFill>
                <a:latin typeface="Spectral Light" panose="02020302060000000000" pitchFamily="18" charset="0"/>
              </a:rPr>
              <a:t>dixième mois</a:t>
            </a:r>
            <a:r>
              <a:rPr lang="fr-FR" dirty="0">
                <a:solidFill>
                  <a:schemeClr val="bg1"/>
                </a:solidFill>
                <a:latin typeface="Spectral Light" panose="02020302060000000000" pitchFamily="18" charset="0"/>
              </a:rPr>
              <a:t>, était </a:t>
            </a:r>
            <a:r>
              <a:rPr lang="fr-FR" dirty="0" err="1">
                <a:solidFill>
                  <a:schemeClr val="bg1"/>
                </a:solidFill>
                <a:latin typeface="Spectral Light" panose="02020302060000000000" pitchFamily="18" charset="0"/>
              </a:rPr>
              <a:t>Maharaï</a:t>
            </a:r>
            <a:r>
              <a:rPr lang="fr-FR" dirty="0">
                <a:solidFill>
                  <a:schemeClr val="bg1"/>
                </a:solidFill>
                <a:latin typeface="Spectral Light" panose="02020302060000000000" pitchFamily="18" charset="0"/>
              </a:rPr>
              <a:t>, de </a:t>
            </a:r>
            <a:r>
              <a:rPr lang="fr-FR" dirty="0" err="1">
                <a:solidFill>
                  <a:schemeClr val="bg1"/>
                </a:solidFill>
                <a:latin typeface="Spectral Light" panose="02020302060000000000" pitchFamily="18" charset="0"/>
              </a:rPr>
              <a:t>Nethopha</a:t>
            </a:r>
            <a:r>
              <a:rPr lang="fr-FR" dirty="0">
                <a:solidFill>
                  <a:schemeClr val="bg1"/>
                </a:solidFill>
                <a:latin typeface="Spectral Light" panose="02020302060000000000" pitchFamily="18" charset="0"/>
              </a:rPr>
              <a:t>, de la famille des </a:t>
            </a:r>
            <a:r>
              <a:rPr lang="fr-FR" dirty="0" err="1">
                <a:solidFill>
                  <a:schemeClr val="bg1"/>
                </a:solidFill>
                <a:latin typeface="Spectral Light" panose="02020302060000000000" pitchFamily="18" charset="0"/>
              </a:rPr>
              <a:t>Zérachites</a:t>
            </a:r>
            <a:r>
              <a:rPr lang="fr-FR" dirty="0">
                <a:solidFill>
                  <a:schemeClr val="bg1"/>
                </a:solidFill>
                <a:latin typeface="Spectral Light" panose="02020302060000000000" pitchFamily="18" charset="0"/>
              </a:rPr>
              <a:t>. Il était responsable d'une division de 24'000 hommes</a:t>
            </a:r>
            <a:r>
              <a:rPr lang="fr-FR" dirty="0" smtClean="0">
                <a:solidFill>
                  <a:schemeClr val="bg1"/>
                </a:solidFill>
                <a:latin typeface="Spectral Light" panose="02020302060000000000" pitchFamily="18" charset="0"/>
              </a:rPr>
              <a:t>.</a:t>
            </a:r>
          </a:p>
          <a:p>
            <a:r>
              <a:rPr lang="fr-FR" dirty="0" smtClean="0">
                <a:solidFill>
                  <a:schemeClr val="bg1"/>
                </a:solidFill>
                <a:latin typeface="Spectral Light" panose="02020302060000000000" pitchFamily="18" charset="0"/>
              </a:rPr>
              <a:t>14 Le onzième, pour le </a:t>
            </a:r>
            <a:r>
              <a:rPr lang="fr-FR" dirty="0" smtClean="0">
                <a:solidFill>
                  <a:srgbClr val="FFFF00"/>
                </a:solidFill>
                <a:latin typeface="Spectral Light" panose="02020302060000000000" pitchFamily="18" charset="0"/>
              </a:rPr>
              <a:t>onzième mois</a:t>
            </a:r>
            <a:r>
              <a:rPr lang="fr-FR" dirty="0" smtClean="0">
                <a:solidFill>
                  <a:schemeClr val="bg1"/>
                </a:solidFill>
                <a:latin typeface="Spectral Light" panose="02020302060000000000" pitchFamily="18" charset="0"/>
              </a:rPr>
              <a:t>, était </a:t>
            </a:r>
            <a:r>
              <a:rPr lang="fr-FR" dirty="0" err="1" smtClean="0">
                <a:solidFill>
                  <a:schemeClr val="bg1"/>
                </a:solidFill>
                <a:latin typeface="Spectral Light" panose="02020302060000000000" pitchFamily="18" charset="0"/>
              </a:rPr>
              <a:t>Benaja</a:t>
            </a:r>
            <a:r>
              <a:rPr lang="fr-FR" dirty="0" smtClean="0">
                <a:solidFill>
                  <a:schemeClr val="bg1"/>
                </a:solidFill>
                <a:latin typeface="Spectral Light" panose="02020302060000000000" pitchFamily="18" charset="0"/>
              </a:rPr>
              <a:t>, de </a:t>
            </a:r>
            <a:r>
              <a:rPr lang="fr-FR" dirty="0" err="1" smtClean="0">
                <a:solidFill>
                  <a:schemeClr val="bg1"/>
                </a:solidFill>
                <a:latin typeface="Spectral Light" panose="02020302060000000000" pitchFamily="18" charset="0"/>
              </a:rPr>
              <a:t>Pirathon</a:t>
            </a:r>
            <a:r>
              <a:rPr lang="fr-FR" dirty="0" smtClean="0">
                <a:solidFill>
                  <a:schemeClr val="bg1"/>
                </a:solidFill>
                <a:latin typeface="Spectral Light" panose="02020302060000000000" pitchFamily="18" charset="0"/>
              </a:rPr>
              <a:t>, de la tribu d'Ephraïm. Il était responsable d'une division de 24'000 hommes.</a:t>
            </a:r>
          </a:p>
          <a:p>
            <a:r>
              <a:rPr lang="fr-FR" dirty="0" smtClean="0">
                <a:solidFill>
                  <a:schemeClr val="bg1"/>
                </a:solidFill>
                <a:latin typeface="Spectral Light" panose="02020302060000000000" pitchFamily="18" charset="0"/>
              </a:rPr>
              <a:t>15 Le douzième, pour le </a:t>
            </a:r>
            <a:r>
              <a:rPr lang="fr-FR" dirty="0" smtClean="0">
                <a:solidFill>
                  <a:srgbClr val="FFFF00"/>
                </a:solidFill>
                <a:latin typeface="Spectral Light" panose="02020302060000000000" pitchFamily="18" charset="0"/>
              </a:rPr>
              <a:t>douzième mois</a:t>
            </a:r>
            <a:r>
              <a:rPr lang="fr-FR" dirty="0" smtClean="0">
                <a:solidFill>
                  <a:schemeClr val="bg1"/>
                </a:solidFill>
                <a:latin typeface="Spectral Light" panose="02020302060000000000" pitchFamily="18" charset="0"/>
              </a:rPr>
              <a:t>, était </a:t>
            </a:r>
            <a:r>
              <a:rPr lang="fr-FR" dirty="0" err="1" smtClean="0">
                <a:solidFill>
                  <a:schemeClr val="bg1"/>
                </a:solidFill>
                <a:latin typeface="Spectral Light" panose="02020302060000000000" pitchFamily="18" charset="0"/>
              </a:rPr>
              <a:t>Heldaï</a:t>
            </a:r>
            <a:r>
              <a:rPr lang="fr-FR" dirty="0" smtClean="0">
                <a:solidFill>
                  <a:schemeClr val="bg1"/>
                </a:solidFill>
                <a:latin typeface="Spectral Light" panose="02020302060000000000" pitchFamily="18" charset="0"/>
              </a:rPr>
              <a:t>, de </a:t>
            </a:r>
            <a:r>
              <a:rPr lang="fr-FR" dirty="0" err="1" smtClean="0">
                <a:solidFill>
                  <a:schemeClr val="bg1"/>
                </a:solidFill>
                <a:latin typeface="Spectral Light" panose="02020302060000000000" pitchFamily="18" charset="0"/>
              </a:rPr>
              <a:t>Nethopha</a:t>
            </a:r>
            <a:r>
              <a:rPr lang="fr-FR" dirty="0" smtClean="0">
                <a:solidFill>
                  <a:schemeClr val="bg1"/>
                </a:solidFill>
                <a:latin typeface="Spectral Light" panose="02020302060000000000" pitchFamily="18" charset="0"/>
              </a:rPr>
              <a:t>, de la famille d'</a:t>
            </a:r>
            <a:r>
              <a:rPr lang="fr-FR" dirty="0" err="1" smtClean="0">
                <a:solidFill>
                  <a:schemeClr val="bg1"/>
                </a:solidFill>
                <a:latin typeface="Spectral Light" panose="02020302060000000000" pitchFamily="18" charset="0"/>
              </a:rPr>
              <a:t>Othniel</a:t>
            </a:r>
            <a:r>
              <a:rPr lang="fr-FR" dirty="0" smtClean="0">
                <a:solidFill>
                  <a:schemeClr val="bg1"/>
                </a:solidFill>
                <a:latin typeface="Spectral Light" panose="02020302060000000000" pitchFamily="18" charset="0"/>
              </a:rPr>
              <a:t>. Il était responsable d'une division de 24'000 hommes.</a:t>
            </a:r>
          </a:p>
        </p:txBody>
      </p:sp>
      <p:sp>
        <p:nvSpPr>
          <p:cNvPr id="16" name="ZoneTexte 15"/>
          <p:cNvSpPr txBox="1"/>
          <p:nvPr/>
        </p:nvSpPr>
        <p:spPr>
          <a:xfrm>
            <a:off x="460375" y="465138"/>
            <a:ext cx="8223584" cy="523220"/>
          </a:xfrm>
          <a:prstGeom prst="rect">
            <a:avLst/>
          </a:prstGeom>
          <a:noFill/>
        </p:spPr>
        <p:txBody>
          <a:bodyPr wrap="square" rtlCol="0">
            <a:spAutoFit/>
          </a:bodyPr>
          <a:lstStyle/>
          <a:p>
            <a:pPr algn="ctr"/>
            <a:r>
              <a:rPr lang="fr-FR" sz="2800" dirty="0" smtClean="0">
                <a:solidFill>
                  <a:srgbClr val="FFFF00"/>
                </a:solidFill>
                <a:latin typeface="Spectral Light" panose="02020302060000000000" pitchFamily="18" charset="0"/>
              </a:rPr>
              <a:t>1 capitaine par mois </a:t>
            </a:r>
            <a:r>
              <a:rPr lang="fr-FR" sz="2000" dirty="0" smtClean="0">
                <a:solidFill>
                  <a:srgbClr val="FFFF00"/>
                </a:solidFill>
                <a:latin typeface="Spectral Light" panose="02020302060000000000" pitchFamily="18" charset="0"/>
              </a:rPr>
              <a:t>(1 Chroniques 27)</a:t>
            </a:r>
            <a:endParaRPr lang="fr-FR" sz="1600" dirty="0" smtClean="0">
              <a:solidFill>
                <a:srgbClr val="FFFF00"/>
              </a:solidFill>
              <a:latin typeface="Spectral Light" panose="02020302060000000000" pitchFamily="18" charset="0"/>
            </a:endParaRPr>
          </a:p>
        </p:txBody>
      </p:sp>
      <p:sp>
        <p:nvSpPr>
          <p:cNvPr id="17" name="ZoneTexte 16"/>
          <p:cNvSpPr txBox="1"/>
          <p:nvPr/>
        </p:nvSpPr>
        <p:spPr>
          <a:xfrm>
            <a:off x="1929187" y="3219821"/>
            <a:ext cx="5040560" cy="954107"/>
          </a:xfrm>
          <a:prstGeom prst="rect">
            <a:avLst/>
          </a:prstGeom>
          <a:noFill/>
        </p:spPr>
        <p:txBody>
          <a:bodyPr wrap="square" rtlCol="0">
            <a:spAutoFit/>
          </a:bodyPr>
          <a:lstStyle/>
          <a:p>
            <a:pPr algn="ctr"/>
            <a:r>
              <a:rPr lang="fr-FR" sz="2800" dirty="0" smtClean="0">
                <a:solidFill>
                  <a:schemeClr val="bg1"/>
                </a:solidFill>
                <a:latin typeface="Spectral" panose="02020802060000000000" pitchFamily="18" charset="0"/>
              </a:rPr>
              <a:t>Où est le </a:t>
            </a:r>
            <a:r>
              <a:rPr lang="fr-FR" sz="2800" dirty="0" smtClean="0">
                <a:solidFill>
                  <a:srgbClr val="FF0000"/>
                </a:solidFill>
                <a:latin typeface="Spectral" panose="02020802060000000000" pitchFamily="18" charset="0"/>
              </a:rPr>
              <a:t>13</a:t>
            </a:r>
            <a:r>
              <a:rPr lang="fr-FR" sz="2800" baseline="30000" dirty="0" smtClean="0">
                <a:solidFill>
                  <a:srgbClr val="FF0000"/>
                </a:solidFill>
                <a:latin typeface="Spectral" panose="02020802060000000000" pitchFamily="18" charset="0"/>
              </a:rPr>
              <a:t>e</a:t>
            </a:r>
            <a:r>
              <a:rPr lang="fr-FR" sz="2800" dirty="0" smtClean="0">
                <a:solidFill>
                  <a:srgbClr val="FF0000"/>
                </a:solidFill>
                <a:latin typeface="Spectral" panose="02020802060000000000" pitchFamily="18" charset="0"/>
              </a:rPr>
              <a:t> mois </a:t>
            </a:r>
            <a:r>
              <a:rPr lang="fr-FR" sz="2800" dirty="0" smtClean="0">
                <a:solidFill>
                  <a:schemeClr val="bg1"/>
                </a:solidFill>
                <a:latin typeface="Spectral" panose="02020802060000000000" pitchFamily="18" charset="0"/>
              </a:rPr>
              <a:t>?</a:t>
            </a:r>
          </a:p>
          <a:p>
            <a:pPr algn="ctr"/>
            <a:r>
              <a:rPr lang="fr-FR" sz="2800" dirty="0" smtClean="0">
                <a:solidFill>
                  <a:schemeClr val="bg1"/>
                </a:solidFill>
                <a:latin typeface="Spectral" panose="02020802060000000000" pitchFamily="18" charset="0"/>
              </a:rPr>
              <a:t>Serait-ce un mois de </a:t>
            </a:r>
            <a:r>
              <a:rPr lang="fr-FR" sz="2800" dirty="0" smtClean="0">
                <a:solidFill>
                  <a:srgbClr val="FF0000"/>
                </a:solidFill>
                <a:latin typeface="Spectral" panose="02020802060000000000" pitchFamily="18" charset="0"/>
              </a:rPr>
              <a:t>congé</a:t>
            </a:r>
            <a:r>
              <a:rPr lang="fr-FR" sz="2800" dirty="0" smtClean="0">
                <a:solidFill>
                  <a:schemeClr val="bg1"/>
                </a:solidFill>
                <a:latin typeface="Spectral" panose="02020802060000000000" pitchFamily="18" charset="0"/>
              </a:rPr>
              <a:t> ?</a:t>
            </a:r>
            <a:endParaRPr lang="fr-FR" sz="1600" dirty="0" smtClean="0">
              <a:solidFill>
                <a:schemeClr val="bg1"/>
              </a:solidFill>
              <a:latin typeface="Spectral" panose="02020802060000000000" pitchFamily="18" charset="0"/>
            </a:endParaRPr>
          </a:p>
        </p:txBody>
      </p:sp>
      <p:sp>
        <p:nvSpPr>
          <p:cNvPr id="18" name="Flèche vers le bas 17"/>
          <p:cNvSpPr/>
          <p:nvPr/>
        </p:nvSpPr>
        <p:spPr>
          <a:xfrm rot="3706540">
            <a:off x="4246438" y="814392"/>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rot="3706540">
            <a:off x="4305451" y="1365400"/>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rot="3706540">
            <a:off x="4555951" y="1886990"/>
            <a:ext cx="288032" cy="414010"/>
          </a:xfrm>
          <a:prstGeom prst="down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descr="Vacation | Movie fanart | fanart.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86" y="276388"/>
            <a:ext cx="7592546" cy="294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842190"/>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9"/>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wipe(left)">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wipe(left)">
                                      <p:cBhvr>
                                        <p:cTn id="34" dur="1000"/>
                                        <p:tgtEl>
                                          <p:spTgt spid="1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0" nodeType="clickEffect">
                                  <p:stCondLst>
                                    <p:cond delay="0"/>
                                  </p:stCondLst>
                                  <p:childTnLst>
                                    <p:animEffect transition="out" filter="randombar(horizontal)">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4" presetClass="exit" presetSubtype="10" fill="hold" grpId="0" nodeType="withEffect">
                                  <p:stCondLst>
                                    <p:cond delay="0"/>
                                  </p:stCondLst>
                                  <p:childTnLst>
                                    <p:animEffect transition="out" filter="randombar(horizontal)">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 calcmode="lin" valueType="num">
                                      <p:cBhvr>
                                        <p:cTn id="47" dur="1000" fill="hold"/>
                                        <p:tgtEl>
                                          <p:spTgt spid="1030"/>
                                        </p:tgtEl>
                                        <p:attrNameLst>
                                          <p:attrName>ppt_w</p:attrName>
                                        </p:attrNameLst>
                                      </p:cBhvr>
                                      <p:tavLst>
                                        <p:tav tm="0">
                                          <p:val>
                                            <p:fltVal val="0"/>
                                          </p:val>
                                        </p:tav>
                                        <p:tav tm="100000">
                                          <p:val>
                                            <p:strVal val="#ppt_w"/>
                                          </p:val>
                                        </p:tav>
                                      </p:tavLst>
                                    </p:anim>
                                    <p:anim calcmode="lin" valueType="num">
                                      <p:cBhvr>
                                        <p:cTn id="48" dur="1000" fill="hold"/>
                                        <p:tgtEl>
                                          <p:spTgt spid="1030"/>
                                        </p:tgtEl>
                                        <p:attrNameLst>
                                          <p:attrName>ppt_h</p:attrName>
                                        </p:attrNameLst>
                                      </p:cBhvr>
                                      <p:tavLst>
                                        <p:tav tm="0">
                                          <p:val>
                                            <p:fltVal val="0"/>
                                          </p:val>
                                        </p:tav>
                                        <p:tav tm="100000">
                                          <p:val>
                                            <p:strVal val="#ppt_h"/>
                                          </p:val>
                                        </p:tav>
                                      </p:tavLst>
                                    </p:anim>
                                    <p:animEffect transition="in" filter="fade">
                                      <p:cBhvr>
                                        <p:cTn id="49"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P spid="18" grpId="1" animBg="1"/>
      <p:bldP spid="19" grpId="0" animBg="1"/>
      <p:bldP spid="19" grpId="1" animBg="1"/>
      <p:bldP spid="20" grpId="0" animBg="1"/>
      <p:bldP spid="20"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124607" y="1299303"/>
            <a:ext cx="6894785" cy="2185214"/>
          </a:xfrm>
          <a:prstGeom prst="rect">
            <a:avLst/>
          </a:prstGeom>
          <a:noFill/>
          <a:ln>
            <a:solidFill>
              <a:schemeClr val="bg1"/>
            </a:solidFill>
          </a:ln>
          <a:effectLst>
            <a:glow rad="63500">
              <a:schemeClr val="accent3">
                <a:satMod val="175000"/>
                <a:alpha val="40000"/>
              </a:schemeClr>
            </a:glow>
          </a:effectLst>
        </p:spPr>
        <p:txBody>
          <a:bodyPr wrap="square" rtlCol="0">
            <a:spAutoFit/>
          </a:bodyPr>
          <a:lstStyle/>
          <a:p>
            <a:pPr algn="ctr"/>
            <a:r>
              <a:rPr lang="fr-FR" sz="5400" dirty="0" smtClean="0">
                <a:solidFill>
                  <a:srgbClr val="00FF00"/>
                </a:solidFill>
                <a:latin typeface="Spectral Light" panose="02020302060000000000" pitchFamily="18" charset="0"/>
              </a:rPr>
              <a:t>…comme aux années d’autrefois</a:t>
            </a:r>
          </a:p>
          <a:p>
            <a:pPr algn="r"/>
            <a:r>
              <a:rPr lang="fr-FR" sz="2800" dirty="0" smtClean="0">
                <a:solidFill>
                  <a:srgbClr val="00FF00"/>
                </a:solidFill>
                <a:latin typeface="Spectral Light" panose="02020302060000000000" pitchFamily="18" charset="0"/>
              </a:rPr>
              <a:t>(Malachie 3.4b)</a:t>
            </a:r>
            <a:endParaRPr lang="fr-FR" sz="2800" dirty="0">
              <a:solidFill>
                <a:srgbClr val="00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86592187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51520" y="312737"/>
            <a:ext cx="8673248" cy="4770537"/>
          </a:xfrm>
          <a:prstGeom prst="rect">
            <a:avLst/>
          </a:prstGeom>
          <a:noFill/>
        </p:spPr>
        <p:txBody>
          <a:bodyPr wrap="square" rtlCol="0">
            <a:spAutoFit/>
          </a:bodyPr>
          <a:lstStyle/>
          <a:p>
            <a:pPr algn="ctr"/>
            <a:r>
              <a:rPr lang="fr-FR" sz="2800" dirty="0" smtClean="0">
                <a:solidFill>
                  <a:schemeClr val="bg1"/>
                </a:solidFill>
                <a:latin typeface="Spectral Light" panose="02020302060000000000" pitchFamily="18" charset="0"/>
              </a:rPr>
              <a:t>Caractéristiques de l’</a:t>
            </a:r>
            <a:r>
              <a:rPr lang="fr-FR" sz="2800" dirty="0" smtClean="0">
                <a:solidFill>
                  <a:srgbClr val="00FF00"/>
                </a:solidFill>
                <a:latin typeface="Spectral Light" panose="02020302060000000000" pitchFamily="18" charset="0"/>
              </a:rPr>
              <a:t>année</a:t>
            </a:r>
            <a:r>
              <a:rPr lang="fr-FR" sz="2800" dirty="0" smtClean="0">
                <a:solidFill>
                  <a:schemeClr val="bg1"/>
                </a:solidFill>
                <a:latin typeface="Spectral Light" panose="02020302060000000000" pitchFamily="18" charset="0"/>
              </a:rPr>
              <a:t> de </a:t>
            </a:r>
            <a:r>
              <a:rPr lang="fr-FR" sz="2800" dirty="0" smtClean="0">
                <a:solidFill>
                  <a:srgbClr val="00B0F0"/>
                </a:solidFill>
                <a:latin typeface="Spectral Light" panose="02020302060000000000" pitchFamily="18" charset="0"/>
              </a:rPr>
              <a:t>Yahuah</a:t>
            </a:r>
            <a:endParaRPr lang="fr-FR" sz="2800" dirty="0" smtClean="0">
              <a:solidFill>
                <a:schemeClr val="bg1"/>
              </a:solidFill>
              <a:latin typeface="Spectral Light" panose="02020302060000000000" pitchFamily="18" charset="0"/>
            </a:endParaRPr>
          </a:p>
          <a:p>
            <a:endParaRPr lang="fr-FR" sz="1400" dirty="0" smtClean="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P</a:t>
            </a:r>
            <a:r>
              <a:rPr lang="fr-FR" sz="2000" dirty="0" smtClean="0">
                <a:solidFill>
                  <a:schemeClr val="bg1"/>
                </a:solidFill>
                <a:latin typeface="Spectral Light" panose="02020302060000000000" pitchFamily="18" charset="0"/>
              </a:rPr>
              <a:t>arfaite </a:t>
            </a:r>
            <a:r>
              <a:rPr lang="fr-FR" sz="2000" dirty="0" smtClean="0">
                <a:solidFill>
                  <a:srgbClr val="00FF00"/>
                </a:solidFill>
                <a:latin typeface="Spectral Light" panose="02020302060000000000" pitchFamily="18" charset="0"/>
              </a:rPr>
              <a:t>duplication</a:t>
            </a:r>
            <a:r>
              <a:rPr lang="fr-FR" sz="2000" dirty="0" smtClean="0">
                <a:solidFill>
                  <a:schemeClr val="bg1"/>
                </a:solidFill>
                <a:latin typeface="Spectral Light" panose="02020302060000000000" pitchFamily="18" charset="0"/>
              </a:rPr>
              <a:t> de la séquence d’une année à la suivante</a:t>
            </a:r>
            <a:r>
              <a:rPr lang="fr-FR" sz="1600" dirty="0" smtClean="0">
                <a:solidFill>
                  <a:schemeClr val="bg1"/>
                </a:solidFill>
                <a:latin typeface="Spectral Light" panose="02020302060000000000" pitchFamily="18" charset="0"/>
              </a:rPr>
              <a:t> (depuis l’année originelle)</a:t>
            </a:r>
            <a:endParaRPr lang="fr-FR" sz="1200" dirty="0" smtClean="0">
              <a:solidFill>
                <a:schemeClr val="bg1"/>
              </a:solidFill>
              <a:latin typeface="Spectral Light" panose="02020302060000000000" pitchFamily="18" charset="0"/>
            </a:endParaRPr>
          </a:p>
          <a:p>
            <a:endParaRPr lang="fr-FR" sz="1000" dirty="0">
              <a:solidFill>
                <a:schemeClr val="bg1"/>
              </a:solidFill>
              <a:latin typeface="Spectral Light" panose="02020302060000000000" pitchFamily="18" charset="0"/>
            </a:endParaRPr>
          </a:p>
          <a:p>
            <a:r>
              <a:rPr lang="fr-FR" sz="2000" dirty="0" smtClean="0">
                <a:solidFill>
                  <a:srgbClr val="FFFF00"/>
                </a:solidFill>
                <a:latin typeface="Spectral Light" panose="02020302060000000000" pitchFamily="18" charset="0"/>
              </a:rPr>
              <a:t>12 mois </a:t>
            </a:r>
            <a:r>
              <a:rPr lang="fr-FR" sz="2000" dirty="0" smtClean="0">
                <a:solidFill>
                  <a:schemeClr val="bg1"/>
                </a:solidFill>
                <a:latin typeface="Spectral Light" panose="02020302060000000000" pitchFamily="18" charset="0"/>
              </a:rPr>
              <a:t>(</a:t>
            </a:r>
            <a:r>
              <a:rPr lang="fr-FR" sz="1600" dirty="0" smtClean="0">
                <a:solidFill>
                  <a:schemeClr val="bg1"/>
                </a:solidFill>
                <a:latin typeface="Spectral Light" panose="02020302060000000000" pitchFamily="18" charset="0"/>
              </a:rPr>
              <a:t>en alignement avec Apocalypse 22.2 </a:t>
            </a:r>
            <a:r>
              <a:rPr lang="fr-FR" sz="1600" dirty="0">
                <a:solidFill>
                  <a:schemeClr val="bg1"/>
                </a:solidFill>
                <a:latin typeface="Spectral Light" panose="02020302060000000000" pitchFamily="18" charset="0"/>
              </a:rPr>
              <a:t>: «…un arbre de vie, portant douze fruits, rendant son fruit chaque </a:t>
            </a:r>
            <a:r>
              <a:rPr lang="fr-FR" sz="1600" dirty="0" smtClean="0">
                <a:solidFill>
                  <a:schemeClr val="bg1"/>
                </a:solidFill>
                <a:latin typeface="Spectral Light" panose="02020302060000000000" pitchFamily="18" charset="0"/>
              </a:rPr>
              <a:t>mois… ») </a:t>
            </a:r>
            <a:r>
              <a:rPr lang="fr-FR" sz="2000" dirty="0" smtClean="0">
                <a:solidFill>
                  <a:schemeClr val="bg1"/>
                </a:solidFill>
                <a:latin typeface="Spectral Light" panose="02020302060000000000" pitchFamily="18" charset="0"/>
              </a:rPr>
              <a:t>de </a:t>
            </a:r>
            <a:r>
              <a:rPr lang="fr-FR" sz="2000" dirty="0" smtClean="0">
                <a:solidFill>
                  <a:srgbClr val="FFFF00"/>
                </a:solidFill>
                <a:latin typeface="Spectral Light" panose="02020302060000000000" pitchFamily="18" charset="0"/>
              </a:rPr>
              <a:t>30 jours </a:t>
            </a:r>
            <a:r>
              <a:rPr lang="fr-FR" sz="2000" dirty="0" smtClean="0">
                <a:solidFill>
                  <a:schemeClr val="bg1"/>
                </a:solidFill>
                <a:latin typeface="Spectral Light" panose="02020302060000000000" pitchFamily="18" charset="0"/>
              </a:rPr>
              <a:t>chacun</a:t>
            </a:r>
          </a:p>
          <a:p>
            <a:endParaRPr lang="fr-FR" sz="1000"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Le nombre de mois est pair, divisible sans laisser de reste</a:t>
            </a:r>
            <a:r>
              <a:rPr lang="fr-FR" sz="1600" dirty="0" smtClean="0">
                <a:solidFill>
                  <a:schemeClr val="bg1"/>
                </a:solidFill>
                <a:latin typeface="Spectral Light" panose="02020302060000000000" pitchFamily="18" charset="0"/>
              </a:rPr>
              <a:t> (</a:t>
            </a:r>
            <a:r>
              <a:rPr lang="fr-FR" sz="1600" dirty="0" smtClean="0">
                <a:solidFill>
                  <a:srgbClr val="FF0000"/>
                </a:solidFill>
                <a:latin typeface="Spectral Light" panose="02020302060000000000" pitchFamily="18" charset="0"/>
              </a:rPr>
              <a:t>pas de 13</a:t>
            </a:r>
            <a:r>
              <a:rPr lang="fr-FR" sz="1600" baseline="30000" dirty="0" smtClean="0">
                <a:solidFill>
                  <a:srgbClr val="FF0000"/>
                </a:solidFill>
                <a:latin typeface="Spectral Light" panose="02020302060000000000" pitchFamily="18" charset="0"/>
              </a:rPr>
              <a:t>e</a:t>
            </a:r>
            <a:r>
              <a:rPr lang="fr-FR" sz="1600" dirty="0" smtClean="0">
                <a:solidFill>
                  <a:srgbClr val="FF0000"/>
                </a:solidFill>
                <a:latin typeface="Spectral Light" panose="02020302060000000000" pitchFamily="18" charset="0"/>
              </a:rPr>
              <a:t> lunaison</a:t>
            </a:r>
            <a:r>
              <a:rPr lang="fr-FR" sz="1600" dirty="0" smtClean="0">
                <a:solidFill>
                  <a:schemeClr val="bg1"/>
                </a:solidFill>
                <a:latin typeface="Spectral Light" panose="02020302060000000000" pitchFamily="18" charset="0"/>
              </a:rPr>
              <a:t>)</a:t>
            </a:r>
          </a:p>
          <a:p>
            <a:endParaRPr lang="fr-FR" sz="1000"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Elle dure </a:t>
            </a:r>
            <a:r>
              <a:rPr lang="fr-FR" sz="2000" dirty="0" smtClean="0">
                <a:solidFill>
                  <a:srgbClr val="FFC000"/>
                </a:solidFill>
                <a:latin typeface="Spectral Light" panose="02020302060000000000" pitchFamily="18" charset="0"/>
              </a:rPr>
              <a:t>360 jours </a:t>
            </a:r>
            <a:r>
              <a:rPr lang="fr-FR" sz="1600" dirty="0" smtClean="0">
                <a:solidFill>
                  <a:schemeClr val="bg1"/>
                </a:solidFill>
                <a:latin typeface="Spectral Light" panose="02020302060000000000" pitchFamily="18" charset="0"/>
              </a:rPr>
              <a:t>(</a:t>
            </a:r>
            <a:r>
              <a:rPr lang="fr-FR" sz="1600" dirty="0">
                <a:solidFill>
                  <a:schemeClr val="bg1"/>
                </a:solidFill>
                <a:latin typeface="Spectral Light" panose="02020302060000000000" pitchFamily="18" charset="0"/>
              </a:rPr>
              <a:t>puis on attend, </a:t>
            </a:r>
            <a:r>
              <a:rPr lang="fr-FR" sz="1600" dirty="0" smtClean="0">
                <a:solidFill>
                  <a:schemeClr val="bg1"/>
                </a:solidFill>
                <a:latin typeface="Spectral Light" panose="02020302060000000000" pitchFamily="18" charset="0"/>
              </a:rPr>
              <a:t>sans </a:t>
            </a:r>
            <a:r>
              <a:rPr lang="fr-FR" sz="1600" dirty="0">
                <a:solidFill>
                  <a:schemeClr val="bg1"/>
                </a:solidFill>
                <a:latin typeface="Spectral Light" panose="02020302060000000000" pitchFamily="18" charset="0"/>
              </a:rPr>
              <a:t>les prendre en compte, que s'écoulent les degrés </a:t>
            </a:r>
            <a:r>
              <a:rPr lang="fr-FR" sz="1600" dirty="0" smtClean="0">
                <a:solidFill>
                  <a:schemeClr val="bg1"/>
                </a:solidFill>
                <a:latin typeface="Spectral Light" panose="02020302060000000000" pitchFamily="18" charset="0"/>
              </a:rPr>
              <a:t>d'Achaz)</a:t>
            </a:r>
          </a:p>
          <a:p>
            <a:endParaRPr lang="fr-FR" sz="1000" dirty="0">
              <a:solidFill>
                <a:schemeClr val="bg1"/>
              </a:solidFill>
              <a:latin typeface="Spectral Light" panose="02020302060000000000" pitchFamily="18" charset="0"/>
            </a:endParaRPr>
          </a:p>
          <a:p>
            <a:r>
              <a:rPr lang="fr-FR" sz="2000" dirty="0" err="1" smtClean="0">
                <a:solidFill>
                  <a:srgbClr val="33CCFF"/>
                </a:solidFill>
                <a:latin typeface="Spectral Light" panose="02020302060000000000" pitchFamily="18" charset="0"/>
              </a:rPr>
              <a:t>Téqufah</a:t>
            </a:r>
            <a:r>
              <a:rPr lang="fr-FR" sz="2000" dirty="0" smtClean="0">
                <a:solidFill>
                  <a:srgbClr val="33CCFF"/>
                </a:solidFill>
                <a:latin typeface="Spectral Light" panose="02020302060000000000" pitchFamily="18" charset="0"/>
              </a:rPr>
              <a:t>/Équinoxe</a:t>
            </a:r>
            <a:r>
              <a:rPr lang="fr-FR" sz="2000" dirty="0" smtClean="0">
                <a:solidFill>
                  <a:schemeClr val="bg1"/>
                </a:solidFill>
                <a:latin typeface="Spectral Light" panose="02020302060000000000" pitchFamily="18" charset="0"/>
              </a:rPr>
              <a:t> marque l’imminence de la nouvelle année : le soleil revient </a:t>
            </a:r>
            <a:r>
              <a:rPr lang="fr-FR" sz="1600" dirty="0" smtClean="0">
                <a:solidFill>
                  <a:schemeClr val="bg1"/>
                </a:solidFill>
                <a:latin typeface="Spectral Light" panose="02020302060000000000" pitchFamily="18" charset="0"/>
              </a:rPr>
              <a:t>(il fait « </a:t>
            </a:r>
            <a:r>
              <a:rPr lang="fr-FR" sz="1600" dirty="0">
                <a:solidFill>
                  <a:schemeClr val="bg1"/>
                </a:solidFill>
                <a:latin typeface="Spectral Light" panose="02020302060000000000" pitchFamily="18" charset="0"/>
              </a:rPr>
              <a:t>t</a:t>
            </a:r>
            <a:r>
              <a:rPr lang="fr-FR" sz="1600" dirty="0" smtClean="0">
                <a:solidFill>
                  <a:schemeClr val="bg1"/>
                </a:solidFill>
                <a:latin typeface="Spectral Light" panose="02020302060000000000" pitchFamily="18" charset="0"/>
              </a:rPr>
              <a:t>eshouva ») </a:t>
            </a:r>
            <a:r>
              <a:rPr lang="fr-FR" sz="2000" dirty="0" smtClean="0">
                <a:solidFill>
                  <a:schemeClr val="bg1"/>
                </a:solidFill>
                <a:latin typeface="Spectral Light" panose="02020302060000000000" pitchFamily="18" charset="0"/>
              </a:rPr>
              <a:t>devant la même constellation à cette période</a:t>
            </a:r>
          </a:p>
          <a:p>
            <a:endParaRPr lang="fr-FR" sz="1000"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Elle commence à l’</a:t>
            </a:r>
            <a:r>
              <a:rPr lang="fr-FR" sz="2000" dirty="0" smtClean="0">
                <a:solidFill>
                  <a:srgbClr val="DF57FF"/>
                </a:solidFill>
                <a:latin typeface="Spectral Light" panose="02020302060000000000" pitchFamily="18" charset="0"/>
              </a:rPr>
              <a:t>aube</a:t>
            </a:r>
            <a:r>
              <a:rPr lang="fr-FR" sz="2000" dirty="0" smtClean="0">
                <a:solidFill>
                  <a:schemeClr val="bg1"/>
                </a:solidFill>
                <a:latin typeface="Spectral Light" panose="02020302060000000000" pitchFamily="18" charset="0"/>
              </a:rPr>
              <a:t> </a:t>
            </a:r>
            <a:r>
              <a:rPr lang="fr-FR" sz="1600" dirty="0" smtClean="0">
                <a:solidFill>
                  <a:schemeClr val="bg1"/>
                </a:solidFill>
                <a:latin typeface="Spectral Light" panose="02020302060000000000" pitchFamily="18" charset="0"/>
              </a:rPr>
              <a:t>(comme tous les cycles de la semaine) </a:t>
            </a:r>
            <a:r>
              <a:rPr lang="fr-FR" sz="2000" dirty="0" smtClean="0">
                <a:solidFill>
                  <a:schemeClr val="bg1"/>
                </a:solidFill>
                <a:latin typeface="Spectral Light" panose="02020302060000000000" pitchFamily="18" charset="0"/>
              </a:rPr>
              <a:t>qui suit le </a:t>
            </a:r>
            <a:r>
              <a:rPr lang="fr-FR" sz="2000" dirty="0" err="1" smtClean="0">
                <a:solidFill>
                  <a:srgbClr val="33CCFF"/>
                </a:solidFill>
                <a:latin typeface="Spectral Light" panose="02020302060000000000" pitchFamily="18" charset="0"/>
              </a:rPr>
              <a:t>Téqufah</a:t>
            </a:r>
            <a:r>
              <a:rPr lang="fr-FR" sz="2000" dirty="0" smtClean="0">
                <a:solidFill>
                  <a:srgbClr val="33CCFF"/>
                </a:solidFill>
                <a:latin typeface="Spectral Light" panose="02020302060000000000" pitchFamily="18" charset="0"/>
              </a:rPr>
              <a:t>/Équinoxe</a:t>
            </a:r>
            <a:endParaRPr lang="fr-FR" sz="2000" dirty="0">
              <a:solidFill>
                <a:srgbClr val="33CCFF"/>
              </a:solidFill>
              <a:latin typeface="Spectral Light" panose="02020302060000000000" pitchFamily="18" charset="0"/>
            </a:endParaRPr>
          </a:p>
        </p:txBody>
      </p:sp>
    </p:spTree>
    <p:extLst>
      <p:ext uri="{BB962C8B-B14F-4D97-AF65-F5344CB8AC3E}">
        <p14:creationId xmlns:p14="http://schemas.microsoft.com/office/powerpoint/2010/main" val="40746979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Effect transition="in" filter="fade">
                                      <p:cBhvr>
                                        <p:cTn id="17" dur="500"/>
                                        <p:tgtEl>
                                          <p:spTgt spid="1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8" end="8"/>
                                            </p:txEl>
                                          </p:spTgt>
                                        </p:tgtEl>
                                        <p:attrNameLst>
                                          <p:attrName>style.visibility</p:attrName>
                                        </p:attrNameLst>
                                      </p:cBhvr>
                                      <p:to>
                                        <p:strVal val="visible"/>
                                      </p:to>
                                    </p:set>
                                    <p:animEffect transition="in" filter="fade">
                                      <p:cBhvr>
                                        <p:cTn id="22" dur="500"/>
                                        <p:tgtEl>
                                          <p:spTgt spid="1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animEffect transition="in" filter="fade">
                                      <p:cBhvr>
                                        <p:cTn id="27" dur="500"/>
                                        <p:tgtEl>
                                          <p:spTgt spid="1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12" end="12"/>
                                            </p:txEl>
                                          </p:spTgt>
                                        </p:tgtEl>
                                        <p:attrNameLst>
                                          <p:attrName>style.visibility</p:attrName>
                                        </p:attrNameLst>
                                      </p:cBhvr>
                                      <p:to>
                                        <p:strVal val="visible"/>
                                      </p:to>
                                    </p:set>
                                    <p:animEffect transition="in" filter="fade">
                                      <p:cBhvr>
                                        <p:cTn id="32" dur="5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1203598"/>
            <a:ext cx="7920881" cy="2246769"/>
          </a:xfrm>
          <a:prstGeom prst="rect">
            <a:avLst/>
          </a:prstGeom>
          <a:noFill/>
        </p:spPr>
        <p:txBody>
          <a:bodyPr wrap="square" rtlCol="0">
            <a:spAutoFit/>
          </a:bodyPr>
          <a:lstStyle/>
          <a:p>
            <a:r>
              <a:rPr lang="fr-FR" sz="2000" u="sng" dirty="0" smtClean="0">
                <a:solidFill>
                  <a:schemeClr val="bg1"/>
                </a:solidFill>
                <a:latin typeface="Spectral Light" panose="02020302060000000000" pitchFamily="18" charset="0"/>
              </a:rPr>
              <a:t>Ecclésiaste 1.5 </a:t>
            </a:r>
            <a:r>
              <a:rPr lang="fr-FR" sz="1600" u="sng" dirty="0" smtClean="0">
                <a:solidFill>
                  <a:schemeClr val="bg1"/>
                </a:solidFill>
                <a:latin typeface="Spectral Light" panose="02020302060000000000" pitchFamily="18" charset="0"/>
              </a:rPr>
              <a:t>(S21)</a:t>
            </a:r>
            <a:endParaRPr lang="fr-FR" sz="1600" u="sng" dirty="0">
              <a:solidFill>
                <a:schemeClr val="bg1"/>
              </a:solidFill>
              <a:latin typeface="Spectral Light" panose="02020302060000000000" pitchFamily="18" charset="0"/>
            </a:endParaRPr>
          </a:p>
          <a:p>
            <a:r>
              <a:rPr lang="fr-FR" sz="2000" dirty="0" smtClean="0">
                <a:solidFill>
                  <a:schemeClr val="bg1"/>
                </a:solidFill>
                <a:latin typeface="Spectral Light" panose="02020302060000000000" pitchFamily="18" charset="0"/>
              </a:rPr>
              <a:t>Le </a:t>
            </a:r>
            <a:r>
              <a:rPr lang="fr-FR" sz="2000" dirty="0">
                <a:solidFill>
                  <a:schemeClr val="bg1"/>
                </a:solidFill>
                <a:latin typeface="Spectral Light" panose="02020302060000000000" pitchFamily="18" charset="0"/>
              </a:rPr>
              <a:t>soleil se lève, le soleil se couche, il soupire après l'endroit </a:t>
            </a:r>
            <a:r>
              <a:rPr lang="fr-FR" sz="2000" dirty="0">
                <a:solidFill>
                  <a:srgbClr val="DF57FF"/>
                </a:solidFill>
                <a:latin typeface="Spectral Light" panose="02020302060000000000" pitchFamily="18" charset="0"/>
              </a:rPr>
              <a:t>d'où il se lève de nouveau</a:t>
            </a:r>
            <a:r>
              <a:rPr lang="fr-FR" sz="2000" dirty="0">
                <a:solidFill>
                  <a:schemeClr val="bg1"/>
                </a:solidFill>
                <a:latin typeface="Spectral Light" panose="02020302060000000000" pitchFamily="18" charset="0"/>
              </a:rPr>
              <a:t>. </a:t>
            </a:r>
            <a:endParaRPr lang="fr-FR" sz="2000" dirty="0" smtClean="0">
              <a:solidFill>
                <a:schemeClr val="bg1"/>
              </a:solidFill>
              <a:latin typeface="Spectral Light" panose="02020302060000000000" pitchFamily="18" charset="0"/>
            </a:endParaRPr>
          </a:p>
          <a:p>
            <a:endParaRPr lang="fr-FR" sz="2000" dirty="0" smtClean="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Ecclésiaste 1.5 </a:t>
            </a:r>
            <a:r>
              <a:rPr lang="fr-FR" sz="1600" u="sng" dirty="0" smtClean="0">
                <a:solidFill>
                  <a:schemeClr val="bg1"/>
                </a:solidFill>
                <a:latin typeface="Spectral Light" panose="02020302060000000000" pitchFamily="18" charset="0"/>
              </a:rPr>
              <a:t>(Français courant, 1982)</a:t>
            </a:r>
            <a:endParaRPr lang="fr-FR" sz="1600" u="sng"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Le soleil se lève,</a:t>
            </a:r>
            <a:r>
              <a:rPr lang="fr-FR" sz="2000" dirty="0">
                <a:solidFill>
                  <a:srgbClr val="DF57FF"/>
                </a:solidFill>
                <a:latin typeface="Spectral Light" panose="02020302060000000000" pitchFamily="18" charset="0"/>
              </a:rPr>
              <a:t> </a:t>
            </a:r>
            <a:r>
              <a:rPr lang="fr-FR" sz="2000" dirty="0">
                <a:solidFill>
                  <a:schemeClr val="bg1"/>
                </a:solidFill>
                <a:latin typeface="Spectral Light" panose="02020302060000000000" pitchFamily="18" charset="0"/>
              </a:rPr>
              <a:t>le soleil se couche, puis il se hâte de </a:t>
            </a:r>
            <a:r>
              <a:rPr lang="fr-FR" sz="2000" dirty="0">
                <a:solidFill>
                  <a:srgbClr val="DF57FF"/>
                </a:solidFill>
                <a:latin typeface="Spectral Light" panose="02020302060000000000" pitchFamily="18" charset="0"/>
              </a:rPr>
              <a:t>retourner à son point de départ</a:t>
            </a:r>
            <a:r>
              <a:rPr lang="fr-FR" sz="2000" dirty="0">
                <a:solidFill>
                  <a:schemeClr val="bg1"/>
                </a:solidFill>
                <a:latin typeface="Spectral Light" panose="02020302060000000000" pitchFamily="18" charset="0"/>
              </a:rPr>
              <a:t>.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9" y="617538"/>
            <a:ext cx="5149825" cy="461665"/>
          </a:xfrm>
          <a:prstGeom prst="rect">
            <a:avLst/>
          </a:prstGeom>
          <a:noFill/>
        </p:spPr>
        <p:txBody>
          <a:bodyPr wrap="square" rtlCol="0">
            <a:spAutoFit/>
          </a:bodyPr>
          <a:lstStyle/>
          <a:p>
            <a:r>
              <a:rPr lang="fr-FR" sz="2400" dirty="0" smtClean="0">
                <a:solidFill>
                  <a:srgbClr val="DF57FF"/>
                </a:solidFill>
                <a:latin typeface="Spectral Light" panose="02020302060000000000" pitchFamily="18" charset="0"/>
              </a:rPr>
              <a:t>Répétition par la course du SOLEIL</a:t>
            </a:r>
          </a:p>
        </p:txBody>
      </p:sp>
    </p:spTree>
    <p:extLst>
      <p:ext uri="{BB962C8B-B14F-4D97-AF65-F5344CB8AC3E}">
        <p14:creationId xmlns:p14="http://schemas.microsoft.com/office/powerpoint/2010/main" val="804899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1203598"/>
            <a:ext cx="7920881" cy="2246769"/>
          </a:xfrm>
          <a:prstGeom prst="rect">
            <a:avLst/>
          </a:prstGeom>
          <a:noFill/>
        </p:spPr>
        <p:txBody>
          <a:bodyPr wrap="square" rtlCol="0">
            <a:spAutoFit/>
          </a:bodyPr>
          <a:lstStyle/>
          <a:p>
            <a:r>
              <a:rPr lang="fr-FR" sz="2000" u="sng" dirty="0" smtClean="0">
                <a:solidFill>
                  <a:schemeClr val="tx1">
                    <a:lumMod val="65000"/>
                    <a:lumOff val="35000"/>
                  </a:schemeClr>
                </a:solidFill>
                <a:latin typeface="Spectral Light" panose="02020302060000000000" pitchFamily="18" charset="0"/>
              </a:rPr>
              <a:t>Ecclésiaste 1.5 </a:t>
            </a:r>
            <a:r>
              <a:rPr lang="fr-FR" sz="1600" u="sng" dirty="0" smtClean="0">
                <a:solidFill>
                  <a:schemeClr val="tx1">
                    <a:lumMod val="65000"/>
                    <a:lumOff val="35000"/>
                  </a:schemeClr>
                </a:solidFill>
                <a:latin typeface="Spectral Light" panose="02020302060000000000" pitchFamily="18" charset="0"/>
              </a:rPr>
              <a:t>(S21)</a:t>
            </a:r>
            <a:endParaRPr lang="fr-FR" sz="1600" u="sng" dirty="0">
              <a:solidFill>
                <a:schemeClr val="tx1">
                  <a:lumMod val="65000"/>
                  <a:lumOff val="35000"/>
                </a:schemeClr>
              </a:solidFill>
              <a:latin typeface="Spectral Light" panose="02020302060000000000" pitchFamily="18" charset="0"/>
            </a:endParaRPr>
          </a:p>
          <a:p>
            <a:r>
              <a:rPr lang="fr-FR" sz="2000" dirty="0" smtClean="0">
                <a:solidFill>
                  <a:schemeClr val="tx1">
                    <a:lumMod val="65000"/>
                    <a:lumOff val="35000"/>
                  </a:schemeClr>
                </a:solidFill>
                <a:latin typeface="Spectral Light" panose="02020302060000000000" pitchFamily="18" charset="0"/>
              </a:rPr>
              <a:t>Le </a:t>
            </a:r>
            <a:r>
              <a:rPr lang="fr-FR" sz="2000" dirty="0">
                <a:solidFill>
                  <a:schemeClr val="tx1">
                    <a:lumMod val="65000"/>
                    <a:lumOff val="35000"/>
                  </a:schemeClr>
                </a:solidFill>
                <a:latin typeface="Spectral Light" panose="02020302060000000000" pitchFamily="18" charset="0"/>
              </a:rPr>
              <a:t>soleil se lève, le soleil se couche, il soupire après l'endroit </a:t>
            </a:r>
            <a:r>
              <a:rPr lang="fr-FR" sz="2000" dirty="0">
                <a:solidFill>
                  <a:srgbClr val="DF57FF"/>
                </a:solidFill>
                <a:latin typeface="Spectral Light" panose="02020302060000000000" pitchFamily="18" charset="0"/>
              </a:rPr>
              <a:t>d'où il se lève de nouveau</a:t>
            </a:r>
            <a:r>
              <a:rPr lang="fr-FR" sz="2000" dirty="0">
                <a:solidFill>
                  <a:schemeClr val="tx1">
                    <a:lumMod val="65000"/>
                    <a:lumOff val="35000"/>
                  </a:schemeClr>
                </a:solidFill>
                <a:latin typeface="Spectral Light" panose="02020302060000000000" pitchFamily="18" charset="0"/>
              </a:rPr>
              <a:t>. </a:t>
            </a:r>
            <a:endParaRPr lang="fr-FR" sz="2000" dirty="0" smtClean="0">
              <a:solidFill>
                <a:schemeClr val="tx1">
                  <a:lumMod val="65000"/>
                  <a:lumOff val="35000"/>
                </a:schemeClr>
              </a:solidFill>
              <a:latin typeface="Spectral Light" panose="02020302060000000000" pitchFamily="18" charset="0"/>
            </a:endParaRPr>
          </a:p>
          <a:p>
            <a:endParaRPr lang="fr-FR" sz="2000" dirty="0" smtClean="0">
              <a:solidFill>
                <a:schemeClr val="bg1"/>
              </a:solidFill>
              <a:latin typeface="Spectral Light" panose="02020302060000000000" pitchFamily="18" charset="0"/>
            </a:endParaRPr>
          </a:p>
          <a:p>
            <a:r>
              <a:rPr lang="fr-FR" sz="2000" u="sng" dirty="0">
                <a:solidFill>
                  <a:schemeClr val="tx1">
                    <a:lumMod val="65000"/>
                    <a:lumOff val="35000"/>
                  </a:schemeClr>
                </a:solidFill>
                <a:latin typeface="Spectral Light" panose="02020302060000000000" pitchFamily="18" charset="0"/>
              </a:rPr>
              <a:t>Ecclésiaste 1.5 </a:t>
            </a:r>
            <a:r>
              <a:rPr lang="fr-FR" sz="1600" u="sng" dirty="0" smtClean="0">
                <a:solidFill>
                  <a:schemeClr val="tx1">
                    <a:lumMod val="65000"/>
                    <a:lumOff val="35000"/>
                  </a:schemeClr>
                </a:solidFill>
                <a:latin typeface="Spectral Light" panose="02020302060000000000" pitchFamily="18" charset="0"/>
              </a:rPr>
              <a:t>(Français courant, 1982)</a:t>
            </a:r>
            <a:endParaRPr lang="fr-FR" sz="1600" u="sng" dirty="0">
              <a:solidFill>
                <a:schemeClr val="tx1">
                  <a:lumMod val="65000"/>
                  <a:lumOff val="35000"/>
                </a:schemeClr>
              </a:solidFill>
              <a:latin typeface="Spectral Light" panose="02020302060000000000" pitchFamily="18" charset="0"/>
            </a:endParaRPr>
          </a:p>
          <a:p>
            <a:r>
              <a:rPr lang="fr-FR" sz="2000" dirty="0">
                <a:solidFill>
                  <a:schemeClr val="tx1">
                    <a:lumMod val="65000"/>
                    <a:lumOff val="35000"/>
                  </a:schemeClr>
                </a:solidFill>
                <a:latin typeface="Spectral Light" panose="02020302060000000000" pitchFamily="18" charset="0"/>
              </a:rPr>
              <a:t>Le soleil se lève, le soleil se couche, puis il se hâte de </a:t>
            </a:r>
            <a:r>
              <a:rPr lang="fr-FR" sz="2000" dirty="0">
                <a:solidFill>
                  <a:srgbClr val="DF57FF"/>
                </a:solidFill>
                <a:latin typeface="Spectral Light" panose="02020302060000000000" pitchFamily="18" charset="0"/>
              </a:rPr>
              <a:t>retourner à son point de départ</a:t>
            </a:r>
            <a:r>
              <a:rPr lang="fr-FR" sz="2000" dirty="0">
                <a:solidFill>
                  <a:schemeClr val="tx1">
                    <a:lumMod val="65000"/>
                    <a:lumOff val="35000"/>
                  </a:schemeClr>
                </a:solidFill>
                <a:latin typeface="Spectral Light" panose="02020302060000000000" pitchFamily="18" charset="0"/>
              </a:rPr>
              <a:t>.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9" y="617538"/>
            <a:ext cx="5149825" cy="461665"/>
          </a:xfrm>
          <a:prstGeom prst="rect">
            <a:avLst/>
          </a:prstGeom>
          <a:noFill/>
        </p:spPr>
        <p:txBody>
          <a:bodyPr wrap="square" rtlCol="0">
            <a:spAutoFit/>
          </a:bodyPr>
          <a:lstStyle/>
          <a:p>
            <a:r>
              <a:rPr lang="fr-FR" sz="2400" dirty="0" smtClean="0">
                <a:solidFill>
                  <a:srgbClr val="DF57FF"/>
                </a:solidFill>
                <a:latin typeface="Spectral Light" panose="02020302060000000000" pitchFamily="18" charset="0"/>
              </a:rPr>
              <a:t>Répétition par la course du SOLEIL</a:t>
            </a:r>
          </a:p>
        </p:txBody>
      </p:sp>
    </p:spTree>
    <p:extLst>
      <p:ext uri="{BB962C8B-B14F-4D97-AF65-F5344CB8AC3E}">
        <p14:creationId xmlns:p14="http://schemas.microsoft.com/office/powerpoint/2010/main" val="1556047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71132</TotalTime>
  <Words>4477</Words>
  <Application>Microsoft Office PowerPoint</Application>
  <PresentationFormat>On-screen Show (16:9)</PresentationFormat>
  <Paragraphs>670</Paragraphs>
  <Slides>78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Apple Garamond</vt:lpstr>
      <vt:lpstr>Arial</vt:lpstr>
      <vt:lpstr>Calibri</vt:lpstr>
      <vt:lpstr>Spectral</vt:lpstr>
      <vt:lpstr>Spectral Light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Fawzi</dc:creator>
  <cp:lastModifiedBy>Pritchard, Neil</cp:lastModifiedBy>
  <cp:revision>2433</cp:revision>
  <dcterms:created xsi:type="dcterms:W3CDTF">2018-04-25T09:15:37Z</dcterms:created>
  <dcterms:modified xsi:type="dcterms:W3CDTF">2019-01-21T08:51:51Z</dcterms:modified>
</cp:coreProperties>
</file>