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09"/>
  </p:notesMasterIdLst>
  <p:sldIdLst>
    <p:sldId id="747" r:id="rId2"/>
    <p:sldId id="748" r:id="rId3"/>
    <p:sldId id="750" r:id="rId4"/>
    <p:sldId id="940" r:id="rId5"/>
    <p:sldId id="1057" r:id="rId6"/>
    <p:sldId id="976" r:id="rId7"/>
    <p:sldId id="977" r:id="rId8"/>
    <p:sldId id="978" r:id="rId9"/>
    <p:sldId id="979" r:id="rId10"/>
    <p:sldId id="980" r:id="rId11"/>
    <p:sldId id="981" r:id="rId12"/>
    <p:sldId id="982" r:id="rId13"/>
    <p:sldId id="942" r:id="rId14"/>
    <p:sldId id="983" r:id="rId15"/>
    <p:sldId id="984" r:id="rId16"/>
    <p:sldId id="985" r:id="rId17"/>
    <p:sldId id="989" r:id="rId18"/>
    <p:sldId id="990" r:id="rId19"/>
    <p:sldId id="986" r:id="rId20"/>
    <p:sldId id="991" r:id="rId21"/>
    <p:sldId id="993" r:id="rId22"/>
    <p:sldId id="994" r:id="rId23"/>
    <p:sldId id="995" r:id="rId24"/>
    <p:sldId id="945" r:id="rId25"/>
    <p:sldId id="996" r:id="rId26"/>
    <p:sldId id="998" r:id="rId27"/>
    <p:sldId id="997" r:id="rId28"/>
    <p:sldId id="1056" r:id="rId29"/>
    <p:sldId id="999" r:id="rId30"/>
    <p:sldId id="1000" r:id="rId31"/>
    <p:sldId id="1001" r:id="rId32"/>
    <p:sldId id="1002" r:id="rId33"/>
    <p:sldId id="1003" r:id="rId34"/>
    <p:sldId id="1005" r:id="rId35"/>
    <p:sldId id="950" r:id="rId36"/>
    <p:sldId id="1012" r:id="rId37"/>
    <p:sldId id="1033" r:id="rId38"/>
    <p:sldId id="1010" r:id="rId39"/>
    <p:sldId id="1008" r:id="rId40"/>
    <p:sldId id="1011" r:id="rId41"/>
    <p:sldId id="1013" r:id="rId42"/>
    <p:sldId id="959" r:id="rId43"/>
    <p:sldId id="1015" r:id="rId44"/>
    <p:sldId id="952" r:id="rId45"/>
    <p:sldId id="951" r:id="rId46"/>
    <p:sldId id="1016" r:id="rId47"/>
    <p:sldId id="1014" r:id="rId48"/>
    <p:sldId id="953" r:id="rId49"/>
    <p:sldId id="948" r:id="rId50"/>
    <p:sldId id="1017" r:id="rId51"/>
    <p:sldId id="949" r:id="rId52"/>
    <p:sldId id="1018" r:id="rId53"/>
    <p:sldId id="1019" r:id="rId54"/>
    <p:sldId id="1020" r:id="rId55"/>
    <p:sldId id="1023" r:id="rId56"/>
    <p:sldId id="961" r:id="rId57"/>
    <p:sldId id="1030" r:id="rId58"/>
    <p:sldId id="962" r:id="rId59"/>
    <p:sldId id="1025" r:id="rId60"/>
    <p:sldId id="963" r:id="rId61"/>
    <p:sldId id="1026" r:id="rId62"/>
    <p:sldId id="964" r:id="rId63"/>
    <p:sldId id="1027" r:id="rId64"/>
    <p:sldId id="966" r:id="rId65"/>
    <p:sldId id="1028" r:id="rId66"/>
    <p:sldId id="967" r:id="rId67"/>
    <p:sldId id="968" r:id="rId68"/>
    <p:sldId id="969" r:id="rId69"/>
    <p:sldId id="970" r:id="rId70"/>
    <p:sldId id="1031" r:id="rId71"/>
    <p:sldId id="943" r:id="rId72"/>
    <p:sldId id="1034" r:id="rId73"/>
    <p:sldId id="971" r:id="rId74"/>
    <p:sldId id="972" r:id="rId75"/>
    <p:sldId id="1035" r:id="rId76"/>
    <p:sldId id="1036" r:id="rId77"/>
    <p:sldId id="1037" r:id="rId78"/>
    <p:sldId id="1038" r:id="rId79"/>
    <p:sldId id="1039" r:id="rId80"/>
    <p:sldId id="1040" r:id="rId81"/>
    <p:sldId id="1042" r:id="rId82"/>
    <p:sldId id="1043" r:id="rId83"/>
    <p:sldId id="1045" r:id="rId84"/>
    <p:sldId id="1046" r:id="rId85"/>
    <p:sldId id="1047" r:id="rId86"/>
    <p:sldId id="1048" r:id="rId87"/>
    <p:sldId id="1049" r:id="rId88"/>
    <p:sldId id="1050" r:id="rId89"/>
    <p:sldId id="1051" r:id="rId90"/>
    <p:sldId id="1052" r:id="rId91"/>
    <p:sldId id="1053" r:id="rId92"/>
    <p:sldId id="1054" r:id="rId93"/>
    <p:sldId id="1055" r:id="rId94"/>
    <p:sldId id="1059" r:id="rId95"/>
    <p:sldId id="1058" r:id="rId96"/>
    <p:sldId id="1060" r:id="rId97"/>
    <p:sldId id="1061" r:id="rId98"/>
    <p:sldId id="1062" r:id="rId99"/>
    <p:sldId id="1064" r:id="rId100"/>
    <p:sldId id="1063" r:id="rId101"/>
    <p:sldId id="1065" r:id="rId102"/>
    <p:sldId id="1066" r:id="rId103"/>
    <p:sldId id="1067" r:id="rId104"/>
    <p:sldId id="1068" r:id="rId105"/>
    <p:sldId id="1069" r:id="rId106"/>
    <p:sldId id="1070" r:id="rId107"/>
    <p:sldId id="843" r:id="rId108"/>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DF57FF"/>
    <a:srgbClr val="FFCC66"/>
    <a:srgbClr val="66FF33"/>
    <a:srgbClr val="66FF66"/>
    <a:srgbClr val="FFCC00"/>
    <a:srgbClr val="FFFF99"/>
    <a:srgbClr val="FF3300"/>
    <a:srgbClr val="0A0A0A"/>
    <a:srgbClr val="FF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5" autoAdjust="0"/>
    <p:restoredTop sz="99467" autoAdjust="0"/>
  </p:normalViewPr>
  <p:slideViewPr>
    <p:cSldViewPr>
      <p:cViewPr varScale="1">
        <p:scale>
          <a:sx n="152" d="100"/>
          <a:sy n="152" d="100"/>
        </p:scale>
        <p:origin x="774"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AC9A5-DC44-4CC7-B042-5BD108FD9C0F}" type="datetimeFigureOut">
              <a:rPr lang="fr-FR" smtClean="0"/>
              <a:t>31/12/2018</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ABF3E-8FE9-4E35-888C-15CEC1F55A3F}" type="slidenum">
              <a:rPr lang="fr-FR" smtClean="0"/>
              <a:t>‹#›</a:t>
            </a:fld>
            <a:endParaRPr lang="fr-FR" dirty="0"/>
          </a:p>
        </p:txBody>
      </p:sp>
    </p:spTree>
    <p:extLst>
      <p:ext uri="{BB962C8B-B14F-4D97-AF65-F5344CB8AC3E}">
        <p14:creationId xmlns:p14="http://schemas.microsoft.com/office/powerpoint/2010/main" val="148205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62B3C302-6B28-4D61-BECE-8559B1003848}" type="slidenum">
              <a:rPr lang="en-GB" altLang="en-US" sz="1200" b="0" smtClean="0"/>
              <a:pPr/>
              <a:t>1</a:t>
            </a:fld>
            <a:endParaRPr lang="en-GB" altLang="en-US" sz="1200" b="0"/>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99408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3D88932-FF23-453F-926C-E41D6AD30B8C}" type="datetime1">
              <a:rPr lang="fr-FR" smtClean="0"/>
              <a:t>31/12/2018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337257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9B80C46-9975-489C-8FCC-0D0DD60F488E}" type="datetime1">
              <a:rPr lang="fr-FR" smtClean="0"/>
              <a:t>31/12/2018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63976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2"/>
            <a:ext cx="2057400" cy="329088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7630902-08E5-4711-ACAF-1AD6E8C28AAA}" type="datetime1">
              <a:rPr lang="fr-FR" smtClean="0"/>
              <a:t>31/12/2018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398254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97349BD-C067-449F-A967-B04EEF7A2699}" type="datetime1">
              <a:rPr lang="fr-FR" smtClean="0"/>
              <a:t>31/12/2018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583F2-927E-4864-AB6D-A5E4CF3355D9}" type="slidenum">
              <a:rPr lang="en-US" altLang="en-US"/>
              <a:pPr>
                <a:defRPr/>
              </a:pPr>
              <a:t>‹#›</a:t>
            </a:fld>
            <a:endParaRPr lang="en-US" altLang="en-US"/>
          </a:p>
        </p:txBody>
      </p:sp>
    </p:spTree>
    <p:extLst>
      <p:ext uri="{BB962C8B-B14F-4D97-AF65-F5344CB8AC3E}">
        <p14:creationId xmlns:p14="http://schemas.microsoft.com/office/powerpoint/2010/main" val="26339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B41054C-B3D9-4815-9315-E9302BB1BB83}" type="datetime1">
              <a:rPr lang="fr-FR" smtClean="0"/>
              <a:t>31/12/2018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421958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D92EAF4-1EA7-49E6-8DF9-944A8E53CB55}" type="datetime1">
              <a:rPr lang="fr-FR" smtClean="0"/>
              <a:t>31/12/2018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90577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8CD377D-FB14-404C-BDBB-2D7715FF8B1A}" type="datetime1">
              <a:rPr lang="fr-FR" smtClean="0"/>
              <a:t>31/12/2018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218815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8190DCB-6FFB-474C-9302-A19BE34F8977}" type="datetime1">
              <a:rPr lang="fr-FR" smtClean="0"/>
              <a:t>31/12/2018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245166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976D378-C874-400F-BB3E-A7886370B526}" type="datetime1">
              <a:rPr lang="fr-FR" smtClean="0"/>
              <a:t>31/12/2018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107977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38642DF-8BE5-483C-BD03-B4D44CD9C4D1}" type="datetime1">
              <a:rPr lang="fr-FR" smtClean="0"/>
              <a:t>31/12/2018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4037955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E26BE3-9798-4689-A1CB-E0A15C799B04}" type="datetime1">
              <a:rPr lang="fr-FR" smtClean="0"/>
              <a:t>31/12/2018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198669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3AF9B30-4E36-449E-97AD-F409A3DF5A09}" type="datetime1">
              <a:rPr lang="fr-FR" smtClean="0"/>
              <a:t>31/12/2018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09FF85-A8E4-4662-9A25-7E1193D20439}" type="slidenum">
              <a:rPr lang="fr-FR" smtClean="0"/>
              <a:t>‹#›</a:t>
            </a:fld>
            <a:endParaRPr lang="fr-FR" dirty="0"/>
          </a:p>
        </p:txBody>
      </p:sp>
    </p:spTree>
    <p:extLst>
      <p:ext uri="{BB962C8B-B14F-4D97-AF65-F5344CB8AC3E}">
        <p14:creationId xmlns:p14="http://schemas.microsoft.com/office/powerpoint/2010/main" val="48785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4CC292F-3902-45AC-9D29-6D2AB5C415C2}" type="datetime1">
              <a:rPr lang="fr-FR" smtClean="0"/>
              <a:t>31/12/2018</a:t>
            </a:fld>
            <a:endParaRPr lang="fr-FR" dirty="0"/>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09FF85-A8E4-4662-9A25-7E1193D20439}" type="slidenum">
              <a:rPr lang="fr-FR" smtClean="0"/>
              <a:t>‹#›</a:t>
            </a:fld>
            <a:endParaRPr lang="fr-FR" dirty="0"/>
          </a:p>
        </p:txBody>
      </p:sp>
    </p:spTree>
    <p:extLst>
      <p:ext uri="{BB962C8B-B14F-4D97-AF65-F5344CB8AC3E}">
        <p14:creationId xmlns:p14="http://schemas.microsoft.com/office/powerpoint/2010/main" val="33516421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énérique C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7" cy="5143500"/>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2" name="Espace réservé du numéro de diapositive 1"/>
          <p:cNvSpPr>
            <a:spLocks noGrp="1"/>
          </p:cNvSpPr>
          <p:nvPr>
            <p:ph type="sldNum" sz="quarter" idx="12"/>
          </p:nvPr>
        </p:nvSpPr>
        <p:spPr/>
        <p:txBody>
          <a:bodyPr/>
          <a:lstStyle/>
          <a:p>
            <a:pPr>
              <a:defRPr/>
            </a:pPr>
            <a:fld id="{254583F2-927E-4864-AB6D-A5E4CF3355D9}" type="slidenum">
              <a:rPr lang="en-US" altLang="en-US" smtClean="0"/>
              <a:pPr>
                <a:defRPr/>
              </a:pPr>
              <a:t>1</a:t>
            </a:fld>
            <a:endParaRPr lang="en-US" altLang="en-US"/>
          </a:p>
        </p:txBody>
      </p:sp>
    </p:spTree>
    <p:extLst>
      <p:ext uri="{BB962C8B-B14F-4D97-AF65-F5344CB8AC3E}">
        <p14:creationId xmlns:p14="http://schemas.microsoft.com/office/powerpoint/2010/main" val="411788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 </a:t>
            </a:r>
            <a:r>
              <a:rPr lang="fr-FR" sz="2000" dirty="0">
                <a:solidFill>
                  <a:schemeClr val="bg1"/>
                </a:solidFill>
                <a:latin typeface="Spectral Light" panose="02020302060000000000" pitchFamily="18" charset="0"/>
              </a:rPr>
              <a:t>soleil se lève plein </a:t>
            </a:r>
            <a:r>
              <a:rPr lang="fr-FR" sz="2000" dirty="0" smtClean="0">
                <a:solidFill>
                  <a:schemeClr val="bg1"/>
                </a:solidFill>
                <a:latin typeface="Spectral Light" panose="02020302060000000000" pitchFamily="18" charset="0"/>
              </a:rPr>
              <a:t>est</a:t>
            </a:r>
          </a:p>
          <a:p>
            <a:endParaRPr lang="fr-FR" sz="800" dirty="0" smtClean="0">
              <a:solidFill>
                <a:srgbClr val="FF0000"/>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suit </a:t>
            </a:r>
            <a:r>
              <a:rPr lang="fr-FR" sz="2000" dirty="0">
                <a:solidFill>
                  <a:schemeClr val="bg1"/>
                </a:solidFill>
                <a:latin typeface="Spectral Light" panose="02020302060000000000" pitchFamily="18" charset="0"/>
              </a:rPr>
              <a:t>un arc parfait se </a:t>
            </a:r>
            <a:r>
              <a:rPr lang="fr-FR" sz="2000" dirty="0" smtClean="0">
                <a:solidFill>
                  <a:schemeClr val="bg1"/>
                </a:solidFill>
                <a:latin typeface="Spectral Light" panose="02020302060000000000" pitchFamily="18" charset="0"/>
              </a:rPr>
              <a:t>dirigeant</a:t>
            </a:r>
          </a:p>
          <a:p>
            <a:r>
              <a:rPr lang="fr-FR" sz="2000" dirty="0" smtClean="0">
                <a:solidFill>
                  <a:schemeClr val="bg1"/>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 arc est mesurable sur</a:t>
            </a: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cadran </a:t>
            </a:r>
            <a:r>
              <a:rPr lang="fr-FR" sz="2000" dirty="0" smtClean="0">
                <a:solidFill>
                  <a:schemeClr val="bg1"/>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rgbClr val="FF0000"/>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s://upload.wikimedia.org/wikipedia/commons/thumb/a/ae/Equinox-0.jpg/800px-Equino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5005" y="922338"/>
            <a:ext cx="3713857" cy="2785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Flèche droite 12"/>
          <p:cNvSpPr/>
          <p:nvPr/>
        </p:nvSpPr>
        <p:spPr>
          <a:xfrm>
            <a:off x="155575" y="3183818"/>
            <a:ext cx="4572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9768889">
            <a:off x="6611406" y="2617237"/>
            <a:ext cx="457200" cy="216024"/>
          </a:xfrm>
          <a:prstGeom prst="rightArrow">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181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6" descr="01Sanctuaire-5"/>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7485" y="1059371"/>
            <a:ext cx="5616625" cy="301682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671069303"/>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307974" y="355661"/>
            <a:ext cx="8584506" cy="1738938"/>
          </a:xfrm>
          <a:prstGeom prst="rect">
            <a:avLst/>
          </a:prstGeom>
          <a:noFill/>
          <a:ln>
            <a:noFill/>
          </a:ln>
          <a:effectLst>
            <a:glow rad="63500">
              <a:schemeClr val="accent3">
                <a:satMod val="175000"/>
                <a:alpha val="40000"/>
              </a:schemeClr>
            </a:glow>
          </a:effectLst>
        </p:spPr>
        <p:txBody>
          <a:bodyPr wrap="square" rtlCol="0">
            <a:spAutoFit/>
          </a:bodyPr>
          <a:lstStyle/>
          <a:p>
            <a:pPr algn="ctr"/>
            <a:r>
              <a:rPr lang="fr-FR" sz="2800" dirty="0" smtClean="0">
                <a:solidFill>
                  <a:schemeClr val="bg1"/>
                </a:solidFill>
                <a:latin typeface="Spectral Light" panose="02020302060000000000" pitchFamily="18" charset="0"/>
              </a:rPr>
              <a:t>L’entrée du Tabernacle est face </a:t>
            </a:r>
            <a:r>
              <a:rPr lang="fr-FR" sz="2800" dirty="0" smtClean="0">
                <a:solidFill>
                  <a:srgbClr val="00FF00"/>
                </a:solidFill>
                <a:latin typeface="Spectral Light" panose="02020302060000000000" pitchFamily="18" charset="0"/>
              </a:rPr>
              <a:t>à l’orient, l’est</a:t>
            </a:r>
          </a:p>
          <a:p>
            <a:pPr algn="ctr"/>
            <a:endParaRPr lang="fr-FR" sz="1200" dirty="0" smtClean="0">
              <a:solidFill>
                <a:srgbClr val="00FF00"/>
              </a:solidFill>
              <a:latin typeface="Spectral Light" panose="02020302060000000000" pitchFamily="18" charset="0"/>
            </a:endParaRPr>
          </a:p>
          <a:p>
            <a:pPr algn="ctr"/>
            <a:r>
              <a:rPr lang="fr-FR" sz="2800" dirty="0">
                <a:solidFill>
                  <a:schemeClr val="bg1"/>
                </a:solidFill>
                <a:latin typeface="Spectral Light" panose="02020302060000000000" pitchFamily="18" charset="0"/>
              </a:rPr>
              <a:t>En hébreu </a:t>
            </a:r>
            <a:r>
              <a:rPr lang="he-IL" sz="2800" dirty="0">
                <a:solidFill>
                  <a:srgbClr val="00FF00"/>
                </a:solidFill>
                <a:latin typeface="Spectral Light" panose="02020302060000000000" pitchFamily="18" charset="0"/>
              </a:rPr>
              <a:t>מזרח</a:t>
            </a:r>
            <a:r>
              <a:rPr lang="fr-FR" sz="2800" dirty="0">
                <a:solidFill>
                  <a:schemeClr val="bg1"/>
                </a:solidFill>
                <a:latin typeface="Spectral Light" panose="02020302060000000000" pitchFamily="18" charset="0"/>
              </a:rPr>
              <a:t> </a:t>
            </a:r>
            <a:r>
              <a:rPr lang="fr-FR" dirty="0" smtClean="0">
                <a:solidFill>
                  <a:schemeClr val="bg1"/>
                </a:solidFill>
                <a:latin typeface="Spectral Light" panose="02020302060000000000" pitchFamily="18" charset="0"/>
              </a:rPr>
              <a:t>(</a:t>
            </a:r>
            <a:r>
              <a:rPr lang="fr-FR" dirty="0" err="1" smtClean="0">
                <a:solidFill>
                  <a:schemeClr val="bg1"/>
                </a:solidFill>
                <a:latin typeface="Spectral Light" panose="02020302060000000000" pitchFamily="18" charset="0"/>
              </a:rPr>
              <a:t>mitsra</a:t>
            </a:r>
            <a:r>
              <a:rPr lang="fr-FR" u="sng" dirty="0" err="1" smtClean="0">
                <a:solidFill>
                  <a:schemeClr val="bg1"/>
                </a:solidFill>
                <a:latin typeface="Spectral Light" panose="02020302060000000000" pitchFamily="18" charset="0"/>
              </a:rPr>
              <a:t>h</a:t>
            </a:r>
            <a:r>
              <a:rPr lang="fr-FR" dirty="0" smtClean="0">
                <a:solidFill>
                  <a:schemeClr val="bg1"/>
                </a:solidFill>
                <a:latin typeface="Spectral Light" panose="02020302060000000000" pitchFamily="18" charset="0"/>
              </a:rPr>
              <a:t>) </a:t>
            </a:r>
            <a:r>
              <a:rPr lang="fr-FR" sz="2800" dirty="0" smtClean="0">
                <a:solidFill>
                  <a:schemeClr val="bg1"/>
                </a:solidFill>
                <a:latin typeface="Spectral Light" panose="02020302060000000000" pitchFamily="18" charset="0"/>
              </a:rPr>
              <a:t>signifie : lever du soleil.</a:t>
            </a:r>
          </a:p>
          <a:p>
            <a:pPr algn="ctr"/>
            <a:endParaRPr lang="fr-FR" sz="700" dirty="0" smtClean="0">
              <a:solidFill>
                <a:schemeClr val="bg1"/>
              </a:solidFill>
              <a:latin typeface="Spectral Light" panose="02020302060000000000" pitchFamily="18" charset="0"/>
            </a:endParaRPr>
          </a:p>
          <a:p>
            <a:pPr algn="ctr"/>
            <a:r>
              <a:rPr lang="fr-FR" sz="2800" dirty="0" smtClean="0">
                <a:solidFill>
                  <a:schemeClr val="bg1"/>
                </a:solidFill>
                <a:latin typeface="Spectral Light" panose="02020302060000000000" pitchFamily="18" charset="0"/>
              </a:rPr>
              <a:t>En grec </a:t>
            </a:r>
            <a:r>
              <a:rPr lang="el-GR" sz="2800" dirty="0" smtClean="0">
                <a:solidFill>
                  <a:srgbClr val="00FF00"/>
                </a:solidFill>
                <a:latin typeface="Spectral Light" panose="02020302060000000000" pitchFamily="18" charset="0"/>
              </a:rPr>
              <a:t>ἀνατολή</a:t>
            </a:r>
            <a:r>
              <a:rPr lang="fr-FR" sz="2800" dirty="0" smtClean="0">
                <a:solidFill>
                  <a:srgbClr val="00FF00"/>
                </a:solidFill>
                <a:latin typeface="Spectral Light" panose="02020302060000000000" pitchFamily="18" charset="0"/>
              </a:rPr>
              <a:t> </a:t>
            </a:r>
            <a:r>
              <a:rPr lang="fr-FR" dirty="0" smtClean="0">
                <a:solidFill>
                  <a:schemeClr val="bg1"/>
                </a:solidFill>
                <a:latin typeface="Spectral Light" panose="02020302060000000000" pitchFamily="18" charset="0"/>
              </a:rPr>
              <a:t>(</a:t>
            </a:r>
            <a:r>
              <a:rPr lang="fr-FR" dirty="0" err="1" smtClean="0">
                <a:solidFill>
                  <a:schemeClr val="bg1"/>
                </a:solidFill>
                <a:latin typeface="Spectral Light" panose="02020302060000000000" pitchFamily="18" charset="0"/>
              </a:rPr>
              <a:t>anatolè</a:t>
            </a:r>
            <a:r>
              <a:rPr lang="fr-FR" dirty="0" smtClean="0">
                <a:solidFill>
                  <a:schemeClr val="bg1"/>
                </a:solidFill>
                <a:latin typeface="Spectral Light" panose="02020302060000000000" pitchFamily="18" charset="0"/>
              </a:rPr>
              <a:t>) </a:t>
            </a:r>
            <a:r>
              <a:rPr lang="fr-FR" sz="2800" dirty="0" smtClean="0">
                <a:solidFill>
                  <a:schemeClr val="bg1"/>
                </a:solidFill>
                <a:latin typeface="Spectral Light" panose="02020302060000000000" pitchFamily="18" charset="0"/>
              </a:rPr>
              <a:t>signifie : lever du soleil.</a:t>
            </a:r>
            <a:endParaRPr lang="fr-FR" sz="28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Tabernacle de Moise, Temple de Salomon | L&amp;#39;Epouse de Chri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8430" y="2427734"/>
            <a:ext cx="4267140" cy="241887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221442" y="3520846"/>
            <a:ext cx="765721"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EST</a:t>
            </a:r>
            <a:endParaRPr lang="fr-FR" sz="2400" b="1" dirty="0">
              <a:solidFill>
                <a:srgbClr val="00FF00"/>
              </a:solidFill>
              <a:latin typeface="Spectral Light" panose="02020302060000000000" pitchFamily="18" charset="0"/>
            </a:endParaRPr>
          </a:p>
        </p:txBody>
      </p:sp>
      <p:sp>
        <p:nvSpPr>
          <p:cNvPr id="14" name="ZoneTexte 13"/>
          <p:cNvSpPr txBox="1"/>
          <p:nvPr/>
        </p:nvSpPr>
        <p:spPr>
          <a:xfrm>
            <a:off x="6948264" y="3520845"/>
            <a:ext cx="1296144"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OUEST</a:t>
            </a:r>
            <a:endParaRPr lang="fr-FR" sz="2400" b="1" dirty="0">
              <a:solidFill>
                <a:srgbClr val="00FF00"/>
              </a:solidFill>
              <a:latin typeface="Spectral Light" panose="02020302060000000000" pitchFamily="18" charset="0"/>
            </a:endParaRPr>
          </a:p>
        </p:txBody>
      </p:sp>
    </p:spTree>
    <p:extLst>
      <p:ext uri="{BB962C8B-B14F-4D97-AF65-F5344CB8AC3E}">
        <p14:creationId xmlns:p14="http://schemas.microsoft.com/office/powerpoint/2010/main" val="11093880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left)">
                                      <p:cBhvr>
                                        <p:cTn id="7" dur="10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wipe(left)">
                                      <p:cBhvr>
                                        <p:cTn id="12" dur="10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Tabernacle de Moise, Temple de Salomon | L&amp;#39;Epouse de Christ"/>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2438430" y="2427734"/>
            <a:ext cx="4267140" cy="241887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221442" y="3520846"/>
            <a:ext cx="765721"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EST</a:t>
            </a:r>
            <a:endParaRPr lang="fr-FR" sz="2400" b="1" dirty="0">
              <a:solidFill>
                <a:srgbClr val="00FF00"/>
              </a:solidFill>
              <a:latin typeface="Spectral Light" panose="02020302060000000000" pitchFamily="18" charset="0"/>
            </a:endParaRPr>
          </a:p>
        </p:txBody>
      </p:sp>
      <p:sp>
        <p:nvSpPr>
          <p:cNvPr id="14" name="ZoneTexte 13"/>
          <p:cNvSpPr txBox="1"/>
          <p:nvPr/>
        </p:nvSpPr>
        <p:spPr>
          <a:xfrm>
            <a:off x="6948264" y="3520845"/>
            <a:ext cx="1296144"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OUEST</a:t>
            </a:r>
            <a:endParaRPr lang="fr-FR" sz="2400" b="1" dirty="0">
              <a:solidFill>
                <a:srgbClr val="00FF00"/>
              </a:solidFill>
              <a:latin typeface="Spectral Light" panose="02020302060000000000" pitchFamily="18" charset="0"/>
            </a:endParaRPr>
          </a:p>
        </p:txBody>
      </p:sp>
      <p:cxnSp>
        <p:nvCxnSpPr>
          <p:cNvPr id="15" name="Connecteur droit avec flèche 14"/>
          <p:cNvCxnSpPr/>
          <p:nvPr/>
        </p:nvCxnSpPr>
        <p:spPr>
          <a:xfrm flipV="1">
            <a:off x="1982549" y="3751678"/>
            <a:ext cx="4961101" cy="1"/>
          </a:xfrm>
          <a:prstGeom prst="straightConnector1">
            <a:avLst/>
          </a:prstGeom>
          <a:ln w="28575">
            <a:solidFill>
              <a:srgbClr val="00FF00"/>
            </a:solidFill>
            <a:tailEnd type="arrow"/>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819556" y="1491629"/>
            <a:ext cx="5504887" cy="584775"/>
          </a:xfrm>
          <a:prstGeom prst="rect">
            <a:avLst/>
          </a:prstGeom>
          <a:noFill/>
        </p:spPr>
        <p:txBody>
          <a:bodyPr wrap="square" rtlCol="0">
            <a:spAutoFit/>
          </a:bodyPr>
          <a:lstStyle/>
          <a:p>
            <a:pPr algn="ctr"/>
            <a:r>
              <a:rPr lang="fr-FR" sz="3200" b="1" dirty="0" smtClean="0">
                <a:solidFill>
                  <a:srgbClr val="00FF00"/>
                </a:solidFill>
                <a:latin typeface="Spectral Light" panose="02020302060000000000" pitchFamily="18" charset="0"/>
              </a:rPr>
              <a:t>Le </a:t>
            </a:r>
            <a:r>
              <a:rPr lang="fr-FR" sz="3200" b="1" dirty="0" smtClean="0">
                <a:solidFill>
                  <a:schemeClr val="bg1"/>
                </a:solidFill>
                <a:latin typeface="Spectral Light" panose="02020302060000000000" pitchFamily="18" charset="0"/>
              </a:rPr>
              <a:t>jour de l’</a:t>
            </a:r>
            <a:r>
              <a:rPr lang="fr-FR" sz="3200" b="1" dirty="0" smtClean="0">
                <a:solidFill>
                  <a:srgbClr val="00FF00"/>
                </a:solidFill>
                <a:latin typeface="Spectral Light" panose="02020302060000000000" pitchFamily="18" charset="0"/>
              </a:rPr>
              <a:t>équinoxe </a:t>
            </a:r>
            <a:endParaRPr lang="fr-FR" sz="3200" b="1" dirty="0">
              <a:solidFill>
                <a:srgbClr val="00FF00"/>
              </a:solidFill>
              <a:latin typeface="Spectral Light" panose="02020302060000000000" pitchFamily="18" charset="0"/>
            </a:endParaRPr>
          </a:p>
        </p:txBody>
      </p:sp>
    </p:spTree>
    <p:extLst>
      <p:ext uri="{BB962C8B-B14F-4D97-AF65-F5344CB8AC3E}">
        <p14:creationId xmlns:p14="http://schemas.microsoft.com/office/powerpoint/2010/main" val="2871538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33871" y="922338"/>
            <a:ext cx="8808913" cy="3385542"/>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Ezéchiel 8.16</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Puis il m'a conduit dans le parvis intérieur de la maison de </a:t>
            </a:r>
            <a:r>
              <a:rPr lang="fr-FR" sz="2000" dirty="0" smtClean="0">
                <a:solidFill>
                  <a:schemeClr val="bg1"/>
                </a:solidFill>
                <a:latin typeface="Spectral Light" panose="02020302060000000000" pitchFamily="18" charset="0"/>
              </a:rPr>
              <a:t>YHWH. </a:t>
            </a:r>
            <a:r>
              <a:rPr lang="fr-FR" sz="2000" dirty="0">
                <a:solidFill>
                  <a:schemeClr val="bg1"/>
                </a:solidFill>
                <a:latin typeface="Spectral Light" panose="02020302060000000000" pitchFamily="18" charset="0"/>
              </a:rPr>
              <a:t>Et voici qu'</a:t>
            </a:r>
            <a:r>
              <a:rPr lang="fr-FR" sz="2000" dirty="0">
                <a:solidFill>
                  <a:srgbClr val="DF57FF"/>
                </a:solidFill>
                <a:latin typeface="Spectral Light" panose="02020302060000000000" pitchFamily="18" charset="0"/>
              </a:rPr>
              <a:t>à l'entrée du temple </a:t>
            </a:r>
            <a:r>
              <a:rPr lang="fr-FR" sz="2000" dirty="0">
                <a:solidFill>
                  <a:schemeClr val="bg1"/>
                </a:solidFill>
                <a:latin typeface="Spectral Light" panose="02020302060000000000" pitchFamily="18" charset="0"/>
              </a:rPr>
              <a:t>de </a:t>
            </a:r>
            <a:r>
              <a:rPr lang="fr-FR" sz="2000" dirty="0" smtClean="0">
                <a:solidFill>
                  <a:schemeClr val="bg1"/>
                </a:solidFill>
                <a:latin typeface="Spectral Light" panose="02020302060000000000" pitchFamily="18" charset="0"/>
              </a:rPr>
              <a:t>YHWH, </a:t>
            </a:r>
            <a:r>
              <a:rPr lang="fr-FR" sz="2000" dirty="0">
                <a:solidFill>
                  <a:schemeClr val="bg1"/>
                </a:solidFill>
                <a:latin typeface="Spectral Light" panose="02020302060000000000" pitchFamily="18" charset="0"/>
              </a:rPr>
              <a:t>entre le portique et l'autel, il y avait environ 25 hommes qui </a:t>
            </a:r>
            <a:r>
              <a:rPr lang="fr-FR" sz="2000" dirty="0">
                <a:solidFill>
                  <a:srgbClr val="FF0000"/>
                </a:solidFill>
                <a:latin typeface="Spectral Light" panose="02020302060000000000" pitchFamily="18" charset="0"/>
              </a:rPr>
              <a:t>tournaient le dos au temple </a:t>
            </a:r>
            <a:r>
              <a:rPr lang="fr-FR" sz="2000" dirty="0">
                <a:solidFill>
                  <a:schemeClr val="bg1"/>
                </a:solidFill>
                <a:latin typeface="Spectral Light" panose="02020302060000000000" pitchFamily="18" charset="0"/>
              </a:rPr>
              <a:t>de </a:t>
            </a:r>
            <a:r>
              <a:rPr lang="fr-FR" sz="2000" dirty="0" smtClean="0">
                <a:solidFill>
                  <a:schemeClr val="bg1"/>
                </a:solidFill>
                <a:latin typeface="Spectral Light" panose="02020302060000000000" pitchFamily="18" charset="0"/>
              </a:rPr>
              <a:t>YHWH </a:t>
            </a:r>
            <a:r>
              <a:rPr lang="fr-FR" sz="2000" dirty="0">
                <a:solidFill>
                  <a:schemeClr val="bg1"/>
                </a:solidFill>
                <a:latin typeface="Spectral Light" panose="02020302060000000000" pitchFamily="18" charset="0"/>
              </a:rPr>
              <a:t>et </a:t>
            </a:r>
            <a:r>
              <a:rPr lang="fr-FR" sz="2000" dirty="0">
                <a:solidFill>
                  <a:srgbClr val="00FF00"/>
                </a:solidFill>
                <a:latin typeface="Spectral Light" panose="02020302060000000000" pitchFamily="18" charset="0"/>
              </a:rPr>
              <a:t>regardaient vers l'est</a:t>
            </a:r>
            <a:r>
              <a:rPr lang="fr-FR" sz="2000" dirty="0">
                <a:solidFill>
                  <a:schemeClr val="bg1"/>
                </a:solidFill>
                <a:latin typeface="Spectral Light" panose="02020302060000000000" pitchFamily="18" charset="0"/>
              </a:rPr>
              <a:t>. Ils se prosternaient en direction de l'est, devant le soleil</a:t>
            </a:r>
            <a:r>
              <a:rPr lang="fr-FR" sz="2000" dirty="0" smtClean="0">
                <a:solidFill>
                  <a:schemeClr val="bg1"/>
                </a:solidFill>
                <a:latin typeface="Spectral Light" panose="02020302060000000000" pitchFamily="18" charset="0"/>
              </a:rPr>
              <a:t>.</a:t>
            </a:r>
          </a:p>
          <a:p>
            <a:endParaRPr lang="fr-FR" sz="14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Ezéchiel </a:t>
            </a:r>
            <a:r>
              <a:rPr lang="fr-FR" sz="2000" u="sng" dirty="0" smtClean="0">
                <a:solidFill>
                  <a:schemeClr val="bg1"/>
                </a:solidFill>
                <a:latin typeface="Spectral Light" panose="02020302060000000000" pitchFamily="18" charset="0"/>
              </a:rPr>
              <a:t>8.16 </a:t>
            </a:r>
            <a:r>
              <a:rPr lang="fr-FR" sz="1600" u="sng" dirty="0" smtClean="0">
                <a:solidFill>
                  <a:schemeClr val="bg1"/>
                </a:solidFill>
                <a:latin typeface="Spectral Light" panose="02020302060000000000" pitchFamily="18" charset="0"/>
              </a:rPr>
              <a:t>(Français </a:t>
            </a:r>
            <a:r>
              <a:rPr lang="fr-FR" sz="1600" u="sng" dirty="0">
                <a:solidFill>
                  <a:schemeClr val="bg1"/>
                </a:solidFill>
                <a:latin typeface="Spectral Light" panose="02020302060000000000" pitchFamily="18" charset="0"/>
              </a:rPr>
              <a:t>courant, 1982)</a:t>
            </a:r>
          </a:p>
          <a:p>
            <a:r>
              <a:rPr lang="fr-FR" sz="2000" dirty="0">
                <a:solidFill>
                  <a:schemeClr val="bg1"/>
                </a:solidFill>
                <a:latin typeface="Spectral Light" panose="02020302060000000000" pitchFamily="18" charset="0"/>
              </a:rPr>
              <a:t>Il me transporta alors vers la cour intérieure du temple. </a:t>
            </a:r>
            <a:r>
              <a:rPr lang="fr-FR" sz="2000" dirty="0">
                <a:solidFill>
                  <a:srgbClr val="DF57FF"/>
                </a:solidFill>
                <a:latin typeface="Spectral Light" panose="02020302060000000000" pitchFamily="18" charset="0"/>
              </a:rPr>
              <a:t>A l'entrée du sanctuaire</a:t>
            </a:r>
            <a:r>
              <a:rPr lang="fr-FR" sz="2000" dirty="0">
                <a:solidFill>
                  <a:schemeClr val="bg1"/>
                </a:solidFill>
                <a:latin typeface="Spectral Light" panose="02020302060000000000" pitchFamily="18" charset="0"/>
              </a:rPr>
              <a:t>, entre le vestibule et l'autel, il y avait environ vingt-cinq hommes. Ils </a:t>
            </a:r>
            <a:r>
              <a:rPr lang="fr-FR" sz="2000" dirty="0">
                <a:solidFill>
                  <a:srgbClr val="FF0000"/>
                </a:solidFill>
                <a:latin typeface="Spectral Light" panose="02020302060000000000" pitchFamily="18" charset="0"/>
              </a:rPr>
              <a:t>tournaient le dos au sanctuaire</a:t>
            </a:r>
            <a:r>
              <a:rPr lang="fr-FR" sz="2000" dirty="0">
                <a:solidFill>
                  <a:schemeClr val="bg1"/>
                </a:solidFill>
                <a:latin typeface="Spectral Light" panose="02020302060000000000" pitchFamily="18" charset="0"/>
              </a:rPr>
              <a:t> et, </a:t>
            </a:r>
            <a:r>
              <a:rPr lang="fr-FR" sz="2000" dirty="0">
                <a:solidFill>
                  <a:srgbClr val="00FF00"/>
                </a:solidFill>
                <a:latin typeface="Spectral Light" panose="02020302060000000000" pitchFamily="18" charset="0"/>
              </a:rPr>
              <a:t>face à l'orient</a:t>
            </a:r>
            <a:r>
              <a:rPr lang="fr-FR" sz="2000" dirty="0">
                <a:solidFill>
                  <a:schemeClr val="bg1"/>
                </a:solidFill>
                <a:latin typeface="Spectral Light" panose="02020302060000000000" pitchFamily="18" charset="0"/>
              </a:rPr>
              <a:t>, ils se prosternaient pour adorer le soleil</a:t>
            </a:r>
            <a:r>
              <a:rPr lang="fr-FR" sz="2000" dirty="0" smtClean="0">
                <a:solidFill>
                  <a:schemeClr val="bg1"/>
                </a:solidFill>
                <a:latin typeface="Spectral Light" panose="02020302060000000000" pitchFamily="18" charset="0"/>
              </a:rPr>
              <a:t>.</a:t>
            </a:r>
            <a:endParaRPr lang="fr-FR" sz="1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598" y="111194"/>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Spectral Light" panose="02020302060000000000" pitchFamily="18" charset="0"/>
              </a:rPr>
              <a:t>Le Temple (Salomon)</a:t>
            </a:r>
          </a:p>
        </p:txBody>
      </p:sp>
    </p:spTree>
    <p:extLst>
      <p:ext uri="{BB962C8B-B14F-4D97-AF65-F5344CB8AC3E}">
        <p14:creationId xmlns:p14="http://schemas.microsoft.com/office/powerpoint/2010/main" val="1160759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33871" y="922338"/>
            <a:ext cx="8808913" cy="3385542"/>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Ezéchiel 8.16</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(S21)</a:t>
            </a:r>
          </a:p>
          <a:p>
            <a:r>
              <a:rPr lang="fr-FR" sz="2000" dirty="0">
                <a:solidFill>
                  <a:schemeClr val="tx1">
                    <a:lumMod val="65000"/>
                    <a:lumOff val="35000"/>
                  </a:schemeClr>
                </a:solidFill>
                <a:latin typeface="Spectral Light" panose="02020302060000000000" pitchFamily="18" charset="0"/>
              </a:rPr>
              <a:t>Puis il m'a conduit dans le parvis intérieur de la maison de </a:t>
            </a:r>
            <a:r>
              <a:rPr lang="fr-FR" sz="2000" dirty="0" smtClean="0">
                <a:solidFill>
                  <a:schemeClr val="tx1">
                    <a:lumMod val="65000"/>
                    <a:lumOff val="35000"/>
                  </a:schemeClr>
                </a:solidFill>
                <a:latin typeface="Spectral Light" panose="02020302060000000000" pitchFamily="18" charset="0"/>
              </a:rPr>
              <a:t>YHWH. </a:t>
            </a:r>
            <a:r>
              <a:rPr lang="fr-FR" sz="2000" dirty="0">
                <a:solidFill>
                  <a:schemeClr val="tx1">
                    <a:lumMod val="65000"/>
                    <a:lumOff val="35000"/>
                  </a:schemeClr>
                </a:solidFill>
                <a:latin typeface="Spectral Light" panose="02020302060000000000" pitchFamily="18" charset="0"/>
              </a:rPr>
              <a:t>Et voici qu'à l'entrée du temple de </a:t>
            </a:r>
            <a:r>
              <a:rPr lang="fr-FR" sz="2000" dirty="0" smtClean="0">
                <a:solidFill>
                  <a:schemeClr val="tx1">
                    <a:lumMod val="65000"/>
                    <a:lumOff val="35000"/>
                  </a:schemeClr>
                </a:solidFill>
                <a:latin typeface="Spectral Light" panose="02020302060000000000" pitchFamily="18" charset="0"/>
              </a:rPr>
              <a:t>YHWH, </a:t>
            </a:r>
            <a:r>
              <a:rPr lang="fr-FR" sz="2000" dirty="0">
                <a:solidFill>
                  <a:schemeClr val="tx1">
                    <a:lumMod val="65000"/>
                    <a:lumOff val="35000"/>
                  </a:schemeClr>
                </a:solidFill>
                <a:latin typeface="Spectral Light" panose="02020302060000000000" pitchFamily="18" charset="0"/>
              </a:rPr>
              <a:t>entre le portique et l'autel, il y avait environ 25 hommes qui tournaient le dos au temple de </a:t>
            </a:r>
            <a:r>
              <a:rPr lang="fr-FR" sz="2000" dirty="0" smtClean="0">
                <a:solidFill>
                  <a:schemeClr val="tx1">
                    <a:lumMod val="65000"/>
                    <a:lumOff val="35000"/>
                  </a:schemeClr>
                </a:solidFill>
                <a:latin typeface="Spectral Light" panose="02020302060000000000" pitchFamily="18" charset="0"/>
              </a:rPr>
              <a:t>YHWH </a:t>
            </a:r>
            <a:r>
              <a:rPr lang="fr-FR" sz="2000" dirty="0">
                <a:solidFill>
                  <a:schemeClr val="tx1">
                    <a:lumMod val="65000"/>
                    <a:lumOff val="35000"/>
                  </a:schemeClr>
                </a:solidFill>
                <a:latin typeface="Spectral Light" panose="02020302060000000000" pitchFamily="18" charset="0"/>
              </a:rPr>
              <a:t>et regardaient </a:t>
            </a:r>
            <a:r>
              <a:rPr lang="fr-FR" sz="2000" dirty="0">
                <a:solidFill>
                  <a:srgbClr val="00FF00"/>
                </a:solidFill>
                <a:latin typeface="Spectral Light" panose="02020302060000000000" pitchFamily="18" charset="0"/>
              </a:rPr>
              <a:t>vers l'est</a:t>
            </a:r>
            <a:r>
              <a:rPr lang="fr-FR" sz="2000" dirty="0">
                <a:solidFill>
                  <a:schemeClr val="tx1">
                    <a:lumMod val="65000"/>
                    <a:lumOff val="35000"/>
                  </a:schemeClr>
                </a:solidFill>
                <a:latin typeface="Spectral Light" panose="02020302060000000000" pitchFamily="18" charset="0"/>
              </a:rPr>
              <a:t>. Ils se prosternaient en direction de l'est, devant le soleil</a:t>
            </a:r>
            <a:r>
              <a:rPr lang="fr-FR" sz="2000" dirty="0" smtClean="0">
                <a:solidFill>
                  <a:schemeClr val="tx1">
                    <a:lumMod val="65000"/>
                    <a:lumOff val="35000"/>
                  </a:schemeClr>
                </a:solidFill>
                <a:latin typeface="Spectral Light" panose="02020302060000000000" pitchFamily="18" charset="0"/>
              </a:rPr>
              <a:t>.</a:t>
            </a:r>
          </a:p>
          <a:p>
            <a:endParaRPr lang="fr-FR" sz="14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Ezéchiel </a:t>
            </a:r>
            <a:r>
              <a:rPr lang="fr-FR" sz="2000" u="sng" dirty="0" smtClean="0">
                <a:solidFill>
                  <a:schemeClr val="bg1"/>
                </a:solidFill>
                <a:latin typeface="Spectral Light" panose="02020302060000000000" pitchFamily="18" charset="0"/>
              </a:rPr>
              <a:t>8.16 </a:t>
            </a:r>
            <a:r>
              <a:rPr lang="fr-FR" sz="1600" u="sng" dirty="0" smtClean="0">
                <a:solidFill>
                  <a:schemeClr val="bg1"/>
                </a:solidFill>
                <a:latin typeface="Spectral Light" panose="02020302060000000000" pitchFamily="18" charset="0"/>
              </a:rPr>
              <a:t>(Français </a:t>
            </a:r>
            <a:r>
              <a:rPr lang="fr-FR" sz="1600" u="sng" dirty="0">
                <a:solidFill>
                  <a:schemeClr val="bg1"/>
                </a:solidFill>
                <a:latin typeface="Spectral Light" panose="02020302060000000000" pitchFamily="18" charset="0"/>
              </a:rPr>
              <a:t>courant, 1982)</a:t>
            </a:r>
          </a:p>
          <a:p>
            <a:r>
              <a:rPr lang="fr-FR" sz="2000" dirty="0">
                <a:solidFill>
                  <a:schemeClr val="tx1">
                    <a:lumMod val="65000"/>
                    <a:lumOff val="35000"/>
                  </a:schemeClr>
                </a:solidFill>
                <a:latin typeface="Spectral Light" panose="02020302060000000000" pitchFamily="18" charset="0"/>
              </a:rPr>
              <a:t>Il me transporta alors vers la cour intérieure du temple. A l'entrée du sanctuaire, entre le vestibule et l'autel, il y avait environ vingt-cinq hommes. Ils tournaient le dos au sanctuaire et, </a:t>
            </a:r>
            <a:r>
              <a:rPr lang="fr-FR" sz="2000" dirty="0">
                <a:solidFill>
                  <a:srgbClr val="00FF00"/>
                </a:solidFill>
                <a:latin typeface="Spectral Light" panose="02020302060000000000" pitchFamily="18" charset="0"/>
              </a:rPr>
              <a:t>face à l'orient</a:t>
            </a:r>
            <a:r>
              <a:rPr lang="fr-FR" sz="2000" dirty="0">
                <a:solidFill>
                  <a:schemeClr val="tx1">
                    <a:lumMod val="65000"/>
                    <a:lumOff val="35000"/>
                  </a:schemeClr>
                </a:solidFill>
                <a:latin typeface="Spectral Light" panose="02020302060000000000" pitchFamily="18" charset="0"/>
              </a:rPr>
              <a:t>, ils se prosternaient pour adorer le soleil</a:t>
            </a:r>
            <a:r>
              <a:rPr lang="fr-FR" sz="2000" dirty="0" smtClean="0">
                <a:solidFill>
                  <a:schemeClr val="tx1">
                    <a:lumMod val="65000"/>
                    <a:lumOff val="35000"/>
                  </a:schemeClr>
                </a:solidFill>
                <a:latin typeface="Spectral Light" panose="02020302060000000000" pitchFamily="18" charset="0"/>
              </a:rPr>
              <a:t>.</a:t>
            </a:r>
            <a:endParaRPr lang="fr-FR" sz="14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598" y="111194"/>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Spectral Light" panose="02020302060000000000" pitchFamily="18" charset="0"/>
              </a:rPr>
              <a:t>Le Temple (Salomon)</a:t>
            </a:r>
          </a:p>
        </p:txBody>
      </p:sp>
    </p:spTree>
    <p:extLst>
      <p:ext uri="{BB962C8B-B14F-4D97-AF65-F5344CB8AC3E}">
        <p14:creationId xmlns:p14="http://schemas.microsoft.com/office/powerpoint/2010/main" val="273961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8" name="Picture 2" descr="Plan du Temple d&amp;#39;HÃ©rod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325841" y="710404"/>
            <a:ext cx="6505575" cy="3714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7956376" y="2342610"/>
            <a:ext cx="765721"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EST</a:t>
            </a:r>
            <a:endParaRPr lang="fr-FR" sz="2400" b="1" dirty="0">
              <a:solidFill>
                <a:srgbClr val="00FF00"/>
              </a:solidFill>
              <a:latin typeface="Spectral Light" panose="02020302060000000000" pitchFamily="18" charset="0"/>
            </a:endParaRPr>
          </a:p>
        </p:txBody>
      </p:sp>
      <p:sp>
        <p:nvSpPr>
          <p:cNvPr id="14" name="ZoneTexte 13"/>
          <p:cNvSpPr txBox="1"/>
          <p:nvPr/>
        </p:nvSpPr>
        <p:spPr>
          <a:xfrm>
            <a:off x="29697" y="2342609"/>
            <a:ext cx="1296144"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OUEST</a:t>
            </a:r>
            <a:endParaRPr lang="fr-FR" sz="2400" b="1" dirty="0">
              <a:solidFill>
                <a:srgbClr val="00FF00"/>
              </a:solidFill>
              <a:latin typeface="Spectral Light" panose="02020302060000000000" pitchFamily="18" charset="0"/>
            </a:endParaRPr>
          </a:p>
        </p:txBody>
      </p:sp>
    </p:spTree>
    <p:extLst>
      <p:ext uri="{BB962C8B-B14F-4D97-AF65-F5344CB8AC3E}">
        <p14:creationId xmlns:p14="http://schemas.microsoft.com/office/powerpoint/2010/main" val="362252852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8" name="Picture 2" descr="Plan du Temple d&amp;#39;HÃ©rod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25841" y="710404"/>
            <a:ext cx="6505575" cy="3714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7956376" y="2342610"/>
            <a:ext cx="765721"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EST</a:t>
            </a:r>
            <a:endParaRPr lang="fr-FR" sz="2400" b="1" dirty="0">
              <a:solidFill>
                <a:srgbClr val="00FF00"/>
              </a:solidFill>
              <a:latin typeface="Spectral Light" panose="02020302060000000000" pitchFamily="18" charset="0"/>
            </a:endParaRPr>
          </a:p>
        </p:txBody>
      </p:sp>
      <p:sp>
        <p:nvSpPr>
          <p:cNvPr id="14" name="ZoneTexte 13"/>
          <p:cNvSpPr txBox="1"/>
          <p:nvPr/>
        </p:nvSpPr>
        <p:spPr>
          <a:xfrm>
            <a:off x="29697" y="2342609"/>
            <a:ext cx="1296144" cy="461665"/>
          </a:xfrm>
          <a:prstGeom prst="rect">
            <a:avLst/>
          </a:prstGeom>
          <a:noFill/>
        </p:spPr>
        <p:txBody>
          <a:bodyPr wrap="square" rtlCol="0">
            <a:spAutoFit/>
          </a:bodyPr>
          <a:lstStyle/>
          <a:p>
            <a:pPr algn="ctr"/>
            <a:r>
              <a:rPr lang="fr-FR" sz="2400" b="1" dirty="0" smtClean="0">
                <a:solidFill>
                  <a:srgbClr val="00FF00"/>
                </a:solidFill>
                <a:latin typeface="Spectral Light" panose="02020302060000000000" pitchFamily="18" charset="0"/>
              </a:rPr>
              <a:t>OUEST</a:t>
            </a:r>
            <a:endParaRPr lang="fr-FR" sz="2400" b="1" dirty="0">
              <a:solidFill>
                <a:srgbClr val="00FF00"/>
              </a:solidFill>
              <a:latin typeface="Spectral Light" panose="02020302060000000000" pitchFamily="18" charset="0"/>
            </a:endParaRPr>
          </a:p>
        </p:txBody>
      </p:sp>
      <p:cxnSp>
        <p:nvCxnSpPr>
          <p:cNvPr id="15" name="Connecteur droit avec flèche 14"/>
          <p:cNvCxnSpPr/>
          <p:nvPr/>
        </p:nvCxnSpPr>
        <p:spPr>
          <a:xfrm flipH="1" flipV="1">
            <a:off x="1222375" y="2564581"/>
            <a:ext cx="6734001" cy="8861"/>
          </a:xfrm>
          <a:prstGeom prst="straightConnector1">
            <a:avLst/>
          </a:prstGeom>
          <a:ln w="28575">
            <a:solidFill>
              <a:srgbClr val="00FF00"/>
            </a:solidFill>
            <a:tailEnd type="arrow"/>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819556" y="1491629"/>
            <a:ext cx="5504887" cy="584775"/>
          </a:xfrm>
          <a:prstGeom prst="rect">
            <a:avLst/>
          </a:prstGeom>
          <a:noFill/>
        </p:spPr>
        <p:txBody>
          <a:bodyPr wrap="square" rtlCol="0">
            <a:spAutoFit/>
          </a:bodyPr>
          <a:lstStyle/>
          <a:p>
            <a:pPr algn="ctr"/>
            <a:r>
              <a:rPr lang="fr-FR" sz="3200" b="1" dirty="0" smtClean="0">
                <a:solidFill>
                  <a:srgbClr val="00FF00"/>
                </a:solidFill>
                <a:latin typeface="Spectral Light" panose="02020302060000000000" pitchFamily="18" charset="0"/>
              </a:rPr>
              <a:t>Le </a:t>
            </a:r>
            <a:r>
              <a:rPr lang="fr-FR" sz="3200" b="1" dirty="0" smtClean="0">
                <a:solidFill>
                  <a:schemeClr val="bg1"/>
                </a:solidFill>
                <a:latin typeface="Spectral Light" panose="02020302060000000000" pitchFamily="18" charset="0"/>
              </a:rPr>
              <a:t>jour de l’</a:t>
            </a:r>
            <a:r>
              <a:rPr lang="fr-FR" sz="3200" b="1" dirty="0" smtClean="0">
                <a:solidFill>
                  <a:srgbClr val="00FF00"/>
                </a:solidFill>
                <a:latin typeface="Spectral Light" panose="02020302060000000000" pitchFamily="18" charset="0"/>
              </a:rPr>
              <a:t>équinoxe </a:t>
            </a:r>
            <a:endParaRPr lang="fr-FR" sz="3200" b="1" dirty="0">
              <a:solidFill>
                <a:srgbClr val="00FF00"/>
              </a:solidFill>
              <a:latin typeface="Spectral Light" panose="02020302060000000000" pitchFamily="18" charset="0"/>
            </a:endParaRPr>
          </a:p>
        </p:txBody>
      </p:sp>
    </p:spTree>
    <p:extLst>
      <p:ext uri="{BB962C8B-B14F-4D97-AF65-F5344CB8AC3E}">
        <p14:creationId xmlns:p14="http://schemas.microsoft.com/office/powerpoint/2010/main" val="2764111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to The Atmosphere   Timelap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107</a:t>
            </a:fld>
            <a:endParaRPr lang="fr-FR" dirty="0">
              <a:solidFill>
                <a:schemeClr val="bg1">
                  <a:lumMod val="75000"/>
                </a:schemeClr>
              </a:solidFill>
            </a:endParaRPr>
          </a:p>
        </p:txBody>
      </p:sp>
      <p:sp>
        <p:nvSpPr>
          <p:cNvPr id="6" name="ZoneTexte 5"/>
          <p:cNvSpPr txBox="1"/>
          <p:nvPr/>
        </p:nvSpPr>
        <p:spPr>
          <a:xfrm>
            <a:off x="0" y="267494"/>
            <a:ext cx="9144000" cy="923330"/>
          </a:xfrm>
          <a:prstGeom prst="rect">
            <a:avLst/>
          </a:prstGeom>
          <a:noFill/>
          <a:ln>
            <a:noFill/>
          </a:ln>
        </p:spPr>
        <p:txBody>
          <a:bodyPr wrap="square" rtlCol="0">
            <a:spAutoFit/>
          </a:bodyPr>
          <a:lstStyle/>
          <a:p>
            <a:pPr algn="ctr"/>
            <a:r>
              <a:rPr lang="fr-FR" sz="5400" dirty="0" smtClean="0">
                <a:solidFill>
                  <a:schemeClr val="bg1"/>
                </a:solidFill>
                <a:effectLst>
                  <a:outerShdw blurRad="38100" dist="38100" dir="2700000" algn="tl">
                    <a:srgbClr val="000000">
                      <a:alpha val="43137"/>
                    </a:srgbClr>
                  </a:outerShdw>
                </a:effectLst>
                <a:latin typeface="Apple Garamond" panose="02000506080000020004" pitchFamily="2" charset="0"/>
              </a:rPr>
              <a:t>SHALOM </a:t>
            </a:r>
          </a:p>
        </p:txBody>
      </p:sp>
      <p:cxnSp>
        <p:nvCxnSpPr>
          <p:cNvPr id="7" name="Connecteur droit 6"/>
          <p:cNvCxnSpPr/>
          <p:nvPr/>
        </p:nvCxnSpPr>
        <p:spPr>
          <a:xfrm>
            <a:off x="3707904" y="1128600"/>
            <a:ext cx="1782625" cy="0"/>
          </a:xfrm>
          <a:prstGeom prst="line">
            <a:avLst/>
          </a:prstGeom>
          <a:ln>
            <a:solidFill>
              <a:schemeClr val="bg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96360" y="4155926"/>
            <a:ext cx="3994169" cy="430887"/>
          </a:xfrm>
          <a:prstGeom prst="rect">
            <a:avLst/>
          </a:prstGeom>
          <a:noFill/>
        </p:spPr>
        <p:txBody>
          <a:bodyPr wrap="square" lIns="91440" tIns="45720" rIns="91440" bIns="45720">
            <a:spAutoFit/>
          </a:bodyPr>
          <a:lstStyle/>
          <a:p>
            <a:r>
              <a:rPr lang="en-US" sz="2200" b="1" dirty="0">
                <a:ln w="900" cmpd="sng">
                  <a:noFill/>
                  <a:prstDash val="solid"/>
                </a:ln>
                <a:solidFill>
                  <a:schemeClr val="bg1"/>
                </a:solidFill>
                <a:effectLst>
                  <a:outerShdw blurRad="38100" dist="38100" dir="2700000" algn="tl">
                    <a:srgbClr val="000000">
                      <a:alpha val="43137"/>
                    </a:srgbClr>
                  </a:outerShdw>
                </a:effectLst>
                <a:latin typeface="Spectral ExtraLight" panose="02020202060000000000" pitchFamily="18" charset="0"/>
              </a:rPr>
              <a:t>calendrier.alliance@gmail.com</a:t>
            </a:r>
          </a:p>
        </p:txBody>
      </p:sp>
      <p:pic>
        <p:nvPicPr>
          <p:cNvPr id="12" name="Picture 2" descr="C:\Users\Rae\Desktop\Grammar Art\email mouse bes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7899" y="3872523"/>
            <a:ext cx="1176041" cy="85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31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58" fill="hold"/>
                                        <p:tgtEl>
                                          <p:spTgt spid="3"/>
                                        </p:tgtEl>
                                      </p:cBhvr>
                                    </p:cmd>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750"/>
                                        <p:tgtEl>
                                          <p:spTgt spid="6"/>
                                        </p:tgtEl>
                                      </p:cBhvr>
                                    </p:animEffect>
                                    <p:anim calcmode="lin" valueType="num">
                                      <p:cBhvr>
                                        <p:cTn id="18" dur="1750" fill="hold"/>
                                        <p:tgtEl>
                                          <p:spTgt spid="6"/>
                                        </p:tgtEl>
                                        <p:attrNameLst>
                                          <p:attrName>ppt_x</p:attrName>
                                        </p:attrNameLst>
                                      </p:cBhvr>
                                      <p:tavLst>
                                        <p:tav tm="0">
                                          <p:val>
                                            <p:strVal val="#ppt_x"/>
                                          </p:val>
                                        </p:tav>
                                        <p:tav tm="100000">
                                          <p:val>
                                            <p:strVal val="#ppt_x"/>
                                          </p:val>
                                        </p:tav>
                                      </p:tavLst>
                                    </p:anim>
                                    <p:anim calcmode="lin" valueType="num">
                                      <p:cBhvr>
                                        <p:cTn id="19" dur="1750" fill="hold"/>
                                        <p:tgtEl>
                                          <p:spTgt spid="6"/>
                                        </p:tgtEl>
                                        <p:attrNameLst>
                                          <p:attrName>ppt_y</p:attrName>
                                        </p:attrNameLst>
                                      </p:cBhvr>
                                      <p:tavLst>
                                        <p:tav tm="0">
                                          <p:val>
                                            <p:strVal val="#ppt_y+.1"/>
                                          </p:val>
                                        </p:tav>
                                        <p:tav tm="100000">
                                          <p:val>
                                            <p:strVal val="#ppt_y"/>
                                          </p:val>
                                        </p:tav>
                                      </p:tavLst>
                                    </p:anim>
                                  </p:childTnLst>
                                </p:cTn>
                              </p:par>
                              <p:par>
                                <p:cTn id="20" presetID="16" presetClass="entr" presetSubtype="37" fill="hold"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3" fill="hold" display="0">
                  <p:stCondLst>
                    <p:cond delay="indefinite"/>
                  </p:stCondLst>
                </p:cTn>
                <p:tgtEl>
                  <p:spTgt spid="3"/>
                </p:tgtEl>
              </p:cMediaNode>
            </p:video>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 </a:t>
            </a:r>
            <a:r>
              <a:rPr lang="fr-FR" sz="2000" dirty="0">
                <a:solidFill>
                  <a:schemeClr val="bg1"/>
                </a:solidFill>
                <a:latin typeface="Spectral Light" panose="02020302060000000000" pitchFamily="18" charset="0"/>
              </a:rPr>
              <a:t>soleil se lève plein </a:t>
            </a:r>
            <a:r>
              <a:rPr lang="fr-FR" sz="2000" dirty="0" smtClean="0">
                <a:solidFill>
                  <a:schemeClr val="bg1"/>
                </a:solidFill>
                <a:latin typeface="Spectral Light" panose="02020302060000000000" pitchFamily="18" charset="0"/>
              </a:rPr>
              <a:t>est</a:t>
            </a:r>
          </a:p>
          <a:p>
            <a:endParaRPr lang="fr-FR" sz="800" dirty="0" smtClean="0">
              <a:solidFill>
                <a:srgbClr val="FF0000"/>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suit </a:t>
            </a:r>
            <a:r>
              <a:rPr lang="fr-FR" sz="2000" dirty="0">
                <a:solidFill>
                  <a:schemeClr val="bg1"/>
                </a:solidFill>
                <a:latin typeface="Spectral Light" panose="02020302060000000000" pitchFamily="18" charset="0"/>
              </a:rPr>
              <a:t>un arc parfait se </a:t>
            </a:r>
            <a:r>
              <a:rPr lang="fr-FR" sz="2000" dirty="0" smtClean="0">
                <a:solidFill>
                  <a:schemeClr val="bg1"/>
                </a:solidFill>
                <a:latin typeface="Spectral Light" panose="02020302060000000000" pitchFamily="18" charset="0"/>
              </a:rPr>
              <a:t>dirigeant</a:t>
            </a:r>
          </a:p>
          <a:p>
            <a:r>
              <a:rPr lang="fr-FR" sz="2000" dirty="0" smtClean="0">
                <a:solidFill>
                  <a:schemeClr val="bg1"/>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 arc est mesurable sur</a:t>
            </a: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cadran </a:t>
            </a:r>
            <a:r>
              <a:rPr lang="fr-FR" sz="2000" dirty="0" smtClean="0">
                <a:solidFill>
                  <a:schemeClr val="bg1"/>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rgbClr val="FF0000"/>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Flèche droite 12"/>
          <p:cNvSpPr/>
          <p:nvPr/>
        </p:nvSpPr>
        <p:spPr>
          <a:xfrm>
            <a:off x="139295" y="3603190"/>
            <a:ext cx="4572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Saison 8 de 24 heures chrono â WikipÃ©d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8025" y="1791160"/>
            <a:ext cx="3922788" cy="1569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7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8"/>
            <a:ext cx="8808913" cy="3293209"/>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4 identités sont nécessaires pour déterminer l’équinoxe :</a:t>
            </a:r>
          </a:p>
          <a:p>
            <a:pPr algn="ctr"/>
            <a:endParaRPr lang="fr-FR" sz="1400" dirty="0" smtClean="0">
              <a:solidFill>
                <a:schemeClr val="bg1"/>
              </a:solidFill>
              <a:latin typeface="Spectral Light" panose="02020302060000000000" pitchFamily="18" charset="0"/>
            </a:endParaRPr>
          </a:p>
          <a:p>
            <a:pPr algn="ctr"/>
            <a:endParaRPr lang="fr-FR" sz="1400" dirty="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constellations</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soleil</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lumière</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terre</a:t>
            </a:r>
            <a:endParaRPr lang="fr-FR" sz="2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097572550"/>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8"/>
            <a:ext cx="8808913" cy="3293209"/>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4 identités sont nécessaires pour déterminer l’équinoxe :</a:t>
            </a:r>
          </a:p>
          <a:p>
            <a:pPr algn="ctr"/>
            <a:endParaRPr lang="fr-FR" sz="1400" dirty="0" smtClean="0">
              <a:solidFill>
                <a:schemeClr val="bg1"/>
              </a:solidFill>
              <a:latin typeface="Spectral Light" panose="02020302060000000000" pitchFamily="18" charset="0"/>
            </a:endParaRPr>
          </a:p>
          <a:p>
            <a:pPr algn="ctr"/>
            <a:endParaRPr lang="fr-FR" sz="1400" dirty="0" smtClean="0">
              <a:solidFill>
                <a:schemeClr val="bg1"/>
              </a:solidFill>
              <a:latin typeface="Spectral Light" panose="02020302060000000000" pitchFamily="18" charset="0"/>
            </a:endParaRPr>
          </a:p>
          <a:p>
            <a:pPr algn="ctr"/>
            <a:r>
              <a:rPr lang="fr-FR" sz="2400" dirty="0" smtClean="0">
                <a:solidFill>
                  <a:srgbClr val="00B0F0"/>
                </a:solidFill>
                <a:latin typeface="Spectral Light" panose="02020302060000000000" pitchFamily="18" charset="0"/>
              </a:rPr>
              <a:t>constellations</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soleil</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lumière</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terre</a:t>
            </a:r>
            <a:endParaRPr lang="fr-FR" sz="2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135693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8"/>
            <a:ext cx="8808913" cy="3293209"/>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4 identités sont nécessaires pour déterminer l’équinoxe :</a:t>
            </a:r>
          </a:p>
          <a:p>
            <a:pPr algn="ctr"/>
            <a:endParaRPr lang="fr-FR" sz="1400" dirty="0" smtClean="0">
              <a:solidFill>
                <a:schemeClr val="bg1"/>
              </a:solidFill>
              <a:latin typeface="Spectral Light" panose="02020302060000000000" pitchFamily="18" charset="0"/>
            </a:endParaRPr>
          </a:p>
          <a:p>
            <a:pPr algn="ctr"/>
            <a:endParaRPr lang="fr-FR" sz="14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constellations</a:t>
            </a:r>
          </a:p>
          <a:p>
            <a:pPr algn="ctr"/>
            <a:endParaRPr lang="fr-FR" sz="2000" dirty="0" smtClean="0">
              <a:solidFill>
                <a:schemeClr val="bg1"/>
              </a:solidFill>
              <a:latin typeface="Spectral Light" panose="02020302060000000000" pitchFamily="18" charset="0"/>
            </a:endParaRPr>
          </a:p>
          <a:p>
            <a:pPr algn="ctr"/>
            <a:r>
              <a:rPr lang="fr-FR" sz="2400" dirty="0" smtClean="0">
                <a:solidFill>
                  <a:srgbClr val="FFFF00"/>
                </a:solidFill>
                <a:latin typeface="Spectral Light" panose="02020302060000000000" pitchFamily="18" charset="0"/>
              </a:rPr>
              <a:t>soleil</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lumière</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terre</a:t>
            </a:r>
            <a:endParaRPr lang="fr-FR" sz="2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0369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8"/>
            <a:ext cx="8808913" cy="3293209"/>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4 identités sont nécessaires pour déterminer l’équinoxe :</a:t>
            </a:r>
          </a:p>
          <a:p>
            <a:pPr algn="ctr"/>
            <a:endParaRPr lang="fr-FR" sz="1400" dirty="0" smtClean="0">
              <a:solidFill>
                <a:schemeClr val="bg1"/>
              </a:solidFill>
              <a:latin typeface="Spectral Light" panose="02020302060000000000" pitchFamily="18" charset="0"/>
            </a:endParaRPr>
          </a:p>
          <a:p>
            <a:pPr algn="ctr"/>
            <a:endParaRPr lang="fr-FR" sz="14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constellations</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soleil</a:t>
            </a:r>
          </a:p>
          <a:p>
            <a:pPr algn="ctr"/>
            <a:endParaRPr lang="fr-FR" sz="2000" dirty="0" smtClean="0">
              <a:solidFill>
                <a:schemeClr val="bg1"/>
              </a:solidFill>
              <a:latin typeface="Spectral Light" panose="02020302060000000000" pitchFamily="18" charset="0"/>
            </a:endParaRPr>
          </a:p>
          <a:p>
            <a:pPr algn="ctr"/>
            <a:r>
              <a:rPr lang="fr-FR" sz="2400" dirty="0" smtClean="0">
                <a:solidFill>
                  <a:srgbClr val="DF57FF"/>
                </a:solidFill>
                <a:latin typeface="Spectral Light" panose="02020302060000000000" pitchFamily="18" charset="0"/>
              </a:rPr>
              <a:t>lumière</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terre</a:t>
            </a:r>
            <a:endParaRPr lang="fr-FR" sz="2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05662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8"/>
            <a:ext cx="8808913" cy="3293209"/>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4 identités sont nécessaires pour déterminer l’équinoxe :</a:t>
            </a:r>
          </a:p>
          <a:p>
            <a:pPr algn="ctr"/>
            <a:endParaRPr lang="fr-FR" sz="1400" dirty="0" smtClean="0">
              <a:solidFill>
                <a:schemeClr val="bg1"/>
              </a:solidFill>
              <a:latin typeface="Spectral Light" panose="02020302060000000000" pitchFamily="18" charset="0"/>
            </a:endParaRPr>
          </a:p>
          <a:p>
            <a:pPr algn="ctr"/>
            <a:endParaRPr lang="fr-FR" sz="14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constellations</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soleil</a:t>
            </a:r>
          </a:p>
          <a:p>
            <a:pPr algn="ctr"/>
            <a:endParaRPr lang="fr-FR" sz="2000" dirty="0" smtClean="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lumière</a:t>
            </a:r>
          </a:p>
          <a:p>
            <a:pPr algn="ctr"/>
            <a:endParaRPr lang="fr-FR" sz="2000" dirty="0" smtClean="0">
              <a:solidFill>
                <a:schemeClr val="bg1"/>
              </a:solidFill>
              <a:latin typeface="Spectral Light" panose="02020302060000000000" pitchFamily="18" charset="0"/>
            </a:endParaRPr>
          </a:p>
          <a:p>
            <a:pPr algn="ctr"/>
            <a:r>
              <a:rPr lang="fr-FR" sz="2400" dirty="0" smtClean="0">
                <a:solidFill>
                  <a:srgbClr val="00FF00"/>
                </a:solidFill>
                <a:latin typeface="Spectral Light" panose="02020302060000000000" pitchFamily="18" charset="0"/>
              </a:rPr>
              <a:t>terre</a:t>
            </a:r>
            <a:endParaRPr lang="fr-FR" sz="2400" dirty="0">
              <a:solidFill>
                <a:srgbClr val="00FF00"/>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167923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71955"/>
            <a:ext cx="8808913" cy="707886"/>
          </a:xfrm>
          <a:prstGeom prst="rect">
            <a:avLst/>
          </a:prstGeom>
          <a:noFill/>
        </p:spPr>
        <p:txBody>
          <a:bodyPr wrap="square" rtlCol="0">
            <a:spAutoFit/>
          </a:bodyPr>
          <a:lstStyle/>
          <a:p>
            <a:pPr algn="ctr"/>
            <a:r>
              <a:rPr lang="fr-FR" sz="2000" dirty="0" smtClean="0">
                <a:solidFill>
                  <a:schemeClr val="bg1"/>
                </a:solidFill>
                <a:latin typeface="Spectral Light" panose="02020302060000000000" pitchFamily="18" charset="0"/>
              </a:rPr>
              <a:t>À l’aide d’un simple bâton planté sur le sol, </a:t>
            </a:r>
            <a:r>
              <a:rPr lang="fr-FR" sz="2000" dirty="0" smtClean="0">
                <a:solidFill>
                  <a:srgbClr val="FFCC00"/>
                </a:solidFill>
                <a:latin typeface="Spectral Light" panose="02020302060000000000" pitchFamily="18" charset="0"/>
              </a:rPr>
              <a:t>le jour de l’équinoxe</a:t>
            </a:r>
            <a:r>
              <a:rPr lang="fr-FR" sz="2000" dirty="0" smtClean="0">
                <a:solidFill>
                  <a:schemeClr val="bg1"/>
                </a:solidFill>
                <a:latin typeface="Spectral Light" panose="02020302060000000000" pitchFamily="18" charset="0"/>
              </a:rPr>
              <a:t>,</a:t>
            </a:r>
          </a:p>
          <a:p>
            <a:pPr algn="ctr"/>
            <a:r>
              <a:rPr lang="fr-FR" sz="2000" dirty="0" smtClean="0">
                <a:solidFill>
                  <a:schemeClr val="bg1"/>
                </a:solidFill>
                <a:latin typeface="Spectral Light" panose="02020302060000000000" pitchFamily="18" charset="0"/>
              </a:rPr>
              <a:t>l’</a:t>
            </a:r>
            <a:r>
              <a:rPr lang="fr-FR" sz="2000" dirty="0" smtClean="0">
                <a:solidFill>
                  <a:srgbClr val="00FF00"/>
                </a:solidFill>
                <a:latin typeface="Spectral Light" panose="02020302060000000000" pitchFamily="18" charset="0"/>
              </a:rPr>
              <a:t>ombre</a:t>
            </a:r>
            <a:r>
              <a:rPr lang="fr-FR" sz="2000" dirty="0" smtClean="0">
                <a:solidFill>
                  <a:schemeClr val="bg1"/>
                </a:solidFill>
                <a:latin typeface="Spectral Light" panose="02020302060000000000" pitchFamily="18" charset="0"/>
              </a:rPr>
              <a:t> dessine </a:t>
            </a:r>
            <a:r>
              <a:rPr lang="fr-FR" sz="2000" dirty="0">
                <a:solidFill>
                  <a:schemeClr val="bg1"/>
                </a:solidFill>
                <a:latin typeface="Spectral Light" panose="02020302060000000000" pitchFamily="18" charset="0"/>
              </a:rPr>
              <a:t>une </a:t>
            </a:r>
            <a:r>
              <a:rPr lang="fr-FR" sz="2000" dirty="0">
                <a:solidFill>
                  <a:srgbClr val="00FF00"/>
                </a:solidFill>
                <a:latin typeface="Spectral Light" panose="02020302060000000000" pitchFamily="18" charset="0"/>
              </a:rPr>
              <a:t>ligne parfaitement </a:t>
            </a:r>
            <a:r>
              <a:rPr lang="fr-FR" sz="2000" dirty="0" smtClean="0">
                <a:solidFill>
                  <a:srgbClr val="00FF00"/>
                </a:solidFill>
                <a:latin typeface="Spectral Light" panose="02020302060000000000" pitchFamily="18" charset="0"/>
              </a:rPr>
              <a:t>droite</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www-history.mcs.st-and.ac.uk/Diagrams/Mintz_4.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7072" y="1419622"/>
            <a:ext cx="5265915" cy="3493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Flèche droite 12"/>
          <p:cNvSpPr/>
          <p:nvPr/>
        </p:nvSpPr>
        <p:spPr>
          <a:xfrm>
            <a:off x="2195736" y="2859782"/>
            <a:ext cx="457200" cy="216024"/>
          </a:xfrm>
          <a:prstGeom prs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5597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71955"/>
            <a:ext cx="8808913" cy="707886"/>
          </a:xfrm>
          <a:prstGeom prst="rect">
            <a:avLst/>
          </a:prstGeom>
          <a:noFill/>
        </p:spPr>
        <p:txBody>
          <a:bodyPr wrap="square" rtlCol="0">
            <a:spAutoFit/>
          </a:bodyPr>
          <a:lstStyle/>
          <a:p>
            <a:pPr algn="ctr"/>
            <a:r>
              <a:rPr lang="fr-FR" sz="2000" dirty="0" smtClean="0">
                <a:solidFill>
                  <a:srgbClr val="FFCC00"/>
                </a:solidFill>
                <a:latin typeface="Spectral Light" panose="02020302060000000000" pitchFamily="18" charset="0"/>
              </a:rPr>
              <a:t>Avant </a:t>
            </a:r>
            <a:r>
              <a:rPr lang="fr-FR" sz="2000" dirty="0">
                <a:solidFill>
                  <a:srgbClr val="FFCC00"/>
                </a:solidFill>
                <a:latin typeface="Spectral Light" panose="02020302060000000000" pitchFamily="18" charset="0"/>
              </a:rPr>
              <a:t>et après le moment de </a:t>
            </a:r>
            <a:r>
              <a:rPr lang="fr-FR" sz="2000" dirty="0" smtClean="0">
                <a:solidFill>
                  <a:srgbClr val="FFCC00"/>
                </a:solidFill>
                <a:latin typeface="Spectral Light" panose="02020302060000000000" pitchFamily="18" charset="0"/>
              </a:rPr>
              <a:t>l’équinoxe</a:t>
            </a:r>
            <a:r>
              <a:rPr lang="fr-FR" sz="2000" dirty="0" smtClean="0">
                <a:solidFill>
                  <a:schemeClr val="bg1"/>
                </a:solidFill>
                <a:latin typeface="Spectral Light" panose="02020302060000000000" pitchFamily="18" charset="0"/>
              </a:rPr>
              <a:t>, l’</a:t>
            </a:r>
            <a:r>
              <a:rPr lang="fr-FR" sz="2000" dirty="0" smtClean="0">
                <a:solidFill>
                  <a:srgbClr val="00B0F0"/>
                </a:solidFill>
                <a:latin typeface="Spectral Light" panose="02020302060000000000" pitchFamily="18" charset="0"/>
              </a:rPr>
              <a:t>ombre</a:t>
            </a:r>
            <a:r>
              <a:rPr lang="fr-FR" sz="2000" dirty="0" smtClean="0">
                <a:solidFill>
                  <a:schemeClr val="bg1"/>
                </a:solidFill>
                <a:latin typeface="Spectral Light" panose="02020302060000000000" pitchFamily="18" charset="0"/>
              </a:rPr>
              <a:t> sera </a:t>
            </a:r>
            <a:r>
              <a:rPr lang="fr-FR" sz="2000" dirty="0" smtClean="0">
                <a:solidFill>
                  <a:srgbClr val="00B0F0"/>
                </a:solidFill>
                <a:latin typeface="Spectral Light" panose="02020302060000000000" pitchFamily="18" charset="0"/>
              </a:rPr>
              <a:t>incurvée</a:t>
            </a:r>
            <a:r>
              <a:rPr lang="fr-FR" sz="2000" dirty="0" smtClean="0">
                <a:solidFill>
                  <a:schemeClr val="bg1"/>
                </a:solidFill>
                <a:latin typeface="Spectral Light" panose="02020302060000000000" pitchFamily="18" charset="0"/>
              </a:rPr>
              <a:t>,</a:t>
            </a:r>
          </a:p>
          <a:p>
            <a:pPr algn="ctr"/>
            <a:r>
              <a:rPr lang="fr-FR" sz="2000" dirty="0" smtClean="0">
                <a:solidFill>
                  <a:schemeClr val="bg1"/>
                </a:solidFill>
                <a:latin typeface="Spectral Light" panose="02020302060000000000" pitchFamily="18" charset="0"/>
              </a:rPr>
              <a:t>s'écartant </a:t>
            </a:r>
            <a:r>
              <a:rPr lang="fr-FR" sz="2000" dirty="0">
                <a:solidFill>
                  <a:schemeClr val="bg1"/>
                </a:solidFill>
                <a:latin typeface="Spectral Light" panose="02020302060000000000" pitchFamily="18" charset="0"/>
              </a:rPr>
              <a:t>de la ligne parfaitement </a:t>
            </a:r>
            <a:r>
              <a:rPr lang="fr-FR" sz="2000" dirty="0" smtClean="0">
                <a:solidFill>
                  <a:schemeClr val="bg1"/>
                </a:solidFill>
                <a:latin typeface="Spectral Light" panose="02020302060000000000" pitchFamily="18" charset="0"/>
              </a:rPr>
              <a:t>droite</a:t>
            </a:r>
            <a:endParaRPr lang="fr-FR" sz="20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www-history.mcs.st-and.ac.uk/Diagrams/Mintz_4.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7072" y="1419622"/>
            <a:ext cx="5265915" cy="3493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Flèche droite 12"/>
          <p:cNvSpPr/>
          <p:nvPr/>
        </p:nvSpPr>
        <p:spPr>
          <a:xfrm rot="7670486">
            <a:off x="3314572" y="1774425"/>
            <a:ext cx="457200" cy="21602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3280014">
            <a:off x="2349330" y="4647032"/>
            <a:ext cx="457200" cy="21602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5465871"/>
      </p:ext>
    </p:extLst>
  </p:cSld>
  <p:clrMapOvr>
    <a:masterClrMapping/>
  </p:clrMapOvr>
  <mc:AlternateContent xmlns:mc="http://schemas.openxmlformats.org/markup-compatibility/2006" xmlns:p14="http://schemas.microsoft.com/office/powerpoint/2010/main">
    <mc:Choice Requires="p14">
      <p:transition spd="slow" p14:dur="17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19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611559" y="836780"/>
            <a:ext cx="7920881" cy="132343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Jacques 1.16/17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rgbClr val="FF0000"/>
                </a:solidFill>
                <a:latin typeface="Spectral Light" panose="02020302060000000000" pitchFamily="18" charset="0"/>
              </a:rPr>
              <a:t>Ne vous y trompez pas</a:t>
            </a:r>
            <a:r>
              <a:rPr lang="fr-FR" sz="2000" dirty="0">
                <a:solidFill>
                  <a:schemeClr val="bg1"/>
                </a:solidFill>
                <a:latin typeface="Spectral Light" panose="02020302060000000000" pitchFamily="18" charset="0"/>
              </a:rPr>
              <a:t>, mes frères et </a:t>
            </a:r>
            <a:r>
              <a:rPr lang="fr-FR" sz="2000" dirty="0" smtClean="0">
                <a:solidFill>
                  <a:schemeClr val="bg1"/>
                </a:solidFill>
                <a:latin typeface="Spectral Light" panose="02020302060000000000" pitchFamily="18" charset="0"/>
              </a:rPr>
              <a:t>sœurs bien-aimés : tout </a:t>
            </a:r>
            <a:r>
              <a:rPr lang="fr-FR" sz="2000" dirty="0">
                <a:solidFill>
                  <a:schemeClr val="bg1"/>
                </a:solidFill>
                <a:latin typeface="Spectral Light" panose="02020302060000000000" pitchFamily="18" charset="0"/>
              </a:rPr>
              <a:t>bienfait et tout don parfait viennent d'en haut; ils descendent du </a:t>
            </a:r>
            <a:r>
              <a:rPr lang="fr-FR" sz="2000" dirty="0">
                <a:solidFill>
                  <a:srgbClr val="FFFF00"/>
                </a:solidFill>
                <a:latin typeface="Spectral Light" panose="02020302060000000000" pitchFamily="18" charset="0"/>
              </a:rPr>
              <a:t>Père des lumières</a:t>
            </a:r>
            <a:r>
              <a:rPr lang="fr-FR" sz="2000" dirty="0">
                <a:solidFill>
                  <a:schemeClr val="bg1"/>
                </a:solidFill>
                <a:latin typeface="Spectral Light" panose="02020302060000000000" pitchFamily="18" charset="0"/>
              </a:rPr>
              <a:t>, en qui il n'y a </a:t>
            </a:r>
            <a:r>
              <a:rPr lang="fr-FR" sz="2000" dirty="0">
                <a:solidFill>
                  <a:srgbClr val="DF57FF"/>
                </a:solidFill>
                <a:latin typeface="Spectral Light" panose="02020302060000000000" pitchFamily="18" charset="0"/>
              </a:rPr>
              <a:t>ni changement</a:t>
            </a:r>
            <a:r>
              <a:rPr lang="fr-FR" sz="2000" dirty="0">
                <a:solidFill>
                  <a:schemeClr val="bg1"/>
                </a:solidFill>
                <a:latin typeface="Spectral Light" panose="02020302060000000000" pitchFamily="18" charset="0"/>
              </a:rPr>
              <a:t> </a:t>
            </a:r>
            <a:r>
              <a:rPr lang="fr-FR" sz="2000" dirty="0">
                <a:solidFill>
                  <a:srgbClr val="00FF00"/>
                </a:solidFill>
                <a:latin typeface="Spectral Light" panose="02020302060000000000" pitchFamily="18" charset="0"/>
              </a:rPr>
              <a:t>ni l'ombre d'une variation</a:t>
            </a:r>
            <a:r>
              <a:rPr lang="fr-FR" sz="2000" dirty="0">
                <a:solidFill>
                  <a:schemeClr val="bg1"/>
                </a:solidFill>
                <a:latin typeface="Spectral Light" panose="02020302060000000000" pitchFamily="18" charset="0"/>
              </a:rPr>
              <a:t>. </a:t>
            </a:r>
            <a:endParaRPr lang="fr-FR" sz="20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63729664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to The Atmosphere   Timelap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8" cy="5143500"/>
          </a:xfrm>
          <a:prstGeom prst="rect">
            <a:avLst/>
          </a:prstGeom>
        </p:spPr>
      </p:pic>
      <p:sp>
        <p:nvSpPr>
          <p:cNvPr id="4" name="ZoneTexte 3"/>
          <p:cNvSpPr txBox="1"/>
          <p:nvPr/>
        </p:nvSpPr>
        <p:spPr>
          <a:xfrm>
            <a:off x="5634235" y="326349"/>
            <a:ext cx="3491879" cy="2800767"/>
          </a:xfrm>
          <a:prstGeom prst="rect">
            <a:avLst/>
          </a:prstGeom>
          <a:noFill/>
          <a:ln>
            <a:noFill/>
          </a:ln>
        </p:spPr>
        <p:txBody>
          <a:bodyPr wrap="square" rtlCol="0">
            <a:spAutoFit/>
          </a:bodyPr>
          <a:lstStyle/>
          <a:p>
            <a:pPr algn="ctr"/>
            <a:r>
              <a:rPr lang="fr-FR" sz="4400" dirty="0" smtClean="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rPr>
              <a:t>Le Calendrier</a:t>
            </a:r>
          </a:p>
          <a:p>
            <a:pPr algn="ctr"/>
            <a:r>
              <a:rPr lang="fr-FR" sz="4400" dirty="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rPr>
              <a:t>d</a:t>
            </a:r>
            <a:r>
              <a:rPr lang="fr-FR" sz="4400" dirty="0" smtClean="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rPr>
              <a:t>e</a:t>
            </a:r>
          </a:p>
          <a:p>
            <a:pPr algn="ctr"/>
            <a:r>
              <a:rPr lang="fr-FR" sz="4400" dirty="0" smtClean="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rPr>
              <a:t>l’Alliance</a:t>
            </a:r>
          </a:p>
          <a:p>
            <a:pPr algn="ctr"/>
            <a:r>
              <a:rPr lang="fr-FR" sz="4400" dirty="0" smtClean="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rPr>
              <a:t>#18</a:t>
            </a:r>
            <a:endParaRPr lang="fr-FR" sz="4400" dirty="0">
              <a:ln>
                <a:solidFill>
                  <a:schemeClr val="bg1">
                    <a:lumMod val="50000"/>
                  </a:schemeClr>
                </a:solidFill>
              </a:ln>
              <a:solidFill>
                <a:schemeClr val="bg1"/>
              </a:solidFill>
              <a:effectLst>
                <a:outerShdw blurRad="50800" dist="38100" dir="13500000" algn="br" rotWithShape="0">
                  <a:prstClr val="black">
                    <a:alpha val="40000"/>
                  </a:prstClr>
                </a:outerShdw>
              </a:effectLst>
              <a:latin typeface="Apple Garamond" panose="02000506080000020004" pitchFamily="2" charset="0"/>
            </a:endParaRPr>
          </a:p>
        </p:txBody>
      </p:sp>
      <p:sp>
        <p:nvSpPr>
          <p:cNvPr id="3" name="Espace réservé du numéro de diapositive 2"/>
          <p:cNvSpPr>
            <a:spLocks noGrp="1"/>
          </p:cNvSpPr>
          <p:nvPr>
            <p:ph type="sldNum" sz="quarter" idx="12"/>
          </p:nvPr>
        </p:nvSpPr>
        <p:spPr/>
        <p:txBody>
          <a:bodyPr/>
          <a:lstStyle/>
          <a:p>
            <a:fld id="{2D09FF85-A8E4-4662-9A25-7E1193D20439}" type="slidenum">
              <a:rPr lang="fr-FR" smtClean="0"/>
              <a:t>2</a:t>
            </a:fld>
            <a:endParaRPr lang="fr-FR" dirty="0"/>
          </a:p>
        </p:txBody>
      </p:sp>
    </p:spTree>
    <p:extLst>
      <p:ext uri="{BB962C8B-B14F-4D97-AF65-F5344CB8AC3E}">
        <p14:creationId xmlns:p14="http://schemas.microsoft.com/office/powerpoint/2010/main" val="1869891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6"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300"/>
                                        <p:tgtEl>
                                          <p:spTgt spid="4"/>
                                        </p:tgtEl>
                                      </p:cBhvr>
                                    </p:animEffect>
                                    <p:anim calcmode="lin" valueType="num">
                                      <p:cBhvr>
                                        <p:cTn id="10" dur="3300" fill="hold"/>
                                        <p:tgtEl>
                                          <p:spTgt spid="4"/>
                                        </p:tgtEl>
                                        <p:attrNameLst>
                                          <p:attrName>ppt_x</p:attrName>
                                        </p:attrNameLst>
                                      </p:cBhvr>
                                      <p:tavLst>
                                        <p:tav tm="0">
                                          <p:val>
                                            <p:strVal val="#ppt_x"/>
                                          </p:val>
                                        </p:tav>
                                        <p:tav tm="100000">
                                          <p:val>
                                            <p:strVal val="#ppt_x"/>
                                          </p:val>
                                        </p:tav>
                                      </p:tavLst>
                                    </p:anim>
                                    <p:anim calcmode="lin" valueType="num">
                                      <p:cBhvr>
                                        <p:cTn id="11" dur="3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6"/>
                </p:tgtEl>
              </p:cMediaNode>
            </p:vide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611559" y="836780"/>
            <a:ext cx="7920881" cy="347787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Jacques 1.16/17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rgbClr val="FF0000"/>
                </a:solidFill>
                <a:latin typeface="Spectral Light" panose="02020302060000000000" pitchFamily="18" charset="0"/>
              </a:rPr>
              <a:t>Ne vous y trompez pas</a:t>
            </a:r>
            <a:r>
              <a:rPr lang="fr-FR" sz="2000" dirty="0">
                <a:solidFill>
                  <a:schemeClr val="bg1"/>
                </a:solidFill>
                <a:latin typeface="Spectral Light" panose="02020302060000000000" pitchFamily="18" charset="0"/>
              </a:rPr>
              <a:t>, mes frères et </a:t>
            </a:r>
            <a:r>
              <a:rPr lang="fr-FR" sz="2000" dirty="0" smtClean="0">
                <a:solidFill>
                  <a:schemeClr val="bg1"/>
                </a:solidFill>
                <a:latin typeface="Spectral Light" panose="02020302060000000000" pitchFamily="18" charset="0"/>
              </a:rPr>
              <a:t>sœurs bien-aimés : tout </a:t>
            </a:r>
            <a:r>
              <a:rPr lang="fr-FR" sz="2000" dirty="0">
                <a:solidFill>
                  <a:schemeClr val="bg1"/>
                </a:solidFill>
                <a:latin typeface="Spectral Light" panose="02020302060000000000" pitchFamily="18" charset="0"/>
              </a:rPr>
              <a:t>bienfait et tout don parfait viennent d'en haut; ils descendent du </a:t>
            </a:r>
            <a:r>
              <a:rPr lang="fr-FR" sz="2000" dirty="0">
                <a:solidFill>
                  <a:srgbClr val="FFFF00"/>
                </a:solidFill>
                <a:latin typeface="Spectral Light" panose="02020302060000000000" pitchFamily="18" charset="0"/>
              </a:rPr>
              <a:t>Père des lumières</a:t>
            </a:r>
            <a:r>
              <a:rPr lang="fr-FR" sz="2000" dirty="0">
                <a:solidFill>
                  <a:schemeClr val="bg1"/>
                </a:solidFill>
                <a:latin typeface="Spectral Light" panose="02020302060000000000" pitchFamily="18" charset="0"/>
              </a:rPr>
              <a:t>, en qui il n'y a </a:t>
            </a:r>
            <a:r>
              <a:rPr lang="fr-FR" sz="2000" dirty="0">
                <a:solidFill>
                  <a:srgbClr val="DF57FF"/>
                </a:solidFill>
                <a:latin typeface="Spectral Light" panose="02020302060000000000" pitchFamily="18" charset="0"/>
              </a:rPr>
              <a:t>ni changement</a:t>
            </a:r>
            <a:r>
              <a:rPr lang="fr-FR" sz="2000" dirty="0">
                <a:solidFill>
                  <a:schemeClr val="bg1"/>
                </a:solidFill>
                <a:latin typeface="Spectral Light" panose="02020302060000000000" pitchFamily="18" charset="0"/>
              </a:rPr>
              <a:t> </a:t>
            </a:r>
            <a:r>
              <a:rPr lang="fr-FR" sz="2000" dirty="0">
                <a:solidFill>
                  <a:srgbClr val="00FF00"/>
                </a:solidFill>
                <a:latin typeface="Spectral Light" panose="02020302060000000000" pitchFamily="18" charset="0"/>
              </a:rPr>
              <a:t>ni l'ombre d'une variation</a:t>
            </a:r>
            <a:r>
              <a:rPr lang="fr-FR" sz="2000" dirty="0">
                <a:solidFill>
                  <a:schemeClr val="bg1"/>
                </a:solidFill>
                <a:latin typeface="Spectral Light" panose="02020302060000000000" pitchFamily="18" charset="0"/>
              </a:rPr>
              <a:t>. </a:t>
            </a:r>
            <a:endParaRPr lang="fr-FR" sz="2000" dirty="0" smtClean="0">
              <a:solidFill>
                <a:schemeClr val="bg1"/>
              </a:solidFill>
              <a:latin typeface="Spectral Light" panose="02020302060000000000" pitchFamily="18" charset="0"/>
            </a:endParaRPr>
          </a:p>
          <a:p>
            <a:endParaRPr lang="fr-FR" sz="2000" dirty="0" smtClean="0">
              <a:solidFill>
                <a:schemeClr val="bg1"/>
              </a:solidFill>
              <a:latin typeface="Spectral Light" panose="02020302060000000000" pitchFamily="18" charset="0"/>
            </a:endParaRPr>
          </a:p>
          <a:p>
            <a:endParaRPr lang="fr-FR" sz="20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Jacques 1.16/17 </a:t>
            </a:r>
            <a:r>
              <a:rPr lang="fr-FR" sz="1600" u="sng" dirty="0" smtClean="0">
                <a:solidFill>
                  <a:schemeClr val="bg1"/>
                </a:solidFill>
                <a:latin typeface="Spectral Light" panose="02020302060000000000" pitchFamily="18" charset="0"/>
              </a:rPr>
              <a:t>(Albert </a:t>
            </a:r>
            <a:r>
              <a:rPr lang="fr-FR" sz="1600" u="sng" dirty="0" err="1" smtClean="0">
                <a:solidFill>
                  <a:schemeClr val="bg1"/>
                </a:solidFill>
                <a:latin typeface="Spectral Light" panose="02020302060000000000" pitchFamily="18" charset="0"/>
              </a:rPr>
              <a:t>Rilliet</a:t>
            </a:r>
            <a:r>
              <a:rPr lang="fr-FR" sz="1600" u="sng" dirty="0" smtClean="0">
                <a:solidFill>
                  <a:schemeClr val="bg1"/>
                </a:solidFill>
                <a:latin typeface="Spectral Light" panose="02020302060000000000" pitchFamily="18" charset="0"/>
              </a:rPr>
              <a:t>, 1858)</a:t>
            </a:r>
            <a:endParaRPr lang="fr-FR" sz="1600" u="sng" dirty="0">
              <a:solidFill>
                <a:schemeClr val="bg1"/>
              </a:solidFill>
              <a:latin typeface="Spectral Light" panose="02020302060000000000" pitchFamily="18" charset="0"/>
            </a:endParaRPr>
          </a:p>
          <a:p>
            <a:r>
              <a:rPr lang="fr-FR" sz="2000" dirty="0" smtClean="0">
                <a:solidFill>
                  <a:srgbClr val="FF0000"/>
                </a:solidFill>
                <a:latin typeface="Spectral Light" panose="02020302060000000000" pitchFamily="18" charset="0"/>
              </a:rPr>
              <a:t>Ne </a:t>
            </a:r>
            <a:r>
              <a:rPr lang="fr-FR" sz="2000" dirty="0">
                <a:solidFill>
                  <a:srgbClr val="FF0000"/>
                </a:solidFill>
                <a:latin typeface="Spectral Light" panose="02020302060000000000" pitchFamily="18" charset="0"/>
              </a:rPr>
              <a:t>vous y trompez pas</a:t>
            </a:r>
            <a:r>
              <a:rPr lang="fr-FR" sz="2000" dirty="0">
                <a:solidFill>
                  <a:schemeClr val="bg1"/>
                </a:solidFill>
                <a:latin typeface="Spectral Light" panose="02020302060000000000" pitchFamily="18" charset="0"/>
              </a:rPr>
              <a:t>, mes frères bien-aimés: toute bonne libéralité et tout don parfait descendent d'en haut, du </a:t>
            </a:r>
            <a:r>
              <a:rPr lang="fr-FR" sz="2000" dirty="0">
                <a:solidFill>
                  <a:srgbClr val="FFFF00"/>
                </a:solidFill>
                <a:latin typeface="Spectral Light" panose="02020302060000000000" pitchFamily="18" charset="0"/>
              </a:rPr>
              <a:t>Père des lumières</a:t>
            </a:r>
            <a:r>
              <a:rPr lang="fr-FR" sz="2000" dirty="0">
                <a:solidFill>
                  <a:schemeClr val="bg1"/>
                </a:solidFill>
                <a:latin typeface="Spectral Light" panose="02020302060000000000" pitchFamily="18" charset="0"/>
              </a:rPr>
              <a:t>, chez Lequel il n'y a </a:t>
            </a:r>
            <a:r>
              <a:rPr lang="fr-FR" sz="2000" dirty="0">
                <a:solidFill>
                  <a:srgbClr val="DF57FF"/>
                </a:solidFill>
                <a:latin typeface="Spectral Light" panose="02020302060000000000" pitchFamily="18" charset="0"/>
              </a:rPr>
              <a:t>aucune variation</a:t>
            </a:r>
            <a:r>
              <a:rPr lang="fr-FR" sz="2000" dirty="0">
                <a:solidFill>
                  <a:schemeClr val="bg1"/>
                </a:solidFill>
                <a:latin typeface="Spectral Light" panose="02020302060000000000" pitchFamily="18" charset="0"/>
              </a:rPr>
              <a:t>, </a:t>
            </a:r>
            <a:r>
              <a:rPr lang="fr-FR" sz="2000" dirty="0">
                <a:solidFill>
                  <a:srgbClr val="00FF00"/>
                </a:solidFill>
                <a:latin typeface="Spectral Light" panose="02020302060000000000" pitchFamily="18" charset="0"/>
              </a:rPr>
              <a:t>ni aucune ombre produite par quelque changement</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02416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fade">
                                      <p:cBhvr>
                                        <p:cTn id="1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611559" y="836780"/>
            <a:ext cx="7920881" cy="1631216"/>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Jacques </a:t>
            </a:r>
            <a:r>
              <a:rPr lang="fr-FR" sz="2000" u="sng" dirty="0">
                <a:solidFill>
                  <a:schemeClr val="bg1"/>
                </a:solidFill>
                <a:latin typeface="Spectral Light" panose="02020302060000000000" pitchFamily="18" charset="0"/>
              </a:rPr>
              <a:t>1.16/17 </a:t>
            </a:r>
            <a:r>
              <a:rPr lang="fr-FR" sz="1600" u="sng" dirty="0" smtClean="0">
                <a:solidFill>
                  <a:schemeClr val="bg1"/>
                </a:solidFill>
                <a:latin typeface="Spectral Light" panose="02020302060000000000" pitchFamily="18" charset="0"/>
              </a:rPr>
              <a:t>(Albert </a:t>
            </a:r>
            <a:r>
              <a:rPr lang="fr-FR" sz="1600" u="sng" dirty="0" err="1" smtClean="0">
                <a:solidFill>
                  <a:schemeClr val="bg1"/>
                </a:solidFill>
                <a:latin typeface="Spectral Light" panose="02020302060000000000" pitchFamily="18" charset="0"/>
              </a:rPr>
              <a:t>Rilliet</a:t>
            </a:r>
            <a:r>
              <a:rPr lang="fr-FR" sz="1600" u="sng" dirty="0" smtClean="0">
                <a:solidFill>
                  <a:schemeClr val="bg1"/>
                </a:solidFill>
                <a:latin typeface="Spectral Light" panose="02020302060000000000" pitchFamily="18" charset="0"/>
              </a:rPr>
              <a:t>, 1858)</a:t>
            </a:r>
            <a:endParaRPr lang="fr-FR" sz="1600" u="sng" dirty="0">
              <a:solidFill>
                <a:schemeClr val="bg1"/>
              </a:solidFill>
              <a:latin typeface="Spectral Light" panose="02020302060000000000" pitchFamily="18" charset="0"/>
            </a:endParaRPr>
          </a:p>
          <a:p>
            <a:r>
              <a:rPr lang="fr-FR" sz="2000" dirty="0" smtClean="0">
                <a:solidFill>
                  <a:schemeClr val="tx1">
                    <a:lumMod val="65000"/>
                    <a:lumOff val="35000"/>
                  </a:schemeClr>
                </a:solidFill>
                <a:latin typeface="Spectral Light" panose="02020302060000000000" pitchFamily="18" charset="0"/>
              </a:rPr>
              <a:t>Ne </a:t>
            </a:r>
            <a:r>
              <a:rPr lang="fr-FR" sz="2000" dirty="0">
                <a:solidFill>
                  <a:schemeClr val="tx1">
                    <a:lumMod val="65000"/>
                    <a:lumOff val="35000"/>
                  </a:schemeClr>
                </a:solidFill>
                <a:latin typeface="Spectral Light" panose="02020302060000000000" pitchFamily="18" charset="0"/>
              </a:rPr>
              <a:t>vous y trompez pas, mes frères bien-aimés: toute bonne libéralité et tout don parfait descendent d'en haut, du Père des lumières, chez Lequel il n'y a aucune variation, </a:t>
            </a:r>
            <a:r>
              <a:rPr lang="fr-FR" sz="2000" dirty="0">
                <a:solidFill>
                  <a:srgbClr val="00FF00"/>
                </a:solidFill>
                <a:latin typeface="Spectral Light" panose="02020302060000000000" pitchFamily="18" charset="0"/>
              </a:rPr>
              <a:t>ni aucune ombre produite par quelque changement</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3851920" y="3180723"/>
            <a:ext cx="5131937" cy="1015663"/>
          </a:xfrm>
          <a:prstGeom prst="rect">
            <a:avLst/>
          </a:prstGeom>
          <a:noFill/>
        </p:spPr>
        <p:txBody>
          <a:bodyPr wrap="square" rtlCol="0">
            <a:spAutoFit/>
          </a:bodyPr>
          <a:lstStyle/>
          <a:p>
            <a:r>
              <a:rPr lang="fr-FR" sz="2000" dirty="0" smtClean="0">
                <a:solidFill>
                  <a:schemeClr val="bg1"/>
                </a:solidFill>
                <a:latin typeface="Spectral Light" panose="02020302060000000000" pitchFamily="18" charset="0"/>
              </a:rPr>
              <a:t>Notez qu’un </a:t>
            </a:r>
            <a:r>
              <a:rPr lang="fr-FR" sz="2000" dirty="0">
                <a:solidFill>
                  <a:schemeClr val="bg1"/>
                </a:solidFill>
                <a:latin typeface="Spectral Light" panose="02020302060000000000" pitchFamily="18" charset="0"/>
              </a:rPr>
              <a:t>gnomon solaire est utilisé pour </a:t>
            </a:r>
            <a:r>
              <a:rPr lang="fr-FR" sz="2000" dirty="0">
                <a:solidFill>
                  <a:srgbClr val="00FF00"/>
                </a:solidFill>
                <a:latin typeface="Spectral Light" panose="02020302060000000000" pitchFamily="18" charset="0"/>
              </a:rPr>
              <a:t>produire une </a:t>
            </a:r>
            <a:r>
              <a:rPr lang="fr-FR" sz="2000" dirty="0" smtClean="0">
                <a:solidFill>
                  <a:srgbClr val="00FF00"/>
                </a:solidFill>
                <a:latin typeface="Spectral Light" panose="02020302060000000000" pitchFamily="18" charset="0"/>
              </a:rPr>
              <a:t>ombre </a:t>
            </a:r>
            <a:r>
              <a:rPr lang="fr-FR" sz="2000" dirty="0" smtClean="0">
                <a:solidFill>
                  <a:schemeClr val="bg1"/>
                </a:solidFill>
                <a:latin typeface="Spectral Light" panose="02020302060000000000" pitchFamily="18" charset="0"/>
              </a:rPr>
              <a:t>afin </a:t>
            </a:r>
            <a:r>
              <a:rPr lang="fr-FR" sz="2000" dirty="0">
                <a:solidFill>
                  <a:schemeClr val="bg1"/>
                </a:solidFill>
                <a:latin typeface="Spectral Light" panose="02020302060000000000" pitchFamily="18" charset="0"/>
              </a:rPr>
              <a:t>de déterminer le moment de l’équinoxe.</a:t>
            </a:r>
          </a:p>
        </p:txBody>
      </p:sp>
      <p:pic>
        <p:nvPicPr>
          <p:cNvPr id="13" name="Picture 2" descr="http://www-history.mcs.st-and.ac.uk/Diagrams/Mintz_4.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59" y="2643758"/>
            <a:ext cx="3150064" cy="2089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723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611559" y="836780"/>
            <a:ext cx="7992889" cy="1631216"/>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Jacques 1.16/17 </a:t>
            </a:r>
            <a:r>
              <a:rPr lang="fr-FR" sz="1600" u="sng" dirty="0">
                <a:solidFill>
                  <a:schemeClr val="bg1"/>
                </a:solidFill>
                <a:latin typeface="Spectral Light" panose="02020302060000000000" pitchFamily="18" charset="0"/>
              </a:rPr>
              <a:t>(Français courant, 1982)</a:t>
            </a:r>
          </a:p>
          <a:p>
            <a:r>
              <a:rPr lang="fr-FR" sz="2000" dirty="0">
                <a:solidFill>
                  <a:srgbClr val="FF0000"/>
                </a:solidFill>
                <a:latin typeface="Spectral Light" panose="02020302060000000000" pitchFamily="18" charset="0"/>
              </a:rPr>
              <a:t>Ne vous y trompez pas</a:t>
            </a:r>
            <a:r>
              <a:rPr lang="fr-FR" sz="2000" dirty="0">
                <a:solidFill>
                  <a:schemeClr val="bg1"/>
                </a:solidFill>
                <a:latin typeface="Spectral Light" panose="02020302060000000000" pitchFamily="18" charset="0"/>
              </a:rPr>
              <a:t>, mes chers frères : tout don excellent et tout cadeau parfait descendent du ciel; ils viennent de </a:t>
            </a:r>
            <a:r>
              <a:rPr lang="fr-FR" sz="2000" dirty="0">
                <a:solidFill>
                  <a:srgbClr val="FFFF00"/>
                </a:solidFill>
                <a:latin typeface="Spectral Light" panose="02020302060000000000" pitchFamily="18" charset="0"/>
              </a:rPr>
              <a:t>YHWH, le créateur des lumières célestes</a:t>
            </a:r>
            <a:r>
              <a:rPr lang="fr-FR" sz="2000" dirty="0">
                <a:solidFill>
                  <a:schemeClr val="bg1"/>
                </a:solidFill>
                <a:latin typeface="Spectral Light" panose="02020302060000000000" pitchFamily="18" charset="0"/>
              </a:rPr>
              <a:t>. Et YHWH </a:t>
            </a:r>
            <a:r>
              <a:rPr lang="fr-FR" sz="2000" dirty="0">
                <a:solidFill>
                  <a:srgbClr val="DF57FF"/>
                </a:solidFill>
                <a:latin typeface="Spectral Light" panose="02020302060000000000" pitchFamily="18" charset="0"/>
              </a:rPr>
              <a:t>ne change pas</a:t>
            </a:r>
            <a:r>
              <a:rPr lang="fr-FR" sz="2000" dirty="0">
                <a:solidFill>
                  <a:schemeClr val="bg1"/>
                </a:solidFill>
                <a:latin typeface="Spectral Light" panose="02020302060000000000" pitchFamily="18" charset="0"/>
              </a:rPr>
              <a:t>, il </a:t>
            </a:r>
            <a:r>
              <a:rPr lang="fr-FR" sz="2000" dirty="0">
                <a:solidFill>
                  <a:srgbClr val="00FF00"/>
                </a:solidFill>
                <a:latin typeface="Spectral Light" panose="02020302060000000000" pitchFamily="18" charset="0"/>
              </a:rPr>
              <a:t>ne produit pas d'ombre par des variations de position</a:t>
            </a:r>
            <a:r>
              <a:rPr lang="fr-FR" sz="2000" dirty="0" smtClean="0">
                <a:solidFill>
                  <a:schemeClr val="bg1"/>
                </a:solidFill>
                <a:latin typeface="Spectral Light" panose="02020302060000000000" pitchFamily="18" charset="0"/>
              </a:rPr>
              <a:t>.</a:t>
            </a:r>
            <a:endParaRPr lang="fr-FR" sz="2000" dirty="0">
              <a:solidFill>
                <a:schemeClr val="bg1"/>
              </a:solidFill>
              <a:latin typeface="Spectral Light" panose="02020302060000000000" pitchFamily="18" charset="0"/>
            </a:endParaRPr>
          </a:p>
        </p:txBody>
      </p:sp>
    </p:spTree>
    <p:extLst>
      <p:ext uri="{BB962C8B-B14F-4D97-AF65-F5344CB8AC3E}">
        <p14:creationId xmlns:p14="http://schemas.microsoft.com/office/powerpoint/2010/main" val="141821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611559" y="836780"/>
            <a:ext cx="7992889" cy="317009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Jacques 1.16/17 </a:t>
            </a:r>
            <a:r>
              <a:rPr lang="fr-FR" sz="1600" u="sng" dirty="0">
                <a:solidFill>
                  <a:schemeClr val="bg1"/>
                </a:solidFill>
                <a:latin typeface="Spectral Light" panose="02020302060000000000" pitchFamily="18" charset="0"/>
              </a:rPr>
              <a:t>(Français courant, 1982)</a:t>
            </a:r>
          </a:p>
          <a:p>
            <a:r>
              <a:rPr lang="fr-FR" sz="2000" dirty="0">
                <a:solidFill>
                  <a:schemeClr val="tx1">
                    <a:lumMod val="65000"/>
                    <a:lumOff val="35000"/>
                  </a:schemeClr>
                </a:solidFill>
                <a:latin typeface="Spectral Light" panose="02020302060000000000" pitchFamily="18" charset="0"/>
              </a:rPr>
              <a:t>Ne vous y trompez pas, mes chers frères : tout don excellent et tout cadeau parfait descendent du ciel; ils viennent de YHWH, le créateur des lumières célestes. Et YHWH ne change pas, il ne produit pas d'ombre par des </a:t>
            </a:r>
            <a:r>
              <a:rPr lang="fr-FR" sz="2000" dirty="0">
                <a:solidFill>
                  <a:srgbClr val="00FF00"/>
                </a:solidFill>
                <a:latin typeface="Spectral Light" panose="02020302060000000000" pitchFamily="18" charset="0"/>
              </a:rPr>
              <a:t>variations </a:t>
            </a:r>
            <a:r>
              <a:rPr lang="fr-FR" sz="2000" dirty="0">
                <a:solidFill>
                  <a:schemeClr val="tx1">
                    <a:lumMod val="65000"/>
                    <a:lumOff val="35000"/>
                  </a:schemeClr>
                </a:solidFill>
                <a:latin typeface="Spectral Light" panose="02020302060000000000" pitchFamily="18" charset="0"/>
              </a:rPr>
              <a:t>de position.</a:t>
            </a:r>
          </a:p>
          <a:p>
            <a:endParaRPr lang="fr-FR" sz="2000" dirty="0">
              <a:solidFill>
                <a:schemeClr val="bg1"/>
              </a:solidFill>
              <a:latin typeface="Spectral Light" panose="02020302060000000000" pitchFamily="18" charset="0"/>
            </a:endParaRPr>
          </a:p>
          <a:p>
            <a:r>
              <a:rPr lang="fr-FR" sz="2000" dirty="0" smtClean="0">
                <a:solidFill>
                  <a:srgbClr val="00FF00"/>
                </a:solidFill>
                <a:latin typeface="Spectral Light" panose="02020302060000000000" pitchFamily="18" charset="0"/>
              </a:rPr>
              <a:t>Variation</a:t>
            </a:r>
            <a:r>
              <a:rPr lang="fr-FR" sz="2000" dirty="0" smtClean="0">
                <a:solidFill>
                  <a:schemeClr val="bg1"/>
                </a:solidFill>
                <a:latin typeface="Spectral Light" panose="02020302060000000000" pitchFamily="18" charset="0"/>
              </a:rPr>
              <a:t> </a:t>
            </a:r>
            <a:r>
              <a:rPr lang="fr-FR" dirty="0">
                <a:solidFill>
                  <a:schemeClr val="bg1"/>
                </a:solidFill>
                <a:latin typeface="Spectral Light" panose="02020302060000000000" pitchFamily="18" charset="0"/>
              </a:rPr>
              <a:t>&lt;</a:t>
            </a:r>
            <a:r>
              <a:rPr lang="el-GR" dirty="0">
                <a:solidFill>
                  <a:schemeClr val="bg1"/>
                </a:solidFill>
                <a:latin typeface="Spectral Light" panose="02020302060000000000" pitchFamily="18" charset="0"/>
              </a:rPr>
              <a:t>τροπή</a:t>
            </a:r>
            <a:r>
              <a:rPr lang="fr-FR" dirty="0">
                <a:solidFill>
                  <a:schemeClr val="bg1"/>
                </a:solidFill>
                <a:latin typeface="Spectral Light" panose="02020302060000000000" pitchFamily="18" charset="0"/>
              </a:rPr>
              <a:t>, </a:t>
            </a:r>
            <a:r>
              <a:rPr lang="fr-FR" dirty="0" err="1">
                <a:solidFill>
                  <a:schemeClr val="bg1"/>
                </a:solidFill>
                <a:latin typeface="Spectral Light" panose="02020302060000000000" pitchFamily="18" charset="0"/>
              </a:rPr>
              <a:t>tropaï</a:t>
            </a:r>
            <a:r>
              <a:rPr lang="fr-FR" dirty="0">
                <a:solidFill>
                  <a:schemeClr val="bg1"/>
                </a:solidFill>
                <a:latin typeface="Spectral Light" panose="02020302060000000000" pitchFamily="18" charset="0"/>
              </a:rPr>
              <a:t>&gt; </a:t>
            </a:r>
            <a:r>
              <a:rPr lang="fr-FR" sz="1400" dirty="0" smtClean="0">
                <a:solidFill>
                  <a:schemeClr val="bg1"/>
                </a:solidFill>
                <a:latin typeface="Spectral Light" panose="02020302060000000000" pitchFamily="18" charset="0"/>
              </a:rPr>
              <a:t>(Dictionnaire du grec ancien)</a:t>
            </a:r>
            <a:endParaRPr lang="fr-FR" sz="1400"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 </a:t>
            </a:r>
            <a:r>
              <a:rPr lang="fr-FR" sz="2000" u="sng" dirty="0">
                <a:solidFill>
                  <a:schemeClr val="bg1"/>
                </a:solidFill>
                <a:latin typeface="Spectral Light" panose="02020302060000000000" pitchFamily="18" charset="0"/>
              </a:rPr>
              <a:t>tour</a:t>
            </a:r>
            <a:r>
              <a:rPr lang="fr-FR" sz="2000" dirty="0">
                <a:solidFill>
                  <a:schemeClr val="bg1"/>
                </a:solidFill>
                <a:latin typeface="Spectral Light" panose="02020302060000000000" pitchFamily="18" charset="0"/>
              </a:rPr>
              <a:t>, conversion, évolution : </a:t>
            </a:r>
            <a:r>
              <a:rPr lang="fr-FR" dirty="0">
                <a:solidFill>
                  <a:schemeClr val="bg1"/>
                </a:solidFill>
                <a:latin typeface="Spectral Light" panose="02020302060000000000" pitchFamily="18" charset="0"/>
              </a:rPr>
              <a:t>application aux astres </a:t>
            </a:r>
            <a:r>
              <a:rPr lang="fr-FR" sz="1600" dirty="0">
                <a:solidFill>
                  <a:schemeClr val="bg1"/>
                </a:solidFill>
                <a:latin typeface="Spectral Light" panose="02020302060000000000" pitchFamily="18" charset="0"/>
              </a:rPr>
              <a:t>(soleil, constellations)</a:t>
            </a:r>
          </a:p>
          <a:p>
            <a:r>
              <a:rPr lang="fr-FR" sz="2000" dirty="0">
                <a:solidFill>
                  <a:schemeClr val="bg1"/>
                </a:solidFill>
                <a:latin typeface="Spectral Light" panose="02020302060000000000" pitchFamily="18" charset="0"/>
              </a:rPr>
              <a:t>- action de se retourner pour </a:t>
            </a:r>
            <a:r>
              <a:rPr lang="fr-FR" sz="2000" dirty="0" smtClean="0">
                <a:solidFill>
                  <a:schemeClr val="bg1"/>
                </a:solidFill>
                <a:latin typeface="Spectral Light" panose="02020302060000000000" pitchFamily="18" charset="0"/>
              </a:rPr>
              <a:t>fuir : </a:t>
            </a:r>
            <a:r>
              <a:rPr lang="fr-FR" dirty="0" smtClean="0">
                <a:solidFill>
                  <a:schemeClr val="bg1"/>
                </a:solidFill>
                <a:latin typeface="Spectral Light" panose="02020302060000000000" pitchFamily="18" charset="0"/>
              </a:rPr>
              <a:t>application à l’individu</a:t>
            </a:r>
            <a:endParaRPr lang="fr-FR"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 révolution, </a:t>
            </a:r>
            <a:r>
              <a:rPr lang="fr-FR" sz="2000" dirty="0" smtClean="0">
                <a:solidFill>
                  <a:schemeClr val="bg1"/>
                </a:solidFill>
                <a:latin typeface="Spectral Light" panose="02020302060000000000" pitchFamily="18" charset="0"/>
              </a:rPr>
              <a:t>changement : </a:t>
            </a:r>
            <a:r>
              <a:rPr lang="fr-FR" dirty="0" smtClean="0">
                <a:solidFill>
                  <a:schemeClr val="bg1"/>
                </a:solidFill>
                <a:latin typeface="Spectral Light" panose="02020302060000000000" pitchFamily="18" charset="0"/>
              </a:rPr>
              <a:t>application à la société</a:t>
            </a:r>
            <a:endParaRPr lang="fr-FR"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7202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09297" y="1347614"/>
            <a:ext cx="8125406" cy="954107"/>
          </a:xfrm>
          <a:prstGeom prst="rect">
            <a:avLst/>
          </a:prstGeom>
          <a:noFill/>
        </p:spPr>
        <p:txBody>
          <a:bodyPr wrap="square" rtlCol="0">
            <a:spAutoFit/>
          </a:bodyPr>
          <a:lstStyle/>
          <a:p>
            <a:pPr algn="ctr"/>
            <a:r>
              <a:rPr lang="fr-FR" sz="2800" dirty="0" smtClean="0">
                <a:solidFill>
                  <a:schemeClr val="bg1"/>
                </a:solidFill>
                <a:latin typeface="Spectral Light" panose="02020302060000000000" pitchFamily="18" charset="0"/>
              </a:rPr>
              <a:t>Se </a:t>
            </a:r>
            <a:r>
              <a:rPr lang="fr-FR" sz="2800" dirty="0">
                <a:solidFill>
                  <a:schemeClr val="bg1"/>
                </a:solidFill>
                <a:latin typeface="Spectral Light" panose="02020302060000000000" pitchFamily="18" charset="0"/>
              </a:rPr>
              <a:t>pourrait-il que Jacques </a:t>
            </a:r>
            <a:r>
              <a:rPr lang="fr-FR" sz="2800" dirty="0" smtClean="0">
                <a:solidFill>
                  <a:schemeClr val="bg1"/>
                </a:solidFill>
                <a:latin typeface="Spectral Light" panose="02020302060000000000" pitchFamily="18" charset="0"/>
              </a:rPr>
              <a:t>établisse ici un lien entre le </a:t>
            </a:r>
            <a:r>
              <a:rPr lang="fr-FR" sz="2800" dirty="0">
                <a:solidFill>
                  <a:srgbClr val="FFFF00"/>
                </a:solidFill>
                <a:latin typeface="Spectral Light" panose="02020302060000000000" pitchFamily="18" charset="0"/>
              </a:rPr>
              <a:t>Père </a:t>
            </a:r>
            <a:r>
              <a:rPr lang="fr-FR" sz="2800" dirty="0" smtClean="0">
                <a:solidFill>
                  <a:srgbClr val="FFFF00"/>
                </a:solidFill>
                <a:latin typeface="Spectral Light" panose="02020302060000000000" pitchFamily="18" charset="0"/>
              </a:rPr>
              <a:t>des lumières </a:t>
            </a:r>
            <a:r>
              <a:rPr lang="fr-FR" sz="2800" dirty="0" smtClean="0">
                <a:solidFill>
                  <a:schemeClr val="bg1"/>
                </a:solidFill>
                <a:latin typeface="Spectral Light" panose="02020302060000000000" pitchFamily="18" charset="0"/>
              </a:rPr>
              <a:t>et </a:t>
            </a:r>
            <a:r>
              <a:rPr lang="fr-FR" sz="2800" dirty="0">
                <a:solidFill>
                  <a:schemeClr val="bg1"/>
                </a:solidFill>
                <a:latin typeface="Spectral Light" panose="02020302060000000000" pitchFamily="18" charset="0"/>
              </a:rPr>
              <a:t>le moment de l’</a:t>
            </a:r>
            <a:r>
              <a:rPr lang="fr-FR" sz="2800" dirty="0">
                <a:solidFill>
                  <a:srgbClr val="00FF00"/>
                </a:solidFill>
                <a:latin typeface="Spectral Light" panose="02020302060000000000" pitchFamily="18" charset="0"/>
              </a:rPr>
              <a:t>équinoxe</a:t>
            </a:r>
            <a:r>
              <a:rPr lang="fr-FR" sz="2800" dirty="0">
                <a:solidFill>
                  <a:schemeClr val="bg1"/>
                </a:solidFill>
                <a:latin typeface="Spectral Light" panose="02020302060000000000" pitchFamily="18" charset="0"/>
              </a:rPr>
              <a:t> </a:t>
            </a:r>
            <a:r>
              <a:rPr lang="fr-FR" sz="28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789872025"/>
      </p:ext>
    </p:extLst>
  </p:cSld>
  <p:clrMapOvr>
    <a:masterClrMapping/>
  </p:clrMapOvr>
  <mc:AlternateContent xmlns:mc="http://schemas.openxmlformats.org/markup-compatibility/2006" xmlns:p14="http://schemas.microsoft.com/office/powerpoint/2010/main">
    <mc:Choice Requires="p14">
      <p:transition spd="slow" p14:dur="2000">
        <p14:reveal thruBlk="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1938992"/>
          </a:xfrm>
          <a:prstGeom prst="rect">
            <a:avLst/>
          </a:prstGeom>
          <a:noFill/>
        </p:spPr>
        <p:txBody>
          <a:bodyPr wrap="square" rtlCol="0">
            <a:spAutoFit/>
          </a:bodyPr>
          <a:lstStyle/>
          <a:p>
            <a:r>
              <a:rPr lang="fr-FR" sz="2000" dirty="0">
                <a:solidFill>
                  <a:schemeClr val="bg1"/>
                </a:solidFill>
                <a:latin typeface="Spectral Light" panose="02020302060000000000" pitchFamily="18" charset="0"/>
              </a:rPr>
              <a:t>Le verset suivant évoque l’idée de </a:t>
            </a:r>
            <a:r>
              <a:rPr lang="fr-FR" sz="2000" dirty="0">
                <a:solidFill>
                  <a:srgbClr val="FFFF00"/>
                </a:solidFill>
                <a:latin typeface="Spectral Light" panose="02020302060000000000" pitchFamily="18" charset="0"/>
              </a:rPr>
              <a:t>début</a:t>
            </a:r>
            <a:r>
              <a:rPr lang="fr-FR" sz="2000" dirty="0">
                <a:solidFill>
                  <a:schemeClr val="bg1"/>
                </a:solidFill>
                <a:latin typeface="Spectral Light" panose="02020302060000000000" pitchFamily="18" charset="0"/>
              </a:rPr>
              <a:t>, d’offrande par laquelle on commençait un sacrifice.</a:t>
            </a:r>
          </a:p>
          <a:p>
            <a:endParaRPr lang="fr-FR" sz="2000" u="sng"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Jacques 1.18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Conformément à sa volonté, il nous a donné la vie par la parole de vérité afin que nous soyons en quelque sorte les premières de ses créatures</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0788960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1938992"/>
          </a:xfrm>
          <a:prstGeom prst="rect">
            <a:avLst/>
          </a:prstGeom>
          <a:noFill/>
        </p:spPr>
        <p:txBody>
          <a:bodyPr wrap="square" rtlCol="0">
            <a:spAutoFit/>
          </a:bodyPr>
          <a:lstStyle/>
          <a:p>
            <a:endParaRPr lang="fr-FR" sz="2000" dirty="0" smtClean="0">
              <a:solidFill>
                <a:schemeClr val="bg1"/>
              </a:solidFill>
              <a:latin typeface="Spectral Light" panose="02020302060000000000" pitchFamily="18" charset="0"/>
            </a:endParaRPr>
          </a:p>
          <a:p>
            <a:endParaRPr lang="fr-FR" sz="2000" u="sng" dirty="0">
              <a:solidFill>
                <a:schemeClr val="bg1"/>
              </a:solidFill>
              <a:latin typeface="Spectral Light" panose="02020302060000000000" pitchFamily="18" charset="0"/>
            </a:endParaRPr>
          </a:p>
          <a:p>
            <a:endParaRPr lang="fr-FR" sz="2000" u="sng"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Jacques 1.18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Conformément à sa volonté, il nous a donné la vie par la parole de vérité afin que nous soyons en quelque sorte </a:t>
            </a:r>
            <a:r>
              <a:rPr lang="fr-FR" sz="2000" dirty="0">
                <a:solidFill>
                  <a:srgbClr val="FFFF00"/>
                </a:solidFill>
                <a:latin typeface="Spectral Light" panose="02020302060000000000" pitchFamily="18" charset="0"/>
              </a:rPr>
              <a:t>les premières de ses créatures</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8924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3108543"/>
          </a:xfrm>
          <a:prstGeom prst="rect">
            <a:avLst/>
          </a:prstGeom>
          <a:noFill/>
        </p:spPr>
        <p:txBody>
          <a:bodyPr wrap="square" rtlCol="0">
            <a:spAutoFit/>
          </a:bodyPr>
          <a:lstStyle/>
          <a:p>
            <a:endParaRPr lang="fr-FR" sz="2000" u="sng" dirty="0" smtClean="0">
              <a:solidFill>
                <a:schemeClr val="bg1"/>
              </a:solidFill>
              <a:latin typeface="Spectral Light" panose="02020302060000000000" pitchFamily="18" charset="0"/>
            </a:endParaRPr>
          </a:p>
          <a:p>
            <a:endParaRPr lang="fr-FR" sz="2000" u="sng" dirty="0">
              <a:solidFill>
                <a:schemeClr val="bg1"/>
              </a:solidFill>
              <a:latin typeface="Spectral Light" panose="02020302060000000000" pitchFamily="18" charset="0"/>
            </a:endParaRPr>
          </a:p>
          <a:p>
            <a:endParaRPr lang="fr-FR" sz="2000" u="sng"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Jacques 1.18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Conformément à sa volonté, il nous a donné la vie par la parole de vérité afin que nous soyons en quelque sorte les premières de ses créatures</a:t>
            </a:r>
            <a:r>
              <a:rPr lang="fr-FR" sz="2000" dirty="0" smtClean="0">
                <a:solidFill>
                  <a:schemeClr val="tx1">
                    <a:lumMod val="65000"/>
                    <a:lumOff val="35000"/>
                  </a:schemeClr>
                </a:solidFill>
                <a:latin typeface="Spectral Light" panose="02020302060000000000" pitchFamily="18" charset="0"/>
              </a:rPr>
              <a:t>.</a:t>
            </a:r>
          </a:p>
          <a:p>
            <a:endParaRPr lang="fr-FR" sz="800"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Jacques </a:t>
            </a:r>
            <a:r>
              <a:rPr lang="fr-FR" sz="2000" u="sng" dirty="0" smtClean="0">
                <a:solidFill>
                  <a:schemeClr val="bg1"/>
                </a:solidFill>
                <a:latin typeface="Spectral Light" panose="02020302060000000000" pitchFamily="18" charset="0"/>
              </a:rPr>
              <a:t>1.18 </a:t>
            </a:r>
            <a:r>
              <a:rPr lang="fr-FR" sz="1600" u="sng" dirty="0">
                <a:solidFill>
                  <a:schemeClr val="bg1"/>
                </a:solidFill>
                <a:latin typeface="Spectral Light" panose="02020302060000000000" pitchFamily="18" charset="0"/>
              </a:rPr>
              <a:t>(Albert </a:t>
            </a:r>
            <a:r>
              <a:rPr lang="fr-FR" sz="1600" u="sng" dirty="0" err="1">
                <a:solidFill>
                  <a:schemeClr val="bg1"/>
                </a:solidFill>
                <a:latin typeface="Spectral Light" panose="02020302060000000000" pitchFamily="18" charset="0"/>
              </a:rPr>
              <a:t>Rilliet</a:t>
            </a:r>
            <a:r>
              <a:rPr lang="fr-FR" sz="1600" u="sng" dirty="0">
                <a:solidFill>
                  <a:schemeClr val="bg1"/>
                </a:solidFill>
                <a:latin typeface="Spectral Light" panose="02020302060000000000" pitchFamily="18" charset="0"/>
              </a:rPr>
              <a:t>, 1858</a:t>
            </a:r>
            <a:r>
              <a:rPr lang="fr-FR" sz="1600" u="sng" dirty="0" smtClean="0">
                <a:solidFill>
                  <a:schemeClr val="bg1"/>
                </a:solidFill>
                <a:latin typeface="Spectral Light" panose="02020302060000000000" pitchFamily="18" charset="0"/>
              </a:rPr>
              <a:t>)</a:t>
            </a:r>
          </a:p>
          <a:p>
            <a:r>
              <a:rPr lang="fr-FR" sz="2000" dirty="0">
                <a:solidFill>
                  <a:schemeClr val="bg1"/>
                </a:solidFill>
                <a:latin typeface="Spectral Light" panose="02020302060000000000" pitchFamily="18" charset="0"/>
              </a:rPr>
              <a:t>C'est volontairement qu'Il nous a enfantés par la parole de vérité, afin que nous soyons en quelque sorte les prémices de Ses </a:t>
            </a:r>
            <a:r>
              <a:rPr lang="fr-FR" sz="2000" dirty="0" smtClean="0">
                <a:solidFill>
                  <a:schemeClr val="bg1"/>
                </a:solidFill>
                <a:latin typeface="Spectral Light" panose="02020302060000000000" pitchFamily="18" charset="0"/>
              </a:rPr>
              <a:t>créatures.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20890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7" end="7"/>
                                            </p:txEl>
                                          </p:spTgt>
                                        </p:tgtEl>
                                        <p:attrNameLst>
                                          <p:attrName>style.visibility</p:attrName>
                                        </p:attrNameLst>
                                      </p:cBhvr>
                                      <p:to>
                                        <p:strVal val="visible"/>
                                      </p:to>
                                    </p:set>
                                    <p:animEffect transition="in" filter="fade">
                                      <p:cBhvr>
                                        <p:cTn id="7" dur="500"/>
                                        <p:tgtEl>
                                          <p:spTgt spid="12">
                                            <p:txEl>
                                              <p:pRg st="7" end="7"/>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xEl>
                                              <p:pRg st="8" end="8"/>
                                            </p:txEl>
                                          </p:spTgt>
                                        </p:tgtEl>
                                        <p:attrNameLst>
                                          <p:attrName>style.visibility</p:attrName>
                                        </p:attrNameLst>
                                      </p:cBhvr>
                                      <p:to>
                                        <p:strVal val="visible"/>
                                      </p:to>
                                    </p:set>
                                    <p:animEffect transition="in" filter="fade">
                                      <p:cBhvr>
                                        <p:cTn id="11"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4339650"/>
          </a:xfrm>
          <a:prstGeom prst="rect">
            <a:avLst/>
          </a:prstGeom>
          <a:noFill/>
        </p:spPr>
        <p:txBody>
          <a:bodyPr wrap="square" rtlCol="0">
            <a:spAutoFit/>
          </a:bodyPr>
          <a:lstStyle/>
          <a:p>
            <a:endParaRPr lang="fr-FR" sz="2000" u="sng" dirty="0" smtClean="0">
              <a:solidFill>
                <a:schemeClr val="bg1"/>
              </a:solidFill>
              <a:latin typeface="Spectral Light" panose="02020302060000000000" pitchFamily="18" charset="0"/>
            </a:endParaRPr>
          </a:p>
          <a:p>
            <a:endParaRPr lang="fr-FR" sz="2000" u="sng" dirty="0">
              <a:solidFill>
                <a:schemeClr val="bg1"/>
              </a:solidFill>
              <a:latin typeface="Spectral Light" panose="02020302060000000000" pitchFamily="18" charset="0"/>
            </a:endParaRPr>
          </a:p>
          <a:p>
            <a:endParaRPr lang="fr-FR" sz="2000" u="sng"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Jacques 1.18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Conformément à sa volonté, il nous a donné la vie par la parole de vérité afin que nous soyons en quelque sorte les </a:t>
            </a:r>
            <a:r>
              <a:rPr lang="fr-FR" sz="2000" dirty="0">
                <a:solidFill>
                  <a:srgbClr val="FFFF00"/>
                </a:solidFill>
                <a:latin typeface="Spectral Light" panose="02020302060000000000" pitchFamily="18" charset="0"/>
              </a:rPr>
              <a:t>premières </a:t>
            </a:r>
            <a:r>
              <a:rPr lang="fr-FR" sz="2000" dirty="0">
                <a:solidFill>
                  <a:schemeClr val="tx1">
                    <a:lumMod val="65000"/>
                    <a:lumOff val="35000"/>
                  </a:schemeClr>
                </a:solidFill>
                <a:latin typeface="Spectral Light" panose="02020302060000000000" pitchFamily="18" charset="0"/>
              </a:rPr>
              <a:t>de ses créatures</a:t>
            </a:r>
            <a:r>
              <a:rPr lang="fr-FR" sz="2000" dirty="0" smtClean="0">
                <a:solidFill>
                  <a:schemeClr val="tx1">
                    <a:lumMod val="65000"/>
                    <a:lumOff val="35000"/>
                  </a:schemeClr>
                </a:solidFill>
                <a:latin typeface="Spectral Light" panose="02020302060000000000" pitchFamily="18" charset="0"/>
              </a:rPr>
              <a:t>.</a:t>
            </a:r>
          </a:p>
          <a:p>
            <a:endParaRPr lang="fr-FR" sz="800"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Jacques </a:t>
            </a:r>
            <a:r>
              <a:rPr lang="fr-FR" sz="2000" u="sng" dirty="0" smtClean="0">
                <a:solidFill>
                  <a:schemeClr val="bg1"/>
                </a:solidFill>
                <a:latin typeface="Spectral Light" panose="02020302060000000000" pitchFamily="18" charset="0"/>
              </a:rPr>
              <a:t>1.18 </a:t>
            </a:r>
            <a:r>
              <a:rPr lang="fr-FR" sz="1600" u="sng" dirty="0">
                <a:solidFill>
                  <a:schemeClr val="bg1"/>
                </a:solidFill>
                <a:latin typeface="Spectral Light" panose="02020302060000000000" pitchFamily="18" charset="0"/>
              </a:rPr>
              <a:t>(Albert </a:t>
            </a:r>
            <a:r>
              <a:rPr lang="fr-FR" sz="1600" u="sng" dirty="0" err="1">
                <a:solidFill>
                  <a:schemeClr val="bg1"/>
                </a:solidFill>
                <a:latin typeface="Spectral Light" panose="02020302060000000000" pitchFamily="18" charset="0"/>
              </a:rPr>
              <a:t>Rilliet</a:t>
            </a:r>
            <a:r>
              <a:rPr lang="fr-FR" sz="1600" u="sng" dirty="0">
                <a:solidFill>
                  <a:schemeClr val="bg1"/>
                </a:solidFill>
                <a:latin typeface="Spectral Light" panose="02020302060000000000" pitchFamily="18" charset="0"/>
              </a:rPr>
              <a:t>, 1858</a:t>
            </a:r>
            <a:r>
              <a:rPr lang="fr-FR" sz="1600" u="sng" dirty="0" smtClean="0">
                <a:solidFill>
                  <a:schemeClr val="bg1"/>
                </a:solidFill>
                <a:latin typeface="Spectral Light" panose="02020302060000000000" pitchFamily="18" charset="0"/>
              </a:rPr>
              <a:t>)</a:t>
            </a:r>
          </a:p>
          <a:p>
            <a:r>
              <a:rPr lang="fr-FR" sz="2000" dirty="0">
                <a:solidFill>
                  <a:schemeClr val="tx1">
                    <a:lumMod val="65000"/>
                    <a:lumOff val="35000"/>
                  </a:schemeClr>
                </a:solidFill>
                <a:latin typeface="Spectral Light" panose="02020302060000000000" pitchFamily="18" charset="0"/>
              </a:rPr>
              <a:t>C'est volontairement qu'Il nous a enfantés par la parole de vérité, afin que nous soyons en quelque sorte les </a:t>
            </a:r>
            <a:r>
              <a:rPr lang="fr-FR" sz="2000" dirty="0">
                <a:solidFill>
                  <a:srgbClr val="FFFF00"/>
                </a:solidFill>
                <a:latin typeface="Spectral Light" panose="02020302060000000000" pitchFamily="18" charset="0"/>
              </a:rPr>
              <a:t>prémices </a:t>
            </a:r>
            <a:r>
              <a:rPr lang="fr-FR" sz="2000" dirty="0">
                <a:solidFill>
                  <a:schemeClr val="tx1">
                    <a:lumMod val="65000"/>
                    <a:lumOff val="35000"/>
                  </a:schemeClr>
                </a:solidFill>
                <a:latin typeface="Spectral Light" panose="02020302060000000000" pitchFamily="18" charset="0"/>
              </a:rPr>
              <a:t>de Ses </a:t>
            </a:r>
            <a:r>
              <a:rPr lang="fr-FR" sz="2000" dirty="0" smtClean="0">
                <a:solidFill>
                  <a:schemeClr val="tx1">
                    <a:lumMod val="65000"/>
                    <a:lumOff val="35000"/>
                  </a:schemeClr>
                </a:solidFill>
                <a:latin typeface="Spectral Light" panose="02020302060000000000" pitchFamily="18" charset="0"/>
              </a:rPr>
              <a:t>créatures.</a:t>
            </a:r>
          </a:p>
          <a:p>
            <a:endParaRPr lang="fr-FR" sz="2000" dirty="0">
              <a:solidFill>
                <a:schemeClr val="bg1"/>
              </a:solidFill>
              <a:latin typeface="Spectral Light" panose="02020302060000000000" pitchFamily="18" charset="0"/>
            </a:endParaRPr>
          </a:p>
          <a:p>
            <a:r>
              <a:rPr lang="fr-FR" sz="2000" dirty="0" err="1" smtClean="0">
                <a:solidFill>
                  <a:srgbClr val="FFFF00"/>
                </a:solidFill>
                <a:latin typeface="Spectral Light" panose="02020302060000000000" pitchFamily="18" charset="0"/>
              </a:rPr>
              <a:t>Prémice</a:t>
            </a:r>
            <a:r>
              <a:rPr lang="fr-FR" sz="2000" dirty="0" smtClean="0">
                <a:solidFill>
                  <a:schemeClr val="bg1"/>
                </a:solidFill>
                <a:latin typeface="Spectral Light" panose="02020302060000000000" pitchFamily="18" charset="0"/>
              </a:rPr>
              <a:t> </a:t>
            </a:r>
            <a:r>
              <a:rPr lang="fr-FR" dirty="0" smtClean="0">
                <a:solidFill>
                  <a:schemeClr val="bg1"/>
                </a:solidFill>
                <a:latin typeface="Spectral Light" panose="02020302060000000000" pitchFamily="18" charset="0"/>
              </a:rPr>
              <a:t>&lt;</a:t>
            </a:r>
            <a:r>
              <a:rPr lang="el-GR" dirty="0" smtClean="0">
                <a:solidFill>
                  <a:schemeClr val="bg1"/>
                </a:solidFill>
                <a:latin typeface="Spectral Light" panose="02020302060000000000" pitchFamily="18" charset="0"/>
              </a:rPr>
              <a:t>ἀπαρχή</a:t>
            </a:r>
            <a:r>
              <a:rPr lang="fr-FR" dirty="0">
                <a:solidFill>
                  <a:schemeClr val="bg1"/>
                </a:solidFill>
                <a:latin typeface="Spectral Light" panose="02020302060000000000" pitchFamily="18" charset="0"/>
              </a:rPr>
              <a:t>,</a:t>
            </a:r>
            <a:r>
              <a:rPr lang="fr-FR" dirty="0" smtClean="0">
                <a:solidFill>
                  <a:schemeClr val="bg1"/>
                </a:solidFill>
                <a:latin typeface="Spectral Light" panose="02020302060000000000" pitchFamily="18" charset="0"/>
              </a:rPr>
              <a:t> </a:t>
            </a:r>
            <a:r>
              <a:rPr lang="fr-FR" dirty="0" err="1" smtClean="0">
                <a:solidFill>
                  <a:schemeClr val="bg1"/>
                </a:solidFill>
                <a:latin typeface="Spectral Light" panose="02020302060000000000" pitchFamily="18" charset="0"/>
              </a:rPr>
              <a:t>aparkaï</a:t>
            </a:r>
            <a:r>
              <a:rPr lang="fr-FR" dirty="0" smtClean="0">
                <a:solidFill>
                  <a:schemeClr val="bg1"/>
                </a:solidFill>
                <a:latin typeface="Spectral Light" panose="02020302060000000000" pitchFamily="18" charset="0"/>
              </a:rPr>
              <a:t>&gt; </a:t>
            </a:r>
            <a:r>
              <a:rPr lang="fr-FR" sz="1400" dirty="0">
                <a:solidFill>
                  <a:schemeClr val="bg1"/>
                </a:solidFill>
                <a:latin typeface="Spectral Light" panose="02020302060000000000" pitchFamily="18" charset="0"/>
              </a:rPr>
              <a:t>(Dictionnaire du grec ancien</a:t>
            </a:r>
            <a:r>
              <a:rPr lang="fr-FR" sz="1400" dirty="0" smtClean="0">
                <a:solidFill>
                  <a:schemeClr val="bg1"/>
                </a:solidFill>
                <a:latin typeface="Spectral Light" panose="02020302060000000000" pitchFamily="18" charset="0"/>
              </a:rPr>
              <a:t>)</a:t>
            </a:r>
            <a:r>
              <a:rPr lang="fr-FR" sz="2000" dirty="0" smtClean="0">
                <a:solidFill>
                  <a:schemeClr val="bg1"/>
                </a:solidFill>
                <a:latin typeface="Spectral Light" panose="02020302060000000000" pitchFamily="18" charset="0"/>
              </a:rPr>
              <a:t> :</a:t>
            </a:r>
          </a:p>
          <a:p>
            <a:r>
              <a:rPr lang="fr-FR" sz="2000" dirty="0" smtClean="0">
                <a:solidFill>
                  <a:schemeClr val="bg1"/>
                </a:solidFill>
                <a:latin typeface="Spectral Light" panose="02020302060000000000" pitchFamily="18" charset="0"/>
              </a:rPr>
              <a:t>- offrande par laquelle on </a:t>
            </a:r>
            <a:r>
              <a:rPr lang="fr-FR" sz="2000" u="sng" dirty="0" smtClean="0">
                <a:solidFill>
                  <a:schemeClr val="bg1"/>
                </a:solidFill>
                <a:latin typeface="Spectral Light" panose="02020302060000000000" pitchFamily="18" charset="0"/>
              </a:rPr>
              <a:t>commençait</a:t>
            </a:r>
            <a:r>
              <a:rPr lang="fr-FR" sz="2000" dirty="0" smtClean="0">
                <a:solidFill>
                  <a:schemeClr val="bg1"/>
                </a:solidFill>
                <a:latin typeface="Spectral Light" panose="02020302060000000000" pitchFamily="18" charset="0"/>
              </a:rPr>
              <a:t> un sacrifice</a:t>
            </a:r>
          </a:p>
          <a:p>
            <a:r>
              <a:rPr lang="fr-FR" sz="2000" dirty="0" smtClean="0">
                <a:solidFill>
                  <a:schemeClr val="bg1"/>
                </a:solidFill>
                <a:latin typeface="Spectral Light" panose="02020302060000000000" pitchFamily="18" charset="0"/>
              </a:rPr>
              <a:t>- premiers fruits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2796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0" end="10"/>
                                            </p:txEl>
                                          </p:spTgt>
                                        </p:tgtEl>
                                        <p:attrNameLst>
                                          <p:attrName>style.visibility</p:attrName>
                                        </p:attrNameLst>
                                      </p:cBhvr>
                                      <p:to>
                                        <p:strVal val="visible"/>
                                      </p:to>
                                    </p:set>
                                    <p:animEffect transition="in" filter="fade">
                                      <p:cBhvr>
                                        <p:cTn id="7" dur="500"/>
                                        <p:tgtEl>
                                          <p:spTgt spid="12">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1" end="11"/>
                                            </p:txEl>
                                          </p:spTgt>
                                        </p:tgtEl>
                                        <p:attrNameLst>
                                          <p:attrName>style.visibility</p:attrName>
                                        </p:attrNameLst>
                                      </p:cBhvr>
                                      <p:to>
                                        <p:strVal val="visible"/>
                                      </p:to>
                                    </p:set>
                                    <p:animEffect transition="in" filter="fade">
                                      <p:cBhvr>
                                        <p:cTn id="12" dur="500"/>
                                        <p:tgtEl>
                                          <p:spTgt spid="12">
                                            <p:txEl>
                                              <p:pRg st="11" end="1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2" end="12"/>
                                            </p:txEl>
                                          </p:spTgt>
                                        </p:tgtEl>
                                        <p:attrNameLst>
                                          <p:attrName>style.visibility</p:attrName>
                                        </p:attrNameLst>
                                      </p:cBhvr>
                                      <p:to>
                                        <p:strVal val="visible"/>
                                      </p:to>
                                    </p:set>
                                    <p:animEffect transition="in" filter="fade">
                                      <p:cBhvr>
                                        <p:cTn id="17"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29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646331"/>
          </a:xfrm>
          <a:prstGeom prst="rect">
            <a:avLst/>
          </a:prstGeom>
          <a:noFill/>
        </p:spPr>
        <p:txBody>
          <a:bodyPr wrap="square" rtlCol="0">
            <a:spAutoFit/>
          </a:bodyPr>
          <a:lstStyle/>
          <a:p>
            <a:pPr algn="ctr"/>
            <a:r>
              <a:rPr lang="fr-FR" sz="3600" dirty="0" smtClean="0">
                <a:solidFill>
                  <a:srgbClr val="00FF00"/>
                </a:solidFill>
                <a:latin typeface="Spectral Light" panose="02020302060000000000" pitchFamily="18" charset="0"/>
              </a:rPr>
              <a:t>Équinoxe</a:t>
            </a:r>
            <a:r>
              <a:rPr lang="fr-FR" sz="3600" dirty="0" smtClean="0">
                <a:solidFill>
                  <a:schemeClr val="bg1"/>
                </a:solidFill>
                <a:latin typeface="Spectral Light" panose="02020302060000000000" pitchFamily="18" charset="0"/>
              </a:rPr>
              <a:t> dans les écrits bibliques ?</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644480566"/>
      </p:ext>
    </p:extLst>
  </p:cSld>
  <p:clrMapOvr>
    <a:masterClrMapping/>
  </p:clrMapOvr>
  <mc:AlternateContent xmlns:mc="http://schemas.openxmlformats.org/markup-compatibility/2006" xmlns:p14="http://schemas.microsoft.com/office/powerpoint/2010/main">
    <mc:Choice Requires="p14">
      <p:transition spd="slow" p14:dur="2000">
        <p14:reveal thruBlk="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72760" cy="516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a:t>
            </a:fld>
            <a:endParaRPr lang="fr-FR" dirty="0">
              <a:solidFill>
                <a:schemeClr val="bg1">
                  <a:lumMod val="75000"/>
                </a:schemeClr>
              </a:solidFill>
            </a:endParaRPr>
          </a:p>
        </p:txBody>
      </p:sp>
      <p:sp>
        <p:nvSpPr>
          <p:cNvPr id="5" name="Rectangle 4"/>
          <p:cNvSpPr/>
          <p:nvPr/>
        </p:nvSpPr>
        <p:spPr>
          <a:xfrm>
            <a:off x="0" y="9420"/>
            <a:ext cx="9272760" cy="51435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1282" y="701997"/>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Apple Garamond" panose="02000506080000020004" pitchFamily="2" charset="0"/>
              </a:rPr>
              <a:t>L’équinoxe dévoilée</a:t>
            </a:r>
          </a:p>
        </p:txBody>
      </p:sp>
      <p:cxnSp>
        <p:nvCxnSpPr>
          <p:cNvPr id="3" name="Connecteur droit 2"/>
          <p:cNvCxnSpPr/>
          <p:nvPr/>
        </p:nvCxnSpPr>
        <p:spPr>
          <a:xfrm>
            <a:off x="3059832" y="1410418"/>
            <a:ext cx="3024336" cy="10609"/>
          </a:xfrm>
          <a:prstGeom prst="line">
            <a:avLst/>
          </a:prstGeom>
          <a:ln>
            <a:solidFill>
              <a:schemeClr val="bg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2690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anim calcmode="lin" valueType="num">
                                      <p:cBhvr>
                                        <p:cTn id="11" dur="1750" fill="hold"/>
                                        <p:tgtEl>
                                          <p:spTgt spid="9"/>
                                        </p:tgtEl>
                                        <p:attrNameLst>
                                          <p:attrName>ppt_x</p:attrName>
                                        </p:attrNameLst>
                                      </p:cBhvr>
                                      <p:tavLst>
                                        <p:tav tm="0">
                                          <p:val>
                                            <p:strVal val="#ppt_x"/>
                                          </p:val>
                                        </p:tav>
                                        <p:tav tm="100000">
                                          <p:val>
                                            <p:strVal val="#ppt_x"/>
                                          </p:val>
                                        </p:tav>
                                      </p:tavLst>
                                    </p:anim>
                                    <p:anim calcmode="lin" valueType="num">
                                      <p:cBhvr>
                                        <p:cTn id="12" dur="1750" fill="hold"/>
                                        <p:tgtEl>
                                          <p:spTgt spid="9"/>
                                        </p:tgtEl>
                                        <p:attrNameLst>
                                          <p:attrName>ppt_y</p:attrName>
                                        </p:attrNameLst>
                                      </p:cBhvr>
                                      <p:tavLst>
                                        <p:tav tm="0">
                                          <p:val>
                                            <p:strVal val="#ppt_y+.1"/>
                                          </p:val>
                                        </p:tav>
                                        <p:tav tm="100000">
                                          <p:val>
                                            <p:strVal val="#ppt_y"/>
                                          </p:val>
                                        </p:tav>
                                      </p:tavLst>
                                    </p:anim>
                                  </p:childTnLst>
                                </p:cTn>
                              </p:par>
                              <p:par>
                                <p:cTn id="13" presetID="16" presetClass="entr" presetSubtype="37" fill="hold" nodeType="withEffect">
                                  <p:stCondLst>
                                    <p:cond delay="15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2483768" y="1326975"/>
            <a:ext cx="4176464" cy="1754326"/>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5400" dirty="0" smtClean="0">
                <a:solidFill>
                  <a:srgbClr val="00FF00"/>
                </a:solidFill>
                <a:latin typeface="Spectral Light" panose="02020302060000000000" pitchFamily="18" charset="0"/>
              </a:rPr>
              <a:t>Téqoufah</a:t>
            </a:r>
          </a:p>
          <a:p>
            <a:pPr algn="ctr"/>
            <a:r>
              <a:rPr lang="he-IL" sz="5400" dirty="0">
                <a:solidFill>
                  <a:srgbClr val="00FF00"/>
                </a:solidFill>
                <a:latin typeface="Spectral Light" panose="02020302060000000000" pitchFamily="18" charset="0"/>
              </a:rPr>
              <a:t>תקפה</a:t>
            </a:r>
            <a:endParaRPr lang="fr-FR" sz="5400" dirty="0">
              <a:solidFill>
                <a:srgbClr val="00FF00"/>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17868946"/>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1754326"/>
          </a:xfrm>
          <a:prstGeom prst="rect">
            <a:avLst/>
          </a:prstGeom>
          <a:noFill/>
        </p:spPr>
        <p:txBody>
          <a:bodyPr wrap="square" rtlCol="0">
            <a:spAutoFit/>
          </a:bodyPr>
          <a:lstStyle/>
          <a:p>
            <a:pPr algn="ctr"/>
            <a:r>
              <a:rPr lang="fr-FR" sz="3600" dirty="0" smtClean="0">
                <a:solidFill>
                  <a:schemeClr val="bg1"/>
                </a:solidFill>
                <a:latin typeface="Spectral Light" panose="02020302060000000000" pitchFamily="18" charset="0"/>
              </a:rPr>
              <a:t>Événement céleste</a:t>
            </a:r>
          </a:p>
          <a:p>
            <a:pPr algn="ctr"/>
            <a:r>
              <a:rPr lang="fr-FR" sz="3600" dirty="0" smtClean="0">
                <a:solidFill>
                  <a:srgbClr val="0070C0"/>
                </a:solidFill>
                <a:latin typeface="Spectral Light" panose="02020302060000000000" pitchFamily="18" charset="0"/>
              </a:rPr>
              <a:t>conçu </a:t>
            </a:r>
            <a:r>
              <a:rPr lang="fr-FR" sz="3600" dirty="0">
                <a:solidFill>
                  <a:srgbClr val="0070C0"/>
                </a:solidFill>
                <a:latin typeface="Spectral Light" panose="02020302060000000000" pitchFamily="18" charset="0"/>
              </a:rPr>
              <a:t>par </a:t>
            </a:r>
            <a:r>
              <a:rPr lang="fr-FR" sz="3600" dirty="0" smtClean="0">
                <a:solidFill>
                  <a:srgbClr val="0070C0"/>
                </a:solidFill>
                <a:latin typeface="Spectral Light" panose="02020302060000000000" pitchFamily="18" charset="0"/>
              </a:rPr>
              <a:t>Yahuah</a:t>
            </a:r>
          </a:p>
          <a:p>
            <a:pPr algn="ctr"/>
            <a:r>
              <a:rPr lang="fr-FR" sz="3600" dirty="0" smtClean="0">
                <a:solidFill>
                  <a:schemeClr val="bg1"/>
                </a:solidFill>
                <a:latin typeface="Spectral Light" panose="02020302060000000000" pitchFamily="18" charset="0"/>
              </a:rPr>
              <a:t>pour marquer un moment.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190402640"/>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2123658"/>
          </a:xfrm>
          <a:prstGeom prst="rect">
            <a:avLst/>
          </a:prstGeom>
          <a:noFill/>
        </p:spPr>
        <p:txBody>
          <a:bodyPr wrap="square" rtlCol="0">
            <a:spAutoFit/>
          </a:bodyPr>
          <a:lstStyle/>
          <a:p>
            <a:pPr algn="ctr"/>
            <a:r>
              <a:rPr lang="fr-FR" sz="3600" dirty="0">
                <a:solidFill>
                  <a:schemeClr val="accent6">
                    <a:lumMod val="75000"/>
                  </a:schemeClr>
                </a:solidFill>
                <a:latin typeface="Spectral Light" panose="02020302060000000000" pitchFamily="18" charset="0"/>
              </a:rPr>
              <a:t>2</a:t>
            </a:r>
            <a:r>
              <a:rPr lang="fr-FR" sz="3600" dirty="0">
                <a:solidFill>
                  <a:schemeClr val="bg1"/>
                </a:solidFill>
                <a:latin typeface="Spectral Light" panose="02020302060000000000" pitchFamily="18" charset="0"/>
              </a:rPr>
              <a:t> </a:t>
            </a:r>
            <a:r>
              <a:rPr lang="fr-FR" sz="3600" dirty="0" smtClean="0">
                <a:solidFill>
                  <a:srgbClr val="00FF00"/>
                </a:solidFill>
                <a:latin typeface="Spectral Light" panose="02020302060000000000" pitchFamily="18" charset="0"/>
              </a:rPr>
              <a:t>Téqoufah </a:t>
            </a:r>
            <a:r>
              <a:rPr lang="fr-FR" sz="3600" dirty="0" smtClean="0">
                <a:solidFill>
                  <a:schemeClr val="bg1"/>
                </a:solidFill>
                <a:latin typeface="Spectral Light" panose="02020302060000000000" pitchFamily="18" charset="0"/>
              </a:rPr>
              <a:t>dans </a:t>
            </a:r>
            <a:r>
              <a:rPr lang="fr-FR" sz="3600" dirty="0">
                <a:solidFill>
                  <a:schemeClr val="bg1"/>
                </a:solidFill>
                <a:latin typeface="Spectral Light" panose="02020302060000000000" pitchFamily="18" charset="0"/>
              </a:rPr>
              <a:t>l'année </a:t>
            </a:r>
            <a:r>
              <a:rPr lang="fr-FR" sz="3600" dirty="0" smtClean="0">
                <a:solidFill>
                  <a:schemeClr val="bg1"/>
                </a:solidFill>
                <a:latin typeface="Spectral Light" panose="02020302060000000000" pitchFamily="18" charset="0"/>
              </a:rPr>
              <a:t>:</a:t>
            </a:r>
          </a:p>
          <a:p>
            <a:pPr algn="ctr"/>
            <a:endParaRPr lang="fr-FR" sz="1400" dirty="0" smtClean="0">
              <a:solidFill>
                <a:schemeClr val="bg1"/>
              </a:solidFill>
              <a:latin typeface="Spectral Light" panose="02020302060000000000" pitchFamily="18" charset="0"/>
            </a:endParaRPr>
          </a:p>
          <a:p>
            <a:pPr algn="ctr"/>
            <a:r>
              <a:rPr lang="fr-FR" sz="3600" dirty="0">
                <a:solidFill>
                  <a:schemeClr val="bg1"/>
                </a:solidFill>
                <a:latin typeface="Spectral Light" panose="02020302060000000000" pitchFamily="18" charset="0"/>
              </a:rPr>
              <a:t>T</a:t>
            </a:r>
            <a:r>
              <a:rPr lang="fr-FR" sz="3600" dirty="0" smtClean="0">
                <a:solidFill>
                  <a:schemeClr val="bg1"/>
                </a:solidFill>
                <a:latin typeface="Spectral Light" panose="02020302060000000000" pitchFamily="18" charset="0"/>
              </a:rPr>
              <a:t>éqoufah </a:t>
            </a:r>
            <a:r>
              <a:rPr lang="fr-FR" sz="3600" dirty="0">
                <a:solidFill>
                  <a:schemeClr val="bg1"/>
                </a:solidFill>
                <a:latin typeface="Spectral Light" panose="02020302060000000000" pitchFamily="18" charset="0"/>
              </a:rPr>
              <a:t>du </a:t>
            </a:r>
            <a:r>
              <a:rPr lang="fr-FR" sz="3600" dirty="0" smtClean="0">
                <a:solidFill>
                  <a:schemeClr val="bg1"/>
                </a:solidFill>
                <a:latin typeface="Spectral Light" panose="02020302060000000000" pitchFamily="18" charset="0"/>
              </a:rPr>
              <a:t>printemps</a:t>
            </a:r>
            <a:r>
              <a:rPr lang="fr-FR" sz="2000" dirty="0">
                <a:solidFill>
                  <a:schemeClr val="bg1"/>
                </a:solidFill>
                <a:latin typeface="Spectral Light" panose="02020302060000000000" pitchFamily="18" charset="0"/>
              </a:rPr>
              <a:t> </a:t>
            </a:r>
            <a:r>
              <a:rPr lang="fr-FR" sz="2400" dirty="0" smtClean="0">
                <a:solidFill>
                  <a:schemeClr val="bg1"/>
                </a:solidFill>
                <a:latin typeface="Spectral Light" panose="02020302060000000000" pitchFamily="18" charset="0"/>
              </a:rPr>
              <a:t>(mars)</a:t>
            </a:r>
          </a:p>
          <a:p>
            <a:pPr algn="ctr"/>
            <a:endParaRPr lang="fr-FR" sz="1000" dirty="0" smtClean="0">
              <a:solidFill>
                <a:schemeClr val="bg1"/>
              </a:solidFill>
              <a:latin typeface="Spectral Light" panose="02020302060000000000" pitchFamily="18" charset="0"/>
            </a:endParaRPr>
          </a:p>
          <a:p>
            <a:pPr algn="ctr"/>
            <a:r>
              <a:rPr lang="fr-FR" sz="3600" dirty="0">
                <a:solidFill>
                  <a:schemeClr val="bg1"/>
                </a:solidFill>
                <a:latin typeface="Spectral Light" panose="02020302060000000000" pitchFamily="18" charset="0"/>
              </a:rPr>
              <a:t>T</a:t>
            </a:r>
            <a:r>
              <a:rPr lang="fr-FR" sz="3600" dirty="0" smtClean="0">
                <a:solidFill>
                  <a:schemeClr val="bg1"/>
                </a:solidFill>
                <a:latin typeface="Spectral Light" panose="02020302060000000000" pitchFamily="18" charset="0"/>
              </a:rPr>
              <a:t>éqoufah d’automne</a:t>
            </a:r>
            <a:r>
              <a:rPr lang="fr-FR" sz="2000" dirty="0" smtClean="0">
                <a:solidFill>
                  <a:schemeClr val="bg1"/>
                </a:solidFill>
                <a:latin typeface="Spectral Light" panose="02020302060000000000" pitchFamily="18" charset="0"/>
              </a:rPr>
              <a:t> </a:t>
            </a:r>
            <a:r>
              <a:rPr lang="fr-FR" sz="2400" dirty="0" smtClean="0">
                <a:solidFill>
                  <a:schemeClr val="bg1"/>
                </a:solidFill>
                <a:latin typeface="Spectral Light" panose="02020302060000000000" pitchFamily="18" charset="0"/>
              </a:rPr>
              <a:t>(septembre)</a:t>
            </a:r>
            <a:endParaRPr lang="fr-FR" sz="24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3846778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2123658"/>
          </a:xfrm>
          <a:prstGeom prst="rect">
            <a:avLst/>
          </a:prstGeom>
          <a:noFill/>
        </p:spPr>
        <p:txBody>
          <a:bodyPr wrap="square" rtlCol="0">
            <a:spAutoFit/>
          </a:bodyPr>
          <a:lstStyle/>
          <a:p>
            <a:pPr algn="ctr"/>
            <a:r>
              <a:rPr lang="fr-FR" sz="3600" dirty="0">
                <a:solidFill>
                  <a:schemeClr val="tx1">
                    <a:lumMod val="65000"/>
                    <a:lumOff val="35000"/>
                  </a:schemeClr>
                </a:solidFill>
                <a:latin typeface="Spectral Light" panose="02020302060000000000" pitchFamily="18" charset="0"/>
              </a:rPr>
              <a:t>2 </a:t>
            </a:r>
            <a:r>
              <a:rPr lang="fr-FR" sz="3600" dirty="0" smtClean="0">
                <a:solidFill>
                  <a:schemeClr val="tx1">
                    <a:lumMod val="65000"/>
                    <a:lumOff val="35000"/>
                  </a:schemeClr>
                </a:solidFill>
                <a:latin typeface="Spectral Light" panose="02020302060000000000" pitchFamily="18" charset="0"/>
              </a:rPr>
              <a:t>Téqoufah dans </a:t>
            </a:r>
            <a:r>
              <a:rPr lang="fr-FR" sz="3600" dirty="0">
                <a:solidFill>
                  <a:schemeClr val="tx1">
                    <a:lumMod val="65000"/>
                    <a:lumOff val="35000"/>
                  </a:schemeClr>
                </a:solidFill>
                <a:latin typeface="Spectral Light" panose="02020302060000000000" pitchFamily="18" charset="0"/>
              </a:rPr>
              <a:t>l'année </a:t>
            </a:r>
            <a:r>
              <a:rPr lang="fr-FR" sz="3600" dirty="0" smtClean="0">
                <a:solidFill>
                  <a:schemeClr val="tx1">
                    <a:lumMod val="65000"/>
                    <a:lumOff val="35000"/>
                  </a:schemeClr>
                </a:solidFill>
                <a:latin typeface="Spectral Light" panose="02020302060000000000" pitchFamily="18" charset="0"/>
              </a:rPr>
              <a:t>:</a:t>
            </a:r>
          </a:p>
          <a:p>
            <a:pPr algn="ctr"/>
            <a:endParaRPr lang="fr-FR" sz="1400" dirty="0" smtClean="0">
              <a:solidFill>
                <a:schemeClr val="bg1"/>
              </a:solidFill>
              <a:latin typeface="Spectral Light" panose="02020302060000000000" pitchFamily="18" charset="0"/>
            </a:endParaRPr>
          </a:p>
          <a:p>
            <a:pPr algn="ctr"/>
            <a:r>
              <a:rPr lang="fr-FR" sz="3600" dirty="0">
                <a:solidFill>
                  <a:srgbClr val="66FF33"/>
                </a:solidFill>
                <a:latin typeface="Spectral Light" panose="02020302060000000000" pitchFamily="18" charset="0"/>
              </a:rPr>
              <a:t>T</a:t>
            </a:r>
            <a:r>
              <a:rPr lang="fr-FR" sz="3600" dirty="0" smtClean="0">
                <a:solidFill>
                  <a:srgbClr val="66FF33"/>
                </a:solidFill>
                <a:latin typeface="Spectral Light" panose="02020302060000000000" pitchFamily="18" charset="0"/>
              </a:rPr>
              <a:t>éqoufah </a:t>
            </a:r>
            <a:r>
              <a:rPr lang="fr-FR" sz="3600" dirty="0">
                <a:solidFill>
                  <a:srgbClr val="66FF33"/>
                </a:solidFill>
                <a:latin typeface="Spectral Light" panose="02020302060000000000" pitchFamily="18" charset="0"/>
              </a:rPr>
              <a:t>du </a:t>
            </a:r>
            <a:r>
              <a:rPr lang="fr-FR" sz="3600" dirty="0" smtClean="0">
                <a:solidFill>
                  <a:srgbClr val="66FF33"/>
                </a:solidFill>
                <a:latin typeface="Spectral Light" panose="02020302060000000000" pitchFamily="18" charset="0"/>
              </a:rPr>
              <a:t>printemps</a:t>
            </a:r>
            <a:r>
              <a:rPr lang="fr-FR" sz="2000" dirty="0">
                <a:solidFill>
                  <a:srgbClr val="66FF33"/>
                </a:solidFill>
                <a:latin typeface="Spectral Light" panose="02020302060000000000" pitchFamily="18" charset="0"/>
              </a:rPr>
              <a:t> </a:t>
            </a:r>
            <a:r>
              <a:rPr lang="fr-FR" sz="2400" dirty="0" smtClean="0">
                <a:solidFill>
                  <a:srgbClr val="66FF33"/>
                </a:solidFill>
                <a:latin typeface="Spectral Light" panose="02020302060000000000" pitchFamily="18" charset="0"/>
              </a:rPr>
              <a:t>(mars)</a:t>
            </a:r>
          </a:p>
          <a:p>
            <a:pPr algn="ctr"/>
            <a:endParaRPr lang="fr-FR" sz="1000" dirty="0" smtClean="0">
              <a:solidFill>
                <a:schemeClr val="bg1"/>
              </a:solidFill>
              <a:latin typeface="Spectral Light" panose="02020302060000000000" pitchFamily="18" charset="0"/>
            </a:endParaRPr>
          </a:p>
          <a:p>
            <a:pPr algn="ctr"/>
            <a:r>
              <a:rPr lang="fr-FR" sz="3600" dirty="0">
                <a:solidFill>
                  <a:schemeClr val="tx1">
                    <a:lumMod val="65000"/>
                    <a:lumOff val="35000"/>
                  </a:schemeClr>
                </a:solidFill>
                <a:latin typeface="Spectral Light" panose="02020302060000000000" pitchFamily="18" charset="0"/>
              </a:rPr>
              <a:t>T</a:t>
            </a:r>
            <a:r>
              <a:rPr lang="fr-FR" sz="3600" dirty="0" smtClean="0">
                <a:solidFill>
                  <a:schemeClr val="tx1">
                    <a:lumMod val="65000"/>
                    <a:lumOff val="35000"/>
                  </a:schemeClr>
                </a:solidFill>
                <a:latin typeface="Spectral Light" panose="02020302060000000000" pitchFamily="18" charset="0"/>
              </a:rPr>
              <a:t>éqoufah d’automne</a:t>
            </a:r>
            <a:r>
              <a:rPr lang="fr-FR" sz="2000" dirty="0" smtClean="0">
                <a:solidFill>
                  <a:schemeClr val="tx1">
                    <a:lumMod val="65000"/>
                    <a:lumOff val="35000"/>
                  </a:schemeClr>
                </a:solidFill>
                <a:latin typeface="Spectral Light" panose="02020302060000000000" pitchFamily="18" charset="0"/>
              </a:rPr>
              <a:t> </a:t>
            </a:r>
            <a:r>
              <a:rPr lang="fr-FR" sz="2400" dirty="0" smtClean="0">
                <a:solidFill>
                  <a:schemeClr val="tx1">
                    <a:lumMod val="65000"/>
                    <a:lumOff val="35000"/>
                  </a:schemeClr>
                </a:solidFill>
                <a:latin typeface="Spectral Light" panose="02020302060000000000" pitchFamily="18" charset="0"/>
              </a:rPr>
              <a:t>(septembre)</a:t>
            </a:r>
            <a:endParaRPr lang="fr-FR" sz="24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073198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2123658"/>
          </a:xfrm>
          <a:prstGeom prst="rect">
            <a:avLst/>
          </a:prstGeom>
          <a:noFill/>
        </p:spPr>
        <p:txBody>
          <a:bodyPr wrap="square" rtlCol="0">
            <a:spAutoFit/>
          </a:bodyPr>
          <a:lstStyle/>
          <a:p>
            <a:pPr algn="ctr"/>
            <a:r>
              <a:rPr lang="fr-FR" sz="3600" dirty="0">
                <a:solidFill>
                  <a:schemeClr val="tx1">
                    <a:lumMod val="65000"/>
                    <a:lumOff val="35000"/>
                  </a:schemeClr>
                </a:solidFill>
                <a:latin typeface="Spectral Light" panose="02020302060000000000" pitchFamily="18" charset="0"/>
              </a:rPr>
              <a:t>2 </a:t>
            </a:r>
            <a:r>
              <a:rPr lang="fr-FR" sz="3600" dirty="0" smtClean="0">
                <a:solidFill>
                  <a:schemeClr val="tx1">
                    <a:lumMod val="65000"/>
                    <a:lumOff val="35000"/>
                  </a:schemeClr>
                </a:solidFill>
                <a:latin typeface="Spectral Light" panose="02020302060000000000" pitchFamily="18" charset="0"/>
              </a:rPr>
              <a:t>Téqoufah dans </a:t>
            </a:r>
            <a:r>
              <a:rPr lang="fr-FR" sz="3600" dirty="0">
                <a:solidFill>
                  <a:schemeClr val="tx1">
                    <a:lumMod val="65000"/>
                    <a:lumOff val="35000"/>
                  </a:schemeClr>
                </a:solidFill>
                <a:latin typeface="Spectral Light" panose="02020302060000000000" pitchFamily="18" charset="0"/>
              </a:rPr>
              <a:t>l'année </a:t>
            </a:r>
            <a:r>
              <a:rPr lang="fr-FR" sz="3600" dirty="0" smtClean="0">
                <a:solidFill>
                  <a:schemeClr val="tx1">
                    <a:lumMod val="65000"/>
                    <a:lumOff val="35000"/>
                  </a:schemeClr>
                </a:solidFill>
                <a:latin typeface="Spectral Light" panose="02020302060000000000" pitchFamily="18" charset="0"/>
              </a:rPr>
              <a:t>:</a:t>
            </a:r>
          </a:p>
          <a:p>
            <a:pPr algn="ctr"/>
            <a:endParaRPr lang="fr-FR" sz="1400" dirty="0" smtClean="0">
              <a:solidFill>
                <a:schemeClr val="tx1">
                  <a:lumMod val="65000"/>
                  <a:lumOff val="35000"/>
                </a:schemeClr>
              </a:solidFill>
              <a:latin typeface="Spectral Light" panose="02020302060000000000" pitchFamily="18" charset="0"/>
            </a:endParaRPr>
          </a:p>
          <a:p>
            <a:pPr algn="ctr"/>
            <a:r>
              <a:rPr lang="fr-FR" sz="3600" dirty="0">
                <a:solidFill>
                  <a:schemeClr val="tx1">
                    <a:lumMod val="65000"/>
                    <a:lumOff val="35000"/>
                  </a:schemeClr>
                </a:solidFill>
                <a:latin typeface="Spectral Light" panose="02020302060000000000" pitchFamily="18" charset="0"/>
              </a:rPr>
              <a:t>Téqoufah du printemps</a:t>
            </a:r>
            <a:r>
              <a:rPr lang="fr-FR" sz="2000" dirty="0">
                <a:solidFill>
                  <a:schemeClr val="tx1">
                    <a:lumMod val="65000"/>
                    <a:lumOff val="35000"/>
                  </a:schemeClr>
                </a:solidFill>
                <a:latin typeface="Spectral Light" panose="02020302060000000000" pitchFamily="18" charset="0"/>
              </a:rPr>
              <a:t> </a:t>
            </a:r>
            <a:r>
              <a:rPr lang="fr-FR" sz="2400" dirty="0">
                <a:solidFill>
                  <a:schemeClr val="tx1">
                    <a:lumMod val="65000"/>
                    <a:lumOff val="35000"/>
                  </a:schemeClr>
                </a:solidFill>
                <a:latin typeface="Spectral Light" panose="02020302060000000000" pitchFamily="18" charset="0"/>
              </a:rPr>
              <a:t>(mars)</a:t>
            </a:r>
          </a:p>
          <a:p>
            <a:pPr algn="ctr"/>
            <a:endParaRPr lang="fr-FR" sz="1000" dirty="0" smtClean="0">
              <a:solidFill>
                <a:schemeClr val="bg1"/>
              </a:solidFill>
              <a:latin typeface="Spectral Light" panose="02020302060000000000" pitchFamily="18" charset="0"/>
            </a:endParaRPr>
          </a:p>
          <a:p>
            <a:pPr algn="ctr"/>
            <a:r>
              <a:rPr lang="fr-FR" sz="3600" dirty="0">
                <a:solidFill>
                  <a:srgbClr val="FFCC66"/>
                </a:solidFill>
                <a:latin typeface="Spectral Light" panose="02020302060000000000" pitchFamily="18" charset="0"/>
              </a:rPr>
              <a:t>T</a:t>
            </a:r>
            <a:r>
              <a:rPr lang="fr-FR" sz="3600" dirty="0" smtClean="0">
                <a:solidFill>
                  <a:srgbClr val="FFCC66"/>
                </a:solidFill>
                <a:latin typeface="Spectral Light" panose="02020302060000000000" pitchFamily="18" charset="0"/>
              </a:rPr>
              <a:t>éqoufah d’automne</a:t>
            </a:r>
            <a:r>
              <a:rPr lang="fr-FR" sz="2000" dirty="0" smtClean="0">
                <a:solidFill>
                  <a:srgbClr val="FFCC66"/>
                </a:solidFill>
                <a:latin typeface="Spectral Light" panose="02020302060000000000" pitchFamily="18" charset="0"/>
              </a:rPr>
              <a:t> </a:t>
            </a:r>
            <a:r>
              <a:rPr lang="fr-FR" sz="2400" dirty="0" smtClean="0">
                <a:solidFill>
                  <a:srgbClr val="FFCC66"/>
                </a:solidFill>
                <a:latin typeface="Spectral Light" panose="02020302060000000000" pitchFamily="18" charset="0"/>
              </a:rPr>
              <a:t>(septembre)</a:t>
            </a:r>
            <a:endParaRPr lang="fr-FR" sz="2400" dirty="0">
              <a:solidFill>
                <a:srgbClr val="FFCC66"/>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2687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28524" y="231328"/>
            <a:ext cx="8808913" cy="2062103"/>
          </a:xfrm>
          <a:prstGeom prst="rect">
            <a:avLst/>
          </a:prstGeom>
          <a:noFill/>
        </p:spPr>
        <p:txBody>
          <a:bodyPr wrap="square" rtlCol="0">
            <a:spAutoFit/>
          </a:bodyPr>
          <a:lstStyle/>
          <a:p>
            <a:pPr algn="ctr"/>
            <a:r>
              <a:rPr lang="fr-FR" sz="2000" dirty="0">
                <a:solidFill>
                  <a:schemeClr val="bg1"/>
                </a:solidFill>
                <a:latin typeface="Spectral Light" panose="02020302060000000000" pitchFamily="18" charset="0"/>
              </a:rPr>
              <a:t>L</a:t>
            </a:r>
            <a:r>
              <a:rPr lang="fr-FR" sz="2000" dirty="0" smtClean="0">
                <a:solidFill>
                  <a:schemeClr val="bg1"/>
                </a:solidFill>
                <a:latin typeface="Spectral Light" panose="02020302060000000000" pitchFamily="18" charset="0"/>
              </a:rPr>
              <a:t>e soleil </a:t>
            </a:r>
            <a:r>
              <a:rPr lang="fr-FR" sz="2000" u="sng" dirty="0" smtClean="0">
                <a:solidFill>
                  <a:schemeClr val="bg1"/>
                </a:solidFill>
                <a:latin typeface="Spectral Light" panose="02020302060000000000" pitchFamily="18" charset="0"/>
              </a:rPr>
              <a:t>parcourt</a:t>
            </a:r>
            <a:r>
              <a:rPr lang="fr-FR" sz="2000" dirty="0" smtClean="0">
                <a:solidFill>
                  <a:schemeClr val="bg1"/>
                </a:solidFill>
                <a:latin typeface="Spectral Light" panose="02020302060000000000" pitchFamily="18" charset="0"/>
              </a:rPr>
              <a:t> une trajectoire sur </a:t>
            </a:r>
            <a:r>
              <a:rPr lang="fr-FR" sz="2000" dirty="0">
                <a:solidFill>
                  <a:schemeClr val="bg1"/>
                </a:solidFill>
                <a:latin typeface="Spectral Light" panose="02020302060000000000" pitchFamily="18" charset="0"/>
              </a:rPr>
              <a:t>la voute </a:t>
            </a:r>
            <a:r>
              <a:rPr lang="fr-FR" sz="2000" dirty="0" smtClean="0">
                <a:solidFill>
                  <a:schemeClr val="bg1"/>
                </a:solidFill>
                <a:latin typeface="Spectral Light" panose="02020302060000000000" pitchFamily="18" charset="0"/>
              </a:rPr>
              <a:t>céleste = </a:t>
            </a:r>
            <a:r>
              <a:rPr lang="fr-FR" sz="2000" dirty="0" smtClean="0">
                <a:solidFill>
                  <a:srgbClr val="FFFF00"/>
                </a:solidFill>
                <a:latin typeface="Spectral Light" panose="02020302060000000000" pitchFamily="18" charset="0"/>
              </a:rPr>
              <a:t>écliptique</a:t>
            </a:r>
          </a:p>
          <a:p>
            <a:pPr algn="ctr"/>
            <a:endParaRPr lang="fr-FR" sz="800" dirty="0">
              <a:solidFill>
                <a:srgbClr val="FFFF00"/>
              </a:solidFill>
              <a:latin typeface="Spectral Light" panose="02020302060000000000" pitchFamily="18" charset="0"/>
            </a:endParaRPr>
          </a:p>
          <a:p>
            <a:pPr algn="ctr"/>
            <a:r>
              <a:rPr lang="fr-FR" sz="2000" dirty="0">
                <a:solidFill>
                  <a:schemeClr val="bg1"/>
                </a:solidFill>
                <a:latin typeface="Spectral Light" panose="02020302060000000000" pitchFamily="18" charset="0"/>
              </a:rPr>
              <a:t>Chaque mois, le soleil passe devant une constellation différente</a:t>
            </a:r>
            <a:r>
              <a:rPr lang="fr-FR" sz="2000" dirty="0" smtClean="0">
                <a:solidFill>
                  <a:schemeClr val="bg1"/>
                </a:solidFill>
                <a:latin typeface="Spectral Light" panose="02020302060000000000" pitchFamily="18" charset="0"/>
              </a:rPr>
              <a:t>.</a:t>
            </a:r>
          </a:p>
          <a:p>
            <a:pPr algn="ctr"/>
            <a:r>
              <a:rPr lang="fr-FR" sz="1600" dirty="0" smtClean="0">
                <a:solidFill>
                  <a:schemeClr val="bg1"/>
                </a:solidFill>
                <a:latin typeface="Spectral Light" panose="02020302060000000000" pitchFamily="18" charset="0"/>
              </a:rPr>
              <a:t>(Entre </a:t>
            </a:r>
            <a:r>
              <a:rPr lang="fr-FR" sz="1600" dirty="0">
                <a:solidFill>
                  <a:schemeClr val="bg1"/>
                </a:solidFill>
                <a:latin typeface="Spectral Light" panose="02020302060000000000" pitchFamily="18" charset="0"/>
              </a:rPr>
              <a:t>le 11 mars et le 18 avril, le soleil passe </a:t>
            </a:r>
            <a:r>
              <a:rPr lang="fr-FR" sz="1600" dirty="0" smtClean="0">
                <a:solidFill>
                  <a:schemeClr val="bg1"/>
                </a:solidFill>
                <a:latin typeface="Spectral Light" panose="02020302060000000000" pitchFamily="18" charset="0"/>
              </a:rPr>
              <a:t>devant </a:t>
            </a:r>
            <a:r>
              <a:rPr lang="fr-FR" sz="1600" dirty="0">
                <a:solidFill>
                  <a:schemeClr val="bg1"/>
                </a:solidFill>
                <a:latin typeface="Spectral Light" panose="02020302060000000000" pitchFamily="18" charset="0"/>
              </a:rPr>
              <a:t>la constellation du </a:t>
            </a:r>
            <a:r>
              <a:rPr lang="fr-FR" sz="1600" dirty="0" smtClean="0">
                <a:solidFill>
                  <a:schemeClr val="bg1"/>
                </a:solidFill>
                <a:latin typeface="Spectral Light" panose="02020302060000000000" pitchFamily="18" charset="0"/>
              </a:rPr>
              <a:t>poisson)</a:t>
            </a:r>
          </a:p>
          <a:p>
            <a:pPr algn="ctr"/>
            <a:endParaRPr lang="fr-FR" sz="800" dirty="0">
              <a:solidFill>
                <a:schemeClr val="bg1"/>
              </a:solidFill>
              <a:latin typeface="Spectral Light" panose="02020302060000000000" pitchFamily="18" charset="0"/>
            </a:endParaRPr>
          </a:p>
          <a:p>
            <a:pPr algn="ctr"/>
            <a:r>
              <a:rPr lang="fr-FR" sz="2000" dirty="0">
                <a:solidFill>
                  <a:schemeClr val="bg1"/>
                </a:solidFill>
                <a:latin typeface="Spectral Light" panose="02020302060000000000" pitchFamily="18" charset="0"/>
              </a:rPr>
              <a:t>De notre perspective, le soleil décrit une trajectoire à </a:t>
            </a:r>
            <a:r>
              <a:rPr lang="fr-FR" sz="2000" dirty="0" smtClean="0">
                <a:solidFill>
                  <a:schemeClr val="bg1"/>
                </a:solidFill>
                <a:latin typeface="Spectral Light" panose="02020302060000000000" pitchFamily="18" charset="0"/>
              </a:rPr>
              <a:t>travers</a:t>
            </a:r>
          </a:p>
          <a:p>
            <a:pPr algn="ctr"/>
            <a:r>
              <a:rPr lang="fr-FR" sz="2000" dirty="0" smtClean="0">
                <a:solidFill>
                  <a:schemeClr val="bg1"/>
                </a:solidFill>
                <a:latin typeface="Spectral Light" panose="02020302060000000000" pitchFamily="18" charset="0"/>
              </a:rPr>
              <a:t>les </a:t>
            </a:r>
            <a:r>
              <a:rPr lang="fr-FR" sz="2000" dirty="0">
                <a:solidFill>
                  <a:schemeClr val="bg1"/>
                </a:solidFill>
                <a:latin typeface="Spectral Light" panose="02020302060000000000" pitchFamily="18" charset="0"/>
              </a:rPr>
              <a:t>12 constellations qui semblent « l’héberger ».</a:t>
            </a:r>
          </a:p>
          <a:p>
            <a:pPr algn="ctr"/>
            <a:endParaRPr lang="fr-FR" sz="16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2" descr="ecl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0488" y="2139702"/>
            <a:ext cx="6843024" cy="267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639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fade">
                                      <p:cBhvr>
                                        <p:cTn id="18"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Sur les Traces du Soleil - Archéoastronomie Épisod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3219217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3" y="489196"/>
            <a:ext cx="8808913" cy="3662541"/>
          </a:xfrm>
          <a:prstGeom prst="rect">
            <a:avLst/>
          </a:prstGeom>
          <a:noFill/>
        </p:spPr>
        <p:txBody>
          <a:bodyPr wrap="square" rtlCol="0">
            <a:spAutoFit/>
          </a:bodyPr>
          <a:lstStyle/>
          <a:p>
            <a:r>
              <a:rPr lang="fr-FR" sz="2000" dirty="0" smtClean="0">
                <a:solidFill>
                  <a:schemeClr val="bg1"/>
                </a:solidFill>
                <a:latin typeface="Spectral Light" panose="02020302060000000000" pitchFamily="18" charset="0"/>
              </a:rPr>
              <a:t>En regard des constellations, le soleil réalise une </a:t>
            </a:r>
            <a:r>
              <a:rPr lang="fr-FR" sz="2000" u="sng" dirty="0" smtClean="0">
                <a:solidFill>
                  <a:schemeClr val="bg1"/>
                </a:solidFill>
                <a:latin typeface="Spectral Light" panose="02020302060000000000" pitchFamily="18" charset="0"/>
              </a:rPr>
              <a:t>écliptique</a:t>
            </a:r>
            <a:r>
              <a:rPr lang="fr-FR" sz="2000" dirty="0" smtClean="0">
                <a:solidFill>
                  <a:schemeClr val="bg1"/>
                </a:solidFill>
                <a:latin typeface="Spectral Light" panose="02020302060000000000" pitchFamily="18" charset="0"/>
              </a:rPr>
              <a:t>, pour revenir un an plus tard au même point.</a:t>
            </a:r>
          </a:p>
          <a:p>
            <a:endParaRPr lang="fr-FR" sz="8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Job nous parle de ces constellations :</a:t>
            </a:r>
          </a:p>
          <a:p>
            <a:endParaRPr lang="fr-FR" sz="8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Job 9.9 </a:t>
            </a:r>
            <a:r>
              <a:rPr lang="fr-FR" sz="1600" u="sng" dirty="0" smtClean="0">
                <a:solidFill>
                  <a:schemeClr val="bg1"/>
                </a:solidFill>
                <a:latin typeface="Spectral Light" panose="02020302060000000000" pitchFamily="18" charset="0"/>
              </a:rPr>
              <a:t>(S21)</a:t>
            </a:r>
          </a:p>
          <a:p>
            <a:r>
              <a:rPr lang="fr-FR" sz="2000" dirty="0" smtClean="0">
                <a:solidFill>
                  <a:schemeClr val="bg1"/>
                </a:solidFill>
                <a:latin typeface="Spectral Light" panose="02020302060000000000" pitchFamily="18" charset="0"/>
              </a:rPr>
              <a:t>Il </a:t>
            </a:r>
            <a:r>
              <a:rPr lang="fr-FR" sz="2000" dirty="0">
                <a:solidFill>
                  <a:schemeClr val="bg1"/>
                </a:solidFill>
                <a:latin typeface="Spectral Light" panose="02020302060000000000" pitchFamily="18" charset="0"/>
              </a:rPr>
              <a:t>a fait la </a:t>
            </a:r>
            <a:r>
              <a:rPr lang="fr-FR" sz="2000" dirty="0">
                <a:solidFill>
                  <a:srgbClr val="00B0F0"/>
                </a:solidFill>
                <a:latin typeface="Spectral Light" panose="02020302060000000000" pitchFamily="18" charset="0"/>
              </a:rPr>
              <a:t>Grande Ourse</a:t>
            </a:r>
            <a:r>
              <a:rPr lang="fr-FR" sz="2000" dirty="0">
                <a:solidFill>
                  <a:schemeClr val="bg1"/>
                </a:solidFill>
                <a:latin typeface="Spectral Light" panose="02020302060000000000" pitchFamily="18" charset="0"/>
              </a:rPr>
              <a:t>, </a:t>
            </a:r>
            <a:r>
              <a:rPr lang="fr-FR" sz="2000" dirty="0">
                <a:solidFill>
                  <a:srgbClr val="00B0F0"/>
                </a:solidFill>
                <a:latin typeface="Spectral Light" panose="02020302060000000000" pitchFamily="18" charset="0"/>
              </a:rPr>
              <a:t>Orion</a:t>
            </a:r>
            <a:r>
              <a:rPr lang="fr-FR" sz="2000" dirty="0">
                <a:solidFill>
                  <a:schemeClr val="bg1"/>
                </a:solidFill>
                <a:latin typeface="Spectral Light" panose="02020302060000000000" pitchFamily="18" charset="0"/>
              </a:rPr>
              <a:t> et les </a:t>
            </a:r>
            <a:r>
              <a:rPr lang="fr-FR" sz="2000" dirty="0">
                <a:solidFill>
                  <a:srgbClr val="00B0F0"/>
                </a:solidFill>
                <a:latin typeface="Spectral Light" panose="02020302060000000000" pitchFamily="18" charset="0"/>
              </a:rPr>
              <a:t>Pléiades</a:t>
            </a:r>
            <a:r>
              <a:rPr lang="fr-FR" sz="2000" dirty="0">
                <a:solidFill>
                  <a:schemeClr val="bg1"/>
                </a:solidFill>
                <a:latin typeface="Spectral Light" panose="02020302060000000000" pitchFamily="18" charset="0"/>
              </a:rPr>
              <a:t>, ainsi que les </a:t>
            </a:r>
            <a:r>
              <a:rPr lang="fr-FR" sz="2000" dirty="0">
                <a:solidFill>
                  <a:srgbClr val="FFFF00"/>
                </a:solidFill>
                <a:latin typeface="Spectral Light" panose="02020302060000000000" pitchFamily="18" charset="0"/>
              </a:rPr>
              <a:t>constellations</a:t>
            </a:r>
            <a:r>
              <a:rPr lang="fr-FR" sz="2000" dirty="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(chambres) </a:t>
            </a:r>
            <a:r>
              <a:rPr lang="fr-FR" sz="2000" dirty="0" smtClean="0">
                <a:solidFill>
                  <a:schemeClr val="bg1"/>
                </a:solidFill>
                <a:latin typeface="Spectral Light" panose="02020302060000000000" pitchFamily="18" charset="0"/>
              </a:rPr>
              <a:t>du </a:t>
            </a:r>
            <a:r>
              <a:rPr lang="fr-FR" sz="2000" dirty="0">
                <a:solidFill>
                  <a:schemeClr val="bg1"/>
                </a:solidFill>
                <a:latin typeface="Spectral Light" panose="02020302060000000000" pitchFamily="18" charset="0"/>
              </a:rPr>
              <a:t>sud. </a:t>
            </a:r>
            <a:endParaRPr lang="fr-FR" sz="2000" dirty="0" smtClean="0">
              <a:solidFill>
                <a:schemeClr val="bg1"/>
              </a:solidFill>
              <a:latin typeface="Spectral Light" panose="02020302060000000000" pitchFamily="18" charset="0"/>
            </a:endParaRP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Job </a:t>
            </a:r>
            <a:r>
              <a:rPr lang="fr-FR" sz="2000" u="sng" dirty="0" smtClean="0">
                <a:solidFill>
                  <a:schemeClr val="bg1"/>
                </a:solidFill>
                <a:latin typeface="Spectral Light" panose="02020302060000000000" pitchFamily="18" charset="0"/>
              </a:rPr>
              <a:t>38.31/32 </a:t>
            </a:r>
            <a:r>
              <a:rPr lang="fr-FR" sz="1600" u="sng" dirty="0" smtClean="0">
                <a:solidFill>
                  <a:schemeClr val="bg1"/>
                </a:solidFill>
                <a:latin typeface="Spectral Light" panose="02020302060000000000" pitchFamily="18" charset="0"/>
              </a:rPr>
              <a:t>(Bible à la Colombe, 1978)</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Peux-tu nouer les liens des </a:t>
            </a:r>
            <a:r>
              <a:rPr lang="fr-FR" sz="2000" dirty="0">
                <a:solidFill>
                  <a:srgbClr val="00B0F0"/>
                </a:solidFill>
                <a:latin typeface="Spectral Light" panose="02020302060000000000" pitchFamily="18" charset="0"/>
              </a:rPr>
              <a:t>Pléiades</a:t>
            </a:r>
            <a:r>
              <a:rPr lang="fr-FR" sz="2000" dirty="0">
                <a:solidFill>
                  <a:schemeClr val="bg1"/>
                </a:solidFill>
                <a:latin typeface="Spectral Light" panose="02020302060000000000" pitchFamily="18" charset="0"/>
              </a:rPr>
              <a:t> </a:t>
            </a:r>
            <a:r>
              <a:rPr lang="fr-FR" sz="2000" dirty="0" smtClean="0">
                <a:solidFill>
                  <a:schemeClr val="bg1"/>
                </a:solidFill>
                <a:latin typeface="Spectral Light" panose="02020302060000000000" pitchFamily="18" charset="0"/>
              </a:rPr>
              <a:t>ou </a:t>
            </a:r>
            <a:r>
              <a:rPr lang="fr-FR" sz="2000" dirty="0">
                <a:solidFill>
                  <a:schemeClr val="bg1"/>
                </a:solidFill>
                <a:latin typeface="Spectral Light" panose="02020302060000000000" pitchFamily="18" charset="0"/>
              </a:rPr>
              <a:t>dénouer les cordages d'</a:t>
            </a:r>
            <a:r>
              <a:rPr lang="fr-FR" sz="2000" dirty="0">
                <a:solidFill>
                  <a:srgbClr val="00B0F0"/>
                </a:solidFill>
                <a:latin typeface="Spectral Light" panose="02020302060000000000" pitchFamily="18" charset="0"/>
              </a:rPr>
              <a:t>Orion</a:t>
            </a:r>
            <a:r>
              <a:rPr lang="fr-FR" sz="2000" dirty="0">
                <a:solidFill>
                  <a:schemeClr val="bg1"/>
                </a:solidFill>
                <a:latin typeface="Spectral Light" panose="02020302060000000000" pitchFamily="18" charset="0"/>
              </a:rPr>
              <a:t> </a:t>
            </a:r>
            <a:r>
              <a:rPr lang="fr-FR" sz="2000" dirty="0" smtClean="0">
                <a:solidFill>
                  <a:schemeClr val="bg1"/>
                </a:solidFill>
                <a:latin typeface="Spectral Light" panose="02020302060000000000" pitchFamily="18" charset="0"/>
              </a:rPr>
              <a:t>?</a:t>
            </a:r>
          </a:p>
          <a:p>
            <a:r>
              <a:rPr lang="fr-FR" sz="2000" dirty="0" smtClean="0">
                <a:solidFill>
                  <a:schemeClr val="bg1"/>
                </a:solidFill>
                <a:latin typeface="Spectral Light" panose="02020302060000000000" pitchFamily="18" charset="0"/>
              </a:rPr>
              <a:t>Fais-tu </a:t>
            </a:r>
            <a:r>
              <a:rPr lang="fr-FR" sz="2000" dirty="0">
                <a:solidFill>
                  <a:schemeClr val="bg1"/>
                </a:solidFill>
                <a:latin typeface="Spectral Light" panose="02020302060000000000" pitchFamily="18" charset="0"/>
              </a:rPr>
              <a:t>paraître en leur temps les </a:t>
            </a:r>
            <a:r>
              <a:rPr lang="fr-FR" sz="2000" dirty="0" smtClean="0">
                <a:solidFill>
                  <a:srgbClr val="FFFF00"/>
                </a:solidFill>
                <a:latin typeface="Spectral Light" panose="02020302060000000000" pitchFamily="18" charset="0"/>
              </a:rPr>
              <a:t>constellations </a:t>
            </a:r>
            <a:r>
              <a:rPr lang="fr-FR" sz="1600" dirty="0" smtClean="0">
                <a:solidFill>
                  <a:schemeClr val="bg1"/>
                </a:solidFill>
                <a:latin typeface="Spectral Light" panose="02020302060000000000" pitchFamily="18" charset="0"/>
              </a:rPr>
              <a:t>(signes du zodiaque), </a:t>
            </a:r>
            <a:r>
              <a:rPr lang="fr-FR" sz="2000" dirty="0" smtClean="0">
                <a:solidFill>
                  <a:schemeClr val="bg1"/>
                </a:solidFill>
                <a:latin typeface="Spectral Light" panose="02020302060000000000" pitchFamily="18" charset="0"/>
              </a:rPr>
              <a:t>et </a:t>
            </a:r>
            <a:r>
              <a:rPr lang="fr-FR" sz="2000" dirty="0">
                <a:solidFill>
                  <a:schemeClr val="bg1"/>
                </a:solidFill>
                <a:latin typeface="Spectral Light" panose="02020302060000000000" pitchFamily="18" charset="0"/>
              </a:rPr>
              <a:t>conduis-tu la </a:t>
            </a:r>
            <a:r>
              <a:rPr lang="fr-FR" sz="2000" dirty="0">
                <a:solidFill>
                  <a:srgbClr val="00B0F0"/>
                </a:solidFill>
                <a:latin typeface="Spectral Light" panose="02020302060000000000" pitchFamily="18" charset="0"/>
              </a:rPr>
              <a:t>Grande Ourse </a:t>
            </a:r>
            <a:r>
              <a:rPr lang="fr-FR" sz="2000" dirty="0">
                <a:solidFill>
                  <a:schemeClr val="bg1"/>
                </a:solidFill>
                <a:latin typeface="Spectral Light" panose="02020302060000000000" pitchFamily="18" charset="0"/>
              </a:rPr>
              <a:t>avec ses petits ?</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04312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animEffect transition="in" filter="fade">
                                      <p:cBhvr>
                                        <p:cTn id="20" dur="500"/>
                                        <p:tgtEl>
                                          <p:spTgt spid="12">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animEffect transition="in" filter="fade">
                                      <p:cBhvr>
                                        <p:cTn id="23" dur="500"/>
                                        <p:tgtEl>
                                          <p:spTgt spid="12">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9" end="9"/>
                                            </p:txEl>
                                          </p:spTgt>
                                        </p:tgtEl>
                                        <p:attrNameLst>
                                          <p:attrName>style.visibility</p:attrName>
                                        </p:attrNameLst>
                                      </p:cBhvr>
                                      <p:to>
                                        <p:strVal val="visible"/>
                                      </p:to>
                                    </p:set>
                                    <p:animEffect transition="in" filter="fade">
                                      <p:cBhvr>
                                        <p:cTn id="26"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20695" y="1563638"/>
            <a:ext cx="8808913" cy="1569660"/>
          </a:xfrm>
          <a:prstGeom prst="rect">
            <a:avLst/>
          </a:prstGeom>
          <a:noFill/>
        </p:spPr>
        <p:txBody>
          <a:bodyPr wrap="square" rtlCol="0">
            <a:spAutoFit/>
          </a:bodyPr>
          <a:lstStyle/>
          <a:p>
            <a:pPr algn="ctr"/>
            <a:r>
              <a:rPr lang="fr-FR" sz="3200" dirty="0" smtClean="0">
                <a:solidFill>
                  <a:schemeClr val="bg1"/>
                </a:solidFill>
                <a:latin typeface="Spectral Light" panose="02020302060000000000" pitchFamily="18" charset="0"/>
              </a:rPr>
              <a:t>Au moment de l’</a:t>
            </a:r>
            <a:r>
              <a:rPr lang="fr-FR" sz="3200" dirty="0" smtClean="0">
                <a:solidFill>
                  <a:srgbClr val="00FF00"/>
                </a:solidFill>
                <a:latin typeface="Spectral Light" panose="02020302060000000000" pitchFamily="18" charset="0"/>
              </a:rPr>
              <a:t>équinoxe</a:t>
            </a:r>
            <a:r>
              <a:rPr lang="fr-FR" sz="3200" dirty="0" smtClean="0">
                <a:solidFill>
                  <a:schemeClr val="bg1"/>
                </a:solidFill>
                <a:latin typeface="Spectral Light" panose="02020302060000000000" pitchFamily="18" charset="0"/>
              </a:rPr>
              <a:t>,</a:t>
            </a:r>
          </a:p>
          <a:p>
            <a:pPr algn="ctr"/>
            <a:r>
              <a:rPr lang="fr-FR" sz="3200" dirty="0" smtClean="0">
                <a:solidFill>
                  <a:schemeClr val="bg1"/>
                </a:solidFill>
                <a:latin typeface="Spectral Light" panose="02020302060000000000" pitchFamily="18" charset="0"/>
              </a:rPr>
              <a:t>le plan de l'écliptique</a:t>
            </a:r>
          </a:p>
          <a:p>
            <a:pPr algn="ctr"/>
            <a:r>
              <a:rPr lang="fr-FR" sz="3200" dirty="0" smtClean="0">
                <a:solidFill>
                  <a:schemeClr val="bg1"/>
                </a:solidFill>
                <a:latin typeface="Spectral Light" panose="02020302060000000000" pitchFamily="18" charset="0"/>
              </a:rPr>
              <a:t>croise celui de </a:t>
            </a:r>
            <a:r>
              <a:rPr lang="fr-FR" sz="3200" dirty="0">
                <a:solidFill>
                  <a:schemeClr val="bg1"/>
                </a:solidFill>
                <a:latin typeface="Spectral Light" panose="02020302060000000000" pitchFamily="18" charset="0"/>
              </a:rPr>
              <a:t>l'équateur </a:t>
            </a:r>
            <a:r>
              <a:rPr lang="fr-FR" sz="3200" dirty="0" smtClean="0">
                <a:solidFill>
                  <a:schemeClr val="bg1"/>
                </a:solidFill>
                <a:latin typeface="Spectral Light" panose="02020302060000000000" pitchFamily="18" charset="0"/>
              </a:rPr>
              <a:t>céleste.</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62655047"/>
      </p:ext>
    </p:extLst>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r les Traces du Soleil - Archéoastronomie Épisod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143500"/>
          </a:xfrm>
          <a:prstGeom prst="rect">
            <a:avLst/>
          </a:prstGeom>
        </p:spPr>
      </p:pic>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39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46006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419571" y="465137"/>
            <a:ext cx="8304858" cy="1200329"/>
          </a:xfrm>
          <a:prstGeom prst="rect">
            <a:avLst/>
          </a:prstGeom>
          <a:noFill/>
        </p:spPr>
        <p:txBody>
          <a:bodyPr wrap="square" rtlCol="0">
            <a:spAutoFit/>
          </a:bodyPr>
          <a:lstStyle/>
          <a:p>
            <a:r>
              <a:rPr lang="fr-FR" sz="2400" dirty="0" smtClean="0">
                <a:solidFill>
                  <a:schemeClr val="bg1"/>
                </a:solidFill>
                <a:latin typeface="Spectral Light" panose="02020302060000000000" pitchFamily="18" charset="0"/>
              </a:rPr>
              <a:t>Equinoxe </a:t>
            </a:r>
            <a:r>
              <a:rPr lang="fr-FR" dirty="0" smtClean="0">
                <a:solidFill>
                  <a:schemeClr val="bg1"/>
                </a:solidFill>
                <a:latin typeface="Spectral Light" panose="02020302060000000000" pitchFamily="18" charset="0"/>
              </a:rPr>
              <a:t>(DVLF) </a:t>
            </a:r>
            <a:r>
              <a:rPr lang="fr-FR" sz="2400" dirty="0" smtClean="0">
                <a:solidFill>
                  <a:schemeClr val="bg1"/>
                </a:solidFill>
                <a:latin typeface="Spectral Light" panose="02020302060000000000" pitchFamily="18" charset="0"/>
              </a:rPr>
              <a:t>= </a:t>
            </a:r>
            <a:r>
              <a:rPr lang="fr-FR" sz="2400" u="sng" dirty="0" smtClean="0">
                <a:solidFill>
                  <a:srgbClr val="00FF00"/>
                </a:solidFill>
                <a:latin typeface="Spectral Light" panose="02020302060000000000" pitchFamily="18" charset="0"/>
              </a:rPr>
              <a:t>époque</a:t>
            </a:r>
            <a:r>
              <a:rPr lang="fr-FR" sz="2400" dirty="0" smtClean="0">
                <a:solidFill>
                  <a:srgbClr val="00FF00"/>
                </a:solidFill>
                <a:latin typeface="Spectral Light" panose="02020302060000000000" pitchFamily="18" charset="0"/>
              </a:rPr>
              <a:t> </a:t>
            </a:r>
            <a:r>
              <a:rPr lang="fr-FR" sz="2400" dirty="0">
                <a:solidFill>
                  <a:srgbClr val="00FF00"/>
                </a:solidFill>
                <a:latin typeface="Spectral Light" panose="02020302060000000000" pitchFamily="18" charset="0"/>
              </a:rPr>
              <a:t>de </a:t>
            </a:r>
            <a:r>
              <a:rPr lang="fr-FR" sz="2400" dirty="0" smtClean="0">
                <a:solidFill>
                  <a:srgbClr val="00FF00"/>
                </a:solidFill>
                <a:latin typeface="Spectral Light" panose="02020302060000000000" pitchFamily="18" charset="0"/>
              </a:rPr>
              <a:t>l'année </a:t>
            </a:r>
            <a:r>
              <a:rPr lang="fr-FR" sz="2400" dirty="0">
                <a:solidFill>
                  <a:schemeClr val="bg1"/>
                </a:solidFill>
                <a:latin typeface="Spectral Light" panose="02020302060000000000" pitchFamily="18" charset="0"/>
              </a:rPr>
              <a:t>à laquelle </a:t>
            </a:r>
            <a:r>
              <a:rPr lang="fr-FR" sz="2400" dirty="0">
                <a:solidFill>
                  <a:srgbClr val="FFFF00"/>
                </a:solidFill>
                <a:latin typeface="Spectral Light" panose="02020302060000000000" pitchFamily="18" charset="0"/>
              </a:rPr>
              <a:t>le soleil, </a:t>
            </a:r>
            <a:r>
              <a:rPr lang="fr-FR" sz="2400" u="sng" dirty="0">
                <a:solidFill>
                  <a:srgbClr val="FFFF00"/>
                </a:solidFill>
                <a:latin typeface="Spectral Light" panose="02020302060000000000" pitchFamily="18" charset="0"/>
              </a:rPr>
              <a:t>passant</a:t>
            </a:r>
            <a:r>
              <a:rPr lang="fr-FR" sz="2400" dirty="0">
                <a:solidFill>
                  <a:srgbClr val="FFFF00"/>
                </a:solidFill>
                <a:latin typeface="Spectral Light" panose="02020302060000000000" pitchFamily="18" charset="0"/>
              </a:rPr>
              <a:t> par </a:t>
            </a:r>
            <a:r>
              <a:rPr lang="fr-FR" sz="2400" dirty="0" smtClean="0">
                <a:solidFill>
                  <a:srgbClr val="FFFF00"/>
                </a:solidFill>
                <a:latin typeface="Spectral Light" panose="02020302060000000000" pitchFamily="18" charset="0"/>
              </a:rPr>
              <a:t>l'équateur</a:t>
            </a:r>
            <a:r>
              <a:rPr lang="fr-FR" sz="2400" dirty="0">
                <a:solidFill>
                  <a:schemeClr val="bg1"/>
                </a:solidFill>
                <a:latin typeface="Spectral Light" panose="02020302060000000000" pitchFamily="18" charset="0"/>
              </a:rPr>
              <a:t>, rend les jours égaux sensiblement aux nuits </a:t>
            </a:r>
            <a:r>
              <a:rPr lang="fr-FR" sz="2400" dirty="0">
                <a:solidFill>
                  <a:srgbClr val="DF57FF"/>
                </a:solidFill>
                <a:latin typeface="Spectral Light" panose="02020302060000000000" pitchFamily="18" charset="0"/>
              </a:rPr>
              <a:t>pour </a:t>
            </a:r>
            <a:r>
              <a:rPr lang="fr-FR" sz="2400" u="sng" dirty="0">
                <a:solidFill>
                  <a:srgbClr val="DF57FF"/>
                </a:solidFill>
                <a:latin typeface="Spectral Light" panose="02020302060000000000" pitchFamily="18" charset="0"/>
              </a:rPr>
              <a:t>toutes</a:t>
            </a:r>
            <a:r>
              <a:rPr lang="fr-FR" sz="2400" dirty="0">
                <a:solidFill>
                  <a:srgbClr val="DF57FF"/>
                </a:solidFill>
                <a:latin typeface="Spectral Light" panose="02020302060000000000" pitchFamily="18" charset="0"/>
              </a:rPr>
              <a:t> les régions de la terre</a:t>
            </a:r>
            <a:r>
              <a:rPr lang="fr-FR" sz="24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1222375" y="2160219"/>
            <a:ext cx="7502054" cy="830997"/>
          </a:xfrm>
          <a:prstGeom prst="rect">
            <a:avLst/>
          </a:prstGeom>
          <a:noFill/>
        </p:spPr>
        <p:txBody>
          <a:bodyPr wrap="square" rtlCol="0">
            <a:spAutoFit/>
          </a:bodyPr>
          <a:lstStyle/>
          <a:p>
            <a:r>
              <a:rPr lang="fr-FR" sz="2400" dirty="0" smtClean="0">
                <a:solidFill>
                  <a:srgbClr val="00FF00"/>
                </a:solidFill>
                <a:latin typeface="Spectral Light" panose="02020302060000000000" pitchFamily="18" charset="0"/>
              </a:rPr>
              <a:t>ÉPOQUE </a:t>
            </a:r>
            <a:r>
              <a:rPr lang="fr-FR" dirty="0" smtClean="0">
                <a:solidFill>
                  <a:srgbClr val="00FF00"/>
                </a:solidFill>
                <a:latin typeface="Spectral Light" panose="02020302060000000000" pitchFamily="18" charset="0"/>
              </a:rPr>
              <a:t>(TLFI) </a:t>
            </a:r>
            <a:r>
              <a:rPr lang="fr-FR" sz="2400" dirty="0" smtClean="0">
                <a:solidFill>
                  <a:srgbClr val="00FF00"/>
                </a:solidFill>
                <a:latin typeface="Spectral Light" panose="02020302060000000000" pitchFamily="18" charset="0"/>
              </a:rPr>
              <a:t>= </a:t>
            </a:r>
            <a:r>
              <a:rPr lang="fr-FR" sz="2400" dirty="0">
                <a:solidFill>
                  <a:srgbClr val="00FF00"/>
                </a:solidFill>
                <a:latin typeface="Spectral Light" panose="02020302060000000000" pitchFamily="18" charset="0"/>
              </a:rPr>
              <a:t>Instant déterminé, point fixe dans le temps et servant de point de repère ou de départ.</a:t>
            </a:r>
            <a:endParaRPr lang="fr-FR" sz="2400" dirty="0" smtClean="0">
              <a:solidFill>
                <a:schemeClr val="bg1"/>
              </a:solidFill>
              <a:latin typeface="Spectral Light" panose="02020302060000000000" pitchFamily="18" charset="0"/>
            </a:endParaRPr>
          </a:p>
        </p:txBody>
      </p:sp>
      <p:sp>
        <p:nvSpPr>
          <p:cNvPr id="14" name="ZoneTexte 13"/>
          <p:cNvSpPr txBox="1"/>
          <p:nvPr/>
        </p:nvSpPr>
        <p:spPr>
          <a:xfrm>
            <a:off x="1222375" y="3321447"/>
            <a:ext cx="7542858" cy="461665"/>
          </a:xfrm>
          <a:prstGeom prst="rect">
            <a:avLst/>
          </a:prstGeom>
          <a:noFill/>
        </p:spPr>
        <p:txBody>
          <a:bodyPr wrap="square" rtlCol="0">
            <a:spAutoFit/>
          </a:bodyPr>
          <a:lstStyle/>
          <a:p>
            <a:r>
              <a:rPr lang="fr-FR" sz="2400" dirty="0" smtClean="0">
                <a:solidFill>
                  <a:srgbClr val="FFFF00"/>
                </a:solidFill>
                <a:latin typeface="Spectral Light" panose="02020302060000000000" pitchFamily="18" charset="0"/>
              </a:rPr>
              <a:t>Position spécifique du soleil par rapport à la terre.</a:t>
            </a:r>
          </a:p>
        </p:txBody>
      </p:sp>
      <p:sp>
        <p:nvSpPr>
          <p:cNvPr id="16" name="Flèche droite 15"/>
          <p:cNvSpPr/>
          <p:nvPr/>
        </p:nvSpPr>
        <p:spPr>
          <a:xfrm>
            <a:off x="155575" y="2467705"/>
            <a:ext cx="7620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47967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5.55556E-7 2.71605E-6 L 0.00035 0.19537 " pathEditMode="relative" rAng="0" ptsTypes="AA">
                                      <p:cBhvr>
                                        <p:cTn id="16" dur="2000" fill="hold"/>
                                        <p:tgtEl>
                                          <p:spTgt spid="16"/>
                                        </p:tgtEl>
                                        <p:attrNameLst>
                                          <p:attrName>ppt_x</p:attrName>
                                          <p:attrName>ppt_y</p:attrName>
                                        </p:attrNameLst>
                                      </p:cBhvr>
                                      <p:rCtr x="17" y="9753"/>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20695" y="922338"/>
            <a:ext cx="8808913" cy="830997"/>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Une idée générée par le mot </a:t>
            </a:r>
            <a:r>
              <a:rPr lang="fr-FR" sz="2400" dirty="0" err="1" smtClean="0">
                <a:solidFill>
                  <a:srgbClr val="00FF00"/>
                </a:solidFill>
                <a:latin typeface="Spectral Light" panose="02020302060000000000" pitchFamily="18" charset="0"/>
              </a:rPr>
              <a:t>téqoufah</a:t>
            </a:r>
            <a:endParaRPr lang="fr-FR" sz="2400" dirty="0">
              <a:solidFill>
                <a:schemeClr val="bg1"/>
              </a:solidFill>
              <a:latin typeface="Spectral Light" panose="02020302060000000000" pitchFamily="18" charset="0"/>
            </a:endParaRPr>
          </a:p>
          <a:p>
            <a:pPr algn="ctr"/>
            <a:r>
              <a:rPr lang="fr-FR" sz="2400" dirty="0" smtClean="0">
                <a:solidFill>
                  <a:schemeClr val="bg1"/>
                </a:solidFill>
                <a:latin typeface="Spectral Light" panose="02020302060000000000" pitchFamily="18" charset="0"/>
              </a:rPr>
              <a:t>est le moment où le soleil arrive à la fin de son circuit.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3099" y="1982079"/>
            <a:ext cx="5444099" cy="118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62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1661993"/>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5400" dirty="0" smtClean="0">
                <a:solidFill>
                  <a:srgbClr val="00FF00"/>
                </a:solidFill>
                <a:latin typeface="Spectral Light" panose="02020302060000000000" pitchFamily="18" charset="0"/>
              </a:rPr>
              <a:t>Téqoufah</a:t>
            </a:r>
            <a:r>
              <a:rPr lang="fr-FR" sz="4800" dirty="0" smtClean="0">
                <a:solidFill>
                  <a:schemeClr val="bg1"/>
                </a:solidFill>
                <a:latin typeface="Spectral Light" panose="02020302060000000000" pitchFamily="18" charset="0"/>
              </a:rPr>
              <a:t>…</a:t>
            </a:r>
          </a:p>
          <a:p>
            <a:pPr algn="ctr"/>
            <a:r>
              <a:rPr lang="fr-FR" sz="4800" dirty="0" smtClean="0">
                <a:solidFill>
                  <a:schemeClr val="bg1"/>
                </a:solidFill>
                <a:latin typeface="Spectral Light" panose="02020302060000000000" pitchFamily="18" charset="0"/>
              </a:rPr>
              <a:t>les écrits bibliques</a:t>
            </a:r>
            <a:endParaRPr lang="fr-FR" sz="54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lèche droite 10"/>
          <p:cNvSpPr/>
          <p:nvPr/>
        </p:nvSpPr>
        <p:spPr>
          <a:xfrm>
            <a:off x="887343" y="2375712"/>
            <a:ext cx="965187" cy="400012"/>
          </a:xfrm>
          <a:prstGeom prst="rightArrow">
            <a:avLst/>
          </a:prstGeom>
          <a:noFill/>
          <a:ln>
            <a:solidFill>
              <a:srgbClr val="00FF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538027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0" y="617537"/>
            <a:ext cx="9144000" cy="3600986"/>
          </a:xfrm>
          <a:prstGeom prst="rect">
            <a:avLst/>
          </a:prstGeom>
          <a:noFill/>
        </p:spPr>
        <p:txBody>
          <a:bodyPr wrap="square" rtlCol="0">
            <a:spAutoFit/>
          </a:bodyPr>
          <a:lstStyle/>
          <a:p>
            <a:endParaRPr lang="fr-FR" sz="8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Exode 34.22 </a:t>
            </a:r>
            <a:r>
              <a:rPr lang="fr-FR" sz="1600" u="sng" dirty="0" smtClean="0">
                <a:solidFill>
                  <a:schemeClr val="bg1"/>
                </a:solidFill>
                <a:latin typeface="Spectral Light" panose="02020302060000000000" pitchFamily="18" charset="0"/>
              </a:rPr>
              <a:t>(S21)</a:t>
            </a:r>
          </a:p>
          <a:p>
            <a:r>
              <a:rPr lang="fr-FR" sz="2000" dirty="0" smtClean="0">
                <a:solidFill>
                  <a:schemeClr val="bg1"/>
                </a:solidFill>
                <a:latin typeface="Spectral Light" panose="02020302060000000000" pitchFamily="18" charset="0"/>
              </a:rPr>
              <a:t>Tu </a:t>
            </a:r>
            <a:r>
              <a:rPr lang="fr-FR" sz="2000" dirty="0">
                <a:solidFill>
                  <a:schemeClr val="bg1"/>
                </a:solidFill>
                <a:latin typeface="Spectral Light" panose="02020302060000000000" pitchFamily="18" charset="0"/>
              </a:rPr>
              <a:t>célébreras la fête des semaines au moment des premières moissons de </a:t>
            </a:r>
            <a:r>
              <a:rPr lang="fr-FR" sz="2000" dirty="0" smtClean="0">
                <a:solidFill>
                  <a:schemeClr val="bg1"/>
                </a:solidFill>
                <a:latin typeface="Spectral Light" panose="02020302060000000000" pitchFamily="18" charset="0"/>
              </a:rPr>
              <a:t>blé,</a:t>
            </a:r>
          </a:p>
          <a:p>
            <a:r>
              <a:rPr lang="fr-FR" sz="2000" dirty="0" smtClean="0">
                <a:solidFill>
                  <a:schemeClr val="bg1"/>
                </a:solidFill>
                <a:latin typeface="Spectral Light" panose="02020302060000000000" pitchFamily="18" charset="0"/>
              </a:rPr>
              <a:t>et </a:t>
            </a:r>
            <a:r>
              <a:rPr lang="fr-FR" sz="2000" dirty="0">
                <a:solidFill>
                  <a:schemeClr val="bg1"/>
                </a:solidFill>
                <a:latin typeface="Spectral Light" panose="02020302060000000000" pitchFamily="18" charset="0"/>
              </a:rPr>
              <a:t>la fête de la récolte </a:t>
            </a:r>
            <a:r>
              <a:rPr lang="fr-FR" sz="2000" dirty="0">
                <a:solidFill>
                  <a:srgbClr val="00FF00"/>
                </a:solidFill>
                <a:latin typeface="Spectral Light" panose="02020302060000000000" pitchFamily="18" charset="0"/>
              </a:rPr>
              <a:t>à la fin </a:t>
            </a:r>
            <a:r>
              <a:rPr lang="fr-FR" sz="2000" dirty="0">
                <a:solidFill>
                  <a:schemeClr val="bg1"/>
                </a:solidFill>
                <a:latin typeface="Spectral Light" panose="02020302060000000000" pitchFamily="18" charset="0"/>
              </a:rPr>
              <a:t>de l'année</a:t>
            </a:r>
            <a:r>
              <a:rPr lang="fr-FR" sz="2000" dirty="0" smtClean="0">
                <a:solidFill>
                  <a:schemeClr val="bg1"/>
                </a:solidFill>
                <a:latin typeface="Spectral Light" panose="02020302060000000000" pitchFamily="18" charset="0"/>
              </a:rPr>
              <a:t>.</a:t>
            </a:r>
          </a:p>
          <a:p>
            <a:endParaRPr lang="fr-FR" sz="20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34.22 </a:t>
            </a:r>
            <a:r>
              <a:rPr lang="fr-FR" sz="1600" u="sng" dirty="0" smtClean="0">
                <a:solidFill>
                  <a:schemeClr val="bg1"/>
                </a:solidFill>
                <a:latin typeface="Spectral Light" panose="02020302060000000000" pitchFamily="18" charset="0"/>
              </a:rPr>
              <a:t>(LXX)</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Tu me feras la fête des semaines, au commencement de la moisson des froments, et la fête de la récolte </a:t>
            </a:r>
            <a:r>
              <a:rPr lang="fr-FR" sz="2000" dirty="0">
                <a:solidFill>
                  <a:srgbClr val="00FF00"/>
                </a:solidFill>
                <a:latin typeface="Spectral Light" panose="02020302060000000000" pitchFamily="18" charset="0"/>
              </a:rPr>
              <a:t>au milieu </a:t>
            </a:r>
            <a:r>
              <a:rPr lang="fr-FR" sz="2000" dirty="0">
                <a:solidFill>
                  <a:schemeClr val="bg1"/>
                </a:solidFill>
                <a:latin typeface="Spectral Light" panose="02020302060000000000" pitchFamily="18" charset="0"/>
              </a:rPr>
              <a:t>de l'année.</a:t>
            </a:r>
            <a:endParaRPr lang="fr-FR" sz="2000" dirty="0" smtClean="0">
              <a:solidFill>
                <a:schemeClr val="bg1"/>
              </a:solidFill>
              <a:latin typeface="Spectral Light" panose="02020302060000000000" pitchFamily="18" charset="0"/>
            </a:endParaRPr>
          </a:p>
          <a:p>
            <a:endParaRPr lang="fr-FR" sz="20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34.22 </a:t>
            </a:r>
            <a:r>
              <a:rPr lang="fr-FR" sz="1600" u="sng" dirty="0">
                <a:solidFill>
                  <a:schemeClr val="bg1"/>
                </a:solidFill>
                <a:latin typeface="Spectral Light" panose="02020302060000000000" pitchFamily="18" charset="0"/>
              </a:rPr>
              <a:t>(Français courant, 1982)</a:t>
            </a:r>
          </a:p>
          <a:p>
            <a:r>
              <a:rPr lang="fr-FR" sz="2000" dirty="0">
                <a:solidFill>
                  <a:schemeClr val="bg1"/>
                </a:solidFill>
                <a:latin typeface="Spectral Light" panose="02020302060000000000" pitchFamily="18" charset="0"/>
              </a:rPr>
              <a:t>Vous célébrerez la fête de la Pentecôte, au moment où vous moissonnez les premiers épis de blés; et </a:t>
            </a:r>
            <a:r>
              <a:rPr lang="fr-FR" sz="2000" dirty="0">
                <a:solidFill>
                  <a:srgbClr val="00FF00"/>
                </a:solidFill>
                <a:latin typeface="Spectral Light" panose="02020302060000000000" pitchFamily="18" charset="0"/>
              </a:rPr>
              <a:t>en automne </a:t>
            </a:r>
            <a:r>
              <a:rPr lang="fr-FR" sz="2000" dirty="0">
                <a:solidFill>
                  <a:schemeClr val="bg1"/>
                </a:solidFill>
                <a:latin typeface="Spectral Light" panose="02020302060000000000" pitchFamily="18" charset="0"/>
              </a:rPr>
              <a:t>vous célébrerez la fête de la récolte. </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237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500"/>
                                        <p:tgtEl>
                                          <p:spTgt spid="1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6" end="6"/>
                                            </p:txEl>
                                          </p:spTgt>
                                        </p:tgtEl>
                                        <p:attrNameLst>
                                          <p:attrName>style.visibility</p:attrName>
                                        </p:attrNameLst>
                                      </p:cBhvr>
                                      <p:to>
                                        <p:strVal val="visible"/>
                                      </p:to>
                                    </p:set>
                                    <p:animEffect transition="in" filter="fade">
                                      <p:cBhvr>
                                        <p:cTn id="10" dur="500"/>
                                        <p:tgtEl>
                                          <p:spTgt spid="12">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8" end="8"/>
                                            </p:txEl>
                                          </p:spTgt>
                                        </p:tgtEl>
                                        <p:attrNameLst>
                                          <p:attrName>style.visibility</p:attrName>
                                        </p:attrNameLst>
                                      </p:cBhvr>
                                      <p:to>
                                        <p:strVal val="visible"/>
                                      </p:to>
                                    </p:set>
                                    <p:animEffect transition="in" filter="fade">
                                      <p:cBhvr>
                                        <p:cTn id="15" dur="500"/>
                                        <p:tgtEl>
                                          <p:spTgt spid="12">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9" end="9"/>
                                            </p:txEl>
                                          </p:spTgt>
                                        </p:tgtEl>
                                        <p:attrNameLst>
                                          <p:attrName>style.visibility</p:attrName>
                                        </p:attrNameLst>
                                      </p:cBhvr>
                                      <p:to>
                                        <p:strVal val="visible"/>
                                      </p:to>
                                    </p:set>
                                    <p:animEffect transition="in" filter="fade">
                                      <p:cBhvr>
                                        <p:cTn id="18"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0" y="617537"/>
            <a:ext cx="9144000" cy="3600986"/>
          </a:xfrm>
          <a:prstGeom prst="rect">
            <a:avLst/>
          </a:prstGeom>
          <a:noFill/>
        </p:spPr>
        <p:txBody>
          <a:bodyPr wrap="square" rtlCol="0">
            <a:spAutoFit/>
          </a:bodyPr>
          <a:lstStyle/>
          <a:p>
            <a:endParaRPr lang="fr-FR" sz="8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Exode 34.22 </a:t>
            </a:r>
            <a:r>
              <a:rPr lang="fr-FR" sz="1600" u="sng" dirty="0" smtClean="0">
                <a:solidFill>
                  <a:schemeClr val="bg1"/>
                </a:solidFill>
                <a:latin typeface="Spectral Light" panose="02020302060000000000" pitchFamily="18" charset="0"/>
              </a:rPr>
              <a:t>(S21)</a:t>
            </a:r>
          </a:p>
          <a:p>
            <a:r>
              <a:rPr lang="fr-FR" sz="2000" dirty="0" smtClean="0">
                <a:solidFill>
                  <a:schemeClr val="tx1">
                    <a:lumMod val="65000"/>
                    <a:lumOff val="35000"/>
                  </a:schemeClr>
                </a:solidFill>
                <a:latin typeface="Spectral Light" panose="02020302060000000000" pitchFamily="18" charset="0"/>
              </a:rPr>
              <a:t>Tu </a:t>
            </a:r>
            <a:r>
              <a:rPr lang="fr-FR" sz="2000" dirty="0">
                <a:solidFill>
                  <a:schemeClr val="tx1">
                    <a:lumMod val="65000"/>
                    <a:lumOff val="35000"/>
                  </a:schemeClr>
                </a:solidFill>
                <a:latin typeface="Spectral Light" panose="02020302060000000000" pitchFamily="18" charset="0"/>
              </a:rPr>
              <a:t>célébreras la fête des semaines au moment des premières moissons de </a:t>
            </a:r>
            <a:r>
              <a:rPr lang="fr-FR" sz="2000" dirty="0" smtClean="0">
                <a:solidFill>
                  <a:schemeClr val="tx1">
                    <a:lumMod val="65000"/>
                    <a:lumOff val="35000"/>
                  </a:schemeClr>
                </a:solidFill>
                <a:latin typeface="Spectral Light" panose="02020302060000000000" pitchFamily="18" charset="0"/>
              </a:rPr>
              <a:t>blé,</a:t>
            </a:r>
          </a:p>
          <a:p>
            <a:r>
              <a:rPr lang="fr-FR" sz="2000" dirty="0" smtClean="0">
                <a:solidFill>
                  <a:schemeClr val="tx1">
                    <a:lumMod val="65000"/>
                    <a:lumOff val="35000"/>
                  </a:schemeClr>
                </a:solidFill>
                <a:latin typeface="Spectral Light" panose="02020302060000000000" pitchFamily="18" charset="0"/>
              </a:rPr>
              <a:t>et </a:t>
            </a:r>
            <a:r>
              <a:rPr lang="fr-FR" sz="2000" dirty="0">
                <a:solidFill>
                  <a:schemeClr val="tx1">
                    <a:lumMod val="65000"/>
                    <a:lumOff val="35000"/>
                  </a:schemeClr>
                </a:solidFill>
                <a:latin typeface="Spectral Light" panose="02020302060000000000" pitchFamily="18" charset="0"/>
              </a:rPr>
              <a:t>la fête de la récolte </a:t>
            </a:r>
            <a:r>
              <a:rPr lang="fr-FR" sz="2000" dirty="0">
                <a:solidFill>
                  <a:srgbClr val="00FF00"/>
                </a:solidFill>
                <a:latin typeface="Spectral Light" panose="02020302060000000000" pitchFamily="18" charset="0"/>
              </a:rPr>
              <a:t>à la fin </a:t>
            </a:r>
            <a:r>
              <a:rPr lang="fr-FR" sz="2000" dirty="0">
                <a:solidFill>
                  <a:schemeClr val="tx1">
                    <a:lumMod val="65000"/>
                    <a:lumOff val="35000"/>
                  </a:schemeClr>
                </a:solidFill>
                <a:latin typeface="Spectral Light" panose="02020302060000000000" pitchFamily="18" charset="0"/>
              </a:rPr>
              <a:t>de l'année</a:t>
            </a:r>
            <a:r>
              <a:rPr lang="fr-FR" sz="2000" dirty="0" smtClean="0">
                <a:solidFill>
                  <a:schemeClr val="tx1">
                    <a:lumMod val="65000"/>
                    <a:lumOff val="35000"/>
                  </a:schemeClr>
                </a:solidFill>
                <a:latin typeface="Spectral Light" panose="02020302060000000000" pitchFamily="18" charset="0"/>
              </a:rPr>
              <a:t>.</a:t>
            </a:r>
          </a:p>
          <a:p>
            <a:endParaRPr lang="fr-FR" sz="20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34.22 </a:t>
            </a:r>
            <a:r>
              <a:rPr lang="fr-FR" sz="1600" u="sng" dirty="0" smtClean="0">
                <a:solidFill>
                  <a:schemeClr val="bg1"/>
                </a:solidFill>
                <a:latin typeface="Spectral Light" panose="02020302060000000000" pitchFamily="18" charset="0"/>
              </a:rPr>
              <a:t>(LXX)</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Tu me feras la fête des semaines, au commencement de la moisson des froments, et la fête de la récolte </a:t>
            </a:r>
            <a:r>
              <a:rPr lang="fr-FR" sz="2000" dirty="0">
                <a:solidFill>
                  <a:srgbClr val="00FF00"/>
                </a:solidFill>
                <a:latin typeface="Spectral Light" panose="02020302060000000000" pitchFamily="18" charset="0"/>
              </a:rPr>
              <a:t>au milieu </a:t>
            </a:r>
            <a:r>
              <a:rPr lang="fr-FR" sz="2000" dirty="0">
                <a:solidFill>
                  <a:schemeClr val="tx1">
                    <a:lumMod val="65000"/>
                    <a:lumOff val="35000"/>
                  </a:schemeClr>
                </a:solidFill>
                <a:latin typeface="Spectral Light" panose="02020302060000000000" pitchFamily="18" charset="0"/>
              </a:rPr>
              <a:t>de l'année.</a:t>
            </a:r>
            <a:endParaRPr lang="fr-FR" sz="2000" dirty="0" smtClean="0">
              <a:solidFill>
                <a:schemeClr val="tx1">
                  <a:lumMod val="65000"/>
                  <a:lumOff val="35000"/>
                </a:schemeClr>
              </a:solidFill>
              <a:latin typeface="Spectral Light" panose="02020302060000000000" pitchFamily="18" charset="0"/>
            </a:endParaRPr>
          </a:p>
          <a:p>
            <a:endParaRPr lang="fr-FR" sz="20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34.22 </a:t>
            </a:r>
            <a:r>
              <a:rPr lang="fr-FR" sz="1600" u="sng" dirty="0">
                <a:solidFill>
                  <a:schemeClr val="bg1"/>
                </a:solidFill>
                <a:latin typeface="Spectral Light" panose="02020302060000000000" pitchFamily="18" charset="0"/>
              </a:rPr>
              <a:t>(Français courant, 1982)</a:t>
            </a:r>
          </a:p>
          <a:p>
            <a:r>
              <a:rPr lang="fr-FR" sz="2000" dirty="0">
                <a:solidFill>
                  <a:schemeClr val="tx1">
                    <a:lumMod val="65000"/>
                    <a:lumOff val="35000"/>
                  </a:schemeClr>
                </a:solidFill>
                <a:latin typeface="Spectral Light" panose="02020302060000000000" pitchFamily="18" charset="0"/>
              </a:rPr>
              <a:t>Vous célébrerez la fête de la Pentecôte, au moment où vous moissonnez les premiers épis de blés; et </a:t>
            </a:r>
            <a:r>
              <a:rPr lang="fr-FR" sz="2000" dirty="0">
                <a:solidFill>
                  <a:srgbClr val="00FF00"/>
                </a:solidFill>
                <a:latin typeface="Spectral Light" panose="02020302060000000000" pitchFamily="18" charset="0"/>
              </a:rPr>
              <a:t>en automne </a:t>
            </a:r>
            <a:r>
              <a:rPr lang="fr-FR" sz="2000" dirty="0">
                <a:solidFill>
                  <a:schemeClr val="tx1">
                    <a:lumMod val="65000"/>
                    <a:lumOff val="35000"/>
                  </a:schemeClr>
                </a:solidFill>
                <a:latin typeface="Spectral Light" panose="02020302060000000000" pitchFamily="18" charset="0"/>
              </a:rPr>
              <a:t>vous célébrerez la fête de la récolte. </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0220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51411"/>
            <a:ext cx="8808913" cy="3616375"/>
          </a:xfrm>
          <a:prstGeom prst="rect">
            <a:avLst/>
          </a:prstGeom>
          <a:noFill/>
        </p:spPr>
        <p:txBody>
          <a:bodyPr wrap="square" rtlCol="0">
            <a:spAutoFit/>
          </a:bodyPr>
          <a:lstStyle/>
          <a:p>
            <a:endParaRPr lang="fr-FR" sz="800" dirty="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Exode 34.22 parle de la </a:t>
            </a:r>
            <a:r>
              <a:rPr lang="fr-FR" sz="2400" dirty="0" smtClean="0">
                <a:solidFill>
                  <a:srgbClr val="FFCC66"/>
                </a:solidFill>
                <a:latin typeface="Spectral Light" panose="02020302060000000000" pitchFamily="18" charset="0"/>
              </a:rPr>
              <a:t>2</a:t>
            </a:r>
            <a:r>
              <a:rPr lang="fr-FR" sz="2400" baseline="30000" dirty="0" smtClean="0">
                <a:solidFill>
                  <a:srgbClr val="FFCC66"/>
                </a:solidFill>
                <a:latin typeface="Spectral Light" panose="02020302060000000000" pitchFamily="18" charset="0"/>
              </a:rPr>
              <a:t>e</a:t>
            </a:r>
            <a:r>
              <a:rPr lang="fr-FR" sz="2400" dirty="0" smtClean="0">
                <a:solidFill>
                  <a:srgbClr val="FFCC66"/>
                </a:solidFill>
                <a:latin typeface="Spectral Light" panose="02020302060000000000" pitchFamily="18" charset="0"/>
              </a:rPr>
              <a:t> </a:t>
            </a:r>
            <a:r>
              <a:rPr lang="fr-FR" sz="2400" dirty="0" err="1" smtClean="0">
                <a:solidFill>
                  <a:srgbClr val="FFCC66"/>
                </a:solidFill>
                <a:latin typeface="Spectral Light" panose="02020302060000000000" pitchFamily="18" charset="0"/>
              </a:rPr>
              <a:t>téqoufah</a:t>
            </a:r>
            <a:r>
              <a:rPr lang="fr-FR" sz="2400" dirty="0" smtClean="0">
                <a:solidFill>
                  <a:schemeClr val="bg1"/>
                </a:solidFill>
                <a:latin typeface="Spectral Light" panose="02020302060000000000" pitchFamily="18" charset="0"/>
              </a:rPr>
              <a:t>, celle d’</a:t>
            </a:r>
            <a:r>
              <a:rPr lang="fr-FR" sz="2400" dirty="0" smtClean="0">
                <a:solidFill>
                  <a:srgbClr val="FFCC66"/>
                </a:solidFill>
                <a:latin typeface="Spectral Light" panose="02020302060000000000" pitchFamily="18" charset="0"/>
              </a:rPr>
              <a:t>automne</a:t>
            </a:r>
            <a:r>
              <a:rPr lang="fr-FR" sz="2400" dirty="0" smtClean="0">
                <a:solidFill>
                  <a:schemeClr val="bg1"/>
                </a:solidFill>
                <a:latin typeface="Spectral Light" panose="02020302060000000000" pitchFamily="18" charset="0"/>
              </a:rPr>
              <a:t> </a:t>
            </a:r>
            <a:r>
              <a:rPr lang="fr-FR" dirty="0" smtClean="0">
                <a:solidFill>
                  <a:schemeClr val="bg1"/>
                </a:solidFill>
                <a:latin typeface="Spectral Light" panose="02020302060000000000" pitchFamily="18" charset="0"/>
              </a:rPr>
              <a:t>(septembre selon le calendrier Grégorien).</a:t>
            </a:r>
          </a:p>
          <a:p>
            <a:endParaRPr lang="fr-FR" sz="900" dirty="0" smtClean="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C'est </a:t>
            </a:r>
            <a:r>
              <a:rPr lang="fr-FR" sz="2400" dirty="0">
                <a:solidFill>
                  <a:schemeClr val="bg1"/>
                </a:solidFill>
                <a:latin typeface="Spectral Light" panose="02020302060000000000" pitchFamily="18" charset="0"/>
              </a:rPr>
              <a:t>la </a:t>
            </a:r>
            <a:r>
              <a:rPr lang="fr-FR" sz="2400" dirty="0">
                <a:solidFill>
                  <a:srgbClr val="FFFF00"/>
                </a:solidFill>
                <a:latin typeface="Spectral Light" panose="02020302060000000000" pitchFamily="18" charset="0"/>
              </a:rPr>
              <a:t>fin de la saison </a:t>
            </a:r>
            <a:r>
              <a:rPr lang="fr-FR" sz="2400" dirty="0" smtClean="0">
                <a:solidFill>
                  <a:srgbClr val="FFFF00"/>
                </a:solidFill>
                <a:latin typeface="Spectral Light" panose="02020302060000000000" pitchFamily="18" charset="0"/>
              </a:rPr>
              <a:t>agricole</a:t>
            </a:r>
            <a:r>
              <a:rPr lang="fr-FR" sz="2400" dirty="0" smtClean="0">
                <a:solidFill>
                  <a:schemeClr val="bg1"/>
                </a:solidFill>
                <a:latin typeface="Spectral Light" panose="02020302060000000000" pitchFamily="18" charset="0"/>
              </a:rPr>
              <a:t> : d’où </a:t>
            </a:r>
            <a:r>
              <a:rPr lang="fr-FR" sz="2400" dirty="0">
                <a:solidFill>
                  <a:schemeClr val="bg1"/>
                </a:solidFill>
                <a:latin typeface="Spectral Light" panose="02020302060000000000" pitchFamily="18" charset="0"/>
              </a:rPr>
              <a:t>la </a:t>
            </a:r>
            <a:r>
              <a:rPr lang="fr-FR" sz="2400" dirty="0">
                <a:solidFill>
                  <a:srgbClr val="FFFF00"/>
                </a:solidFill>
                <a:latin typeface="Spectral Light" panose="02020302060000000000" pitchFamily="18" charset="0"/>
              </a:rPr>
              <a:t>fête de la </a:t>
            </a:r>
            <a:r>
              <a:rPr lang="fr-FR" sz="2400" dirty="0" smtClean="0">
                <a:solidFill>
                  <a:srgbClr val="FFFF00"/>
                </a:solidFill>
                <a:latin typeface="Spectral Light" panose="02020302060000000000" pitchFamily="18" charset="0"/>
              </a:rPr>
              <a:t>récolte</a:t>
            </a:r>
            <a:r>
              <a:rPr lang="fr-FR" sz="2400" dirty="0" smtClean="0">
                <a:solidFill>
                  <a:schemeClr val="bg1"/>
                </a:solidFill>
                <a:latin typeface="Spectral Light" panose="02020302060000000000" pitchFamily="18" charset="0"/>
              </a:rPr>
              <a:t>.</a:t>
            </a:r>
          </a:p>
          <a:p>
            <a:endParaRPr lang="fr-FR" sz="900" dirty="0" smtClean="0">
              <a:solidFill>
                <a:schemeClr val="bg1"/>
              </a:solidFill>
              <a:latin typeface="Spectral Light" panose="02020302060000000000" pitchFamily="18" charset="0"/>
            </a:endParaRPr>
          </a:p>
          <a:p>
            <a:r>
              <a:rPr lang="fr-FR" sz="2400" dirty="0">
                <a:solidFill>
                  <a:schemeClr val="bg1"/>
                </a:solidFill>
                <a:latin typeface="Spectral Light" panose="02020302060000000000" pitchFamily="18" charset="0"/>
              </a:rPr>
              <a:t>C’est le moment de l’année où la période diurne </a:t>
            </a:r>
            <a:r>
              <a:rPr lang="fr-FR" sz="2400" dirty="0" smtClean="0">
                <a:solidFill>
                  <a:schemeClr val="bg1"/>
                </a:solidFill>
                <a:latin typeface="Spectral Light" panose="02020302060000000000" pitchFamily="18" charset="0"/>
              </a:rPr>
              <a:t>diminue.</a:t>
            </a:r>
            <a:endParaRPr lang="fr-FR" sz="2400" dirty="0">
              <a:solidFill>
                <a:schemeClr val="bg1"/>
              </a:solidFill>
              <a:latin typeface="Spectral Light" panose="02020302060000000000" pitchFamily="18" charset="0"/>
            </a:endParaRPr>
          </a:p>
          <a:p>
            <a:endParaRPr lang="fr-FR" sz="900" dirty="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La version LXX parle de cette période comme étant le milieu de l’année :</a:t>
            </a:r>
          </a:p>
          <a:p>
            <a:pPr algn="ctr"/>
            <a:r>
              <a:rPr lang="fr-FR" sz="2400" dirty="0" smtClean="0">
                <a:solidFill>
                  <a:srgbClr val="FFCC66"/>
                </a:solidFill>
                <a:latin typeface="Spectral Light" panose="02020302060000000000" pitchFamily="18" charset="0"/>
              </a:rPr>
              <a:t>si l’automne est situé au milieu de l’année,</a:t>
            </a:r>
          </a:p>
          <a:p>
            <a:pPr algn="ctr"/>
            <a:endParaRPr lang="fr-FR" sz="800" dirty="0" smtClean="0">
              <a:solidFill>
                <a:schemeClr val="bg1"/>
              </a:solidFill>
              <a:latin typeface="Spectral Light" panose="02020302060000000000" pitchFamily="18" charset="0"/>
            </a:endParaRPr>
          </a:p>
          <a:p>
            <a:pPr algn="ctr"/>
            <a:r>
              <a:rPr lang="fr-FR" sz="2400" dirty="0" smtClean="0">
                <a:solidFill>
                  <a:srgbClr val="00FF00"/>
                </a:solidFill>
                <a:latin typeface="Spectral Light" panose="02020302060000000000" pitchFamily="18" charset="0"/>
              </a:rPr>
              <a:t>alors le printemps en est le début.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10465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5" end="5"/>
                                            </p:txEl>
                                          </p:spTgt>
                                        </p:tgtEl>
                                        <p:attrNameLst>
                                          <p:attrName>style.visibility</p:attrName>
                                        </p:attrNameLst>
                                      </p:cBhvr>
                                      <p:to>
                                        <p:strVal val="visible"/>
                                      </p:to>
                                    </p:set>
                                    <p:animEffect transition="in" filter="fade">
                                      <p:cBhvr>
                                        <p:cTn id="12" dur="500"/>
                                        <p:tgtEl>
                                          <p:spTgt spid="1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animEffect transition="in" filter="fade">
                                      <p:cBhvr>
                                        <p:cTn id="17" dur="500"/>
                                        <p:tgtEl>
                                          <p:spTgt spid="1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wipe(left)">
                                      <p:cBhvr>
                                        <p:cTn id="22" dur="1000"/>
                                        <p:tgtEl>
                                          <p:spTgt spid="1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Effect transition="in" filter="wipe(left)">
                                      <p:cBhvr>
                                        <p:cTn id="27" dur="10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3" y="629220"/>
            <a:ext cx="8808913" cy="224676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Samuel 1.20 </a:t>
            </a:r>
            <a:r>
              <a:rPr lang="fr-FR" sz="1600" u="sng" dirty="0" smtClean="0">
                <a:solidFill>
                  <a:schemeClr val="bg1"/>
                </a:solidFill>
                <a:latin typeface="Spectral Light" panose="02020302060000000000" pitchFamily="18" charset="0"/>
              </a:rPr>
              <a:t>(S21</a:t>
            </a:r>
            <a:r>
              <a:rPr lang="fr-FR" sz="1600" u="sng" dirty="0">
                <a:solidFill>
                  <a:schemeClr val="bg1"/>
                </a:solidFill>
                <a:latin typeface="Spectral Light" panose="02020302060000000000" pitchFamily="18" charset="0"/>
              </a:rPr>
              <a:t>)</a:t>
            </a:r>
          </a:p>
          <a:p>
            <a:r>
              <a:rPr lang="fr-FR" sz="2000" dirty="0">
                <a:solidFill>
                  <a:srgbClr val="00FF00"/>
                </a:solidFill>
                <a:latin typeface="Spectral Light" panose="02020302060000000000" pitchFamily="18" charset="0"/>
              </a:rPr>
              <a:t>A la fin </a:t>
            </a:r>
            <a:r>
              <a:rPr lang="fr-FR" sz="2000" dirty="0">
                <a:solidFill>
                  <a:schemeClr val="bg1"/>
                </a:solidFill>
                <a:latin typeface="Spectral Light" panose="02020302060000000000" pitchFamily="18" charset="0"/>
              </a:rPr>
              <a:t>de l'année, elle </a:t>
            </a:r>
            <a:r>
              <a:rPr lang="fr-FR" sz="1600" dirty="0" smtClean="0">
                <a:solidFill>
                  <a:schemeClr val="bg1"/>
                </a:solidFill>
                <a:latin typeface="Spectral Light" panose="02020302060000000000" pitchFamily="18" charset="0"/>
              </a:rPr>
              <a:t>(Anne) </a:t>
            </a:r>
            <a:r>
              <a:rPr lang="fr-FR" sz="2000" dirty="0" smtClean="0">
                <a:solidFill>
                  <a:schemeClr val="bg1"/>
                </a:solidFill>
                <a:latin typeface="Spectral Light" panose="02020302060000000000" pitchFamily="18" charset="0"/>
              </a:rPr>
              <a:t>était </a:t>
            </a:r>
            <a:r>
              <a:rPr lang="fr-FR" sz="2000" dirty="0">
                <a:solidFill>
                  <a:schemeClr val="bg1"/>
                </a:solidFill>
                <a:latin typeface="Spectral Light" panose="02020302060000000000" pitchFamily="18" charset="0"/>
              </a:rPr>
              <a:t>enceinte; elle mit au monde un fils, qu'elle appela du nom de Samuel – car, dit-elle, c'est </a:t>
            </a:r>
            <a:r>
              <a:rPr lang="fr-FR" sz="2000" dirty="0" smtClean="0">
                <a:solidFill>
                  <a:schemeClr val="bg1"/>
                </a:solidFill>
                <a:latin typeface="Spectral Light" panose="02020302060000000000" pitchFamily="18" charset="0"/>
              </a:rPr>
              <a:t>à YHWH que </a:t>
            </a:r>
            <a:r>
              <a:rPr lang="fr-FR" sz="2000" dirty="0">
                <a:solidFill>
                  <a:schemeClr val="bg1"/>
                </a:solidFill>
                <a:latin typeface="Spectral Light" panose="02020302060000000000" pitchFamily="18" charset="0"/>
              </a:rPr>
              <a:t>je l'ai demandé. </a:t>
            </a:r>
          </a:p>
          <a:p>
            <a:endParaRPr lang="fr-FR" sz="20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Samuel 1.20 </a:t>
            </a:r>
            <a:r>
              <a:rPr lang="fr-FR" sz="1600" u="sng" dirty="0" smtClean="0">
                <a:solidFill>
                  <a:schemeClr val="bg1"/>
                </a:solidFill>
                <a:latin typeface="Spectral Light" panose="02020302060000000000" pitchFamily="18" charset="0"/>
              </a:rPr>
              <a:t>(LXX)</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Le temps </a:t>
            </a:r>
            <a:r>
              <a:rPr lang="fr-FR" sz="2000" dirty="0">
                <a:solidFill>
                  <a:srgbClr val="00FF00"/>
                </a:solidFill>
                <a:latin typeface="Spectral Light" panose="02020302060000000000" pitchFamily="18" charset="0"/>
              </a:rPr>
              <a:t>révolu</a:t>
            </a:r>
            <a:r>
              <a:rPr lang="fr-FR" sz="2000" dirty="0">
                <a:solidFill>
                  <a:schemeClr val="bg1"/>
                </a:solidFill>
                <a:latin typeface="Spectral Light" panose="02020302060000000000" pitchFamily="18" charset="0"/>
              </a:rPr>
              <a:t>, elle enfanta un fils, et elle l'appela Samuel, parce que, dit-elle, je l'avais demandé au Seigneur </a:t>
            </a:r>
            <a:r>
              <a:rPr lang="fr-FR" sz="2000" dirty="0" smtClean="0">
                <a:solidFill>
                  <a:schemeClr val="bg1"/>
                </a:solidFill>
                <a:latin typeface="Spectral Light" panose="02020302060000000000" pitchFamily="18" charset="0"/>
              </a:rPr>
              <a:t>YHWH.</a:t>
            </a:r>
            <a:endParaRPr lang="fr-FR" sz="20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05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3" y="629220"/>
            <a:ext cx="8808913" cy="224676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Samuel 1.20 </a:t>
            </a:r>
            <a:r>
              <a:rPr lang="fr-FR" sz="1600" u="sng" dirty="0" smtClean="0">
                <a:solidFill>
                  <a:schemeClr val="bg1"/>
                </a:solidFill>
                <a:latin typeface="Spectral Light" panose="02020302060000000000" pitchFamily="18" charset="0"/>
              </a:rPr>
              <a:t>(S21</a:t>
            </a:r>
            <a:r>
              <a:rPr lang="fr-FR" sz="1600" u="sng" dirty="0">
                <a:solidFill>
                  <a:schemeClr val="bg1"/>
                </a:solidFill>
                <a:latin typeface="Spectral Light" panose="02020302060000000000" pitchFamily="18" charset="0"/>
              </a:rPr>
              <a:t>)</a:t>
            </a:r>
          </a:p>
          <a:p>
            <a:r>
              <a:rPr lang="fr-FR" sz="2000" dirty="0">
                <a:solidFill>
                  <a:srgbClr val="00FF00"/>
                </a:solidFill>
                <a:latin typeface="Spectral Light" panose="02020302060000000000" pitchFamily="18" charset="0"/>
              </a:rPr>
              <a:t>A la fin </a:t>
            </a:r>
            <a:r>
              <a:rPr lang="fr-FR" sz="2000" dirty="0">
                <a:solidFill>
                  <a:schemeClr val="tx1">
                    <a:lumMod val="65000"/>
                    <a:lumOff val="35000"/>
                  </a:schemeClr>
                </a:solidFill>
                <a:latin typeface="Spectral Light" panose="02020302060000000000" pitchFamily="18" charset="0"/>
              </a:rPr>
              <a:t>de l'année, elle </a:t>
            </a:r>
            <a:r>
              <a:rPr lang="fr-FR" sz="1600" dirty="0" smtClean="0">
                <a:solidFill>
                  <a:schemeClr val="tx1">
                    <a:lumMod val="65000"/>
                    <a:lumOff val="35000"/>
                  </a:schemeClr>
                </a:solidFill>
                <a:latin typeface="Spectral Light" panose="02020302060000000000" pitchFamily="18" charset="0"/>
              </a:rPr>
              <a:t>(Anne) </a:t>
            </a:r>
            <a:r>
              <a:rPr lang="fr-FR" sz="2000" dirty="0" smtClean="0">
                <a:solidFill>
                  <a:schemeClr val="tx1">
                    <a:lumMod val="65000"/>
                    <a:lumOff val="35000"/>
                  </a:schemeClr>
                </a:solidFill>
                <a:latin typeface="Spectral Light" panose="02020302060000000000" pitchFamily="18" charset="0"/>
              </a:rPr>
              <a:t>était </a:t>
            </a:r>
            <a:r>
              <a:rPr lang="fr-FR" sz="2000" dirty="0">
                <a:solidFill>
                  <a:schemeClr val="tx1">
                    <a:lumMod val="65000"/>
                    <a:lumOff val="35000"/>
                  </a:schemeClr>
                </a:solidFill>
                <a:latin typeface="Spectral Light" panose="02020302060000000000" pitchFamily="18" charset="0"/>
              </a:rPr>
              <a:t>enceinte; elle mit au monde un fils, qu'elle appela du nom de Samuel – car, dit-elle, c'est </a:t>
            </a:r>
            <a:r>
              <a:rPr lang="fr-FR" sz="2000" dirty="0" smtClean="0">
                <a:solidFill>
                  <a:schemeClr val="tx1">
                    <a:lumMod val="65000"/>
                    <a:lumOff val="35000"/>
                  </a:schemeClr>
                </a:solidFill>
                <a:latin typeface="Spectral Light" panose="02020302060000000000" pitchFamily="18" charset="0"/>
              </a:rPr>
              <a:t>à YHWH que </a:t>
            </a:r>
            <a:r>
              <a:rPr lang="fr-FR" sz="2000" dirty="0">
                <a:solidFill>
                  <a:schemeClr val="tx1">
                    <a:lumMod val="65000"/>
                    <a:lumOff val="35000"/>
                  </a:schemeClr>
                </a:solidFill>
                <a:latin typeface="Spectral Light" panose="02020302060000000000" pitchFamily="18" charset="0"/>
              </a:rPr>
              <a:t>je l'ai demandé. </a:t>
            </a:r>
          </a:p>
          <a:p>
            <a:endParaRPr lang="fr-FR" sz="20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Samuel 1.20 </a:t>
            </a:r>
            <a:r>
              <a:rPr lang="fr-FR" sz="1600" u="sng" dirty="0" smtClean="0">
                <a:solidFill>
                  <a:schemeClr val="bg1"/>
                </a:solidFill>
                <a:latin typeface="Spectral Light" panose="02020302060000000000" pitchFamily="18" charset="0"/>
              </a:rPr>
              <a:t>(LXX)</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Le temps </a:t>
            </a:r>
            <a:r>
              <a:rPr lang="fr-FR" sz="2000" dirty="0">
                <a:solidFill>
                  <a:srgbClr val="00FF00"/>
                </a:solidFill>
                <a:latin typeface="Spectral Light" panose="02020302060000000000" pitchFamily="18" charset="0"/>
              </a:rPr>
              <a:t>révolu</a:t>
            </a:r>
            <a:r>
              <a:rPr lang="fr-FR" sz="2000" dirty="0">
                <a:solidFill>
                  <a:schemeClr val="tx1">
                    <a:lumMod val="65000"/>
                    <a:lumOff val="35000"/>
                  </a:schemeClr>
                </a:solidFill>
                <a:latin typeface="Spectral Light" panose="02020302060000000000" pitchFamily="18" charset="0"/>
              </a:rPr>
              <a:t>, elle enfanta un fils, et elle l'appela Samuel, parce que, dit-elle, je l'avais demandé au Seigneur </a:t>
            </a:r>
            <a:r>
              <a:rPr lang="fr-FR" sz="2000" dirty="0" smtClean="0">
                <a:solidFill>
                  <a:schemeClr val="tx1">
                    <a:lumMod val="65000"/>
                    <a:lumOff val="35000"/>
                  </a:schemeClr>
                </a:solidFill>
                <a:latin typeface="Spectral Light" panose="02020302060000000000" pitchFamily="18" charset="0"/>
              </a:rPr>
              <a:t>YHWH.</a:t>
            </a:r>
            <a:endParaRPr lang="fr-FR" sz="20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7904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98226"/>
            <a:ext cx="8880921" cy="2569934"/>
          </a:xfrm>
          <a:prstGeom prst="rect">
            <a:avLst/>
          </a:prstGeom>
          <a:noFill/>
        </p:spPr>
        <p:txBody>
          <a:bodyPr wrap="square" rtlCol="0">
            <a:spAutoFit/>
          </a:bodyPr>
          <a:lstStyle/>
          <a:p>
            <a:r>
              <a:rPr lang="fr-FR" sz="2400" dirty="0" smtClean="0">
                <a:solidFill>
                  <a:schemeClr val="bg1"/>
                </a:solidFill>
                <a:latin typeface="Spectral Light" panose="02020302060000000000" pitchFamily="18" charset="0"/>
              </a:rPr>
              <a:t>Dans ce chapitre, nous apprenons que Anne, stérile, prie YHWH d’exaucer son vœu d’avoir un enfant </a:t>
            </a:r>
            <a:r>
              <a:rPr lang="fr-FR" dirty="0" smtClean="0">
                <a:solidFill>
                  <a:schemeClr val="bg1"/>
                </a:solidFill>
                <a:latin typeface="Spectral Light" panose="02020302060000000000" pitchFamily="18" charset="0"/>
              </a:rPr>
              <a:t>(v 7 à 11).</a:t>
            </a:r>
          </a:p>
          <a:p>
            <a:endParaRPr lang="fr-FR" sz="1000" dirty="0" smtClean="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Sa prière est entendue et Samuel naitra avant </a:t>
            </a:r>
            <a:r>
              <a:rPr lang="fr-FR" sz="2400" dirty="0" smtClean="0">
                <a:solidFill>
                  <a:srgbClr val="FF0000"/>
                </a:solidFill>
                <a:latin typeface="Spectral Light" panose="02020302060000000000" pitchFamily="18" charset="0"/>
              </a:rPr>
              <a:t>la pâque</a:t>
            </a:r>
            <a:r>
              <a:rPr lang="fr-FR" sz="2400" dirty="0" smtClean="0">
                <a:solidFill>
                  <a:schemeClr val="bg1"/>
                </a:solidFill>
                <a:latin typeface="Spectral Light" panose="02020302060000000000" pitchFamily="18" charset="0"/>
              </a:rPr>
              <a:t> de YHWH.</a:t>
            </a:r>
          </a:p>
          <a:p>
            <a:endParaRPr lang="fr-FR" sz="1400" dirty="0" smtClean="0">
              <a:solidFill>
                <a:schemeClr val="bg1"/>
              </a:solidFill>
              <a:latin typeface="Spectral Light" panose="02020302060000000000" pitchFamily="18" charset="0"/>
            </a:endParaRPr>
          </a:p>
          <a:p>
            <a:r>
              <a:rPr lang="fr-FR" sz="2200" u="sng" dirty="0">
                <a:solidFill>
                  <a:schemeClr val="bg1"/>
                </a:solidFill>
                <a:latin typeface="Spectral Light" panose="02020302060000000000" pitchFamily="18" charset="0"/>
              </a:rPr>
              <a:t>1 Samuel </a:t>
            </a:r>
            <a:r>
              <a:rPr lang="fr-FR" sz="2200" u="sng" dirty="0" smtClean="0">
                <a:solidFill>
                  <a:schemeClr val="bg1"/>
                </a:solidFill>
                <a:latin typeface="Spectral Light" panose="02020302060000000000" pitchFamily="18" charset="0"/>
              </a:rPr>
              <a:t>1.21 </a:t>
            </a:r>
            <a:r>
              <a:rPr lang="fr-FR" u="sng" dirty="0">
                <a:solidFill>
                  <a:schemeClr val="bg1"/>
                </a:solidFill>
                <a:latin typeface="Spectral Light" panose="02020302060000000000" pitchFamily="18" charset="0"/>
              </a:rPr>
              <a:t>(</a:t>
            </a:r>
            <a:r>
              <a:rPr lang="fr-FR" u="sng" dirty="0" smtClean="0">
                <a:solidFill>
                  <a:schemeClr val="bg1"/>
                </a:solidFill>
                <a:latin typeface="Spectral Light" panose="02020302060000000000" pitchFamily="18" charset="0"/>
              </a:rPr>
              <a:t>S21)</a:t>
            </a:r>
          </a:p>
          <a:p>
            <a:r>
              <a:rPr lang="fr-FR" sz="2200" dirty="0" smtClean="0">
                <a:solidFill>
                  <a:schemeClr val="bg1"/>
                </a:solidFill>
                <a:latin typeface="Spectral Light" panose="02020302060000000000" pitchFamily="18" charset="0"/>
              </a:rPr>
              <a:t>Son </a:t>
            </a:r>
            <a:r>
              <a:rPr lang="fr-FR" sz="2200" dirty="0">
                <a:solidFill>
                  <a:schemeClr val="bg1"/>
                </a:solidFill>
                <a:latin typeface="Spectral Light" panose="02020302060000000000" pitchFamily="18" charset="0"/>
              </a:rPr>
              <a:t>mari </a:t>
            </a:r>
            <a:r>
              <a:rPr lang="fr-FR" sz="2200" dirty="0" err="1">
                <a:solidFill>
                  <a:schemeClr val="bg1"/>
                </a:solidFill>
                <a:latin typeface="Spectral Light" panose="02020302060000000000" pitchFamily="18" charset="0"/>
              </a:rPr>
              <a:t>Elkana</a:t>
            </a:r>
            <a:r>
              <a:rPr lang="fr-FR" sz="2200" dirty="0">
                <a:solidFill>
                  <a:schemeClr val="bg1"/>
                </a:solidFill>
                <a:latin typeface="Spectral Light" panose="02020302060000000000" pitchFamily="18" charset="0"/>
              </a:rPr>
              <a:t> monta ensuite avec toute sa famille offrir à </a:t>
            </a:r>
            <a:r>
              <a:rPr lang="fr-FR" sz="2200" dirty="0" smtClean="0">
                <a:solidFill>
                  <a:schemeClr val="bg1"/>
                </a:solidFill>
                <a:latin typeface="Spectral Light" panose="02020302060000000000" pitchFamily="18" charset="0"/>
              </a:rPr>
              <a:t>YHWH</a:t>
            </a:r>
          </a:p>
          <a:p>
            <a:r>
              <a:rPr lang="fr-FR" sz="2200" dirty="0" smtClean="0">
                <a:solidFill>
                  <a:srgbClr val="FF0000"/>
                </a:solidFill>
                <a:latin typeface="Spectral Light" panose="02020302060000000000" pitchFamily="18" charset="0"/>
              </a:rPr>
              <a:t>le </a:t>
            </a:r>
            <a:r>
              <a:rPr lang="fr-FR" sz="2200" dirty="0">
                <a:solidFill>
                  <a:srgbClr val="FF0000"/>
                </a:solidFill>
                <a:latin typeface="Spectral Light" panose="02020302060000000000" pitchFamily="18" charset="0"/>
              </a:rPr>
              <a:t>sacrifice annuel</a:t>
            </a:r>
            <a:r>
              <a:rPr lang="fr-FR" sz="2200" dirty="0">
                <a:solidFill>
                  <a:schemeClr val="bg1"/>
                </a:solidFill>
                <a:latin typeface="Spectral Light" panose="02020302060000000000" pitchFamily="18" charset="0"/>
              </a:rPr>
              <a:t> et accomplir son </a:t>
            </a:r>
            <a:r>
              <a:rPr lang="fr-FR" sz="2200" dirty="0" smtClean="0">
                <a:solidFill>
                  <a:schemeClr val="bg1"/>
                </a:solidFill>
                <a:latin typeface="Spectral Light" panose="02020302060000000000" pitchFamily="18" charset="0"/>
              </a:rPr>
              <a:t>vœu.</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8450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fade">
                                      <p:cBhvr>
                                        <p:cTn id="18"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485"/>
            <a:ext cx="8808913" cy="4124206"/>
          </a:xfrm>
          <a:prstGeom prst="rect">
            <a:avLst/>
          </a:prstGeom>
          <a:noFill/>
        </p:spPr>
        <p:txBody>
          <a:bodyPr wrap="square" rtlCol="0">
            <a:spAutoFit/>
          </a:bodyPr>
          <a:lstStyle/>
          <a:p>
            <a:r>
              <a:rPr lang="fr-FR" sz="2000" dirty="0" smtClean="0">
                <a:solidFill>
                  <a:srgbClr val="00B0F0"/>
                </a:solidFill>
                <a:latin typeface="Spectral Light" panose="02020302060000000000" pitchFamily="18" charset="0"/>
              </a:rPr>
              <a:t>Yahuah</a:t>
            </a:r>
            <a:r>
              <a:rPr lang="fr-FR" sz="2000" dirty="0" smtClean="0">
                <a:solidFill>
                  <a:schemeClr val="bg1"/>
                </a:solidFill>
                <a:latin typeface="Spectral Light" panose="02020302060000000000" pitchFamily="18" charset="0"/>
              </a:rPr>
              <a:t> fixe des moments pour des évènements très particuliers, en voici un exemple :</a:t>
            </a:r>
          </a:p>
          <a:p>
            <a:endParaRPr lang="fr-FR" sz="14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Genèse 17.21</a:t>
            </a:r>
            <a:r>
              <a:rPr lang="fr-FR" sz="1600" u="sng" dirty="0" smtClean="0">
                <a:solidFill>
                  <a:schemeClr val="bg1"/>
                </a:solidFill>
                <a:latin typeface="Spectral Light" panose="02020302060000000000" pitchFamily="18" charset="0"/>
              </a:rPr>
              <a:t> (Martin, 1744)</a:t>
            </a:r>
          </a:p>
          <a:p>
            <a:r>
              <a:rPr lang="fr-FR" sz="2000" dirty="0">
                <a:solidFill>
                  <a:schemeClr val="bg1"/>
                </a:solidFill>
                <a:latin typeface="Spectral Light" panose="02020302060000000000" pitchFamily="18" charset="0"/>
              </a:rPr>
              <a:t>Mais j'établirai mon alliance avec Isaac, que Sara t'enfantera l'année qui vient, </a:t>
            </a:r>
            <a:r>
              <a:rPr lang="fr-FR" sz="2000" dirty="0">
                <a:solidFill>
                  <a:srgbClr val="DF57FF"/>
                </a:solidFill>
                <a:latin typeface="Spectral Light" panose="02020302060000000000" pitchFamily="18" charset="0"/>
              </a:rPr>
              <a:t>en cette même </a:t>
            </a:r>
            <a:r>
              <a:rPr lang="fr-FR" sz="2000" dirty="0" smtClean="0">
                <a:solidFill>
                  <a:srgbClr val="FFFF00"/>
                </a:solidFill>
                <a:latin typeface="Spectral Light" panose="02020302060000000000" pitchFamily="18" charset="0"/>
              </a:rPr>
              <a:t>saison</a:t>
            </a:r>
            <a:r>
              <a:rPr lang="fr-FR" sz="2000" dirty="0" smtClean="0">
                <a:solidFill>
                  <a:srgbClr val="DF57FF"/>
                </a:solidFill>
                <a:latin typeface="Spectral Light" panose="02020302060000000000" pitchFamily="18" charset="0"/>
              </a:rPr>
              <a:t> </a:t>
            </a:r>
            <a:r>
              <a:rPr lang="fr-FR" sz="1600" dirty="0" smtClean="0">
                <a:solidFill>
                  <a:srgbClr val="FFFF00"/>
                </a:solidFill>
                <a:latin typeface="Spectral Light" panose="02020302060000000000" pitchFamily="18" charset="0"/>
              </a:rPr>
              <a:t>&lt;</a:t>
            </a:r>
            <a:r>
              <a:rPr lang="fr-FR" sz="1600" dirty="0" err="1" smtClean="0">
                <a:solidFill>
                  <a:srgbClr val="FFFF00"/>
                </a:solidFill>
                <a:latin typeface="Spectral Light" panose="02020302060000000000" pitchFamily="18" charset="0"/>
              </a:rPr>
              <a:t>moed</a:t>
            </a:r>
            <a:r>
              <a:rPr lang="fr-FR" sz="1600" dirty="0" smtClean="0">
                <a:solidFill>
                  <a:srgbClr val="FFFF00"/>
                </a:solidFill>
                <a:latin typeface="Spectral Light" panose="02020302060000000000" pitchFamily="18" charset="0"/>
              </a:rPr>
              <a:t>&gt;.</a:t>
            </a:r>
            <a:endParaRPr lang="fr-FR" sz="2000" dirty="0" smtClean="0">
              <a:solidFill>
                <a:srgbClr val="FFFF00"/>
              </a:solidFill>
              <a:latin typeface="Spectral Light" panose="02020302060000000000" pitchFamily="18" charset="0"/>
            </a:endParaRP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Genèse </a:t>
            </a:r>
            <a:r>
              <a:rPr lang="fr-FR" sz="2000" u="sng" dirty="0" smtClean="0">
                <a:solidFill>
                  <a:schemeClr val="bg1"/>
                </a:solidFill>
                <a:latin typeface="Spectral Light" panose="02020302060000000000" pitchFamily="18" charset="0"/>
              </a:rPr>
              <a:t>18.14 </a:t>
            </a:r>
            <a:r>
              <a:rPr lang="fr-FR" sz="1600" u="sng" dirty="0">
                <a:solidFill>
                  <a:schemeClr val="bg1"/>
                </a:solidFill>
                <a:latin typeface="Spectral Light" panose="02020302060000000000" pitchFamily="18" charset="0"/>
              </a:rPr>
              <a:t>(Martin, 1744</a:t>
            </a:r>
            <a:r>
              <a:rPr lang="fr-FR" sz="1600" u="sng" dirty="0" smtClean="0">
                <a:solidFill>
                  <a:schemeClr val="bg1"/>
                </a:solidFill>
                <a:latin typeface="Spectral Light" panose="02020302060000000000" pitchFamily="18" charset="0"/>
              </a:rPr>
              <a:t>)</a:t>
            </a:r>
          </a:p>
          <a:p>
            <a:r>
              <a:rPr lang="fr-FR" sz="2000" dirty="0" smtClean="0">
                <a:solidFill>
                  <a:schemeClr val="bg1"/>
                </a:solidFill>
                <a:latin typeface="Spectral Light" panose="02020302060000000000" pitchFamily="18" charset="0"/>
              </a:rPr>
              <a:t>Y </a:t>
            </a:r>
            <a:r>
              <a:rPr lang="fr-FR" sz="2000" dirty="0">
                <a:solidFill>
                  <a:schemeClr val="bg1"/>
                </a:solidFill>
                <a:latin typeface="Spectral Light" panose="02020302060000000000" pitchFamily="18" charset="0"/>
              </a:rPr>
              <a:t>a-t-il quelque chose qui soit difficile à </a:t>
            </a:r>
            <a:r>
              <a:rPr lang="fr-FR" sz="2000" dirty="0" smtClean="0">
                <a:solidFill>
                  <a:schemeClr val="bg1"/>
                </a:solidFill>
                <a:latin typeface="Spectral Light" panose="02020302060000000000" pitchFamily="18" charset="0"/>
              </a:rPr>
              <a:t>YHWH ? </a:t>
            </a:r>
            <a:r>
              <a:rPr lang="fr-FR" sz="2000" dirty="0">
                <a:solidFill>
                  <a:schemeClr val="bg1"/>
                </a:solidFill>
                <a:latin typeface="Spectral Light" panose="02020302060000000000" pitchFamily="18" charset="0"/>
              </a:rPr>
              <a:t>Je retournerai vers toi </a:t>
            </a:r>
            <a:r>
              <a:rPr lang="fr-FR" sz="2000" dirty="0">
                <a:solidFill>
                  <a:srgbClr val="DF57FF"/>
                </a:solidFill>
                <a:latin typeface="Spectral Light" panose="02020302060000000000" pitchFamily="18" charset="0"/>
              </a:rPr>
              <a:t>en cette </a:t>
            </a:r>
            <a:r>
              <a:rPr lang="fr-FR" sz="2000" dirty="0" smtClean="0">
                <a:solidFill>
                  <a:srgbClr val="FFFF00"/>
                </a:solidFill>
                <a:latin typeface="Spectral Light" panose="02020302060000000000" pitchFamily="18" charset="0"/>
              </a:rPr>
              <a:t>saison </a:t>
            </a:r>
            <a:r>
              <a:rPr lang="fr-FR" sz="1600" dirty="0" smtClean="0">
                <a:solidFill>
                  <a:srgbClr val="FFFF00"/>
                </a:solidFill>
                <a:latin typeface="Spectral Light" panose="02020302060000000000" pitchFamily="18" charset="0"/>
              </a:rPr>
              <a:t>&lt;</a:t>
            </a:r>
            <a:r>
              <a:rPr lang="fr-FR" sz="1600" dirty="0" err="1" smtClean="0">
                <a:solidFill>
                  <a:srgbClr val="FFFF00"/>
                </a:solidFill>
                <a:latin typeface="Spectral Light" panose="02020302060000000000" pitchFamily="18" charset="0"/>
              </a:rPr>
              <a:t>moed</a:t>
            </a:r>
            <a:r>
              <a:rPr lang="fr-FR" sz="1600" dirty="0" smtClean="0">
                <a:solidFill>
                  <a:srgbClr val="FFFF00"/>
                </a:solidFill>
                <a:latin typeface="Spectral Light" panose="02020302060000000000" pitchFamily="18" charset="0"/>
              </a:rPr>
              <a:t>&gt;, </a:t>
            </a:r>
            <a:r>
              <a:rPr lang="fr-FR" sz="2000" dirty="0">
                <a:solidFill>
                  <a:schemeClr val="bg1"/>
                </a:solidFill>
                <a:latin typeface="Spectral Light" panose="02020302060000000000" pitchFamily="18" charset="0"/>
              </a:rPr>
              <a:t>en ce même temps où nous sommes, et Sara aura un fils</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Genèse </a:t>
            </a:r>
            <a:r>
              <a:rPr lang="fr-FR" sz="2000" u="sng" dirty="0" smtClean="0">
                <a:solidFill>
                  <a:schemeClr val="bg1"/>
                </a:solidFill>
                <a:latin typeface="Spectral Light" panose="02020302060000000000" pitchFamily="18" charset="0"/>
              </a:rPr>
              <a:t>21.2</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(Martin, 1744)</a:t>
            </a:r>
          </a:p>
          <a:p>
            <a:r>
              <a:rPr lang="fr-FR" sz="2000" dirty="0">
                <a:solidFill>
                  <a:schemeClr val="bg1"/>
                </a:solidFill>
                <a:latin typeface="Spectral Light" panose="02020302060000000000" pitchFamily="18" charset="0"/>
              </a:rPr>
              <a:t>Sara donc conçut, et enfanta un fils à Abraham en sa vieillesse, </a:t>
            </a:r>
            <a:r>
              <a:rPr lang="fr-FR" sz="2000" dirty="0">
                <a:solidFill>
                  <a:srgbClr val="FFFF00"/>
                </a:solidFill>
                <a:latin typeface="Spectral Light" panose="02020302060000000000" pitchFamily="18" charset="0"/>
              </a:rPr>
              <a:t>au temps précis </a:t>
            </a:r>
            <a:r>
              <a:rPr lang="fr-FR" sz="1600" dirty="0" smtClean="0">
                <a:solidFill>
                  <a:srgbClr val="FFFF00"/>
                </a:solidFill>
                <a:latin typeface="Spectral Light" panose="02020302060000000000" pitchFamily="18" charset="0"/>
              </a:rPr>
              <a:t>&lt;</a:t>
            </a:r>
            <a:r>
              <a:rPr lang="fr-FR" sz="1600" dirty="0" err="1" smtClean="0">
                <a:solidFill>
                  <a:srgbClr val="FFFF00"/>
                </a:solidFill>
                <a:latin typeface="Spectral Light" panose="02020302060000000000" pitchFamily="18" charset="0"/>
              </a:rPr>
              <a:t>moed</a:t>
            </a:r>
            <a:r>
              <a:rPr lang="fr-FR" sz="1600" dirty="0" smtClean="0">
                <a:solidFill>
                  <a:srgbClr val="FFFF00"/>
                </a:solidFill>
                <a:latin typeface="Spectral Light" panose="02020302060000000000" pitchFamily="18" charset="0"/>
              </a:rPr>
              <a:t>&gt;</a:t>
            </a:r>
            <a:r>
              <a:rPr lang="fr-FR" sz="1600" dirty="0" smtClean="0">
                <a:solidFill>
                  <a:srgbClr val="00FF00"/>
                </a:solidFill>
                <a:latin typeface="Spectral Light" panose="02020302060000000000" pitchFamily="18" charset="0"/>
              </a:rPr>
              <a:t> </a:t>
            </a:r>
            <a:r>
              <a:rPr lang="fr-FR" sz="2000" dirty="0" smtClean="0">
                <a:solidFill>
                  <a:schemeClr val="bg1"/>
                </a:solidFill>
                <a:latin typeface="Spectral Light" panose="02020302060000000000" pitchFamily="18" charset="0"/>
              </a:rPr>
              <a:t>qu’Elohim lui </a:t>
            </a:r>
            <a:r>
              <a:rPr lang="fr-FR" sz="2000" dirty="0">
                <a:solidFill>
                  <a:schemeClr val="bg1"/>
                </a:solidFill>
                <a:latin typeface="Spectral Light" panose="02020302060000000000" pitchFamily="18" charset="0"/>
              </a:rPr>
              <a:t>avait dit.</a:t>
            </a:r>
            <a:endParaRPr lang="fr-FR" sz="20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662135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fade">
                                      <p:cBhvr>
                                        <p:cTn id="18" dur="500"/>
                                        <p:tgtEl>
                                          <p:spTgt spid="12">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animEffect transition="in" filter="fade">
                                      <p:cBhvr>
                                        <p:cTn id="23" dur="500"/>
                                        <p:tgtEl>
                                          <p:spTgt spid="12">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9" end="9"/>
                                            </p:txEl>
                                          </p:spTgt>
                                        </p:tgtEl>
                                        <p:attrNameLst>
                                          <p:attrName>style.visibility</p:attrName>
                                        </p:attrNameLst>
                                      </p:cBhvr>
                                      <p:to>
                                        <p:strVal val="visible"/>
                                      </p:to>
                                    </p:set>
                                    <p:animEffect transition="in" filter="fade">
                                      <p:cBhvr>
                                        <p:cTn id="26"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49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7"/>
            <a:ext cx="8808913" cy="452431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(S21)</a:t>
            </a:r>
          </a:p>
          <a:p>
            <a:r>
              <a:rPr lang="fr-FR" sz="2000" dirty="0" smtClean="0">
                <a:solidFill>
                  <a:schemeClr val="bg1"/>
                </a:solidFill>
                <a:latin typeface="Spectral Light" panose="02020302060000000000" pitchFamily="18" charset="0"/>
              </a:rPr>
              <a:t>Quand </a:t>
            </a:r>
            <a:r>
              <a:rPr lang="fr-FR" sz="2000" dirty="0">
                <a:solidFill>
                  <a:schemeClr val="bg1"/>
                </a:solidFill>
                <a:latin typeface="Spectral Light" panose="02020302060000000000" pitchFamily="18" charset="0"/>
              </a:rPr>
              <a:t>l'année </a:t>
            </a:r>
            <a:r>
              <a:rPr lang="fr-FR" sz="2000" dirty="0">
                <a:solidFill>
                  <a:srgbClr val="00FF00"/>
                </a:solidFill>
                <a:latin typeface="Spectral Light" panose="02020302060000000000" pitchFamily="18" charset="0"/>
              </a:rPr>
              <a:t>fut terminée</a:t>
            </a:r>
            <a:r>
              <a:rPr lang="fr-FR" sz="2000" dirty="0">
                <a:solidFill>
                  <a:schemeClr val="bg1"/>
                </a:solidFill>
                <a:latin typeface="Spectral Light" panose="02020302060000000000" pitchFamily="18" charset="0"/>
              </a:rPr>
              <a:t>, l'armée des Syriens monta contre Joas et pénétra </a:t>
            </a:r>
            <a:r>
              <a:rPr lang="fr-FR" sz="2000" dirty="0" smtClean="0">
                <a:solidFill>
                  <a:schemeClr val="bg1"/>
                </a:solidFill>
                <a:latin typeface="Spectral Light" panose="02020302060000000000" pitchFamily="18" charset="0"/>
              </a:rPr>
              <a:t>dans </a:t>
            </a:r>
            <a:r>
              <a:rPr lang="fr-FR" sz="2000" dirty="0">
                <a:solidFill>
                  <a:schemeClr val="bg1"/>
                </a:solidFill>
                <a:latin typeface="Spectral Light" panose="02020302060000000000" pitchFamily="18" charset="0"/>
              </a:rPr>
              <a:t>Juda et à Jérusalem. Elle tua parmi la population tous les chefs du peuple et envoya tout son butin au roi de Damas</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(King James, 1611)</a:t>
            </a:r>
            <a:endParaRPr lang="fr-FR" sz="1600" u="sng"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Et </a:t>
            </a:r>
            <a:r>
              <a:rPr lang="fr-FR" sz="2000" dirty="0">
                <a:solidFill>
                  <a:schemeClr val="bg1"/>
                </a:solidFill>
                <a:latin typeface="Spectral Light" panose="02020302060000000000" pitchFamily="18" charset="0"/>
              </a:rPr>
              <a:t>il arriva, quand l'année </a:t>
            </a:r>
            <a:r>
              <a:rPr lang="fr-FR" sz="2000" dirty="0">
                <a:solidFill>
                  <a:srgbClr val="00FF00"/>
                </a:solidFill>
                <a:latin typeface="Spectral Light" panose="02020302060000000000" pitchFamily="18" charset="0"/>
              </a:rPr>
              <a:t>fut révolue</a:t>
            </a:r>
            <a:r>
              <a:rPr lang="fr-FR" sz="2000" dirty="0">
                <a:solidFill>
                  <a:schemeClr val="bg1"/>
                </a:solidFill>
                <a:latin typeface="Spectral Light" panose="02020302060000000000" pitchFamily="18" charset="0"/>
              </a:rPr>
              <a:t>, que l'armée de Syrie monta contre Joas, et vint en Juda et à Jérusalem. Or les Syriens détruisirent, d'entre le peuple, tous les principaux du peuple, et ils envoyèrent au roi, à Damas, tout leur butin</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(Français </a:t>
            </a:r>
            <a:r>
              <a:rPr lang="fr-FR" sz="1600" u="sng" dirty="0">
                <a:solidFill>
                  <a:schemeClr val="bg1"/>
                </a:solidFill>
                <a:latin typeface="Spectral Light" panose="02020302060000000000" pitchFamily="18" charset="0"/>
              </a:rPr>
              <a:t>courant, 1982)</a:t>
            </a:r>
          </a:p>
          <a:p>
            <a:r>
              <a:rPr lang="fr-FR" sz="2000" dirty="0" smtClean="0">
                <a:solidFill>
                  <a:srgbClr val="00FF00"/>
                </a:solidFill>
                <a:latin typeface="Spectral Light" panose="02020302060000000000" pitchFamily="18" charset="0"/>
              </a:rPr>
              <a:t>Au </a:t>
            </a:r>
            <a:r>
              <a:rPr lang="fr-FR" sz="2000" dirty="0">
                <a:solidFill>
                  <a:srgbClr val="00FF00"/>
                </a:solidFill>
                <a:latin typeface="Spectral Light" panose="02020302060000000000" pitchFamily="18" charset="0"/>
              </a:rPr>
              <a:t>printemps suivant</a:t>
            </a:r>
            <a:r>
              <a:rPr lang="fr-FR" sz="2000" dirty="0">
                <a:solidFill>
                  <a:schemeClr val="bg1"/>
                </a:solidFill>
                <a:latin typeface="Spectral Light" panose="02020302060000000000" pitchFamily="18" charset="0"/>
              </a:rPr>
              <a:t>, l'armée syrienne vint attaquer Joas. Elle envahit le royaume de Juda et la ville de Jérusalem, extermina les chefs du peuple et envoya tout le butin à son roi, à Damas. </a:t>
            </a:r>
            <a:endParaRPr lang="fr-FR" sz="20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11982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419571" y="465137"/>
            <a:ext cx="8304858" cy="1200329"/>
          </a:xfrm>
          <a:prstGeom prst="rect">
            <a:avLst/>
          </a:prstGeom>
          <a:noFill/>
        </p:spPr>
        <p:txBody>
          <a:bodyPr wrap="square" rtlCol="0">
            <a:spAutoFit/>
          </a:bodyPr>
          <a:lstStyle/>
          <a:p>
            <a:r>
              <a:rPr lang="fr-FR" sz="2400" dirty="0" smtClean="0">
                <a:solidFill>
                  <a:schemeClr val="bg1"/>
                </a:solidFill>
                <a:latin typeface="Spectral Light" panose="02020302060000000000" pitchFamily="18" charset="0"/>
              </a:rPr>
              <a:t>Equinoxe </a:t>
            </a:r>
            <a:r>
              <a:rPr lang="fr-FR" dirty="0" smtClean="0">
                <a:solidFill>
                  <a:schemeClr val="bg1"/>
                </a:solidFill>
                <a:latin typeface="Spectral Light" panose="02020302060000000000" pitchFamily="18" charset="0"/>
              </a:rPr>
              <a:t>(DVLF) </a:t>
            </a:r>
            <a:r>
              <a:rPr lang="fr-FR" sz="2400" dirty="0" smtClean="0">
                <a:solidFill>
                  <a:schemeClr val="bg1"/>
                </a:solidFill>
                <a:latin typeface="Spectral Light" panose="02020302060000000000" pitchFamily="18" charset="0"/>
              </a:rPr>
              <a:t>= </a:t>
            </a:r>
            <a:r>
              <a:rPr lang="fr-FR" sz="2400" u="sng" dirty="0" smtClean="0">
                <a:solidFill>
                  <a:srgbClr val="00FF00"/>
                </a:solidFill>
                <a:latin typeface="Spectral Light" panose="02020302060000000000" pitchFamily="18" charset="0"/>
              </a:rPr>
              <a:t>époque</a:t>
            </a:r>
            <a:r>
              <a:rPr lang="fr-FR" sz="2400" dirty="0" smtClean="0">
                <a:solidFill>
                  <a:srgbClr val="00FF00"/>
                </a:solidFill>
                <a:latin typeface="Spectral Light" panose="02020302060000000000" pitchFamily="18" charset="0"/>
              </a:rPr>
              <a:t> </a:t>
            </a:r>
            <a:r>
              <a:rPr lang="fr-FR" sz="2400" dirty="0">
                <a:solidFill>
                  <a:srgbClr val="00FF00"/>
                </a:solidFill>
                <a:latin typeface="Spectral Light" panose="02020302060000000000" pitchFamily="18" charset="0"/>
              </a:rPr>
              <a:t>de </a:t>
            </a:r>
            <a:r>
              <a:rPr lang="fr-FR" sz="2400" dirty="0" smtClean="0">
                <a:solidFill>
                  <a:srgbClr val="00FF00"/>
                </a:solidFill>
                <a:latin typeface="Spectral Light" panose="02020302060000000000" pitchFamily="18" charset="0"/>
              </a:rPr>
              <a:t>l'année </a:t>
            </a:r>
            <a:r>
              <a:rPr lang="fr-FR" sz="2400" dirty="0">
                <a:solidFill>
                  <a:schemeClr val="bg1"/>
                </a:solidFill>
                <a:latin typeface="Spectral Light" panose="02020302060000000000" pitchFamily="18" charset="0"/>
              </a:rPr>
              <a:t>à laquelle </a:t>
            </a:r>
            <a:r>
              <a:rPr lang="fr-FR" sz="2400" dirty="0">
                <a:solidFill>
                  <a:srgbClr val="FFFF00"/>
                </a:solidFill>
                <a:latin typeface="Spectral Light" panose="02020302060000000000" pitchFamily="18" charset="0"/>
              </a:rPr>
              <a:t>le soleil, </a:t>
            </a:r>
            <a:r>
              <a:rPr lang="fr-FR" sz="2400" u="sng" dirty="0">
                <a:solidFill>
                  <a:srgbClr val="FFFF00"/>
                </a:solidFill>
                <a:latin typeface="Spectral Light" panose="02020302060000000000" pitchFamily="18" charset="0"/>
              </a:rPr>
              <a:t>passant</a:t>
            </a:r>
            <a:r>
              <a:rPr lang="fr-FR" sz="2400" dirty="0">
                <a:solidFill>
                  <a:srgbClr val="FFFF00"/>
                </a:solidFill>
                <a:latin typeface="Spectral Light" panose="02020302060000000000" pitchFamily="18" charset="0"/>
              </a:rPr>
              <a:t> par </a:t>
            </a:r>
            <a:r>
              <a:rPr lang="fr-FR" sz="2400" dirty="0" smtClean="0">
                <a:solidFill>
                  <a:srgbClr val="FFFF00"/>
                </a:solidFill>
                <a:latin typeface="Spectral Light" panose="02020302060000000000" pitchFamily="18" charset="0"/>
              </a:rPr>
              <a:t>l'équateur</a:t>
            </a:r>
            <a:r>
              <a:rPr lang="fr-FR" sz="2400" dirty="0">
                <a:solidFill>
                  <a:schemeClr val="bg1"/>
                </a:solidFill>
                <a:latin typeface="Spectral Light" panose="02020302060000000000" pitchFamily="18" charset="0"/>
              </a:rPr>
              <a:t>, rend les jours égaux sensiblement aux nuits </a:t>
            </a:r>
            <a:r>
              <a:rPr lang="fr-FR" sz="2400" dirty="0">
                <a:solidFill>
                  <a:srgbClr val="DF57FF"/>
                </a:solidFill>
                <a:latin typeface="Spectral Light" panose="02020302060000000000" pitchFamily="18" charset="0"/>
              </a:rPr>
              <a:t>pour </a:t>
            </a:r>
            <a:r>
              <a:rPr lang="fr-FR" sz="2400" u="sng" dirty="0">
                <a:solidFill>
                  <a:srgbClr val="DF57FF"/>
                </a:solidFill>
                <a:latin typeface="Spectral Light" panose="02020302060000000000" pitchFamily="18" charset="0"/>
              </a:rPr>
              <a:t>toutes</a:t>
            </a:r>
            <a:r>
              <a:rPr lang="fr-FR" sz="2400" dirty="0">
                <a:solidFill>
                  <a:srgbClr val="DF57FF"/>
                </a:solidFill>
                <a:latin typeface="Spectral Light" panose="02020302060000000000" pitchFamily="18" charset="0"/>
              </a:rPr>
              <a:t> les régions de la terre</a:t>
            </a:r>
            <a:r>
              <a:rPr lang="fr-FR" sz="24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1222375" y="2160219"/>
            <a:ext cx="7502054" cy="830997"/>
          </a:xfrm>
          <a:prstGeom prst="rect">
            <a:avLst/>
          </a:prstGeom>
          <a:noFill/>
        </p:spPr>
        <p:txBody>
          <a:bodyPr wrap="square" rtlCol="0">
            <a:spAutoFit/>
          </a:bodyPr>
          <a:lstStyle/>
          <a:p>
            <a:r>
              <a:rPr lang="fr-FR" sz="2400" dirty="0" smtClean="0">
                <a:solidFill>
                  <a:srgbClr val="00FF00"/>
                </a:solidFill>
                <a:latin typeface="Spectral Light" panose="02020302060000000000" pitchFamily="18" charset="0"/>
              </a:rPr>
              <a:t>ÉPOQUE </a:t>
            </a:r>
            <a:r>
              <a:rPr lang="fr-FR" dirty="0" smtClean="0">
                <a:solidFill>
                  <a:srgbClr val="00FF00"/>
                </a:solidFill>
                <a:latin typeface="Spectral Light" panose="02020302060000000000" pitchFamily="18" charset="0"/>
              </a:rPr>
              <a:t>(TLFI) </a:t>
            </a:r>
            <a:r>
              <a:rPr lang="fr-FR" sz="2400" dirty="0" smtClean="0">
                <a:solidFill>
                  <a:srgbClr val="00FF00"/>
                </a:solidFill>
                <a:latin typeface="Spectral Light" panose="02020302060000000000" pitchFamily="18" charset="0"/>
              </a:rPr>
              <a:t>= </a:t>
            </a:r>
            <a:r>
              <a:rPr lang="fr-FR" sz="2400" dirty="0">
                <a:solidFill>
                  <a:srgbClr val="00FF00"/>
                </a:solidFill>
                <a:latin typeface="Spectral Light" panose="02020302060000000000" pitchFamily="18" charset="0"/>
              </a:rPr>
              <a:t>Instant déterminé, point fixe dans le temps et servant de point de repère ou de départ.</a:t>
            </a:r>
            <a:endParaRPr lang="fr-FR" sz="2400" dirty="0" smtClean="0">
              <a:solidFill>
                <a:schemeClr val="bg1"/>
              </a:solidFill>
              <a:latin typeface="Spectral Light" panose="02020302060000000000" pitchFamily="18" charset="0"/>
            </a:endParaRPr>
          </a:p>
        </p:txBody>
      </p:sp>
      <p:sp>
        <p:nvSpPr>
          <p:cNvPr id="14" name="ZoneTexte 13"/>
          <p:cNvSpPr txBox="1"/>
          <p:nvPr/>
        </p:nvSpPr>
        <p:spPr>
          <a:xfrm>
            <a:off x="1222375" y="3321447"/>
            <a:ext cx="7542858" cy="461665"/>
          </a:xfrm>
          <a:prstGeom prst="rect">
            <a:avLst/>
          </a:prstGeom>
          <a:noFill/>
        </p:spPr>
        <p:txBody>
          <a:bodyPr wrap="square" rtlCol="0">
            <a:spAutoFit/>
          </a:bodyPr>
          <a:lstStyle/>
          <a:p>
            <a:r>
              <a:rPr lang="fr-FR" sz="2400" dirty="0" smtClean="0">
                <a:solidFill>
                  <a:srgbClr val="FFFF00"/>
                </a:solidFill>
                <a:latin typeface="Spectral Light" panose="02020302060000000000" pitchFamily="18" charset="0"/>
              </a:rPr>
              <a:t>Position spécifique du soleil par rapport à la terre.</a:t>
            </a:r>
          </a:p>
        </p:txBody>
      </p:sp>
      <p:sp>
        <p:nvSpPr>
          <p:cNvPr id="16" name="Flèche droite 15"/>
          <p:cNvSpPr/>
          <p:nvPr/>
        </p:nvSpPr>
        <p:spPr>
          <a:xfrm>
            <a:off x="155575" y="3485058"/>
            <a:ext cx="7620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222375" y="4167386"/>
            <a:ext cx="7542858" cy="461665"/>
          </a:xfrm>
          <a:prstGeom prst="rect">
            <a:avLst/>
          </a:prstGeom>
          <a:noFill/>
        </p:spPr>
        <p:txBody>
          <a:bodyPr wrap="square" rtlCol="0">
            <a:spAutoFit/>
          </a:bodyPr>
          <a:lstStyle/>
          <a:p>
            <a:r>
              <a:rPr lang="fr-FR" sz="2400" dirty="0" smtClean="0">
                <a:solidFill>
                  <a:srgbClr val="DF57FF"/>
                </a:solidFill>
                <a:latin typeface="Spectral Light" panose="02020302060000000000" pitchFamily="18" charset="0"/>
              </a:rPr>
              <a:t>Cet évènement concerne toute l’humanité.</a:t>
            </a:r>
          </a:p>
        </p:txBody>
      </p:sp>
    </p:spTree>
    <p:extLst>
      <p:ext uri="{BB962C8B-B14F-4D97-AF65-F5344CB8AC3E}">
        <p14:creationId xmlns:p14="http://schemas.microsoft.com/office/powerpoint/2010/main" val="30932240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5.55556E-7 -4.6206E-6 L 0.00035 0.15917 " pathEditMode="relative" rAng="0" ptsTypes="AA">
                                      <p:cBhvr>
                                        <p:cTn id="6" dur="2000" fill="hold"/>
                                        <p:tgtEl>
                                          <p:spTgt spid="16"/>
                                        </p:tgtEl>
                                        <p:attrNameLst>
                                          <p:attrName>ppt_x</p:attrName>
                                          <p:attrName>ppt_y</p:attrName>
                                        </p:attrNameLst>
                                      </p:cBhvr>
                                      <p:rCtr x="17" y="795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12737"/>
            <a:ext cx="8808913" cy="452431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(S21)</a:t>
            </a:r>
          </a:p>
          <a:p>
            <a:r>
              <a:rPr lang="fr-FR" sz="2000" dirty="0" smtClean="0">
                <a:solidFill>
                  <a:schemeClr val="tx1">
                    <a:lumMod val="65000"/>
                    <a:lumOff val="35000"/>
                  </a:schemeClr>
                </a:solidFill>
                <a:latin typeface="Spectral Light" panose="02020302060000000000" pitchFamily="18" charset="0"/>
              </a:rPr>
              <a:t>Quand </a:t>
            </a:r>
            <a:r>
              <a:rPr lang="fr-FR" sz="2000" dirty="0">
                <a:solidFill>
                  <a:schemeClr val="tx1">
                    <a:lumMod val="65000"/>
                    <a:lumOff val="35000"/>
                  </a:schemeClr>
                </a:solidFill>
                <a:latin typeface="Spectral Light" panose="02020302060000000000" pitchFamily="18" charset="0"/>
              </a:rPr>
              <a:t>l'année </a:t>
            </a:r>
            <a:r>
              <a:rPr lang="fr-FR" sz="2000" dirty="0">
                <a:solidFill>
                  <a:srgbClr val="00FF00"/>
                </a:solidFill>
                <a:latin typeface="Spectral Light" panose="02020302060000000000" pitchFamily="18" charset="0"/>
              </a:rPr>
              <a:t>fut terminée</a:t>
            </a:r>
            <a:r>
              <a:rPr lang="fr-FR" sz="2000" dirty="0">
                <a:solidFill>
                  <a:schemeClr val="tx1">
                    <a:lumMod val="65000"/>
                    <a:lumOff val="35000"/>
                  </a:schemeClr>
                </a:solidFill>
                <a:latin typeface="Spectral Light" panose="02020302060000000000" pitchFamily="18" charset="0"/>
              </a:rPr>
              <a:t>, l'armée des Syriens monta contre Joas et pénétra </a:t>
            </a:r>
            <a:r>
              <a:rPr lang="fr-FR" sz="2000" dirty="0" smtClean="0">
                <a:solidFill>
                  <a:schemeClr val="tx1">
                    <a:lumMod val="65000"/>
                    <a:lumOff val="35000"/>
                  </a:schemeClr>
                </a:solidFill>
                <a:latin typeface="Spectral Light" panose="02020302060000000000" pitchFamily="18" charset="0"/>
              </a:rPr>
              <a:t>dans </a:t>
            </a:r>
            <a:r>
              <a:rPr lang="fr-FR" sz="2000" dirty="0">
                <a:solidFill>
                  <a:schemeClr val="tx1">
                    <a:lumMod val="65000"/>
                    <a:lumOff val="35000"/>
                  </a:schemeClr>
                </a:solidFill>
                <a:latin typeface="Spectral Light" panose="02020302060000000000" pitchFamily="18" charset="0"/>
              </a:rPr>
              <a:t>Juda et à Jérusalem. Elle tua parmi la population tous les chefs du peuple et envoya tout son butin au roi de Damas</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(King James, 1611)</a:t>
            </a:r>
            <a:endParaRPr lang="fr-FR" sz="1600" u="sng" dirty="0">
              <a:solidFill>
                <a:schemeClr val="bg1"/>
              </a:solidFill>
              <a:latin typeface="Spectral Light" panose="02020302060000000000" pitchFamily="18" charset="0"/>
            </a:endParaRPr>
          </a:p>
          <a:p>
            <a:r>
              <a:rPr lang="fr-FR" sz="2000" dirty="0" smtClean="0">
                <a:solidFill>
                  <a:schemeClr val="tx1">
                    <a:lumMod val="65000"/>
                    <a:lumOff val="35000"/>
                  </a:schemeClr>
                </a:solidFill>
                <a:latin typeface="Spectral Light" panose="02020302060000000000" pitchFamily="18" charset="0"/>
              </a:rPr>
              <a:t>Et </a:t>
            </a:r>
            <a:r>
              <a:rPr lang="fr-FR" sz="2000" dirty="0">
                <a:solidFill>
                  <a:schemeClr val="tx1">
                    <a:lumMod val="65000"/>
                    <a:lumOff val="35000"/>
                  </a:schemeClr>
                </a:solidFill>
                <a:latin typeface="Spectral Light" panose="02020302060000000000" pitchFamily="18" charset="0"/>
              </a:rPr>
              <a:t>il arriva, quand l'année </a:t>
            </a:r>
            <a:r>
              <a:rPr lang="fr-FR" sz="2000" dirty="0">
                <a:solidFill>
                  <a:srgbClr val="00FF00"/>
                </a:solidFill>
                <a:latin typeface="Spectral Light" panose="02020302060000000000" pitchFamily="18" charset="0"/>
              </a:rPr>
              <a:t>fut révolue</a:t>
            </a:r>
            <a:r>
              <a:rPr lang="fr-FR" sz="2000" dirty="0">
                <a:solidFill>
                  <a:schemeClr val="tx1">
                    <a:lumMod val="65000"/>
                    <a:lumOff val="35000"/>
                  </a:schemeClr>
                </a:solidFill>
                <a:latin typeface="Spectral Light" panose="02020302060000000000" pitchFamily="18" charset="0"/>
              </a:rPr>
              <a:t>, que l'armée de Syrie monta contre Joas, et vint en Juda et à Jérusalem. Or les Syriens détruisirent, d'entre le peuple, tous les principaux du peuple, et ils envoyèrent au roi, à Damas, tout leur butin</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Chroniques 24.23 </a:t>
            </a:r>
            <a:r>
              <a:rPr lang="fr-FR" sz="1600" u="sng" dirty="0" smtClean="0">
                <a:solidFill>
                  <a:schemeClr val="bg1"/>
                </a:solidFill>
                <a:latin typeface="Spectral Light" panose="02020302060000000000" pitchFamily="18" charset="0"/>
              </a:rPr>
              <a:t>(Français </a:t>
            </a:r>
            <a:r>
              <a:rPr lang="fr-FR" sz="1600" u="sng" dirty="0">
                <a:solidFill>
                  <a:schemeClr val="bg1"/>
                </a:solidFill>
                <a:latin typeface="Spectral Light" panose="02020302060000000000" pitchFamily="18" charset="0"/>
              </a:rPr>
              <a:t>courant, 1982)</a:t>
            </a:r>
          </a:p>
          <a:p>
            <a:r>
              <a:rPr lang="fr-FR" sz="2000" dirty="0" smtClean="0">
                <a:solidFill>
                  <a:srgbClr val="00FF00"/>
                </a:solidFill>
                <a:latin typeface="Spectral Light" panose="02020302060000000000" pitchFamily="18" charset="0"/>
              </a:rPr>
              <a:t>Au </a:t>
            </a:r>
            <a:r>
              <a:rPr lang="fr-FR" sz="2000" dirty="0">
                <a:solidFill>
                  <a:srgbClr val="00FF00"/>
                </a:solidFill>
                <a:latin typeface="Spectral Light" panose="02020302060000000000" pitchFamily="18" charset="0"/>
              </a:rPr>
              <a:t>printemps suivant</a:t>
            </a:r>
            <a:r>
              <a:rPr lang="fr-FR" sz="2000" dirty="0">
                <a:solidFill>
                  <a:schemeClr val="tx1">
                    <a:lumMod val="65000"/>
                    <a:lumOff val="35000"/>
                  </a:schemeClr>
                </a:solidFill>
                <a:latin typeface="Spectral Light" panose="02020302060000000000" pitchFamily="18" charset="0"/>
              </a:rPr>
              <a:t>, l'armée syrienne vint attaquer Joas. Elle envahit le royaume de Juda et la ville de Jérusalem, extermina les chefs du peuple et envoya tout le butin à son roi, à Damas. </a:t>
            </a:r>
            <a:endParaRPr lang="fr-FR" sz="2000" dirty="0" smtClean="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6847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65137"/>
            <a:ext cx="8808913" cy="329320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Psaumes 19.7 </a:t>
            </a:r>
            <a:r>
              <a:rPr lang="fr-FR" sz="1600" u="sng" dirty="0" smtClean="0">
                <a:solidFill>
                  <a:schemeClr val="bg1"/>
                </a:solidFill>
                <a:latin typeface="Spectral Light" panose="02020302060000000000" pitchFamily="18" charset="0"/>
              </a:rPr>
              <a:t>(S21)</a:t>
            </a:r>
          </a:p>
          <a:p>
            <a:r>
              <a:rPr lang="fr-FR" sz="2000" dirty="0" smtClean="0">
                <a:solidFill>
                  <a:schemeClr val="bg1"/>
                </a:solidFill>
                <a:latin typeface="Spectral Light" panose="02020302060000000000" pitchFamily="18" charset="0"/>
              </a:rPr>
              <a:t>Il </a:t>
            </a:r>
            <a:r>
              <a:rPr lang="fr-FR" sz="1600" dirty="0" smtClean="0">
                <a:solidFill>
                  <a:schemeClr val="bg1"/>
                </a:solidFill>
                <a:latin typeface="Spectral Light" panose="02020302060000000000" pitchFamily="18" charset="0"/>
              </a:rPr>
              <a:t>(le soleil) </a:t>
            </a:r>
            <a:r>
              <a:rPr lang="fr-FR" sz="2000" dirty="0" smtClean="0">
                <a:solidFill>
                  <a:schemeClr val="bg1"/>
                </a:solidFill>
                <a:latin typeface="Spectral Light" panose="02020302060000000000" pitchFamily="18" charset="0"/>
              </a:rPr>
              <a:t>se </a:t>
            </a:r>
            <a:r>
              <a:rPr lang="fr-FR" sz="2000" dirty="0">
                <a:solidFill>
                  <a:schemeClr val="bg1"/>
                </a:solidFill>
                <a:latin typeface="Spectral Light" panose="02020302060000000000" pitchFamily="18" charset="0"/>
              </a:rPr>
              <a:t>lève à une extrémité du ciel et termine sa </a:t>
            </a:r>
            <a:r>
              <a:rPr lang="fr-FR" sz="2000" dirty="0">
                <a:solidFill>
                  <a:srgbClr val="00FF00"/>
                </a:solidFill>
                <a:latin typeface="Spectral Light" panose="02020302060000000000" pitchFamily="18" charset="0"/>
              </a:rPr>
              <a:t>course </a:t>
            </a:r>
            <a:r>
              <a:rPr lang="fr-FR" sz="2000" dirty="0">
                <a:solidFill>
                  <a:schemeClr val="bg1"/>
                </a:solidFill>
                <a:latin typeface="Spectral Light" panose="02020302060000000000" pitchFamily="18" charset="0"/>
              </a:rPr>
              <a:t>à l'autre </a:t>
            </a:r>
            <a:r>
              <a:rPr lang="fr-FR" sz="2000" dirty="0" smtClean="0">
                <a:solidFill>
                  <a:schemeClr val="bg1"/>
                </a:solidFill>
                <a:latin typeface="Spectral Light" panose="02020302060000000000" pitchFamily="18" charset="0"/>
              </a:rPr>
              <a:t>extrémité : </a:t>
            </a:r>
            <a:r>
              <a:rPr lang="fr-FR" sz="2000" dirty="0">
                <a:solidFill>
                  <a:schemeClr val="bg1"/>
                </a:solidFill>
                <a:latin typeface="Spectral Light" panose="02020302060000000000" pitchFamily="18" charset="0"/>
              </a:rPr>
              <a:t>rien n'échappe à sa chaleur</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Psaumes 19.7 </a:t>
            </a:r>
            <a:r>
              <a:rPr lang="fr-FR" sz="1600" u="sng" dirty="0">
                <a:solidFill>
                  <a:schemeClr val="bg1"/>
                </a:solidFill>
                <a:latin typeface="Spectral Light" panose="02020302060000000000" pitchFamily="18" charset="0"/>
              </a:rPr>
              <a:t>(King James, 1611)</a:t>
            </a:r>
          </a:p>
          <a:p>
            <a:r>
              <a:rPr lang="fr-FR" sz="2000" dirty="0" smtClean="0">
                <a:solidFill>
                  <a:schemeClr val="bg1"/>
                </a:solidFill>
                <a:latin typeface="Spectral Light" panose="02020302060000000000" pitchFamily="18" charset="0"/>
              </a:rPr>
              <a:t>Son </a:t>
            </a:r>
            <a:r>
              <a:rPr lang="fr-FR" sz="2000" dirty="0">
                <a:solidFill>
                  <a:schemeClr val="bg1"/>
                </a:solidFill>
                <a:latin typeface="Spectral Light" panose="02020302060000000000" pitchFamily="18" charset="0"/>
              </a:rPr>
              <a:t>départ est de l'un des bouts du ciel, et son </a:t>
            </a:r>
            <a:r>
              <a:rPr lang="fr-FR" sz="2000" dirty="0">
                <a:solidFill>
                  <a:srgbClr val="00FF00"/>
                </a:solidFill>
                <a:latin typeface="Spectral Light" panose="02020302060000000000" pitchFamily="18" charset="0"/>
              </a:rPr>
              <a:t>circuit</a:t>
            </a:r>
            <a:r>
              <a:rPr lang="fr-FR" sz="2000" dirty="0">
                <a:solidFill>
                  <a:schemeClr val="bg1"/>
                </a:solidFill>
                <a:latin typeface="Spectral Light" panose="02020302060000000000" pitchFamily="18" charset="0"/>
              </a:rPr>
              <a:t> s'achève à l'autre bout; et rien n'est caché à sa chaleur. </a:t>
            </a:r>
            <a:endParaRPr lang="fr-FR" sz="2000" dirty="0" smtClean="0">
              <a:solidFill>
                <a:schemeClr val="bg1"/>
              </a:solidFill>
              <a:latin typeface="Spectral Light" panose="02020302060000000000" pitchFamily="18" charset="0"/>
            </a:endParaRP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Psaumes 19.6 </a:t>
            </a:r>
            <a:r>
              <a:rPr lang="fr-FR" sz="1600" u="sng" dirty="0">
                <a:solidFill>
                  <a:schemeClr val="bg1"/>
                </a:solidFill>
                <a:latin typeface="Spectral Light" panose="02020302060000000000" pitchFamily="18" charset="0"/>
              </a:rPr>
              <a:t>(Pirot-Clamer / Liénart, </a:t>
            </a:r>
            <a:r>
              <a:rPr lang="fr-FR" sz="1600" u="sng" dirty="0" smtClean="0">
                <a:solidFill>
                  <a:schemeClr val="bg1"/>
                </a:solidFill>
                <a:latin typeface="Spectral Light" panose="02020302060000000000" pitchFamily="18" charset="0"/>
              </a:rPr>
              <a:t>1938)</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Son lever est à l'une des extrémités des </a:t>
            </a:r>
            <a:r>
              <a:rPr lang="fr-FR" sz="2000" dirty="0" smtClean="0">
                <a:solidFill>
                  <a:schemeClr val="bg1"/>
                </a:solidFill>
                <a:latin typeface="Spectral Light" panose="02020302060000000000" pitchFamily="18" charset="0"/>
              </a:rPr>
              <a:t>cieux, son </a:t>
            </a:r>
            <a:r>
              <a:rPr lang="fr-FR" sz="2000" dirty="0">
                <a:solidFill>
                  <a:srgbClr val="00FF00"/>
                </a:solidFill>
                <a:latin typeface="Spectral Light" panose="02020302060000000000" pitchFamily="18" charset="0"/>
              </a:rPr>
              <a:t>orbite</a:t>
            </a:r>
            <a:r>
              <a:rPr lang="fr-FR" sz="2000" dirty="0">
                <a:solidFill>
                  <a:schemeClr val="bg1"/>
                </a:solidFill>
                <a:latin typeface="Spectral Light" panose="02020302060000000000" pitchFamily="18" charset="0"/>
              </a:rPr>
              <a:t> s'étend jusqu'à </a:t>
            </a:r>
            <a:r>
              <a:rPr lang="fr-FR" sz="2000" dirty="0" smtClean="0">
                <a:solidFill>
                  <a:schemeClr val="bg1"/>
                </a:solidFill>
                <a:latin typeface="Spectral Light" panose="02020302060000000000" pitchFamily="18" charset="0"/>
              </a:rPr>
              <a:t>l'autre, tellement </a:t>
            </a:r>
            <a:r>
              <a:rPr lang="fr-FR" sz="2000" dirty="0">
                <a:solidFill>
                  <a:schemeClr val="bg1"/>
                </a:solidFill>
                <a:latin typeface="Spectral Light" panose="02020302060000000000" pitchFamily="18" charset="0"/>
              </a:rPr>
              <a:t>que rien ne se dérobe à sa chaleur.</a:t>
            </a:r>
            <a:endParaRPr lang="fr-FR" sz="8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62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465137"/>
            <a:ext cx="8808913" cy="329320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Psaumes 19.7 </a:t>
            </a:r>
            <a:r>
              <a:rPr lang="fr-FR" sz="1600" u="sng" dirty="0" smtClean="0">
                <a:solidFill>
                  <a:schemeClr val="bg1"/>
                </a:solidFill>
                <a:latin typeface="Spectral Light" panose="02020302060000000000" pitchFamily="18" charset="0"/>
              </a:rPr>
              <a:t>(S21)</a:t>
            </a:r>
          </a:p>
          <a:p>
            <a:r>
              <a:rPr lang="fr-FR" sz="2000" dirty="0" smtClean="0">
                <a:solidFill>
                  <a:schemeClr val="tx1">
                    <a:lumMod val="65000"/>
                    <a:lumOff val="35000"/>
                  </a:schemeClr>
                </a:solidFill>
                <a:latin typeface="Spectral Light" panose="02020302060000000000" pitchFamily="18" charset="0"/>
              </a:rPr>
              <a:t>Il </a:t>
            </a:r>
            <a:r>
              <a:rPr lang="fr-FR" sz="1600" dirty="0" smtClean="0">
                <a:solidFill>
                  <a:schemeClr val="tx1">
                    <a:lumMod val="65000"/>
                    <a:lumOff val="35000"/>
                  </a:schemeClr>
                </a:solidFill>
                <a:latin typeface="Spectral Light" panose="02020302060000000000" pitchFamily="18" charset="0"/>
              </a:rPr>
              <a:t>(le soleil) </a:t>
            </a:r>
            <a:r>
              <a:rPr lang="fr-FR" sz="2000" dirty="0" smtClean="0">
                <a:solidFill>
                  <a:schemeClr val="tx1">
                    <a:lumMod val="65000"/>
                    <a:lumOff val="35000"/>
                  </a:schemeClr>
                </a:solidFill>
                <a:latin typeface="Spectral Light" panose="02020302060000000000" pitchFamily="18" charset="0"/>
              </a:rPr>
              <a:t>se </a:t>
            </a:r>
            <a:r>
              <a:rPr lang="fr-FR" sz="2000" dirty="0">
                <a:solidFill>
                  <a:schemeClr val="tx1">
                    <a:lumMod val="65000"/>
                    <a:lumOff val="35000"/>
                  </a:schemeClr>
                </a:solidFill>
                <a:latin typeface="Spectral Light" panose="02020302060000000000" pitchFamily="18" charset="0"/>
              </a:rPr>
              <a:t>lève à une extrémité du ciel et termine sa </a:t>
            </a:r>
            <a:r>
              <a:rPr lang="fr-FR" sz="2000" dirty="0">
                <a:solidFill>
                  <a:srgbClr val="00FF00"/>
                </a:solidFill>
                <a:latin typeface="Spectral Light" panose="02020302060000000000" pitchFamily="18" charset="0"/>
              </a:rPr>
              <a:t>course </a:t>
            </a:r>
            <a:r>
              <a:rPr lang="fr-FR" sz="2000" dirty="0">
                <a:solidFill>
                  <a:schemeClr val="tx1">
                    <a:lumMod val="65000"/>
                    <a:lumOff val="35000"/>
                  </a:schemeClr>
                </a:solidFill>
                <a:latin typeface="Spectral Light" panose="02020302060000000000" pitchFamily="18" charset="0"/>
              </a:rPr>
              <a:t>à l'autre </a:t>
            </a:r>
            <a:r>
              <a:rPr lang="fr-FR" sz="2000" dirty="0" smtClean="0">
                <a:solidFill>
                  <a:schemeClr val="tx1">
                    <a:lumMod val="65000"/>
                    <a:lumOff val="35000"/>
                  </a:schemeClr>
                </a:solidFill>
                <a:latin typeface="Spectral Light" panose="02020302060000000000" pitchFamily="18" charset="0"/>
              </a:rPr>
              <a:t>extrémité : </a:t>
            </a:r>
            <a:r>
              <a:rPr lang="fr-FR" sz="2000" dirty="0">
                <a:solidFill>
                  <a:schemeClr val="tx1">
                    <a:lumMod val="65000"/>
                    <a:lumOff val="35000"/>
                  </a:schemeClr>
                </a:solidFill>
                <a:latin typeface="Spectral Light" panose="02020302060000000000" pitchFamily="18" charset="0"/>
              </a:rPr>
              <a:t>rien n'échappe à sa chaleur</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Psaumes 19.7 </a:t>
            </a:r>
            <a:r>
              <a:rPr lang="fr-FR" sz="1600" u="sng" dirty="0">
                <a:solidFill>
                  <a:schemeClr val="bg1"/>
                </a:solidFill>
                <a:latin typeface="Spectral Light" panose="02020302060000000000" pitchFamily="18" charset="0"/>
              </a:rPr>
              <a:t>(King James, 1611)</a:t>
            </a:r>
          </a:p>
          <a:p>
            <a:r>
              <a:rPr lang="fr-FR" sz="2000" dirty="0" smtClean="0">
                <a:solidFill>
                  <a:schemeClr val="tx1">
                    <a:lumMod val="65000"/>
                    <a:lumOff val="35000"/>
                  </a:schemeClr>
                </a:solidFill>
                <a:latin typeface="Spectral Light" panose="02020302060000000000" pitchFamily="18" charset="0"/>
              </a:rPr>
              <a:t>Son </a:t>
            </a:r>
            <a:r>
              <a:rPr lang="fr-FR" sz="2000" dirty="0">
                <a:solidFill>
                  <a:schemeClr val="tx1">
                    <a:lumMod val="65000"/>
                    <a:lumOff val="35000"/>
                  </a:schemeClr>
                </a:solidFill>
                <a:latin typeface="Spectral Light" panose="02020302060000000000" pitchFamily="18" charset="0"/>
              </a:rPr>
              <a:t>départ est de l'un des bouts du ciel, et son </a:t>
            </a:r>
            <a:r>
              <a:rPr lang="fr-FR" sz="2000" dirty="0">
                <a:solidFill>
                  <a:srgbClr val="00FF00"/>
                </a:solidFill>
                <a:latin typeface="Spectral Light" panose="02020302060000000000" pitchFamily="18" charset="0"/>
              </a:rPr>
              <a:t>circuit</a:t>
            </a:r>
            <a:r>
              <a:rPr lang="fr-FR" sz="2000" dirty="0">
                <a:solidFill>
                  <a:schemeClr val="bg1"/>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s'achève à l'autre bout; et rien n'est caché à sa chaleur. </a:t>
            </a:r>
            <a:endParaRPr lang="fr-FR" sz="2000" dirty="0" smtClean="0">
              <a:solidFill>
                <a:schemeClr val="tx1">
                  <a:lumMod val="65000"/>
                  <a:lumOff val="35000"/>
                </a:schemeClr>
              </a:solidFill>
              <a:latin typeface="Spectral Light" panose="02020302060000000000" pitchFamily="18" charset="0"/>
            </a:endParaRP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Psaumes 19.6 </a:t>
            </a:r>
            <a:r>
              <a:rPr lang="fr-FR" sz="1600" u="sng" dirty="0">
                <a:solidFill>
                  <a:schemeClr val="bg1"/>
                </a:solidFill>
                <a:latin typeface="Spectral Light" panose="02020302060000000000" pitchFamily="18" charset="0"/>
              </a:rPr>
              <a:t>(Pirot-Clamer / Liénart, </a:t>
            </a:r>
            <a:r>
              <a:rPr lang="fr-FR" sz="1600" u="sng" dirty="0" smtClean="0">
                <a:solidFill>
                  <a:schemeClr val="bg1"/>
                </a:solidFill>
                <a:latin typeface="Spectral Light" panose="02020302060000000000" pitchFamily="18" charset="0"/>
              </a:rPr>
              <a:t>1938)</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Son lever est à l'une des extrémités des </a:t>
            </a:r>
            <a:r>
              <a:rPr lang="fr-FR" sz="2000" dirty="0" smtClean="0">
                <a:solidFill>
                  <a:schemeClr val="tx1">
                    <a:lumMod val="65000"/>
                    <a:lumOff val="35000"/>
                  </a:schemeClr>
                </a:solidFill>
                <a:latin typeface="Spectral Light" panose="02020302060000000000" pitchFamily="18" charset="0"/>
              </a:rPr>
              <a:t>cieux, son </a:t>
            </a:r>
            <a:r>
              <a:rPr lang="fr-FR" sz="2000" dirty="0">
                <a:solidFill>
                  <a:srgbClr val="00FF00"/>
                </a:solidFill>
                <a:latin typeface="Spectral Light" panose="02020302060000000000" pitchFamily="18" charset="0"/>
              </a:rPr>
              <a:t>orbite</a:t>
            </a:r>
            <a:r>
              <a:rPr lang="fr-FR" sz="2000" dirty="0">
                <a:solidFill>
                  <a:schemeClr val="bg1"/>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s'étend jusqu'à </a:t>
            </a:r>
            <a:r>
              <a:rPr lang="fr-FR" sz="2000" dirty="0" smtClean="0">
                <a:solidFill>
                  <a:schemeClr val="tx1">
                    <a:lumMod val="65000"/>
                    <a:lumOff val="35000"/>
                  </a:schemeClr>
                </a:solidFill>
                <a:latin typeface="Spectral Light" panose="02020302060000000000" pitchFamily="18" charset="0"/>
              </a:rPr>
              <a:t>l'autre, tellement </a:t>
            </a:r>
            <a:r>
              <a:rPr lang="fr-FR" sz="2000" dirty="0">
                <a:solidFill>
                  <a:schemeClr val="tx1">
                    <a:lumMod val="65000"/>
                    <a:lumOff val="35000"/>
                  </a:schemeClr>
                </a:solidFill>
                <a:latin typeface="Spectral Light" panose="02020302060000000000" pitchFamily="18" charset="0"/>
              </a:rPr>
              <a:t>que rien ne se dérobe à sa chaleur.</a:t>
            </a:r>
            <a:endParaRPr lang="fr-FR" sz="8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5473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988426" cy="347787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Psaumes 19.1/4 </a:t>
            </a:r>
            <a:r>
              <a:rPr lang="fr-FR" sz="1600" u="sng" dirty="0" smtClean="0">
                <a:solidFill>
                  <a:schemeClr val="bg1"/>
                </a:solidFill>
                <a:latin typeface="Spectral Light" panose="02020302060000000000" pitchFamily="18" charset="0"/>
              </a:rPr>
              <a:t>(Darby, 1885)</a:t>
            </a:r>
          </a:p>
          <a:p>
            <a:endParaRPr lang="fr-FR" sz="800" u="sng" dirty="0" smtClean="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Les </a:t>
            </a:r>
            <a:r>
              <a:rPr lang="fr-FR" sz="2000" dirty="0">
                <a:solidFill>
                  <a:srgbClr val="00FF00"/>
                </a:solidFill>
                <a:latin typeface="Spectral Light" panose="02020302060000000000" pitchFamily="18" charset="0"/>
              </a:rPr>
              <a:t>cieux</a:t>
            </a:r>
            <a:r>
              <a:rPr lang="fr-FR" sz="2000" dirty="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(y compris les constellations) </a:t>
            </a:r>
            <a:r>
              <a:rPr lang="fr-FR" sz="2000" dirty="0" smtClean="0">
                <a:solidFill>
                  <a:schemeClr val="bg1"/>
                </a:solidFill>
                <a:latin typeface="Spectral Light" panose="02020302060000000000" pitchFamily="18" charset="0"/>
              </a:rPr>
              <a:t>racontent </a:t>
            </a:r>
            <a:r>
              <a:rPr lang="fr-FR" sz="2000" dirty="0">
                <a:solidFill>
                  <a:schemeClr val="bg1"/>
                </a:solidFill>
                <a:latin typeface="Spectral Light" panose="02020302060000000000" pitchFamily="18" charset="0"/>
              </a:rPr>
              <a:t>la gloire de </a:t>
            </a:r>
            <a:r>
              <a:rPr lang="fr-FR" sz="2000" dirty="0" err="1" smtClean="0">
                <a:solidFill>
                  <a:schemeClr val="bg1"/>
                </a:solidFill>
                <a:latin typeface="Spectral Light" panose="02020302060000000000" pitchFamily="18" charset="0"/>
              </a:rPr>
              <a:t>Eloha</a:t>
            </a:r>
            <a:r>
              <a:rPr lang="fr-FR" sz="2000" dirty="0" smtClean="0">
                <a:solidFill>
                  <a:schemeClr val="bg1"/>
                </a:solidFill>
                <a:latin typeface="Spectral Light" panose="02020302060000000000" pitchFamily="18" charset="0"/>
              </a:rPr>
              <a:t>, </a:t>
            </a:r>
            <a:r>
              <a:rPr lang="fr-FR" sz="2000" dirty="0">
                <a:solidFill>
                  <a:schemeClr val="bg1"/>
                </a:solidFill>
                <a:latin typeface="Spectral Light" panose="02020302060000000000" pitchFamily="18" charset="0"/>
              </a:rPr>
              <a:t>et l'étendue annonce l'ouvrage de ses </a:t>
            </a:r>
            <a:r>
              <a:rPr lang="fr-FR" sz="2000" dirty="0" smtClean="0">
                <a:solidFill>
                  <a:schemeClr val="bg1"/>
                </a:solidFill>
                <a:latin typeface="Spectral Light" panose="02020302060000000000" pitchFamily="18" charset="0"/>
              </a:rPr>
              <a:t>mains.</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jour en proclame la parole à l'autre jour, et </a:t>
            </a:r>
            <a:r>
              <a:rPr lang="fr-FR" sz="2000" dirty="0">
                <a:solidFill>
                  <a:srgbClr val="00B0F0"/>
                </a:solidFill>
                <a:latin typeface="Spectral Light" panose="02020302060000000000" pitchFamily="18" charset="0"/>
              </a:rPr>
              <a:t>une nuit la fait connaître à l'autre </a:t>
            </a:r>
            <a:r>
              <a:rPr lang="fr-FR" sz="2000" dirty="0" smtClean="0">
                <a:solidFill>
                  <a:srgbClr val="00B0F0"/>
                </a:solidFill>
                <a:latin typeface="Spectral Light" panose="02020302060000000000" pitchFamily="18" charset="0"/>
              </a:rPr>
              <a:t>nuit </a:t>
            </a:r>
            <a:r>
              <a:rPr lang="fr-FR" sz="1600" dirty="0" smtClean="0">
                <a:solidFill>
                  <a:schemeClr val="bg1"/>
                </a:solidFill>
                <a:latin typeface="Spectral Light" panose="02020302060000000000" pitchFamily="18" charset="0"/>
              </a:rPr>
              <a:t>(au travers de chaque constellation)</a:t>
            </a:r>
            <a:r>
              <a:rPr lang="fr-FR" sz="2000" dirty="0" smtClean="0">
                <a:solidFill>
                  <a:schemeClr val="bg1"/>
                </a:solidFill>
                <a:latin typeface="Spectral Light" panose="02020302060000000000" pitchFamily="18" charset="0"/>
              </a:rPr>
              <a: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a:t>
            </a:r>
            <a:r>
              <a:rPr lang="fr-FR" sz="2000" dirty="0">
                <a:solidFill>
                  <a:schemeClr val="bg1"/>
                </a:solidFill>
                <a:latin typeface="Spectral Light" panose="02020302060000000000" pitchFamily="18" charset="0"/>
              </a:rPr>
              <a:t>n'y a point de langage, il n'y a point de paroles; toutefois leur voix est </a:t>
            </a:r>
            <a:r>
              <a:rPr lang="fr-FR" sz="2000" dirty="0" smtClean="0">
                <a:solidFill>
                  <a:schemeClr val="bg1"/>
                </a:solidFill>
                <a:latin typeface="Spectral Light" panose="02020302060000000000" pitchFamily="18" charset="0"/>
              </a:rPr>
              <a:t>entendue.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Leur </a:t>
            </a:r>
            <a:r>
              <a:rPr lang="fr-FR" sz="2000" dirty="0">
                <a:solidFill>
                  <a:schemeClr val="bg1"/>
                </a:solidFill>
                <a:latin typeface="Spectral Light" panose="02020302060000000000" pitchFamily="18" charset="0"/>
              </a:rPr>
              <a:t>cordeau s'étend par toute la terre, et </a:t>
            </a:r>
            <a:r>
              <a:rPr lang="fr-FR" sz="2000" dirty="0">
                <a:solidFill>
                  <a:schemeClr val="accent6">
                    <a:lumMod val="75000"/>
                  </a:schemeClr>
                </a:solidFill>
                <a:latin typeface="Spectral Light" panose="02020302060000000000" pitchFamily="18" charset="0"/>
              </a:rPr>
              <a:t>leur langage jusqu'au bout du monde</a:t>
            </a:r>
            <a:r>
              <a:rPr lang="fr-FR" sz="2000" dirty="0">
                <a:solidFill>
                  <a:schemeClr val="bg1"/>
                </a:solidFill>
                <a:latin typeface="Spectral Light" panose="02020302060000000000" pitchFamily="18" charset="0"/>
              </a:rPr>
              <a:t>. </a:t>
            </a:r>
            <a:r>
              <a:rPr lang="fr-FR" sz="2000" dirty="0">
                <a:solidFill>
                  <a:srgbClr val="DF57FF"/>
                </a:solidFill>
                <a:latin typeface="Spectral Light" panose="02020302060000000000" pitchFamily="18" charset="0"/>
              </a:rPr>
              <a:t>En </a:t>
            </a:r>
            <a:r>
              <a:rPr lang="fr-FR" sz="2000" dirty="0" smtClean="0">
                <a:solidFill>
                  <a:srgbClr val="DF57FF"/>
                </a:solidFill>
                <a:latin typeface="Spectral Light" panose="02020302060000000000" pitchFamily="18" charset="0"/>
              </a:rPr>
              <a:t>eux </a:t>
            </a:r>
            <a:r>
              <a:rPr lang="fr-FR" sz="1600" dirty="0" smtClean="0">
                <a:solidFill>
                  <a:schemeClr val="bg1"/>
                </a:solidFill>
                <a:latin typeface="Spectral Light" panose="02020302060000000000" pitchFamily="18" charset="0"/>
              </a:rPr>
              <a:t>(les constellations)</a:t>
            </a:r>
            <a:r>
              <a:rPr lang="fr-FR" sz="2000" dirty="0" smtClean="0">
                <a:solidFill>
                  <a:schemeClr val="bg1"/>
                </a:solidFill>
                <a:latin typeface="Spectral Light" panose="02020302060000000000" pitchFamily="18" charset="0"/>
              </a:rPr>
              <a:t>, </a:t>
            </a:r>
            <a:r>
              <a:rPr lang="fr-FR" sz="2000" dirty="0">
                <a:solidFill>
                  <a:schemeClr val="bg1"/>
                </a:solidFill>
                <a:latin typeface="Spectral Light" panose="02020302060000000000" pitchFamily="18" charset="0"/>
              </a:rPr>
              <a:t>il a mis </a:t>
            </a:r>
            <a:r>
              <a:rPr lang="fr-FR" sz="2000" dirty="0">
                <a:solidFill>
                  <a:srgbClr val="FFFF00"/>
                </a:solidFill>
                <a:latin typeface="Spectral Light" panose="02020302060000000000" pitchFamily="18" charset="0"/>
              </a:rPr>
              <a:t>une tente pour le soleil</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2540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6" end="6"/>
                                            </p:txEl>
                                          </p:spTgt>
                                        </p:tgtEl>
                                        <p:attrNameLst>
                                          <p:attrName>style.visibility</p:attrName>
                                        </p:attrNameLst>
                                      </p:cBhvr>
                                      <p:to>
                                        <p:strVal val="visible"/>
                                      </p:to>
                                    </p:set>
                                    <p:animEffect transition="in" filter="fade">
                                      <p:cBhvr>
                                        <p:cTn id="12" dur="500"/>
                                        <p:tgtEl>
                                          <p:spTgt spid="1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8" end="8"/>
                                            </p:txEl>
                                          </p:spTgt>
                                        </p:tgtEl>
                                        <p:attrNameLst>
                                          <p:attrName>style.visibility</p:attrName>
                                        </p:attrNameLst>
                                      </p:cBhvr>
                                      <p:to>
                                        <p:strVal val="visible"/>
                                      </p:to>
                                    </p:set>
                                    <p:animEffect transition="in" filter="fade">
                                      <p:cBhvr>
                                        <p:cTn id="1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988426" cy="4770537"/>
          </a:xfrm>
          <a:prstGeom prst="rect">
            <a:avLst/>
          </a:prstGeom>
          <a:noFill/>
        </p:spPr>
        <p:txBody>
          <a:bodyPr wrap="square" rtlCol="0">
            <a:spAutoFit/>
          </a:bodyPr>
          <a:lstStyle/>
          <a:p>
            <a:r>
              <a:rPr lang="fr-FR" sz="2000" u="sng" dirty="0" smtClean="0">
                <a:solidFill>
                  <a:schemeClr val="tx1">
                    <a:lumMod val="65000"/>
                    <a:lumOff val="35000"/>
                  </a:schemeClr>
                </a:solidFill>
                <a:latin typeface="Spectral Light" panose="02020302060000000000" pitchFamily="18" charset="0"/>
              </a:rPr>
              <a:t>Psaumes 19.1/4 </a:t>
            </a:r>
            <a:r>
              <a:rPr lang="fr-FR" sz="1600" u="sng" dirty="0" smtClean="0">
                <a:solidFill>
                  <a:schemeClr val="tx1">
                    <a:lumMod val="65000"/>
                    <a:lumOff val="35000"/>
                  </a:schemeClr>
                </a:solidFill>
                <a:latin typeface="Spectral Light" panose="02020302060000000000" pitchFamily="18" charset="0"/>
              </a:rPr>
              <a:t>(Darby, 1885)</a:t>
            </a:r>
          </a:p>
          <a:p>
            <a:endParaRPr lang="fr-FR" sz="800" u="sng" dirty="0" smtClean="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Les cieux </a:t>
            </a:r>
            <a:r>
              <a:rPr lang="fr-FR" sz="1600" dirty="0" smtClean="0">
                <a:solidFill>
                  <a:schemeClr val="tx1">
                    <a:lumMod val="65000"/>
                    <a:lumOff val="35000"/>
                  </a:schemeClr>
                </a:solidFill>
                <a:latin typeface="Spectral Light" panose="02020302060000000000" pitchFamily="18" charset="0"/>
              </a:rPr>
              <a:t>(y compris les constellations) </a:t>
            </a:r>
            <a:r>
              <a:rPr lang="fr-FR" sz="2000" dirty="0" smtClean="0">
                <a:solidFill>
                  <a:schemeClr val="tx1">
                    <a:lumMod val="65000"/>
                    <a:lumOff val="35000"/>
                  </a:schemeClr>
                </a:solidFill>
                <a:latin typeface="Spectral Light" panose="02020302060000000000" pitchFamily="18" charset="0"/>
              </a:rPr>
              <a:t>racontent </a:t>
            </a:r>
            <a:r>
              <a:rPr lang="fr-FR" sz="2000" dirty="0">
                <a:solidFill>
                  <a:schemeClr val="tx1">
                    <a:lumMod val="65000"/>
                    <a:lumOff val="35000"/>
                  </a:schemeClr>
                </a:solidFill>
                <a:latin typeface="Spectral Light" panose="02020302060000000000" pitchFamily="18" charset="0"/>
              </a:rPr>
              <a:t>la gloire de </a:t>
            </a:r>
            <a:r>
              <a:rPr lang="fr-FR" sz="2000" dirty="0" err="1" smtClean="0">
                <a:solidFill>
                  <a:schemeClr val="tx1">
                    <a:lumMod val="65000"/>
                    <a:lumOff val="35000"/>
                  </a:schemeClr>
                </a:solidFill>
                <a:latin typeface="Spectral Light" panose="02020302060000000000" pitchFamily="18" charset="0"/>
              </a:rPr>
              <a:t>Eloha</a:t>
            </a:r>
            <a:r>
              <a:rPr lang="fr-FR" sz="2000" dirty="0" smtClean="0">
                <a:solidFill>
                  <a:schemeClr val="tx1">
                    <a:lumMod val="65000"/>
                    <a:lumOff val="35000"/>
                  </a:schemeClr>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et l'étendue annonce l'ouvrage de ses </a:t>
            </a:r>
            <a:r>
              <a:rPr lang="fr-FR" sz="2000" dirty="0" smtClean="0">
                <a:solidFill>
                  <a:schemeClr val="tx1">
                    <a:lumMod val="65000"/>
                    <a:lumOff val="35000"/>
                  </a:schemeClr>
                </a:solidFill>
                <a:latin typeface="Spectral Light" panose="02020302060000000000" pitchFamily="18" charset="0"/>
              </a:rPr>
              <a:t>mains.</a:t>
            </a:r>
          </a:p>
          <a:p>
            <a:endParaRPr lang="fr-FR" sz="800" dirty="0" smtClean="0">
              <a:solidFill>
                <a:schemeClr val="tx1">
                  <a:lumMod val="65000"/>
                  <a:lumOff val="35000"/>
                </a:schemeClr>
              </a:solidFill>
              <a:latin typeface="Spectral Light" panose="02020302060000000000" pitchFamily="18" charset="0"/>
            </a:endParaRPr>
          </a:p>
          <a:p>
            <a:r>
              <a:rPr lang="fr-FR" sz="2000" dirty="0" smtClean="0">
                <a:solidFill>
                  <a:schemeClr val="tx1">
                    <a:lumMod val="65000"/>
                    <a:lumOff val="35000"/>
                  </a:schemeClr>
                </a:solidFill>
                <a:latin typeface="Spectral Light" panose="02020302060000000000" pitchFamily="18" charset="0"/>
              </a:rPr>
              <a:t>Un </a:t>
            </a:r>
            <a:r>
              <a:rPr lang="fr-FR" sz="2000" dirty="0">
                <a:solidFill>
                  <a:schemeClr val="tx1">
                    <a:lumMod val="65000"/>
                    <a:lumOff val="35000"/>
                  </a:schemeClr>
                </a:solidFill>
                <a:latin typeface="Spectral Light" panose="02020302060000000000" pitchFamily="18" charset="0"/>
              </a:rPr>
              <a:t>jour en proclame la parole à l'autre jour, et une nuit la fait connaître à l'autre </a:t>
            </a:r>
            <a:r>
              <a:rPr lang="fr-FR" sz="2000" dirty="0" smtClean="0">
                <a:solidFill>
                  <a:schemeClr val="tx1">
                    <a:lumMod val="65000"/>
                    <a:lumOff val="35000"/>
                  </a:schemeClr>
                </a:solidFill>
                <a:latin typeface="Spectral Light" panose="02020302060000000000" pitchFamily="18" charset="0"/>
              </a:rPr>
              <a:t>nuit </a:t>
            </a:r>
            <a:r>
              <a:rPr lang="fr-FR" sz="1600" dirty="0" smtClean="0">
                <a:solidFill>
                  <a:schemeClr val="tx1">
                    <a:lumMod val="65000"/>
                    <a:lumOff val="35000"/>
                  </a:schemeClr>
                </a:solidFill>
                <a:latin typeface="Spectral Light" panose="02020302060000000000" pitchFamily="18" charset="0"/>
              </a:rPr>
              <a:t>(au travers de chaque constellation)</a:t>
            </a:r>
            <a:r>
              <a:rPr lang="fr-FR" sz="2000" dirty="0" smtClean="0">
                <a:solidFill>
                  <a:schemeClr val="tx1">
                    <a:lumMod val="65000"/>
                    <a:lumOff val="35000"/>
                  </a:schemeClr>
                </a:solidFill>
                <a:latin typeface="Spectral Light" panose="02020302060000000000" pitchFamily="18" charset="0"/>
              </a:rPr>
              <a:t>.</a:t>
            </a:r>
          </a:p>
          <a:p>
            <a:endParaRPr lang="fr-FR" sz="800" dirty="0" smtClean="0">
              <a:solidFill>
                <a:schemeClr val="tx1">
                  <a:lumMod val="65000"/>
                  <a:lumOff val="35000"/>
                </a:schemeClr>
              </a:solidFill>
              <a:latin typeface="Spectral Light" panose="02020302060000000000" pitchFamily="18" charset="0"/>
            </a:endParaRPr>
          </a:p>
          <a:p>
            <a:r>
              <a:rPr lang="fr-FR" sz="2000" dirty="0" smtClean="0">
                <a:solidFill>
                  <a:schemeClr val="tx1">
                    <a:lumMod val="65000"/>
                    <a:lumOff val="35000"/>
                  </a:schemeClr>
                </a:solidFill>
                <a:latin typeface="Spectral Light" panose="02020302060000000000" pitchFamily="18" charset="0"/>
              </a:rPr>
              <a:t>Il </a:t>
            </a:r>
            <a:r>
              <a:rPr lang="fr-FR" sz="2000" dirty="0">
                <a:solidFill>
                  <a:schemeClr val="tx1">
                    <a:lumMod val="65000"/>
                    <a:lumOff val="35000"/>
                  </a:schemeClr>
                </a:solidFill>
                <a:latin typeface="Spectral Light" panose="02020302060000000000" pitchFamily="18" charset="0"/>
              </a:rPr>
              <a:t>n'y a point de langage, il n'y a point de paroles; toutefois leur voix est </a:t>
            </a:r>
            <a:r>
              <a:rPr lang="fr-FR" sz="2000" dirty="0" smtClean="0">
                <a:solidFill>
                  <a:schemeClr val="tx1">
                    <a:lumMod val="65000"/>
                    <a:lumOff val="35000"/>
                  </a:schemeClr>
                </a:solidFill>
                <a:latin typeface="Spectral Light" panose="02020302060000000000" pitchFamily="18" charset="0"/>
              </a:rPr>
              <a:t>entendue.</a:t>
            </a:r>
          </a:p>
          <a:p>
            <a:endParaRPr lang="fr-FR" sz="800" dirty="0" smtClean="0">
              <a:solidFill>
                <a:schemeClr val="tx1">
                  <a:lumMod val="65000"/>
                  <a:lumOff val="35000"/>
                </a:schemeClr>
              </a:solidFill>
              <a:latin typeface="Spectral Light" panose="02020302060000000000" pitchFamily="18" charset="0"/>
            </a:endParaRPr>
          </a:p>
          <a:p>
            <a:r>
              <a:rPr lang="fr-FR" sz="2000" dirty="0" smtClean="0">
                <a:solidFill>
                  <a:schemeClr val="tx1">
                    <a:lumMod val="65000"/>
                    <a:lumOff val="35000"/>
                  </a:schemeClr>
                </a:solidFill>
                <a:latin typeface="Spectral Light" panose="02020302060000000000" pitchFamily="18" charset="0"/>
              </a:rPr>
              <a:t>Leur </a:t>
            </a:r>
            <a:r>
              <a:rPr lang="fr-FR" sz="2000" dirty="0">
                <a:solidFill>
                  <a:schemeClr val="tx1">
                    <a:lumMod val="65000"/>
                    <a:lumOff val="35000"/>
                  </a:schemeClr>
                </a:solidFill>
                <a:latin typeface="Spectral Light" panose="02020302060000000000" pitchFamily="18" charset="0"/>
              </a:rPr>
              <a:t>cordeau s'étend par toute la terre, et leur langage jusqu'au bout du monde. En </a:t>
            </a:r>
            <a:r>
              <a:rPr lang="fr-FR" sz="2000" dirty="0" smtClean="0">
                <a:solidFill>
                  <a:schemeClr val="tx1">
                    <a:lumMod val="65000"/>
                    <a:lumOff val="35000"/>
                  </a:schemeClr>
                </a:solidFill>
                <a:latin typeface="Spectral Light" panose="02020302060000000000" pitchFamily="18" charset="0"/>
              </a:rPr>
              <a:t>eux </a:t>
            </a:r>
            <a:r>
              <a:rPr lang="fr-FR" sz="1600" dirty="0" smtClean="0">
                <a:solidFill>
                  <a:schemeClr val="tx1">
                    <a:lumMod val="65000"/>
                    <a:lumOff val="35000"/>
                  </a:schemeClr>
                </a:solidFill>
                <a:latin typeface="Spectral Light" panose="02020302060000000000" pitchFamily="18" charset="0"/>
              </a:rPr>
              <a:t>(les constellations)</a:t>
            </a:r>
            <a:r>
              <a:rPr lang="fr-FR" sz="2000" dirty="0" smtClean="0">
                <a:solidFill>
                  <a:schemeClr val="tx1">
                    <a:lumMod val="65000"/>
                    <a:lumOff val="35000"/>
                  </a:schemeClr>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il a mis une tente pour le soleil</a:t>
            </a:r>
            <a:r>
              <a:rPr lang="fr-FR" sz="2000" dirty="0" smtClean="0">
                <a:solidFill>
                  <a:schemeClr val="tx1">
                    <a:lumMod val="65000"/>
                    <a:lumOff val="35000"/>
                  </a:schemeClr>
                </a:solidFill>
                <a:latin typeface="Spectral Light" panose="02020302060000000000" pitchFamily="18" charset="0"/>
              </a:rPr>
              <a:t>.</a:t>
            </a:r>
          </a:p>
          <a:p>
            <a:endParaRPr lang="fr-FR" sz="800" dirty="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Apocalypse 12.1 </a:t>
            </a:r>
            <a:r>
              <a:rPr lang="fr-FR" sz="1600" u="sng" dirty="0" smtClean="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Un grand signe apparut dans le </a:t>
            </a:r>
            <a:r>
              <a:rPr lang="fr-FR" sz="2000" dirty="0" smtClean="0">
                <a:solidFill>
                  <a:schemeClr val="bg1"/>
                </a:solidFill>
                <a:latin typeface="Spectral Light" panose="02020302060000000000" pitchFamily="18" charset="0"/>
              </a:rPr>
              <a:t>ciel : </a:t>
            </a:r>
            <a:r>
              <a:rPr lang="fr-FR" sz="2000" dirty="0">
                <a:solidFill>
                  <a:schemeClr val="bg1"/>
                </a:solidFill>
                <a:latin typeface="Spectral Light" panose="02020302060000000000" pitchFamily="18" charset="0"/>
              </a:rPr>
              <a:t>c'était une femme enveloppée du soleil, la lune sous les pieds et </a:t>
            </a:r>
            <a:r>
              <a:rPr lang="fr-FR" sz="2000" dirty="0">
                <a:solidFill>
                  <a:srgbClr val="FFFF00"/>
                </a:solidFill>
                <a:latin typeface="Spectral Light" panose="02020302060000000000" pitchFamily="18" charset="0"/>
              </a:rPr>
              <a:t>une couronne de </a:t>
            </a:r>
            <a:r>
              <a:rPr lang="fr-FR" sz="2000" dirty="0">
                <a:solidFill>
                  <a:srgbClr val="00FF00"/>
                </a:solidFill>
                <a:latin typeface="Spectral Light" panose="02020302060000000000" pitchFamily="18" charset="0"/>
              </a:rPr>
              <a:t>douze </a:t>
            </a:r>
            <a:r>
              <a:rPr lang="fr-FR" sz="2000" dirty="0" smtClean="0">
                <a:solidFill>
                  <a:srgbClr val="00FF00"/>
                </a:solidFill>
                <a:latin typeface="Spectral Light" panose="02020302060000000000" pitchFamily="18" charset="0"/>
              </a:rPr>
              <a:t>étoiles </a:t>
            </a:r>
            <a:r>
              <a:rPr lang="fr-FR" sz="2000" dirty="0" smtClean="0">
                <a:solidFill>
                  <a:schemeClr val="bg1"/>
                </a:solidFill>
                <a:latin typeface="Spectral Light" panose="02020302060000000000" pitchFamily="18" charset="0"/>
              </a:rPr>
              <a:t>sur </a:t>
            </a:r>
            <a:r>
              <a:rPr lang="fr-FR" sz="2000" dirty="0">
                <a:solidFill>
                  <a:schemeClr val="bg1"/>
                </a:solidFill>
                <a:latin typeface="Spectral Light" panose="02020302060000000000" pitchFamily="18" charset="0"/>
              </a:rPr>
              <a:t>la </a:t>
            </a:r>
            <a:r>
              <a:rPr lang="fr-FR" sz="2000" dirty="0" smtClean="0">
                <a:solidFill>
                  <a:schemeClr val="bg1"/>
                </a:solidFill>
                <a:latin typeface="Spectral Light" panose="02020302060000000000" pitchFamily="18" charset="0"/>
              </a:rPr>
              <a:t>tête</a:t>
            </a:r>
            <a:r>
              <a:rPr lang="fr-FR" sz="2000" dirty="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(la </a:t>
            </a:r>
            <a:r>
              <a:rPr lang="fr-FR" sz="1600" dirty="0" smtClean="0">
                <a:solidFill>
                  <a:srgbClr val="FFFF00"/>
                </a:solidFill>
                <a:latin typeface="Spectral Light" panose="02020302060000000000" pitchFamily="18" charset="0"/>
              </a:rPr>
              <a:t>ceinture</a:t>
            </a:r>
            <a:r>
              <a:rPr lang="fr-FR" sz="1600" dirty="0" smtClean="0">
                <a:solidFill>
                  <a:schemeClr val="bg1"/>
                </a:solidFill>
                <a:latin typeface="Spectral Light" panose="02020302060000000000" pitchFamily="18" charset="0"/>
              </a:rPr>
              <a:t> des </a:t>
            </a:r>
            <a:r>
              <a:rPr lang="fr-FR" sz="1600" dirty="0" smtClean="0">
                <a:solidFill>
                  <a:srgbClr val="00FF00"/>
                </a:solidFill>
                <a:latin typeface="Spectral Light" panose="02020302060000000000" pitchFamily="18" charset="0"/>
              </a:rPr>
              <a:t>12 constellations</a:t>
            </a:r>
            <a:r>
              <a:rPr lang="fr-FR" sz="1600" dirty="0" smtClean="0">
                <a:solidFill>
                  <a:schemeClr val="bg1"/>
                </a:solidFill>
                <a:latin typeface="Spectral Light" panose="02020302060000000000" pitchFamily="18" charset="0"/>
              </a:rPr>
              <a:t> ?).</a:t>
            </a:r>
            <a:endParaRPr lang="fr-FR" sz="20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60370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11" end="11"/>
                                            </p:txEl>
                                          </p:spTgt>
                                        </p:tgtEl>
                                        <p:attrNameLst>
                                          <p:attrName>style.visibility</p:attrName>
                                        </p:attrNameLst>
                                      </p:cBhvr>
                                      <p:to>
                                        <p:strVal val="visible"/>
                                      </p:to>
                                    </p:set>
                                    <p:animEffect transition="in" filter="fade">
                                      <p:cBhvr>
                                        <p:cTn id="7" dur="500"/>
                                        <p:tgtEl>
                                          <p:spTgt spid="12">
                                            <p:txEl>
                                              <p:pRg st="11" end="1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xEl>
                                              <p:pRg st="12" end="12"/>
                                            </p:txEl>
                                          </p:spTgt>
                                        </p:tgtEl>
                                        <p:attrNameLst>
                                          <p:attrName>style.visibility</p:attrName>
                                        </p:attrNameLst>
                                      </p:cBhvr>
                                      <p:to>
                                        <p:strVal val="visible"/>
                                      </p:to>
                                    </p:set>
                                    <p:animEffect transition="in" filter="fade">
                                      <p:cBhvr>
                                        <p:cTn id="11"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966497" y="1347614"/>
            <a:ext cx="7211006" cy="830997"/>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4800" dirty="0" smtClean="0">
                <a:solidFill>
                  <a:srgbClr val="00FF00"/>
                </a:solidFill>
                <a:latin typeface="Spectral Light" panose="02020302060000000000" pitchFamily="18" charset="0"/>
              </a:rPr>
              <a:t>Téqoufah</a:t>
            </a:r>
            <a:r>
              <a:rPr lang="fr-FR" sz="4800" dirty="0" smtClean="0">
                <a:solidFill>
                  <a:schemeClr val="bg1"/>
                </a:solidFill>
                <a:latin typeface="Spectral Light" panose="02020302060000000000" pitchFamily="18" charset="0"/>
              </a:rPr>
              <a:t> et </a:t>
            </a:r>
            <a:r>
              <a:rPr lang="fr-FR" sz="4800" dirty="0" err="1" smtClean="0">
                <a:solidFill>
                  <a:srgbClr val="FFFF00"/>
                </a:solidFill>
                <a:latin typeface="Spectral Light" panose="02020302060000000000" pitchFamily="18" charset="0"/>
              </a:rPr>
              <a:t>Téshouva</a:t>
            </a:r>
            <a:endParaRPr lang="fr-FR" sz="5400" dirty="0" smtClean="0">
              <a:solidFill>
                <a:srgbClr val="FFFF00"/>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886792791"/>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647746"/>
            <a:ext cx="8808913" cy="2877711"/>
          </a:xfrm>
          <a:prstGeom prst="rect">
            <a:avLst/>
          </a:prstGeom>
          <a:noFill/>
        </p:spPr>
        <p:txBody>
          <a:bodyPr wrap="square" rtlCol="0">
            <a:spAutoFit/>
          </a:bodyPr>
          <a:lstStyle/>
          <a:p>
            <a:r>
              <a:rPr lang="fr-FR" sz="2400" dirty="0" smtClean="0">
                <a:solidFill>
                  <a:srgbClr val="00FF00"/>
                </a:solidFill>
                <a:latin typeface="Spectral Light" panose="02020302060000000000" pitchFamily="18" charset="0"/>
              </a:rPr>
              <a:t>Téqoufah</a:t>
            </a:r>
            <a:r>
              <a:rPr lang="fr-FR" sz="2400" dirty="0" smtClean="0">
                <a:solidFill>
                  <a:schemeClr val="bg1"/>
                </a:solidFill>
                <a:latin typeface="Spectral Light" panose="02020302060000000000" pitchFamily="18" charset="0"/>
              </a:rPr>
              <a:t> et </a:t>
            </a:r>
            <a:r>
              <a:rPr lang="fr-FR" sz="2400" dirty="0" err="1" smtClean="0">
                <a:solidFill>
                  <a:srgbClr val="FFFF00"/>
                </a:solidFill>
                <a:latin typeface="Spectral Light" panose="02020302060000000000" pitchFamily="18" charset="0"/>
              </a:rPr>
              <a:t>téshouva</a:t>
            </a:r>
            <a:r>
              <a:rPr lang="fr-FR" sz="2400" dirty="0" smtClean="0">
                <a:solidFill>
                  <a:schemeClr val="bg1"/>
                </a:solidFill>
                <a:latin typeface="Spectral Light" panose="02020302060000000000" pitchFamily="18" charset="0"/>
              </a:rPr>
              <a:t> sont liés de part leur définition.</a:t>
            </a:r>
          </a:p>
          <a:p>
            <a:endParaRPr lang="fr-FR" sz="800" dirty="0" smtClean="0">
              <a:solidFill>
                <a:schemeClr val="bg1"/>
              </a:solidFill>
              <a:latin typeface="Spectral Light" panose="02020302060000000000" pitchFamily="18" charset="0"/>
            </a:endParaRPr>
          </a:p>
          <a:p>
            <a:r>
              <a:rPr lang="fr-FR" sz="2400" dirty="0">
                <a:solidFill>
                  <a:srgbClr val="00FF00"/>
                </a:solidFill>
                <a:latin typeface="Spectral Light" panose="02020302060000000000" pitchFamily="18" charset="0"/>
              </a:rPr>
              <a:t>Téqoufah</a:t>
            </a:r>
            <a:r>
              <a:rPr lang="fr-FR" sz="2400" dirty="0" smtClean="0">
                <a:solidFill>
                  <a:schemeClr val="bg1"/>
                </a:solidFill>
                <a:latin typeface="Spectral Light" panose="02020302060000000000" pitchFamily="18" charset="0"/>
              </a:rPr>
              <a:t> = fin d’un circuit, d’un cycle.</a:t>
            </a:r>
          </a:p>
          <a:p>
            <a:endParaRPr lang="fr-FR" sz="800" dirty="0" smtClean="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Que signifie </a:t>
            </a:r>
            <a:r>
              <a:rPr lang="fr-FR" sz="2400" dirty="0" err="1" smtClean="0">
                <a:solidFill>
                  <a:srgbClr val="FFFF00"/>
                </a:solidFill>
                <a:latin typeface="Spectral Light" panose="02020302060000000000" pitchFamily="18" charset="0"/>
              </a:rPr>
              <a:t>téshouva</a:t>
            </a:r>
            <a:r>
              <a:rPr lang="fr-FR" sz="2400" dirty="0" smtClean="0">
                <a:solidFill>
                  <a:schemeClr val="bg1"/>
                </a:solidFill>
                <a:latin typeface="Spectral Light" panose="02020302060000000000" pitchFamily="18" charset="0"/>
              </a:rPr>
              <a:t> ?</a:t>
            </a:r>
          </a:p>
          <a:p>
            <a:r>
              <a:rPr lang="fr-FR" sz="2000" dirty="0">
                <a:solidFill>
                  <a:schemeClr val="bg1"/>
                </a:solidFill>
                <a:latin typeface="Spectral Light" panose="02020302060000000000" pitchFamily="18" charset="0"/>
              </a:rPr>
              <a:t> </a:t>
            </a:r>
            <a:r>
              <a:rPr lang="fr-FR" sz="2000" dirty="0" smtClean="0">
                <a:solidFill>
                  <a:schemeClr val="bg1"/>
                </a:solidFill>
                <a:latin typeface="Spectral Light" panose="02020302060000000000" pitchFamily="18" charset="0"/>
              </a:rPr>
              <a:t>- Auguste </a:t>
            </a:r>
            <a:r>
              <a:rPr lang="fr-FR" sz="2000" dirty="0" err="1" smtClean="0">
                <a:solidFill>
                  <a:schemeClr val="bg1"/>
                </a:solidFill>
                <a:latin typeface="Spectral Light" panose="02020302060000000000" pitchFamily="18" charset="0"/>
              </a:rPr>
              <a:t>Letouche</a:t>
            </a:r>
            <a:r>
              <a:rPr lang="fr-FR" sz="2000" dirty="0" smtClean="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(1836) </a:t>
            </a:r>
            <a:r>
              <a:rPr lang="fr-FR" sz="2000" dirty="0" smtClean="0">
                <a:solidFill>
                  <a:schemeClr val="bg1"/>
                </a:solidFill>
                <a:latin typeface="Spectral Light" panose="02020302060000000000" pitchFamily="18" charset="0"/>
              </a:rPr>
              <a:t>= retour, réponse</a:t>
            </a:r>
          </a:p>
          <a:p>
            <a:r>
              <a:rPr lang="fr-FR" sz="2000" dirty="0" smtClean="0">
                <a:solidFill>
                  <a:schemeClr val="bg1"/>
                </a:solidFill>
                <a:latin typeface="Spectral Light" panose="02020302060000000000" pitchFamily="18" charset="0"/>
              </a:rPr>
              <a:t> - Sander et </a:t>
            </a:r>
            <a:r>
              <a:rPr lang="fr-FR" sz="2000" dirty="0" err="1" smtClean="0">
                <a:solidFill>
                  <a:schemeClr val="bg1"/>
                </a:solidFill>
                <a:latin typeface="Spectral Light" panose="02020302060000000000" pitchFamily="18" charset="0"/>
              </a:rPr>
              <a:t>Trenel</a:t>
            </a:r>
            <a:r>
              <a:rPr lang="fr-FR" sz="2000" dirty="0" smtClean="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(1859) </a:t>
            </a:r>
            <a:r>
              <a:rPr lang="fr-FR" sz="2000" dirty="0" smtClean="0">
                <a:solidFill>
                  <a:schemeClr val="bg1"/>
                </a:solidFill>
                <a:latin typeface="Spectral Light" panose="02020302060000000000" pitchFamily="18" charset="0"/>
              </a:rPr>
              <a:t>= retour (le retour de l’année), réponse, repentir/conversion</a:t>
            </a:r>
          </a:p>
          <a:p>
            <a:endParaRPr lang="fr-FR" sz="900" dirty="0">
              <a:solidFill>
                <a:schemeClr val="bg1"/>
              </a:solidFill>
              <a:latin typeface="Spectral Light" panose="02020302060000000000" pitchFamily="18" charset="0"/>
            </a:endParaRPr>
          </a:p>
          <a:p>
            <a:r>
              <a:rPr lang="fr-FR" sz="2400" dirty="0" err="1">
                <a:solidFill>
                  <a:srgbClr val="FFFF00"/>
                </a:solidFill>
                <a:latin typeface="Spectral Light" panose="02020302060000000000" pitchFamily="18" charset="0"/>
              </a:rPr>
              <a:t>T</a:t>
            </a:r>
            <a:r>
              <a:rPr lang="fr-FR" sz="2400" dirty="0" err="1" smtClean="0">
                <a:solidFill>
                  <a:srgbClr val="FFFF00"/>
                </a:solidFill>
                <a:latin typeface="Spectral Light" panose="02020302060000000000" pitchFamily="18" charset="0"/>
              </a:rPr>
              <a:t>éshouva</a:t>
            </a:r>
            <a:r>
              <a:rPr lang="fr-FR" sz="2400" dirty="0" smtClean="0">
                <a:solidFill>
                  <a:schemeClr val="bg1"/>
                </a:solidFill>
                <a:latin typeface="Spectral Light" panose="02020302060000000000" pitchFamily="18" charset="0"/>
              </a:rPr>
              <a:t> = revenir à la position d’origine </a:t>
            </a:r>
            <a:r>
              <a:rPr lang="fr-FR" sz="1600" dirty="0" smtClean="0">
                <a:solidFill>
                  <a:schemeClr val="bg1"/>
                </a:solidFill>
                <a:latin typeface="Spectral Light" panose="02020302060000000000" pitchFamily="18" charset="0"/>
              </a:rPr>
              <a:t>(dans notre contexte d’astronomie)</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629337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647746"/>
            <a:ext cx="8808913" cy="2877711"/>
          </a:xfrm>
          <a:prstGeom prst="rect">
            <a:avLst/>
          </a:prstGeom>
          <a:noFill/>
        </p:spPr>
        <p:txBody>
          <a:bodyPr wrap="square" rtlCol="0">
            <a:spAutoFit/>
          </a:bodyPr>
          <a:lstStyle/>
          <a:p>
            <a:r>
              <a:rPr lang="fr-FR" sz="2400" dirty="0" smtClean="0">
                <a:solidFill>
                  <a:schemeClr val="tx1">
                    <a:lumMod val="65000"/>
                    <a:lumOff val="35000"/>
                  </a:schemeClr>
                </a:solidFill>
                <a:latin typeface="Spectral Light" panose="02020302060000000000" pitchFamily="18" charset="0"/>
              </a:rPr>
              <a:t>Téqoufah et </a:t>
            </a:r>
            <a:r>
              <a:rPr lang="fr-FR" sz="2400" dirty="0" err="1" smtClean="0">
                <a:solidFill>
                  <a:schemeClr val="tx1">
                    <a:lumMod val="65000"/>
                    <a:lumOff val="35000"/>
                  </a:schemeClr>
                </a:solidFill>
                <a:latin typeface="Spectral Light" panose="02020302060000000000" pitchFamily="18" charset="0"/>
              </a:rPr>
              <a:t>téshouva</a:t>
            </a:r>
            <a:r>
              <a:rPr lang="fr-FR" sz="2400" dirty="0" smtClean="0">
                <a:solidFill>
                  <a:schemeClr val="tx1">
                    <a:lumMod val="65000"/>
                    <a:lumOff val="35000"/>
                  </a:schemeClr>
                </a:solidFill>
                <a:latin typeface="Spectral Light" panose="02020302060000000000" pitchFamily="18" charset="0"/>
              </a:rPr>
              <a:t> sont liés de part leur définition.</a:t>
            </a:r>
          </a:p>
          <a:p>
            <a:endParaRPr lang="fr-FR" sz="800" dirty="0" smtClean="0">
              <a:solidFill>
                <a:schemeClr val="bg1"/>
              </a:solidFill>
              <a:latin typeface="Spectral Light" panose="02020302060000000000" pitchFamily="18" charset="0"/>
            </a:endParaRPr>
          </a:p>
          <a:p>
            <a:r>
              <a:rPr lang="fr-FR" sz="2400" dirty="0">
                <a:solidFill>
                  <a:srgbClr val="00FF00"/>
                </a:solidFill>
                <a:latin typeface="Spectral Light" panose="02020302060000000000" pitchFamily="18" charset="0"/>
              </a:rPr>
              <a:t>Téqoufah</a:t>
            </a:r>
            <a:r>
              <a:rPr lang="fr-FR" sz="2400" dirty="0" smtClean="0">
                <a:solidFill>
                  <a:srgbClr val="00FF00"/>
                </a:solidFill>
                <a:latin typeface="Spectral Light" panose="02020302060000000000" pitchFamily="18" charset="0"/>
              </a:rPr>
              <a:t> = fin d’un circuit, d’un cycle.</a:t>
            </a:r>
          </a:p>
          <a:p>
            <a:endParaRPr lang="fr-FR" sz="800" dirty="0" smtClean="0">
              <a:solidFill>
                <a:schemeClr val="bg1"/>
              </a:solidFill>
              <a:latin typeface="Spectral Light" panose="02020302060000000000" pitchFamily="18" charset="0"/>
            </a:endParaRPr>
          </a:p>
          <a:p>
            <a:r>
              <a:rPr lang="fr-FR" sz="2400" dirty="0" smtClean="0">
                <a:solidFill>
                  <a:schemeClr val="tx1">
                    <a:lumMod val="65000"/>
                    <a:lumOff val="35000"/>
                  </a:schemeClr>
                </a:solidFill>
                <a:latin typeface="Spectral Light" panose="02020302060000000000" pitchFamily="18" charset="0"/>
              </a:rPr>
              <a:t>Que signifie </a:t>
            </a:r>
            <a:r>
              <a:rPr lang="fr-FR" sz="2400" dirty="0" err="1" smtClean="0">
                <a:solidFill>
                  <a:schemeClr val="tx1">
                    <a:lumMod val="65000"/>
                    <a:lumOff val="35000"/>
                  </a:schemeClr>
                </a:solidFill>
                <a:latin typeface="Spectral Light" panose="02020302060000000000" pitchFamily="18" charset="0"/>
              </a:rPr>
              <a:t>téshouva</a:t>
            </a:r>
            <a:r>
              <a:rPr lang="fr-FR" sz="2400" dirty="0" smtClean="0">
                <a:solidFill>
                  <a:schemeClr val="tx1">
                    <a:lumMod val="65000"/>
                    <a:lumOff val="35000"/>
                  </a:schemeClr>
                </a:solidFill>
                <a:latin typeface="Spectral Light" panose="02020302060000000000" pitchFamily="18" charset="0"/>
              </a:rPr>
              <a:t> ?</a:t>
            </a:r>
          </a:p>
          <a:p>
            <a:r>
              <a:rPr lang="fr-FR" sz="2000" dirty="0">
                <a:solidFill>
                  <a:schemeClr val="tx1">
                    <a:lumMod val="65000"/>
                    <a:lumOff val="35000"/>
                  </a:schemeClr>
                </a:solidFill>
                <a:latin typeface="Spectral Light" panose="02020302060000000000" pitchFamily="18" charset="0"/>
              </a:rPr>
              <a:t> </a:t>
            </a:r>
            <a:r>
              <a:rPr lang="fr-FR" sz="2000" dirty="0" smtClean="0">
                <a:solidFill>
                  <a:schemeClr val="tx1">
                    <a:lumMod val="65000"/>
                    <a:lumOff val="35000"/>
                  </a:schemeClr>
                </a:solidFill>
                <a:latin typeface="Spectral Light" panose="02020302060000000000" pitchFamily="18" charset="0"/>
              </a:rPr>
              <a:t>- Auguste </a:t>
            </a:r>
            <a:r>
              <a:rPr lang="fr-FR" sz="2000" dirty="0" err="1" smtClean="0">
                <a:solidFill>
                  <a:schemeClr val="tx1">
                    <a:lumMod val="65000"/>
                    <a:lumOff val="35000"/>
                  </a:schemeClr>
                </a:solidFill>
                <a:latin typeface="Spectral Light" panose="02020302060000000000" pitchFamily="18" charset="0"/>
              </a:rPr>
              <a:t>Letouche</a:t>
            </a:r>
            <a:r>
              <a:rPr lang="fr-FR" sz="2000" dirty="0" smtClean="0">
                <a:solidFill>
                  <a:schemeClr val="tx1">
                    <a:lumMod val="65000"/>
                    <a:lumOff val="35000"/>
                  </a:schemeClr>
                </a:solidFill>
                <a:latin typeface="Spectral Light" panose="02020302060000000000" pitchFamily="18" charset="0"/>
              </a:rPr>
              <a:t> </a:t>
            </a:r>
            <a:r>
              <a:rPr lang="fr-FR" sz="1600" dirty="0" smtClean="0">
                <a:solidFill>
                  <a:schemeClr val="tx1">
                    <a:lumMod val="65000"/>
                    <a:lumOff val="35000"/>
                  </a:schemeClr>
                </a:solidFill>
                <a:latin typeface="Spectral Light" panose="02020302060000000000" pitchFamily="18" charset="0"/>
              </a:rPr>
              <a:t>(1836) </a:t>
            </a:r>
            <a:r>
              <a:rPr lang="fr-FR" sz="2000" dirty="0" smtClean="0">
                <a:solidFill>
                  <a:schemeClr val="tx1">
                    <a:lumMod val="65000"/>
                    <a:lumOff val="35000"/>
                  </a:schemeClr>
                </a:solidFill>
                <a:latin typeface="Spectral Light" panose="02020302060000000000" pitchFamily="18" charset="0"/>
              </a:rPr>
              <a:t>= retour, réponse</a:t>
            </a:r>
          </a:p>
          <a:p>
            <a:r>
              <a:rPr lang="fr-FR" sz="2000" dirty="0" smtClean="0">
                <a:solidFill>
                  <a:schemeClr val="tx1">
                    <a:lumMod val="65000"/>
                    <a:lumOff val="35000"/>
                  </a:schemeClr>
                </a:solidFill>
                <a:latin typeface="Spectral Light" panose="02020302060000000000" pitchFamily="18" charset="0"/>
              </a:rPr>
              <a:t> - Sander et </a:t>
            </a:r>
            <a:r>
              <a:rPr lang="fr-FR" sz="2000" dirty="0" err="1" smtClean="0">
                <a:solidFill>
                  <a:schemeClr val="tx1">
                    <a:lumMod val="65000"/>
                    <a:lumOff val="35000"/>
                  </a:schemeClr>
                </a:solidFill>
                <a:latin typeface="Spectral Light" panose="02020302060000000000" pitchFamily="18" charset="0"/>
              </a:rPr>
              <a:t>Trenel</a:t>
            </a:r>
            <a:r>
              <a:rPr lang="fr-FR" sz="2000" dirty="0" smtClean="0">
                <a:solidFill>
                  <a:schemeClr val="tx1">
                    <a:lumMod val="65000"/>
                    <a:lumOff val="35000"/>
                  </a:schemeClr>
                </a:solidFill>
                <a:latin typeface="Spectral Light" panose="02020302060000000000" pitchFamily="18" charset="0"/>
              </a:rPr>
              <a:t> </a:t>
            </a:r>
            <a:r>
              <a:rPr lang="fr-FR" sz="1600" dirty="0" smtClean="0">
                <a:solidFill>
                  <a:schemeClr val="tx1">
                    <a:lumMod val="65000"/>
                    <a:lumOff val="35000"/>
                  </a:schemeClr>
                </a:solidFill>
                <a:latin typeface="Spectral Light" panose="02020302060000000000" pitchFamily="18" charset="0"/>
              </a:rPr>
              <a:t>(1859) </a:t>
            </a:r>
            <a:r>
              <a:rPr lang="fr-FR" sz="2000" dirty="0" smtClean="0">
                <a:solidFill>
                  <a:schemeClr val="tx1">
                    <a:lumMod val="65000"/>
                    <a:lumOff val="35000"/>
                  </a:schemeClr>
                </a:solidFill>
                <a:latin typeface="Spectral Light" panose="02020302060000000000" pitchFamily="18" charset="0"/>
              </a:rPr>
              <a:t>= retour (le retour de l’année), réponse, repentir/conversion</a:t>
            </a:r>
          </a:p>
          <a:p>
            <a:endParaRPr lang="fr-FR" sz="900" dirty="0">
              <a:solidFill>
                <a:schemeClr val="bg1"/>
              </a:solidFill>
              <a:latin typeface="Spectral Light" panose="02020302060000000000" pitchFamily="18" charset="0"/>
            </a:endParaRPr>
          </a:p>
          <a:p>
            <a:r>
              <a:rPr lang="fr-FR" sz="2400" dirty="0" err="1">
                <a:solidFill>
                  <a:srgbClr val="FFFF00"/>
                </a:solidFill>
                <a:latin typeface="Spectral Light" panose="02020302060000000000" pitchFamily="18" charset="0"/>
              </a:rPr>
              <a:t>T</a:t>
            </a:r>
            <a:r>
              <a:rPr lang="fr-FR" sz="2400" dirty="0" err="1" smtClean="0">
                <a:solidFill>
                  <a:srgbClr val="FFFF00"/>
                </a:solidFill>
                <a:latin typeface="Spectral Light" panose="02020302060000000000" pitchFamily="18" charset="0"/>
              </a:rPr>
              <a:t>éshouva</a:t>
            </a:r>
            <a:r>
              <a:rPr lang="fr-FR" sz="2400" dirty="0" smtClean="0">
                <a:solidFill>
                  <a:srgbClr val="FFFF00"/>
                </a:solidFill>
                <a:latin typeface="Spectral Light" panose="02020302060000000000" pitchFamily="18" charset="0"/>
              </a:rPr>
              <a:t> = revenir à la position d’origine </a:t>
            </a:r>
            <a:r>
              <a:rPr lang="fr-FR" sz="1600" dirty="0" smtClean="0">
                <a:solidFill>
                  <a:srgbClr val="FFFF00"/>
                </a:solidFill>
                <a:latin typeface="Spectral Light" panose="02020302060000000000" pitchFamily="18" charset="0"/>
              </a:rPr>
              <a:t>(dans notre contexte d’astronomie)</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4754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452431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2 Samuel 11.1 </a:t>
            </a:r>
            <a:r>
              <a:rPr lang="fr-FR" sz="1600" u="sng" dirty="0" smtClean="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L'année </a:t>
            </a:r>
            <a:r>
              <a:rPr lang="fr-FR" sz="2000" dirty="0">
                <a:solidFill>
                  <a:srgbClr val="FFFF00"/>
                </a:solidFill>
                <a:latin typeface="Spectral Light" panose="02020302060000000000" pitchFamily="18" charset="0"/>
              </a:rPr>
              <a:t>suivante</a:t>
            </a:r>
            <a:r>
              <a:rPr lang="fr-FR" sz="2000" dirty="0">
                <a:solidFill>
                  <a:schemeClr val="bg1"/>
                </a:solidFill>
                <a:latin typeface="Spectral Light" panose="02020302060000000000" pitchFamily="18" charset="0"/>
              </a:rPr>
              <a:t>, à l'époque où les rois partent en campagne, David envoya Joab, avec ses serviteurs et tout Israël, semer la dévastation chez les Ammonites et faire le siège de </a:t>
            </a:r>
            <a:r>
              <a:rPr lang="fr-FR" sz="2000" dirty="0" err="1">
                <a:solidFill>
                  <a:schemeClr val="bg1"/>
                </a:solidFill>
                <a:latin typeface="Spectral Light" panose="02020302060000000000" pitchFamily="18" charset="0"/>
              </a:rPr>
              <a:t>Rabba</a:t>
            </a:r>
            <a:r>
              <a:rPr lang="fr-FR" sz="2000" dirty="0">
                <a:solidFill>
                  <a:schemeClr val="bg1"/>
                </a:solidFill>
                <a:latin typeface="Spectral Light" panose="02020302060000000000" pitchFamily="18" charset="0"/>
              </a:rPr>
              <a:t>. Quant à lui, il resta à Jérusalem</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Samuel 11.1</a:t>
            </a:r>
            <a:r>
              <a:rPr lang="fr-FR" sz="1600" u="sng" dirty="0">
                <a:solidFill>
                  <a:schemeClr val="bg1"/>
                </a:solidFill>
                <a:latin typeface="Spectral Light" panose="02020302060000000000" pitchFamily="18" charset="0"/>
              </a:rPr>
              <a:t> </a:t>
            </a:r>
            <a:r>
              <a:rPr lang="fr-FR" sz="1600" u="sng" dirty="0" smtClean="0">
                <a:solidFill>
                  <a:schemeClr val="bg1"/>
                </a:solidFill>
                <a:latin typeface="Spectral Light" panose="02020302060000000000" pitchFamily="18" charset="0"/>
              </a:rPr>
              <a:t>(</a:t>
            </a:r>
            <a:r>
              <a:rPr lang="fr-FR" sz="1600" u="sng" dirty="0">
                <a:solidFill>
                  <a:schemeClr val="bg1"/>
                </a:solidFill>
                <a:latin typeface="Spectral Light" panose="02020302060000000000" pitchFamily="18" charset="0"/>
              </a:rPr>
              <a:t>Bible du Rabbinat </a:t>
            </a:r>
            <a:r>
              <a:rPr lang="fr-FR" sz="1600" u="sng" dirty="0" smtClean="0">
                <a:solidFill>
                  <a:schemeClr val="bg1"/>
                </a:solidFill>
                <a:latin typeface="Spectral Light" panose="02020302060000000000" pitchFamily="18" charset="0"/>
              </a:rPr>
              <a:t>Français </a:t>
            </a:r>
            <a:r>
              <a:rPr lang="fr-FR" sz="1600" u="sng" dirty="0" err="1" smtClean="0">
                <a:solidFill>
                  <a:schemeClr val="bg1"/>
                </a:solidFill>
                <a:latin typeface="Spectral Light" panose="02020302060000000000" pitchFamily="18" charset="0"/>
              </a:rPr>
              <a:t>Zadoc</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Kahn, </a:t>
            </a:r>
            <a:r>
              <a:rPr lang="fr-FR" sz="1600" u="sng" dirty="0" smtClean="0">
                <a:solidFill>
                  <a:schemeClr val="bg1"/>
                </a:solidFill>
                <a:latin typeface="Spectral Light" panose="02020302060000000000" pitchFamily="18" charset="0"/>
              </a:rPr>
              <a:t>1966)</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Au </a:t>
            </a:r>
            <a:r>
              <a:rPr lang="fr-FR" sz="2000" dirty="0">
                <a:solidFill>
                  <a:srgbClr val="FFFF00"/>
                </a:solidFill>
                <a:latin typeface="Spectral Light" panose="02020302060000000000" pitchFamily="18" charset="0"/>
              </a:rPr>
              <a:t>renouvellement</a:t>
            </a:r>
            <a:r>
              <a:rPr lang="fr-FR" sz="2000" dirty="0">
                <a:solidFill>
                  <a:schemeClr val="bg1"/>
                </a:solidFill>
                <a:latin typeface="Spectral Light" panose="02020302060000000000" pitchFamily="18" charset="0"/>
              </a:rPr>
              <a:t> de l’année, époque où les rois entrent en campagne, David envoya Joab avec ses officiers et tout Israël, avec ordre de porter le ravage chez les Ammonites et d’assiéger </a:t>
            </a:r>
            <a:r>
              <a:rPr lang="fr-FR" sz="2000" dirty="0" err="1">
                <a:solidFill>
                  <a:schemeClr val="bg1"/>
                </a:solidFill>
                <a:latin typeface="Spectral Light" panose="02020302060000000000" pitchFamily="18" charset="0"/>
              </a:rPr>
              <a:t>Rabba</a:t>
            </a:r>
            <a:r>
              <a:rPr lang="fr-FR" sz="2000" dirty="0">
                <a:solidFill>
                  <a:schemeClr val="bg1"/>
                </a:solidFill>
                <a:latin typeface="Spectral Light" panose="02020302060000000000" pitchFamily="18" charset="0"/>
              </a:rPr>
              <a:t>, tandis que lui-même restait à Jérusalem.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Samuel 11.1 </a:t>
            </a:r>
            <a:r>
              <a:rPr lang="fr-FR" sz="1600" u="sng" dirty="0">
                <a:solidFill>
                  <a:schemeClr val="bg1"/>
                </a:solidFill>
                <a:latin typeface="Spectral Light" panose="02020302060000000000" pitchFamily="18" charset="0"/>
              </a:rPr>
              <a:t>(Français courant, 1982)</a:t>
            </a:r>
          </a:p>
          <a:p>
            <a:r>
              <a:rPr lang="fr-FR" sz="2000" dirty="0" smtClean="0">
                <a:solidFill>
                  <a:schemeClr val="bg1"/>
                </a:solidFill>
                <a:latin typeface="Spectral Light" panose="02020302060000000000" pitchFamily="18" charset="0"/>
              </a:rPr>
              <a:t>Au</a:t>
            </a:r>
            <a:r>
              <a:rPr lang="fr-FR" sz="2000" dirty="0" smtClean="0">
                <a:solidFill>
                  <a:srgbClr val="FFFF00"/>
                </a:solidFill>
                <a:latin typeface="Spectral Light" panose="02020302060000000000" pitchFamily="18" charset="0"/>
              </a:rPr>
              <a:t> </a:t>
            </a:r>
            <a:r>
              <a:rPr lang="fr-FR" sz="2000" dirty="0">
                <a:solidFill>
                  <a:srgbClr val="FFFF00"/>
                </a:solidFill>
                <a:latin typeface="Spectral Light" panose="02020302060000000000" pitchFamily="18" charset="0"/>
              </a:rPr>
              <a:t>printemps suivant </a:t>
            </a:r>
            <a:r>
              <a:rPr lang="fr-FR" sz="2000" dirty="0">
                <a:solidFill>
                  <a:schemeClr val="bg1"/>
                </a:solidFill>
                <a:latin typeface="Spectral Light" panose="02020302060000000000" pitchFamily="18" charset="0"/>
              </a:rPr>
              <a:t>- c'est la saison où, d'habitude, les rois partent pour la guerre - , le roi David envoya le général Joab, à la tête de l'armée d'Israël et de ses officiers, combattre les Ammonites; ils ravagèrent leur pays et assiégèrent la capitale </a:t>
            </a:r>
            <a:r>
              <a:rPr lang="fr-FR" sz="2000" dirty="0" err="1">
                <a:solidFill>
                  <a:schemeClr val="bg1"/>
                </a:solidFill>
                <a:latin typeface="Spectral Light" panose="02020302060000000000" pitchFamily="18" charset="0"/>
              </a:rPr>
              <a:t>Rabba</a:t>
            </a:r>
            <a:r>
              <a:rPr lang="fr-FR" sz="2000" dirty="0">
                <a:solidFill>
                  <a:schemeClr val="bg1"/>
                </a:solidFill>
                <a:latin typeface="Spectral Light" panose="02020302060000000000" pitchFamily="18" charset="0"/>
              </a:rPr>
              <a:t>. David, lui, était resté à Jérusalem. </a:t>
            </a:r>
            <a:endParaRPr lang="fr-FR" sz="8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0583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59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4524315"/>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2 Samuel 11.1 </a:t>
            </a:r>
            <a:r>
              <a:rPr lang="fr-FR" sz="1600" u="sng" dirty="0" smtClean="0">
                <a:solidFill>
                  <a:schemeClr val="bg1"/>
                </a:solidFill>
                <a:latin typeface="Spectral Light" panose="02020302060000000000" pitchFamily="18" charset="0"/>
              </a:rPr>
              <a:t>(S21)</a:t>
            </a:r>
          </a:p>
          <a:p>
            <a:r>
              <a:rPr lang="fr-FR" sz="2000" dirty="0">
                <a:solidFill>
                  <a:schemeClr val="tx1">
                    <a:lumMod val="65000"/>
                    <a:lumOff val="35000"/>
                  </a:schemeClr>
                </a:solidFill>
                <a:latin typeface="Spectral Light" panose="02020302060000000000" pitchFamily="18" charset="0"/>
              </a:rPr>
              <a:t>L'année</a:t>
            </a:r>
            <a:r>
              <a:rPr lang="fr-FR" sz="2000" dirty="0">
                <a:solidFill>
                  <a:schemeClr val="bg1"/>
                </a:solidFill>
                <a:latin typeface="Spectral Light" panose="02020302060000000000" pitchFamily="18" charset="0"/>
              </a:rPr>
              <a:t> </a:t>
            </a:r>
            <a:r>
              <a:rPr lang="fr-FR" sz="2000" dirty="0">
                <a:solidFill>
                  <a:srgbClr val="FFFF00"/>
                </a:solidFill>
                <a:latin typeface="Spectral Light" panose="02020302060000000000" pitchFamily="18" charset="0"/>
              </a:rPr>
              <a:t>suivante</a:t>
            </a:r>
            <a:r>
              <a:rPr lang="fr-FR" sz="2000" dirty="0">
                <a:solidFill>
                  <a:schemeClr val="tx1">
                    <a:lumMod val="65000"/>
                    <a:lumOff val="35000"/>
                  </a:schemeClr>
                </a:solidFill>
                <a:latin typeface="Spectral Light" panose="02020302060000000000" pitchFamily="18" charset="0"/>
              </a:rPr>
              <a:t>, à l'époque où les rois partent en campagne, David envoya Joab, avec ses serviteurs et tout Israël, semer la dévastation chez les Ammonites et faire le siège de </a:t>
            </a:r>
            <a:r>
              <a:rPr lang="fr-FR" sz="2000" dirty="0" err="1">
                <a:solidFill>
                  <a:schemeClr val="tx1">
                    <a:lumMod val="65000"/>
                    <a:lumOff val="35000"/>
                  </a:schemeClr>
                </a:solidFill>
                <a:latin typeface="Spectral Light" panose="02020302060000000000" pitchFamily="18" charset="0"/>
              </a:rPr>
              <a:t>Rabba</a:t>
            </a:r>
            <a:r>
              <a:rPr lang="fr-FR" sz="2000" dirty="0">
                <a:solidFill>
                  <a:schemeClr val="tx1">
                    <a:lumMod val="65000"/>
                    <a:lumOff val="35000"/>
                  </a:schemeClr>
                </a:solidFill>
                <a:latin typeface="Spectral Light" panose="02020302060000000000" pitchFamily="18" charset="0"/>
              </a:rPr>
              <a:t>. Quant à lui, il resta à Jérusalem</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Samuel 11.1</a:t>
            </a:r>
            <a:r>
              <a:rPr lang="fr-FR" sz="1600" u="sng" dirty="0">
                <a:solidFill>
                  <a:schemeClr val="bg1"/>
                </a:solidFill>
                <a:latin typeface="Spectral Light" panose="02020302060000000000" pitchFamily="18" charset="0"/>
              </a:rPr>
              <a:t> </a:t>
            </a:r>
            <a:r>
              <a:rPr lang="fr-FR" sz="1600" u="sng" dirty="0" smtClean="0">
                <a:solidFill>
                  <a:schemeClr val="bg1"/>
                </a:solidFill>
                <a:latin typeface="Spectral Light" panose="02020302060000000000" pitchFamily="18" charset="0"/>
              </a:rPr>
              <a:t>(</a:t>
            </a:r>
            <a:r>
              <a:rPr lang="fr-FR" sz="1600" u="sng" dirty="0">
                <a:solidFill>
                  <a:schemeClr val="bg1"/>
                </a:solidFill>
                <a:latin typeface="Spectral Light" panose="02020302060000000000" pitchFamily="18" charset="0"/>
              </a:rPr>
              <a:t>Bible du Rabbinat </a:t>
            </a:r>
            <a:r>
              <a:rPr lang="fr-FR" sz="1600" u="sng" dirty="0" smtClean="0">
                <a:solidFill>
                  <a:schemeClr val="bg1"/>
                </a:solidFill>
                <a:latin typeface="Spectral Light" panose="02020302060000000000" pitchFamily="18" charset="0"/>
              </a:rPr>
              <a:t>Français </a:t>
            </a:r>
            <a:r>
              <a:rPr lang="fr-FR" sz="1600" u="sng" dirty="0" err="1" smtClean="0">
                <a:solidFill>
                  <a:schemeClr val="bg1"/>
                </a:solidFill>
                <a:latin typeface="Spectral Light" panose="02020302060000000000" pitchFamily="18" charset="0"/>
              </a:rPr>
              <a:t>Zadoc</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Kahn, </a:t>
            </a:r>
            <a:r>
              <a:rPr lang="fr-FR" sz="1600" u="sng" dirty="0" smtClean="0">
                <a:solidFill>
                  <a:schemeClr val="bg1"/>
                </a:solidFill>
                <a:latin typeface="Spectral Light" panose="02020302060000000000" pitchFamily="18" charset="0"/>
              </a:rPr>
              <a:t>1966)</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Au </a:t>
            </a:r>
            <a:r>
              <a:rPr lang="fr-FR" sz="2000" dirty="0">
                <a:solidFill>
                  <a:srgbClr val="FFFF00"/>
                </a:solidFill>
                <a:latin typeface="Spectral Light" panose="02020302060000000000" pitchFamily="18" charset="0"/>
              </a:rPr>
              <a:t>renouvellement</a:t>
            </a:r>
            <a:r>
              <a:rPr lang="fr-FR" sz="2000" dirty="0">
                <a:solidFill>
                  <a:schemeClr val="bg1"/>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de l’année, époque où les rois entrent en campagne, David envoya Joab avec ses officiers et tout Israël, avec ordre de porter le ravage chez les Ammonites et d’assiéger </a:t>
            </a:r>
            <a:r>
              <a:rPr lang="fr-FR" sz="2000" dirty="0" err="1">
                <a:solidFill>
                  <a:schemeClr val="tx1">
                    <a:lumMod val="65000"/>
                    <a:lumOff val="35000"/>
                  </a:schemeClr>
                </a:solidFill>
                <a:latin typeface="Spectral Light" panose="02020302060000000000" pitchFamily="18" charset="0"/>
              </a:rPr>
              <a:t>Rabba</a:t>
            </a:r>
            <a:r>
              <a:rPr lang="fr-FR" sz="2000" dirty="0">
                <a:solidFill>
                  <a:schemeClr val="tx1">
                    <a:lumMod val="65000"/>
                    <a:lumOff val="35000"/>
                  </a:schemeClr>
                </a:solidFill>
                <a:latin typeface="Spectral Light" panose="02020302060000000000" pitchFamily="18" charset="0"/>
              </a:rPr>
              <a:t>, tandis que lui-même restait à Jérusalem.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2 Samuel 11.1 </a:t>
            </a:r>
            <a:r>
              <a:rPr lang="fr-FR" sz="1600" u="sng" dirty="0">
                <a:solidFill>
                  <a:schemeClr val="bg1"/>
                </a:solidFill>
                <a:latin typeface="Spectral Light" panose="02020302060000000000" pitchFamily="18" charset="0"/>
              </a:rPr>
              <a:t>(Français courant, 1982)</a:t>
            </a:r>
          </a:p>
          <a:p>
            <a:r>
              <a:rPr lang="fr-FR" sz="2000" dirty="0" smtClean="0">
                <a:solidFill>
                  <a:schemeClr val="tx1">
                    <a:lumMod val="65000"/>
                    <a:lumOff val="35000"/>
                  </a:schemeClr>
                </a:solidFill>
                <a:latin typeface="Spectral Light" panose="02020302060000000000" pitchFamily="18" charset="0"/>
              </a:rPr>
              <a:t>Au </a:t>
            </a:r>
            <a:r>
              <a:rPr lang="fr-FR" sz="2000" dirty="0">
                <a:solidFill>
                  <a:srgbClr val="FFFF00"/>
                </a:solidFill>
                <a:latin typeface="Spectral Light" panose="02020302060000000000" pitchFamily="18" charset="0"/>
              </a:rPr>
              <a:t>printemps suivant </a:t>
            </a:r>
            <a:r>
              <a:rPr lang="fr-FR" sz="2000" dirty="0">
                <a:solidFill>
                  <a:schemeClr val="tx1">
                    <a:lumMod val="65000"/>
                    <a:lumOff val="35000"/>
                  </a:schemeClr>
                </a:solidFill>
                <a:latin typeface="Spectral Light" panose="02020302060000000000" pitchFamily="18" charset="0"/>
              </a:rPr>
              <a:t>- c'est la saison où, d'habitude, les rois partent pour la guerre - , le roi David envoya le général Joab, à la tête de l'armée d'Israël et de ses officiers, combattre les Ammonites; ils ravagèrent leur pays et assiégèrent la capitale </a:t>
            </a:r>
            <a:r>
              <a:rPr lang="fr-FR" sz="2000" dirty="0" err="1">
                <a:solidFill>
                  <a:schemeClr val="tx1">
                    <a:lumMod val="65000"/>
                    <a:lumOff val="35000"/>
                  </a:schemeClr>
                </a:solidFill>
                <a:latin typeface="Spectral Light" panose="02020302060000000000" pitchFamily="18" charset="0"/>
              </a:rPr>
              <a:t>Rabba</a:t>
            </a:r>
            <a:r>
              <a:rPr lang="fr-FR" sz="2000" dirty="0">
                <a:solidFill>
                  <a:schemeClr val="tx1">
                    <a:lumMod val="65000"/>
                    <a:lumOff val="35000"/>
                  </a:schemeClr>
                </a:solidFill>
                <a:latin typeface="Spectral Light" panose="02020302060000000000" pitchFamily="18" charset="0"/>
              </a:rPr>
              <a:t>. David, lui, était resté à Jérusalem. </a:t>
            </a:r>
            <a:endParaRPr lang="fr-FR" sz="8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47817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 </a:t>
            </a:r>
            <a:r>
              <a:rPr lang="fr-FR" sz="2000" dirty="0">
                <a:solidFill>
                  <a:schemeClr val="bg1"/>
                </a:solidFill>
                <a:latin typeface="Spectral Light" panose="02020302060000000000" pitchFamily="18" charset="0"/>
              </a:rPr>
              <a:t>soleil se lève plein </a:t>
            </a:r>
            <a:r>
              <a:rPr lang="fr-FR" sz="2000" dirty="0" smtClean="0">
                <a:solidFill>
                  <a:schemeClr val="bg1"/>
                </a:solidFill>
                <a:latin typeface="Spectral Light" panose="02020302060000000000" pitchFamily="18" charset="0"/>
              </a:rPr>
              <a:t>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suit </a:t>
            </a:r>
            <a:r>
              <a:rPr lang="fr-FR" sz="2000" dirty="0">
                <a:solidFill>
                  <a:schemeClr val="bg1"/>
                </a:solidFill>
                <a:latin typeface="Spectral Light" panose="02020302060000000000" pitchFamily="18" charset="0"/>
              </a:rPr>
              <a:t>un arc parfait se </a:t>
            </a:r>
            <a:r>
              <a:rPr lang="fr-FR" sz="2000" dirty="0" smtClean="0">
                <a:solidFill>
                  <a:schemeClr val="bg1"/>
                </a:solidFill>
                <a:latin typeface="Spectral Light" panose="02020302060000000000" pitchFamily="18" charset="0"/>
              </a:rPr>
              <a:t>dirigeant</a:t>
            </a:r>
          </a:p>
          <a:p>
            <a:r>
              <a:rPr lang="fr-FR" sz="2000" dirty="0" smtClean="0">
                <a:solidFill>
                  <a:schemeClr val="bg1"/>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 arc est mesurable sur</a:t>
            </a: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cadran </a:t>
            </a:r>
            <a:r>
              <a:rPr lang="fr-FR" sz="2000" dirty="0" smtClean="0">
                <a:solidFill>
                  <a:schemeClr val="bg1"/>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s://upload.wikimedia.org/wikipedia/commons/thumb/a/ae/Equinox-0.jpg/800px-Equino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5005" y="922338"/>
            <a:ext cx="3713857" cy="2785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845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3908762"/>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Rois 20.22 </a:t>
            </a:r>
            <a:r>
              <a:rPr lang="fr-FR" sz="1600" u="sng" dirty="0" smtClean="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Alors le prophète s'approcha du roi d'Israël et lui </a:t>
            </a:r>
            <a:r>
              <a:rPr lang="fr-FR" sz="2000" dirty="0" smtClean="0">
                <a:solidFill>
                  <a:schemeClr val="bg1"/>
                </a:solidFill>
                <a:latin typeface="Spectral Light" panose="02020302060000000000" pitchFamily="18" charset="0"/>
              </a:rPr>
              <a:t>dit : « </a:t>
            </a:r>
            <a:r>
              <a:rPr lang="fr-FR" sz="2000" dirty="0" err="1" smtClean="0">
                <a:solidFill>
                  <a:schemeClr val="bg1"/>
                </a:solidFill>
                <a:latin typeface="Spectral Light" panose="02020302060000000000" pitchFamily="18" charset="0"/>
              </a:rPr>
              <a:t>Vas-y</a:t>
            </a:r>
            <a:r>
              <a:rPr lang="fr-FR" sz="2000" dirty="0">
                <a:solidFill>
                  <a:schemeClr val="bg1"/>
                </a:solidFill>
                <a:latin typeface="Spectral Light" panose="02020302060000000000" pitchFamily="18" charset="0"/>
              </a:rPr>
              <a:t>, fortifie-toi, examine la situation et vois ce que tu as à faire. En effet, l'année </a:t>
            </a:r>
            <a:r>
              <a:rPr lang="fr-FR" sz="2000" dirty="0">
                <a:solidFill>
                  <a:srgbClr val="FFFF00"/>
                </a:solidFill>
                <a:latin typeface="Spectral Light" panose="02020302060000000000" pitchFamily="18" charset="0"/>
              </a:rPr>
              <a:t>prochaine</a:t>
            </a:r>
            <a:r>
              <a:rPr lang="fr-FR" sz="2000" dirty="0">
                <a:solidFill>
                  <a:schemeClr val="bg1"/>
                </a:solidFill>
                <a:latin typeface="Spectral Light" panose="02020302060000000000" pitchFamily="18" charset="0"/>
              </a:rPr>
              <a:t>, le roi de Syrie montera t'attaquer</a:t>
            </a:r>
            <a:r>
              <a:rPr lang="fr-FR" sz="2000" dirty="0" smtClean="0">
                <a:solidFill>
                  <a:schemeClr val="bg1"/>
                </a:solidFill>
                <a:latin typeface="Spectral Light" panose="02020302060000000000" pitchFamily="18" charset="0"/>
              </a:rPr>
              <a:t>.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Rois 20.22 </a:t>
            </a:r>
            <a:r>
              <a:rPr lang="fr-FR" sz="1600" u="sng" dirty="0">
                <a:solidFill>
                  <a:schemeClr val="bg1"/>
                </a:solidFill>
                <a:latin typeface="Spectral Light" panose="02020302060000000000" pitchFamily="18" charset="0"/>
              </a:rPr>
              <a:t>(Bible du Rabbinat </a:t>
            </a:r>
            <a:r>
              <a:rPr lang="fr-FR" sz="1600" u="sng" dirty="0" smtClean="0">
                <a:solidFill>
                  <a:schemeClr val="bg1"/>
                </a:solidFill>
                <a:latin typeface="Spectral Light" panose="02020302060000000000" pitchFamily="18" charset="0"/>
              </a:rPr>
              <a:t>Français </a:t>
            </a:r>
            <a:r>
              <a:rPr lang="fr-FR" sz="1600" u="sng" dirty="0" err="1" smtClean="0">
                <a:solidFill>
                  <a:schemeClr val="bg1"/>
                </a:solidFill>
                <a:latin typeface="Spectral Light" panose="02020302060000000000" pitchFamily="18" charset="0"/>
              </a:rPr>
              <a:t>Zadoc</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Kahn, </a:t>
            </a:r>
            <a:r>
              <a:rPr lang="fr-FR" sz="1600" u="sng" dirty="0" smtClean="0">
                <a:solidFill>
                  <a:schemeClr val="bg1"/>
                </a:solidFill>
                <a:latin typeface="Spectral Light" panose="02020302060000000000" pitchFamily="18" charset="0"/>
              </a:rPr>
              <a:t>1966)</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Le prophète, abordant le roi d’Israël, lui </a:t>
            </a:r>
            <a:r>
              <a:rPr lang="fr-FR" sz="2000" dirty="0" smtClean="0">
                <a:solidFill>
                  <a:schemeClr val="bg1"/>
                </a:solidFill>
                <a:latin typeface="Spectral Light" panose="02020302060000000000" pitchFamily="18" charset="0"/>
              </a:rPr>
              <a:t>dit : « Va</a:t>
            </a:r>
            <a:r>
              <a:rPr lang="fr-FR" sz="2000" dirty="0">
                <a:solidFill>
                  <a:schemeClr val="bg1"/>
                </a:solidFill>
                <a:latin typeface="Spectral Light" panose="02020302060000000000" pitchFamily="18" charset="0"/>
              </a:rPr>
              <a:t>, fortifie-toi, et avise à ce que tu dois faire, car, au </a:t>
            </a:r>
            <a:r>
              <a:rPr lang="fr-FR" sz="2000" dirty="0">
                <a:solidFill>
                  <a:srgbClr val="FFFF00"/>
                </a:solidFill>
                <a:latin typeface="Spectral Light" panose="02020302060000000000" pitchFamily="18" charset="0"/>
              </a:rPr>
              <a:t>retour</a:t>
            </a:r>
            <a:r>
              <a:rPr lang="fr-FR" sz="2000" dirty="0">
                <a:solidFill>
                  <a:schemeClr val="bg1"/>
                </a:solidFill>
                <a:latin typeface="Spectral Light" panose="02020302060000000000" pitchFamily="18" charset="0"/>
              </a:rPr>
              <a:t> de l’année, le roi de Syrie viendra t’attaquer</a:t>
            </a:r>
            <a:r>
              <a:rPr lang="fr-FR" sz="2000" dirty="0" smtClean="0">
                <a:solidFill>
                  <a:schemeClr val="bg1"/>
                </a:solidFill>
                <a:latin typeface="Spectral Light" panose="02020302060000000000" pitchFamily="18" charset="0"/>
              </a:rPr>
              <a:t>.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Rois 20.22</a:t>
            </a:r>
            <a:r>
              <a:rPr lang="fr-FR" sz="1600" u="sng" dirty="0">
                <a:solidFill>
                  <a:schemeClr val="bg1"/>
                </a:solidFill>
                <a:latin typeface="Spectral Light" panose="02020302060000000000" pitchFamily="18" charset="0"/>
              </a:rPr>
              <a:t> </a:t>
            </a:r>
            <a:r>
              <a:rPr lang="fr-FR" sz="1600" u="sng" dirty="0" smtClean="0">
                <a:solidFill>
                  <a:schemeClr val="bg1"/>
                </a:solidFill>
                <a:latin typeface="Spectral Light" panose="02020302060000000000" pitchFamily="18" charset="0"/>
              </a:rPr>
              <a:t>(Ostervald, 1881)</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Ensuite le prophète s'approcha du roi d'Israël, et lui </a:t>
            </a:r>
            <a:r>
              <a:rPr lang="fr-FR" sz="2000" dirty="0" smtClean="0">
                <a:solidFill>
                  <a:schemeClr val="bg1"/>
                </a:solidFill>
                <a:latin typeface="Spectral Light" panose="02020302060000000000" pitchFamily="18" charset="0"/>
              </a:rPr>
              <a:t>dit : </a:t>
            </a:r>
            <a:r>
              <a:rPr lang="fr-FR" sz="2000" dirty="0">
                <a:solidFill>
                  <a:schemeClr val="bg1"/>
                </a:solidFill>
                <a:latin typeface="Spectral Light" panose="02020302060000000000" pitchFamily="18" charset="0"/>
              </a:rPr>
              <a:t>Va, fortifie-toi; considère et vois ce que tu as à faire; car, l'année </a:t>
            </a:r>
            <a:r>
              <a:rPr lang="fr-FR" sz="2000" dirty="0">
                <a:solidFill>
                  <a:srgbClr val="FFFF00"/>
                </a:solidFill>
                <a:latin typeface="Spectral Light" panose="02020302060000000000" pitchFamily="18" charset="0"/>
              </a:rPr>
              <a:t>révolue</a:t>
            </a:r>
            <a:r>
              <a:rPr lang="fr-FR" sz="2000" dirty="0">
                <a:solidFill>
                  <a:schemeClr val="bg1"/>
                </a:solidFill>
                <a:latin typeface="Spectral Light" panose="02020302060000000000" pitchFamily="18" charset="0"/>
              </a:rPr>
              <a:t>, le roi de Syrie montera contre toi.</a:t>
            </a:r>
            <a:endParaRPr lang="fr-FR" sz="8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14737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3908762"/>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Rois 20.22 </a:t>
            </a:r>
            <a:r>
              <a:rPr lang="fr-FR" sz="1600" u="sng" dirty="0" smtClean="0">
                <a:solidFill>
                  <a:schemeClr val="bg1"/>
                </a:solidFill>
                <a:latin typeface="Spectral Light" panose="02020302060000000000" pitchFamily="18" charset="0"/>
              </a:rPr>
              <a:t>(S21)</a:t>
            </a:r>
          </a:p>
          <a:p>
            <a:r>
              <a:rPr lang="fr-FR" sz="2000" dirty="0">
                <a:solidFill>
                  <a:schemeClr val="tx1">
                    <a:lumMod val="65000"/>
                    <a:lumOff val="35000"/>
                  </a:schemeClr>
                </a:solidFill>
                <a:latin typeface="Spectral Light" panose="02020302060000000000" pitchFamily="18" charset="0"/>
              </a:rPr>
              <a:t>Alors le prophète s'approcha du roi d'Israël et lui </a:t>
            </a:r>
            <a:r>
              <a:rPr lang="fr-FR" sz="2000" dirty="0" smtClean="0">
                <a:solidFill>
                  <a:schemeClr val="tx1">
                    <a:lumMod val="65000"/>
                    <a:lumOff val="35000"/>
                  </a:schemeClr>
                </a:solidFill>
                <a:latin typeface="Spectral Light" panose="02020302060000000000" pitchFamily="18" charset="0"/>
              </a:rPr>
              <a:t>dit : « </a:t>
            </a:r>
            <a:r>
              <a:rPr lang="fr-FR" sz="2000" dirty="0" err="1" smtClean="0">
                <a:solidFill>
                  <a:schemeClr val="tx1">
                    <a:lumMod val="65000"/>
                    <a:lumOff val="35000"/>
                  </a:schemeClr>
                </a:solidFill>
                <a:latin typeface="Spectral Light" panose="02020302060000000000" pitchFamily="18" charset="0"/>
              </a:rPr>
              <a:t>Vas-y</a:t>
            </a:r>
            <a:r>
              <a:rPr lang="fr-FR" sz="2000" dirty="0">
                <a:solidFill>
                  <a:schemeClr val="tx1">
                    <a:lumMod val="65000"/>
                    <a:lumOff val="35000"/>
                  </a:schemeClr>
                </a:solidFill>
                <a:latin typeface="Spectral Light" panose="02020302060000000000" pitchFamily="18" charset="0"/>
              </a:rPr>
              <a:t>, fortifie-toi, examine la situation et vois ce que tu as à faire. En effet, l'année </a:t>
            </a:r>
            <a:r>
              <a:rPr lang="fr-FR" sz="2000" dirty="0">
                <a:solidFill>
                  <a:srgbClr val="FFFF00"/>
                </a:solidFill>
                <a:latin typeface="Spectral Light" panose="02020302060000000000" pitchFamily="18" charset="0"/>
              </a:rPr>
              <a:t>prochaine</a:t>
            </a:r>
            <a:r>
              <a:rPr lang="fr-FR" sz="2000" dirty="0">
                <a:solidFill>
                  <a:schemeClr val="tx1">
                    <a:lumMod val="65000"/>
                    <a:lumOff val="35000"/>
                  </a:schemeClr>
                </a:solidFill>
                <a:latin typeface="Spectral Light" panose="02020302060000000000" pitchFamily="18" charset="0"/>
              </a:rPr>
              <a:t>, le roi de Syrie montera t'attaquer</a:t>
            </a:r>
            <a:r>
              <a:rPr lang="fr-FR" sz="2000" dirty="0" smtClean="0">
                <a:solidFill>
                  <a:schemeClr val="tx1">
                    <a:lumMod val="65000"/>
                    <a:lumOff val="35000"/>
                  </a:schemeClr>
                </a:solidFill>
                <a:latin typeface="Spectral Light" panose="02020302060000000000" pitchFamily="18" charset="0"/>
              </a:rPr>
              <a:t>.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Rois 20.22 </a:t>
            </a:r>
            <a:r>
              <a:rPr lang="fr-FR" sz="1600" u="sng" dirty="0">
                <a:solidFill>
                  <a:schemeClr val="bg1"/>
                </a:solidFill>
                <a:latin typeface="Spectral Light" panose="02020302060000000000" pitchFamily="18" charset="0"/>
              </a:rPr>
              <a:t>(Bible du Rabbinat </a:t>
            </a:r>
            <a:r>
              <a:rPr lang="fr-FR" sz="1600" u="sng" dirty="0" smtClean="0">
                <a:solidFill>
                  <a:schemeClr val="bg1"/>
                </a:solidFill>
                <a:latin typeface="Spectral Light" panose="02020302060000000000" pitchFamily="18" charset="0"/>
              </a:rPr>
              <a:t>Français </a:t>
            </a:r>
            <a:r>
              <a:rPr lang="fr-FR" sz="1600" u="sng" dirty="0" err="1" smtClean="0">
                <a:solidFill>
                  <a:schemeClr val="bg1"/>
                </a:solidFill>
                <a:latin typeface="Spectral Light" panose="02020302060000000000" pitchFamily="18" charset="0"/>
              </a:rPr>
              <a:t>Zadoc</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Kahn, </a:t>
            </a:r>
            <a:r>
              <a:rPr lang="fr-FR" sz="1600" u="sng" dirty="0" smtClean="0">
                <a:solidFill>
                  <a:schemeClr val="bg1"/>
                </a:solidFill>
                <a:latin typeface="Spectral Light" panose="02020302060000000000" pitchFamily="18" charset="0"/>
              </a:rPr>
              <a:t>1966)</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Le prophète, abordant le roi d’Israël, lui </a:t>
            </a:r>
            <a:r>
              <a:rPr lang="fr-FR" sz="2000" dirty="0" smtClean="0">
                <a:solidFill>
                  <a:schemeClr val="tx1">
                    <a:lumMod val="65000"/>
                    <a:lumOff val="35000"/>
                  </a:schemeClr>
                </a:solidFill>
                <a:latin typeface="Spectral Light" panose="02020302060000000000" pitchFamily="18" charset="0"/>
              </a:rPr>
              <a:t>dit : « Va</a:t>
            </a:r>
            <a:r>
              <a:rPr lang="fr-FR" sz="2000" dirty="0">
                <a:solidFill>
                  <a:schemeClr val="tx1">
                    <a:lumMod val="65000"/>
                    <a:lumOff val="35000"/>
                  </a:schemeClr>
                </a:solidFill>
                <a:latin typeface="Spectral Light" panose="02020302060000000000" pitchFamily="18" charset="0"/>
              </a:rPr>
              <a:t>, fortifie-toi, et avise à ce que tu dois faire, car, au</a:t>
            </a:r>
            <a:r>
              <a:rPr lang="fr-FR" sz="2000" dirty="0">
                <a:solidFill>
                  <a:schemeClr val="bg1"/>
                </a:solidFill>
                <a:latin typeface="Spectral Light" panose="02020302060000000000" pitchFamily="18" charset="0"/>
              </a:rPr>
              <a:t> </a:t>
            </a:r>
            <a:r>
              <a:rPr lang="fr-FR" sz="2000" dirty="0">
                <a:solidFill>
                  <a:srgbClr val="FFFF00"/>
                </a:solidFill>
                <a:latin typeface="Spectral Light" panose="02020302060000000000" pitchFamily="18" charset="0"/>
              </a:rPr>
              <a:t>retour</a:t>
            </a:r>
            <a:r>
              <a:rPr lang="fr-FR" sz="2000" dirty="0">
                <a:solidFill>
                  <a:schemeClr val="bg1"/>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de l’année, le roi de Syrie viendra t’attaquer</a:t>
            </a:r>
            <a:r>
              <a:rPr lang="fr-FR" sz="2000" dirty="0" smtClean="0">
                <a:solidFill>
                  <a:schemeClr val="tx1">
                    <a:lumMod val="65000"/>
                    <a:lumOff val="35000"/>
                  </a:schemeClr>
                </a:solidFill>
                <a:latin typeface="Spectral Light" panose="02020302060000000000" pitchFamily="18" charset="0"/>
              </a:rPr>
              <a:t>. »</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Rois 20.22</a:t>
            </a:r>
            <a:r>
              <a:rPr lang="fr-FR" sz="1600" u="sng" dirty="0">
                <a:solidFill>
                  <a:schemeClr val="bg1"/>
                </a:solidFill>
                <a:latin typeface="Spectral Light" panose="02020302060000000000" pitchFamily="18" charset="0"/>
              </a:rPr>
              <a:t> </a:t>
            </a:r>
            <a:r>
              <a:rPr lang="fr-FR" sz="1600" u="sng" dirty="0" smtClean="0">
                <a:solidFill>
                  <a:schemeClr val="bg1"/>
                </a:solidFill>
                <a:latin typeface="Spectral Light" panose="02020302060000000000" pitchFamily="18" charset="0"/>
              </a:rPr>
              <a:t>(Ostervald, 1881)</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Ensuite le prophète s'approcha du roi d'Israël, et lui </a:t>
            </a:r>
            <a:r>
              <a:rPr lang="fr-FR" sz="2000" dirty="0" smtClean="0">
                <a:solidFill>
                  <a:schemeClr val="tx1">
                    <a:lumMod val="65000"/>
                    <a:lumOff val="35000"/>
                  </a:schemeClr>
                </a:solidFill>
                <a:latin typeface="Spectral Light" panose="02020302060000000000" pitchFamily="18" charset="0"/>
              </a:rPr>
              <a:t>dit : </a:t>
            </a:r>
            <a:r>
              <a:rPr lang="fr-FR" sz="2000" dirty="0">
                <a:solidFill>
                  <a:schemeClr val="tx1">
                    <a:lumMod val="65000"/>
                    <a:lumOff val="35000"/>
                  </a:schemeClr>
                </a:solidFill>
                <a:latin typeface="Spectral Light" panose="02020302060000000000" pitchFamily="18" charset="0"/>
              </a:rPr>
              <a:t>Va, fortifie-toi; considère et vois ce que tu as à faire; car, l'année </a:t>
            </a:r>
            <a:r>
              <a:rPr lang="fr-FR" sz="2000" dirty="0">
                <a:solidFill>
                  <a:srgbClr val="FFFF00"/>
                </a:solidFill>
                <a:latin typeface="Spectral Light" panose="02020302060000000000" pitchFamily="18" charset="0"/>
              </a:rPr>
              <a:t>révolue</a:t>
            </a:r>
            <a:r>
              <a:rPr lang="fr-FR" sz="2000" dirty="0">
                <a:solidFill>
                  <a:schemeClr val="tx1">
                    <a:lumMod val="65000"/>
                    <a:lumOff val="35000"/>
                  </a:schemeClr>
                </a:solidFill>
                <a:latin typeface="Spectral Light" panose="02020302060000000000" pitchFamily="18" charset="0"/>
              </a:rPr>
              <a:t>, le roi de Syrie montera contre toi.</a:t>
            </a:r>
            <a:endParaRPr lang="fr-FR" sz="8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75881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421653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Rois 20.26 </a:t>
            </a:r>
            <a:r>
              <a:rPr lang="fr-FR" sz="1600" u="sng" dirty="0" smtClean="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L'année </a:t>
            </a:r>
            <a:r>
              <a:rPr lang="fr-FR" sz="2000" dirty="0">
                <a:solidFill>
                  <a:srgbClr val="FFFF00"/>
                </a:solidFill>
                <a:latin typeface="Spectral Light" panose="02020302060000000000" pitchFamily="18" charset="0"/>
              </a:rPr>
              <a:t>suivante</a:t>
            </a:r>
            <a:r>
              <a:rPr lang="fr-FR" sz="2000" dirty="0">
                <a:solidFill>
                  <a:schemeClr val="bg1"/>
                </a:solidFill>
                <a:latin typeface="Spectral Light" panose="02020302060000000000" pitchFamily="18" charset="0"/>
              </a:rPr>
              <a:t>, Ben-Hadad passa les Syriens en revue et monta vers </a:t>
            </a:r>
            <a:r>
              <a:rPr lang="fr-FR" sz="2000" dirty="0" err="1">
                <a:solidFill>
                  <a:schemeClr val="bg1"/>
                </a:solidFill>
                <a:latin typeface="Spectral Light" panose="02020302060000000000" pitchFamily="18" charset="0"/>
              </a:rPr>
              <a:t>Aphek</a:t>
            </a:r>
            <a:r>
              <a:rPr lang="fr-FR" sz="2000" dirty="0">
                <a:solidFill>
                  <a:schemeClr val="bg1"/>
                </a:solidFill>
                <a:latin typeface="Spectral Light" panose="02020302060000000000" pitchFamily="18" charset="0"/>
              </a:rPr>
              <a:t> pour combattre Israël</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a:t>
            </a:r>
            <a:r>
              <a:rPr lang="fr-FR" sz="2000" u="sng" dirty="0" smtClean="0">
                <a:solidFill>
                  <a:schemeClr val="bg1"/>
                </a:solidFill>
                <a:latin typeface="Spectral Light" panose="02020302060000000000" pitchFamily="18" charset="0"/>
              </a:rPr>
              <a:t>Chroniques 20.1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L'année </a:t>
            </a:r>
            <a:r>
              <a:rPr lang="fr-FR" sz="2000" dirty="0" smtClean="0">
                <a:solidFill>
                  <a:srgbClr val="FFFF00"/>
                </a:solidFill>
                <a:latin typeface="Spectral Light" panose="02020302060000000000" pitchFamily="18" charset="0"/>
              </a:rPr>
              <a:t>suivante</a:t>
            </a:r>
            <a:r>
              <a:rPr lang="fr-FR" sz="2000" dirty="0" smtClean="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(FC : au</a:t>
            </a:r>
            <a:r>
              <a:rPr lang="fr-FR" sz="1600" dirty="0" smtClean="0">
                <a:solidFill>
                  <a:srgbClr val="FFFF00"/>
                </a:solidFill>
                <a:latin typeface="Spectral Light" panose="02020302060000000000" pitchFamily="18" charset="0"/>
              </a:rPr>
              <a:t> printemps suivant</a:t>
            </a:r>
            <a:r>
              <a:rPr lang="fr-FR" sz="1600" dirty="0" smtClean="0">
                <a:solidFill>
                  <a:schemeClr val="bg1"/>
                </a:solidFill>
                <a:latin typeface="Spectral Light" panose="02020302060000000000" pitchFamily="18" charset="0"/>
              </a:rPr>
              <a:t>) </a:t>
            </a:r>
            <a:r>
              <a:rPr lang="fr-FR" sz="2000" dirty="0">
                <a:solidFill>
                  <a:schemeClr val="bg1"/>
                </a:solidFill>
                <a:latin typeface="Spectral Light" panose="02020302060000000000" pitchFamily="18" charset="0"/>
              </a:rPr>
              <a:t>à l'époque où les rois partent en campagne, Joab alla, à la tête d'une forte armée, semer la dévastation dans le pays des Ammonites et faire le siège de </a:t>
            </a:r>
            <a:r>
              <a:rPr lang="fr-FR" sz="2000" dirty="0" err="1">
                <a:solidFill>
                  <a:schemeClr val="bg1"/>
                </a:solidFill>
                <a:latin typeface="Spectral Light" panose="02020302060000000000" pitchFamily="18" charset="0"/>
              </a:rPr>
              <a:t>Rabba</a:t>
            </a:r>
            <a:r>
              <a:rPr lang="fr-FR" sz="2000" dirty="0">
                <a:solidFill>
                  <a:schemeClr val="bg1"/>
                </a:solidFill>
                <a:latin typeface="Spectral Light" panose="02020302060000000000" pitchFamily="18" charset="0"/>
              </a:rPr>
              <a:t>. Quant à David, il resta à Jérusalem. Joab battit </a:t>
            </a:r>
            <a:r>
              <a:rPr lang="fr-FR" sz="2000" dirty="0" err="1">
                <a:solidFill>
                  <a:schemeClr val="bg1"/>
                </a:solidFill>
                <a:latin typeface="Spectral Light" panose="02020302060000000000" pitchFamily="18" charset="0"/>
              </a:rPr>
              <a:t>Rabba</a:t>
            </a:r>
            <a:r>
              <a:rPr lang="fr-FR" sz="2000" dirty="0">
                <a:solidFill>
                  <a:schemeClr val="bg1"/>
                </a:solidFill>
                <a:latin typeface="Spectral Light" panose="02020302060000000000" pitchFamily="18" charset="0"/>
              </a:rPr>
              <a:t> et la détruisit</a:t>
            </a:r>
            <a:r>
              <a:rPr lang="fr-FR" sz="2000" dirty="0" smtClean="0">
                <a:solidFill>
                  <a:schemeClr val="bg1"/>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2 Chroniques 36.10 </a:t>
            </a:r>
            <a:r>
              <a:rPr lang="fr-FR" sz="1600" u="sng" dirty="0" smtClean="0">
                <a:solidFill>
                  <a:schemeClr val="bg1"/>
                </a:solidFill>
                <a:latin typeface="Spectral Light" panose="02020302060000000000" pitchFamily="18" charset="0"/>
              </a:rPr>
              <a:t>(S21)</a:t>
            </a:r>
            <a:endParaRPr lang="fr-FR" sz="1600" dirty="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L'année </a:t>
            </a:r>
            <a:r>
              <a:rPr lang="fr-FR" sz="2000" dirty="0" smtClean="0">
                <a:solidFill>
                  <a:srgbClr val="FFFF00"/>
                </a:solidFill>
                <a:latin typeface="Spectral Light" panose="02020302060000000000" pitchFamily="18" charset="0"/>
              </a:rPr>
              <a:t>suivante</a:t>
            </a:r>
            <a:r>
              <a:rPr lang="fr-FR" sz="2000" dirty="0" smtClean="0">
                <a:solidFill>
                  <a:schemeClr val="bg1"/>
                </a:solidFill>
                <a:latin typeface="Spectral Light" panose="02020302060000000000" pitchFamily="18" charset="0"/>
              </a:rPr>
              <a:t> </a:t>
            </a:r>
            <a:r>
              <a:rPr lang="fr-FR" sz="1600" dirty="0">
                <a:solidFill>
                  <a:schemeClr val="bg1"/>
                </a:solidFill>
                <a:latin typeface="Spectral Light" panose="02020302060000000000" pitchFamily="18" charset="0"/>
              </a:rPr>
              <a:t>(FC : au</a:t>
            </a:r>
            <a:r>
              <a:rPr lang="fr-FR" sz="1600" dirty="0">
                <a:solidFill>
                  <a:srgbClr val="FFFF00"/>
                </a:solidFill>
                <a:latin typeface="Spectral Light" panose="02020302060000000000" pitchFamily="18" charset="0"/>
              </a:rPr>
              <a:t> </a:t>
            </a:r>
            <a:r>
              <a:rPr lang="fr-FR" sz="1600" dirty="0" smtClean="0">
                <a:solidFill>
                  <a:srgbClr val="FFFF00"/>
                </a:solidFill>
                <a:latin typeface="Spectral Light" panose="02020302060000000000" pitchFamily="18" charset="0"/>
              </a:rPr>
              <a:t>début du printemps</a:t>
            </a:r>
            <a:r>
              <a:rPr lang="fr-FR" sz="1600" dirty="0" smtClean="0">
                <a:solidFill>
                  <a:schemeClr val="bg1"/>
                </a:solidFill>
                <a:latin typeface="Spectral Light" panose="02020302060000000000" pitchFamily="18" charset="0"/>
              </a:rPr>
              <a:t>)</a:t>
            </a:r>
            <a:r>
              <a:rPr lang="fr-FR" sz="2000" dirty="0" smtClean="0">
                <a:solidFill>
                  <a:schemeClr val="bg1"/>
                </a:solidFill>
                <a:latin typeface="Spectral Light" panose="02020302060000000000" pitchFamily="18" charset="0"/>
              </a:rPr>
              <a:t>, le </a:t>
            </a:r>
            <a:r>
              <a:rPr lang="fr-FR" sz="2000" dirty="0">
                <a:solidFill>
                  <a:schemeClr val="bg1"/>
                </a:solidFill>
                <a:latin typeface="Spectral Light" panose="02020302060000000000" pitchFamily="18" charset="0"/>
              </a:rPr>
              <a:t>roi </a:t>
            </a:r>
            <a:r>
              <a:rPr lang="fr-FR" sz="2000" dirty="0" err="1">
                <a:solidFill>
                  <a:schemeClr val="bg1"/>
                </a:solidFill>
                <a:latin typeface="Spectral Light" panose="02020302060000000000" pitchFamily="18" charset="0"/>
              </a:rPr>
              <a:t>Nebucadnetsar</a:t>
            </a:r>
            <a:r>
              <a:rPr lang="fr-FR" sz="2000" dirty="0">
                <a:solidFill>
                  <a:schemeClr val="bg1"/>
                </a:solidFill>
                <a:latin typeface="Spectral Light" panose="02020302060000000000" pitchFamily="18" charset="0"/>
              </a:rPr>
              <a:t> le fit emmener à Babylone avec les ustensiles précieux de la maison de l'Eternel, et il établit roi sur Juda et sur Jérusalem Sédécias, le frère du père de </a:t>
            </a:r>
            <a:r>
              <a:rPr lang="fr-FR" sz="2000" dirty="0" err="1">
                <a:solidFill>
                  <a:schemeClr val="bg1"/>
                </a:solidFill>
                <a:latin typeface="Spectral Light" panose="02020302060000000000" pitchFamily="18" charset="0"/>
              </a:rPr>
              <a:t>Jojakin</a:t>
            </a:r>
            <a:endParaRPr lang="fr-FR" sz="8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65657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63</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160337"/>
            <a:ext cx="8808913" cy="4216539"/>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1 Rois 20.26 </a:t>
            </a:r>
            <a:r>
              <a:rPr lang="fr-FR" sz="1600" u="sng" dirty="0" smtClean="0">
                <a:solidFill>
                  <a:schemeClr val="bg1"/>
                </a:solidFill>
                <a:latin typeface="Spectral Light" panose="02020302060000000000" pitchFamily="18" charset="0"/>
              </a:rPr>
              <a:t>(S21)</a:t>
            </a:r>
          </a:p>
          <a:p>
            <a:r>
              <a:rPr lang="fr-FR" sz="2000" dirty="0">
                <a:solidFill>
                  <a:schemeClr val="tx1">
                    <a:lumMod val="65000"/>
                    <a:lumOff val="35000"/>
                  </a:schemeClr>
                </a:solidFill>
                <a:latin typeface="Spectral Light" panose="02020302060000000000" pitchFamily="18" charset="0"/>
              </a:rPr>
              <a:t>L'année </a:t>
            </a:r>
            <a:r>
              <a:rPr lang="fr-FR" sz="2000" dirty="0">
                <a:solidFill>
                  <a:srgbClr val="FFFF00"/>
                </a:solidFill>
                <a:latin typeface="Spectral Light" panose="02020302060000000000" pitchFamily="18" charset="0"/>
              </a:rPr>
              <a:t>suivante</a:t>
            </a:r>
            <a:r>
              <a:rPr lang="fr-FR" sz="2000" dirty="0">
                <a:solidFill>
                  <a:schemeClr val="tx1">
                    <a:lumMod val="65000"/>
                    <a:lumOff val="35000"/>
                  </a:schemeClr>
                </a:solidFill>
                <a:latin typeface="Spectral Light" panose="02020302060000000000" pitchFamily="18" charset="0"/>
              </a:rPr>
              <a:t>, Ben-Hadad passa les Syriens en revue et monta vers </a:t>
            </a:r>
            <a:r>
              <a:rPr lang="fr-FR" sz="2000" dirty="0" err="1">
                <a:solidFill>
                  <a:schemeClr val="tx1">
                    <a:lumMod val="65000"/>
                    <a:lumOff val="35000"/>
                  </a:schemeClr>
                </a:solidFill>
                <a:latin typeface="Spectral Light" panose="02020302060000000000" pitchFamily="18" charset="0"/>
              </a:rPr>
              <a:t>Aphek</a:t>
            </a:r>
            <a:r>
              <a:rPr lang="fr-FR" sz="2000" dirty="0">
                <a:solidFill>
                  <a:schemeClr val="tx1">
                    <a:lumMod val="65000"/>
                    <a:lumOff val="35000"/>
                  </a:schemeClr>
                </a:solidFill>
                <a:latin typeface="Spectral Light" panose="02020302060000000000" pitchFamily="18" charset="0"/>
              </a:rPr>
              <a:t> pour combattre Israël</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1 </a:t>
            </a:r>
            <a:r>
              <a:rPr lang="fr-FR" sz="2000" u="sng" dirty="0" smtClean="0">
                <a:solidFill>
                  <a:schemeClr val="bg1"/>
                </a:solidFill>
                <a:latin typeface="Spectral Light" panose="02020302060000000000" pitchFamily="18" charset="0"/>
              </a:rPr>
              <a:t>Chroniques 20.1 </a:t>
            </a:r>
            <a:r>
              <a:rPr lang="fr-FR" sz="1600" u="sng" dirty="0" smtClean="0">
                <a:solidFill>
                  <a:schemeClr val="bg1"/>
                </a:solidFill>
                <a:latin typeface="Spectral Light" panose="02020302060000000000" pitchFamily="18" charset="0"/>
              </a:rPr>
              <a:t>(S21)</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L'année </a:t>
            </a:r>
            <a:r>
              <a:rPr lang="fr-FR" sz="2000" dirty="0" smtClean="0">
                <a:solidFill>
                  <a:srgbClr val="FFFF00"/>
                </a:solidFill>
                <a:latin typeface="Spectral Light" panose="02020302060000000000" pitchFamily="18" charset="0"/>
              </a:rPr>
              <a:t>suivante</a:t>
            </a:r>
            <a:r>
              <a:rPr lang="fr-FR" sz="2000" dirty="0" smtClean="0">
                <a:solidFill>
                  <a:schemeClr val="bg1"/>
                </a:solidFill>
                <a:latin typeface="Spectral Light" panose="02020302060000000000" pitchFamily="18" charset="0"/>
              </a:rPr>
              <a:t> </a:t>
            </a:r>
            <a:r>
              <a:rPr lang="fr-FR" sz="1600" dirty="0" smtClean="0">
                <a:solidFill>
                  <a:schemeClr val="tx1">
                    <a:lumMod val="65000"/>
                    <a:lumOff val="35000"/>
                  </a:schemeClr>
                </a:solidFill>
                <a:latin typeface="Spectral Light" panose="02020302060000000000" pitchFamily="18" charset="0"/>
              </a:rPr>
              <a:t>(FC : au </a:t>
            </a:r>
            <a:r>
              <a:rPr lang="fr-FR" sz="1600" dirty="0" smtClean="0">
                <a:solidFill>
                  <a:srgbClr val="FFFF00"/>
                </a:solidFill>
                <a:latin typeface="Spectral Light" panose="02020302060000000000" pitchFamily="18" charset="0"/>
              </a:rPr>
              <a:t>printemps suivant</a:t>
            </a:r>
            <a:r>
              <a:rPr lang="fr-FR" sz="1600" dirty="0" smtClean="0">
                <a:solidFill>
                  <a:schemeClr val="tx1">
                    <a:lumMod val="65000"/>
                    <a:lumOff val="35000"/>
                  </a:schemeClr>
                </a:solidFill>
                <a:latin typeface="Spectral Light" panose="02020302060000000000" pitchFamily="18" charset="0"/>
              </a:rPr>
              <a:t>) </a:t>
            </a:r>
            <a:r>
              <a:rPr lang="fr-FR" sz="2000" dirty="0">
                <a:solidFill>
                  <a:schemeClr val="tx1">
                    <a:lumMod val="65000"/>
                    <a:lumOff val="35000"/>
                  </a:schemeClr>
                </a:solidFill>
                <a:latin typeface="Spectral Light" panose="02020302060000000000" pitchFamily="18" charset="0"/>
              </a:rPr>
              <a:t>à l'époque où les rois partent en campagne, Joab alla, à la tête d'une forte armée, semer la dévastation dans le pays des Ammonites et faire le siège de </a:t>
            </a:r>
            <a:r>
              <a:rPr lang="fr-FR" sz="2000" dirty="0" err="1">
                <a:solidFill>
                  <a:schemeClr val="tx1">
                    <a:lumMod val="65000"/>
                    <a:lumOff val="35000"/>
                  </a:schemeClr>
                </a:solidFill>
                <a:latin typeface="Spectral Light" panose="02020302060000000000" pitchFamily="18" charset="0"/>
              </a:rPr>
              <a:t>Rabba</a:t>
            </a:r>
            <a:r>
              <a:rPr lang="fr-FR" sz="2000" dirty="0">
                <a:solidFill>
                  <a:schemeClr val="tx1">
                    <a:lumMod val="65000"/>
                    <a:lumOff val="35000"/>
                  </a:schemeClr>
                </a:solidFill>
                <a:latin typeface="Spectral Light" panose="02020302060000000000" pitchFamily="18" charset="0"/>
              </a:rPr>
              <a:t>. Quant à David, il resta à Jérusalem. Joab battit </a:t>
            </a:r>
            <a:r>
              <a:rPr lang="fr-FR" sz="2000" dirty="0" err="1">
                <a:solidFill>
                  <a:schemeClr val="tx1">
                    <a:lumMod val="65000"/>
                    <a:lumOff val="35000"/>
                  </a:schemeClr>
                </a:solidFill>
                <a:latin typeface="Spectral Light" panose="02020302060000000000" pitchFamily="18" charset="0"/>
              </a:rPr>
              <a:t>Rabba</a:t>
            </a:r>
            <a:r>
              <a:rPr lang="fr-FR" sz="2000" dirty="0">
                <a:solidFill>
                  <a:schemeClr val="tx1">
                    <a:lumMod val="65000"/>
                    <a:lumOff val="35000"/>
                  </a:schemeClr>
                </a:solidFill>
                <a:latin typeface="Spectral Light" panose="02020302060000000000" pitchFamily="18" charset="0"/>
              </a:rPr>
              <a:t> et la détruisit</a:t>
            </a:r>
            <a:r>
              <a:rPr lang="fr-FR" sz="2000" dirty="0" smtClean="0">
                <a:solidFill>
                  <a:schemeClr val="tx1">
                    <a:lumMod val="65000"/>
                    <a:lumOff val="35000"/>
                  </a:schemeClr>
                </a:solidFill>
                <a:latin typeface="Spectral Light" panose="02020302060000000000" pitchFamily="18" charset="0"/>
              </a:rPr>
              <a:t>.</a:t>
            </a:r>
          </a:p>
          <a:p>
            <a:endParaRPr lang="fr-FR" sz="1400" dirty="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2 Chroniques 36.10 </a:t>
            </a:r>
            <a:r>
              <a:rPr lang="fr-FR" sz="1600" u="sng" dirty="0" smtClean="0">
                <a:solidFill>
                  <a:schemeClr val="bg1"/>
                </a:solidFill>
                <a:latin typeface="Spectral Light" panose="02020302060000000000" pitchFamily="18" charset="0"/>
              </a:rPr>
              <a:t>(S21)</a:t>
            </a:r>
            <a:endParaRPr lang="fr-FR" sz="1600"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L'année </a:t>
            </a:r>
            <a:r>
              <a:rPr lang="fr-FR" sz="2000" dirty="0" smtClean="0">
                <a:solidFill>
                  <a:srgbClr val="FFFF00"/>
                </a:solidFill>
                <a:latin typeface="Spectral Light" panose="02020302060000000000" pitchFamily="18" charset="0"/>
              </a:rPr>
              <a:t>suivante</a:t>
            </a:r>
            <a:r>
              <a:rPr lang="fr-FR" sz="2000" dirty="0" smtClean="0">
                <a:solidFill>
                  <a:schemeClr val="bg1"/>
                </a:solidFill>
                <a:latin typeface="Spectral Light" panose="02020302060000000000" pitchFamily="18" charset="0"/>
              </a:rPr>
              <a:t> </a:t>
            </a:r>
            <a:r>
              <a:rPr lang="fr-FR" sz="1600" dirty="0">
                <a:solidFill>
                  <a:schemeClr val="tx1">
                    <a:lumMod val="65000"/>
                    <a:lumOff val="35000"/>
                  </a:schemeClr>
                </a:solidFill>
                <a:latin typeface="Spectral Light" panose="02020302060000000000" pitchFamily="18" charset="0"/>
              </a:rPr>
              <a:t>(FC : au </a:t>
            </a:r>
            <a:r>
              <a:rPr lang="fr-FR" sz="1600" dirty="0" smtClean="0">
                <a:solidFill>
                  <a:srgbClr val="FFFF00"/>
                </a:solidFill>
                <a:latin typeface="Spectral Light" panose="02020302060000000000" pitchFamily="18" charset="0"/>
              </a:rPr>
              <a:t>début du printemps</a:t>
            </a:r>
            <a:r>
              <a:rPr lang="fr-FR" sz="1600" dirty="0" smtClean="0">
                <a:solidFill>
                  <a:schemeClr val="tx1">
                    <a:lumMod val="65000"/>
                    <a:lumOff val="35000"/>
                  </a:schemeClr>
                </a:solidFill>
                <a:latin typeface="Spectral Light" panose="02020302060000000000" pitchFamily="18" charset="0"/>
              </a:rPr>
              <a:t>)</a:t>
            </a:r>
            <a:r>
              <a:rPr lang="fr-FR" sz="2000" dirty="0" smtClean="0">
                <a:solidFill>
                  <a:schemeClr val="tx1">
                    <a:lumMod val="65000"/>
                    <a:lumOff val="35000"/>
                  </a:schemeClr>
                </a:solidFill>
                <a:latin typeface="Spectral Light" panose="02020302060000000000" pitchFamily="18" charset="0"/>
              </a:rPr>
              <a:t>, le </a:t>
            </a:r>
            <a:r>
              <a:rPr lang="fr-FR" sz="2000" dirty="0">
                <a:solidFill>
                  <a:schemeClr val="tx1">
                    <a:lumMod val="65000"/>
                    <a:lumOff val="35000"/>
                  </a:schemeClr>
                </a:solidFill>
                <a:latin typeface="Spectral Light" panose="02020302060000000000" pitchFamily="18" charset="0"/>
              </a:rPr>
              <a:t>roi </a:t>
            </a:r>
            <a:r>
              <a:rPr lang="fr-FR" sz="2000" dirty="0" err="1">
                <a:solidFill>
                  <a:schemeClr val="tx1">
                    <a:lumMod val="65000"/>
                    <a:lumOff val="35000"/>
                  </a:schemeClr>
                </a:solidFill>
                <a:latin typeface="Spectral Light" panose="02020302060000000000" pitchFamily="18" charset="0"/>
              </a:rPr>
              <a:t>Nebucadnetsar</a:t>
            </a:r>
            <a:r>
              <a:rPr lang="fr-FR" sz="2000" dirty="0">
                <a:solidFill>
                  <a:schemeClr val="tx1">
                    <a:lumMod val="65000"/>
                    <a:lumOff val="35000"/>
                  </a:schemeClr>
                </a:solidFill>
                <a:latin typeface="Spectral Light" panose="02020302060000000000" pitchFamily="18" charset="0"/>
              </a:rPr>
              <a:t> le fit emmener à Babylone avec les ustensiles précieux de la maison de l'Eternel, et il établit roi sur Juda et sur Jérusalem Sédécias, le frère du père de </a:t>
            </a:r>
            <a:r>
              <a:rPr lang="fr-FR" sz="2000" dirty="0" err="1">
                <a:solidFill>
                  <a:schemeClr val="tx1">
                    <a:lumMod val="65000"/>
                    <a:lumOff val="35000"/>
                  </a:schemeClr>
                </a:solidFill>
                <a:latin typeface="Spectral Light" panose="02020302060000000000" pitchFamily="18" charset="0"/>
              </a:rPr>
              <a:t>Jojakin</a:t>
            </a:r>
            <a:endParaRPr lang="fr-FR" sz="800" dirty="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65389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0" y="160337"/>
            <a:ext cx="4632449" cy="3477875"/>
          </a:xfrm>
          <a:prstGeom prst="rect">
            <a:avLst/>
          </a:prstGeom>
          <a:noFill/>
        </p:spPr>
        <p:txBody>
          <a:bodyPr wrap="square" rtlCol="0">
            <a:spAutoFit/>
          </a:bodyPr>
          <a:lstStyle/>
          <a:p>
            <a:pPr algn="ctr"/>
            <a:r>
              <a:rPr lang="fr-FR" sz="2000" u="sng" dirty="0" smtClean="0">
                <a:solidFill>
                  <a:srgbClr val="00FF00"/>
                </a:solidFill>
                <a:latin typeface="Spectral Light" panose="02020302060000000000" pitchFamily="18" charset="0"/>
              </a:rPr>
              <a:t>Téqoufah</a:t>
            </a:r>
          </a:p>
          <a:p>
            <a:pPr algn="ctr"/>
            <a:endParaRPr lang="fr-FR" sz="1000" u="sng"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r>
              <a:rPr lang="fr-FR" u="sng" dirty="0" smtClean="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(S21)</a:t>
            </a:r>
          </a:p>
          <a:p>
            <a:r>
              <a:rPr lang="fr-FR" dirty="0" smtClean="0">
                <a:solidFill>
                  <a:schemeClr val="bg1"/>
                </a:solidFill>
                <a:latin typeface="Spectral Light" panose="02020302060000000000" pitchFamily="18" charset="0"/>
              </a:rPr>
              <a:t>Quand </a:t>
            </a:r>
            <a:r>
              <a:rPr lang="fr-FR" dirty="0">
                <a:solidFill>
                  <a:schemeClr val="bg1"/>
                </a:solidFill>
                <a:latin typeface="Spectral Light" panose="02020302060000000000" pitchFamily="18" charset="0"/>
              </a:rPr>
              <a:t>l'année </a:t>
            </a:r>
            <a:r>
              <a:rPr lang="fr-FR" dirty="0">
                <a:solidFill>
                  <a:srgbClr val="00FF00"/>
                </a:solidFill>
                <a:latin typeface="Spectral Light" panose="02020302060000000000" pitchFamily="18" charset="0"/>
              </a:rPr>
              <a:t>fut terminée</a:t>
            </a:r>
            <a:r>
              <a:rPr lang="fr-FR" dirty="0">
                <a:solidFill>
                  <a:schemeClr val="bg1"/>
                </a:solidFill>
                <a:latin typeface="Spectral Light" panose="02020302060000000000" pitchFamily="18" charset="0"/>
              </a:rPr>
              <a:t>, l'armée des Syriens monta contre </a:t>
            </a:r>
            <a:r>
              <a:rPr lang="fr-FR" dirty="0" smtClean="0">
                <a:solidFill>
                  <a:schemeClr val="bg1"/>
                </a:solidFill>
                <a:latin typeface="Spectral Light" panose="02020302060000000000" pitchFamily="18" charset="0"/>
              </a:rPr>
              <a:t>Joas…</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(King James, 1611)</a:t>
            </a:r>
            <a:endParaRPr lang="fr-FR" sz="1200" u="sng" dirty="0">
              <a:solidFill>
                <a:schemeClr val="bg1"/>
              </a:solidFill>
              <a:latin typeface="Spectral Light" panose="02020302060000000000" pitchFamily="18" charset="0"/>
            </a:endParaRPr>
          </a:p>
          <a:p>
            <a:r>
              <a:rPr lang="fr-FR" dirty="0" smtClean="0">
                <a:solidFill>
                  <a:schemeClr val="bg1"/>
                </a:solidFill>
                <a:latin typeface="Spectral Light" panose="02020302060000000000" pitchFamily="18" charset="0"/>
              </a:rPr>
              <a:t>Et </a:t>
            </a:r>
            <a:r>
              <a:rPr lang="fr-FR" dirty="0">
                <a:solidFill>
                  <a:schemeClr val="bg1"/>
                </a:solidFill>
                <a:latin typeface="Spectral Light" panose="02020302060000000000" pitchFamily="18" charset="0"/>
              </a:rPr>
              <a:t>il arriva, quand l'année </a:t>
            </a:r>
            <a:r>
              <a:rPr lang="fr-FR" dirty="0">
                <a:solidFill>
                  <a:srgbClr val="00FF00"/>
                </a:solidFill>
                <a:latin typeface="Spectral Light" panose="02020302060000000000" pitchFamily="18" charset="0"/>
              </a:rPr>
              <a:t>fut révolue</a:t>
            </a:r>
            <a:r>
              <a:rPr lang="fr-FR" dirty="0">
                <a:solidFill>
                  <a:schemeClr val="bg1"/>
                </a:solidFill>
                <a:latin typeface="Spectral Light" panose="02020302060000000000" pitchFamily="18" charset="0"/>
              </a:rPr>
              <a:t>, que l'armée de Syrie monta contre </a:t>
            </a:r>
            <a:r>
              <a:rPr lang="fr-FR" dirty="0" smtClean="0">
                <a:solidFill>
                  <a:schemeClr val="bg1"/>
                </a:solidFill>
                <a:latin typeface="Spectral Light" panose="02020302060000000000" pitchFamily="18" charset="0"/>
              </a:rPr>
              <a:t>Joas…</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(Français </a:t>
            </a:r>
            <a:r>
              <a:rPr lang="fr-FR" sz="1200" u="sng" dirty="0">
                <a:solidFill>
                  <a:schemeClr val="bg1"/>
                </a:solidFill>
                <a:latin typeface="Spectral Light" panose="02020302060000000000" pitchFamily="18" charset="0"/>
              </a:rPr>
              <a:t>courant, 1982)</a:t>
            </a:r>
          </a:p>
          <a:p>
            <a:r>
              <a:rPr lang="fr-FR" dirty="0" smtClean="0">
                <a:solidFill>
                  <a:srgbClr val="00FF00"/>
                </a:solidFill>
                <a:latin typeface="Spectral Light" panose="02020302060000000000" pitchFamily="18" charset="0"/>
              </a:rPr>
              <a:t>Au </a:t>
            </a:r>
            <a:r>
              <a:rPr lang="fr-FR" dirty="0">
                <a:solidFill>
                  <a:srgbClr val="00FF00"/>
                </a:solidFill>
                <a:latin typeface="Spectral Light" panose="02020302060000000000" pitchFamily="18" charset="0"/>
              </a:rPr>
              <a:t>printemps suivant</a:t>
            </a:r>
            <a:r>
              <a:rPr lang="fr-FR" dirty="0">
                <a:solidFill>
                  <a:schemeClr val="bg1"/>
                </a:solidFill>
                <a:latin typeface="Spectral Light" panose="02020302060000000000" pitchFamily="18" charset="0"/>
              </a:rPr>
              <a:t>, l'armée syrienne vint attaquer </a:t>
            </a:r>
            <a:r>
              <a:rPr lang="fr-FR" dirty="0" smtClean="0">
                <a:solidFill>
                  <a:schemeClr val="bg1"/>
                </a:solidFill>
                <a:latin typeface="Spectral Light" panose="02020302060000000000" pitchFamily="18" charset="0"/>
              </a:rPr>
              <a:t>Joas…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4427984" y="160337"/>
            <a:ext cx="4716015" cy="3477875"/>
          </a:xfrm>
          <a:prstGeom prst="rect">
            <a:avLst/>
          </a:prstGeom>
          <a:noFill/>
        </p:spPr>
        <p:txBody>
          <a:bodyPr wrap="square" rtlCol="0">
            <a:spAutoFit/>
          </a:bodyPr>
          <a:lstStyle/>
          <a:p>
            <a:pPr algn="ctr"/>
            <a:r>
              <a:rPr lang="fr-FR" sz="2000" u="sng" dirty="0" err="1" smtClean="0">
                <a:solidFill>
                  <a:srgbClr val="FFFF00"/>
                </a:solidFill>
                <a:latin typeface="Spectral Light" panose="02020302060000000000" pitchFamily="18" charset="0"/>
              </a:rPr>
              <a:t>Téshouva</a:t>
            </a:r>
            <a:endParaRPr lang="fr-FR" sz="2000" u="sng" dirty="0" smtClean="0">
              <a:solidFill>
                <a:srgbClr val="FFFF00"/>
              </a:solidFill>
              <a:latin typeface="Spectral Light" panose="02020302060000000000" pitchFamily="18" charset="0"/>
            </a:endParaRPr>
          </a:p>
          <a:p>
            <a:pPr algn="ctr"/>
            <a:endParaRPr lang="fr-FR" sz="1000" u="sng" dirty="0" smtClean="0">
              <a:solidFill>
                <a:schemeClr val="bg1"/>
              </a:solidFill>
              <a:latin typeface="Spectral Light" panose="02020302060000000000" pitchFamily="18" charset="0"/>
            </a:endParaRPr>
          </a:p>
          <a:p>
            <a:pPr algn="ctr"/>
            <a:endParaRPr lang="fr-FR" sz="800" dirty="0">
              <a:solidFill>
                <a:schemeClr val="bg1"/>
              </a:solidFill>
              <a:latin typeface="Spectral Light" panose="02020302060000000000" pitchFamily="18" charset="0"/>
            </a:endParaRPr>
          </a:p>
          <a:p>
            <a:r>
              <a:rPr lang="fr-FR" u="sng" dirty="0" smtClean="0">
                <a:solidFill>
                  <a:schemeClr val="bg1"/>
                </a:solidFill>
                <a:latin typeface="Spectral Light" panose="02020302060000000000" pitchFamily="18" charset="0"/>
              </a:rPr>
              <a:t>2 Samuel 11.1 </a:t>
            </a:r>
            <a:r>
              <a:rPr lang="fr-FR" sz="1200" u="sng" dirty="0" smtClean="0">
                <a:solidFill>
                  <a:schemeClr val="bg1"/>
                </a:solidFill>
                <a:latin typeface="Spectral Light" panose="02020302060000000000" pitchFamily="18" charset="0"/>
              </a:rPr>
              <a:t>(S21)</a:t>
            </a:r>
            <a:endParaRPr lang="fr-FR" u="sng" dirty="0" smtClean="0">
              <a:solidFill>
                <a:schemeClr val="bg1"/>
              </a:solidFill>
              <a:latin typeface="Spectral Light" panose="02020302060000000000" pitchFamily="18" charset="0"/>
            </a:endParaRPr>
          </a:p>
          <a:p>
            <a:r>
              <a:rPr lang="fr-FR" dirty="0">
                <a:solidFill>
                  <a:schemeClr val="bg1"/>
                </a:solidFill>
                <a:latin typeface="Spectral Light" panose="02020302060000000000" pitchFamily="18" charset="0"/>
              </a:rPr>
              <a:t>L'année </a:t>
            </a:r>
            <a:r>
              <a:rPr lang="fr-FR" dirty="0">
                <a:solidFill>
                  <a:srgbClr val="FFFF00"/>
                </a:solidFill>
                <a:latin typeface="Spectral Light" panose="02020302060000000000" pitchFamily="18" charset="0"/>
              </a:rPr>
              <a:t>suivante</a:t>
            </a:r>
            <a:r>
              <a:rPr lang="fr-FR" dirty="0">
                <a:solidFill>
                  <a:schemeClr val="bg1"/>
                </a:solidFill>
                <a:latin typeface="Spectral Light" panose="02020302060000000000" pitchFamily="18" charset="0"/>
              </a:rPr>
              <a:t>, à l'époque où les rois partent en </a:t>
            </a:r>
            <a:r>
              <a:rPr lang="fr-FR" dirty="0" smtClean="0">
                <a:solidFill>
                  <a:schemeClr val="bg1"/>
                </a:solidFill>
                <a:latin typeface="Spectral Light" panose="02020302060000000000" pitchFamily="18" charset="0"/>
              </a:rPr>
              <a:t>campagne…</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Samuel 11.1 </a:t>
            </a:r>
            <a:r>
              <a:rPr lang="fr-FR" sz="1200" u="sng" dirty="0" smtClean="0">
                <a:solidFill>
                  <a:schemeClr val="bg1"/>
                </a:solidFill>
                <a:latin typeface="Spectral Light" panose="02020302060000000000" pitchFamily="18" charset="0"/>
              </a:rPr>
              <a:t>(</a:t>
            </a:r>
            <a:r>
              <a:rPr lang="fr-FR" sz="1200" u="sng" dirty="0">
                <a:solidFill>
                  <a:schemeClr val="bg1"/>
                </a:solidFill>
                <a:latin typeface="Spectral Light" panose="02020302060000000000" pitchFamily="18" charset="0"/>
              </a:rPr>
              <a:t>Bible du Rabbinat </a:t>
            </a:r>
            <a:r>
              <a:rPr lang="fr-FR" sz="1200" u="sng" dirty="0" smtClean="0">
                <a:solidFill>
                  <a:schemeClr val="bg1"/>
                </a:solidFill>
                <a:latin typeface="Spectral Light" panose="02020302060000000000" pitchFamily="18" charset="0"/>
              </a:rPr>
              <a:t>Français </a:t>
            </a:r>
            <a:r>
              <a:rPr lang="fr-FR" sz="1200" u="sng" dirty="0" err="1" smtClean="0">
                <a:solidFill>
                  <a:schemeClr val="bg1"/>
                </a:solidFill>
                <a:latin typeface="Spectral Light" panose="02020302060000000000" pitchFamily="18" charset="0"/>
              </a:rPr>
              <a:t>Zadoc</a:t>
            </a:r>
            <a:r>
              <a:rPr lang="fr-FR" sz="1200" u="sng" dirty="0" smtClean="0">
                <a:solidFill>
                  <a:schemeClr val="bg1"/>
                </a:solidFill>
                <a:latin typeface="Spectral Light" panose="02020302060000000000" pitchFamily="18" charset="0"/>
              </a:rPr>
              <a:t> </a:t>
            </a:r>
            <a:r>
              <a:rPr lang="fr-FR" sz="1200" u="sng" dirty="0">
                <a:solidFill>
                  <a:schemeClr val="bg1"/>
                </a:solidFill>
                <a:latin typeface="Spectral Light" panose="02020302060000000000" pitchFamily="18" charset="0"/>
              </a:rPr>
              <a:t>Kahn, </a:t>
            </a:r>
            <a:r>
              <a:rPr lang="fr-FR" sz="1200" u="sng" dirty="0" smtClean="0">
                <a:solidFill>
                  <a:schemeClr val="bg1"/>
                </a:solidFill>
                <a:latin typeface="Spectral Light" panose="02020302060000000000" pitchFamily="18" charset="0"/>
              </a:rPr>
              <a:t>1966)</a:t>
            </a:r>
            <a:endParaRPr lang="fr-FR" sz="1200" u="sng" dirty="0">
              <a:solidFill>
                <a:schemeClr val="bg1"/>
              </a:solidFill>
              <a:latin typeface="Spectral Light" panose="02020302060000000000" pitchFamily="18" charset="0"/>
            </a:endParaRPr>
          </a:p>
          <a:p>
            <a:r>
              <a:rPr lang="fr-FR" dirty="0">
                <a:solidFill>
                  <a:schemeClr val="bg1"/>
                </a:solidFill>
                <a:latin typeface="Spectral Light" panose="02020302060000000000" pitchFamily="18" charset="0"/>
              </a:rPr>
              <a:t>Au </a:t>
            </a:r>
            <a:r>
              <a:rPr lang="fr-FR" dirty="0">
                <a:solidFill>
                  <a:srgbClr val="FFFF00"/>
                </a:solidFill>
                <a:latin typeface="Spectral Light" panose="02020302060000000000" pitchFamily="18" charset="0"/>
              </a:rPr>
              <a:t>renouvellement</a:t>
            </a:r>
            <a:r>
              <a:rPr lang="fr-FR" dirty="0">
                <a:solidFill>
                  <a:schemeClr val="bg1"/>
                </a:solidFill>
                <a:latin typeface="Spectral Light" panose="02020302060000000000" pitchFamily="18" charset="0"/>
              </a:rPr>
              <a:t> de l’année, époque où les rois entrent en </a:t>
            </a:r>
            <a:r>
              <a:rPr lang="fr-FR" dirty="0" smtClean="0">
                <a:solidFill>
                  <a:schemeClr val="bg1"/>
                </a:solidFill>
                <a:latin typeface="Spectral Light" panose="02020302060000000000" pitchFamily="18" charset="0"/>
              </a:rPr>
              <a:t>campagne…</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Samuel 11.1 </a:t>
            </a:r>
            <a:r>
              <a:rPr lang="fr-FR" sz="1200" u="sng" dirty="0">
                <a:solidFill>
                  <a:schemeClr val="bg1"/>
                </a:solidFill>
                <a:latin typeface="Spectral Light" panose="02020302060000000000" pitchFamily="18" charset="0"/>
              </a:rPr>
              <a:t>(Français courant, 1982)</a:t>
            </a:r>
          </a:p>
          <a:p>
            <a:r>
              <a:rPr lang="fr-FR" dirty="0" smtClean="0">
                <a:solidFill>
                  <a:schemeClr val="bg1"/>
                </a:solidFill>
                <a:latin typeface="Spectral Light" panose="02020302060000000000" pitchFamily="18" charset="0"/>
              </a:rPr>
              <a:t>Au</a:t>
            </a:r>
            <a:r>
              <a:rPr lang="fr-FR" dirty="0" smtClean="0">
                <a:solidFill>
                  <a:srgbClr val="FFFF00"/>
                </a:solidFill>
                <a:latin typeface="Spectral Light" panose="02020302060000000000" pitchFamily="18" charset="0"/>
              </a:rPr>
              <a:t> </a:t>
            </a:r>
            <a:r>
              <a:rPr lang="fr-FR" dirty="0">
                <a:solidFill>
                  <a:srgbClr val="FFFF00"/>
                </a:solidFill>
                <a:latin typeface="Spectral Light" panose="02020302060000000000" pitchFamily="18" charset="0"/>
              </a:rPr>
              <a:t>printemps suivant </a:t>
            </a:r>
            <a:r>
              <a:rPr lang="fr-FR" dirty="0">
                <a:solidFill>
                  <a:schemeClr val="bg1"/>
                </a:solidFill>
                <a:latin typeface="Spectral Light" panose="02020302060000000000" pitchFamily="18" charset="0"/>
              </a:rPr>
              <a:t>- c'est la saison où, d'habitude, les rois partent pour la guerre </a:t>
            </a:r>
            <a:r>
              <a:rPr lang="fr-FR" dirty="0" smtClean="0">
                <a:solidFill>
                  <a:schemeClr val="bg1"/>
                </a:solidFill>
                <a:latin typeface="Spectral Light" panose="02020302060000000000" pitchFamily="18" charset="0"/>
              </a:rPr>
              <a:t>-…</a:t>
            </a:r>
            <a:endParaRPr lang="fr-FR" dirty="0">
              <a:solidFill>
                <a:schemeClr val="bg1"/>
              </a:solidFill>
              <a:latin typeface="Spectral Light" panose="02020302060000000000" pitchFamily="18" charset="0"/>
            </a:endParaRPr>
          </a:p>
        </p:txBody>
      </p:sp>
    </p:spTree>
    <p:extLst>
      <p:ext uri="{BB962C8B-B14F-4D97-AF65-F5344CB8AC3E}">
        <p14:creationId xmlns:p14="http://schemas.microsoft.com/office/powerpoint/2010/main" val="2999979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fade">
                                      <p:cBhvr>
                                        <p:cTn id="10" dur="500"/>
                                        <p:tgtEl>
                                          <p:spTgt spid="11">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fade">
                                      <p:cBhvr>
                                        <p:cTn id="23" dur="500"/>
                                        <p:tgtEl>
                                          <p:spTgt spid="11">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7" end="7"/>
                                            </p:txEl>
                                          </p:spTgt>
                                        </p:tgtEl>
                                        <p:attrNameLst>
                                          <p:attrName>style.visibility</p:attrName>
                                        </p:attrNameLst>
                                      </p:cBhvr>
                                      <p:to>
                                        <p:strVal val="visible"/>
                                      </p:to>
                                    </p:set>
                                    <p:animEffect transition="in" filter="fade">
                                      <p:cBhvr>
                                        <p:cTn id="26" dur="500"/>
                                        <p:tgtEl>
                                          <p:spTgt spid="11">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Effect transition="in" filter="fade">
                                      <p:cBhvr>
                                        <p:cTn id="31" dur="500"/>
                                        <p:tgtEl>
                                          <p:spTgt spid="12">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10" end="10"/>
                                            </p:txEl>
                                          </p:spTgt>
                                        </p:tgtEl>
                                        <p:attrNameLst>
                                          <p:attrName>style.visibility</p:attrName>
                                        </p:attrNameLst>
                                      </p:cBhvr>
                                      <p:to>
                                        <p:strVal val="visible"/>
                                      </p:to>
                                    </p:set>
                                    <p:animEffect transition="in" filter="fade">
                                      <p:cBhvr>
                                        <p:cTn id="34" dur="500"/>
                                        <p:tgtEl>
                                          <p:spTgt spid="1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animEffect transition="in" filter="fade">
                                      <p:cBhvr>
                                        <p:cTn id="39" dur="500"/>
                                        <p:tgtEl>
                                          <p:spTgt spid="11">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fade">
                                      <p:cBhvr>
                                        <p:cTn id="42"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0" y="160337"/>
            <a:ext cx="4632449" cy="3477875"/>
          </a:xfrm>
          <a:prstGeom prst="rect">
            <a:avLst/>
          </a:prstGeom>
          <a:noFill/>
        </p:spPr>
        <p:txBody>
          <a:bodyPr wrap="square" rtlCol="0">
            <a:spAutoFit/>
          </a:bodyPr>
          <a:lstStyle/>
          <a:p>
            <a:pPr algn="ctr"/>
            <a:r>
              <a:rPr lang="fr-FR" sz="2000" u="sng" dirty="0" smtClean="0">
                <a:solidFill>
                  <a:srgbClr val="00FF00"/>
                </a:solidFill>
                <a:latin typeface="Spectral Light" panose="02020302060000000000" pitchFamily="18" charset="0"/>
              </a:rPr>
              <a:t>Téqoufah</a:t>
            </a:r>
          </a:p>
          <a:p>
            <a:pPr algn="ctr"/>
            <a:endParaRPr lang="fr-FR" sz="1000" u="sng"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r>
              <a:rPr lang="fr-FR" u="sng" dirty="0" smtClean="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(S21)</a:t>
            </a:r>
          </a:p>
          <a:p>
            <a:r>
              <a:rPr lang="fr-FR" dirty="0" smtClean="0">
                <a:solidFill>
                  <a:schemeClr val="tx1">
                    <a:lumMod val="65000"/>
                    <a:lumOff val="35000"/>
                  </a:schemeClr>
                </a:solidFill>
                <a:latin typeface="Spectral Light" panose="02020302060000000000" pitchFamily="18" charset="0"/>
              </a:rPr>
              <a:t>Quand </a:t>
            </a:r>
            <a:r>
              <a:rPr lang="fr-FR" dirty="0">
                <a:solidFill>
                  <a:schemeClr val="tx1">
                    <a:lumMod val="65000"/>
                    <a:lumOff val="35000"/>
                  </a:schemeClr>
                </a:solidFill>
                <a:latin typeface="Spectral Light" panose="02020302060000000000" pitchFamily="18" charset="0"/>
              </a:rPr>
              <a:t>l'année </a:t>
            </a:r>
            <a:r>
              <a:rPr lang="fr-FR" dirty="0">
                <a:solidFill>
                  <a:srgbClr val="00FF00"/>
                </a:solidFill>
                <a:latin typeface="Spectral Light" panose="02020302060000000000" pitchFamily="18" charset="0"/>
              </a:rPr>
              <a:t>fut terminée</a:t>
            </a:r>
            <a:r>
              <a:rPr lang="fr-FR" dirty="0">
                <a:solidFill>
                  <a:schemeClr val="tx1">
                    <a:lumMod val="65000"/>
                    <a:lumOff val="35000"/>
                  </a:schemeClr>
                </a:solidFill>
                <a:latin typeface="Spectral Light" panose="02020302060000000000" pitchFamily="18" charset="0"/>
              </a:rPr>
              <a:t>, l'armée des Syriens monta contre </a:t>
            </a:r>
            <a:r>
              <a:rPr lang="fr-FR" dirty="0" smtClean="0">
                <a:solidFill>
                  <a:schemeClr val="tx1">
                    <a:lumMod val="65000"/>
                    <a:lumOff val="35000"/>
                  </a:schemeClr>
                </a:solidFill>
                <a:latin typeface="Spectral Light" panose="02020302060000000000" pitchFamily="18" charset="0"/>
              </a:rPr>
              <a:t>Joas…</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(King James, 1611)</a:t>
            </a:r>
            <a:endParaRPr lang="fr-FR" sz="1200" u="sng" dirty="0">
              <a:solidFill>
                <a:schemeClr val="bg1"/>
              </a:solidFill>
              <a:latin typeface="Spectral Light" panose="02020302060000000000" pitchFamily="18" charset="0"/>
            </a:endParaRPr>
          </a:p>
          <a:p>
            <a:r>
              <a:rPr lang="fr-FR" dirty="0" smtClean="0">
                <a:solidFill>
                  <a:schemeClr val="tx1">
                    <a:lumMod val="65000"/>
                    <a:lumOff val="35000"/>
                  </a:schemeClr>
                </a:solidFill>
                <a:latin typeface="Spectral Light" panose="02020302060000000000" pitchFamily="18" charset="0"/>
              </a:rPr>
              <a:t>Et </a:t>
            </a:r>
            <a:r>
              <a:rPr lang="fr-FR" dirty="0">
                <a:solidFill>
                  <a:schemeClr val="tx1">
                    <a:lumMod val="65000"/>
                    <a:lumOff val="35000"/>
                  </a:schemeClr>
                </a:solidFill>
                <a:latin typeface="Spectral Light" panose="02020302060000000000" pitchFamily="18" charset="0"/>
              </a:rPr>
              <a:t>il arriva, quand l'année </a:t>
            </a:r>
            <a:r>
              <a:rPr lang="fr-FR" dirty="0">
                <a:solidFill>
                  <a:srgbClr val="00FF00"/>
                </a:solidFill>
                <a:latin typeface="Spectral Light" panose="02020302060000000000" pitchFamily="18" charset="0"/>
              </a:rPr>
              <a:t>fut révolue</a:t>
            </a:r>
            <a:r>
              <a:rPr lang="fr-FR" dirty="0">
                <a:solidFill>
                  <a:schemeClr val="tx1">
                    <a:lumMod val="65000"/>
                    <a:lumOff val="35000"/>
                  </a:schemeClr>
                </a:solidFill>
                <a:latin typeface="Spectral Light" panose="02020302060000000000" pitchFamily="18" charset="0"/>
              </a:rPr>
              <a:t>, que l'armée de Syrie monta contre </a:t>
            </a:r>
            <a:r>
              <a:rPr lang="fr-FR" dirty="0" smtClean="0">
                <a:solidFill>
                  <a:schemeClr val="tx1">
                    <a:lumMod val="65000"/>
                    <a:lumOff val="35000"/>
                  </a:schemeClr>
                </a:solidFill>
                <a:latin typeface="Spectral Light" panose="02020302060000000000" pitchFamily="18" charset="0"/>
              </a:rPr>
              <a:t>Joas…</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Chroniques 24.23 </a:t>
            </a:r>
            <a:r>
              <a:rPr lang="fr-FR" sz="1200" u="sng" dirty="0" smtClean="0">
                <a:solidFill>
                  <a:schemeClr val="bg1"/>
                </a:solidFill>
                <a:latin typeface="Spectral Light" panose="02020302060000000000" pitchFamily="18" charset="0"/>
              </a:rPr>
              <a:t>(Français </a:t>
            </a:r>
            <a:r>
              <a:rPr lang="fr-FR" sz="1200" u="sng" dirty="0">
                <a:solidFill>
                  <a:schemeClr val="bg1"/>
                </a:solidFill>
                <a:latin typeface="Spectral Light" panose="02020302060000000000" pitchFamily="18" charset="0"/>
              </a:rPr>
              <a:t>courant, 1982)</a:t>
            </a:r>
          </a:p>
          <a:p>
            <a:r>
              <a:rPr lang="fr-FR" dirty="0" smtClean="0">
                <a:solidFill>
                  <a:srgbClr val="00FF00"/>
                </a:solidFill>
                <a:latin typeface="Spectral Light" panose="02020302060000000000" pitchFamily="18" charset="0"/>
              </a:rPr>
              <a:t>Au </a:t>
            </a:r>
            <a:r>
              <a:rPr lang="fr-FR" dirty="0">
                <a:solidFill>
                  <a:srgbClr val="00FF00"/>
                </a:solidFill>
                <a:latin typeface="Spectral Light" panose="02020302060000000000" pitchFamily="18" charset="0"/>
              </a:rPr>
              <a:t>printemps suivant</a:t>
            </a:r>
            <a:r>
              <a:rPr lang="fr-FR" dirty="0">
                <a:solidFill>
                  <a:schemeClr val="tx1">
                    <a:lumMod val="65000"/>
                    <a:lumOff val="35000"/>
                  </a:schemeClr>
                </a:solidFill>
                <a:latin typeface="Spectral Light" panose="02020302060000000000" pitchFamily="18" charset="0"/>
              </a:rPr>
              <a:t>, l'armée syrienne vint attaquer </a:t>
            </a:r>
            <a:r>
              <a:rPr lang="fr-FR" dirty="0" smtClean="0">
                <a:solidFill>
                  <a:schemeClr val="tx1">
                    <a:lumMod val="65000"/>
                    <a:lumOff val="35000"/>
                  </a:schemeClr>
                </a:solidFill>
                <a:latin typeface="Spectral Light" panose="02020302060000000000" pitchFamily="18" charset="0"/>
              </a:rPr>
              <a:t>Joas…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4427984" y="160337"/>
            <a:ext cx="4716015" cy="3477875"/>
          </a:xfrm>
          <a:prstGeom prst="rect">
            <a:avLst/>
          </a:prstGeom>
          <a:noFill/>
        </p:spPr>
        <p:txBody>
          <a:bodyPr wrap="square" rtlCol="0">
            <a:spAutoFit/>
          </a:bodyPr>
          <a:lstStyle/>
          <a:p>
            <a:pPr algn="ctr"/>
            <a:r>
              <a:rPr lang="fr-FR" sz="2000" u="sng" dirty="0" err="1" smtClean="0">
                <a:solidFill>
                  <a:srgbClr val="FFFF00"/>
                </a:solidFill>
                <a:latin typeface="Spectral Light" panose="02020302060000000000" pitchFamily="18" charset="0"/>
              </a:rPr>
              <a:t>Téshouva</a:t>
            </a:r>
            <a:endParaRPr lang="fr-FR" sz="2000" u="sng" dirty="0" smtClean="0">
              <a:solidFill>
                <a:srgbClr val="FFFF00"/>
              </a:solidFill>
              <a:latin typeface="Spectral Light" panose="02020302060000000000" pitchFamily="18" charset="0"/>
            </a:endParaRPr>
          </a:p>
          <a:p>
            <a:pPr algn="ctr"/>
            <a:endParaRPr lang="fr-FR" sz="1000" u="sng" dirty="0" smtClean="0">
              <a:solidFill>
                <a:schemeClr val="bg1"/>
              </a:solidFill>
              <a:latin typeface="Spectral Light" panose="02020302060000000000" pitchFamily="18" charset="0"/>
            </a:endParaRPr>
          </a:p>
          <a:p>
            <a:pPr algn="ctr"/>
            <a:endParaRPr lang="fr-FR" sz="800" dirty="0">
              <a:solidFill>
                <a:schemeClr val="bg1"/>
              </a:solidFill>
              <a:latin typeface="Spectral Light" panose="02020302060000000000" pitchFamily="18" charset="0"/>
            </a:endParaRPr>
          </a:p>
          <a:p>
            <a:r>
              <a:rPr lang="fr-FR" u="sng" dirty="0" smtClean="0">
                <a:solidFill>
                  <a:schemeClr val="bg1"/>
                </a:solidFill>
                <a:latin typeface="Spectral Light" panose="02020302060000000000" pitchFamily="18" charset="0"/>
              </a:rPr>
              <a:t>2 Samuel 11.1 </a:t>
            </a:r>
            <a:r>
              <a:rPr lang="fr-FR" sz="1200" u="sng" dirty="0" smtClean="0">
                <a:solidFill>
                  <a:schemeClr val="bg1"/>
                </a:solidFill>
                <a:latin typeface="Spectral Light" panose="02020302060000000000" pitchFamily="18" charset="0"/>
              </a:rPr>
              <a:t>(S21)</a:t>
            </a:r>
            <a:endParaRPr lang="fr-FR" u="sng" dirty="0" smtClean="0">
              <a:solidFill>
                <a:schemeClr val="bg1"/>
              </a:solidFill>
              <a:latin typeface="Spectral Light" panose="02020302060000000000" pitchFamily="18" charset="0"/>
            </a:endParaRPr>
          </a:p>
          <a:p>
            <a:r>
              <a:rPr lang="fr-FR" dirty="0">
                <a:solidFill>
                  <a:schemeClr val="tx1">
                    <a:lumMod val="65000"/>
                    <a:lumOff val="35000"/>
                  </a:schemeClr>
                </a:solidFill>
                <a:latin typeface="Spectral Light" panose="02020302060000000000" pitchFamily="18" charset="0"/>
              </a:rPr>
              <a:t>L'année </a:t>
            </a:r>
            <a:r>
              <a:rPr lang="fr-FR" dirty="0">
                <a:solidFill>
                  <a:srgbClr val="FFFF00"/>
                </a:solidFill>
                <a:latin typeface="Spectral Light" panose="02020302060000000000" pitchFamily="18" charset="0"/>
              </a:rPr>
              <a:t>suivante</a:t>
            </a:r>
            <a:r>
              <a:rPr lang="fr-FR" dirty="0">
                <a:solidFill>
                  <a:schemeClr val="tx1">
                    <a:lumMod val="65000"/>
                    <a:lumOff val="35000"/>
                  </a:schemeClr>
                </a:solidFill>
                <a:latin typeface="Spectral Light" panose="02020302060000000000" pitchFamily="18" charset="0"/>
              </a:rPr>
              <a:t>, à l'époque où les rois partent en </a:t>
            </a:r>
            <a:r>
              <a:rPr lang="fr-FR" dirty="0" smtClean="0">
                <a:solidFill>
                  <a:schemeClr val="tx1">
                    <a:lumMod val="65000"/>
                    <a:lumOff val="35000"/>
                  </a:schemeClr>
                </a:solidFill>
                <a:latin typeface="Spectral Light" panose="02020302060000000000" pitchFamily="18" charset="0"/>
              </a:rPr>
              <a:t>campagne…</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Samuel 11.1 </a:t>
            </a:r>
            <a:r>
              <a:rPr lang="fr-FR" sz="1200" u="sng" dirty="0" smtClean="0">
                <a:solidFill>
                  <a:schemeClr val="bg1"/>
                </a:solidFill>
                <a:latin typeface="Spectral Light" panose="02020302060000000000" pitchFamily="18" charset="0"/>
              </a:rPr>
              <a:t>(</a:t>
            </a:r>
            <a:r>
              <a:rPr lang="fr-FR" sz="1200" u="sng" dirty="0">
                <a:solidFill>
                  <a:schemeClr val="bg1"/>
                </a:solidFill>
                <a:latin typeface="Spectral Light" panose="02020302060000000000" pitchFamily="18" charset="0"/>
              </a:rPr>
              <a:t>Bible du Rabbinat </a:t>
            </a:r>
            <a:r>
              <a:rPr lang="fr-FR" sz="1200" u="sng" dirty="0" smtClean="0">
                <a:solidFill>
                  <a:schemeClr val="bg1"/>
                </a:solidFill>
                <a:latin typeface="Spectral Light" panose="02020302060000000000" pitchFamily="18" charset="0"/>
              </a:rPr>
              <a:t>Français </a:t>
            </a:r>
            <a:r>
              <a:rPr lang="fr-FR" sz="1200" u="sng" dirty="0" err="1" smtClean="0">
                <a:solidFill>
                  <a:schemeClr val="bg1"/>
                </a:solidFill>
                <a:latin typeface="Spectral Light" panose="02020302060000000000" pitchFamily="18" charset="0"/>
              </a:rPr>
              <a:t>Zadoc</a:t>
            </a:r>
            <a:r>
              <a:rPr lang="fr-FR" sz="1200" u="sng" dirty="0" smtClean="0">
                <a:solidFill>
                  <a:schemeClr val="bg1"/>
                </a:solidFill>
                <a:latin typeface="Spectral Light" panose="02020302060000000000" pitchFamily="18" charset="0"/>
              </a:rPr>
              <a:t> </a:t>
            </a:r>
            <a:r>
              <a:rPr lang="fr-FR" sz="1200" u="sng" dirty="0">
                <a:solidFill>
                  <a:schemeClr val="bg1"/>
                </a:solidFill>
                <a:latin typeface="Spectral Light" panose="02020302060000000000" pitchFamily="18" charset="0"/>
              </a:rPr>
              <a:t>Kahn, </a:t>
            </a:r>
            <a:r>
              <a:rPr lang="fr-FR" sz="1200" u="sng" dirty="0" smtClean="0">
                <a:solidFill>
                  <a:schemeClr val="bg1"/>
                </a:solidFill>
                <a:latin typeface="Spectral Light" panose="02020302060000000000" pitchFamily="18" charset="0"/>
              </a:rPr>
              <a:t>1966)</a:t>
            </a:r>
            <a:endParaRPr lang="fr-FR" sz="1200" u="sng" dirty="0">
              <a:solidFill>
                <a:schemeClr val="bg1"/>
              </a:solidFill>
              <a:latin typeface="Spectral Light" panose="02020302060000000000" pitchFamily="18" charset="0"/>
            </a:endParaRPr>
          </a:p>
          <a:p>
            <a:r>
              <a:rPr lang="fr-FR" dirty="0">
                <a:solidFill>
                  <a:schemeClr val="tx1">
                    <a:lumMod val="65000"/>
                    <a:lumOff val="35000"/>
                  </a:schemeClr>
                </a:solidFill>
                <a:latin typeface="Spectral Light" panose="02020302060000000000" pitchFamily="18" charset="0"/>
              </a:rPr>
              <a:t>Au</a:t>
            </a:r>
            <a:r>
              <a:rPr lang="fr-FR" dirty="0">
                <a:solidFill>
                  <a:schemeClr val="bg1"/>
                </a:solidFill>
                <a:latin typeface="Spectral Light" panose="02020302060000000000" pitchFamily="18" charset="0"/>
              </a:rPr>
              <a:t> </a:t>
            </a:r>
            <a:r>
              <a:rPr lang="fr-FR" dirty="0">
                <a:solidFill>
                  <a:srgbClr val="FFFF00"/>
                </a:solidFill>
                <a:latin typeface="Spectral Light" panose="02020302060000000000" pitchFamily="18" charset="0"/>
              </a:rPr>
              <a:t>renouvellement</a:t>
            </a:r>
            <a:r>
              <a:rPr lang="fr-FR" dirty="0">
                <a:solidFill>
                  <a:schemeClr val="bg1"/>
                </a:solidFill>
                <a:latin typeface="Spectral Light" panose="02020302060000000000" pitchFamily="18" charset="0"/>
              </a:rPr>
              <a:t> </a:t>
            </a:r>
            <a:r>
              <a:rPr lang="fr-FR" dirty="0">
                <a:solidFill>
                  <a:schemeClr val="tx1">
                    <a:lumMod val="65000"/>
                    <a:lumOff val="35000"/>
                  </a:schemeClr>
                </a:solidFill>
                <a:latin typeface="Spectral Light" panose="02020302060000000000" pitchFamily="18" charset="0"/>
              </a:rPr>
              <a:t>de l’année, époque où les rois entrent en </a:t>
            </a:r>
            <a:r>
              <a:rPr lang="fr-FR" dirty="0" smtClean="0">
                <a:solidFill>
                  <a:schemeClr val="tx1">
                    <a:lumMod val="65000"/>
                    <a:lumOff val="35000"/>
                  </a:schemeClr>
                </a:solidFill>
                <a:latin typeface="Spectral Light" panose="02020302060000000000" pitchFamily="18" charset="0"/>
              </a:rPr>
              <a:t>campagne…</a:t>
            </a:r>
          </a:p>
          <a:p>
            <a:endParaRPr lang="fr-FR" sz="1000" dirty="0">
              <a:solidFill>
                <a:schemeClr val="bg1"/>
              </a:solidFill>
              <a:latin typeface="Spectral Light" panose="02020302060000000000" pitchFamily="18" charset="0"/>
            </a:endParaRPr>
          </a:p>
          <a:p>
            <a:r>
              <a:rPr lang="fr-FR" u="sng" dirty="0">
                <a:solidFill>
                  <a:schemeClr val="bg1"/>
                </a:solidFill>
                <a:latin typeface="Spectral Light" panose="02020302060000000000" pitchFamily="18" charset="0"/>
              </a:rPr>
              <a:t>2 Samuel 11.1 </a:t>
            </a:r>
            <a:r>
              <a:rPr lang="fr-FR" sz="1200" u="sng" dirty="0">
                <a:solidFill>
                  <a:schemeClr val="bg1"/>
                </a:solidFill>
                <a:latin typeface="Spectral Light" panose="02020302060000000000" pitchFamily="18" charset="0"/>
              </a:rPr>
              <a:t>(Français courant, 1982)</a:t>
            </a:r>
          </a:p>
          <a:p>
            <a:r>
              <a:rPr lang="fr-FR" dirty="0" smtClean="0">
                <a:solidFill>
                  <a:schemeClr val="tx1">
                    <a:lumMod val="65000"/>
                    <a:lumOff val="35000"/>
                  </a:schemeClr>
                </a:solidFill>
                <a:latin typeface="Spectral Light" panose="02020302060000000000" pitchFamily="18" charset="0"/>
              </a:rPr>
              <a:t>Au </a:t>
            </a:r>
            <a:r>
              <a:rPr lang="fr-FR" dirty="0">
                <a:solidFill>
                  <a:srgbClr val="FFFF00"/>
                </a:solidFill>
                <a:latin typeface="Spectral Light" panose="02020302060000000000" pitchFamily="18" charset="0"/>
              </a:rPr>
              <a:t>printemps suivant </a:t>
            </a:r>
            <a:r>
              <a:rPr lang="fr-FR" dirty="0">
                <a:solidFill>
                  <a:schemeClr val="tx1">
                    <a:lumMod val="65000"/>
                    <a:lumOff val="35000"/>
                  </a:schemeClr>
                </a:solidFill>
                <a:latin typeface="Spectral Light" panose="02020302060000000000" pitchFamily="18" charset="0"/>
              </a:rPr>
              <a:t>- c'est la saison où, d'habitude, les rois partent pour la guerre </a:t>
            </a:r>
            <a:r>
              <a:rPr lang="fr-FR" dirty="0" smtClean="0">
                <a:solidFill>
                  <a:schemeClr val="tx1">
                    <a:lumMod val="65000"/>
                    <a:lumOff val="35000"/>
                  </a:schemeClr>
                </a:solidFill>
                <a:latin typeface="Spectral Light" panose="02020302060000000000" pitchFamily="18" charset="0"/>
              </a:rPr>
              <a:t>-…</a:t>
            </a:r>
            <a:endParaRPr lang="fr-FR" dirty="0">
              <a:solidFill>
                <a:schemeClr val="tx1">
                  <a:lumMod val="65000"/>
                  <a:lumOff val="35000"/>
                </a:schemeClr>
              </a:solidFill>
              <a:latin typeface="Spectral Light" panose="02020302060000000000" pitchFamily="18" charset="0"/>
            </a:endParaRPr>
          </a:p>
        </p:txBody>
      </p:sp>
    </p:spTree>
    <p:extLst>
      <p:ext uri="{BB962C8B-B14F-4D97-AF65-F5344CB8AC3E}">
        <p14:creationId xmlns:p14="http://schemas.microsoft.com/office/powerpoint/2010/main" val="62374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66</a:t>
            </a:fld>
            <a:endParaRPr lang="fr-FR" dirty="0">
              <a:solidFill>
                <a:schemeClr val="bg1">
                  <a:lumMod val="75000"/>
                </a:schemeClr>
              </a:solidFill>
            </a:endParaRPr>
          </a:p>
        </p:txBody>
      </p:sp>
      <p:sp>
        <p:nvSpPr>
          <p:cNvPr id="2" name="ZoneTexte 1"/>
          <p:cNvSpPr txBox="1"/>
          <p:nvPr/>
        </p:nvSpPr>
        <p:spPr>
          <a:xfrm>
            <a:off x="1943708" y="335223"/>
            <a:ext cx="5058562" cy="646331"/>
          </a:xfrm>
          <a:prstGeom prst="rect">
            <a:avLst/>
          </a:prstGeom>
          <a:noFill/>
        </p:spPr>
        <p:txBody>
          <a:bodyPr wrap="square" rtlCol="0">
            <a:spAutoFit/>
          </a:bodyPr>
          <a:lstStyle/>
          <a:p>
            <a:pPr algn="ctr"/>
            <a:r>
              <a:rPr lang="fr-FR" sz="3600" dirty="0" smtClean="0">
                <a:ln>
                  <a:solidFill>
                    <a:schemeClr val="tx1">
                      <a:lumMod val="75000"/>
                      <a:lumOff val="25000"/>
                    </a:schemeClr>
                  </a:solidFill>
                </a:ln>
                <a:solidFill>
                  <a:srgbClr val="00FF00"/>
                </a:solidFill>
                <a:latin typeface="Spectral" panose="02020802060000000000" pitchFamily="18" charset="0"/>
              </a:rPr>
              <a:t>Téqoufah</a:t>
            </a:r>
            <a:r>
              <a:rPr lang="fr-FR" sz="3600" dirty="0" smtClean="0">
                <a:latin typeface="Spectral" panose="02020802060000000000" pitchFamily="18" charset="0"/>
              </a:rPr>
              <a:t> = </a:t>
            </a:r>
            <a:r>
              <a:rPr lang="fr-FR" sz="3600" dirty="0" err="1" smtClean="0">
                <a:ln>
                  <a:solidFill>
                    <a:schemeClr val="tx1">
                      <a:lumMod val="75000"/>
                      <a:lumOff val="25000"/>
                    </a:schemeClr>
                  </a:solidFill>
                </a:ln>
                <a:solidFill>
                  <a:srgbClr val="FFFF00"/>
                </a:solidFill>
                <a:latin typeface="Spectral" panose="02020802060000000000" pitchFamily="18" charset="0"/>
              </a:rPr>
              <a:t>Téshouva</a:t>
            </a:r>
            <a:r>
              <a:rPr lang="fr-FR" sz="3600" dirty="0" smtClean="0">
                <a:latin typeface="Spectral" panose="02020802060000000000" pitchFamily="18" charset="0"/>
              </a:rPr>
              <a:t> ?</a:t>
            </a:r>
            <a:endParaRPr lang="fr-FR" sz="3600" dirty="0">
              <a:latin typeface="Spectral" panose="02020802060000000000" pitchFamily="18" charset="0"/>
            </a:endParaRPr>
          </a:p>
        </p:txBody>
      </p:sp>
      <p:sp>
        <p:nvSpPr>
          <p:cNvPr id="8" name="ZoneTexte 7"/>
          <p:cNvSpPr txBox="1"/>
          <p:nvPr/>
        </p:nvSpPr>
        <p:spPr>
          <a:xfrm>
            <a:off x="395536" y="1020241"/>
            <a:ext cx="3888432" cy="1754326"/>
          </a:xfrm>
          <a:prstGeom prst="rect">
            <a:avLst/>
          </a:prstGeom>
          <a:solidFill>
            <a:schemeClr val="tx1"/>
          </a:solidFill>
        </p:spPr>
        <p:txBody>
          <a:bodyPr wrap="square" rtlCol="0">
            <a:spAutoFit/>
          </a:bodyPr>
          <a:lstStyle/>
          <a:p>
            <a:r>
              <a:rPr lang="fr-FR" sz="2000" dirty="0" smtClean="0">
                <a:solidFill>
                  <a:srgbClr val="00FF00"/>
                </a:solidFill>
                <a:latin typeface="Spectral Light" panose="02020302060000000000" pitchFamily="18" charset="0"/>
              </a:rPr>
              <a:t>Téqoufah</a:t>
            </a:r>
            <a:r>
              <a:rPr lang="fr-FR" sz="2000" dirty="0" smtClean="0">
                <a:solidFill>
                  <a:schemeClr val="bg1"/>
                </a:solidFill>
                <a:latin typeface="Spectral Light" panose="02020302060000000000" pitchFamily="18" charset="0"/>
              </a:rPr>
              <a:t> marque un évènement céleste précis : l’équinoxe </a:t>
            </a:r>
            <a:r>
              <a:rPr lang="fr-FR" dirty="0" smtClean="0">
                <a:solidFill>
                  <a:schemeClr val="bg1"/>
                </a:solidFill>
                <a:latin typeface="Spectral Light" panose="02020302060000000000" pitchFamily="18" charset="0"/>
              </a:rPr>
              <a:t>(et la situation du soleil par rapport aux constellations).</a:t>
            </a:r>
          </a:p>
          <a:p>
            <a:endParaRPr lang="fr-FR" sz="12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PRÉCIS</a:t>
            </a:r>
          </a:p>
        </p:txBody>
      </p:sp>
      <p:sp>
        <p:nvSpPr>
          <p:cNvPr id="11" name="ZoneTexte 10"/>
          <p:cNvSpPr txBox="1">
            <a:spLocks noChangeAspect="1"/>
          </p:cNvSpPr>
          <p:nvPr/>
        </p:nvSpPr>
        <p:spPr>
          <a:xfrm>
            <a:off x="4301688" y="1020241"/>
            <a:ext cx="3870711" cy="1754326"/>
          </a:xfrm>
          <a:prstGeom prst="rect">
            <a:avLst/>
          </a:prstGeom>
          <a:solidFill>
            <a:schemeClr val="tx1"/>
          </a:solidFill>
        </p:spPr>
        <p:txBody>
          <a:bodyPr wrap="square" rtlCol="0">
            <a:noAutofit/>
          </a:bodyPr>
          <a:lstStyle/>
          <a:p>
            <a:r>
              <a:rPr lang="fr-FR" sz="2000" dirty="0" err="1" smtClean="0">
                <a:solidFill>
                  <a:srgbClr val="FFFF00"/>
                </a:solidFill>
                <a:latin typeface="Spectral Light" panose="02020302060000000000" pitchFamily="18" charset="0"/>
              </a:rPr>
              <a:t>Téshouva</a:t>
            </a:r>
            <a:r>
              <a:rPr lang="fr-FR" sz="2000" dirty="0" smtClean="0">
                <a:solidFill>
                  <a:schemeClr val="bg1"/>
                </a:solidFill>
                <a:latin typeface="Spectral Light" panose="02020302060000000000" pitchFamily="18" charset="0"/>
              </a:rPr>
              <a:t> situe cet évènement céleste au printemps.</a:t>
            </a:r>
          </a:p>
          <a:p>
            <a:endParaRPr lang="fr-FR" sz="800"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endParaRPr lang="fr-FR" sz="800" dirty="0" smtClean="0">
              <a:solidFill>
                <a:schemeClr val="bg1"/>
              </a:solidFill>
              <a:latin typeface="Spectral Light" panose="02020302060000000000" pitchFamily="18" charset="0"/>
            </a:endParaRPr>
          </a:p>
          <a:p>
            <a:endParaRPr lang="fr-FR" sz="800" dirty="0" smtClean="0">
              <a:solidFill>
                <a:schemeClr val="bg1"/>
              </a:solidFill>
              <a:latin typeface="Spectral Light" panose="02020302060000000000" pitchFamily="18" charset="0"/>
            </a:endParaRPr>
          </a:p>
          <a:p>
            <a:endParaRPr lang="fr-FR" sz="800" dirty="0">
              <a:solidFill>
                <a:schemeClr val="bg1"/>
              </a:solidFill>
              <a:latin typeface="Spectral Light" panose="02020302060000000000" pitchFamily="18" charset="0"/>
            </a:endParaRPr>
          </a:p>
          <a:p>
            <a:endParaRPr lang="fr-FR" sz="8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MOINS PRÉCIS</a:t>
            </a:r>
            <a:endParaRPr lang="fr-FR" sz="2000" dirty="0">
              <a:solidFill>
                <a:schemeClr val="bg1"/>
              </a:solidFill>
              <a:latin typeface="Spectral Light" panose="02020302060000000000" pitchFamily="18" charset="0"/>
            </a:endParaRPr>
          </a:p>
        </p:txBody>
      </p:sp>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79892" y="2905676"/>
            <a:ext cx="3135744" cy="1857712"/>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472989" y="2848940"/>
            <a:ext cx="3327282" cy="19711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37512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wipe(left)">
                                      <p:cBhvr>
                                        <p:cTn id="27" dur="500"/>
                                        <p:tgtEl>
                                          <p:spTgt spid="11">
                                            <p:txEl>
                                              <p:pRg st="7" end="7"/>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1000"/>
                                        <p:tgtEl>
                                          <p:spTgt spid="1027"/>
                                        </p:tgtEl>
                                      </p:cBhvr>
                                    </p:animEffect>
                                    <p:anim calcmode="lin" valueType="num">
                                      <p:cBhvr>
                                        <p:cTn id="31" dur="1000" fill="hold"/>
                                        <p:tgtEl>
                                          <p:spTgt spid="1027"/>
                                        </p:tgtEl>
                                        <p:attrNameLst>
                                          <p:attrName>ppt_x</p:attrName>
                                        </p:attrNameLst>
                                      </p:cBhvr>
                                      <p:tavLst>
                                        <p:tav tm="0">
                                          <p:val>
                                            <p:strVal val="#ppt_x"/>
                                          </p:val>
                                        </p:tav>
                                        <p:tav tm="100000">
                                          <p:val>
                                            <p:strVal val="#ppt_x"/>
                                          </p:val>
                                        </p:tav>
                                      </p:tavLst>
                                    </p:anim>
                                    <p:anim calcmode="lin" valueType="num">
                                      <p:cBhvr>
                                        <p:cTn id="3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67</a:t>
            </a:fld>
            <a:endParaRPr lang="fr-FR" dirty="0">
              <a:solidFill>
                <a:schemeClr val="bg1">
                  <a:lumMod val="75000"/>
                </a:schemeClr>
              </a:solidFill>
            </a:endParaRPr>
          </a:p>
        </p:txBody>
      </p:sp>
      <p:sp>
        <p:nvSpPr>
          <p:cNvPr id="2" name="ZoneTexte 1"/>
          <p:cNvSpPr txBox="1"/>
          <p:nvPr/>
        </p:nvSpPr>
        <p:spPr>
          <a:xfrm>
            <a:off x="1115616" y="335223"/>
            <a:ext cx="7128792" cy="646331"/>
          </a:xfrm>
          <a:prstGeom prst="rect">
            <a:avLst/>
          </a:prstGeom>
          <a:noFill/>
        </p:spPr>
        <p:txBody>
          <a:bodyPr wrap="square" rtlCol="0">
            <a:spAutoFit/>
          </a:bodyPr>
          <a:lstStyle/>
          <a:p>
            <a:pPr algn="ctr"/>
            <a:r>
              <a:rPr lang="fr-FR" sz="3600" dirty="0" smtClean="0">
                <a:ln>
                  <a:solidFill>
                    <a:schemeClr val="tx1">
                      <a:lumMod val="75000"/>
                      <a:lumOff val="25000"/>
                    </a:schemeClr>
                  </a:solidFill>
                </a:ln>
                <a:solidFill>
                  <a:srgbClr val="00FF00"/>
                </a:solidFill>
                <a:latin typeface="Spectral" panose="02020802060000000000" pitchFamily="18" charset="0"/>
              </a:rPr>
              <a:t>Téqoufah</a:t>
            </a:r>
            <a:endParaRPr lang="fr-FR" sz="3600" dirty="0">
              <a:latin typeface="Spectral" panose="02020802060000000000" pitchFamily="18" charset="0"/>
            </a:endParaRPr>
          </a:p>
        </p:txBody>
      </p:sp>
      <p:sp>
        <p:nvSpPr>
          <p:cNvPr id="8" name="ZoneTexte 7"/>
          <p:cNvSpPr txBox="1"/>
          <p:nvPr/>
        </p:nvSpPr>
        <p:spPr>
          <a:xfrm>
            <a:off x="1115616" y="1054958"/>
            <a:ext cx="7128792" cy="3477875"/>
          </a:xfrm>
          <a:prstGeom prst="rect">
            <a:avLst/>
          </a:prstGeom>
          <a:solidFill>
            <a:schemeClr val="tx1"/>
          </a:solidFill>
        </p:spPr>
        <p:txBody>
          <a:bodyPr wrap="square" rtlCol="0">
            <a:spAutoFit/>
          </a:bodyPr>
          <a:lstStyle/>
          <a:p>
            <a:r>
              <a:rPr lang="fr-FR" sz="2000" dirty="0" smtClean="0">
                <a:solidFill>
                  <a:srgbClr val="00B0F0"/>
                </a:solidFill>
                <a:latin typeface="Spectral Light" panose="02020302060000000000" pitchFamily="18" charset="0"/>
              </a:rPr>
              <a:t>Yahuah</a:t>
            </a:r>
            <a:r>
              <a:rPr lang="fr-FR" sz="2000" dirty="0" smtClean="0">
                <a:solidFill>
                  <a:schemeClr val="bg1"/>
                </a:solidFill>
                <a:latin typeface="Spectral Light" panose="02020302060000000000" pitchFamily="18" charset="0"/>
              </a:rPr>
              <a:t> </a:t>
            </a:r>
            <a:r>
              <a:rPr lang="fr-FR" sz="2000" dirty="0">
                <a:solidFill>
                  <a:schemeClr val="bg1"/>
                </a:solidFill>
                <a:latin typeface="Spectral Light" panose="02020302060000000000" pitchFamily="18" charset="0"/>
              </a:rPr>
              <a:t>nous a clairement donné un </a:t>
            </a:r>
            <a:r>
              <a:rPr lang="fr-FR" sz="2000" dirty="0" smtClean="0">
                <a:solidFill>
                  <a:schemeClr val="bg1"/>
                </a:solidFill>
                <a:latin typeface="Spectral Light" panose="02020302060000000000" pitchFamily="18" charset="0"/>
              </a:rPr>
              <a:t>ensemble de signes pour marquer et pour proclamer </a:t>
            </a:r>
            <a:r>
              <a:rPr lang="fr-FR" sz="2000" dirty="0">
                <a:solidFill>
                  <a:schemeClr val="bg1"/>
                </a:solidFill>
                <a:latin typeface="Spectral Light" panose="02020302060000000000" pitchFamily="18" charset="0"/>
              </a:rPr>
              <a:t>la fin de </a:t>
            </a:r>
            <a:r>
              <a:rPr lang="fr-FR" sz="2000" dirty="0" smtClean="0">
                <a:solidFill>
                  <a:schemeClr val="bg1"/>
                </a:solidFill>
                <a:latin typeface="Spectral Light" panose="02020302060000000000" pitchFamily="18" charset="0"/>
              </a:rPr>
              <a:t>l'année : </a:t>
            </a:r>
            <a:r>
              <a:rPr lang="fr-FR" sz="2000" dirty="0" smtClean="0">
                <a:solidFill>
                  <a:srgbClr val="00FF00"/>
                </a:solidFill>
                <a:latin typeface="Spectral Light" panose="02020302060000000000" pitchFamily="18" charset="0"/>
              </a:rPr>
              <a:t>l’équinoxe du printemps</a:t>
            </a:r>
            <a:r>
              <a:rPr lang="fr-FR" sz="2000" dirty="0" smtClean="0">
                <a:solidFill>
                  <a:schemeClr val="bg1"/>
                </a:solidFill>
                <a:latin typeface="Spectral Light" panose="02020302060000000000" pitchFamily="18" charset="0"/>
              </a:rPr>
              <a:t>.</a:t>
            </a:r>
          </a:p>
          <a:p>
            <a:r>
              <a:rPr lang="fr-FR" sz="2000" dirty="0" smtClean="0">
                <a:solidFill>
                  <a:schemeClr val="bg1"/>
                </a:solidFill>
                <a:latin typeface="Spectral Light" panose="02020302060000000000" pitchFamily="18" charset="0"/>
              </a:rPr>
              <a:t>Ce moment est le </a:t>
            </a:r>
            <a:r>
              <a:rPr lang="fr-FR" sz="2000" u="sng" dirty="0" smtClean="0">
                <a:solidFill>
                  <a:schemeClr val="bg1"/>
                </a:solidFill>
                <a:latin typeface="Spectral Light" panose="02020302060000000000" pitchFamily="18" charset="0"/>
              </a:rPr>
              <a:t>dernier jour de l’année</a:t>
            </a:r>
            <a:r>
              <a:rPr lang="fr-FR" sz="2000" dirty="0" smtClean="0">
                <a:solidFill>
                  <a:schemeClr val="bg1"/>
                </a:solidFill>
                <a:latin typeface="Spectral Light" panose="02020302060000000000" pitchFamily="18" charset="0"/>
              </a:rPr>
              <a:t>, selon les directives du Très-Haut.</a:t>
            </a:r>
          </a:p>
          <a:p>
            <a:endParaRPr lang="fr-FR" sz="2000"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Genèse 1.14 </a:t>
            </a:r>
            <a:r>
              <a:rPr lang="fr-FR" sz="1600" u="sng" dirty="0" smtClean="0">
                <a:solidFill>
                  <a:schemeClr val="bg1"/>
                </a:solidFill>
                <a:latin typeface="Spectral Light" panose="02020302060000000000" pitchFamily="18" charset="0"/>
              </a:rPr>
              <a:t>(Abbé Fillion, 1885)</a:t>
            </a:r>
            <a:endParaRPr lang="fr-FR" sz="16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Elohim </a:t>
            </a:r>
            <a:r>
              <a:rPr lang="fr-FR" sz="2000" dirty="0">
                <a:solidFill>
                  <a:schemeClr val="bg1"/>
                </a:solidFill>
                <a:latin typeface="Spectral Light" panose="02020302060000000000" pitchFamily="18" charset="0"/>
              </a:rPr>
              <a:t>dit </a:t>
            </a:r>
            <a:r>
              <a:rPr lang="fr-FR" sz="2000" dirty="0" smtClean="0">
                <a:solidFill>
                  <a:schemeClr val="bg1"/>
                </a:solidFill>
                <a:latin typeface="Spectral Light" panose="02020302060000000000" pitchFamily="18" charset="0"/>
              </a:rPr>
              <a:t>aussi : </a:t>
            </a:r>
            <a:r>
              <a:rPr lang="fr-FR" sz="2000" dirty="0">
                <a:solidFill>
                  <a:schemeClr val="bg1"/>
                </a:solidFill>
                <a:latin typeface="Spectral Light" panose="02020302060000000000" pitchFamily="18" charset="0"/>
              </a:rPr>
              <a:t>Que des </a:t>
            </a:r>
            <a:r>
              <a:rPr lang="fr-FR" sz="2000" dirty="0">
                <a:solidFill>
                  <a:srgbClr val="FFFF00"/>
                </a:solidFill>
                <a:latin typeface="Spectral Light" panose="02020302060000000000" pitchFamily="18" charset="0"/>
              </a:rPr>
              <a:t>corps de lumière </a:t>
            </a:r>
            <a:r>
              <a:rPr lang="fr-FR" sz="2000" dirty="0">
                <a:solidFill>
                  <a:schemeClr val="bg1"/>
                </a:solidFill>
                <a:latin typeface="Spectral Light" panose="02020302060000000000" pitchFamily="18" charset="0"/>
              </a:rPr>
              <a:t>soient faits dans le firmament du ciel, afin qu'ils séparent le jour d'avec la nuit, et qu'ils servent de </a:t>
            </a:r>
            <a:r>
              <a:rPr lang="fr-FR" sz="2000" dirty="0">
                <a:solidFill>
                  <a:srgbClr val="DF57FF"/>
                </a:solidFill>
                <a:latin typeface="Spectral Light" panose="02020302060000000000" pitchFamily="18" charset="0"/>
              </a:rPr>
              <a:t>signes</a:t>
            </a:r>
            <a:r>
              <a:rPr lang="fr-FR" sz="2000" dirty="0">
                <a:solidFill>
                  <a:schemeClr val="bg1"/>
                </a:solidFill>
                <a:latin typeface="Spectral Light" panose="02020302060000000000" pitchFamily="18" charset="0"/>
              </a:rPr>
              <a:t> pour marquer les temps, les jours et les </a:t>
            </a:r>
            <a:r>
              <a:rPr lang="fr-FR" sz="2000" dirty="0" smtClean="0">
                <a:solidFill>
                  <a:srgbClr val="FF0000"/>
                </a:solidFill>
                <a:latin typeface="Spectral Light" panose="02020302060000000000" pitchFamily="18" charset="0"/>
              </a:rPr>
              <a:t>années</a:t>
            </a:r>
            <a:r>
              <a:rPr lang="fr-FR" sz="2000" dirty="0" smtClean="0">
                <a:solidFill>
                  <a:schemeClr val="bg1"/>
                </a:solidFill>
                <a:latin typeface="Spectral Light" panose="02020302060000000000" pitchFamily="18" charset="0"/>
              </a:rPr>
              <a:t>.</a:t>
            </a:r>
          </a:p>
        </p:txBody>
      </p:sp>
    </p:spTree>
    <p:extLst>
      <p:ext uri="{BB962C8B-B14F-4D97-AF65-F5344CB8AC3E}">
        <p14:creationId xmlns:p14="http://schemas.microsoft.com/office/powerpoint/2010/main" val="42867823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68</a:t>
            </a:fld>
            <a:endParaRPr lang="fr-FR" dirty="0">
              <a:solidFill>
                <a:schemeClr val="bg1">
                  <a:lumMod val="75000"/>
                </a:schemeClr>
              </a:solidFill>
            </a:endParaRPr>
          </a:p>
        </p:txBody>
      </p:sp>
      <p:sp>
        <p:nvSpPr>
          <p:cNvPr id="2" name="ZoneTexte 1"/>
          <p:cNvSpPr txBox="1"/>
          <p:nvPr/>
        </p:nvSpPr>
        <p:spPr>
          <a:xfrm>
            <a:off x="1115616" y="335223"/>
            <a:ext cx="7128792" cy="646331"/>
          </a:xfrm>
          <a:prstGeom prst="rect">
            <a:avLst/>
          </a:prstGeom>
          <a:noFill/>
        </p:spPr>
        <p:txBody>
          <a:bodyPr wrap="square" rtlCol="0">
            <a:spAutoFit/>
          </a:bodyPr>
          <a:lstStyle/>
          <a:p>
            <a:pPr algn="ctr"/>
            <a:r>
              <a:rPr lang="fr-FR" sz="3600" dirty="0" smtClean="0">
                <a:ln>
                  <a:solidFill>
                    <a:schemeClr val="tx1">
                      <a:lumMod val="75000"/>
                      <a:lumOff val="25000"/>
                    </a:schemeClr>
                  </a:solidFill>
                </a:ln>
                <a:solidFill>
                  <a:srgbClr val="00FF00"/>
                </a:solidFill>
                <a:latin typeface="Spectral" panose="02020802060000000000" pitchFamily="18" charset="0"/>
              </a:rPr>
              <a:t>Téqoufah</a:t>
            </a:r>
            <a:endParaRPr lang="fr-FR" sz="3600" dirty="0">
              <a:latin typeface="Spectral" panose="02020802060000000000" pitchFamily="18" charset="0"/>
            </a:endParaRPr>
          </a:p>
        </p:txBody>
      </p:sp>
      <p:sp>
        <p:nvSpPr>
          <p:cNvPr id="8" name="ZoneTexte 7"/>
          <p:cNvSpPr txBox="1"/>
          <p:nvPr/>
        </p:nvSpPr>
        <p:spPr>
          <a:xfrm>
            <a:off x="1115616" y="1054958"/>
            <a:ext cx="7128792" cy="1631216"/>
          </a:xfrm>
          <a:prstGeom prst="rect">
            <a:avLst/>
          </a:prstGeom>
          <a:solidFill>
            <a:schemeClr val="tx1"/>
          </a:solidFill>
        </p:spPr>
        <p:txBody>
          <a:bodyPr wrap="square" rtlCol="0">
            <a:spAutoFit/>
          </a:bodyPr>
          <a:lstStyle/>
          <a:p>
            <a:r>
              <a:rPr lang="fr-FR" sz="2000" u="sng" dirty="0" smtClean="0">
                <a:solidFill>
                  <a:schemeClr val="bg1"/>
                </a:solidFill>
                <a:latin typeface="Spectral Light" panose="02020302060000000000" pitchFamily="18" charset="0"/>
              </a:rPr>
              <a:t>Genèse 1.14 </a:t>
            </a:r>
            <a:r>
              <a:rPr lang="fr-FR" sz="1600" u="sng" dirty="0" smtClean="0">
                <a:solidFill>
                  <a:schemeClr val="bg1"/>
                </a:solidFill>
                <a:latin typeface="Spectral Light" panose="02020302060000000000" pitchFamily="18" charset="0"/>
              </a:rPr>
              <a:t>(LXX)</a:t>
            </a:r>
            <a:endParaRPr lang="fr-FR" sz="1600" dirty="0">
              <a:solidFill>
                <a:schemeClr val="bg1"/>
              </a:solidFill>
              <a:latin typeface="Spectral Light" panose="02020302060000000000" pitchFamily="18" charset="0"/>
            </a:endParaRPr>
          </a:p>
          <a:p>
            <a:r>
              <a:rPr lang="el-GR" sz="2000" dirty="0">
                <a:solidFill>
                  <a:schemeClr val="bg1"/>
                </a:solidFill>
                <a:latin typeface="Spectral Light" panose="02020302060000000000" pitchFamily="18" charset="0"/>
              </a:rPr>
              <a:t>Καὶ εἶπεν ὁ θεός Γενηθήτωσαν </a:t>
            </a:r>
            <a:r>
              <a:rPr lang="el-GR" sz="2000" dirty="0">
                <a:solidFill>
                  <a:srgbClr val="FFFF00"/>
                </a:solidFill>
                <a:latin typeface="Spectral Light" panose="02020302060000000000" pitchFamily="18" charset="0"/>
              </a:rPr>
              <a:t>φωστῆρες</a:t>
            </a:r>
            <a:r>
              <a:rPr lang="el-GR" sz="2000" dirty="0">
                <a:solidFill>
                  <a:schemeClr val="bg1"/>
                </a:solidFill>
                <a:latin typeface="Spectral Light" panose="02020302060000000000" pitchFamily="18" charset="0"/>
              </a:rPr>
              <a:t> ἐν τῷ στερεώματι τοῦ οὐρανοῦ εἰς φαῦσιν τῆς γῆς τοῦ διαχωρίζειν ἀνὰ μέσον τῆς ἡμέρας καὶ ἀνὰ μέσον τῆς νυκτὸς καὶ ἔστωσαν εἰς σημεῖα καὶ εἰς καιροὺς καὶ εἰς ἡμέρας καὶ εἰς ἐνιαυτοὺς</a:t>
            </a:r>
            <a:endParaRPr lang="fr-FR" sz="2000" dirty="0" smtClean="0">
              <a:solidFill>
                <a:schemeClr val="bg1"/>
              </a:solidFill>
              <a:latin typeface="Spectral Light" panose="02020302060000000000" pitchFamily="18" charset="0"/>
            </a:endParaRPr>
          </a:p>
        </p:txBody>
      </p:sp>
      <p:sp>
        <p:nvSpPr>
          <p:cNvPr id="5" name="ZoneTexte 4"/>
          <p:cNvSpPr txBox="1"/>
          <p:nvPr/>
        </p:nvSpPr>
        <p:spPr>
          <a:xfrm>
            <a:off x="1115616" y="2838574"/>
            <a:ext cx="7128792" cy="1323439"/>
          </a:xfrm>
          <a:prstGeom prst="rect">
            <a:avLst/>
          </a:prstGeom>
          <a:solidFill>
            <a:schemeClr val="tx1"/>
          </a:solidFill>
        </p:spPr>
        <p:txBody>
          <a:bodyPr wrap="square" rtlCol="0">
            <a:spAutoFit/>
          </a:bodyPr>
          <a:lstStyle/>
          <a:p>
            <a:r>
              <a:rPr lang="el-GR" sz="2000" dirty="0">
                <a:solidFill>
                  <a:srgbClr val="FFFF00"/>
                </a:solidFill>
                <a:latin typeface="Spectral Light" panose="02020302060000000000" pitchFamily="18" charset="0"/>
              </a:rPr>
              <a:t>φωστῆρες</a:t>
            </a:r>
            <a:r>
              <a:rPr lang="fr-FR" sz="2000" dirty="0" smtClean="0">
                <a:solidFill>
                  <a:schemeClr val="bg1"/>
                </a:solidFill>
                <a:latin typeface="Spectral Light" panose="02020302060000000000" pitchFamily="18" charset="0"/>
              </a:rPr>
              <a:t> </a:t>
            </a:r>
            <a:r>
              <a:rPr lang="fr-FR" sz="1600" dirty="0" smtClean="0">
                <a:solidFill>
                  <a:schemeClr val="bg1"/>
                </a:solidFill>
                <a:latin typeface="Spectral Light" panose="02020302060000000000" pitchFamily="18" charset="0"/>
              </a:rPr>
              <a:t>(</a:t>
            </a:r>
            <a:r>
              <a:rPr lang="fr-FR" sz="1600" dirty="0" err="1" smtClean="0">
                <a:solidFill>
                  <a:schemeClr val="bg1"/>
                </a:solidFill>
                <a:latin typeface="Spectral Light" panose="02020302060000000000" pitchFamily="18" charset="0"/>
              </a:rPr>
              <a:t>phostère</a:t>
            </a:r>
            <a:r>
              <a:rPr lang="fr-FR" sz="1600" dirty="0" smtClean="0">
                <a:solidFill>
                  <a:schemeClr val="bg1"/>
                </a:solidFill>
                <a:latin typeface="Spectral Light" panose="02020302060000000000" pitchFamily="18" charset="0"/>
              </a:rPr>
              <a:t>), Dictionnaire du grec ancien</a:t>
            </a:r>
          </a:p>
          <a:p>
            <a:pPr marL="457200" indent="-457200">
              <a:buAutoNum type="arabicParenBoth"/>
            </a:pPr>
            <a:r>
              <a:rPr lang="fr-FR" sz="2000" dirty="0" smtClean="0">
                <a:solidFill>
                  <a:schemeClr val="bg1"/>
                </a:solidFill>
                <a:latin typeface="Spectral Light" panose="02020302060000000000" pitchFamily="18" charset="0"/>
              </a:rPr>
              <a:t>ce qui donne la lumière,</a:t>
            </a:r>
          </a:p>
          <a:p>
            <a:pPr marL="457200" indent="-457200">
              <a:buAutoNum type="arabicParenBoth"/>
            </a:pPr>
            <a:r>
              <a:rPr lang="fr-FR" sz="2000" dirty="0" smtClean="0">
                <a:solidFill>
                  <a:schemeClr val="bg1"/>
                </a:solidFill>
                <a:latin typeface="Spectral Light" panose="02020302060000000000" pitchFamily="18" charset="0"/>
              </a:rPr>
              <a:t>corps céleste lumineux, étoile, astre</a:t>
            </a:r>
          </a:p>
          <a:p>
            <a:pPr marL="457200" indent="-457200">
              <a:buAutoNum type="arabicParenBoth"/>
            </a:pPr>
            <a:r>
              <a:rPr lang="fr-FR" sz="2000" dirty="0" smtClean="0">
                <a:solidFill>
                  <a:schemeClr val="bg1"/>
                </a:solidFill>
                <a:latin typeface="Spectral Light" panose="02020302060000000000" pitchFamily="18" charset="0"/>
              </a:rPr>
              <a:t>éclat, lumière</a:t>
            </a:r>
          </a:p>
        </p:txBody>
      </p:sp>
    </p:spTree>
    <p:extLst>
      <p:ext uri="{BB962C8B-B14F-4D97-AF65-F5344CB8AC3E}">
        <p14:creationId xmlns:p14="http://schemas.microsoft.com/office/powerpoint/2010/main" val="2084100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69</a:t>
            </a:fld>
            <a:endParaRPr lang="fr-FR" dirty="0">
              <a:solidFill>
                <a:schemeClr val="bg1">
                  <a:lumMod val="75000"/>
                </a:schemeClr>
              </a:solidFill>
            </a:endParaRPr>
          </a:p>
        </p:txBody>
      </p:sp>
      <p:sp>
        <p:nvSpPr>
          <p:cNvPr id="2" name="ZoneTexte 1"/>
          <p:cNvSpPr txBox="1"/>
          <p:nvPr/>
        </p:nvSpPr>
        <p:spPr>
          <a:xfrm>
            <a:off x="1115616" y="335223"/>
            <a:ext cx="7128792" cy="646331"/>
          </a:xfrm>
          <a:prstGeom prst="rect">
            <a:avLst/>
          </a:prstGeom>
          <a:noFill/>
        </p:spPr>
        <p:txBody>
          <a:bodyPr wrap="square" rtlCol="0">
            <a:spAutoFit/>
          </a:bodyPr>
          <a:lstStyle/>
          <a:p>
            <a:pPr algn="ctr"/>
            <a:r>
              <a:rPr lang="fr-FR" sz="3600" dirty="0">
                <a:ln>
                  <a:solidFill>
                    <a:schemeClr val="tx1">
                      <a:lumMod val="75000"/>
                      <a:lumOff val="25000"/>
                    </a:schemeClr>
                  </a:solidFill>
                </a:ln>
                <a:solidFill>
                  <a:srgbClr val="00FF00"/>
                </a:solidFill>
                <a:latin typeface="Spectral" panose="02020802060000000000" pitchFamily="18" charset="0"/>
              </a:rPr>
              <a:t>Téqoufah</a:t>
            </a:r>
            <a:endParaRPr lang="fr-FR" sz="3600" dirty="0">
              <a:latin typeface="Spectral" panose="02020802060000000000" pitchFamily="18" charset="0"/>
            </a:endParaRPr>
          </a:p>
        </p:txBody>
      </p:sp>
      <p:sp>
        <p:nvSpPr>
          <p:cNvPr id="8" name="ZoneTexte 7"/>
          <p:cNvSpPr txBox="1"/>
          <p:nvPr/>
        </p:nvSpPr>
        <p:spPr>
          <a:xfrm>
            <a:off x="1115616" y="1054958"/>
            <a:ext cx="7128792" cy="1631216"/>
          </a:xfrm>
          <a:prstGeom prst="rect">
            <a:avLst/>
          </a:prstGeom>
          <a:solidFill>
            <a:schemeClr val="tx1"/>
          </a:solidFill>
        </p:spPr>
        <p:txBody>
          <a:bodyPr wrap="square" rtlCol="0">
            <a:spAutoFit/>
          </a:bodyPr>
          <a:lstStyle/>
          <a:p>
            <a:r>
              <a:rPr lang="fr-FR" sz="2000" u="sng" dirty="0" smtClean="0">
                <a:solidFill>
                  <a:schemeClr val="bg1"/>
                </a:solidFill>
                <a:latin typeface="Spectral Light" panose="02020302060000000000" pitchFamily="18" charset="0"/>
              </a:rPr>
              <a:t>Genèse 1.14 </a:t>
            </a:r>
            <a:r>
              <a:rPr lang="fr-FR" sz="1600" u="sng" dirty="0" smtClean="0">
                <a:solidFill>
                  <a:schemeClr val="bg1"/>
                </a:solidFill>
                <a:latin typeface="Spectral Light" panose="02020302060000000000" pitchFamily="18" charset="0"/>
              </a:rPr>
              <a:t>(LXX)</a:t>
            </a:r>
            <a:endParaRPr lang="fr-FR" sz="1600" dirty="0">
              <a:solidFill>
                <a:schemeClr val="bg1"/>
              </a:solidFill>
              <a:latin typeface="Spectral Light" panose="02020302060000000000" pitchFamily="18" charset="0"/>
            </a:endParaRPr>
          </a:p>
          <a:p>
            <a:r>
              <a:rPr lang="el-GR" sz="2000" dirty="0">
                <a:solidFill>
                  <a:schemeClr val="bg1"/>
                </a:solidFill>
                <a:latin typeface="Spectral Light" panose="02020302060000000000" pitchFamily="18" charset="0"/>
              </a:rPr>
              <a:t>Καὶ εἶπεν ὁ θεός Γενηθήτωσαν φωστῆρες ἐν τῷ στερεώματι τοῦ οὐρανοῦ εἰς φαῦσιν τῆς γῆς τοῦ διαχωρίζειν ἀνὰ μέσον τῆς ἡμέρας καὶ ἀνὰ μέσον τῆς νυκτὸς καὶ ἔστωσαν εἰς </a:t>
            </a:r>
            <a:r>
              <a:rPr lang="el-GR" sz="2000" dirty="0">
                <a:solidFill>
                  <a:srgbClr val="DF57FF"/>
                </a:solidFill>
                <a:latin typeface="Spectral Light" panose="02020302060000000000" pitchFamily="18" charset="0"/>
              </a:rPr>
              <a:t>σημεῖα</a:t>
            </a:r>
            <a:r>
              <a:rPr lang="el-GR" sz="2000" dirty="0">
                <a:solidFill>
                  <a:schemeClr val="bg1"/>
                </a:solidFill>
                <a:latin typeface="Spectral Light" panose="02020302060000000000" pitchFamily="18" charset="0"/>
              </a:rPr>
              <a:t> καὶ εἰς καιροὺς καὶ εἰς ἡμέρας καὶ εἰς ἐνιαυτοὺς</a:t>
            </a:r>
            <a:endParaRPr lang="fr-FR" sz="2000" dirty="0" smtClean="0">
              <a:solidFill>
                <a:schemeClr val="bg1"/>
              </a:solidFill>
              <a:latin typeface="Spectral Light" panose="02020302060000000000" pitchFamily="18" charset="0"/>
            </a:endParaRPr>
          </a:p>
        </p:txBody>
      </p:sp>
      <p:sp>
        <p:nvSpPr>
          <p:cNvPr id="5" name="ZoneTexte 4"/>
          <p:cNvSpPr txBox="1"/>
          <p:nvPr/>
        </p:nvSpPr>
        <p:spPr>
          <a:xfrm>
            <a:off x="1115616" y="2838574"/>
            <a:ext cx="7128792" cy="1323439"/>
          </a:xfrm>
          <a:prstGeom prst="rect">
            <a:avLst/>
          </a:prstGeom>
          <a:solidFill>
            <a:schemeClr val="tx1"/>
          </a:solidFill>
        </p:spPr>
        <p:txBody>
          <a:bodyPr wrap="square" rtlCol="0">
            <a:spAutoFit/>
          </a:bodyPr>
          <a:lstStyle/>
          <a:p>
            <a:r>
              <a:rPr lang="el-GR" sz="2000" dirty="0">
                <a:solidFill>
                  <a:srgbClr val="DF57FF"/>
                </a:solidFill>
                <a:latin typeface="Spectral Light" panose="02020302060000000000" pitchFamily="18" charset="0"/>
              </a:rPr>
              <a:t>σημεῖα</a:t>
            </a:r>
            <a:r>
              <a:rPr lang="fr-FR" sz="2000" dirty="0" smtClean="0">
                <a:solidFill>
                  <a:srgbClr val="DF57FF"/>
                </a:solidFill>
                <a:latin typeface="Spectral Light" panose="02020302060000000000" pitchFamily="18" charset="0"/>
              </a:rPr>
              <a:t> </a:t>
            </a:r>
            <a:r>
              <a:rPr lang="fr-FR" sz="1600" dirty="0" smtClean="0">
                <a:solidFill>
                  <a:schemeClr val="bg1"/>
                </a:solidFill>
                <a:latin typeface="Spectral Light" panose="02020302060000000000" pitchFamily="18" charset="0"/>
              </a:rPr>
              <a:t>(</a:t>
            </a:r>
            <a:r>
              <a:rPr lang="fr-FR" sz="1600" dirty="0" err="1" smtClean="0">
                <a:solidFill>
                  <a:schemeClr val="bg1"/>
                </a:solidFill>
                <a:latin typeface="Spectral Light" panose="02020302060000000000" pitchFamily="18" charset="0"/>
              </a:rPr>
              <a:t>séméone</a:t>
            </a:r>
            <a:r>
              <a:rPr lang="fr-FR" sz="1600" dirty="0">
                <a:solidFill>
                  <a:schemeClr val="bg1"/>
                </a:solidFill>
                <a:latin typeface="Spectral Light" panose="02020302060000000000" pitchFamily="18" charset="0"/>
              </a:rPr>
              <a:t>), Dictionnaire du grec </a:t>
            </a:r>
            <a:r>
              <a:rPr lang="fr-FR" sz="1600" dirty="0" smtClean="0">
                <a:solidFill>
                  <a:schemeClr val="bg1"/>
                </a:solidFill>
                <a:latin typeface="Spectral Light" panose="02020302060000000000" pitchFamily="18" charset="0"/>
              </a:rPr>
              <a:t>ancien</a:t>
            </a:r>
          </a:p>
          <a:p>
            <a:pPr marL="457200" indent="-457200">
              <a:buAutoNum type="arabicParenBoth"/>
            </a:pPr>
            <a:r>
              <a:rPr lang="fr-FR" sz="2000" dirty="0" smtClean="0">
                <a:solidFill>
                  <a:schemeClr val="bg1"/>
                </a:solidFill>
                <a:latin typeface="Spectral Light" panose="02020302060000000000" pitchFamily="18" charset="0"/>
              </a:rPr>
              <a:t>signe : marque distinctive, preuve, prodige, constellation considérée comme signe des saisons, signe écrit, borne</a:t>
            </a:r>
          </a:p>
          <a:p>
            <a:r>
              <a:rPr lang="fr-FR" sz="2000" dirty="0" smtClean="0">
                <a:solidFill>
                  <a:schemeClr val="bg1"/>
                </a:solidFill>
                <a:latin typeface="Spectral Light" panose="02020302060000000000" pitchFamily="18" charset="0"/>
              </a:rPr>
              <a:t>(2)   signal pour faire quelque chose.</a:t>
            </a:r>
          </a:p>
        </p:txBody>
      </p:sp>
    </p:spTree>
    <p:extLst>
      <p:ext uri="{BB962C8B-B14F-4D97-AF65-F5344CB8AC3E}">
        <p14:creationId xmlns:p14="http://schemas.microsoft.com/office/powerpoint/2010/main" val="18462346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rgbClr val="FF0000"/>
                </a:solidFill>
                <a:latin typeface="Spectral Light" panose="02020302060000000000" pitchFamily="18" charset="0"/>
              </a:rPr>
              <a:t>le </a:t>
            </a:r>
            <a:r>
              <a:rPr lang="fr-FR" sz="2000" dirty="0">
                <a:solidFill>
                  <a:srgbClr val="FF0000"/>
                </a:solidFill>
                <a:latin typeface="Spectral Light" panose="02020302060000000000" pitchFamily="18" charset="0"/>
              </a:rPr>
              <a:t>soleil se lève plein </a:t>
            </a:r>
            <a:r>
              <a:rPr lang="fr-FR" sz="2000" dirty="0" smtClean="0">
                <a:solidFill>
                  <a:srgbClr val="FF0000"/>
                </a:solidFill>
                <a:latin typeface="Spectral Light" panose="02020302060000000000" pitchFamily="18" charset="0"/>
              </a:rPr>
              <a:t>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suit </a:t>
            </a:r>
            <a:r>
              <a:rPr lang="fr-FR" sz="2000" dirty="0">
                <a:solidFill>
                  <a:schemeClr val="bg1"/>
                </a:solidFill>
                <a:latin typeface="Spectral Light" panose="02020302060000000000" pitchFamily="18" charset="0"/>
              </a:rPr>
              <a:t>un arc parfait se </a:t>
            </a:r>
            <a:r>
              <a:rPr lang="fr-FR" sz="2000" dirty="0" smtClean="0">
                <a:solidFill>
                  <a:schemeClr val="bg1"/>
                </a:solidFill>
                <a:latin typeface="Spectral Light" panose="02020302060000000000" pitchFamily="18" charset="0"/>
              </a:rPr>
              <a:t>dirigeant</a:t>
            </a:r>
          </a:p>
          <a:p>
            <a:r>
              <a:rPr lang="fr-FR" sz="2000" dirty="0" smtClean="0">
                <a:solidFill>
                  <a:schemeClr val="bg1"/>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 arc est mesurable sur</a:t>
            </a: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cadran </a:t>
            </a:r>
            <a:r>
              <a:rPr lang="fr-FR" sz="2000" dirty="0" smtClean="0">
                <a:solidFill>
                  <a:schemeClr val="bg1"/>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s://upload.wikimedia.org/wikipedia/commons/thumb/a/ae/Equinox-0.jpg/800px-Equino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5005" y="922338"/>
            <a:ext cx="3713857" cy="2785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Flèche droite 12"/>
          <p:cNvSpPr/>
          <p:nvPr/>
        </p:nvSpPr>
        <p:spPr>
          <a:xfrm>
            <a:off x="155575" y="1261348"/>
            <a:ext cx="4572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2499770">
            <a:off x="8052398" y="3099342"/>
            <a:ext cx="457200" cy="216024"/>
          </a:xfrm>
          <a:prstGeom prst="rightArrow">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11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70</a:t>
            </a:fld>
            <a:endParaRPr lang="fr-FR" dirty="0">
              <a:solidFill>
                <a:schemeClr val="bg1">
                  <a:lumMod val="75000"/>
                </a:schemeClr>
              </a:solidFill>
            </a:endParaRPr>
          </a:p>
        </p:txBody>
      </p:sp>
      <p:sp>
        <p:nvSpPr>
          <p:cNvPr id="2" name="ZoneTexte 1"/>
          <p:cNvSpPr txBox="1"/>
          <p:nvPr/>
        </p:nvSpPr>
        <p:spPr>
          <a:xfrm>
            <a:off x="1115616" y="335223"/>
            <a:ext cx="7128792" cy="646331"/>
          </a:xfrm>
          <a:prstGeom prst="rect">
            <a:avLst/>
          </a:prstGeom>
          <a:noFill/>
        </p:spPr>
        <p:txBody>
          <a:bodyPr wrap="square" rtlCol="0">
            <a:spAutoFit/>
          </a:bodyPr>
          <a:lstStyle/>
          <a:p>
            <a:pPr algn="ctr"/>
            <a:r>
              <a:rPr lang="fr-FR" sz="3600" dirty="0">
                <a:ln>
                  <a:solidFill>
                    <a:schemeClr val="tx1">
                      <a:lumMod val="75000"/>
                      <a:lumOff val="25000"/>
                    </a:schemeClr>
                  </a:solidFill>
                </a:ln>
                <a:solidFill>
                  <a:srgbClr val="00FF00"/>
                </a:solidFill>
                <a:latin typeface="Spectral" panose="02020802060000000000" pitchFamily="18" charset="0"/>
              </a:rPr>
              <a:t>Téqoufah</a:t>
            </a:r>
            <a:endParaRPr lang="fr-FR" sz="3600" dirty="0">
              <a:latin typeface="Spectral" panose="02020802060000000000" pitchFamily="18" charset="0"/>
            </a:endParaRPr>
          </a:p>
        </p:txBody>
      </p:sp>
      <p:sp>
        <p:nvSpPr>
          <p:cNvPr id="8" name="ZoneTexte 7"/>
          <p:cNvSpPr txBox="1"/>
          <p:nvPr/>
        </p:nvSpPr>
        <p:spPr>
          <a:xfrm>
            <a:off x="1115616" y="1054958"/>
            <a:ext cx="7128792" cy="1631216"/>
          </a:xfrm>
          <a:prstGeom prst="rect">
            <a:avLst/>
          </a:prstGeom>
          <a:solidFill>
            <a:schemeClr val="tx1"/>
          </a:solidFill>
        </p:spPr>
        <p:txBody>
          <a:bodyPr wrap="square" rtlCol="0">
            <a:spAutoFit/>
          </a:bodyPr>
          <a:lstStyle/>
          <a:p>
            <a:r>
              <a:rPr lang="fr-FR" sz="2000" u="sng" dirty="0" smtClean="0">
                <a:solidFill>
                  <a:schemeClr val="bg1"/>
                </a:solidFill>
                <a:latin typeface="Spectral Light" panose="02020302060000000000" pitchFamily="18" charset="0"/>
              </a:rPr>
              <a:t>Genèse 1.14 </a:t>
            </a:r>
            <a:r>
              <a:rPr lang="fr-FR" sz="1600" u="sng" dirty="0" smtClean="0">
                <a:solidFill>
                  <a:schemeClr val="bg1"/>
                </a:solidFill>
                <a:latin typeface="Spectral Light" panose="02020302060000000000" pitchFamily="18" charset="0"/>
              </a:rPr>
              <a:t>(LXX)</a:t>
            </a:r>
            <a:endParaRPr lang="fr-FR" sz="1600" dirty="0">
              <a:solidFill>
                <a:schemeClr val="bg1"/>
              </a:solidFill>
              <a:latin typeface="Spectral Light" panose="02020302060000000000" pitchFamily="18" charset="0"/>
            </a:endParaRPr>
          </a:p>
          <a:p>
            <a:r>
              <a:rPr lang="el-GR" sz="2000" dirty="0">
                <a:solidFill>
                  <a:schemeClr val="bg1"/>
                </a:solidFill>
                <a:latin typeface="Spectral Light" panose="02020302060000000000" pitchFamily="18" charset="0"/>
              </a:rPr>
              <a:t>Καὶ εἶπεν ὁ θεός Γενηθήτωσαν φωστῆρες ἐν τῷ στερεώματι τοῦ οὐρανοῦ εἰς φαῦσιν τῆς γῆς τοῦ διαχωρίζειν ἀνὰ μέσον τῆς ἡμέρας καὶ ἀνὰ μέσον τῆς νυκτὸς καὶ ἔστωσαν εἰς σημεῖα καὶ εἰς καιροὺς καὶ εἰς ἡμέρας καὶ εἰς </a:t>
            </a:r>
            <a:r>
              <a:rPr lang="el-GR" sz="2000" dirty="0">
                <a:solidFill>
                  <a:srgbClr val="FF0000"/>
                </a:solidFill>
                <a:latin typeface="Spectral Light" panose="02020302060000000000" pitchFamily="18" charset="0"/>
              </a:rPr>
              <a:t>ἐνιαυτοὺς</a:t>
            </a:r>
            <a:endParaRPr lang="fr-FR" sz="2000" dirty="0" smtClean="0">
              <a:solidFill>
                <a:srgbClr val="FF0000"/>
              </a:solidFill>
              <a:latin typeface="Spectral Light" panose="02020302060000000000" pitchFamily="18" charset="0"/>
            </a:endParaRPr>
          </a:p>
        </p:txBody>
      </p:sp>
      <p:sp>
        <p:nvSpPr>
          <p:cNvPr id="5" name="ZoneTexte 4"/>
          <p:cNvSpPr txBox="1"/>
          <p:nvPr/>
        </p:nvSpPr>
        <p:spPr>
          <a:xfrm>
            <a:off x="1115616" y="2838574"/>
            <a:ext cx="7128792" cy="1015663"/>
          </a:xfrm>
          <a:prstGeom prst="rect">
            <a:avLst/>
          </a:prstGeom>
          <a:solidFill>
            <a:schemeClr val="tx1"/>
          </a:solidFill>
        </p:spPr>
        <p:txBody>
          <a:bodyPr wrap="square" rtlCol="0">
            <a:spAutoFit/>
          </a:bodyPr>
          <a:lstStyle/>
          <a:p>
            <a:r>
              <a:rPr lang="el-GR" sz="2000" dirty="0" smtClean="0">
                <a:solidFill>
                  <a:srgbClr val="FF0000"/>
                </a:solidFill>
                <a:latin typeface="Spectral Light" panose="02020302060000000000" pitchFamily="18" charset="0"/>
              </a:rPr>
              <a:t>ἐνιαυτοὺς</a:t>
            </a:r>
            <a:r>
              <a:rPr lang="fr-FR" sz="2000" dirty="0" smtClean="0">
                <a:solidFill>
                  <a:srgbClr val="FF0000"/>
                </a:solidFill>
                <a:latin typeface="Spectral Light" panose="02020302060000000000" pitchFamily="18" charset="0"/>
              </a:rPr>
              <a:t> </a:t>
            </a:r>
            <a:r>
              <a:rPr lang="fr-FR" sz="2000" dirty="0" smtClean="0">
                <a:solidFill>
                  <a:schemeClr val="bg1"/>
                </a:solidFill>
                <a:latin typeface="Spectral Light" panose="02020302060000000000" pitchFamily="18" charset="0"/>
              </a:rPr>
              <a:t>(</a:t>
            </a:r>
            <a:r>
              <a:rPr lang="fr-FR" sz="1600" dirty="0" err="1" smtClean="0">
                <a:solidFill>
                  <a:schemeClr val="bg1"/>
                </a:solidFill>
                <a:latin typeface="Spectral Light" panose="02020302060000000000" pitchFamily="18" charset="0"/>
              </a:rPr>
              <a:t>eniautos</a:t>
            </a:r>
            <a:r>
              <a:rPr lang="fr-FR" sz="1600" dirty="0">
                <a:solidFill>
                  <a:schemeClr val="bg1"/>
                </a:solidFill>
                <a:latin typeface="Spectral Light" panose="02020302060000000000" pitchFamily="18" charset="0"/>
              </a:rPr>
              <a:t>), Dictionnaire du grec </a:t>
            </a:r>
            <a:r>
              <a:rPr lang="fr-FR" sz="1600" dirty="0" smtClean="0">
                <a:solidFill>
                  <a:schemeClr val="bg1"/>
                </a:solidFill>
                <a:latin typeface="Spectral Light" panose="02020302060000000000" pitchFamily="18" charset="0"/>
              </a:rPr>
              <a:t>ancien</a:t>
            </a:r>
          </a:p>
          <a:p>
            <a:pPr marL="457200" indent="-457200">
              <a:buAutoNum type="arabicParenBoth"/>
            </a:pPr>
            <a:r>
              <a:rPr lang="fr-FR" sz="2000" dirty="0" smtClean="0">
                <a:solidFill>
                  <a:schemeClr val="bg1"/>
                </a:solidFill>
                <a:latin typeface="Spectral Light" panose="02020302060000000000" pitchFamily="18" charset="0"/>
              </a:rPr>
              <a:t>objet circulaire en forme d’anneau</a:t>
            </a:r>
          </a:p>
          <a:p>
            <a:r>
              <a:rPr lang="fr-FR" sz="2000" dirty="0" smtClean="0">
                <a:solidFill>
                  <a:schemeClr val="bg1"/>
                </a:solidFill>
                <a:latin typeface="Spectral Light" panose="02020302060000000000" pitchFamily="18" charset="0"/>
              </a:rPr>
              <a:t>(2)   évolution du temps : période de temps déterminée, année</a:t>
            </a:r>
          </a:p>
        </p:txBody>
      </p:sp>
    </p:spTree>
    <p:extLst>
      <p:ext uri="{BB962C8B-B14F-4D97-AF65-F5344CB8AC3E}">
        <p14:creationId xmlns:p14="http://schemas.microsoft.com/office/powerpoint/2010/main" val="7610567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ARISTO Kompasroos 360 graden | StaplesÂ®"/>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123728" y="474949"/>
            <a:ext cx="4345382" cy="434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937"/>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ARISTO Kompasroos 360 graden | StaplesÂ®"/>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123728" y="474949"/>
            <a:ext cx="4345382" cy="4345383"/>
          </a:xfrm>
          <a:prstGeom prst="flowChartConnector">
            <a:avLst/>
          </a:prstGeom>
          <a:noFill/>
          <a:extLst>
            <a:ext uri="{909E8E84-426E-40DD-AFC4-6F175D3DCCD1}">
              <a14:hiddenFill xmlns:a14="http://schemas.microsoft.com/office/drawing/2010/main">
                <a:solidFill>
                  <a:srgbClr val="FFFFFF"/>
                </a:solidFill>
              </a14:hiddenFill>
            </a:ext>
          </a:extLst>
        </p:spPr>
      </p:pic>
      <p:cxnSp>
        <p:nvCxnSpPr>
          <p:cNvPr id="9" name="Connecteur droit 8"/>
          <p:cNvCxnSpPr/>
          <p:nvPr/>
        </p:nvCxnSpPr>
        <p:spPr>
          <a:xfrm flipV="1">
            <a:off x="4296419" y="843558"/>
            <a:ext cx="1037890" cy="1804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4296419" y="1563638"/>
            <a:ext cx="1787749" cy="1084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296419" y="2647640"/>
            <a:ext cx="20757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296419" y="2647640"/>
            <a:ext cx="1787749" cy="1006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296419" y="2647640"/>
            <a:ext cx="1067669" cy="17963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4296419" y="2647640"/>
            <a:ext cx="0" cy="2084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3275856" y="2647640"/>
            <a:ext cx="1020563" cy="17963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H="1">
            <a:off x="2483768" y="2647640"/>
            <a:ext cx="1812651" cy="1042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H="1">
            <a:off x="2267744" y="2647640"/>
            <a:ext cx="2028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H="1" flipV="1">
            <a:off x="2555776" y="1635646"/>
            <a:ext cx="1740643" cy="1011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flipV="1">
            <a:off x="3282081" y="843558"/>
            <a:ext cx="1014338" cy="1804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flipV="1">
            <a:off x="4306588" y="617538"/>
            <a:ext cx="0" cy="2030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7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right)">
                                      <p:cBhvr>
                                        <p:cTn id="31" dur="500"/>
                                        <p:tgtEl>
                                          <p:spTgt spid="49"/>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right)">
                                      <p:cBhvr>
                                        <p:cTn id="35" dur="500"/>
                                        <p:tgtEl>
                                          <p:spTgt spid="51"/>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right)">
                                      <p:cBhvr>
                                        <p:cTn id="39" dur="500"/>
                                        <p:tgtEl>
                                          <p:spTgt spid="53"/>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right)">
                                      <p:cBhvr>
                                        <p:cTn id="43" dur="500"/>
                                        <p:tgtEl>
                                          <p:spTgt spid="55"/>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right)">
                                      <p:cBhvr>
                                        <p:cTn id="47" dur="500"/>
                                        <p:tgtEl>
                                          <p:spTgt spid="57"/>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73</a:t>
            </a:fld>
            <a:endParaRPr lang="fr-FR" dirty="0">
              <a:solidFill>
                <a:schemeClr val="bg1">
                  <a:lumMod val="75000"/>
                </a:schemeClr>
              </a:solidFill>
            </a:endParaRPr>
          </a:p>
        </p:txBody>
      </p:sp>
      <p:sp>
        <p:nvSpPr>
          <p:cNvPr id="2" name="ZoneTexte 1"/>
          <p:cNvSpPr txBox="1"/>
          <p:nvPr/>
        </p:nvSpPr>
        <p:spPr>
          <a:xfrm>
            <a:off x="1115616" y="335223"/>
            <a:ext cx="7128792" cy="646331"/>
          </a:xfrm>
          <a:prstGeom prst="rect">
            <a:avLst/>
          </a:prstGeom>
          <a:noFill/>
        </p:spPr>
        <p:txBody>
          <a:bodyPr wrap="square" rtlCol="0">
            <a:spAutoFit/>
          </a:bodyPr>
          <a:lstStyle/>
          <a:p>
            <a:pPr algn="ctr"/>
            <a:r>
              <a:rPr lang="fr-FR" sz="3600" dirty="0" smtClean="0">
                <a:ln>
                  <a:solidFill>
                    <a:schemeClr val="tx1">
                      <a:lumMod val="75000"/>
                      <a:lumOff val="25000"/>
                    </a:schemeClr>
                  </a:solidFill>
                </a:ln>
                <a:solidFill>
                  <a:srgbClr val="00FF00"/>
                </a:solidFill>
                <a:latin typeface="Spectral" panose="02020802060000000000" pitchFamily="18" charset="0"/>
              </a:rPr>
              <a:t>Téqoufah/Équinoxe</a:t>
            </a:r>
            <a:endParaRPr lang="fr-FR" sz="3600" dirty="0">
              <a:latin typeface="Spectral" panose="02020802060000000000" pitchFamily="18" charset="0"/>
            </a:endParaRPr>
          </a:p>
        </p:txBody>
      </p:sp>
      <p:sp>
        <p:nvSpPr>
          <p:cNvPr id="8" name="ZoneTexte 7"/>
          <p:cNvSpPr txBox="1"/>
          <p:nvPr/>
        </p:nvSpPr>
        <p:spPr>
          <a:xfrm>
            <a:off x="899592" y="1054958"/>
            <a:ext cx="7560840" cy="3016210"/>
          </a:xfrm>
          <a:prstGeom prst="rect">
            <a:avLst/>
          </a:prstGeom>
          <a:solidFill>
            <a:schemeClr val="tx1"/>
          </a:solidFill>
        </p:spPr>
        <p:txBody>
          <a:bodyPr wrap="square" rtlCol="0">
            <a:spAutoFit/>
          </a:bodyPr>
          <a:lstStyle/>
          <a:p>
            <a:pPr algn="ctr"/>
            <a:endParaRPr lang="fr-FR" sz="10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4 identités déterminent le </a:t>
            </a:r>
            <a:r>
              <a:rPr lang="fr-FR" sz="2000" dirty="0" err="1" smtClean="0">
                <a:solidFill>
                  <a:schemeClr val="bg1"/>
                </a:solidFill>
                <a:latin typeface="Spectral Light" panose="02020302060000000000" pitchFamily="18" charset="0"/>
              </a:rPr>
              <a:t>téqoufah</a:t>
            </a:r>
            <a:r>
              <a:rPr lang="fr-FR" sz="2000" dirty="0" smtClean="0">
                <a:solidFill>
                  <a:schemeClr val="bg1"/>
                </a:solidFill>
                <a:latin typeface="Spectral Light" panose="02020302060000000000" pitchFamily="18" charset="0"/>
              </a:rPr>
              <a:t> :</a:t>
            </a:r>
          </a:p>
          <a:p>
            <a:endParaRPr lang="fr-FR" sz="20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1. Les </a:t>
            </a:r>
            <a:r>
              <a:rPr lang="fr-FR" sz="2000" dirty="0" smtClean="0">
                <a:solidFill>
                  <a:srgbClr val="00FF00"/>
                </a:solidFill>
                <a:latin typeface="Spectral Light" panose="02020302060000000000" pitchFamily="18" charset="0"/>
              </a:rPr>
              <a:t>CONSTELLATIONS</a:t>
            </a:r>
          </a:p>
          <a:p>
            <a:pPr algn="ctr"/>
            <a:endParaRPr lang="fr-FR" sz="1000" dirty="0" smtClean="0">
              <a:solidFill>
                <a:srgbClr val="00FF00"/>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2. La</a:t>
            </a:r>
            <a:r>
              <a:rPr lang="fr-FR" sz="2000" dirty="0" smtClean="0">
                <a:solidFill>
                  <a:srgbClr val="00FF00"/>
                </a:solidFill>
                <a:latin typeface="Spectral Light" panose="02020302060000000000" pitchFamily="18" charset="0"/>
              </a:rPr>
              <a:t> LUMIÈRE</a:t>
            </a:r>
            <a:r>
              <a:rPr lang="fr-FR" sz="2000" dirty="0" smtClean="0">
                <a:solidFill>
                  <a:schemeClr val="bg1"/>
                </a:solidFill>
                <a:latin typeface="Spectral Light" panose="02020302060000000000" pitchFamily="18" charset="0"/>
              </a:rPr>
              <a:t>, émise par le soleil, apporte l’ombre</a:t>
            </a:r>
          </a:p>
          <a:p>
            <a:pPr algn="ctr"/>
            <a:endParaRPr lang="fr-FR" sz="10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3. Le </a:t>
            </a:r>
            <a:r>
              <a:rPr lang="fr-FR" sz="2000" dirty="0" smtClean="0">
                <a:solidFill>
                  <a:srgbClr val="00FF00"/>
                </a:solidFill>
                <a:latin typeface="Spectral Light" panose="02020302060000000000" pitchFamily="18" charset="0"/>
              </a:rPr>
              <a:t>SOLEIL</a:t>
            </a:r>
            <a:r>
              <a:rPr lang="fr-FR" sz="2000" dirty="0" smtClean="0">
                <a:solidFill>
                  <a:schemeClr val="bg1"/>
                </a:solidFill>
                <a:latin typeface="Spectral Light" panose="02020302060000000000" pitchFamily="18" charset="0"/>
              </a:rPr>
              <a:t> de part sa position précise par rapport aux constellations et à la terre</a:t>
            </a:r>
          </a:p>
          <a:p>
            <a:pPr algn="ctr"/>
            <a:endParaRPr lang="fr-FR" sz="1000" dirty="0" smtClean="0">
              <a:solidFill>
                <a:schemeClr val="bg1"/>
              </a:solidFill>
              <a:latin typeface="Spectral Light" panose="02020302060000000000" pitchFamily="18" charset="0"/>
            </a:endParaRPr>
          </a:p>
          <a:p>
            <a:pPr algn="ctr"/>
            <a:r>
              <a:rPr lang="fr-FR" sz="2000" dirty="0" smtClean="0">
                <a:solidFill>
                  <a:schemeClr val="bg1"/>
                </a:solidFill>
                <a:latin typeface="Spectral Light" panose="02020302060000000000" pitchFamily="18" charset="0"/>
              </a:rPr>
              <a:t>4. La </a:t>
            </a:r>
            <a:r>
              <a:rPr lang="fr-FR" sz="2000" dirty="0" smtClean="0">
                <a:solidFill>
                  <a:srgbClr val="00FF00"/>
                </a:solidFill>
                <a:latin typeface="Spectral Light" panose="02020302060000000000" pitchFamily="18" charset="0"/>
              </a:rPr>
              <a:t>TERRE</a:t>
            </a:r>
            <a:r>
              <a:rPr lang="fr-FR" sz="2000" dirty="0" smtClean="0">
                <a:solidFill>
                  <a:schemeClr val="bg1"/>
                </a:solidFill>
                <a:latin typeface="Spectral Light" panose="02020302060000000000" pitchFamily="18" charset="0"/>
              </a:rPr>
              <a:t> comme support pour mesurer l’ombre projetée au sol</a:t>
            </a:r>
          </a:p>
          <a:p>
            <a:pPr algn="ctr"/>
            <a:endParaRPr lang="fr-FR" sz="1000" dirty="0" smtClean="0">
              <a:solidFill>
                <a:schemeClr val="bg1"/>
              </a:solidFill>
              <a:latin typeface="Spectral Light" panose="02020302060000000000" pitchFamily="18" charset="0"/>
            </a:endParaRPr>
          </a:p>
        </p:txBody>
      </p:sp>
    </p:spTree>
    <p:extLst>
      <p:ext uri="{BB962C8B-B14F-4D97-AF65-F5344CB8AC3E}">
        <p14:creationId xmlns:p14="http://schemas.microsoft.com/office/powerpoint/2010/main" val="10607634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10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wipe(left)">
                                      <p:cBhvr>
                                        <p:cTn id="12" dur="125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wipe(left)">
                                      <p:cBhvr>
                                        <p:cTn id="17" dur="15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animEffect transition="in" filter="wipe(left)">
                                      <p:cBhvr>
                                        <p:cTn id="22" dur="125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2195736" y="1373790"/>
            <a:ext cx="6948264" cy="1785104"/>
          </a:xfrm>
          <a:prstGeom prst="rect">
            <a:avLst/>
          </a:prstGeom>
          <a:noFill/>
        </p:spPr>
        <p:txBody>
          <a:bodyPr wrap="square" rtlCol="0">
            <a:spAutoFit/>
          </a:bodyPr>
          <a:lstStyle/>
          <a:p>
            <a:r>
              <a:rPr lang="fr-FR" sz="2400" dirty="0">
                <a:solidFill>
                  <a:srgbClr val="FF0000"/>
                </a:solidFill>
                <a:latin typeface="Spectral Light" panose="02020302060000000000" pitchFamily="18" charset="0"/>
              </a:rPr>
              <a:t>O</a:t>
            </a:r>
            <a:r>
              <a:rPr lang="fr-FR" sz="2400" dirty="0" smtClean="0">
                <a:solidFill>
                  <a:srgbClr val="FF0000"/>
                </a:solidFill>
                <a:latin typeface="Spectral Light" panose="02020302060000000000" pitchFamily="18" charset="0"/>
              </a:rPr>
              <a:t>bserver le soleil </a:t>
            </a:r>
            <a:r>
              <a:rPr lang="fr-FR" sz="2400" dirty="0" smtClean="0">
                <a:solidFill>
                  <a:schemeClr val="bg1"/>
                </a:solidFill>
                <a:latin typeface="Spectral Light" panose="02020302060000000000" pitchFamily="18" charset="0"/>
              </a:rPr>
              <a:t>pour déterminer l’équinoxe :</a:t>
            </a:r>
          </a:p>
          <a:p>
            <a:r>
              <a:rPr lang="fr-FR" sz="2400" dirty="0" smtClean="0">
                <a:solidFill>
                  <a:schemeClr val="bg1"/>
                </a:solidFill>
                <a:latin typeface="Spectral Light" panose="02020302060000000000" pitchFamily="18" charset="0"/>
              </a:rPr>
              <a:t>ne pourrait-on pas assimiler cela à un </a:t>
            </a:r>
            <a:r>
              <a:rPr lang="fr-FR" sz="2400" dirty="0" smtClean="0">
                <a:solidFill>
                  <a:srgbClr val="FF0000"/>
                </a:solidFill>
                <a:latin typeface="Spectral Light" panose="02020302060000000000" pitchFamily="18" charset="0"/>
              </a:rPr>
              <a:t>culte païen</a:t>
            </a:r>
            <a:r>
              <a:rPr lang="fr-FR" sz="2400" dirty="0" smtClean="0">
                <a:solidFill>
                  <a:schemeClr val="bg1"/>
                </a:solidFill>
                <a:latin typeface="Spectral Light" panose="02020302060000000000" pitchFamily="18" charset="0"/>
              </a:rPr>
              <a:t> ?</a:t>
            </a:r>
          </a:p>
          <a:p>
            <a:endParaRPr lang="fr-FR" sz="1400" dirty="0" smtClean="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La question est mal posée.</a:t>
            </a:r>
          </a:p>
          <a:p>
            <a:r>
              <a:rPr lang="fr-FR" sz="2400" dirty="0" smtClean="0">
                <a:solidFill>
                  <a:schemeClr val="bg1"/>
                </a:solidFill>
                <a:latin typeface="Spectral Light" panose="02020302060000000000" pitchFamily="18" charset="0"/>
              </a:rPr>
              <a:t>Pourquoi ?</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Content Placeholder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622" y="1131590"/>
            <a:ext cx="2269505" cy="22695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861561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973480"/>
            <a:ext cx="4154058" cy="3062377"/>
          </a:xfrm>
          <a:prstGeom prst="rect">
            <a:avLst/>
          </a:prstGeom>
          <a:noFill/>
        </p:spPr>
        <p:txBody>
          <a:bodyPr wrap="square" rtlCol="0">
            <a:spAutoFit/>
          </a:bodyPr>
          <a:lstStyle/>
          <a:p>
            <a:r>
              <a:rPr lang="fr-FR" sz="2400" dirty="0" smtClean="0">
                <a:solidFill>
                  <a:srgbClr val="FFFF00"/>
                </a:solidFill>
                <a:latin typeface="Spectral Light" panose="02020302060000000000" pitchFamily="18" charset="0"/>
              </a:rPr>
              <a:t>Le Calendrier de l’Alliance observe la lumière</a:t>
            </a:r>
            <a:r>
              <a:rPr lang="fr-FR" sz="2400" dirty="0" smtClean="0">
                <a:solidFill>
                  <a:schemeClr val="bg1"/>
                </a:solidFill>
                <a:latin typeface="Spectral Light" panose="02020302060000000000" pitchFamily="18" charset="0"/>
              </a:rPr>
              <a:t>,</a:t>
            </a:r>
          </a:p>
          <a:p>
            <a:r>
              <a:rPr lang="fr-FR" sz="2400" dirty="0" smtClean="0">
                <a:solidFill>
                  <a:srgbClr val="FF0000"/>
                </a:solidFill>
                <a:latin typeface="Spectral Light" panose="02020302060000000000" pitchFamily="18" charset="0"/>
              </a:rPr>
              <a:t>pas </a:t>
            </a:r>
            <a:r>
              <a:rPr lang="fr-FR" sz="2400" dirty="0" smtClean="0">
                <a:solidFill>
                  <a:schemeClr val="bg1"/>
                </a:solidFill>
                <a:latin typeface="Spectral Light" panose="02020302060000000000" pitchFamily="18" charset="0"/>
              </a:rPr>
              <a:t>l’objet émettant la lumière.</a:t>
            </a:r>
          </a:p>
          <a:p>
            <a:endParaRPr lang="fr-FR" sz="1600" dirty="0" smtClean="0">
              <a:solidFill>
                <a:schemeClr val="bg1"/>
              </a:solidFill>
              <a:latin typeface="Spectral Light" panose="02020302060000000000" pitchFamily="18" charset="0"/>
            </a:endParaRPr>
          </a:p>
          <a:p>
            <a:r>
              <a:rPr lang="fr-FR" sz="2400" dirty="0" smtClean="0">
                <a:solidFill>
                  <a:schemeClr val="bg1"/>
                </a:solidFill>
                <a:latin typeface="Spectral Light" panose="02020302060000000000" pitchFamily="18" charset="0"/>
              </a:rPr>
              <a:t>Pour observer l’ombre au sol, le soleil est derrière vous, pas face à vous.</a:t>
            </a:r>
          </a:p>
          <a:p>
            <a:endParaRPr lang="fr-FR" sz="900" dirty="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9632" y="769937"/>
            <a:ext cx="4654855" cy="31001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102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585724" y="1347614"/>
            <a:ext cx="7847657" cy="830997"/>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4800" dirty="0" smtClean="0">
                <a:solidFill>
                  <a:schemeClr val="bg1"/>
                </a:solidFill>
                <a:latin typeface="Spectral Light" panose="02020302060000000000" pitchFamily="18" charset="0"/>
              </a:rPr>
              <a:t>Quand commence l’année ?</a:t>
            </a:r>
            <a:endParaRPr lang="fr-FR" sz="54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77306031"/>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77</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33871" y="922338"/>
            <a:ext cx="8808913" cy="1938992"/>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Exode 12.1/2</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(S21)</a:t>
            </a:r>
          </a:p>
          <a:p>
            <a:r>
              <a:rPr lang="fr-FR" sz="2000" dirty="0" smtClean="0">
                <a:solidFill>
                  <a:schemeClr val="bg1"/>
                </a:solidFill>
                <a:latin typeface="Spectral Light" panose="02020302060000000000" pitchFamily="18" charset="0"/>
              </a:rPr>
              <a:t>YHWH </a:t>
            </a:r>
            <a:r>
              <a:rPr lang="fr-FR" sz="2000" dirty="0">
                <a:solidFill>
                  <a:schemeClr val="bg1"/>
                </a:solidFill>
                <a:latin typeface="Spectral Light" panose="02020302060000000000" pitchFamily="18" charset="0"/>
              </a:rPr>
              <a:t>dit à Moïse et à Aaron en </a:t>
            </a:r>
            <a:r>
              <a:rPr lang="fr-FR" sz="2000" dirty="0" smtClean="0">
                <a:solidFill>
                  <a:schemeClr val="bg1"/>
                </a:solidFill>
                <a:latin typeface="Spectral Light" panose="02020302060000000000" pitchFamily="18" charset="0"/>
              </a:rPr>
              <a:t>Egypte : ce </a:t>
            </a:r>
            <a:r>
              <a:rPr lang="fr-FR" sz="2000" dirty="0">
                <a:solidFill>
                  <a:schemeClr val="bg1"/>
                </a:solidFill>
                <a:latin typeface="Spectral Light" panose="02020302060000000000" pitchFamily="18" charset="0"/>
              </a:rPr>
              <a:t>mois-ci sera pour vous le premier des mois, vous le considérerez comme </a:t>
            </a:r>
            <a:r>
              <a:rPr lang="fr-FR" sz="2000" dirty="0">
                <a:solidFill>
                  <a:srgbClr val="FFFF00"/>
                </a:solidFill>
                <a:latin typeface="Spectral Light" panose="02020302060000000000" pitchFamily="18" charset="0"/>
              </a:rPr>
              <a:t>le premier des mois de l'année</a:t>
            </a:r>
            <a:r>
              <a:rPr lang="fr-FR" sz="2000" dirty="0" smtClean="0">
                <a:solidFill>
                  <a:schemeClr val="bg1"/>
                </a:solidFill>
                <a:latin typeface="Spectral Light" panose="02020302060000000000" pitchFamily="18" charset="0"/>
              </a:rPr>
              <a:t>.</a:t>
            </a:r>
            <a:endParaRPr lang="fr-FR" sz="2000" dirty="0">
              <a:solidFill>
                <a:schemeClr val="bg1"/>
              </a:solidFill>
              <a:latin typeface="Spectral Light" panose="02020302060000000000" pitchFamily="18" charset="0"/>
            </a:endParaRPr>
          </a:p>
          <a:p>
            <a:endParaRPr lang="fr-FR" sz="20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a:t>
            </a:r>
            <a:r>
              <a:rPr lang="fr-FR" sz="2000" u="sng" dirty="0" smtClean="0">
                <a:solidFill>
                  <a:schemeClr val="bg1"/>
                </a:solidFill>
                <a:latin typeface="Spectral Light" panose="02020302060000000000" pitchFamily="18" charset="0"/>
              </a:rPr>
              <a:t>13.4 </a:t>
            </a:r>
            <a:r>
              <a:rPr lang="fr-FR" sz="1600" u="sng" dirty="0">
                <a:solidFill>
                  <a:schemeClr val="bg1"/>
                </a:solidFill>
                <a:latin typeface="Spectral Light" panose="02020302060000000000" pitchFamily="18" charset="0"/>
              </a:rPr>
              <a:t>(S21)</a:t>
            </a:r>
          </a:p>
          <a:p>
            <a:r>
              <a:rPr lang="fr-FR" sz="2000" dirty="0">
                <a:solidFill>
                  <a:schemeClr val="bg1"/>
                </a:solidFill>
                <a:latin typeface="Spectral Light" panose="02020302060000000000" pitchFamily="18" charset="0"/>
              </a:rPr>
              <a:t>Vous sortez aujourd'hui, </a:t>
            </a:r>
            <a:r>
              <a:rPr lang="fr-FR" sz="2000" dirty="0">
                <a:solidFill>
                  <a:srgbClr val="00FF00"/>
                </a:solidFill>
                <a:latin typeface="Spectral Light" panose="02020302060000000000" pitchFamily="18" charset="0"/>
              </a:rPr>
              <a:t>au cours du mois des épis</a:t>
            </a:r>
            <a:r>
              <a:rPr lang="fr-FR" sz="2000" dirty="0" smtClean="0">
                <a:solidFill>
                  <a:schemeClr val="bg1"/>
                </a:solidFill>
                <a:latin typeface="Spectral Light" panose="02020302060000000000" pitchFamily="18" charset="0"/>
              </a:rPr>
              <a:t>.</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825673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78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55574" y="342306"/>
            <a:ext cx="8808913" cy="3416320"/>
          </a:xfrm>
          <a:prstGeom prst="rect">
            <a:avLst/>
          </a:prstGeom>
          <a:noFill/>
        </p:spPr>
        <p:txBody>
          <a:bodyPr wrap="square" rtlCol="0">
            <a:spAutoFit/>
          </a:bodyPr>
          <a:lstStyle/>
          <a:p>
            <a:r>
              <a:rPr lang="fr-FR" sz="2000" dirty="0" smtClean="0">
                <a:solidFill>
                  <a:schemeClr val="bg1"/>
                </a:solidFill>
                <a:latin typeface="Spectral Light" panose="02020302060000000000" pitchFamily="18" charset="0"/>
              </a:rPr>
              <a:t>Dans l’étude #16, nous avions vu qu’en Égypte </a:t>
            </a:r>
            <a:r>
              <a:rPr lang="fr-FR" sz="2000" dirty="0" smtClean="0">
                <a:solidFill>
                  <a:srgbClr val="00FF00"/>
                </a:solidFill>
                <a:latin typeface="Spectral Light" panose="02020302060000000000" pitchFamily="18" charset="0"/>
              </a:rPr>
              <a:t>l’orge est en épi </a:t>
            </a:r>
            <a:r>
              <a:rPr lang="fr-FR" sz="2000" dirty="0" smtClean="0">
                <a:solidFill>
                  <a:schemeClr val="bg1"/>
                </a:solidFill>
                <a:latin typeface="Spectral Light" panose="02020302060000000000" pitchFamily="18" charset="0"/>
              </a:rPr>
              <a:t>au mois de mars.</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	</a:t>
            </a:r>
            <a:r>
              <a:rPr lang="fr-FR" sz="2400" dirty="0" smtClean="0">
                <a:solidFill>
                  <a:schemeClr val="bg1"/>
                </a:solidFill>
                <a:latin typeface="Spectral Light" panose="02020302060000000000" pitchFamily="18" charset="0"/>
              </a:rPr>
              <a:t>L’évènement céleste majeur du mois de mars, objectivable 	sur toute la terre, est l’</a:t>
            </a:r>
            <a:r>
              <a:rPr lang="fr-FR" sz="2400" dirty="0" smtClean="0">
                <a:solidFill>
                  <a:srgbClr val="00FF00"/>
                </a:solidFill>
                <a:latin typeface="Spectral Light" panose="02020302060000000000" pitchFamily="18" charset="0"/>
              </a:rPr>
              <a:t>équinoxe du printemps</a:t>
            </a:r>
            <a:r>
              <a:rPr lang="fr-FR" sz="2400" dirty="0">
                <a:solidFill>
                  <a:srgbClr val="00FF00"/>
                </a:solidFill>
                <a:latin typeface="Spectral Light" panose="02020302060000000000" pitchFamily="18" charset="0"/>
              </a:rPr>
              <a:t> </a:t>
            </a:r>
            <a:r>
              <a:rPr lang="fr-FR" sz="2400" dirty="0">
                <a:solidFill>
                  <a:schemeClr val="bg1"/>
                </a:solidFill>
                <a:latin typeface="Spectral Light" panose="02020302060000000000" pitchFamily="18" charset="0"/>
              </a:rPr>
              <a:t>: </a:t>
            </a:r>
            <a:r>
              <a:rPr lang="fr-FR" sz="2400" dirty="0" smtClean="0">
                <a:solidFill>
                  <a:schemeClr val="bg1"/>
                </a:solidFill>
                <a:latin typeface="Spectral Light" panose="02020302060000000000" pitchFamily="18" charset="0"/>
              </a:rPr>
              <a:t>	phénomène </a:t>
            </a:r>
            <a:r>
              <a:rPr lang="fr-FR" sz="2400" dirty="0">
                <a:solidFill>
                  <a:schemeClr val="bg1"/>
                </a:solidFill>
                <a:latin typeface="Spectral Light" panose="02020302060000000000" pitchFamily="18" charset="0"/>
              </a:rPr>
              <a:t>vécu par le </a:t>
            </a:r>
            <a:r>
              <a:rPr lang="fr-FR" sz="2400" dirty="0" smtClean="0">
                <a:solidFill>
                  <a:schemeClr val="bg1"/>
                </a:solidFill>
                <a:latin typeface="Spectral Light" panose="02020302060000000000" pitchFamily="18" charset="0"/>
              </a:rPr>
              <a:t>monde entier</a:t>
            </a:r>
            <a:r>
              <a:rPr lang="fr-FR" sz="2400" dirty="0">
                <a:solidFill>
                  <a:schemeClr val="bg1"/>
                </a:solidFill>
                <a:latin typeface="Spectral Light" panose="02020302060000000000" pitchFamily="18" charset="0"/>
              </a:rPr>
              <a:t>, le même jour</a:t>
            </a:r>
            <a:r>
              <a:rPr lang="fr-FR" sz="2400" dirty="0" smtClean="0">
                <a:solidFill>
                  <a:schemeClr val="bg1"/>
                </a:solidFill>
                <a:latin typeface="Spectral Light" panose="02020302060000000000" pitchFamily="18" charset="0"/>
              </a:rPr>
              <a:t>…</a:t>
            </a:r>
          </a:p>
          <a:p>
            <a:endParaRPr lang="fr-FR" sz="800" dirty="0" smtClean="0">
              <a:solidFill>
                <a:schemeClr val="bg1"/>
              </a:solidFill>
              <a:latin typeface="Spectral Light" panose="02020302060000000000" pitchFamily="18" charset="0"/>
            </a:endParaRPr>
          </a:p>
          <a:p>
            <a:r>
              <a:rPr lang="fr-FR" sz="2000" dirty="0">
                <a:solidFill>
                  <a:schemeClr val="bg1"/>
                </a:solidFill>
                <a:latin typeface="Spectral Light" panose="02020302060000000000" pitchFamily="18" charset="0"/>
              </a:rPr>
              <a:t>Avec </a:t>
            </a:r>
            <a:r>
              <a:rPr lang="fr-FR" sz="2000" dirty="0" smtClean="0">
                <a:solidFill>
                  <a:schemeClr val="bg1"/>
                </a:solidFill>
                <a:latin typeface="Spectral Light" panose="02020302060000000000" pitchFamily="18" charset="0"/>
              </a:rPr>
              <a:t>la </a:t>
            </a:r>
            <a:r>
              <a:rPr lang="fr-FR" sz="2000" dirty="0">
                <a:solidFill>
                  <a:srgbClr val="FFFF00"/>
                </a:solidFill>
                <a:latin typeface="Spectral Light" panose="02020302060000000000" pitchFamily="18" charset="0"/>
              </a:rPr>
              <a:t>technique du gnomon solaire</a:t>
            </a:r>
            <a:r>
              <a:rPr lang="fr-FR" sz="2000" dirty="0">
                <a:solidFill>
                  <a:schemeClr val="bg1"/>
                </a:solidFill>
                <a:latin typeface="Spectral Light" panose="02020302060000000000" pitchFamily="18" charset="0"/>
              </a:rPr>
              <a:t>, nous pouvons déterminer facilement, là où nous sommes, l</a:t>
            </a:r>
            <a:r>
              <a:rPr lang="fr-FR" sz="2000" dirty="0" smtClean="0">
                <a:solidFill>
                  <a:schemeClr val="bg1"/>
                </a:solidFill>
                <a:latin typeface="Spectral Light" panose="02020302060000000000" pitchFamily="18" charset="0"/>
              </a:rPr>
              <a:t>e jour de l’</a:t>
            </a:r>
            <a:r>
              <a:rPr lang="fr-FR" sz="2000" dirty="0" smtClean="0">
                <a:solidFill>
                  <a:srgbClr val="00FF00"/>
                </a:solidFill>
                <a:latin typeface="Spectral Light" panose="02020302060000000000" pitchFamily="18" charset="0"/>
              </a:rPr>
              <a:t>équinoxe du printemps</a:t>
            </a:r>
            <a:r>
              <a:rPr lang="fr-FR" sz="2000" dirty="0" smtClean="0">
                <a:solidFill>
                  <a:schemeClr val="bg1"/>
                </a:solidFill>
                <a:latin typeface="Spectral Light" panose="02020302060000000000" pitchFamily="18" charset="0"/>
              </a:rPr>
              <a: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Cette démarche se fait </a:t>
            </a:r>
            <a:r>
              <a:rPr lang="fr-FR" sz="2000" dirty="0" smtClean="0">
                <a:solidFill>
                  <a:srgbClr val="FF0000"/>
                </a:solidFill>
                <a:latin typeface="Spectral Light" panose="02020302060000000000" pitchFamily="18" charset="0"/>
              </a:rPr>
              <a:t>sans observer le </a:t>
            </a:r>
            <a:r>
              <a:rPr lang="fr-FR" sz="2000" dirty="0">
                <a:solidFill>
                  <a:srgbClr val="FF0000"/>
                </a:solidFill>
                <a:latin typeface="Spectral Light" panose="02020302060000000000" pitchFamily="18" charset="0"/>
              </a:rPr>
              <a:t>soleil, </a:t>
            </a:r>
            <a:r>
              <a:rPr lang="fr-FR" sz="2000" dirty="0" smtClean="0">
                <a:solidFill>
                  <a:srgbClr val="FF0000"/>
                </a:solidFill>
                <a:latin typeface="Spectral Light" panose="02020302060000000000" pitchFamily="18" charset="0"/>
              </a:rPr>
              <a:t>la </a:t>
            </a:r>
            <a:r>
              <a:rPr lang="fr-FR" sz="2000" dirty="0">
                <a:solidFill>
                  <a:srgbClr val="FF0000"/>
                </a:solidFill>
                <a:latin typeface="Spectral Light" panose="02020302060000000000" pitchFamily="18" charset="0"/>
              </a:rPr>
              <a:t>lune </a:t>
            </a:r>
            <a:r>
              <a:rPr lang="fr-FR" sz="2000" dirty="0" smtClean="0">
                <a:solidFill>
                  <a:srgbClr val="FF0000"/>
                </a:solidFill>
                <a:latin typeface="Spectral Light" panose="02020302060000000000" pitchFamily="18" charset="0"/>
              </a:rPr>
              <a:t>ou une </a:t>
            </a:r>
            <a:r>
              <a:rPr lang="fr-FR" sz="2000" dirty="0">
                <a:solidFill>
                  <a:srgbClr val="FF0000"/>
                </a:solidFill>
                <a:latin typeface="Spectral Light" panose="02020302060000000000" pitchFamily="18" charset="0"/>
              </a:rPr>
              <a:t>étoile</a:t>
            </a:r>
            <a:r>
              <a:rPr lang="fr-FR" sz="2000" dirty="0">
                <a:solidFill>
                  <a:schemeClr val="bg1"/>
                </a:solidFill>
                <a:latin typeface="Spectral Light" panose="02020302060000000000" pitchFamily="18" charset="0"/>
              </a:rPr>
              <a:t>, </a:t>
            </a:r>
            <a:r>
              <a:rPr lang="fr-FR" sz="2000" dirty="0" smtClean="0">
                <a:solidFill>
                  <a:schemeClr val="bg1"/>
                </a:solidFill>
                <a:latin typeface="Spectral Light" panose="02020302060000000000" pitchFamily="18" charset="0"/>
              </a:rPr>
              <a:t>mais en observant </a:t>
            </a:r>
            <a:r>
              <a:rPr lang="fr-FR" sz="2000" dirty="0">
                <a:solidFill>
                  <a:srgbClr val="DF57FF"/>
                </a:solidFill>
                <a:latin typeface="Spectral Light" panose="02020302060000000000" pitchFamily="18" charset="0"/>
              </a:rPr>
              <a:t>l’ombre projetée au sol</a:t>
            </a:r>
            <a:r>
              <a:rPr lang="fr-FR" sz="2000" dirty="0">
                <a:solidFill>
                  <a:schemeClr val="bg1"/>
                </a:solidFill>
                <a:latin typeface="Spectral Light" panose="02020302060000000000" pitchFamily="18" charset="0"/>
              </a:rPr>
              <a:t>, marqueur temporel de la lumière</a:t>
            </a:r>
            <a:r>
              <a:rPr lang="fr-FR" sz="2000" dirty="0" smtClean="0">
                <a:solidFill>
                  <a:schemeClr val="bg1"/>
                </a:solidFill>
                <a:latin typeface="Spectral Light" panose="02020302060000000000" pitchFamily="18" charset="0"/>
              </a:rPr>
              <a:t>.</a:t>
            </a:r>
            <a:endParaRPr lang="fr-FR" sz="2000" dirty="0">
              <a:solidFill>
                <a:schemeClr val="bg1"/>
              </a:solidFill>
              <a:latin typeface="Spectral Light" panose="02020302060000000000" pitchFamily="18" charset="0"/>
            </a:endParaRPr>
          </a:p>
        </p:txBody>
      </p:sp>
      <p:sp>
        <p:nvSpPr>
          <p:cNvPr id="11" name="Flèche droite 10"/>
          <p:cNvSpPr/>
          <p:nvPr/>
        </p:nvSpPr>
        <p:spPr>
          <a:xfrm>
            <a:off x="307975" y="1541667"/>
            <a:ext cx="609600" cy="288032"/>
          </a:xfrm>
          <a:prstGeom prst="rightArrow">
            <a:avLst/>
          </a:prstGeom>
          <a:noFill/>
          <a:ln w="19050">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42739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937"/>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2D09FF85-A8E4-4662-9A25-7E1193D20439}" type="slidenum">
              <a:rPr lang="fr-FR" smtClean="0">
                <a:solidFill>
                  <a:schemeClr val="bg1">
                    <a:lumMod val="75000"/>
                  </a:schemeClr>
                </a:solidFill>
              </a:rPr>
              <a:t>79</a:t>
            </a:fld>
            <a:endParaRPr lang="fr-FR" dirty="0">
              <a:solidFill>
                <a:schemeClr val="bg1">
                  <a:lumMod val="75000"/>
                </a:schemeClr>
              </a:solidFill>
            </a:endParaRPr>
          </a:p>
        </p:txBody>
      </p:sp>
      <p:pic>
        <p:nvPicPr>
          <p:cNvPr id="3074" name="Picture 2" descr="Shadow Metho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1112553"/>
            <a:ext cx="4295775" cy="2947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Shadow Metho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4287" y="1245092"/>
            <a:ext cx="4295775" cy="2682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3813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 </a:t>
            </a:r>
            <a:r>
              <a:rPr lang="fr-FR" sz="2000" dirty="0">
                <a:solidFill>
                  <a:schemeClr val="bg1"/>
                </a:solidFill>
                <a:latin typeface="Spectral Light" panose="02020302060000000000" pitchFamily="18" charset="0"/>
              </a:rPr>
              <a:t>soleil se lève plein </a:t>
            </a:r>
            <a:r>
              <a:rPr lang="fr-FR" sz="2000" dirty="0" smtClean="0">
                <a:solidFill>
                  <a:schemeClr val="bg1"/>
                </a:solidFill>
                <a:latin typeface="Spectral Light" panose="02020302060000000000" pitchFamily="18" charset="0"/>
              </a:rPr>
              <a:t>est</a:t>
            </a:r>
          </a:p>
          <a:p>
            <a:endParaRPr lang="fr-FR" sz="800" dirty="0" smtClean="0">
              <a:solidFill>
                <a:srgbClr val="FF0000"/>
              </a:solidFill>
              <a:latin typeface="Spectral Light" panose="02020302060000000000" pitchFamily="18" charset="0"/>
            </a:endParaRPr>
          </a:p>
          <a:p>
            <a:r>
              <a:rPr lang="fr-FR" sz="2000" dirty="0" smtClean="0">
                <a:solidFill>
                  <a:srgbClr val="FF0000"/>
                </a:solidFill>
                <a:latin typeface="Spectral Light" panose="02020302060000000000" pitchFamily="18" charset="0"/>
              </a:rPr>
              <a:t>il suit </a:t>
            </a:r>
            <a:r>
              <a:rPr lang="fr-FR" sz="2000" dirty="0">
                <a:solidFill>
                  <a:srgbClr val="FF0000"/>
                </a:solidFill>
                <a:latin typeface="Spectral Light" panose="02020302060000000000" pitchFamily="18" charset="0"/>
              </a:rPr>
              <a:t>un arc parfait se </a:t>
            </a:r>
            <a:r>
              <a:rPr lang="fr-FR" sz="2000" dirty="0" smtClean="0">
                <a:solidFill>
                  <a:srgbClr val="FF0000"/>
                </a:solidFill>
                <a:latin typeface="Spectral Light" panose="02020302060000000000" pitchFamily="18" charset="0"/>
              </a:rPr>
              <a:t>dirigeant</a:t>
            </a:r>
          </a:p>
          <a:p>
            <a:r>
              <a:rPr lang="fr-FR" sz="2000" dirty="0" smtClean="0">
                <a:solidFill>
                  <a:srgbClr val="FF0000"/>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cet arc est mesurable sur</a:t>
            </a:r>
          </a:p>
          <a:p>
            <a:r>
              <a:rPr lang="fr-FR" sz="2000" dirty="0" smtClean="0">
                <a:solidFill>
                  <a:schemeClr val="bg1"/>
                </a:solidFill>
                <a:latin typeface="Spectral Light" panose="02020302060000000000" pitchFamily="18" charset="0"/>
              </a:rPr>
              <a:t>un </a:t>
            </a:r>
            <a:r>
              <a:rPr lang="fr-FR" sz="2000" dirty="0">
                <a:solidFill>
                  <a:schemeClr val="bg1"/>
                </a:solidFill>
                <a:latin typeface="Spectral Light" panose="02020302060000000000" pitchFamily="18" charset="0"/>
              </a:rPr>
              <a:t>cadran </a:t>
            </a:r>
            <a:r>
              <a:rPr lang="fr-FR" sz="2000" dirty="0" smtClean="0">
                <a:solidFill>
                  <a:schemeClr val="bg1"/>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Picture 2" descr="https://upload.wikimedia.org/wikipedia/commons/thumb/a/ae/Equinox-0.jpg/800px-Equino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5005" y="922338"/>
            <a:ext cx="3713857" cy="2785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Flèche droite 12"/>
          <p:cNvSpPr/>
          <p:nvPr/>
        </p:nvSpPr>
        <p:spPr>
          <a:xfrm>
            <a:off x="155575" y="1779662"/>
            <a:ext cx="4572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9768889">
            <a:off x="5807101" y="2198965"/>
            <a:ext cx="457200" cy="216024"/>
          </a:xfrm>
          <a:prstGeom prst="rightArrow">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819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80</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8" name="Picture 4" descr="http://www.equinoxitalia.com/images/orizzontali/imag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0270" y="406920"/>
            <a:ext cx="5783460" cy="4337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74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81</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1222375" y="769937"/>
            <a:ext cx="7502054" cy="477054"/>
          </a:xfrm>
          <a:prstGeom prst="rect">
            <a:avLst/>
          </a:prstGeom>
          <a:noFill/>
        </p:spPr>
        <p:txBody>
          <a:bodyPr wrap="square" rtlCol="0">
            <a:spAutoFit/>
          </a:bodyPr>
          <a:lstStyle/>
          <a:p>
            <a:r>
              <a:rPr lang="fr-FR" sz="2500" dirty="0" smtClean="0">
                <a:solidFill>
                  <a:srgbClr val="00FF00"/>
                </a:solidFill>
                <a:latin typeface="Spectral Light" panose="02020302060000000000" pitchFamily="18" charset="0"/>
              </a:rPr>
              <a:t>ÉQUINOXE du printemps = dernier jour de l’année</a:t>
            </a:r>
            <a:endParaRPr lang="fr-FR" sz="2500" dirty="0" smtClean="0">
              <a:solidFill>
                <a:schemeClr val="bg1"/>
              </a:solidFill>
              <a:latin typeface="Spectral Light" panose="02020302060000000000" pitchFamily="18" charset="0"/>
            </a:endParaRPr>
          </a:p>
        </p:txBody>
      </p:sp>
      <p:sp>
        <p:nvSpPr>
          <p:cNvPr id="14" name="ZoneTexte 13"/>
          <p:cNvSpPr txBox="1"/>
          <p:nvPr/>
        </p:nvSpPr>
        <p:spPr>
          <a:xfrm>
            <a:off x="1222373" y="2787774"/>
            <a:ext cx="7742113" cy="861774"/>
          </a:xfrm>
          <a:prstGeom prst="rect">
            <a:avLst/>
          </a:prstGeom>
          <a:noFill/>
        </p:spPr>
        <p:txBody>
          <a:bodyPr wrap="square" rtlCol="0">
            <a:spAutoFit/>
          </a:bodyPr>
          <a:lstStyle/>
          <a:p>
            <a:r>
              <a:rPr lang="fr-FR" sz="2500" dirty="0" smtClean="0">
                <a:solidFill>
                  <a:srgbClr val="FFFF00"/>
                </a:solidFill>
                <a:latin typeface="Spectral Light" panose="02020302060000000000" pitchFamily="18" charset="0"/>
              </a:rPr>
              <a:t>Le jour suivant, </a:t>
            </a:r>
            <a:r>
              <a:rPr lang="fr-FR" sz="2500" u="sng" dirty="0" smtClean="0">
                <a:solidFill>
                  <a:srgbClr val="FFFF00"/>
                </a:solidFill>
                <a:latin typeface="Spectral Light" panose="02020302060000000000" pitchFamily="18" charset="0"/>
              </a:rPr>
              <a:t>au début de l’aube</a:t>
            </a:r>
            <a:r>
              <a:rPr lang="fr-FR" sz="2500" dirty="0" smtClean="0">
                <a:solidFill>
                  <a:srgbClr val="FFFF00"/>
                </a:solidFill>
                <a:latin typeface="Spectral Light" panose="02020302060000000000" pitchFamily="18" charset="0"/>
              </a:rPr>
              <a:t>, est le </a:t>
            </a:r>
          </a:p>
          <a:p>
            <a:r>
              <a:rPr lang="fr-FR" sz="2500" dirty="0" smtClean="0">
                <a:solidFill>
                  <a:srgbClr val="FFFF00"/>
                </a:solidFill>
                <a:latin typeface="Spectral Light" panose="02020302060000000000" pitchFamily="18" charset="0"/>
              </a:rPr>
              <a:t>1</a:t>
            </a:r>
            <a:r>
              <a:rPr lang="fr-FR" sz="2500" baseline="30000" dirty="0" smtClean="0">
                <a:solidFill>
                  <a:srgbClr val="FFFF00"/>
                </a:solidFill>
                <a:latin typeface="Spectral Light" panose="02020302060000000000" pitchFamily="18" charset="0"/>
              </a:rPr>
              <a:t>er</a:t>
            </a:r>
            <a:r>
              <a:rPr lang="fr-FR" sz="2500" dirty="0" smtClean="0">
                <a:solidFill>
                  <a:srgbClr val="FFFF00"/>
                </a:solidFill>
                <a:latin typeface="Spectral Light" panose="02020302060000000000" pitchFamily="18" charset="0"/>
              </a:rPr>
              <a:t> jour de la nouvelle année (</a:t>
            </a:r>
            <a:r>
              <a:rPr lang="fr-FR" sz="2000" dirty="0" smtClean="0">
                <a:solidFill>
                  <a:srgbClr val="FFFF00"/>
                </a:solidFill>
                <a:latin typeface="Spectral Light" panose="02020302060000000000" pitchFamily="18" charset="0"/>
              </a:rPr>
              <a:t>des saintes convocations).</a:t>
            </a:r>
          </a:p>
        </p:txBody>
      </p:sp>
      <p:sp>
        <p:nvSpPr>
          <p:cNvPr id="16" name="Flèche droite 15"/>
          <p:cNvSpPr/>
          <p:nvPr/>
        </p:nvSpPr>
        <p:spPr>
          <a:xfrm rot="5400000">
            <a:off x="4281010" y="1890632"/>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1167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82</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6" name="Picture 2" descr="Town Map - Bulbapedia, the community-driven PokÃ©mon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1391942">
            <a:off x="1547664" y="718342"/>
            <a:ext cx="52578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nd My GPS Location - Android Apps on Google Pl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7816" y="739779"/>
            <a:ext cx="2168367" cy="21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4316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83</a:t>
            </a:fld>
            <a:endParaRPr lang="fr-FR"/>
          </a:p>
        </p:txBody>
      </p:sp>
      <p:sp>
        <p:nvSpPr>
          <p:cNvPr id="7" name="ZoneTexte 6"/>
          <p:cNvSpPr txBox="1"/>
          <p:nvPr/>
        </p:nvSpPr>
        <p:spPr>
          <a:xfrm>
            <a:off x="560597" y="1491630"/>
            <a:ext cx="7847657" cy="769441"/>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4400" dirty="0">
                <a:solidFill>
                  <a:schemeClr val="bg1"/>
                </a:solidFill>
                <a:latin typeface="Spectral Light" panose="02020302060000000000" pitchFamily="18" charset="0"/>
              </a:rPr>
              <a:t>Trouver le 1</a:t>
            </a:r>
            <a:r>
              <a:rPr lang="fr-FR" sz="4400" baseline="30000" dirty="0">
                <a:solidFill>
                  <a:schemeClr val="bg1"/>
                </a:solidFill>
                <a:latin typeface="Spectral Light" panose="02020302060000000000" pitchFamily="18" charset="0"/>
              </a:rPr>
              <a:t>er</a:t>
            </a:r>
            <a:r>
              <a:rPr lang="fr-FR" sz="4400" dirty="0">
                <a:solidFill>
                  <a:schemeClr val="bg1"/>
                </a:solidFill>
                <a:latin typeface="Spectral Light" panose="02020302060000000000" pitchFamily="18" charset="0"/>
              </a:rPr>
              <a:t> jour de l’année</a:t>
            </a:r>
          </a:p>
        </p:txBody>
      </p:sp>
    </p:spTree>
    <p:extLst>
      <p:ext uri="{BB962C8B-B14F-4D97-AF65-F5344CB8AC3E}">
        <p14:creationId xmlns:p14="http://schemas.microsoft.com/office/powerpoint/2010/main" val="4227875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AFD8A5F-4C96-4AE1-80AF-A9CE66C017A6}" type="slidenum">
              <a:rPr lang="fr-FR" smtClean="0"/>
              <a:t>84</a:t>
            </a:fld>
            <a:endParaRPr lang="fr-FR"/>
          </a:p>
        </p:txBody>
      </p:sp>
      <p:sp>
        <p:nvSpPr>
          <p:cNvPr id="4" name="ZoneTexte 3"/>
          <p:cNvSpPr txBox="1"/>
          <p:nvPr/>
        </p:nvSpPr>
        <p:spPr>
          <a:xfrm>
            <a:off x="539552" y="3395196"/>
            <a:ext cx="1138727" cy="369332"/>
          </a:xfrm>
          <a:prstGeom prst="rect">
            <a:avLst/>
          </a:prstGeom>
          <a:noFill/>
        </p:spPr>
        <p:txBody>
          <a:bodyPr wrap="square" rtlCol="0">
            <a:spAutoFit/>
          </a:bodyPr>
          <a:lstStyle/>
          <a:p>
            <a:pPr algn="ctr"/>
            <a:r>
              <a:rPr lang="fr-FR" dirty="0" smtClean="0"/>
              <a:t>NORD</a:t>
            </a:r>
            <a:endParaRPr lang="fr-FR" dirty="0"/>
          </a:p>
        </p:txBody>
      </p:sp>
      <p:sp>
        <p:nvSpPr>
          <p:cNvPr id="5" name="ZoneTexte 4"/>
          <p:cNvSpPr txBox="1"/>
          <p:nvPr/>
        </p:nvSpPr>
        <p:spPr>
          <a:xfrm>
            <a:off x="5737529" y="4475316"/>
            <a:ext cx="1138727" cy="369332"/>
          </a:xfrm>
          <a:prstGeom prst="rect">
            <a:avLst/>
          </a:prstGeom>
          <a:noFill/>
        </p:spPr>
        <p:txBody>
          <a:bodyPr wrap="square" rtlCol="0">
            <a:spAutoFit/>
          </a:bodyPr>
          <a:lstStyle/>
          <a:p>
            <a:pPr algn="ctr"/>
            <a:r>
              <a:rPr lang="fr-FR" dirty="0" smtClean="0"/>
              <a:t>OUEST</a:t>
            </a:r>
            <a:endParaRPr lang="fr-FR" dirty="0"/>
          </a:p>
        </p:txBody>
      </p:sp>
      <p:sp>
        <p:nvSpPr>
          <p:cNvPr id="6" name="ZoneTexte 5"/>
          <p:cNvSpPr txBox="1"/>
          <p:nvPr/>
        </p:nvSpPr>
        <p:spPr>
          <a:xfrm>
            <a:off x="2987824" y="1491630"/>
            <a:ext cx="864096" cy="369332"/>
          </a:xfrm>
          <a:prstGeom prst="rect">
            <a:avLst/>
          </a:prstGeom>
          <a:noFill/>
        </p:spPr>
        <p:txBody>
          <a:bodyPr wrap="square" rtlCol="0">
            <a:spAutoFit/>
          </a:bodyPr>
          <a:lstStyle/>
          <a:p>
            <a:pPr algn="ctr"/>
            <a:r>
              <a:rPr lang="fr-FR" dirty="0" smtClean="0"/>
              <a:t>EST</a:t>
            </a:r>
            <a:endParaRPr lang="fr-FR" dirty="0"/>
          </a:p>
        </p:txBody>
      </p:sp>
      <p:sp>
        <p:nvSpPr>
          <p:cNvPr id="7" name="ZoneTexte 6"/>
          <p:cNvSpPr txBox="1"/>
          <p:nvPr/>
        </p:nvSpPr>
        <p:spPr>
          <a:xfrm>
            <a:off x="6876256" y="2208670"/>
            <a:ext cx="805490" cy="369332"/>
          </a:xfrm>
          <a:prstGeom prst="rect">
            <a:avLst/>
          </a:prstGeom>
          <a:noFill/>
        </p:spPr>
        <p:txBody>
          <a:bodyPr wrap="square" rtlCol="0">
            <a:spAutoFit/>
          </a:bodyPr>
          <a:lstStyle/>
          <a:p>
            <a:pPr algn="ctr"/>
            <a:r>
              <a:rPr lang="fr-FR" dirty="0" smtClean="0"/>
              <a:t>SUD</a:t>
            </a:r>
            <a:endParaRPr lang="fr-FR" dirty="0"/>
          </a:p>
        </p:txBody>
      </p:sp>
      <p:sp>
        <p:nvSpPr>
          <p:cNvPr id="8" name="ZoneTexte 7"/>
          <p:cNvSpPr txBox="1"/>
          <p:nvPr/>
        </p:nvSpPr>
        <p:spPr>
          <a:xfrm>
            <a:off x="4499992" y="2578002"/>
            <a:ext cx="1413357" cy="369332"/>
          </a:xfrm>
          <a:prstGeom prst="rect">
            <a:avLst/>
          </a:prstGeom>
          <a:noFill/>
        </p:spPr>
        <p:txBody>
          <a:bodyPr wrap="square" rtlCol="0">
            <a:spAutoFit/>
          </a:bodyPr>
          <a:lstStyle/>
          <a:p>
            <a:pPr algn="ctr"/>
            <a:r>
              <a:rPr lang="fr-FR" dirty="0" smtClean="0">
                <a:solidFill>
                  <a:schemeClr val="bg1"/>
                </a:solidFill>
                <a:effectLst>
                  <a:outerShdw blurRad="38100" dist="38100" dir="2700000" algn="tl">
                    <a:srgbClr val="000000">
                      <a:alpha val="43137"/>
                    </a:srgbClr>
                  </a:outerShdw>
                </a:effectLst>
              </a:rPr>
              <a:t>GNOMON</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6963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244"/>
            <a:ext cx="9144000" cy="516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AFD8A5F-4C96-4AE1-80AF-A9CE66C017A6}" type="slidenum">
              <a:rPr lang="fr-FR" smtClean="0"/>
              <a:t>85</a:t>
            </a:fld>
            <a:endParaRPr lang="fr-FR"/>
          </a:p>
        </p:txBody>
      </p:sp>
      <p:sp>
        <p:nvSpPr>
          <p:cNvPr id="11" name="ZoneTexte 10"/>
          <p:cNvSpPr txBox="1"/>
          <p:nvPr/>
        </p:nvSpPr>
        <p:spPr>
          <a:xfrm>
            <a:off x="539552" y="3395196"/>
            <a:ext cx="1138727" cy="369332"/>
          </a:xfrm>
          <a:prstGeom prst="rect">
            <a:avLst/>
          </a:prstGeom>
          <a:noFill/>
        </p:spPr>
        <p:txBody>
          <a:bodyPr wrap="square" rtlCol="0">
            <a:spAutoFit/>
          </a:bodyPr>
          <a:lstStyle/>
          <a:p>
            <a:pPr algn="ctr"/>
            <a:r>
              <a:rPr lang="fr-FR" dirty="0" smtClean="0"/>
              <a:t>NORD</a:t>
            </a:r>
            <a:endParaRPr lang="fr-FR" dirty="0"/>
          </a:p>
        </p:txBody>
      </p:sp>
      <p:sp>
        <p:nvSpPr>
          <p:cNvPr id="12" name="ZoneTexte 11"/>
          <p:cNvSpPr txBox="1"/>
          <p:nvPr/>
        </p:nvSpPr>
        <p:spPr>
          <a:xfrm>
            <a:off x="5737529" y="4475316"/>
            <a:ext cx="1138727" cy="369332"/>
          </a:xfrm>
          <a:prstGeom prst="rect">
            <a:avLst/>
          </a:prstGeom>
          <a:noFill/>
        </p:spPr>
        <p:txBody>
          <a:bodyPr wrap="square" rtlCol="0">
            <a:spAutoFit/>
          </a:bodyPr>
          <a:lstStyle/>
          <a:p>
            <a:pPr algn="ctr"/>
            <a:r>
              <a:rPr lang="fr-FR" dirty="0" smtClean="0"/>
              <a:t>OUEST</a:t>
            </a:r>
            <a:endParaRPr lang="fr-FR" dirty="0"/>
          </a:p>
        </p:txBody>
      </p:sp>
      <p:sp>
        <p:nvSpPr>
          <p:cNvPr id="13" name="ZoneTexte 12"/>
          <p:cNvSpPr txBox="1"/>
          <p:nvPr/>
        </p:nvSpPr>
        <p:spPr>
          <a:xfrm>
            <a:off x="2987824" y="1491630"/>
            <a:ext cx="864096" cy="369332"/>
          </a:xfrm>
          <a:prstGeom prst="rect">
            <a:avLst/>
          </a:prstGeom>
          <a:noFill/>
        </p:spPr>
        <p:txBody>
          <a:bodyPr wrap="square" rtlCol="0">
            <a:spAutoFit/>
          </a:bodyPr>
          <a:lstStyle/>
          <a:p>
            <a:pPr algn="ctr"/>
            <a:r>
              <a:rPr lang="fr-FR" dirty="0" smtClean="0"/>
              <a:t>EST</a:t>
            </a:r>
            <a:endParaRPr lang="fr-FR" dirty="0"/>
          </a:p>
        </p:txBody>
      </p:sp>
      <p:sp>
        <p:nvSpPr>
          <p:cNvPr id="14" name="ZoneTexte 13"/>
          <p:cNvSpPr txBox="1"/>
          <p:nvPr/>
        </p:nvSpPr>
        <p:spPr>
          <a:xfrm>
            <a:off x="6876256" y="2208670"/>
            <a:ext cx="805490" cy="369332"/>
          </a:xfrm>
          <a:prstGeom prst="rect">
            <a:avLst/>
          </a:prstGeom>
          <a:noFill/>
        </p:spPr>
        <p:txBody>
          <a:bodyPr wrap="square" rtlCol="0">
            <a:spAutoFit/>
          </a:bodyPr>
          <a:lstStyle/>
          <a:p>
            <a:pPr algn="ctr"/>
            <a:r>
              <a:rPr lang="fr-FR" dirty="0" smtClean="0"/>
              <a:t>SUD</a:t>
            </a:r>
            <a:endParaRPr lang="fr-FR" dirty="0"/>
          </a:p>
        </p:txBody>
      </p:sp>
      <p:sp>
        <p:nvSpPr>
          <p:cNvPr id="15" name="ZoneTexte 14"/>
          <p:cNvSpPr txBox="1"/>
          <p:nvPr/>
        </p:nvSpPr>
        <p:spPr>
          <a:xfrm>
            <a:off x="4499992" y="2578002"/>
            <a:ext cx="1413357" cy="369332"/>
          </a:xfrm>
          <a:prstGeom prst="rect">
            <a:avLst/>
          </a:prstGeom>
          <a:noFill/>
        </p:spPr>
        <p:txBody>
          <a:bodyPr wrap="square" rtlCol="0">
            <a:spAutoFit/>
          </a:bodyPr>
          <a:lstStyle/>
          <a:p>
            <a:pPr algn="ctr"/>
            <a:r>
              <a:rPr lang="fr-FR" dirty="0" smtClean="0">
                <a:solidFill>
                  <a:schemeClr val="bg1"/>
                </a:solidFill>
                <a:effectLst>
                  <a:outerShdw blurRad="38100" dist="38100" dir="2700000" algn="tl">
                    <a:srgbClr val="000000">
                      <a:alpha val="43137"/>
                    </a:srgbClr>
                  </a:outerShdw>
                </a:effectLst>
              </a:rPr>
              <a:t>GNOMON</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92577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cteur droit 2"/>
          <p:cNvCxnSpPr/>
          <p:nvPr/>
        </p:nvCxnSpPr>
        <p:spPr>
          <a:xfrm>
            <a:off x="1979712" y="1923678"/>
            <a:ext cx="5400600" cy="0"/>
          </a:xfrm>
          <a:prstGeom prst="line">
            <a:avLst/>
          </a:prstGeom>
          <a:ln w="19050">
            <a:solidFill>
              <a:srgbClr val="FFFF0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528807" y="1554346"/>
            <a:ext cx="2304256" cy="369332"/>
          </a:xfrm>
          <a:prstGeom prst="rect">
            <a:avLst/>
          </a:prstGeom>
          <a:noFill/>
        </p:spPr>
        <p:txBody>
          <a:bodyPr wrap="square" rtlCol="0">
            <a:spAutoFit/>
          </a:bodyPr>
          <a:lstStyle/>
          <a:p>
            <a:pPr algn="ctr"/>
            <a:r>
              <a:rPr lang="fr-FR" dirty="0" smtClean="0">
                <a:solidFill>
                  <a:srgbClr val="FFFF00"/>
                </a:solidFill>
                <a:effectLst>
                  <a:outerShdw blurRad="38100" dist="38100" dir="2700000" algn="tl">
                    <a:srgbClr val="000000">
                      <a:alpha val="43137"/>
                    </a:srgbClr>
                  </a:outerShdw>
                </a:effectLst>
              </a:rPr>
              <a:t>Ligne de l’équinoxe</a:t>
            </a:r>
            <a:endParaRPr lang="fr-FR" dirty="0">
              <a:solidFill>
                <a:srgbClr val="FFFF00"/>
              </a:solidFill>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86</a:t>
            </a:fld>
            <a:endParaRPr lang="fr-FR"/>
          </a:p>
        </p:txBody>
      </p:sp>
      <p:sp>
        <p:nvSpPr>
          <p:cNvPr id="6" name="ZoneTexte 5"/>
          <p:cNvSpPr txBox="1"/>
          <p:nvPr/>
        </p:nvSpPr>
        <p:spPr>
          <a:xfrm>
            <a:off x="3974256" y="2574318"/>
            <a:ext cx="1413357" cy="369332"/>
          </a:xfrm>
          <a:prstGeom prst="rect">
            <a:avLst/>
          </a:prstGeom>
          <a:noFill/>
        </p:spPr>
        <p:txBody>
          <a:bodyPr wrap="square" rtlCol="0">
            <a:spAutoFit/>
          </a:bodyPr>
          <a:lstStyle/>
          <a:p>
            <a:pPr algn="ctr"/>
            <a:r>
              <a:rPr lang="fr-FR" dirty="0" smtClean="0">
                <a:solidFill>
                  <a:schemeClr val="bg1"/>
                </a:solidFill>
                <a:effectLst>
                  <a:outerShdw blurRad="38100" dist="38100" dir="2700000" algn="tl">
                    <a:srgbClr val="000000">
                      <a:alpha val="43137"/>
                    </a:srgbClr>
                  </a:outerShdw>
                </a:effectLst>
              </a:rPr>
              <a:t>GNOMON</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8192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51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3"/>
          <p:cNvCxnSpPr/>
          <p:nvPr/>
        </p:nvCxnSpPr>
        <p:spPr>
          <a:xfrm>
            <a:off x="1979712" y="2014934"/>
            <a:ext cx="5400600" cy="0"/>
          </a:xfrm>
          <a:prstGeom prst="line">
            <a:avLst/>
          </a:prstGeom>
          <a:ln w="19050">
            <a:solidFill>
              <a:srgbClr val="FFFF0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528807" y="1645602"/>
            <a:ext cx="2304256" cy="369332"/>
          </a:xfrm>
          <a:prstGeom prst="rect">
            <a:avLst/>
          </a:prstGeom>
          <a:noFill/>
        </p:spPr>
        <p:txBody>
          <a:bodyPr wrap="square" rtlCol="0">
            <a:spAutoFit/>
          </a:bodyPr>
          <a:lstStyle/>
          <a:p>
            <a:pPr algn="ctr"/>
            <a:r>
              <a:rPr lang="fr-FR" dirty="0">
                <a:solidFill>
                  <a:srgbClr val="FFFF00"/>
                </a:solidFill>
                <a:effectLst>
                  <a:outerShdw blurRad="38100" dist="38100" dir="2700000" algn="tl">
                    <a:srgbClr val="000000">
                      <a:alpha val="43137"/>
                    </a:srgbClr>
                  </a:outerShdw>
                </a:effectLst>
              </a:rPr>
              <a:t>Ligne de l’équinoxe</a:t>
            </a: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87</a:t>
            </a:fld>
            <a:endParaRPr lang="fr-FR"/>
          </a:p>
        </p:txBody>
      </p:sp>
      <p:sp>
        <p:nvSpPr>
          <p:cNvPr id="6" name="ZoneTexte 5"/>
          <p:cNvSpPr txBox="1"/>
          <p:nvPr/>
        </p:nvSpPr>
        <p:spPr>
          <a:xfrm>
            <a:off x="3973333" y="2578002"/>
            <a:ext cx="1413357" cy="369332"/>
          </a:xfrm>
          <a:prstGeom prst="rect">
            <a:avLst/>
          </a:prstGeom>
          <a:noFill/>
        </p:spPr>
        <p:txBody>
          <a:bodyPr wrap="square" rtlCol="0">
            <a:spAutoFit/>
          </a:bodyPr>
          <a:lstStyle/>
          <a:p>
            <a:pPr algn="ctr"/>
            <a:r>
              <a:rPr lang="fr-FR" dirty="0" smtClean="0">
                <a:effectLst>
                  <a:outerShdw blurRad="38100" dist="38100" dir="2700000" algn="tl">
                    <a:srgbClr val="000000">
                      <a:alpha val="43137"/>
                    </a:srgbClr>
                  </a:outerShdw>
                </a:effectLst>
              </a:rPr>
              <a:t>GNOMON</a:t>
            </a:r>
            <a:endParaRPr lang="fr-F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23925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ZoneTexte 3"/>
          <p:cNvSpPr txBox="1"/>
          <p:nvPr/>
        </p:nvSpPr>
        <p:spPr>
          <a:xfrm>
            <a:off x="0" y="267494"/>
            <a:ext cx="9144000" cy="1077218"/>
          </a:xfrm>
          <a:prstGeom prst="rect">
            <a:avLst/>
          </a:prstGeom>
          <a:noFill/>
          <a:ln>
            <a:noFill/>
          </a:ln>
        </p:spPr>
        <p:txBody>
          <a:bodyPr wrap="square" rtlCol="0">
            <a:spAutoFit/>
          </a:bodyPr>
          <a:lstStyle/>
          <a:p>
            <a:pPr algn="ctr"/>
            <a:r>
              <a:rPr lang="en-US" sz="3200" u="sng" dirty="0" smtClean="0">
                <a:solidFill>
                  <a:srgbClr val="DF57FF"/>
                </a:solidFill>
                <a:effectLst>
                  <a:outerShdw blurRad="38100" dist="38100" dir="2700000" algn="tl">
                    <a:srgbClr val="000000">
                      <a:alpha val="43137"/>
                    </a:srgbClr>
                  </a:outerShdw>
                </a:effectLst>
                <a:latin typeface="Spectral Light" panose="02020302060000000000" pitchFamily="18" charset="0"/>
              </a:rPr>
              <a:t>Avant</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le moment de </a:t>
            </a:r>
            <a:r>
              <a:rPr lang="en-US" sz="3200" dirty="0" err="1" smtClean="0">
                <a:solidFill>
                  <a:schemeClr val="bg1"/>
                </a:solidFill>
                <a:effectLst>
                  <a:outerShdw blurRad="38100" dist="38100" dir="2700000" algn="tl">
                    <a:srgbClr val="000000">
                      <a:alpha val="43137"/>
                    </a:srgbClr>
                  </a:outerShdw>
                </a:effectLst>
                <a:latin typeface="Spectral Light" panose="02020302060000000000" pitchFamily="18" charset="0"/>
              </a:rPr>
              <a:t>l’équinoxe</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a:t>
            </a:r>
          </a:p>
          <a:p>
            <a:pPr algn="ctr"/>
            <a:r>
              <a:rPr lang="en-US" sz="3200" dirty="0" err="1" smtClean="0">
                <a:solidFill>
                  <a:schemeClr val="bg1"/>
                </a:solidFill>
                <a:effectLst>
                  <a:outerShdw blurRad="38100" dist="38100" dir="2700000" algn="tl">
                    <a:srgbClr val="000000">
                      <a:alpha val="43137"/>
                    </a:srgbClr>
                  </a:outerShdw>
                </a:effectLst>
                <a:latin typeface="Spectral Light" panose="02020302060000000000" pitchFamily="18" charset="0"/>
              </a:rPr>
              <a:t>l’ombre</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r>
              <a:rPr lang="en-US" sz="3200" dirty="0" err="1" smtClean="0">
                <a:solidFill>
                  <a:schemeClr val="bg1"/>
                </a:solidFill>
                <a:effectLst>
                  <a:outerShdw blurRad="38100" dist="38100" dir="2700000" algn="tl">
                    <a:srgbClr val="000000">
                      <a:alpha val="43137"/>
                    </a:srgbClr>
                  </a:outerShdw>
                </a:effectLst>
                <a:latin typeface="Spectral Light" panose="02020302060000000000" pitchFamily="18" charset="0"/>
              </a:rPr>
              <a:t>est</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r>
              <a:rPr lang="en-US" sz="3200" dirty="0" err="1" smtClean="0">
                <a:solidFill>
                  <a:srgbClr val="DF57FF"/>
                </a:solidFill>
                <a:effectLst>
                  <a:outerShdw blurRad="38100" dist="38100" dir="2700000" algn="tl">
                    <a:srgbClr val="000000">
                      <a:alpha val="43137"/>
                    </a:srgbClr>
                  </a:outerShdw>
                </a:effectLst>
                <a:latin typeface="Spectral Light" panose="02020302060000000000" pitchFamily="18" charset="0"/>
              </a:rPr>
              <a:t>incurvée</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r>
              <a:rPr lang="en-US" sz="3200" dirty="0" err="1" smtClean="0">
                <a:solidFill>
                  <a:schemeClr val="bg1"/>
                </a:solidFill>
                <a:effectLst>
                  <a:outerShdw blurRad="38100" dist="38100" dir="2700000" algn="tl">
                    <a:srgbClr val="000000">
                      <a:alpha val="43137"/>
                    </a:srgbClr>
                  </a:outerShdw>
                </a:effectLst>
                <a:latin typeface="Spectral Light" panose="02020302060000000000" pitchFamily="18" charset="0"/>
              </a:rPr>
              <a:t>ainsi</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endParaRPr lang="fr-FR" sz="3200" dirty="0" smtClean="0">
              <a:solidFill>
                <a:schemeClr val="bg1"/>
              </a:solidFill>
              <a:effectLst>
                <a:outerShdw blurRad="38100" dist="38100" dir="2700000" algn="tl">
                  <a:srgbClr val="000000">
                    <a:alpha val="43137"/>
                  </a:srgbClr>
                </a:outerShdw>
              </a:effectLst>
              <a:latin typeface="Spectral Light" panose="02020302060000000000" pitchFamily="18" charset="0"/>
            </a:endParaRPr>
          </a:p>
        </p:txBody>
      </p:sp>
      <p:sp>
        <p:nvSpPr>
          <p:cNvPr id="6" name="Arc 5"/>
          <p:cNvSpPr/>
          <p:nvPr/>
        </p:nvSpPr>
        <p:spPr>
          <a:xfrm rot="10800000">
            <a:off x="2447764" y="808385"/>
            <a:ext cx="3600400" cy="1656184"/>
          </a:xfrm>
          <a:prstGeom prst="arc">
            <a:avLst>
              <a:gd name="adj1" fmla="val 11154496"/>
              <a:gd name="adj2" fmla="val 21231475"/>
            </a:avLst>
          </a:prstGeom>
          <a:ln w="28575">
            <a:solidFill>
              <a:srgbClr val="FF00FF"/>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Bouée 6"/>
          <p:cNvSpPr/>
          <p:nvPr/>
        </p:nvSpPr>
        <p:spPr>
          <a:xfrm>
            <a:off x="3995936" y="3095258"/>
            <a:ext cx="504056" cy="504056"/>
          </a:xfrm>
          <a:prstGeom prst="donut">
            <a:avLst/>
          </a:prstGeom>
          <a:solidFill>
            <a:schemeClr val="bg1">
              <a:lumMod val="75000"/>
              <a:lumOff val="25000"/>
            </a:schemeClr>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8" name="ZoneTexte 7"/>
          <p:cNvSpPr txBox="1"/>
          <p:nvPr/>
        </p:nvSpPr>
        <p:spPr>
          <a:xfrm>
            <a:off x="6588224" y="2052293"/>
            <a:ext cx="1413357" cy="369332"/>
          </a:xfrm>
          <a:prstGeom prst="rect">
            <a:avLst/>
          </a:prstGeom>
          <a:noFill/>
          <a:effectLst/>
        </p:spPr>
        <p:txBody>
          <a:bodyPr wrap="square" rtlCol="0">
            <a:spAutoFit/>
          </a:bodyPr>
          <a:lstStyle/>
          <a:p>
            <a:pPr algn="ctr"/>
            <a:r>
              <a:rPr lang="fr-FR" dirty="0" smtClean="0">
                <a:solidFill>
                  <a:srgbClr val="FF00FF"/>
                </a:solidFill>
                <a:effectLst/>
                <a:latin typeface="Spectral Light" panose="02020302060000000000" pitchFamily="18" charset="0"/>
              </a:rPr>
              <a:t>ARC</a:t>
            </a:r>
            <a:endParaRPr lang="fr-FR" dirty="0">
              <a:solidFill>
                <a:srgbClr val="FF00FF"/>
              </a:solidFill>
              <a:effectLst/>
              <a:latin typeface="Spectral Light" panose="02020302060000000000" pitchFamily="18" charset="0"/>
            </a:endParaRPr>
          </a:p>
        </p:txBody>
      </p:sp>
      <p:sp>
        <p:nvSpPr>
          <p:cNvPr id="9" name="ZoneTexte 8"/>
          <p:cNvSpPr txBox="1"/>
          <p:nvPr/>
        </p:nvSpPr>
        <p:spPr>
          <a:xfrm>
            <a:off x="6588224" y="3162620"/>
            <a:ext cx="1413357" cy="369332"/>
          </a:xfrm>
          <a:prstGeom prst="rect">
            <a:avLst/>
          </a:prstGeom>
          <a:noFill/>
        </p:spPr>
        <p:txBody>
          <a:bodyPr wrap="square" rtlCol="0">
            <a:spAutoFit/>
          </a:bodyPr>
          <a:lstStyle/>
          <a:p>
            <a:pPr algn="ctr"/>
            <a:r>
              <a:rPr lang="fr-FR" dirty="0" smtClean="0">
                <a:solidFill>
                  <a:schemeClr val="bg1">
                    <a:lumMod val="95000"/>
                    <a:lumOff val="5000"/>
                  </a:schemeClr>
                </a:solidFill>
                <a:latin typeface="Spectral Light" panose="02020302060000000000" pitchFamily="18" charset="0"/>
              </a:rPr>
              <a:t>GNOMON</a:t>
            </a:r>
            <a:endParaRPr lang="fr-FR" dirty="0">
              <a:solidFill>
                <a:schemeClr val="bg1">
                  <a:lumMod val="95000"/>
                  <a:lumOff val="5000"/>
                </a:schemeClr>
              </a:solidFill>
              <a:latin typeface="Spectral Light" panose="02020302060000000000" pitchFamily="18" charset="0"/>
            </a:endParaRPr>
          </a:p>
        </p:txBody>
      </p:sp>
      <p:sp>
        <p:nvSpPr>
          <p:cNvPr id="10" name="Flèche vers le haut 9"/>
          <p:cNvSpPr/>
          <p:nvPr/>
        </p:nvSpPr>
        <p:spPr>
          <a:xfrm>
            <a:off x="4031940" y="4011910"/>
            <a:ext cx="432048" cy="792088"/>
          </a:xfrm>
          <a:prstGeom prst="upArrow">
            <a:avLst/>
          </a:prstGeom>
          <a:no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322794" y="4223288"/>
            <a:ext cx="1944216" cy="369332"/>
          </a:xfrm>
          <a:prstGeom prst="rect">
            <a:avLst/>
          </a:prstGeom>
          <a:noFill/>
          <a:effectLst>
            <a:glow rad="63500">
              <a:schemeClr val="accent3">
                <a:satMod val="175000"/>
                <a:alpha val="40000"/>
              </a:schemeClr>
            </a:glow>
          </a:effectLst>
        </p:spPr>
        <p:txBody>
          <a:bodyPr wrap="square" rtlCol="0">
            <a:spAutoFit/>
          </a:bodyPr>
          <a:lstStyle/>
          <a:p>
            <a:pPr algn="ctr"/>
            <a:r>
              <a:rPr lang="fr-FR" dirty="0" smtClean="0">
                <a:solidFill>
                  <a:schemeClr val="bg1"/>
                </a:solidFill>
                <a:effectLst>
                  <a:glow rad="63500">
                    <a:schemeClr val="accent3">
                      <a:satMod val="175000"/>
                      <a:alpha val="40000"/>
                    </a:schemeClr>
                  </a:glow>
                </a:effectLst>
                <a:latin typeface="Spectral Light" panose="02020302060000000000" pitchFamily="18" charset="0"/>
              </a:rPr>
              <a:t>LUMIÈRE</a:t>
            </a:r>
            <a:endParaRPr lang="fr-FR" dirty="0">
              <a:solidFill>
                <a:schemeClr val="bg1"/>
              </a:solidFill>
              <a:effectLst>
                <a:glow rad="63500">
                  <a:schemeClr val="accent3">
                    <a:satMod val="175000"/>
                    <a:alpha val="40000"/>
                  </a:schemeClr>
                </a:glow>
              </a:effectLst>
              <a:latin typeface="Spectral Light" panose="02020302060000000000" pitchFamily="18" charset="0"/>
            </a:endParaRP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88</a:t>
            </a:fld>
            <a:endParaRPr lang="fr-FR"/>
          </a:p>
        </p:txBody>
      </p:sp>
    </p:spTree>
    <p:extLst>
      <p:ext uri="{BB962C8B-B14F-4D97-AF65-F5344CB8AC3E}">
        <p14:creationId xmlns:p14="http://schemas.microsoft.com/office/powerpoint/2010/main" val="5431531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ZoneTexte 3"/>
          <p:cNvSpPr txBox="1"/>
          <p:nvPr/>
        </p:nvSpPr>
        <p:spPr>
          <a:xfrm>
            <a:off x="0" y="267494"/>
            <a:ext cx="9144000" cy="1077218"/>
          </a:xfrm>
          <a:prstGeom prst="rect">
            <a:avLst/>
          </a:prstGeom>
          <a:noFill/>
          <a:ln>
            <a:noFill/>
          </a:ln>
        </p:spPr>
        <p:txBody>
          <a:bodyPr wrap="square" rtlCol="0">
            <a:spAutoFit/>
          </a:bodyPr>
          <a:lstStyle/>
          <a:p>
            <a:pPr algn="ctr"/>
            <a:r>
              <a:rPr lang="en-US" sz="3200" u="sng" dirty="0" smtClean="0">
                <a:solidFill>
                  <a:srgbClr val="00FF00"/>
                </a:solidFill>
                <a:effectLst>
                  <a:outerShdw blurRad="38100" dist="38100" dir="2700000" algn="tl">
                    <a:srgbClr val="000000">
                      <a:alpha val="43137"/>
                    </a:srgbClr>
                  </a:outerShdw>
                </a:effectLst>
                <a:latin typeface="Spectral Light" panose="02020302060000000000" pitchFamily="18" charset="0"/>
              </a:rPr>
              <a:t>Après</a:t>
            </a:r>
            <a:r>
              <a:rPr lang="en-US"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r>
              <a:rPr lang="fr-FR" sz="3200" dirty="0">
                <a:solidFill>
                  <a:schemeClr val="bg1"/>
                </a:solidFill>
                <a:effectLst>
                  <a:outerShdw blurRad="38100" dist="38100" dir="2700000" algn="tl">
                    <a:srgbClr val="000000">
                      <a:alpha val="43137"/>
                    </a:srgbClr>
                  </a:outerShdw>
                </a:effectLst>
                <a:latin typeface="Spectral Light" panose="02020302060000000000" pitchFamily="18" charset="0"/>
              </a:rPr>
              <a:t>le moment de l’équinoxe,</a:t>
            </a:r>
          </a:p>
          <a:p>
            <a:pPr algn="ctr"/>
            <a:r>
              <a:rPr lang="fr-FR"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l’ombre est </a:t>
            </a:r>
            <a:r>
              <a:rPr lang="fr-FR" sz="3200" dirty="0" smtClean="0">
                <a:solidFill>
                  <a:srgbClr val="00FF00"/>
                </a:solidFill>
                <a:effectLst>
                  <a:outerShdw blurRad="38100" dist="38100" dir="2700000" algn="tl">
                    <a:srgbClr val="000000">
                      <a:alpha val="43137"/>
                    </a:srgbClr>
                  </a:outerShdw>
                </a:effectLst>
                <a:latin typeface="Spectral Light" panose="02020302060000000000" pitchFamily="18" charset="0"/>
              </a:rPr>
              <a:t>incurvée</a:t>
            </a:r>
            <a:r>
              <a:rPr lang="fr-FR"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ainsi :</a:t>
            </a:r>
            <a:endParaRPr lang="fr-FR" sz="3200" dirty="0">
              <a:solidFill>
                <a:schemeClr val="bg1"/>
              </a:solidFill>
              <a:effectLst>
                <a:outerShdw blurRad="38100" dist="38100" dir="2700000" algn="tl">
                  <a:srgbClr val="000000">
                    <a:alpha val="43137"/>
                  </a:srgbClr>
                </a:outerShdw>
              </a:effectLst>
              <a:latin typeface="Spectral Light" panose="02020302060000000000" pitchFamily="18" charset="0"/>
            </a:endParaRPr>
          </a:p>
        </p:txBody>
      </p:sp>
      <p:sp>
        <p:nvSpPr>
          <p:cNvPr id="6" name="Arc 5"/>
          <p:cNvSpPr/>
          <p:nvPr/>
        </p:nvSpPr>
        <p:spPr>
          <a:xfrm>
            <a:off x="2447764" y="1852880"/>
            <a:ext cx="3600400" cy="1656184"/>
          </a:xfrm>
          <a:prstGeom prst="arc">
            <a:avLst>
              <a:gd name="adj1" fmla="val 11154496"/>
              <a:gd name="adj2" fmla="val 21231475"/>
            </a:avLst>
          </a:prstGeom>
          <a:ln w="28575">
            <a:solidFill>
              <a:srgbClr val="00FF00"/>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FF00"/>
              </a:solidFill>
            </a:endParaRPr>
          </a:p>
        </p:txBody>
      </p:sp>
      <p:sp>
        <p:nvSpPr>
          <p:cNvPr id="7" name="Bouée 6"/>
          <p:cNvSpPr/>
          <p:nvPr/>
        </p:nvSpPr>
        <p:spPr>
          <a:xfrm>
            <a:off x="3995936" y="3095258"/>
            <a:ext cx="504056" cy="504056"/>
          </a:xfrm>
          <a:prstGeom prst="donut">
            <a:avLst/>
          </a:prstGeom>
          <a:solidFill>
            <a:schemeClr val="bg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8" name="ZoneTexte 7"/>
          <p:cNvSpPr txBox="1"/>
          <p:nvPr/>
        </p:nvSpPr>
        <p:spPr>
          <a:xfrm>
            <a:off x="6588224" y="2052293"/>
            <a:ext cx="1413357" cy="369332"/>
          </a:xfrm>
          <a:prstGeom prst="rect">
            <a:avLst/>
          </a:prstGeom>
          <a:noFill/>
        </p:spPr>
        <p:txBody>
          <a:bodyPr wrap="square" rtlCol="0">
            <a:spAutoFit/>
          </a:bodyPr>
          <a:lstStyle/>
          <a:p>
            <a:pPr algn="ctr"/>
            <a:r>
              <a:rPr lang="fr-FR" dirty="0" smtClean="0">
                <a:solidFill>
                  <a:srgbClr val="00FF00"/>
                </a:solidFill>
                <a:effectLst/>
                <a:latin typeface="Spectral Light" panose="02020302060000000000" pitchFamily="18" charset="0"/>
              </a:rPr>
              <a:t>ARC</a:t>
            </a:r>
            <a:endParaRPr lang="fr-FR" dirty="0">
              <a:solidFill>
                <a:srgbClr val="00FF00"/>
              </a:solidFill>
              <a:effectLst/>
              <a:latin typeface="Spectral Light" panose="02020302060000000000" pitchFamily="18" charset="0"/>
            </a:endParaRPr>
          </a:p>
        </p:txBody>
      </p:sp>
      <p:sp>
        <p:nvSpPr>
          <p:cNvPr id="9" name="ZoneTexte 8"/>
          <p:cNvSpPr txBox="1"/>
          <p:nvPr/>
        </p:nvSpPr>
        <p:spPr>
          <a:xfrm>
            <a:off x="6588224" y="3162620"/>
            <a:ext cx="1413357" cy="369332"/>
          </a:xfrm>
          <a:prstGeom prst="rect">
            <a:avLst/>
          </a:prstGeom>
          <a:noFill/>
        </p:spPr>
        <p:txBody>
          <a:bodyPr wrap="square" rtlCol="0">
            <a:spAutoFit/>
          </a:bodyPr>
          <a:lstStyle/>
          <a:p>
            <a:pPr algn="ctr"/>
            <a:r>
              <a:rPr lang="fr-FR" dirty="0" smtClean="0">
                <a:solidFill>
                  <a:schemeClr val="bg1">
                    <a:lumMod val="95000"/>
                    <a:lumOff val="5000"/>
                  </a:schemeClr>
                </a:solidFill>
                <a:latin typeface="Spectral Light" panose="02020302060000000000" pitchFamily="18" charset="0"/>
              </a:rPr>
              <a:t>GNOMON</a:t>
            </a:r>
            <a:endParaRPr lang="fr-FR" dirty="0">
              <a:solidFill>
                <a:schemeClr val="bg1">
                  <a:lumMod val="95000"/>
                  <a:lumOff val="5000"/>
                </a:schemeClr>
              </a:solidFill>
              <a:latin typeface="Spectral Light" panose="02020302060000000000" pitchFamily="18" charset="0"/>
            </a:endParaRPr>
          </a:p>
        </p:txBody>
      </p:sp>
      <p:sp>
        <p:nvSpPr>
          <p:cNvPr id="10" name="Flèche vers le haut 9"/>
          <p:cNvSpPr/>
          <p:nvPr/>
        </p:nvSpPr>
        <p:spPr>
          <a:xfrm>
            <a:off x="4031940" y="4011910"/>
            <a:ext cx="432048" cy="792088"/>
          </a:xfrm>
          <a:prstGeom prst="upArrow">
            <a:avLst/>
          </a:prstGeom>
          <a:no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89</a:t>
            </a:fld>
            <a:endParaRPr lang="fr-FR"/>
          </a:p>
        </p:txBody>
      </p:sp>
      <p:sp>
        <p:nvSpPr>
          <p:cNvPr id="14" name="ZoneTexte 13"/>
          <p:cNvSpPr txBox="1"/>
          <p:nvPr/>
        </p:nvSpPr>
        <p:spPr>
          <a:xfrm>
            <a:off x="6322794" y="4223288"/>
            <a:ext cx="1944216" cy="369332"/>
          </a:xfrm>
          <a:prstGeom prst="rect">
            <a:avLst/>
          </a:prstGeom>
          <a:noFill/>
          <a:effectLst>
            <a:glow rad="63500">
              <a:schemeClr val="accent3">
                <a:satMod val="175000"/>
                <a:alpha val="40000"/>
              </a:schemeClr>
            </a:glow>
          </a:effectLst>
        </p:spPr>
        <p:txBody>
          <a:bodyPr wrap="square" rtlCol="0">
            <a:spAutoFit/>
          </a:bodyPr>
          <a:lstStyle/>
          <a:p>
            <a:pPr algn="ctr"/>
            <a:r>
              <a:rPr lang="fr-FR" dirty="0" smtClean="0">
                <a:solidFill>
                  <a:schemeClr val="bg1"/>
                </a:solidFill>
                <a:effectLst>
                  <a:glow rad="63500">
                    <a:schemeClr val="accent3">
                      <a:satMod val="175000"/>
                      <a:alpha val="40000"/>
                    </a:schemeClr>
                  </a:glow>
                </a:effectLst>
                <a:latin typeface="Spectral Light" panose="02020302060000000000" pitchFamily="18" charset="0"/>
              </a:rPr>
              <a:t>LUMIÈRE</a:t>
            </a:r>
            <a:endParaRPr lang="fr-FR" dirty="0">
              <a:solidFill>
                <a:schemeClr val="bg1"/>
              </a:solidFill>
              <a:effectLst>
                <a:glow rad="63500">
                  <a:schemeClr val="accent3">
                    <a:satMod val="175000"/>
                    <a:alpha val="40000"/>
                  </a:schemeClr>
                </a:glow>
              </a:effectLst>
              <a:latin typeface="Spectral Light" panose="02020302060000000000" pitchFamily="18" charset="0"/>
            </a:endParaRPr>
          </a:p>
        </p:txBody>
      </p:sp>
    </p:spTree>
    <p:extLst>
      <p:ext uri="{BB962C8B-B14F-4D97-AF65-F5344CB8AC3E}">
        <p14:creationId xmlns:p14="http://schemas.microsoft.com/office/powerpoint/2010/main" val="3560735615"/>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765175" y="312738"/>
            <a:ext cx="8199312" cy="3631763"/>
          </a:xfrm>
          <a:prstGeom prst="rect">
            <a:avLst/>
          </a:prstGeom>
          <a:noFill/>
        </p:spPr>
        <p:txBody>
          <a:bodyPr wrap="square" rtlCol="0">
            <a:spAutoFit/>
          </a:bodyPr>
          <a:lstStyle/>
          <a:p>
            <a:pPr algn="ctr"/>
            <a:r>
              <a:rPr lang="fr-FR" sz="2400" dirty="0" smtClean="0">
                <a:solidFill>
                  <a:schemeClr val="bg1"/>
                </a:solidFill>
                <a:latin typeface="Spectral Light" panose="02020302060000000000" pitchFamily="18" charset="0"/>
              </a:rPr>
              <a:t>À l’équinoxe</a:t>
            </a:r>
          </a:p>
          <a:p>
            <a:pPr algn="ctr"/>
            <a:endParaRPr lang="fr-FR" sz="1400" dirty="0" smtClean="0">
              <a:solidFill>
                <a:schemeClr val="bg1"/>
              </a:solidFill>
              <a:latin typeface="Spectral Light" panose="02020302060000000000" pitchFamily="18" charset="0"/>
            </a:endParaRPr>
          </a:p>
          <a:p>
            <a:endParaRPr lang="fr-FR" sz="2000" dirty="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le </a:t>
            </a:r>
            <a:r>
              <a:rPr lang="fr-FR" sz="2000" dirty="0">
                <a:solidFill>
                  <a:schemeClr val="bg1"/>
                </a:solidFill>
                <a:latin typeface="Spectral Light" panose="02020302060000000000" pitchFamily="18" charset="0"/>
              </a:rPr>
              <a:t>soleil se lève plein </a:t>
            </a:r>
            <a:r>
              <a:rPr lang="fr-FR" sz="2000" dirty="0" smtClean="0">
                <a:solidFill>
                  <a:schemeClr val="bg1"/>
                </a:solidFill>
                <a:latin typeface="Spectral Light" panose="02020302060000000000" pitchFamily="18" charset="0"/>
              </a:rPr>
              <a:t>est</a:t>
            </a:r>
          </a:p>
          <a:p>
            <a:endParaRPr lang="fr-FR" sz="800" dirty="0" smtClean="0">
              <a:solidFill>
                <a:srgbClr val="FF0000"/>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suit </a:t>
            </a:r>
            <a:r>
              <a:rPr lang="fr-FR" sz="2000" dirty="0">
                <a:solidFill>
                  <a:schemeClr val="bg1"/>
                </a:solidFill>
                <a:latin typeface="Spectral Light" panose="02020302060000000000" pitchFamily="18" charset="0"/>
              </a:rPr>
              <a:t>un arc parfait se </a:t>
            </a:r>
            <a:r>
              <a:rPr lang="fr-FR" sz="2000" dirty="0" smtClean="0">
                <a:solidFill>
                  <a:schemeClr val="bg1"/>
                </a:solidFill>
                <a:latin typeface="Spectral Light" panose="02020302060000000000" pitchFamily="18" charset="0"/>
              </a:rPr>
              <a:t>dirigeant</a:t>
            </a:r>
          </a:p>
          <a:p>
            <a:r>
              <a:rPr lang="fr-FR" sz="2000" dirty="0" smtClean="0">
                <a:solidFill>
                  <a:schemeClr val="bg1"/>
                </a:solidFill>
                <a:latin typeface="Spectral Light" panose="02020302060000000000" pitchFamily="18" charset="0"/>
              </a:rPr>
              <a:t>vers l’ouest</a:t>
            </a:r>
          </a:p>
          <a:p>
            <a:endParaRPr lang="fr-FR" sz="800" dirty="0" smtClean="0">
              <a:solidFill>
                <a:schemeClr val="bg1"/>
              </a:solidFill>
              <a:latin typeface="Spectral Light" panose="02020302060000000000" pitchFamily="18" charset="0"/>
            </a:endParaRPr>
          </a:p>
          <a:p>
            <a:r>
              <a:rPr lang="fr-FR" sz="2000" dirty="0" smtClean="0">
                <a:solidFill>
                  <a:srgbClr val="FF0000"/>
                </a:solidFill>
                <a:latin typeface="Spectral Light" panose="02020302060000000000" pitchFamily="18" charset="0"/>
              </a:rPr>
              <a:t>cet arc est mesurable sur</a:t>
            </a:r>
          </a:p>
          <a:p>
            <a:r>
              <a:rPr lang="fr-FR" sz="2000" dirty="0" smtClean="0">
                <a:solidFill>
                  <a:srgbClr val="FF0000"/>
                </a:solidFill>
                <a:latin typeface="Spectral Light" panose="02020302060000000000" pitchFamily="18" charset="0"/>
              </a:rPr>
              <a:t>un </a:t>
            </a:r>
            <a:r>
              <a:rPr lang="fr-FR" sz="2000" dirty="0">
                <a:solidFill>
                  <a:srgbClr val="FF0000"/>
                </a:solidFill>
                <a:latin typeface="Spectral Light" panose="02020302060000000000" pitchFamily="18" charset="0"/>
              </a:rPr>
              <a:t>cadran </a:t>
            </a:r>
            <a:r>
              <a:rPr lang="fr-FR" sz="2000" dirty="0" smtClean="0">
                <a:solidFill>
                  <a:srgbClr val="FF0000"/>
                </a:solidFill>
                <a:latin typeface="Spectral Light" panose="02020302060000000000" pitchFamily="18" charset="0"/>
              </a:rPr>
              <a:t>solaire</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est le long de l’équateur</a:t>
            </a:r>
          </a:p>
          <a:p>
            <a:endParaRPr lang="fr-FR" sz="800" dirty="0" smtClean="0">
              <a:solidFill>
                <a:schemeClr val="bg1"/>
              </a:solidFill>
              <a:latin typeface="Spectral Light" panose="02020302060000000000" pitchFamily="18" charset="0"/>
            </a:endParaRPr>
          </a:p>
          <a:p>
            <a:r>
              <a:rPr lang="fr-FR" sz="2000" dirty="0" smtClean="0">
                <a:solidFill>
                  <a:schemeClr val="bg1"/>
                </a:solidFill>
                <a:latin typeface="Spectral Light" panose="02020302060000000000" pitchFamily="18" charset="0"/>
              </a:rPr>
              <a:t>il dure 24 heures</a:t>
            </a: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Flèche droite 12"/>
          <p:cNvSpPr/>
          <p:nvPr/>
        </p:nvSpPr>
        <p:spPr>
          <a:xfrm>
            <a:off x="155575" y="2467706"/>
            <a:ext cx="45720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amp;#39;histoire du lait au fil des siÃ¨cles | Maison du lait"/>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36421" y="617537"/>
            <a:ext cx="4361122" cy="340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5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7937"/>
            <a:ext cx="9144000" cy="5135563"/>
          </a:xfrm>
          <a:prstGeom prst="rect">
            <a:avLst/>
          </a:prstGeom>
          <a:solidFill>
            <a:srgbClr val="0A0A0A"/>
          </a:solidFill>
          <a:ln>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ZoneTexte 3"/>
          <p:cNvSpPr txBox="1"/>
          <p:nvPr/>
        </p:nvSpPr>
        <p:spPr>
          <a:xfrm>
            <a:off x="0" y="267494"/>
            <a:ext cx="9144000" cy="1077218"/>
          </a:xfrm>
          <a:prstGeom prst="rect">
            <a:avLst/>
          </a:prstGeom>
          <a:noFill/>
          <a:ln>
            <a:noFill/>
          </a:ln>
        </p:spPr>
        <p:txBody>
          <a:bodyPr wrap="square" rtlCol="0">
            <a:spAutoFit/>
          </a:bodyPr>
          <a:lstStyle/>
          <a:p>
            <a:pPr algn="ctr"/>
            <a:r>
              <a:rPr lang="en-US" sz="3200" u="sng" dirty="0" smtClean="0">
                <a:solidFill>
                  <a:srgbClr val="FFFF00"/>
                </a:solidFill>
                <a:effectLst>
                  <a:outerShdw blurRad="38100" dist="38100" dir="2700000" algn="tl">
                    <a:srgbClr val="000000">
                      <a:alpha val="43137"/>
                    </a:srgbClr>
                  </a:outerShdw>
                </a:effectLst>
                <a:latin typeface="Spectral Light" panose="02020302060000000000" pitchFamily="18" charset="0"/>
              </a:rPr>
              <a:t>Au</a:t>
            </a:r>
            <a:r>
              <a:rPr lang="en-US" sz="3200" dirty="0" smtClean="0">
                <a:solidFill>
                  <a:srgbClr val="00FF00"/>
                </a:solidFill>
                <a:effectLst>
                  <a:outerShdw blurRad="38100" dist="38100" dir="2700000" algn="tl">
                    <a:srgbClr val="000000">
                      <a:alpha val="43137"/>
                    </a:srgbClr>
                  </a:outerShdw>
                </a:effectLst>
                <a:latin typeface="Spectral Light" panose="02020302060000000000" pitchFamily="18" charset="0"/>
              </a:rPr>
              <a:t> </a:t>
            </a:r>
            <a:r>
              <a:rPr lang="fr-FR" sz="3200" dirty="0">
                <a:solidFill>
                  <a:schemeClr val="bg1"/>
                </a:solidFill>
                <a:effectLst>
                  <a:outerShdw blurRad="38100" dist="38100" dir="2700000" algn="tl">
                    <a:srgbClr val="000000">
                      <a:alpha val="43137"/>
                    </a:srgbClr>
                  </a:outerShdw>
                </a:effectLst>
                <a:latin typeface="Spectral Light" panose="02020302060000000000" pitchFamily="18" charset="0"/>
              </a:rPr>
              <a:t>le moment de l’équinoxe,</a:t>
            </a:r>
          </a:p>
          <a:p>
            <a:pPr algn="ctr"/>
            <a:r>
              <a:rPr lang="fr-FR"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l’ombre est </a:t>
            </a:r>
            <a:r>
              <a:rPr lang="fr-FR" sz="3200" dirty="0" smtClean="0">
                <a:solidFill>
                  <a:srgbClr val="FFFF00"/>
                </a:solidFill>
                <a:effectLst>
                  <a:outerShdw blurRad="38100" dist="38100" dir="2700000" algn="tl">
                    <a:srgbClr val="000000">
                      <a:alpha val="43137"/>
                    </a:srgbClr>
                  </a:outerShdw>
                </a:effectLst>
                <a:latin typeface="Spectral Light" panose="02020302060000000000" pitchFamily="18" charset="0"/>
              </a:rPr>
              <a:t>rectiligne</a:t>
            </a:r>
            <a:r>
              <a:rPr lang="fr-FR" sz="32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endParaRPr lang="fr-FR" sz="3200" dirty="0">
              <a:solidFill>
                <a:schemeClr val="bg1"/>
              </a:solidFill>
              <a:effectLst>
                <a:outerShdw blurRad="38100" dist="38100" dir="2700000" algn="tl">
                  <a:srgbClr val="000000">
                    <a:alpha val="43137"/>
                  </a:srgbClr>
                </a:outerShdw>
              </a:effectLst>
              <a:latin typeface="Spectral Light" panose="02020302060000000000" pitchFamily="18" charset="0"/>
            </a:endParaRPr>
          </a:p>
        </p:txBody>
      </p:sp>
      <p:sp>
        <p:nvSpPr>
          <p:cNvPr id="7" name="Bouée 6"/>
          <p:cNvSpPr/>
          <p:nvPr/>
        </p:nvSpPr>
        <p:spPr>
          <a:xfrm>
            <a:off x="3995936" y="3095258"/>
            <a:ext cx="504056" cy="504056"/>
          </a:xfrm>
          <a:prstGeom prst="donut">
            <a:avLst/>
          </a:prstGeom>
          <a:solidFill>
            <a:schemeClr val="bg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8" name="ZoneTexte 7"/>
          <p:cNvSpPr txBox="1"/>
          <p:nvPr/>
        </p:nvSpPr>
        <p:spPr>
          <a:xfrm>
            <a:off x="6588224" y="2052293"/>
            <a:ext cx="1413357" cy="369332"/>
          </a:xfrm>
          <a:prstGeom prst="rect">
            <a:avLst/>
          </a:prstGeom>
          <a:noFill/>
          <a:effectLst/>
        </p:spPr>
        <p:txBody>
          <a:bodyPr wrap="square" rtlCol="0">
            <a:spAutoFit/>
          </a:bodyPr>
          <a:lstStyle/>
          <a:p>
            <a:pPr algn="ctr"/>
            <a:r>
              <a:rPr lang="fr-FR" dirty="0" smtClean="0">
                <a:solidFill>
                  <a:srgbClr val="FFFF00"/>
                </a:solidFill>
                <a:effectLst/>
                <a:latin typeface="Spectral Light" panose="02020302060000000000" pitchFamily="18" charset="0"/>
              </a:rPr>
              <a:t>LIGNE</a:t>
            </a:r>
            <a:endParaRPr lang="fr-FR" dirty="0">
              <a:solidFill>
                <a:srgbClr val="FFFF00"/>
              </a:solidFill>
              <a:effectLst/>
              <a:latin typeface="Spectral Light" panose="02020302060000000000" pitchFamily="18" charset="0"/>
            </a:endParaRPr>
          </a:p>
        </p:txBody>
      </p:sp>
      <p:sp>
        <p:nvSpPr>
          <p:cNvPr id="9" name="ZoneTexte 8"/>
          <p:cNvSpPr txBox="1"/>
          <p:nvPr/>
        </p:nvSpPr>
        <p:spPr>
          <a:xfrm>
            <a:off x="6588224" y="3162620"/>
            <a:ext cx="1413357" cy="369332"/>
          </a:xfrm>
          <a:prstGeom prst="rect">
            <a:avLst/>
          </a:prstGeom>
          <a:noFill/>
        </p:spPr>
        <p:txBody>
          <a:bodyPr wrap="square" rtlCol="0">
            <a:spAutoFit/>
          </a:bodyPr>
          <a:lstStyle/>
          <a:p>
            <a:pPr algn="ctr"/>
            <a:r>
              <a:rPr lang="fr-FR" dirty="0" smtClean="0">
                <a:solidFill>
                  <a:schemeClr val="bg1">
                    <a:lumMod val="95000"/>
                    <a:lumOff val="5000"/>
                  </a:schemeClr>
                </a:solidFill>
                <a:latin typeface="Spectral Light" panose="02020302060000000000" pitchFamily="18" charset="0"/>
              </a:rPr>
              <a:t>GNOMON</a:t>
            </a:r>
            <a:endParaRPr lang="fr-FR" dirty="0">
              <a:solidFill>
                <a:schemeClr val="bg1">
                  <a:lumMod val="95000"/>
                  <a:lumOff val="5000"/>
                </a:schemeClr>
              </a:solidFill>
              <a:latin typeface="Spectral Light" panose="02020302060000000000" pitchFamily="18" charset="0"/>
            </a:endParaRPr>
          </a:p>
        </p:txBody>
      </p:sp>
      <p:cxnSp>
        <p:nvCxnSpPr>
          <p:cNvPr id="13" name="Connecteur droit 12"/>
          <p:cNvCxnSpPr/>
          <p:nvPr/>
        </p:nvCxnSpPr>
        <p:spPr>
          <a:xfrm>
            <a:off x="2411760" y="2236959"/>
            <a:ext cx="3744416" cy="0"/>
          </a:xfrm>
          <a:prstGeom prst="line">
            <a:avLst/>
          </a:prstGeom>
          <a:ln w="19050">
            <a:solidFill>
              <a:srgbClr val="FFFF00"/>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3AFD8A5F-4C96-4AE1-80AF-A9CE66C017A6}" type="slidenum">
              <a:rPr lang="fr-FR" smtClean="0"/>
              <a:t>90</a:t>
            </a:fld>
            <a:endParaRPr lang="fr-FR"/>
          </a:p>
        </p:txBody>
      </p:sp>
      <p:sp>
        <p:nvSpPr>
          <p:cNvPr id="15" name="Flèche vers le haut 14"/>
          <p:cNvSpPr/>
          <p:nvPr/>
        </p:nvSpPr>
        <p:spPr>
          <a:xfrm>
            <a:off x="4031940" y="4011910"/>
            <a:ext cx="432048" cy="792088"/>
          </a:xfrm>
          <a:prstGeom prst="upArrow">
            <a:avLst/>
          </a:prstGeom>
          <a:no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6322794" y="4223288"/>
            <a:ext cx="1944216" cy="369332"/>
          </a:xfrm>
          <a:prstGeom prst="rect">
            <a:avLst/>
          </a:prstGeom>
          <a:noFill/>
          <a:effectLst>
            <a:glow rad="63500">
              <a:schemeClr val="accent3">
                <a:satMod val="175000"/>
                <a:alpha val="40000"/>
              </a:schemeClr>
            </a:glow>
          </a:effectLst>
        </p:spPr>
        <p:txBody>
          <a:bodyPr wrap="square" rtlCol="0">
            <a:spAutoFit/>
          </a:bodyPr>
          <a:lstStyle/>
          <a:p>
            <a:pPr algn="ctr"/>
            <a:r>
              <a:rPr lang="fr-FR" dirty="0" smtClean="0">
                <a:solidFill>
                  <a:schemeClr val="bg1"/>
                </a:solidFill>
                <a:effectLst>
                  <a:glow rad="63500">
                    <a:schemeClr val="accent3">
                      <a:satMod val="175000"/>
                      <a:alpha val="40000"/>
                    </a:schemeClr>
                  </a:glow>
                </a:effectLst>
                <a:latin typeface="Spectral Light" panose="02020302060000000000" pitchFamily="18" charset="0"/>
              </a:rPr>
              <a:t>LUMIÈRE</a:t>
            </a:r>
            <a:endParaRPr lang="fr-FR" dirty="0">
              <a:solidFill>
                <a:schemeClr val="bg1"/>
              </a:solidFill>
              <a:effectLst>
                <a:glow rad="63500">
                  <a:schemeClr val="accent3">
                    <a:satMod val="175000"/>
                    <a:alpha val="40000"/>
                  </a:schemeClr>
                </a:glow>
              </a:effectLst>
              <a:latin typeface="Spectral Light" panose="02020302060000000000" pitchFamily="18" charset="0"/>
            </a:endParaRPr>
          </a:p>
        </p:txBody>
      </p:sp>
    </p:spTree>
    <p:extLst>
      <p:ext uri="{BB962C8B-B14F-4D97-AF65-F5344CB8AC3E}">
        <p14:creationId xmlns:p14="http://schemas.microsoft.com/office/powerpoint/2010/main" val="955234647"/>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animBg="1"/>
      <p:bldP spid="1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ZoneTexte 3"/>
          <p:cNvSpPr txBox="1"/>
          <p:nvPr/>
        </p:nvSpPr>
        <p:spPr>
          <a:xfrm>
            <a:off x="755576" y="267494"/>
            <a:ext cx="7776864" cy="1569660"/>
          </a:xfrm>
          <a:prstGeom prst="rect">
            <a:avLst/>
          </a:prstGeom>
          <a:noFill/>
          <a:ln>
            <a:noFill/>
          </a:ln>
        </p:spPr>
        <p:txBody>
          <a:bodyPr wrap="square" rtlCol="0">
            <a:spAutoFit/>
          </a:bodyPr>
          <a:lstStyle/>
          <a:p>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Si le moment de l’équinoxe arrive </a:t>
            </a:r>
            <a:r>
              <a:rPr lang="fr-FR" sz="2400" u="sng" dirty="0" smtClean="0">
                <a:solidFill>
                  <a:schemeClr val="bg1"/>
                </a:solidFill>
                <a:effectLst>
                  <a:outerShdw blurRad="38100" dist="38100" dir="2700000" algn="tl">
                    <a:srgbClr val="000000">
                      <a:alpha val="43137"/>
                    </a:srgbClr>
                  </a:outerShdw>
                </a:effectLst>
                <a:latin typeface="Spectral Light" panose="02020302060000000000" pitchFamily="18" charset="0"/>
              </a:rPr>
              <a:t>durant le jour</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alors vous êtes en mesure de faire ces observations, et de placer le 1</a:t>
            </a:r>
            <a:r>
              <a:rPr lang="fr-FR" sz="2400" baseline="30000" dirty="0" smtClean="0">
                <a:solidFill>
                  <a:schemeClr val="bg1"/>
                </a:solidFill>
                <a:effectLst>
                  <a:outerShdw blurRad="38100" dist="38100" dir="2700000" algn="tl">
                    <a:srgbClr val="000000">
                      <a:alpha val="43137"/>
                    </a:srgbClr>
                  </a:outerShdw>
                </a:effectLst>
                <a:latin typeface="Spectral Light" panose="02020302060000000000" pitchFamily="18" charset="0"/>
              </a:rPr>
              <a:t>er</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jour de l’année au début de l’aube du jour suivant.</a:t>
            </a:r>
          </a:p>
        </p:txBody>
      </p:sp>
      <p:sp>
        <p:nvSpPr>
          <p:cNvPr id="13" name="ZoneTexte 12"/>
          <p:cNvSpPr txBox="1"/>
          <p:nvPr/>
        </p:nvSpPr>
        <p:spPr>
          <a:xfrm>
            <a:off x="755575" y="2427734"/>
            <a:ext cx="7776865" cy="830997"/>
          </a:xfrm>
          <a:prstGeom prst="rect">
            <a:avLst/>
          </a:prstGeom>
          <a:noFill/>
          <a:ln>
            <a:noFill/>
          </a:ln>
        </p:spPr>
        <p:txBody>
          <a:bodyPr wrap="square" rtlCol="0">
            <a:spAutoFit/>
          </a:bodyPr>
          <a:lstStyle/>
          <a:p>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Mais si </a:t>
            </a:r>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le moment de l’équinoxe arrive </a:t>
            </a:r>
            <a:r>
              <a:rPr lang="fr-FR" sz="2400" u="sng" dirty="0">
                <a:solidFill>
                  <a:schemeClr val="bg1"/>
                </a:solidFill>
                <a:effectLst>
                  <a:outerShdw blurRad="38100" dist="38100" dir="2700000" algn="tl">
                    <a:srgbClr val="000000">
                      <a:alpha val="43137"/>
                    </a:srgbClr>
                  </a:outerShdw>
                </a:effectLst>
                <a:latin typeface="Spectral Light" panose="02020302060000000000" pitchFamily="18" charset="0"/>
              </a:rPr>
              <a:t>durant </a:t>
            </a:r>
            <a:r>
              <a:rPr lang="fr-FR" sz="2400" u="sng" dirty="0" smtClean="0">
                <a:solidFill>
                  <a:schemeClr val="bg1"/>
                </a:solidFill>
                <a:effectLst>
                  <a:outerShdw blurRad="38100" dist="38100" dir="2700000" algn="tl">
                    <a:srgbClr val="000000">
                      <a:alpha val="43137"/>
                    </a:srgbClr>
                  </a:outerShdw>
                </a:effectLst>
                <a:latin typeface="Spectral Light" panose="02020302060000000000" pitchFamily="18" charset="0"/>
              </a:rPr>
              <a:t>la nuit</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alors vous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n’êtes pas </a:t>
            </a:r>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en mesure de faire ces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observations</a:t>
            </a:r>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a:t>
            </a:r>
            <a:endPar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endParaRP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91</a:t>
            </a:fld>
            <a:endParaRPr lang="fr-FR"/>
          </a:p>
        </p:txBody>
      </p:sp>
    </p:spTree>
    <p:extLst>
      <p:ext uri="{BB962C8B-B14F-4D97-AF65-F5344CB8AC3E}">
        <p14:creationId xmlns:p14="http://schemas.microsoft.com/office/powerpoint/2010/main" val="22777744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4" name="ZoneTexte 13"/>
          <p:cNvSpPr txBox="1"/>
          <p:nvPr/>
        </p:nvSpPr>
        <p:spPr>
          <a:xfrm>
            <a:off x="0" y="771550"/>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Spectral Light" panose="02020302060000000000" pitchFamily="18" charset="0"/>
              </a:rPr>
              <a:t>Alors comment faire ?</a:t>
            </a: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92</a:t>
            </a:fld>
            <a:endParaRPr lang="fr-FR"/>
          </a:p>
        </p:txBody>
      </p:sp>
      <p:pic>
        <p:nvPicPr>
          <p:cNvPr id="8194" name="Picture 2" descr="Thinking Man Png | www.pixshark.com - Images Galleries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411043"/>
            <a:ext cx="3714750"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595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5" name="ZoneTexte 14"/>
          <p:cNvSpPr txBox="1"/>
          <p:nvPr/>
        </p:nvSpPr>
        <p:spPr>
          <a:xfrm>
            <a:off x="467543" y="627533"/>
            <a:ext cx="8208913" cy="1723549"/>
          </a:xfrm>
          <a:prstGeom prst="rect">
            <a:avLst/>
          </a:prstGeom>
          <a:noFill/>
          <a:ln>
            <a:noFill/>
          </a:ln>
        </p:spPr>
        <p:txBody>
          <a:bodyPr wrap="square" rtlCol="0">
            <a:spAutoFit/>
          </a:bodyPr>
          <a:lstStyle/>
          <a:p>
            <a:r>
              <a:rPr lang="fr-FR" sz="2400" u="sng" dirty="0" smtClean="0">
                <a:solidFill>
                  <a:schemeClr val="bg1"/>
                </a:solidFill>
                <a:effectLst>
                  <a:outerShdw blurRad="38100" dist="38100" dir="2700000" algn="tl">
                    <a:srgbClr val="000000">
                      <a:alpha val="43137"/>
                    </a:srgbClr>
                  </a:outerShdw>
                </a:effectLst>
                <a:latin typeface="Spectral Light" panose="02020302060000000000" pitchFamily="18" charset="0"/>
              </a:rPr>
              <a:t>C’est très simple</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a:t>
            </a:r>
          </a:p>
          <a:p>
            <a:endParaRPr lang="fr-FR" sz="1000" dirty="0" smtClean="0">
              <a:solidFill>
                <a:schemeClr val="bg1"/>
              </a:solidFill>
              <a:effectLst>
                <a:outerShdw blurRad="38100" dist="38100" dir="2700000" algn="tl">
                  <a:srgbClr val="000000">
                    <a:alpha val="43137"/>
                  </a:srgbClr>
                </a:outerShdw>
              </a:effectLst>
              <a:latin typeface="Spectral Light" panose="02020302060000000000" pitchFamily="18" charset="0"/>
            </a:endParaRPr>
          </a:p>
          <a:p>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observez l’ombre sur le sol,</a:t>
            </a:r>
          </a:p>
          <a:p>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d’un jour au suivant l’arc </a:t>
            </a:r>
            <a:r>
              <a:rPr lang="fr-FR" dirty="0" smtClean="0">
                <a:solidFill>
                  <a:schemeClr val="bg1"/>
                </a:solidFill>
                <a:effectLst>
                  <a:outerShdw blurRad="38100" dist="38100" dir="2700000" algn="tl">
                    <a:srgbClr val="000000">
                      <a:alpha val="43137"/>
                    </a:srgbClr>
                  </a:outerShdw>
                </a:effectLst>
                <a:latin typeface="Spectral Light" panose="02020302060000000000" pitchFamily="18" charset="0"/>
              </a:rPr>
              <a:t>(dessiné par l’ombre)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a changé de sens,</a:t>
            </a:r>
          </a:p>
          <a:p>
            <a:r>
              <a:rPr lang="fr-FR" sz="2400" dirty="0">
                <a:solidFill>
                  <a:schemeClr val="bg1"/>
                </a:solidFill>
                <a:effectLst>
                  <a:outerShdw blurRad="38100" dist="38100" dir="2700000" algn="tl">
                    <a:srgbClr val="000000">
                      <a:alpha val="43137"/>
                    </a:srgbClr>
                  </a:outerShdw>
                </a:effectLst>
                <a:latin typeface="Spectral Light" panose="02020302060000000000" pitchFamily="18" charset="0"/>
              </a:rPr>
              <a:t> </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le moment de l’équinoxe a eu lieu durant la nuit. </a:t>
            </a:r>
          </a:p>
        </p:txBody>
      </p:sp>
      <p:sp>
        <p:nvSpPr>
          <p:cNvPr id="16" name="ZoneTexte 15"/>
          <p:cNvSpPr txBox="1"/>
          <p:nvPr/>
        </p:nvSpPr>
        <p:spPr>
          <a:xfrm>
            <a:off x="467543" y="2943984"/>
            <a:ext cx="8208913" cy="1200329"/>
          </a:xfrm>
          <a:prstGeom prst="rect">
            <a:avLst/>
          </a:prstGeom>
          <a:noFill/>
          <a:ln>
            <a:noFill/>
          </a:ln>
        </p:spPr>
        <p:txBody>
          <a:bodyPr wrap="square" rtlCol="0">
            <a:spAutoFit/>
          </a:bodyPr>
          <a:lstStyle/>
          <a:p>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Comme le jour commence à l’aube, nous savons alors que le jour où l’arc a changé d’orientation correspond au 1</a:t>
            </a:r>
            <a:r>
              <a:rPr lang="fr-FR" sz="2400" baseline="30000" dirty="0" smtClean="0">
                <a:solidFill>
                  <a:schemeClr val="bg1"/>
                </a:solidFill>
                <a:effectLst>
                  <a:outerShdw blurRad="38100" dist="38100" dir="2700000" algn="tl">
                    <a:srgbClr val="000000">
                      <a:alpha val="43137"/>
                    </a:srgbClr>
                  </a:outerShdw>
                </a:effectLst>
                <a:latin typeface="Spectral Light" panose="02020302060000000000" pitchFamily="18" charset="0"/>
              </a:rPr>
              <a:t>er</a:t>
            </a:r>
            <a:r>
              <a:rPr lang="fr-FR" sz="2400" dirty="0" smtClean="0">
                <a:solidFill>
                  <a:schemeClr val="bg1"/>
                </a:solidFill>
                <a:effectLst>
                  <a:outerShdw blurRad="38100" dist="38100" dir="2700000" algn="tl">
                    <a:srgbClr val="000000">
                      <a:alpha val="43137"/>
                    </a:srgbClr>
                  </a:outerShdw>
                </a:effectLst>
                <a:latin typeface="Spectral Light" panose="02020302060000000000" pitchFamily="18" charset="0"/>
              </a:rPr>
              <a:t> jour de l’année.</a:t>
            </a:r>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93</a:t>
            </a:fld>
            <a:endParaRPr lang="fr-FR"/>
          </a:p>
        </p:txBody>
      </p:sp>
    </p:spTree>
    <p:extLst>
      <p:ext uri="{BB962C8B-B14F-4D97-AF65-F5344CB8AC3E}">
        <p14:creationId xmlns:p14="http://schemas.microsoft.com/office/powerpoint/2010/main" val="227813702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wipe(left)">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wipe(left)">
                                      <p:cBhvr>
                                        <p:cTn id="12" dur="1250"/>
                                        <p:tgtEl>
                                          <p:spTgt spid="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wipe(left)">
                                      <p:cBhvr>
                                        <p:cTn id="17" dur="10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94</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452201" y="751962"/>
            <a:ext cx="3751027" cy="1246495"/>
          </a:xfrm>
          <a:prstGeom prst="rect">
            <a:avLst/>
          </a:prstGeom>
          <a:noFill/>
        </p:spPr>
        <p:txBody>
          <a:bodyPr wrap="square" rtlCol="0">
            <a:spAutoFit/>
          </a:bodyPr>
          <a:lstStyle/>
          <a:p>
            <a:pPr algn="ctr"/>
            <a:r>
              <a:rPr lang="fr-FR" sz="2500" dirty="0" smtClean="0">
                <a:solidFill>
                  <a:schemeClr val="bg1"/>
                </a:solidFill>
                <a:latin typeface="Spectral Light" panose="02020302060000000000" pitchFamily="18" charset="0"/>
              </a:rPr>
              <a:t>CAS N°1</a:t>
            </a:r>
          </a:p>
          <a:p>
            <a:r>
              <a:rPr lang="fr-FR" sz="2500" dirty="0" smtClean="0">
                <a:solidFill>
                  <a:schemeClr val="bg1"/>
                </a:solidFill>
                <a:latin typeface="Spectral Light" panose="02020302060000000000" pitchFamily="18" charset="0"/>
              </a:rPr>
              <a:t>L’arc de l’ombre devient </a:t>
            </a:r>
            <a:r>
              <a:rPr lang="fr-FR" sz="2500" dirty="0" smtClean="0">
                <a:solidFill>
                  <a:srgbClr val="00FF00"/>
                </a:solidFill>
                <a:latin typeface="Spectral Light" panose="02020302060000000000" pitchFamily="18" charset="0"/>
              </a:rPr>
              <a:t>rectiligne</a:t>
            </a:r>
            <a:r>
              <a:rPr lang="fr-FR" sz="2500" dirty="0" smtClean="0">
                <a:solidFill>
                  <a:schemeClr val="bg1"/>
                </a:solidFill>
                <a:latin typeface="Spectral Light" panose="02020302060000000000" pitchFamily="18" charset="0"/>
              </a:rPr>
              <a:t> </a:t>
            </a:r>
            <a:r>
              <a:rPr lang="fr-FR" sz="2500" dirty="0" smtClean="0">
                <a:solidFill>
                  <a:srgbClr val="FFFF00"/>
                </a:solidFill>
                <a:latin typeface="Spectral Light" panose="02020302060000000000" pitchFamily="18" charset="0"/>
              </a:rPr>
              <a:t>pendant le jour</a:t>
            </a:r>
          </a:p>
        </p:txBody>
      </p:sp>
      <p:sp>
        <p:nvSpPr>
          <p:cNvPr id="14" name="ZoneTexte 13"/>
          <p:cNvSpPr txBox="1"/>
          <p:nvPr/>
        </p:nvSpPr>
        <p:spPr>
          <a:xfrm>
            <a:off x="307975" y="3219822"/>
            <a:ext cx="3895254" cy="861774"/>
          </a:xfrm>
          <a:prstGeom prst="rect">
            <a:avLst/>
          </a:prstGeom>
          <a:noFill/>
        </p:spPr>
        <p:txBody>
          <a:bodyPr wrap="square" rtlCol="0">
            <a:spAutoFit/>
          </a:bodyPr>
          <a:lstStyle/>
          <a:p>
            <a:r>
              <a:rPr lang="fr-FR" sz="2500" dirty="0" smtClean="0">
                <a:solidFill>
                  <a:schemeClr val="bg1"/>
                </a:solidFill>
                <a:latin typeface="Spectral Light" panose="02020302060000000000" pitchFamily="18" charset="0"/>
              </a:rPr>
              <a:t>L’</a:t>
            </a:r>
            <a:r>
              <a:rPr lang="fr-FR" sz="2500" dirty="0" smtClean="0">
                <a:solidFill>
                  <a:srgbClr val="DF57FF"/>
                </a:solidFill>
                <a:latin typeface="Spectral Light" panose="02020302060000000000" pitchFamily="18" charset="0"/>
              </a:rPr>
              <a:t>aube </a:t>
            </a:r>
            <a:r>
              <a:rPr lang="fr-FR" sz="2500" dirty="0" smtClean="0">
                <a:solidFill>
                  <a:schemeClr val="bg1"/>
                </a:solidFill>
                <a:latin typeface="Spectral Light" panose="02020302060000000000" pitchFamily="18" charset="0"/>
              </a:rPr>
              <a:t>qui suit initie le </a:t>
            </a:r>
            <a:r>
              <a:rPr lang="fr-FR" sz="2500" dirty="0" smtClean="0">
                <a:solidFill>
                  <a:srgbClr val="FFC000"/>
                </a:solidFill>
                <a:latin typeface="Spectral Light" panose="02020302060000000000" pitchFamily="18" charset="0"/>
              </a:rPr>
              <a:t>1</a:t>
            </a:r>
            <a:r>
              <a:rPr lang="fr-FR" sz="2500" baseline="30000" dirty="0" smtClean="0">
                <a:solidFill>
                  <a:srgbClr val="FFC000"/>
                </a:solidFill>
                <a:latin typeface="Spectral Light" panose="02020302060000000000" pitchFamily="18" charset="0"/>
              </a:rPr>
              <a:t>er</a:t>
            </a:r>
            <a:r>
              <a:rPr lang="fr-FR" sz="2500" dirty="0" smtClean="0">
                <a:solidFill>
                  <a:srgbClr val="FFC000"/>
                </a:solidFill>
                <a:latin typeface="Spectral Light" panose="02020302060000000000" pitchFamily="18" charset="0"/>
              </a:rPr>
              <a:t> jour </a:t>
            </a:r>
            <a:r>
              <a:rPr lang="fr-FR" sz="2500" dirty="0" smtClean="0">
                <a:solidFill>
                  <a:schemeClr val="bg1"/>
                </a:solidFill>
                <a:latin typeface="Spectral Light" panose="02020302060000000000" pitchFamily="18" charset="0"/>
              </a:rPr>
              <a:t>de la nouvelle année</a:t>
            </a:r>
            <a:endParaRPr lang="fr-FR" sz="2000" dirty="0" smtClean="0">
              <a:solidFill>
                <a:schemeClr val="bg1"/>
              </a:solidFill>
              <a:latin typeface="Spectral Light" panose="02020302060000000000" pitchFamily="18" charset="0"/>
            </a:endParaRPr>
          </a:p>
        </p:txBody>
      </p:sp>
      <p:sp>
        <p:nvSpPr>
          <p:cNvPr id="16" name="Flèche droite 15"/>
          <p:cNvSpPr/>
          <p:nvPr/>
        </p:nvSpPr>
        <p:spPr>
          <a:xfrm rot="5400000">
            <a:off x="1874602" y="2377696"/>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916678" y="1521403"/>
            <a:ext cx="4104563" cy="477054"/>
          </a:xfrm>
          <a:prstGeom prst="rect">
            <a:avLst/>
          </a:prstGeom>
          <a:noFill/>
        </p:spPr>
        <p:txBody>
          <a:bodyPr wrap="square" rtlCol="0">
            <a:spAutoFit/>
          </a:bodyPr>
          <a:lstStyle/>
          <a:p>
            <a:r>
              <a:rPr lang="fr-FR" sz="2500" dirty="0" smtClean="0">
                <a:solidFill>
                  <a:schemeClr val="bg1"/>
                </a:solidFill>
                <a:latin typeface="Spectral Light" panose="02020302060000000000" pitchFamily="18" charset="0"/>
              </a:rPr>
              <a:t>exemple : 20 mars à </a:t>
            </a:r>
            <a:r>
              <a:rPr lang="fr-FR" sz="2500" dirty="0" smtClean="0">
                <a:solidFill>
                  <a:srgbClr val="FFFF00"/>
                </a:solidFill>
                <a:latin typeface="Spectral Light" panose="02020302060000000000" pitchFamily="18" charset="0"/>
              </a:rPr>
              <a:t>14h00</a:t>
            </a:r>
          </a:p>
        </p:txBody>
      </p:sp>
      <p:sp>
        <p:nvSpPr>
          <p:cNvPr id="17" name="ZoneTexte 16"/>
          <p:cNvSpPr txBox="1"/>
          <p:nvPr/>
        </p:nvSpPr>
        <p:spPr>
          <a:xfrm>
            <a:off x="4787707" y="3412182"/>
            <a:ext cx="3895254" cy="477054"/>
          </a:xfrm>
          <a:prstGeom prst="rect">
            <a:avLst/>
          </a:prstGeom>
          <a:noFill/>
        </p:spPr>
        <p:txBody>
          <a:bodyPr wrap="square" rtlCol="0">
            <a:spAutoFit/>
          </a:bodyPr>
          <a:lstStyle/>
          <a:p>
            <a:r>
              <a:rPr lang="fr-FR" sz="2500" dirty="0" smtClean="0">
                <a:solidFill>
                  <a:schemeClr val="bg1"/>
                </a:solidFill>
                <a:latin typeface="Spectral Light" panose="02020302060000000000" pitchFamily="18" charset="0"/>
              </a:rPr>
              <a:t>1</a:t>
            </a:r>
            <a:r>
              <a:rPr lang="fr-FR" sz="2500" baseline="30000" dirty="0" smtClean="0">
                <a:solidFill>
                  <a:schemeClr val="bg1"/>
                </a:solidFill>
                <a:latin typeface="Spectral Light" panose="02020302060000000000" pitchFamily="18" charset="0"/>
              </a:rPr>
              <a:t>er</a:t>
            </a:r>
            <a:r>
              <a:rPr lang="fr-FR" sz="2500" dirty="0" smtClean="0">
                <a:solidFill>
                  <a:schemeClr val="bg1"/>
                </a:solidFill>
                <a:latin typeface="Spectral Light" panose="02020302060000000000" pitchFamily="18" charset="0"/>
              </a:rPr>
              <a:t> </a:t>
            </a:r>
            <a:r>
              <a:rPr lang="fr-FR" sz="2500" dirty="0">
                <a:solidFill>
                  <a:schemeClr val="bg1"/>
                </a:solidFill>
                <a:latin typeface="Spectral Light" panose="02020302060000000000" pitchFamily="18" charset="0"/>
              </a:rPr>
              <a:t>jour </a:t>
            </a:r>
            <a:r>
              <a:rPr lang="fr-FR" sz="2500" dirty="0" smtClean="0">
                <a:solidFill>
                  <a:schemeClr val="bg1"/>
                </a:solidFill>
                <a:latin typeface="Spectral Light" panose="02020302060000000000" pitchFamily="18" charset="0"/>
              </a:rPr>
              <a:t>: </a:t>
            </a:r>
            <a:r>
              <a:rPr lang="fr-FR" sz="2500" u="sng" dirty="0" smtClean="0">
                <a:solidFill>
                  <a:schemeClr val="bg1"/>
                </a:solidFill>
                <a:latin typeface="Spectral Light" panose="02020302060000000000" pitchFamily="18" charset="0"/>
              </a:rPr>
              <a:t>21 mars à l’aube</a:t>
            </a:r>
            <a:endParaRPr lang="fr-FR" sz="2000" u="sng" dirty="0">
              <a:solidFill>
                <a:schemeClr val="bg1"/>
              </a:solidFill>
              <a:latin typeface="Spectral Light" panose="02020302060000000000" pitchFamily="18" charset="0"/>
            </a:endParaRPr>
          </a:p>
        </p:txBody>
      </p:sp>
      <p:sp>
        <p:nvSpPr>
          <p:cNvPr id="18" name="Flèche droite 17"/>
          <p:cNvSpPr/>
          <p:nvPr/>
        </p:nvSpPr>
        <p:spPr>
          <a:xfrm rot="5400000">
            <a:off x="6354334" y="2377696"/>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33218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5" grpId="0"/>
      <p:bldP spid="17" grpId="0"/>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95</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ZoneTexte 12"/>
          <p:cNvSpPr txBox="1"/>
          <p:nvPr/>
        </p:nvSpPr>
        <p:spPr>
          <a:xfrm>
            <a:off x="452201" y="751962"/>
            <a:ext cx="3751027" cy="1246495"/>
          </a:xfrm>
          <a:prstGeom prst="rect">
            <a:avLst/>
          </a:prstGeom>
          <a:noFill/>
        </p:spPr>
        <p:txBody>
          <a:bodyPr wrap="square" rtlCol="0">
            <a:spAutoFit/>
          </a:bodyPr>
          <a:lstStyle/>
          <a:p>
            <a:pPr algn="ctr"/>
            <a:r>
              <a:rPr lang="fr-FR" sz="2500" dirty="0">
                <a:solidFill>
                  <a:schemeClr val="bg1"/>
                </a:solidFill>
                <a:latin typeface="Spectral Light" panose="02020302060000000000" pitchFamily="18" charset="0"/>
              </a:rPr>
              <a:t>CAS </a:t>
            </a:r>
            <a:r>
              <a:rPr lang="fr-FR" sz="2500" dirty="0" smtClean="0">
                <a:solidFill>
                  <a:schemeClr val="bg1"/>
                </a:solidFill>
                <a:latin typeface="Spectral Light" panose="02020302060000000000" pitchFamily="18" charset="0"/>
              </a:rPr>
              <a:t>N°2</a:t>
            </a:r>
          </a:p>
          <a:p>
            <a:r>
              <a:rPr lang="fr-FR" sz="2500" dirty="0" smtClean="0">
                <a:solidFill>
                  <a:schemeClr val="bg1"/>
                </a:solidFill>
                <a:latin typeface="Spectral Light" panose="02020302060000000000" pitchFamily="18" charset="0"/>
              </a:rPr>
              <a:t>L’arc </a:t>
            </a:r>
            <a:r>
              <a:rPr lang="fr-FR" sz="2500" dirty="0">
                <a:solidFill>
                  <a:schemeClr val="bg1"/>
                </a:solidFill>
                <a:latin typeface="Spectral Light" panose="02020302060000000000" pitchFamily="18" charset="0"/>
              </a:rPr>
              <a:t>de l’ombre est </a:t>
            </a:r>
            <a:r>
              <a:rPr lang="fr-FR" sz="2500" dirty="0">
                <a:solidFill>
                  <a:srgbClr val="00FF00"/>
                </a:solidFill>
                <a:latin typeface="Spectral Light" panose="02020302060000000000" pitchFamily="18" charset="0"/>
              </a:rPr>
              <a:t>rectiligne</a:t>
            </a:r>
            <a:r>
              <a:rPr lang="fr-FR" sz="2500" dirty="0">
                <a:solidFill>
                  <a:schemeClr val="bg1"/>
                </a:solidFill>
                <a:latin typeface="Spectral Light" panose="02020302060000000000" pitchFamily="18" charset="0"/>
              </a:rPr>
              <a:t> </a:t>
            </a:r>
            <a:r>
              <a:rPr lang="fr-FR" sz="2500" dirty="0">
                <a:solidFill>
                  <a:schemeClr val="accent6">
                    <a:lumMod val="75000"/>
                  </a:schemeClr>
                </a:solidFill>
                <a:latin typeface="Spectral Light" panose="02020302060000000000" pitchFamily="18" charset="0"/>
              </a:rPr>
              <a:t>pendant la nuit</a:t>
            </a:r>
          </a:p>
        </p:txBody>
      </p:sp>
      <p:sp>
        <p:nvSpPr>
          <p:cNvPr id="14" name="ZoneTexte 13"/>
          <p:cNvSpPr txBox="1"/>
          <p:nvPr/>
        </p:nvSpPr>
        <p:spPr>
          <a:xfrm>
            <a:off x="307975" y="3219822"/>
            <a:ext cx="3895254" cy="861774"/>
          </a:xfrm>
          <a:prstGeom prst="rect">
            <a:avLst/>
          </a:prstGeom>
          <a:noFill/>
        </p:spPr>
        <p:txBody>
          <a:bodyPr wrap="square" rtlCol="0">
            <a:spAutoFit/>
          </a:bodyPr>
          <a:lstStyle/>
          <a:p>
            <a:r>
              <a:rPr lang="fr-FR" sz="2500" dirty="0">
                <a:solidFill>
                  <a:schemeClr val="bg1"/>
                </a:solidFill>
                <a:latin typeface="Spectral Light" panose="02020302060000000000" pitchFamily="18" charset="0"/>
              </a:rPr>
              <a:t>L’</a:t>
            </a:r>
            <a:r>
              <a:rPr lang="fr-FR" sz="2500" dirty="0">
                <a:solidFill>
                  <a:srgbClr val="DF57FF"/>
                </a:solidFill>
                <a:latin typeface="Spectral Light" panose="02020302060000000000" pitchFamily="18" charset="0"/>
              </a:rPr>
              <a:t>aube </a:t>
            </a:r>
            <a:r>
              <a:rPr lang="fr-FR" sz="2500" dirty="0">
                <a:solidFill>
                  <a:schemeClr val="bg1"/>
                </a:solidFill>
                <a:latin typeface="Spectral Light" panose="02020302060000000000" pitchFamily="18" charset="0"/>
              </a:rPr>
              <a:t>qui suit initie le </a:t>
            </a:r>
            <a:r>
              <a:rPr lang="fr-FR" sz="2500" dirty="0">
                <a:solidFill>
                  <a:srgbClr val="FFC000"/>
                </a:solidFill>
                <a:latin typeface="Spectral Light" panose="02020302060000000000" pitchFamily="18" charset="0"/>
              </a:rPr>
              <a:t>1</a:t>
            </a:r>
            <a:r>
              <a:rPr lang="fr-FR" sz="2500" baseline="30000" dirty="0">
                <a:solidFill>
                  <a:srgbClr val="FFC000"/>
                </a:solidFill>
                <a:latin typeface="Spectral Light" panose="02020302060000000000" pitchFamily="18" charset="0"/>
              </a:rPr>
              <a:t>er</a:t>
            </a:r>
            <a:r>
              <a:rPr lang="fr-FR" sz="2500" dirty="0">
                <a:solidFill>
                  <a:srgbClr val="FFC000"/>
                </a:solidFill>
                <a:latin typeface="Spectral Light" panose="02020302060000000000" pitchFamily="18" charset="0"/>
              </a:rPr>
              <a:t> jour </a:t>
            </a:r>
            <a:r>
              <a:rPr lang="fr-FR" sz="2500" dirty="0">
                <a:solidFill>
                  <a:schemeClr val="bg1"/>
                </a:solidFill>
                <a:latin typeface="Spectral Light" panose="02020302060000000000" pitchFamily="18" charset="0"/>
              </a:rPr>
              <a:t>de la nouvelle année</a:t>
            </a:r>
            <a:endParaRPr lang="fr-FR" sz="2000" dirty="0">
              <a:solidFill>
                <a:schemeClr val="bg1"/>
              </a:solidFill>
              <a:latin typeface="Spectral Light" panose="02020302060000000000" pitchFamily="18" charset="0"/>
            </a:endParaRPr>
          </a:p>
        </p:txBody>
      </p:sp>
      <p:sp>
        <p:nvSpPr>
          <p:cNvPr id="16" name="Flèche droite 15"/>
          <p:cNvSpPr/>
          <p:nvPr/>
        </p:nvSpPr>
        <p:spPr>
          <a:xfrm rot="5400000">
            <a:off x="1874602" y="2377696"/>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787708" y="1332944"/>
            <a:ext cx="3895254" cy="1031051"/>
          </a:xfrm>
          <a:prstGeom prst="rect">
            <a:avLst/>
          </a:prstGeom>
          <a:noFill/>
        </p:spPr>
        <p:txBody>
          <a:bodyPr wrap="square" rtlCol="0">
            <a:spAutoFit/>
          </a:bodyPr>
          <a:lstStyle/>
          <a:p>
            <a:r>
              <a:rPr lang="fr-FR" sz="2500" dirty="0">
                <a:solidFill>
                  <a:schemeClr val="bg1"/>
                </a:solidFill>
                <a:latin typeface="Spectral Light" panose="02020302060000000000" pitchFamily="18" charset="0"/>
              </a:rPr>
              <a:t>exemple : </a:t>
            </a:r>
            <a:r>
              <a:rPr lang="fr-FR" sz="2500" dirty="0" smtClean="0">
                <a:solidFill>
                  <a:schemeClr val="bg1"/>
                </a:solidFill>
                <a:latin typeface="Spectral Light" panose="02020302060000000000" pitchFamily="18" charset="0"/>
              </a:rPr>
              <a:t>19 </a:t>
            </a:r>
            <a:r>
              <a:rPr lang="fr-FR" sz="2500" dirty="0">
                <a:solidFill>
                  <a:schemeClr val="bg1"/>
                </a:solidFill>
                <a:latin typeface="Spectral Light" panose="02020302060000000000" pitchFamily="18" charset="0"/>
              </a:rPr>
              <a:t>mars à </a:t>
            </a:r>
            <a:r>
              <a:rPr lang="fr-FR" sz="2500" dirty="0" smtClean="0">
                <a:solidFill>
                  <a:schemeClr val="accent6">
                    <a:lumMod val="75000"/>
                  </a:schemeClr>
                </a:solidFill>
                <a:latin typeface="Spectral Light" panose="02020302060000000000" pitchFamily="18" charset="0"/>
              </a:rPr>
              <a:t>03h00</a:t>
            </a:r>
          </a:p>
          <a:p>
            <a:pPr algn="ctr"/>
            <a:r>
              <a:rPr lang="fr-FR" sz="1600" dirty="0" smtClean="0">
                <a:solidFill>
                  <a:schemeClr val="accent4">
                    <a:lumMod val="60000"/>
                    <a:lumOff val="40000"/>
                  </a:schemeClr>
                </a:solidFill>
                <a:latin typeface="Spectral Light" panose="02020302060000000000" pitchFamily="18" charset="0"/>
              </a:rPr>
              <a:t>(selon le Calendrier de l’Alliance)</a:t>
            </a:r>
            <a:endParaRPr lang="fr-FR" sz="1600" dirty="0">
              <a:solidFill>
                <a:schemeClr val="accent4">
                  <a:lumMod val="60000"/>
                  <a:lumOff val="40000"/>
                </a:schemeClr>
              </a:solidFill>
              <a:latin typeface="Spectral Light" panose="02020302060000000000" pitchFamily="18" charset="0"/>
            </a:endParaRPr>
          </a:p>
          <a:p>
            <a:endParaRPr lang="fr-FR" dirty="0">
              <a:solidFill>
                <a:schemeClr val="accent6">
                  <a:lumMod val="75000"/>
                </a:schemeClr>
              </a:solidFill>
              <a:latin typeface="Spectral Light" panose="02020302060000000000" pitchFamily="18" charset="0"/>
            </a:endParaRPr>
          </a:p>
        </p:txBody>
      </p:sp>
      <p:sp>
        <p:nvSpPr>
          <p:cNvPr id="17" name="ZoneTexte 16"/>
          <p:cNvSpPr txBox="1"/>
          <p:nvPr/>
        </p:nvSpPr>
        <p:spPr>
          <a:xfrm>
            <a:off x="4787707" y="3412182"/>
            <a:ext cx="3895254" cy="723275"/>
          </a:xfrm>
          <a:prstGeom prst="rect">
            <a:avLst/>
          </a:prstGeom>
          <a:noFill/>
        </p:spPr>
        <p:txBody>
          <a:bodyPr wrap="square" rtlCol="0">
            <a:spAutoFit/>
          </a:bodyPr>
          <a:lstStyle/>
          <a:p>
            <a:r>
              <a:rPr lang="fr-FR" sz="2500" dirty="0">
                <a:solidFill>
                  <a:schemeClr val="bg1"/>
                </a:solidFill>
                <a:latin typeface="Spectral Light" panose="02020302060000000000" pitchFamily="18" charset="0"/>
              </a:rPr>
              <a:t>1</a:t>
            </a:r>
            <a:r>
              <a:rPr lang="fr-FR" sz="2500" baseline="30000" dirty="0">
                <a:solidFill>
                  <a:schemeClr val="bg1"/>
                </a:solidFill>
                <a:latin typeface="Spectral Light" panose="02020302060000000000" pitchFamily="18" charset="0"/>
              </a:rPr>
              <a:t>er</a:t>
            </a:r>
            <a:r>
              <a:rPr lang="fr-FR" sz="2500" dirty="0">
                <a:solidFill>
                  <a:schemeClr val="bg1"/>
                </a:solidFill>
                <a:latin typeface="Spectral Light" panose="02020302060000000000" pitchFamily="18" charset="0"/>
              </a:rPr>
              <a:t> jour : </a:t>
            </a:r>
            <a:r>
              <a:rPr lang="fr-FR" sz="2500" u="sng" dirty="0" smtClean="0">
                <a:solidFill>
                  <a:schemeClr val="bg1"/>
                </a:solidFill>
                <a:latin typeface="Spectral Light" panose="02020302060000000000" pitchFamily="18" charset="0"/>
              </a:rPr>
              <a:t>20 </a:t>
            </a:r>
            <a:r>
              <a:rPr lang="fr-FR" sz="2500" u="sng" dirty="0">
                <a:solidFill>
                  <a:schemeClr val="bg1"/>
                </a:solidFill>
                <a:latin typeface="Spectral Light" panose="02020302060000000000" pitchFamily="18" charset="0"/>
              </a:rPr>
              <a:t>mars à </a:t>
            </a:r>
            <a:r>
              <a:rPr lang="fr-FR" sz="2500" u="sng" dirty="0" smtClean="0">
                <a:solidFill>
                  <a:schemeClr val="bg1"/>
                </a:solidFill>
                <a:latin typeface="Spectral Light" panose="02020302060000000000" pitchFamily="18" charset="0"/>
              </a:rPr>
              <a:t>l’aube</a:t>
            </a:r>
          </a:p>
          <a:p>
            <a:r>
              <a:rPr lang="fr-FR" sz="1600" dirty="0" smtClean="0">
                <a:solidFill>
                  <a:schemeClr val="accent4">
                    <a:lumMod val="60000"/>
                    <a:lumOff val="40000"/>
                  </a:schemeClr>
                </a:solidFill>
                <a:latin typeface="Spectral Light" panose="02020302060000000000" pitchFamily="18" charset="0"/>
              </a:rPr>
              <a:t>(on change de date à l’aube, pas à minuit)</a:t>
            </a:r>
            <a:endParaRPr lang="fr-FR" sz="1200" dirty="0">
              <a:solidFill>
                <a:schemeClr val="accent4">
                  <a:lumMod val="60000"/>
                  <a:lumOff val="40000"/>
                </a:schemeClr>
              </a:solidFill>
              <a:latin typeface="Spectral Light" panose="02020302060000000000" pitchFamily="18" charset="0"/>
            </a:endParaRPr>
          </a:p>
        </p:txBody>
      </p:sp>
      <p:sp>
        <p:nvSpPr>
          <p:cNvPr id="18" name="Flèche droite 17"/>
          <p:cNvSpPr/>
          <p:nvPr/>
        </p:nvSpPr>
        <p:spPr>
          <a:xfrm rot="5400000">
            <a:off x="6354334" y="2377696"/>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33467"/>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5" grpId="0"/>
      <p:bldP spid="17" grpId="0"/>
      <p:bldP spid="1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268"/>
            <a:ext cx="9144000" cy="5150768"/>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96</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ZoneTexte 16"/>
          <p:cNvSpPr txBox="1"/>
          <p:nvPr/>
        </p:nvSpPr>
        <p:spPr>
          <a:xfrm>
            <a:off x="4787707" y="3412182"/>
            <a:ext cx="3895254" cy="723275"/>
          </a:xfrm>
          <a:prstGeom prst="rect">
            <a:avLst/>
          </a:prstGeom>
          <a:noFill/>
        </p:spPr>
        <p:txBody>
          <a:bodyPr wrap="square" rtlCol="0">
            <a:spAutoFit/>
          </a:bodyPr>
          <a:lstStyle/>
          <a:p>
            <a:r>
              <a:rPr lang="fr-FR" sz="2500" dirty="0">
                <a:solidFill>
                  <a:schemeClr val="bg1"/>
                </a:solidFill>
                <a:latin typeface="Spectral Light" panose="02020302060000000000" pitchFamily="18" charset="0"/>
              </a:rPr>
              <a:t>1</a:t>
            </a:r>
            <a:r>
              <a:rPr lang="fr-FR" sz="2500" baseline="30000" dirty="0">
                <a:solidFill>
                  <a:schemeClr val="bg1"/>
                </a:solidFill>
                <a:latin typeface="Spectral Light" panose="02020302060000000000" pitchFamily="18" charset="0"/>
              </a:rPr>
              <a:t>er</a:t>
            </a:r>
            <a:r>
              <a:rPr lang="fr-FR" sz="2500" dirty="0">
                <a:solidFill>
                  <a:schemeClr val="bg1"/>
                </a:solidFill>
                <a:latin typeface="Spectral Light" panose="02020302060000000000" pitchFamily="18" charset="0"/>
              </a:rPr>
              <a:t> jour : </a:t>
            </a:r>
            <a:r>
              <a:rPr lang="fr-FR" sz="2500" u="sng" dirty="0" smtClean="0">
                <a:solidFill>
                  <a:schemeClr val="bg1"/>
                </a:solidFill>
                <a:latin typeface="Spectral Light" panose="02020302060000000000" pitchFamily="18" charset="0"/>
              </a:rPr>
              <a:t>20 </a:t>
            </a:r>
            <a:r>
              <a:rPr lang="fr-FR" sz="2500" u="sng" dirty="0">
                <a:solidFill>
                  <a:schemeClr val="bg1"/>
                </a:solidFill>
                <a:latin typeface="Spectral Light" panose="02020302060000000000" pitchFamily="18" charset="0"/>
              </a:rPr>
              <a:t>mars à </a:t>
            </a:r>
            <a:r>
              <a:rPr lang="fr-FR" sz="2500" u="sng" dirty="0" smtClean="0">
                <a:solidFill>
                  <a:schemeClr val="bg1"/>
                </a:solidFill>
                <a:latin typeface="Spectral Light" panose="02020302060000000000" pitchFamily="18" charset="0"/>
              </a:rPr>
              <a:t>l’aube</a:t>
            </a:r>
          </a:p>
          <a:p>
            <a:r>
              <a:rPr lang="fr-FR" sz="1600" dirty="0" smtClean="0">
                <a:solidFill>
                  <a:schemeClr val="accent4">
                    <a:lumMod val="60000"/>
                    <a:lumOff val="40000"/>
                  </a:schemeClr>
                </a:solidFill>
                <a:latin typeface="Spectral Light" panose="02020302060000000000" pitchFamily="18" charset="0"/>
              </a:rPr>
              <a:t>(on change de date à l’aube, pas à minuit)</a:t>
            </a:r>
            <a:endParaRPr lang="fr-FR" sz="1200" dirty="0">
              <a:solidFill>
                <a:schemeClr val="accent4">
                  <a:lumMod val="60000"/>
                  <a:lumOff val="40000"/>
                </a:schemeClr>
              </a:solidFill>
              <a:latin typeface="Spectral Light" panose="02020302060000000000" pitchFamily="18" charset="0"/>
            </a:endParaRPr>
          </a:p>
        </p:txBody>
      </p:sp>
      <p:sp>
        <p:nvSpPr>
          <p:cNvPr id="18" name="Flèche droite 17"/>
          <p:cNvSpPr/>
          <p:nvPr/>
        </p:nvSpPr>
        <p:spPr>
          <a:xfrm rot="5400000">
            <a:off x="6354334" y="2377696"/>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descr="RÃ©sultat de recherche d'images pour &quot;horloge minuit&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287" y="1656989"/>
            <a:ext cx="1837457" cy="1837457"/>
          </a:xfrm>
          <a:prstGeom prst="rect">
            <a:avLst/>
          </a:prstGeom>
          <a:noFill/>
          <a:extLst>
            <a:ext uri="{909E8E84-426E-40DD-AFC4-6F175D3DCCD1}">
              <a14:hiddenFill xmlns:a14="http://schemas.microsoft.com/office/drawing/2010/main">
                <a:solidFill>
                  <a:srgbClr val="FFFFFF"/>
                </a:solidFill>
              </a14:hiddenFill>
            </a:ext>
          </a:extLst>
        </p:spPr>
      </p:pic>
      <p:sp>
        <p:nvSpPr>
          <p:cNvPr id="21" name="Flèche droite 20"/>
          <p:cNvSpPr/>
          <p:nvPr/>
        </p:nvSpPr>
        <p:spPr>
          <a:xfrm rot="5400000">
            <a:off x="968015" y="973263"/>
            <a:ext cx="762000" cy="396044"/>
          </a:xfrm>
          <a:prstGeom prs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2" name="Flèche droite 21"/>
          <p:cNvSpPr/>
          <p:nvPr/>
        </p:nvSpPr>
        <p:spPr>
          <a:xfrm rot="10800000">
            <a:off x="2375917" y="2404306"/>
            <a:ext cx="762000" cy="396044"/>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droite 22"/>
          <p:cNvSpPr/>
          <p:nvPr/>
        </p:nvSpPr>
        <p:spPr>
          <a:xfrm rot="16200000">
            <a:off x="968016" y="3834848"/>
            <a:ext cx="762000" cy="396044"/>
          </a:xfrm>
          <a:prstGeom prst="rightArrow">
            <a:avLst/>
          </a:prstGeom>
          <a:noFill/>
          <a:ln>
            <a:solidFill>
              <a:srgbClr val="DF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655837" y="817342"/>
            <a:ext cx="4032555" cy="707886"/>
          </a:xfrm>
          <a:prstGeom prst="rect">
            <a:avLst/>
          </a:prstGeom>
          <a:noFill/>
        </p:spPr>
        <p:txBody>
          <a:bodyPr wrap="square" rtlCol="0">
            <a:spAutoFit/>
          </a:bodyPr>
          <a:lstStyle/>
          <a:p>
            <a:r>
              <a:rPr lang="fr-FR" sz="2000" dirty="0" smtClean="0">
                <a:solidFill>
                  <a:srgbClr val="FFFF00"/>
                </a:solidFill>
                <a:latin typeface="Spectral Light" panose="02020302060000000000" pitchFamily="18" charset="0"/>
              </a:rPr>
              <a:t>Romains : nouveau cycle à minuit, passage du 19 au 20 mars</a:t>
            </a:r>
            <a:endParaRPr lang="fr-FR" sz="2000" dirty="0">
              <a:solidFill>
                <a:srgbClr val="FFFF00"/>
              </a:solidFill>
              <a:latin typeface="Spectral Light" panose="02020302060000000000" pitchFamily="18" charset="0"/>
            </a:endParaRPr>
          </a:p>
        </p:txBody>
      </p:sp>
      <p:sp>
        <p:nvSpPr>
          <p:cNvPr id="25" name="ZoneTexte 24"/>
          <p:cNvSpPr txBox="1"/>
          <p:nvPr/>
        </p:nvSpPr>
        <p:spPr>
          <a:xfrm>
            <a:off x="3240013" y="2400241"/>
            <a:ext cx="2772147" cy="400110"/>
          </a:xfrm>
          <a:prstGeom prst="rect">
            <a:avLst/>
          </a:prstGeom>
          <a:noFill/>
        </p:spPr>
        <p:txBody>
          <a:bodyPr wrap="square" rtlCol="0">
            <a:spAutoFit/>
          </a:bodyPr>
          <a:lstStyle/>
          <a:p>
            <a:r>
              <a:rPr lang="fr-FR" sz="2000" dirty="0" smtClean="0">
                <a:solidFill>
                  <a:schemeClr val="accent6">
                    <a:lumMod val="75000"/>
                  </a:schemeClr>
                </a:solidFill>
                <a:latin typeface="Spectral Light" panose="02020302060000000000" pitchFamily="18" charset="0"/>
              </a:rPr>
              <a:t>Moment de l’équinoxe</a:t>
            </a:r>
            <a:endParaRPr lang="fr-FR" sz="2000" dirty="0">
              <a:solidFill>
                <a:schemeClr val="accent6">
                  <a:lumMod val="75000"/>
                </a:schemeClr>
              </a:solidFill>
              <a:latin typeface="Spectral Light" panose="02020302060000000000" pitchFamily="18" charset="0"/>
            </a:endParaRPr>
          </a:p>
        </p:txBody>
      </p:sp>
      <p:sp>
        <p:nvSpPr>
          <p:cNvPr id="26" name="ZoneTexte 25"/>
          <p:cNvSpPr txBox="1"/>
          <p:nvPr/>
        </p:nvSpPr>
        <p:spPr>
          <a:xfrm>
            <a:off x="1679848" y="3525038"/>
            <a:ext cx="2946238" cy="1015663"/>
          </a:xfrm>
          <a:prstGeom prst="rect">
            <a:avLst/>
          </a:prstGeom>
          <a:noFill/>
        </p:spPr>
        <p:txBody>
          <a:bodyPr wrap="square" rtlCol="0">
            <a:spAutoFit/>
          </a:bodyPr>
          <a:lstStyle/>
          <a:p>
            <a:r>
              <a:rPr lang="fr-FR" sz="2000" dirty="0" smtClean="0">
                <a:solidFill>
                  <a:srgbClr val="DF57FF"/>
                </a:solidFill>
                <a:latin typeface="Spectral Light" panose="02020302060000000000" pitchFamily="18" charset="0"/>
              </a:rPr>
              <a:t>Yahuah : nouveau cycle au début de l’aube, passage du 19 au 20 mars</a:t>
            </a:r>
            <a:endParaRPr lang="fr-FR" sz="2000" dirty="0">
              <a:solidFill>
                <a:srgbClr val="DF57FF"/>
              </a:solidFill>
              <a:latin typeface="Spectral Light" panose="02020302060000000000" pitchFamily="18" charset="0"/>
            </a:endParaRPr>
          </a:p>
        </p:txBody>
      </p:sp>
      <p:sp>
        <p:nvSpPr>
          <p:cNvPr id="27" name="ZoneTexte 26"/>
          <p:cNvSpPr txBox="1"/>
          <p:nvPr/>
        </p:nvSpPr>
        <p:spPr>
          <a:xfrm>
            <a:off x="4787708" y="1332944"/>
            <a:ext cx="3895254" cy="1031051"/>
          </a:xfrm>
          <a:prstGeom prst="rect">
            <a:avLst/>
          </a:prstGeom>
          <a:noFill/>
        </p:spPr>
        <p:txBody>
          <a:bodyPr wrap="square" rtlCol="0">
            <a:spAutoFit/>
          </a:bodyPr>
          <a:lstStyle/>
          <a:p>
            <a:r>
              <a:rPr lang="fr-FR" sz="2500" dirty="0">
                <a:solidFill>
                  <a:schemeClr val="bg1"/>
                </a:solidFill>
                <a:latin typeface="Spectral Light" panose="02020302060000000000" pitchFamily="18" charset="0"/>
              </a:rPr>
              <a:t>exemple : </a:t>
            </a:r>
            <a:r>
              <a:rPr lang="fr-FR" sz="2500" dirty="0" smtClean="0">
                <a:solidFill>
                  <a:schemeClr val="bg1"/>
                </a:solidFill>
                <a:latin typeface="Spectral Light" panose="02020302060000000000" pitchFamily="18" charset="0"/>
              </a:rPr>
              <a:t>19 </a:t>
            </a:r>
            <a:r>
              <a:rPr lang="fr-FR" sz="2500" dirty="0">
                <a:solidFill>
                  <a:schemeClr val="bg1"/>
                </a:solidFill>
                <a:latin typeface="Spectral Light" panose="02020302060000000000" pitchFamily="18" charset="0"/>
              </a:rPr>
              <a:t>mars à </a:t>
            </a:r>
            <a:r>
              <a:rPr lang="fr-FR" sz="2500" dirty="0" smtClean="0">
                <a:solidFill>
                  <a:schemeClr val="accent6">
                    <a:lumMod val="75000"/>
                  </a:schemeClr>
                </a:solidFill>
                <a:latin typeface="Spectral Light" panose="02020302060000000000" pitchFamily="18" charset="0"/>
              </a:rPr>
              <a:t>03h00</a:t>
            </a:r>
          </a:p>
          <a:p>
            <a:pPr algn="ctr"/>
            <a:r>
              <a:rPr lang="fr-FR" sz="1600" dirty="0" smtClean="0">
                <a:solidFill>
                  <a:schemeClr val="accent4">
                    <a:lumMod val="60000"/>
                    <a:lumOff val="40000"/>
                  </a:schemeClr>
                </a:solidFill>
                <a:latin typeface="Spectral Light" panose="02020302060000000000" pitchFamily="18" charset="0"/>
              </a:rPr>
              <a:t>(selon le Calendrier de l’Alliance)</a:t>
            </a:r>
            <a:endParaRPr lang="fr-FR" sz="1600" dirty="0">
              <a:solidFill>
                <a:schemeClr val="accent4">
                  <a:lumMod val="60000"/>
                  <a:lumOff val="40000"/>
                </a:schemeClr>
              </a:solidFill>
              <a:latin typeface="Spectral Light" panose="02020302060000000000" pitchFamily="18" charset="0"/>
            </a:endParaRPr>
          </a:p>
          <a:p>
            <a:endParaRPr lang="fr-FR" dirty="0">
              <a:solidFill>
                <a:schemeClr val="accent6">
                  <a:lumMod val="75000"/>
                </a:schemeClr>
              </a:solidFill>
              <a:latin typeface="Spectral Light" panose="02020302060000000000" pitchFamily="18" charset="0"/>
            </a:endParaRPr>
          </a:p>
        </p:txBody>
      </p:sp>
    </p:spTree>
    <p:extLst>
      <p:ext uri="{BB962C8B-B14F-4D97-AF65-F5344CB8AC3E}">
        <p14:creationId xmlns:p14="http://schemas.microsoft.com/office/powerpoint/2010/main" val="4026242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8)">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2" name="Espace réservé du numéro de diapositive 1"/>
          <p:cNvSpPr>
            <a:spLocks noGrp="1"/>
          </p:cNvSpPr>
          <p:nvPr>
            <p:ph type="sldNum" sz="quarter" idx="12"/>
          </p:nvPr>
        </p:nvSpPr>
        <p:spPr/>
        <p:txBody>
          <a:bodyPr/>
          <a:lstStyle/>
          <a:p>
            <a:fld id="{3AFD8A5F-4C96-4AE1-80AF-A9CE66C017A6}" type="slidenum">
              <a:rPr lang="fr-FR" smtClean="0"/>
              <a:t>97</a:t>
            </a:fld>
            <a:endParaRPr lang="fr-FR"/>
          </a:p>
        </p:txBody>
      </p:sp>
      <p:sp>
        <p:nvSpPr>
          <p:cNvPr id="7" name="ZoneTexte 6"/>
          <p:cNvSpPr txBox="1"/>
          <p:nvPr/>
        </p:nvSpPr>
        <p:spPr>
          <a:xfrm>
            <a:off x="1555261" y="1203598"/>
            <a:ext cx="6068502" cy="1446550"/>
          </a:xfrm>
          <a:prstGeom prst="rect">
            <a:avLst/>
          </a:prstGeom>
          <a:noFill/>
          <a:ln>
            <a:solidFill>
              <a:schemeClr val="bg1"/>
            </a:solidFill>
          </a:ln>
          <a:effectLst>
            <a:glow rad="63500">
              <a:schemeClr val="accent3">
                <a:satMod val="175000"/>
                <a:alpha val="40000"/>
              </a:schemeClr>
            </a:glow>
          </a:effectLst>
        </p:spPr>
        <p:txBody>
          <a:bodyPr wrap="square" rtlCol="0">
            <a:spAutoFit/>
          </a:bodyPr>
          <a:lstStyle/>
          <a:p>
            <a:pPr algn="ctr"/>
            <a:r>
              <a:rPr lang="fr-FR" sz="4400" dirty="0" smtClean="0">
                <a:solidFill>
                  <a:schemeClr val="bg1"/>
                </a:solidFill>
                <a:latin typeface="Spectral Light" panose="02020302060000000000" pitchFamily="18" charset="0"/>
              </a:rPr>
              <a:t>Temple de YHWH</a:t>
            </a:r>
          </a:p>
          <a:p>
            <a:pPr algn="ctr"/>
            <a:r>
              <a:rPr lang="fr-FR" sz="4400" dirty="0" smtClean="0">
                <a:solidFill>
                  <a:schemeClr val="bg1"/>
                </a:solidFill>
                <a:latin typeface="Spectral Light" panose="02020302060000000000" pitchFamily="18" charset="0"/>
              </a:rPr>
              <a:t>et équinoxe</a:t>
            </a:r>
            <a:endParaRPr lang="fr-FR" sz="4400" dirty="0">
              <a:solidFill>
                <a:schemeClr val="bg1"/>
              </a:solidFill>
              <a:latin typeface="Spectral Light" panose="02020302060000000000" pitchFamily="18" charset="0"/>
            </a:endParaRPr>
          </a:p>
        </p:txBody>
      </p:sp>
    </p:spTree>
    <p:extLst>
      <p:ext uri="{BB962C8B-B14F-4D97-AF65-F5344CB8AC3E}">
        <p14:creationId xmlns:p14="http://schemas.microsoft.com/office/powerpoint/2010/main" val="902387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98</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33871" y="922338"/>
            <a:ext cx="8808913" cy="3200876"/>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Exode 27.13</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(S21)</a:t>
            </a:r>
          </a:p>
          <a:p>
            <a:r>
              <a:rPr lang="fr-FR" sz="2000" dirty="0">
                <a:solidFill>
                  <a:srgbClr val="FFFF00"/>
                </a:solidFill>
                <a:latin typeface="Spectral Light" panose="02020302060000000000" pitchFamily="18" charset="0"/>
              </a:rPr>
              <a:t>Du côté est</a:t>
            </a:r>
            <a:r>
              <a:rPr lang="fr-FR" sz="2000" dirty="0">
                <a:solidFill>
                  <a:schemeClr val="bg1"/>
                </a:solidFill>
                <a:latin typeface="Spectral Light" panose="02020302060000000000" pitchFamily="18" charset="0"/>
              </a:rPr>
              <a:t>, sur les 25 mètres de </a:t>
            </a:r>
            <a:r>
              <a:rPr lang="fr-FR" sz="2000" dirty="0">
                <a:solidFill>
                  <a:srgbClr val="00FF00"/>
                </a:solidFill>
                <a:latin typeface="Spectral Light" panose="02020302060000000000" pitchFamily="18" charset="0"/>
              </a:rPr>
              <a:t>largeur du </a:t>
            </a:r>
            <a:r>
              <a:rPr lang="fr-FR" sz="2000" dirty="0" smtClean="0">
                <a:solidFill>
                  <a:srgbClr val="00FF00"/>
                </a:solidFill>
                <a:latin typeface="Spectral Light" panose="02020302060000000000" pitchFamily="18" charset="0"/>
              </a:rPr>
              <a:t>parvis</a:t>
            </a:r>
          </a:p>
          <a:p>
            <a:endParaRPr lang="fr-FR" sz="1400"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Exode 27.13 </a:t>
            </a:r>
            <a:r>
              <a:rPr lang="fr-FR" sz="1600" u="sng" dirty="0">
                <a:solidFill>
                  <a:schemeClr val="bg1"/>
                </a:solidFill>
                <a:latin typeface="Spectral Light" panose="02020302060000000000" pitchFamily="18" charset="0"/>
              </a:rPr>
              <a:t>(Français courant, 1982)</a:t>
            </a:r>
          </a:p>
          <a:p>
            <a:r>
              <a:rPr lang="fr-FR" sz="2000" dirty="0" smtClean="0">
                <a:solidFill>
                  <a:srgbClr val="DF57FF"/>
                </a:solidFill>
                <a:latin typeface="Spectral Light" panose="02020302060000000000" pitchFamily="18" charset="0"/>
              </a:rPr>
              <a:t>Du </a:t>
            </a:r>
            <a:r>
              <a:rPr lang="fr-FR" sz="2000" dirty="0">
                <a:solidFill>
                  <a:srgbClr val="DF57FF"/>
                </a:solidFill>
                <a:latin typeface="Spectral Light" panose="02020302060000000000" pitchFamily="18" charset="0"/>
              </a:rPr>
              <a:t>côté de l'entrée</a:t>
            </a:r>
            <a:r>
              <a:rPr lang="fr-FR" sz="2000" dirty="0">
                <a:solidFill>
                  <a:schemeClr val="bg1"/>
                </a:solidFill>
                <a:latin typeface="Spectral Light" panose="02020302060000000000" pitchFamily="18" charset="0"/>
              </a:rPr>
              <a:t>, </a:t>
            </a:r>
            <a:r>
              <a:rPr lang="fr-FR" sz="2000" dirty="0">
                <a:solidFill>
                  <a:srgbClr val="FFFF00"/>
                </a:solidFill>
                <a:latin typeface="Spectral Light" panose="02020302060000000000" pitchFamily="18" charset="0"/>
              </a:rPr>
              <a:t>à l'est</a:t>
            </a:r>
            <a:r>
              <a:rPr lang="fr-FR" sz="2000" dirty="0">
                <a:solidFill>
                  <a:schemeClr val="bg1"/>
                </a:solidFill>
                <a:latin typeface="Spectral Light" panose="02020302060000000000" pitchFamily="18" charset="0"/>
              </a:rPr>
              <a:t>, la cour aura également vingt-cinq mètres de </a:t>
            </a:r>
            <a:r>
              <a:rPr lang="fr-FR" sz="2000" dirty="0" smtClean="0">
                <a:solidFill>
                  <a:schemeClr val="bg1"/>
                </a:solidFill>
                <a:latin typeface="Spectral Light" panose="02020302060000000000" pitchFamily="18" charset="0"/>
              </a:rPr>
              <a:t>large</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27.13 </a:t>
            </a:r>
            <a:r>
              <a:rPr lang="fr-FR" sz="1600" u="sng" dirty="0" smtClean="0">
                <a:solidFill>
                  <a:schemeClr val="bg1"/>
                </a:solidFill>
                <a:latin typeface="Spectral Light" panose="02020302060000000000" pitchFamily="18" charset="0"/>
              </a:rPr>
              <a:t>(Bible de Jérusalem, 1973)</a:t>
            </a:r>
            <a:endParaRPr lang="fr-FR" sz="1600" u="sng" dirty="0">
              <a:solidFill>
                <a:schemeClr val="bg1"/>
              </a:solidFill>
              <a:latin typeface="Spectral Light" panose="02020302060000000000" pitchFamily="18" charset="0"/>
            </a:endParaRPr>
          </a:p>
          <a:p>
            <a:r>
              <a:rPr lang="fr-FR" sz="2000" dirty="0">
                <a:solidFill>
                  <a:srgbClr val="00FF00"/>
                </a:solidFill>
                <a:latin typeface="Spectral Light" panose="02020302060000000000" pitchFamily="18" charset="0"/>
              </a:rPr>
              <a:t>La largeur du parvis </a:t>
            </a:r>
            <a:r>
              <a:rPr lang="fr-FR" sz="2000" dirty="0">
                <a:solidFill>
                  <a:srgbClr val="FFFF00"/>
                </a:solidFill>
                <a:latin typeface="Spectral Light" panose="02020302060000000000" pitchFamily="18" charset="0"/>
              </a:rPr>
              <a:t>sur le côté est</a:t>
            </a:r>
            <a:r>
              <a:rPr lang="fr-FR" sz="2000" dirty="0">
                <a:solidFill>
                  <a:schemeClr val="bg1"/>
                </a:solidFill>
                <a:latin typeface="Spectral Light" panose="02020302060000000000" pitchFamily="18" charset="0"/>
              </a:rPr>
              <a:t>, à l'orient, sera de 50 coudées. </a:t>
            </a:r>
            <a:endParaRPr lang="fr-FR" sz="2000" dirty="0" smtClean="0">
              <a:solidFill>
                <a:schemeClr val="bg1"/>
              </a:solidFill>
              <a:latin typeface="Spectral Light" panose="02020302060000000000" pitchFamily="18" charset="0"/>
            </a:endParaRPr>
          </a:p>
          <a:p>
            <a:endParaRPr lang="fr-FR" sz="14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27.13 </a:t>
            </a:r>
            <a:r>
              <a:rPr lang="fr-FR" sz="1600" u="sng" dirty="0">
                <a:solidFill>
                  <a:schemeClr val="bg1"/>
                </a:solidFill>
                <a:latin typeface="Spectral Light" panose="02020302060000000000" pitchFamily="18" charset="0"/>
              </a:rPr>
              <a:t>(Français courant, 1982)</a:t>
            </a:r>
          </a:p>
          <a:p>
            <a:r>
              <a:rPr lang="fr-FR" sz="2000" dirty="0">
                <a:solidFill>
                  <a:srgbClr val="DF57FF"/>
                </a:solidFill>
                <a:latin typeface="Spectral Light" panose="02020302060000000000" pitchFamily="18" charset="0"/>
              </a:rPr>
              <a:t>Sur le devant</a:t>
            </a:r>
            <a:r>
              <a:rPr lang="fr-FR" sz="2000" dirty="0">
                <a:solidFill>
                  <a:schemeClr val="bg1"/>
                </a:solidFill>
                <a:latin typeface="Spectral Light" panose="02020302060000000000" pitchFamily="18" charset="0"/>
              </a:rPr>
              <a:t>, </a:t>
            </a:r>
            <a:r>
              <a:rPr lang="fr-FR" sz="2000" dirty="0">
                <a:solidFill>
                  <a:srgbClr val="FFFF00"/>
                </a:solidFill>
                <a:latin typeface="Spectral Light" panose="02020302060000000000" pitchFamily="18" charset="0"/>
              </a:rPr>
              <a:t>du côté de l'orient</a:t>
            </a:r>
            <a:r>
              <a:rPr lang="fr-FR" sz="2000" dirty="0">
                <a:solidFill>
                  <a:schemeClr val="bg1"/>
                </a:solidFill>
                <a:latin typeface="Spectral Light" panose="02020302060000000000" pitchFamily="18" charset="0"/>
              </a:rPr>
              <a:t>, la </a:t>
            </a:r>
            <a:r>
              <a:rPr lang="fr-FR" sz="2000" dirty="0">
                <a:solidFill>
                  <a:srgbClr val="00FF00"/>
                </a:solidFill>
                <a:latin typeface="Spectral Light" panose="02020302060000000000" pitchFamily="18" charset="0"/>
              </a:rPr>
              <a:t>largeur du parvis </a:t>
            </a:r>
            <a:r>
              <a:rPr lang="fr-FR" sz="2000" dirty="0">
                <a:solidFill>
                  <a:schemeClr val="bg1"/>
                </a:solidFill>
                <a:latin typeface="Spectral Light" panose="02020302060000000000" pitchFamily="18" charset="0"/>
              </a:rPr>
              <a:t>sera de 50 coudées.</a:t>
            </a:r>
            <a:endParaRPr lang="fr-FR" sz="2000" dirty="0" smtClean="0">
              <a:solidFill>
                <a:schemeClr val="bg1"/>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598" y="111194"/>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Spectral Light" panose="02020302060000000000" pitchFamily="18" charset="0"/>
              </a:rPr>
              <a:t>Le Tabernacle</a:t>
            </a:r>
          </a:p>
        </p:txBody>
      </p:sp>
    </p:spTree>
    <p:extLst>
      <p:ext uri="{BB962C8B-B14F-4D97-AF65-F5344CB8AC3E}">
        <p14:creationId xmlns:p14="http://schemas.microsoft.com/office/powerpoint/2010/main" val="42822103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animEffect transition="in" filter="fade">
                                      <p:cBhvr>
                                        <p:cTn id="18" dur="500"/>
                                        <p:tgtEl>
                                          <p:spTgt spid="1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animEffect transition="in" filter="fade">
                                      <p:cBhvr>
                                        <p:cTn id="23" dur="500"/>
                                        <p:tgtEl>
                                          <p:spTgt spid="12">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10" end="10"/>
                                            </p:txEl>
                                          </p:spTgt>
                                        </p:tgtEl>
                                        <p:attrNameLst>
                                          <p:attrName>style.visibility</p:attrName>
                                        </p:attrNameLst>
                                      </p:cBhvr>
                                      <p:to>
                                        <p:strVal val="visible"/>
                                      </p:to>
                                    </p:set>
                                    <p:animEffect transition="in" filter="fade">
                                      <p:cBhvr>
                                        <p:cTn id="26"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37"/>
            <a:ext cx="9144000" cy="5135563"/>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2D09FF85-A8E4-4662-9A25-7E1193D20439}" type="slidenum">
              <a:rPr lang="fr-FR">
                <a:solidFill>
                  <a:schemeClr val="bg1">
                    <a:lumMod val="75000"/>
                  </a:schemeClr>
                </a:solidFill>
              </a:rPr>
              <a:pPr/>
              <a:t>99</a:t>
            </a:fld>
            <a:endParaRPr lang="fr-FR" dirty="0">
              <a:solidFill>
                <a:schemeClr val="bg1">
                  <a:lumMod val="75000"/>
                </a:schemeClr>
              </a:solidFill>
            </a:endParaRPr>
          </a:p>
        </p:txBody>
      </p:sp>
      <p:sp>
        <p:nvSpPr>
          <p:cNvPr id="2" name="AutoShape 2" descr="Image result for calendar p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Image result for calendar png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7" descr="Image result for calendar png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9" descr="Image result for calendar png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1" descr="Image result for calendar png ic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33871" y="922338"/>
            <a:ext cx="8808913" cy="3200876"/>
          </a:xfrm>
          <a:prstGeom prst="rect">
            <a:avLst/>
          </a:prstGeom>
          <a:noFill/>
        </p:spPr>
        <p:txBody>
          <a:bodyPr wrap="square" rtlCol="0">
            <a:spAutoFit/>
          </a:bodyPr>
          <a:lstStyle/>
          <a:p>
            <a:r>
              <a:rPr lang="fr-FR" sz="2000" u="sng" dirty="0" smtClean="0">
                <a:solidFill>
                  <a:schemeClr val="bg1"/>
                </a:solidFill>
                <a:latin typeface="Spectral Light" panose="02020302060000000000" pitchFamily="18" charset="0"/>
              </a:rPr>
              <a:t>Exode 27.13</a:t>
            </a:r>
            <a:r>
              <a:rPr lang="fr-FR" sz="1600" u="sng" dirty="0" smtClean="0">
                <a:solidFill>
                  <a:schemeClr val="bg1"/>
                </a:solidFill>
                <a:latin typeface="Spectral Light" panose="02020302060000000000" pitchFamily="18" charset="0"/>
              </a:rPr>
              <a:t> </a:t>
            </a:r>
            <a:r>
              <a:rPr lang="fr-FR" sz="1600" u="sng" dirty="0">
                <a:solidFill>
                  <a:schemeClr val="bg1"/>
                </a:solidFill>
                <a:latin typeface="Spectral Light" panose="02020302060000000000" pitchFamily="18" charset="0"/>
              </a:rPr>
              <a:t>(S21)</a:t>
            </a:r>
          </a:p>
          <a:p>
            <a:r>
              <a:rPr lang="fr-FR" sz="2000" dirty="0">
                <a:solidFill>
                  <a:srgbClr val="FFFF00"/>
                </a:solidFill>
                <a:latin typeface="Spectral Light" panose="02020302060000000000" pitchFamily="18" charset="0"/>
              </a:rPr>
              <a:t>Du côté est</a:t>
            </a:r>
            <a:r>
              <a:rPr lang="fr-FR" sz="2000" dirty="0">
                <a:solidFill>
                  <a:schemeClr val="tx1">
                    <a:lumMod val="65000"/>
                    <a:lumOff val="35000"/>
                  </a:schemeClr>
                </a:solidFill>
                <a:latin typeface="Spectral Light" panose="02020302060000000000" pitchFamily="18" charset="0"/>
              </a:rPr>
              <a:t>, sur les 25 mètres de largeur du </a:t>
            </a:r>
            <a:r>
              <a:rPr lang="fr-FR" sz="2000" dirty="0" smtClean="0">
                <a:solidFill>
                  <a:schemeClr val="tx1">
                    <a:lumMod val="65000"/>
                    <a:lumOff val="35000"/>
                  </a:schemeClr>
                </a:solidFill>
                <a:latin typeface="Spectral Light" panose="02020302060000000000" pitchFamily="18" charset="0"/>
              </a:rPr>
              <a:t>parvis</a:t>
            </a:r>
          </a:p>
          <a:p>
            <a:endParaRPr lang="fr-FR" sz="1400" dirty="0" smtClean="0">
              <a:solidFill>
                <a:schemeClr val="bg1"/>
              </a:solidFill>
              <a:latin typeface="Spectral Light" panose="02020302060000000000" pitchFamily="18" charset="0"/>
            </a:endParaRPr>
          </a:p>
          <a:p>
            <a:r>
              <a:rPr lang="fr-FR" sz="2000" u="sng" dirty="0" smtClean="0">
                <a:solidFill>
                  <a:schemeClr val="bg1"/>
                </a:solidFill>
                <a:latin typeface="Spectral Light" panose="02020302060000000000" pitchFamily="18" charset="0"/>
              </a:rPr>
              <a:t>Exode 27.13 </a:t>
            </a:r>
            <a:r>
              <a:rPr lang="fr-FR" sz="1600" u="sng" dirty="0">
                <a:solidFill>
                  <a:schemeClr val="bg1"/>
                </a:solidFill>
                <a:latin typeface="Spectral Light" panose="02020302060000000000" pitchFamily="18" charset="0"/>
              </a:rPr>
              <a:t>(Français courant, 1982)</a:t>
            </a:r>
          </a:p>
          <a:p>
            <a:r>
              <a:rPr lang="fr-FR" sz="2000" dirty="0" smtClean="0">
                <a:solidFill>
                  <a:schemeClr val="tx1">
                    <a:lumMod val="65000"/>
                    <a:lumOff val="35000"/>
                  </a:schemeClr>
                </a:solidFill>
                <a:latin typeface="Spectral Light" panose="02020302060000000000" pitchFamily="18" charset="0"/>
              </a:rPr>
              <a:t>Du </a:t>
            </a:r>
            <a:r>
              <a:rPr lang="fr-FR" sz="2000" dirty="0">
                <a:solidFill>
                  <a:schemeClr val="tx1">
                    <a:lumMod val="65000"/>
                    <a:lumOff val="35000"/>
                  </a:schemeClr>
                </a:solidFill>
                <a:latin typeface="Spectral Light" panose="02020302060000000000" pitchFamily="18" charset="0"/>
              </a:rPr>
              <a:t>côté de l'entrée, </a:t>
            </a:r>
            <a:r>
              <a:rPr lang="fr-FR" sz="2000" dirty="0">
                <a:solidFill>
                  <a:srgbClr val="FFFF00"/>
                </a:solidFill>
                <a:latin typeface="Spectral Light" panose="02020302060000000000" pitchFamily="18" charset="0"/>
              </a:rPr>
              <a:t>à l'est</a:t>
            </a:r>
            <a:r>
              <a:rPr lang="fr-FR" sz="2000" dirty="0">
                <a:solidFill>
                  <a:schemeClr val="tx1">
                    <a:lumMod val="65000"/>
                    <a:lumOff val="35000"/>
                  </a:schemeClr>
                </a:solidFill>
                <a:latin typeface="Spectral Light" panose="02020302060000000000" pitchFamily="18" charset="0"/>
              </a:rPr>
              <a:t>, la cour aura également vingt-cinq mètres de </a:t>
            </a:r>
            <a:r>
              <a:rPr lang="fr-FR" sz="2000" dirty="0" smtClean="0">
                <a:solidFill>
                  <a:schemeClr val="tx1">
                    <a:lumMod val="65000"/>
                    <a:lumOff val="35000"/>
                  </a:schemeClr>
                </a:solidFill>
                <a:latin typeface="Spectral Light" panose="02020302060000000000" pitchFamily="18" charset="0"/>
              </a:rPr>
              <a:t>large</a:t>
            </a:r>
          </a:p>
          <a:p>
            <a:endParaRPr lang="fr-FR" sz="1400" dirty="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27.13 </a:t>
            </a:r>
            <a:r>
              <a:rPr lang="fr-FR" sz="1600" u="sng" dirty="0" smtClean="0">
                <a:solidFill>
                  <a:schemeClr val="bg1"/>
                </a:solidFill>
                <a:latin typeface="Spectral Light" panose="02020302060000000000" pitchFamily="18" charset="0"/>
              </a:rPr>
              <a:t>(Bible de Jérusalem, 1973)</a:t>
            </a:r>
            <a:endParaRPr lang="fr-FR" sz="1600" u="sng" dirty="0">
              <a:solidFill>
                <a:schemeClr val="bg1"/>
              </a:solidFill>
              <a:latin typeface="Spectral Light" panose="02020302060000000000" pitchFamily="18" charset="0"/>
            </a:endParaRPr>
          </a:p>
          <a:p>
            <a:r>
              <a:rPr lang="fr-FR" sz="2000" dirty="0">
                <a:solidFill>
                  <a:schemeClr val="tx1">
                    <a:lumMod val="65000"/>
                    <a:lumOff val="35000"/>
                  </a:schemeClr>
                </a:solidFill>
                <a:latin typeface="Spectral Light" panose="02020302060000000000" pitchFamily="18" charset="0"/>
              </a:rPr>
              <a:t>La largeur du parvis </a:t>
            </a:r>
            <a:r>
              <a:rPr lang="fr-FR" sz="2000" dirty="0">
                <a:solidFill>
                  <a:srgbClr val="FFFF00"/>
                </a:solidFill>
                <a:latin typeface="Spectral Light" panose="02020302060000000000" pitchFamily="18" charset="0"/>
              </a:rPr>
              <a:t>sur le côté est</a:t>
            </a:r>
            <a:r>
              <a:rPr lang="fr-FR" sz="2000" dirty="0">
                <a:solidFill>
                  <a:schemeClr val="tx1">
                    <a:lumMod val="65000"/>
                    <a:lumOff val="35000"/>
                  </a:schemeClr>
                </a:solidFill>
                <a:latin typeface="Spectral Light" panose="02020302060000000000" pitchFamily="18" charset="0"/>
              </a:rPr>
              <a:t>, à l'orient, sera de 50 coudées. </a:t>
            </a:r>
            <a:endParaRPr lang="fr-FR" sz="2000" dirty="0" smtClean="0">
              <a:solidFill>
                <a:schemeClr val="tx1">
                  <a:lumMod val="65000"/>
                  <a:lumOff val="35000"/>
                </a:schemeClr>
              </a:solidFill>
              <a:latin typeface="Spectral Light" panose="02020302060000000000" pitchFamily="18" charset="0"/>
            </a:endParaRPr>
          </a:p>
          <a:p>
            <a:endParaRPr lang="fr-FR" sz="1400" dirty="0" smtClean="0">
              <a:solidFill>
                <a:schemeClr val="bg1"/>
              </a:solidFill>
              <a:latin typeface="Spectral Light" panose="02020302060000000000" pitchFamily="18" charset="0"/>
            </a:endParaRPr>
          </a:p>
          <a:p>
            <a:r>
              <a:rPr lang="fr-FR" sz="2000" u="sng" dirty="0">
                <a:solidFill>
                  <a:schemeClr val="bg1"/>
                </a:solidFill>
                <a:latin typeface="Spectral Light" panose="02020302060000000000" pitchFamily="18" charset="0"/>
              </a:rPr>
              <a:t>Exode 27.13 </a:t>
            </a:r>
            <a:r>
              <a:rPr lang="fr-FR" sz="1600" u="sng" dirty="0">
                <a:solidFill>
                  <a:schemeClr val="bg1"/>
                </a:solidFill>
                <a:latin typeface="Spectral Light" panose="02020302060000000000" pitchFamily="18" charset="0"/>
              </a:rPr>
              <a:t>(Français courant, 1982)</a:t>
            </a:r>
          </a:p>
          <a:p>
            <a:r>
              <a:rPr lang="fr-FR" sz="2000" dirty="0">
                <a:solidFill>
                  <a:schemeClr val="tx1">
                    <a:lumMod val="65000"/>
                    <a:lumOff val="35000"/>
                  </a:schemeClr>
                </a:solidFill>
                <a:latin typeface="Spectral Light" panose="02020302060000000000" pitchFamily="18" charset="0"/>
              </a:rPr>
              <a:t>Sur le devant, </a:t>
            </a:r>
            <a:r>
              <a:rPr lang="fr-FR" sz="2000" dirty="0">
                <a:solidFill>
                  <a:srgbClr val="FFFF00"/>
                </a:solidFill>
                <a:latin typeface="Spectral Light" panose="02020302060000000000" pitchFamily="18" charset="0"/>
              </a:rPr>
              <a:t>du côté de l'orient</a:t>
            </a:r>
            <a:r>
              <a:rPr lang="fr-FR" sz="2000" dirty="0">
                <a:solidFill>
                  <a:schemeClr val="tx1">
                    <a:lumMod val="65000"/>
                    <a:lumOff val="35000"/>
                  </a:schemeClr>
                </a:solidFill>
                <a:latin typeface="Spectral Light" panose="02020302060000000000" pitchFamily="18" charset="0"/>
              </a:rPr>
              <a:t>, la largeur du parvis sera de 50 coudées.</a:t>
            </a:r>
            <a:endParaRPr lang="fr-FR" sz="2000" dirty="0" smtClean="0">
              <a:solidFill>
                <a:schemeClr val="tx1">
                  <a:lumMod val="65000"/>
                  <a:lumOff val="35000"/>
                </a:schemeClr>
              </a:solidFill>
              <a:latin typeface="Spectral Light" panose="02020302060000000000" pitchFamily="18" charset="0"/>
            </a:endParaRPr>
          </a:p>
        </p:txBody>
      </p:sp>
      <p:sp>
        <p:nvSpPr>
          <p:cNvPr id="5" name="AutoShape 4" descr="RÃ©sultat de recherche d'images pour &quot;calendar png&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598" y="111194"/>
            <a:ext cx="9144000" cy="707886"/>
          </a:xfrm>
          <a:prstGeom prst="rect">
            <a:avLst/>
          </a:prstGeom>
          <a:noFill/>
          <a:ln>
            <a:noFill/>
          </a:ln>
        </p:spPr>
        <p:txBody>
          <a:bodyPr wrap="square" rtlCol="0">
            <a:spAutoFit/>
          </a:bodyPr>
          <a:lstStyle/>
          <a:p>
            <a:pPr algn="ctr"/>
            <a:r>
              <a:rPr lang="fr-FR" sz="4000" dirty="0" smtClean="0">
                <a:solidFill>
                  <a:schemeClr val="bg1"/>
                </a:solidFill>
                <a:effectLst>
                  <a:outerShdw blurRad="38100" dist="38100" dir="2700000" algn="tl">
                    <a:srgbClr val="000000">
                      <a:alpha val="43137"/>
                    </a:srgbClr>
                  </a:outerShdw>
                </a:effectLst>
                <a:latin typeface="Spectral Light" panose="02020302060000000000" pitchFamily="18" charset="0"/>
              </a:rPr>
              <a:t>Le Tabernacle</a:t>
            </a:r>
          </a:p>
        </p:txBody>
      </p:sp>
    </p:spTree>
    <p:extLst>
      <p:ext uri="{BB962C8B-B14F-4D97-AF65-F5344CB8AC3E}">
        <p14:creationId xmlns:p14="http://schemas.microsoft.com/office/powerpoint/2010/main" val="2519870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59176</TotalTime>
  <Words>5374</Words>
  <Application>Microsoft Office PowerPoint</Application>
  <PresentationFormat>On-screen Show (16:9)</PresentationFormat>
  <Paragraphs>764</Paragraphs>
  <Slides>107</Slides>
  <Notes>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107</vt:i4>
      </vt:variant>
    </vt:vector>
  </HeadingPairs>
  <TitlesOfParts>
    <vt:vector size="115" baseType="lpstr">
      <vt:lpstr>MS PGothic</vt:lpstr>
      <vt:lpstr>Apple Garamond</vt:lpstr>
      <vt:lpstr>Arial</vt:lpstr>
      <vt:lpstr>Calibri</vt:lpstr>
      <vt:lpstr>Spectral</vt:lpstr>
      <vt:lpstr>Spectral ExtraLight</vt:lpstr>
      <vt:lpstr>Spectral Light</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Fawzi</dc:creator>
  <cp:lastModifiedBy>Pritchard, Neil</cp:lastModifiedBy>
  <cp:revision>2309</cp:revision>
  <dcterms:created xsi:type="dcterms:W3CDTF">2018-04-25T09:15:37Z</dcterms:created>
  <dcterms:modified xsi:type="dcterms:W3CDTF">2018-12-31T15:23:28Z</dcterms:modified>
</cp:coreProperties>
</file>