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4"/>
  </p:notesMasterIdLst>
  <p:sldIdLst>
    <p:sldId id="748" r:id="rId2"/>
    <p:sldId id="750" r:id="rId3"/>
    <p:sldId id="883" r:id="rId4"/>
    <p:sldId id="931" r:id="rId5"/>
    <p:sldId id="932" r:id="rId6"/>
    <p:sldId id="933" r:id="rId7"/>
    <p:sldId id="934" r:id="rId8"/>
    <p:sldId id="884" r:id="rId9"/>
    <p:sldId id="908" r:id="rId10"/>
    <p:sldId id="926" r:id="rId11"/>
    <p:sldId id="927" r:id="rId12"/>
    <p:sldId id="928" r:id="rId13"/>
    <p:sldId id="929" r:id="rId14"/>
    <p:sldId id="930" r:id="rId15"/>
    <p:sldId id="886" r:id="rId16"/>
    <p:sldId id="887" r:id="rId17"/>
    <p:sldId id="888" r:id="rId18"/>
    <p:sldId id="916" r:id="rId19"/>
    <p:sldId id="917" r:id="rId20"/>
    <p:sldId id="918" r:id="rId21"/>
    <p:sldId id="919" r:id="rId22"/>
    <p:sldId id="920" r:id="rId23"/>
    <p:sldId id="921" r:id="rId24"/>
    <p:sldId id="922" r:id="rId25"/>
    <p:sldId id="923" r:id="rId26"/>
    <p:sldId id="924" r:id="rId27"/>
    <p:sldId id="925" r:id="rId28"/>
    <p:sldId id="889" r:id="rId29"/>
    <p:sldId id="890" r:id="rId30"/>
    <p:sldId id="894" r:id="rId31"/>
    <p:sldId id="892" r:id="rId32"/>
    <p:sldId id="893" r:id="rId33"/>
    <p:sldId id="891" r:id="rId34"/>
    <p:sldId id="895" r:id="rId35"/>
    <p:sldId id="896" r:id="rId36"/>
    <p:sldId id="897" r:id="rId37"/>
    <p:sldId id="898" r:id="rId38"/>
    <p:sldId id="899" r:id="rId39"/>
    <p:sldId id="910" r:id="rId40"/>
    <p:sldId id="936" r:id="rId41"/>
    <p:sldId id="935" r:id="rId42"/>
    <p:sldId id="843" r:id="rId43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DF57FF"/>
    <a:srgbClr val="FF3300"/>
    <a:srgbClr val="0A0A0A"/>
    <a:srgbClr val="FFCC00"/>
    <a:srgbClr val="FF3B3B"/>
    <a:srgbClr val="FFFF99"/>
    <a:srgbClr val="FF6600"/>
    <a:srgbClr val="66FF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7" autoAdjust="0"/>
    <p:restoredTop sz="99467" autoAdjust="0"/>
  </p:normalViewPr>
  <p:slideViewPr>
    <p:cSldViewPr>
      <p:cViewPr varScale="1">
        <p:scale>
          <a:sx n="143" d="100"/>
          <a:sy n="143" d="100"/>
        </p:scale>
        <p:origin x="126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31/12/2018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8932-FF23-453F-926C-E41D6AD30B8C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57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0C46-9975-489C-8FCC-0D0DD60F488E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976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30902-08E5-4711-ACAF-1AD6E8C28AAA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54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054C-B3D9-4815-9315-E9302BB1BB83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58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2EAF4-1EA7-49E6-8DF9-944A8E53CB55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577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377D-FB14-404C-BDBB-2D7715FF8B1A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5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0DCB-6FFB-474C-9302-A19BE34F8977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66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D378-C874-400F-BB3E-A7886370B526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7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642DF-8BE5-483C-BD03-B4D44CD9C4D1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795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BE3-9798-4689-A1CB-E0A15C799B04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669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F9B30-4E36-449E-97AD-F409A3DF5A09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85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C292F-3902-45AC-9D29-6D2AB5C415C2}" type="datetime1">
              <a:rPr lang="fr-FR" smtClean="0"/>
              <a:t>31/12/2018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6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ed Art Title Video Backgrou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28" r="2500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07904" y="324892"/>
            <a:ext cx="4937319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pple Garamond" panose="02000506080000020004" pitchFamily="2" charset="0"/>
              </a:rPr>
              <a:t>Le Calendrier</a:t>
            </a:r>
          </a:p>
          <a:p>
            <a:pPr algn="ctr"/>
            <a:r>
              <a:rPr lang="fr-FR" sz="44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pple Garamond" panose="02000506080000020004" pitchFamily="2" charset="0"/>
              </a:rPr>
              <a:t>d</a:t>
            </a:r>
            <a:r>
              <a:rPr lang="fr-FR" sz="4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pple Garamond" panose="02000506080000020004" pitchFamily="2" charset="0"/>
              </a:rPr>
              <a:t>e</a:t>
            </a:r>
          </a:p>
          <a:p>
            <a:pPr algn="ctr"/>
            <a:r>
              <a:rPr lang="fr-FR" sz="4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pple Garamond" panose="02000506080000020004" pitchFamily="2" charset="0"/>
              </a:rPr>
              <a:t>l’Alliance</a:t>
            </a:r>
          </a:p>
          <a:p>
            <a:pPr algn="ctr"/>
            <a:r>
              <a:rPr lang="fr-FR" sz="4400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pple Garamond" panose="02000506080000020004" pitchFamily="2" charset="0"/>
              </a:rPr>
              <a:t>#17</a:t>
            </a:r>
            <a:endParaRPr lang="fr-FR" sz="4400" dirty="0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pple Garamond" panose="02000506080000020004" pitchFamily="2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9891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-33609" y="6175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Calendrier Copte</a:t>
            </a:r>
            <a:endParaRPr lang="fr-FR" sz="2400" i="1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41" y="2067694"/>
            <a:ext cx="2095500" cy="2676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11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26388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Il dérive du calendrier 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nilotique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: calendrier relatif aux crues du Nil.</a:t>
            </a: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Mis en place le </a:t>
            </a:r>
            <a:r>
              <a:rPr lang="fr-FR" sz="20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29 </a:t>
            </a:r>
            <a:r>
              <a:rPr lang="fr-FR" sz="2000" dirty="0">
                <a:solidFill>
                  <a:srgbClr val="FFFF00"/>
                </a:solidFill>
                <a:latin typeface="Spectral Light" panose="02020302060000000000" pitchFamily="18" charset="0"/>
              </a:rPr>
              <a:t>août 284 EC </a:t>
            </a:r>
            <a:r>
              <a:rPr lang="fr-FR" sz="1400" dirty="0">
                <a:solidFill>
                  <a:schemeClr val="bg1"/>
                </a:solidFill>
                <a:latin typeface="Spectral Light" panose="02020302060000000000" pitchFamily="18" charset="0"/>
              </a:rPr>
              <a:t>(calendrier julien </a:t>
            </a:r>
            <a:r>
              <a:rPr lang="fr-FR" sz="1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/ 11 </a:t>
            </a:r>
            <a:r>
              <a:rPr lang="fr-FR" sz="1400" dirty="0">
                <a:solidFill>
                  <a:schemeClr val="bg1"/>
                </a:solidFill>
                <a:latin typeface="Spectral Light" panose="02020302060000000000" pitchFamily="18" charset="0"/>
              </a:rPr>
              <a:t>septembre pour le calendrier grégorien</a:t>
            </a:r>
            <a:r>
              <a:rPr lang="fr-FR" sz="1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)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= </a:t>
            </a:r>
            <a:r>
              <a:rPr lang="fr-FR" sz="2000" dirty="0">
                <a:solidFill>
                  <a:srgbClr val="FFFF00"/>
                </a:solidFill>
                <a:latin typeface="Spectral Light" panose="02020302060000000000" pitchFamily="18" charset="0"/>
              </a:rPr>
              <a:t>jour 1 de l’an 1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(lever héliaque de Sirius  et crue du Nil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)</a:t>
            </a: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284 était l’année 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du début du règne de l’empereur romain 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Dioclétien, qui dirigea la </a:t>
            </a:r>
            <a:r>
              <a:rPr lang="fr-FR" sz="2000" dirty="0" smtClean="0">
                <a:solidFill>
                  <a:srgbClr val="FF3300"/>
                </a:solidFill>
                <a:latin typeface="Spectral Light" panose="02020302060000000000" pitchFamily="18" charset="0"/>
              </a:rPr>
              <a:t>dernière </a:t>
            </a:r>
            <a:r>
              <a:rPr lang="fr-FR" sz="2000" dirty="0">
                <a:solidFill>
                  <a:srgbClr val="FF3300"/>
                </a:solidFill>
                <a:latin typeface="Spectral Light" panose="02020302060000000000" pitchFamily="18" charset="0"/>
              </a:rPr>
              <a:t>grande persécution contre les chrétiens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>
                <a:solidFill>
                  <a:srgbClr val="00FF00"/>
                </a:solidFill>
                <a:latin typeface="Spectral Light" panose="02020302060000000000" pitchFamily="18" charset="0"/>
              </a:rPr>
              <a:t>12 mois de 30 jours 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+ </a:t>
            </a:r>
            <a:r>
              <a:rPr lang="fr-FR" sz="2000" dirty="0">
                <a:solidFill>
                  <a:srgbClr val="DF57FF"/>
                </a:solidFill>
                <a:latin typeface="Spectral Light" panose="02020302060000000000" pitchFamily="18" charset="0"/>
              </a:rPr>
              <a:t>5 jours complémentaires </a:t>
            </a:r>
            <a:r>
              <a:rPr lang="fr-FR" sz="1400" dirty="0">
                <a:solidFill>
                  <a:schemeClr val="bg1"/>
                </a:solidFill>
                <a:latin typeface="Spectral Light" panose="02020302060000000000" pitchFamily="18" charset="0"/>
              </a:rPr>
              <a:t>+ 1 jour complémentaire (les années </a:t>
            </a:r>
            <a:r>
              <a:rPr lang="fr-FR" sz="1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bissextiles)</a:t>
            </a: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La semaine s’étend du dimanche (</a:t>
            </a:r>
            <a:r>
              <a:rPr lang="fr-FR" sz="2000" dirty="0" err="1">
                <a:solidFill>
                  <a:schemeClr val="bg1"/>
                </a:solidFill>
                <a:latin typeface="Spectral Light" panose="02020302060000000000" pitchFamily="18" charset="0"/>
              </a:rPr>
              <a:t>Tkyriaka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) au samedi (</a:t>
            </a:r>
            <a:r>
              <a:rPr lang="fr-FR" sz="2000" dirty="0" err="1">
                <a:solidFill>
                  <a:schemeClr val="bg1"/>
                </a:solidFill>
                <a:latin typeface="Spectral Light" panose="02020302060000000000" pitchFamily="18" charset="0"/>
              </a:rPr>
              <a:t>Psabbaton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).</a:t>
            </a:r>
          </a:p>
        </p:txBody>
      </p:sp>
      <p:sp>
        <p:nvSpPr>
          <p:cNvPr id="4" name="AutoShape 2" descr="RÃ©sultat de recherche d'images pour &quot;eglise copt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https://mplbelgique.files.wordpress.com/2010/01/eglise-copte-egypte.jpg?w=300&amp;h=19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Image associÃ©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8" descr="RÃ©sultat de recherche d'images pour &quot;eglise copte egypte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3760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-33609" y="6175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Calendrier Républicain</a:t>
            </a:r>
            <a:endParaRPr lang="fr-FR" sz="2400" i="1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51" y="2211710"/>
            <a:ext cx="2729880" cy="2054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2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AutoShape 2" descr="RÃ©sultat de recherche d'images pour &quot;calendrier rÃ©publicai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617537"/>
            <a:ext cx="9144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Ce Calendrier Révolutionnaire fût créé par Charles Romme en </a:t>
            </a:r>
            <a:r>
              <a:rPr lang="fr-FR" sz="2000" dirty="0">
                <a:solidFill>
                  <a:srgbClr val="FFFF00"/>
                </a:solidFill>
                <a:latin typeface="Spectral Light" panose="02020302060000000000" pitchFamily="18" charset="0"/>
              </a:rPr>
              <a:t>1792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, au lendemain de l’abolition de la royauté, </a:t>
            </a:r>
            <a:r>
              <a:rPr lang="fr-FR" sz="2000" dirty="0">
                <a:solidFill>
                  <a:srgbClr val="FF0000"/>
                </a:solidFill>
                <a:latin typeface="Spectral Light" panose="02020302060000000000" pitchFamily="18" charset="0"/>
              </a:rPr>
              <a:t>pour éliminer tous les aspects royalistes et religieux dans le gouvernement français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Constitué de </a:t>
            </a:r>
            <a:r>
              <a:rPr lang="fr-FR" sz="2000" dirty="0">
                <a:solidFill>
                  <a:srgbClr val="00FF00"/>
                </a:solidFill>
                <a:latin typeface="Spectral Light" panose="02020302060000000000" pitchFamily="18" charset="0"/>
              </a:rPr>
              <a:t>12 mois de 30 jours 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et de 4 saisons, </a:t>
            </a:r>
            <a:r>
              <a:rPr lang="fr-FR" sz="2000" dirty="0">
                <a:solidFill>
                  <a:srgbClr val="FFC000"/>
                </a:solidFill>
                <a:latin typeface="Spectral Light" panose="02020302060000000000" pitchFamily="18" charset="0"/>
              </a:rPr>
              <a:t>il débute à l’équinoxe de l’automne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r>
              <a:rPr lang="fr-FR" sz="2000" dirty="0">
                <a:solidFill>
                  <a:srgbClr val="DF57FF"/>
                </a:solidFill>
                <a:latin typeface="Spectral Light" panose="02020302060000000000" pitchFamily="18" charset="0"/>
              </a:rPr>
              <a:t>Après les 360 jours étaient ajoutés 5 jours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 (fêtes civiques) </a:t>
            </a:r>
            <a:r>
              <a:rPr lang="fr-FR" sz="1400" dirty="0">
                <a:solidFill>
                  <a:schemeClr val="bg1"/>
                </a:solidFill>
                <a:latin typeface="Spectral Light" panose="02020302060000000000" pitchFamily="18" charset="0"/>
              </a:rPr>
              <a:t>et 6 jours pendant une année bissextile</a:t>
            </a:r>
            <a:r>
              <a:rPr lang="fr-FR" sz="1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  <a:endParaRPr lang="fr-FR" sz="24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Ce calendrier était </a:t>
            </a:r>
            <a:r>
              <a:rPr lang="fr-FR" sz="2000" dirty="0">
                <a:solidFill>
                  <a:srgbClr val="FFFF00"/>
                </a:solidFill>
                <a:latin typeface="Spectral Light" panose="02020302060000000000" pitchFamily="18" charset="0"/>
              </a:rPr>
              <a:t>calé sur la vie agricole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Le gouvernement français, sous le règne de Napoléon I, </a:t>
            </a:r>
            <a:r>
              <a:rPr lang="fr-FR" sz="2000" dirty="0">
                <a:solidFill>
                  <a:srgbClr val="00B0F0"/>
                </a:solidFill>
                <a:latin typeface="Spectral Light" panose="02020302060000000000" pitchFamily="18" charset="0"/>
              </a:rPr>
              <a:t>aboli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 ce 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calendrier </a:t>
            </a:r>
            <a:r>
              <a:rPr lang="fr-FR" sz="2000" dirty="0">
                <a:solidFill>
                  <a:srgbClr val="00B0F0"/>
                </a:solidFill>
                <a:latin typeface="Spectral Light" panose="02020302060000000000" pitchFamily="18" charset="0"/>
              </a:rPr>
              <a:t>le 9 septembre 1805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8065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14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7" y="267494"/>
            <a:ext cx="8240240" cy="459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5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-2" y="312736"/>
            <a:ext cx="914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Spectral Light" panose="02020302060000000000" pitchFamily="18" charset="0"/>
              </a:rPr>
              <a:t>Quel est le point commun entre </a:t>
            </a:r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les 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Mayas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Égyptiens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Aztèques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Indiens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Sumériens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Babyloniens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Arméniens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Grecs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Romains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Chinois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et </a:t>
            </a:r>
            <a:r>
              <a:rPr lang="fr-FR" sz="2400" dirty="0">
                <a:solidFill>
                  <a:schemeClr val="bg1"/>
                </a:solidFill>
                <a:latin typeface="Spectral Light" panose="02020302060000000000" pitchFamily="18" charset="0"/>
              </a:rPr>
              <a:t>le peuple de </a:t>
            </a:r>
            <a:r>
              <a:rPr lang="fr-FR" sz="2400" dirty="0">
                <a:solidFill>
                  <a:srgbClr val="00B0F0"/>
                </a:solidFill>
                <a:latin typeface="Spectral Light" panose="02020302060000000000" pitchFamily="18" charset="0"/>
              </a:rPr>
              <a:t>Yahuah</a:t>
            </a:r>
            <a:r>
              <a:rPr lang="fr-FR" sz="2400" dirty="0">
                <a:solidFill>
                  <a:schemeClr val="bg1"/>
                </a:solidFill>
                <a:latin typeface="Spectral Light" panose="02020302060000000000" pitchFamily="18" charset="0"/>
              </a:rPr>
              <a:t> ?</a:t>
            </a: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0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-3" y="216021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Spectral Light" panose="02020302060000000000" pitchFamily="18" charset="0"/>
              </a:rPr>
              <a:t>C</a:t>
            </a:r>
            <a:r>
              <a:rPr lang="fr-FR" sz="4000" dirty="0" smtClean="0">
                <a:latin typeface="Spectral Light" panose="02020302060000000000" pitchFamily="18" charset="0"/>
              </a:rPr>
              <a:t>alendrier de </a:t>
            </a:r>
            <a:r>
              <a:rPr lang="fr-FR" sz="4800" dirty="0" smtClean="0">
                <a:solidFill>
                  <a:srgbClr val="DF57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ectral Light" panose="02020302060000000000" pitchFamily="18" charset="0"/>
              </a:rPr>
              <a:t>360 jours</a:t>
            </a:r>
            <a:endParaRPr lang="fr-F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ectral Light" panose="02020302060000000000" pitchFamily="18" charset="0"/>
            </a:endParaRP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" y="4180221"/>
            <a:ext cx="916361" cy="9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" y="312738"/>
            <a:ext cx="7565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3300"/>
                </a:solidFill>
                <a:latin typeface="Spectral Light" panose="02020302060000000000" pitchFamily="18" charset="0"/>
              </a:rPr>
              <a:t>Immanuel</a:t>
            </a:r>
            <a:r>
              <a:rPr lang="fr-FR" dirty="0">
                <a:solidFill>
                  <a:srgbClr val="FF3300"/>
                </a:solidFill>
                <a:latin typeface="Spectral Light" panose="02020302060000000000" pitchFamily="18" charset="0"/>
              </a:rPr>
              <a:t> </a:t>
            </a:r>
            <a:r>
              <a:rPr lang="fr-FR" dirty="0" err="1">
                <a:solidFill>
                  <a:srgbClr val="FF3300"/>
                </a:solidFill>
                <a:latin typeface="Spectral Light" panose="02020302060000000000" pitchFamily="18" charset="0"/>
              </a:rPr>
              <a:t>Velikovsky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, psychiatre et écrivain russe, recense dans son ouvrage </a:t>
            </a:r>
            <a:r>
              <a:rPr lang="fr-FR" i="1" dirty="0">
                <a:solidFill>
                  <a:schemeClr val="bg1"/>
                </a:solidFill>
                <a:latin typeface="Spectral Light" panose="02020302060000000000" pitchFamily="18" charset="0"/>
              </a:rPr>
              <a:t>Mondes en collision </a:t>
            </a:r>
            <a:r>
              <a:rPr lang="fr-FR" sz="1400" dirty="0">
                <a:solidFill>
                  <a:schemeClr val="bg1"/>
                </a:solidFill>
                <a:latin typeface="Spectral Light" panose="02020302060000000000" pitchFamily="18" charset="0"/>
              </a:rPr>
              <a:t>(1950)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qu’</a:t>
            </a:r>
            <a:r>
              <a:rPr lang="fr-FR" dirty="0">
                <a:solidFill>
                  <a:srgbClr val="00B0F0"/>
                </a:solidFill>
                <a:latin typeface="Spectral Light" panose="02020302060000000000" pitchFamily="18" charset="0"/>
              </a:rPr>
              <a:t>au temps de l’Exode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une trentaine de peuples avaient l’usage d’un même calendrier de 12 mois avec 30 jours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chacun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pour un total de </a:t>
            </a:r>
            <a:r>
              <a:rPr lang="fr-FR" dirty="0">
                <a:solidFill>
                  <a:srgbClr val="DF57FF"/>
                </a:solidFill>
                <a:latin typeface="Spectral Light" panose="02020302060000000000" pitchFamily="18" charset="0"/>
              </a:rPr>
              <a:t>360 jours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 par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an.</a:t>
            </a: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570" y="291467"/>
            <a:ext cx="1368152" cy="1642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259632" y="1927426"/>
            <a:ext cx="4888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L’année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solaire comptait 360 jours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La lunaison comptait 30 jours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1" y="2649562"/>
            <a:ext cx="89337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Ces peuples enregistrent des </a:t>
            </a:r>
            <a:r>
              <a:rPr lang="fr-FR" dirty="0">
                <a:solidFill>
                  <a:srgbClr val="00FF00"/>
                </a:solidFill>
                <a:latin typeface="Spectral Light" panose="02020302060000000000" pitchFamily="18" charset="0"/>
              </a:rPr>
              <a:t>bouleversements  terrestres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 décalant rapidement leur calendrier à 365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jours ¼ 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l’année solaire et à 29,5 jours la lunaison.</a:t>
            </a:r>
          </a:p>
          <a:p>
            <a:r>
              <a:rPr lang="fr-FR" dirty="0" err="1">
                <a:solidFill>
                  <a:schemeClr val="bg1"/>
                </a:solidFill>
                <a:latin typeface="Spectral Light" panose="02020302060000000000" pitchFamily="18" charset="0"/>
              </a:rPr>
              <a:t>Velikovsky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 montre que la période de changement de ce calendrier était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autour de </a:t>
            </a:r>
            <a:r>
              <a:rPr lang="fr-FR" dirty="0">
                <a:solidFill>
                  <a:srgbClr val="FFFF00"/>
                </a:solidFill>
                <a:latin typeface="Spectral Light" panose="02020302060000000000" pitchFamily="18" charset="0"/>
              </a:rPr>
              <a:t>725 à 675 AEC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Sa théorie est basée sur une presque-collision de la terre avec un objet de la taille d'une planète errante, cela aurait légèrement modifié l’orbite de la terre autour du soleil, et lunaison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pic>
        <p:nvPicPr>
          <p:cNvPr id="19" name="Picture 2" descr="Image result for ancient 360 day calen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29" y="4492722"/>
            <a:ext cx="1834770" cy="509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4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-33609" y="61753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Quelques extraits de</a:t>
            </a:r>
          </a:p>
          <a:p>
            <a:pPr algn="ctr"/>
            <a:r>
              <a:rPr lang="fr-FR" sz="3200" i="1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Mondes en collision</a:t>
            </a:r>
            <a:endParaRPr lang="fr-FR" sz="2400" i="1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391730"/>
            <a:ext cx="1252956" cy="203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05294"/>
            <a:ext cx="1673893" cy="2009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940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19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49582" y="437195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 328 </a:t>
            </a:r>
            <a:endParaRPr lang="fr-FR" sz="1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" b="51348"/>
          <a:stretch/>
        </p:blipFill>
        <p:spPr bwMode="auto">
          <a:xfrm>
            <a:off x="1763688" y="627534"/>
            <a:ext cx="5646334" cy="358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8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54"/>
            <a:ext cx="9144000" cy="51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-31282" y="702532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Garamond" panose="02000506080000020004" pitchFamily="2" charset="0"/>
              </a:rPr>
              <a:t>360 Jours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3779912" y="1421027"/>
            <a:ext cx="1584176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269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1800" y="4731990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328/330 </a:t>
            </a:r>
            <a:endParaRPr lang="fr-FR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69130" r="126" b="21244"/>
          <a:stretch/>
        </p:blipFill>
        <p:spPr bwMode="auto">
          <a:xfrm>
            <a:off x="1717840" y="339502"/>
            <a:ext cx="6961196" cy="108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2536" r="53129" b="76215"/>
          <a:stretch/>
        </p:blipFill>
        <p:spPr bwMode="auto">
          <a:xfrm>
            <a:off x="218812" y="1667942"/>
            <a:ext cx="5561526" cy="115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44209" r="53129" b="41280"/>
          <a:stretch/>
        </p:blipFill>
        <p:spPr bwMode="auto">
          <a:xfrm>
            <a:off x="3021279" y="3075806"/>
            <a:ext cx="5657757" cy="151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8812" y="3416577"/>
            <a:ext cx="2592288" cy="830997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Début d’écritures des </a:t>
            </a:r>
            <a:r>
              <a:rPr lang="fr-FR" sz="1600" dirty="0" smtClean="0"/>
              <a:t>Védas vers 1500 AEC = </a:t>
            </a:r>
            <a:r>
              <a:rPr lang="fr-FR" sz="1600" dirty="0"/>
              <a:t>collection d’hymnes de louanges. </a:t>
            </a:r>
          </a:p>
        </p:txBody>
      </p:sp>
    </p:spTree>
    <p:extLst>
      <p:ext uri="{BB962C8B-B14F-4D97-AF65-F5344CB8AC3E}">
        <p14:creationId xmlns:p14="http://schemas.microsoft.com/office/powerpoint/2010/main" val="26734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21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59832" y="3507854"/>
            <a:ext cx="4470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330/331 </a:t>
            </a:r>
            <a:endParaRPr lang="fr-FR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82712" r="50951"/>
          <a:stretch/>
        </p:blipFill>
        <p:spPr bwMode="auto">
          <a:xfrm>
            <a:off x="1259632" y="987573"/>
            <a:ext cx="6270749" cy="185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8" t="1619" r="-208" b="89971"/>
          <a:stretch/>
        </p:blipFill>
        <p:spPr bwMode="auto">
          <a:xfrm>
            <a:off x="1283221" y="2487345"/>
            <a:ext cx="6270750" cy="87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8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63888" y="4483495"/>
            <a:ext cx="4540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331/332 </a:t>
            </a:r>
            <a:endParaRPr lang="fr-FR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844" b="36419"/>
          <a:stretch/>
        </p:blipFill>
        <p:spPr bwMode="auto">
          <a:xfrm>
            <a:off x="482355" y="374551"/>
            <a:ext cx="539587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9" r="51484" b="74886"/>
          <a:stretch/>
        </p:blipFill>
        <p:spPr bwMode="auto">
          <a:xfrm>
            <a:off x="2411760" y="3579862"/>
            <a:ext cx="5692541" cy="80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4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07904" y="2355726"/>
            <a:ext cx="409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332 </a:t>
            </a:r>
            <a:endParaRPr lang="fr-FR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25255" r="51427" b="69192"/>
          <a:stretch/>
        </p:blipFill>
        <p:spPr bwMode="auto">
          <a:xfrm>
            <a:off x="1691680" y="1635646"/>
            <a:ext cx="6115050" cy="58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1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47864" y="3930029"/>
            <a:ext cx="4497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333/334 </a:t>
            </a:r>
            <a:endParaRPr lang="fr-FR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204" b="39531"/>
          <a:stretch/>
        </p:blipFill>
        <p:spPr bwMode="auto">
          <a:xfrm>
            <a:off x="952478" y="915566"/>
            <a:ext cx="6668412" cy="132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5" b="64442"/>
          <a:stretch/>
        </p:blipFill>
        <p:spPr bwMode="auto">
          <a:xfrm>
            <a:off x="899592" y="2211710"/>
            <a:ext cx="694581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1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1226" y="4083098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336/337 </a:t>
            </a:r>
            <a:endParaRPr lang="fr-FR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7" r="50924" b="45189"/>
          <a:stretch/>
        </p:blipFill>
        <p:spPr bwMode="auto">
          <a:xfrm>
            <a:off x="469585" y="1059582"/>
            <a:ext cx="6508072" cy="136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293" r="1492" b="57197"/>
          <a:stretch/>
        </p:blipFill>
        <p:spPr bwMode="auto">
          <a:xfrm>
            <a:off x="467544" y="2586293"/>
            <a:ext cx="6510113" cy="134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23356"/>
            <a:ext cx="1615660" cy="161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63888" y="3075806"/>
            <a:ext cx="4253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337 </a:t>
            </a:r>
            <a:endParaRPr lang="fr-FR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59" b="45155"/>
          <a:stretch/>
        </p:blipFill>
        <p:spPr bwMode="auto">
          <a:xfrm>
            <a:off x="827584" y="1451786"/>
            <a:ext cx="6989891" cy="141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1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5856" y="4083918"/>
            <a:ext cx="4706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err="1" smtClean="0"/>
              <a:t>Immanuel</a:t>
            </a:r>
            <a:r>
              <a:rPr lang="fr-FR" sz="1400" dirty="0" smtClean="0"/>
              <a:t> </a:t>
            </a:r>
            <a:r>
              <a:rPr lang="fr-FR" sz="1400" dirty="0" err="1" smtClean="0"/>
              <a:t>Velikovsky</a:t>
            </a:r>
            <a:r>
              <a:rPr lang="fr-FR" sz="1400" dirty="0" smtClean="0"/>
              <a:t>, </a:t>
            </a:r>
            <a:r>
              <a:rPr lang="fr-FR" sz="1400" i="1" dirty="0" smtClean="0"/>
              <a:t>Mondes en collision</a:t>
            </a:r>
            <a:r>
              <a:rPr lang="fr-FR" sz="1400" dirty="0" smtClean="0"/>
              <a:t>, pages 338/339 </a:t>
            </a:r>
            <a:endParaRPr lang="fr-FR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6" r="51104" b="64714"/>
          <a:stretch/>
        </p:blipFill>
        <p:spPr bwMode="auto">
          <a:xfrm>
            <a:off x="1056233" y="915566"/>
            <a:ext cx="6812716" cy="118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830" b="19723"/>
          <a:stretch/>
        </p:blipFill>
        <p:spPr bwMode="auto">
          <a:xfrm>
            <a:off x="1056233" y="2427734"/>
            <a:ext cx="6935351" cy="139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3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" y="312738"/>
            <a:ext cx="7565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3300"/>
                </a:solidFill>
                <a:latin typeface="Spectral Light" panose="02020302060000000000" pitchFamily="18" charset="0"/>
              </a:rPr>
              <a:t>Dave Wong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,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en 2006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, publie un ouvrage </a:t>
            </a:r>
            <a:r>
              <a:rPr lang="fr-FR" sz="2000" i="1" dirty="0">
                <a:solidFill>
                  <a:schemeClr val="bg1"/>
                </a:solidFill>
                <a:latin typeface="Spectral Light" panose="02020302060000000000" pitchFamily="18" charset="0"/>
              </a:rPr>
              <a:t>The Ancient 360 Day </a:t>
            </a:r>
            <a:r>
              <a:rPr lang="fr-FR" sz="2000" i="1" dirty="0" err="1">
                <a:solidFill>
                  <a:schemeClr val="bg1"/>
                </a:solidFill>
                <a:latin typeface="Spectral Light" panose="02020302060000000000" pitchFamily="18" charset="0"/>
              </a:rPr>
              <a:t>Year</a:t>
            </a:r>
            <a:r>
              <a:rPr lang="fr-FR" sz="2000" i="1" dirty="0">
                <a:solidFill>
                  <a:schemeClr val="bg1"/>
                </a:solidFill>
                <a:latin typeface="Spectral Light" panose="02020302060000000000" pitchFamily="18" charset="0"/>
              </a:rPr>
              <a:t>, 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dans lequel il montre également un </a:t>
            </a:r>
            <a:r>
              <a:rPr lang="fr-FR" sz="2000" dirty="0">
                <a:solidFill>
                  <a:srgbClr val="00FF00"/>
                </a:solidFill>
                <a:latin typeface="Spectral Light" panose="02020302060000000000" pitchFamily="18" charset="0"/>
              </a:rPr>
              <a:t>changement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 des calendriers de 360 jours à 365 jours ¼, à peu près à la même période que celle décrite par </a:t>
            </a:r>
            <a:r>
              <a:rPr lang="fr-FR" sz="2000" dirty="0" err="1">
                <a:solidFill>
                  <a:schemeClr val="bg1"/>
                </a:solidFill>
                <a:latin typeface="Spectral Light" panose="02020302060000000000" pitchFamily="18" charset="0"/>
              </a:rPr>
              <a:t>Velikovsky</a:t>
            </a:r>
            <a:r>
              <a:rPr lang="fr-FR" sz="2000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-2" y="2286178"/>
            <a:ext cx="8933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Il précise la période comme étant le moment où </a:t>
            </a:r>
            <a:r>
              <a:rPr lang="fr-FR" dirty="0">
                <a:solidFill>
                  <a:srgbClr val="00B0F0"/>
                </a:solidFill>
                <a:latin typeface="Spectral Light" panose="02020302060000000000" pitchFamily="18" charset="0"/>
              </a:rPr>
              <a:t>Yahuah accompli le signe de la guérison du roi Ezéchias, en faisant reculer l’ombre (de 10°) sur le cadran solaire d’Achaz (le père d’Ezéchias</a:t>
            </a:r>
            <a:r>
              <a:rPr lang="fr-FR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)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  <a:endParaRPr lang="fr-FR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pic>
        <p:nvPicPr>
          <p:cNvPr id="19" name="Picture 2" descr="Image result for ancient 360 day calend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00" y="4299942"/>
            <a:ext cx="1834770" cy="509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60338"/>
            <a:ext cx="1089182" cy="1632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ZoneTexte 19"/>
          <p:cNvSpPr txBox="1"/>
          <p:nvPr/>
        </p:nvSpPr>
        <p:spPr>
          <a:xfrm>
            <a:off x="-1" y="3483970"/>
            <a:ext cx="8933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De nombreux </a:t>
            </a:r>
            <a:r>
              <a:rPr lang="fr-FR" dirty="0">
                <a:solidFill>
                  <a:srgbClr val="FFC000"/>
                </a:solidFill>
                <a:latin typeface="Spectral Light" panose="02020302060000000000" pitchFamily="18" charset="0"/>
              </a:rPr>
              <a:t>témoignages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apparaissent 2 fois dans les manuscrits du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canon biblique. Que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dire d’un témoignage apparaissant </a:t>
            </a:r>
            <a:r>
              <a:rPr lang="fr-FR" dirty="0">
                <a:solidFill>
                  <a:srgbClr val="FFC000"/>
                </a:solidFill>
                <a:latin typeface="Spectral Light" panose="02020302060000000000" pitchFamily="18" charset="0"/>
              </a:rPr>
              <a:t>3 fois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17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29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30295" y="682892"/>
            <a:ext cx="7565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2 Rois 20.8/11</a:t>
            </a:r>
          </a:p>
          <a:p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Ezéchias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avait demandé à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Esaïe : « </a:t>
            </a:r>
            <a:r>
              <a:rPr lang="fr-FR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Quel </a:t>
            </a:r>
            <a:r>
              <a:rPr lang="fr-FR" dirty="0">
                <a:solidFill>
                  <a:srgbClr val="00B0F0"/>
                </a:solidFill>
                <a:latin typeface="Spectral Light" panose="02020302060000000000" pitchFamily="18" charset="0"/>
              </a:rPr>
              <a:t>est le signe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 que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 me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guérira et que je pourrai monter dès après-demain à la maison de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 ? »</a:t>
            </a:r>
          </a:p>
          <a:p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Esaïe dit : « Voici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pour toi, de la part de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YHWH,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le signe qu'il accomplira la parole qu'il a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prononcée :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l'ombre doit-elle avancer ou reculer de 10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marches ? »</a:t>
            </a:r>
          </a:p>
          <a:p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Ezéchias répondit : « C'est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facile pour l'ombre d'avancer de 10 marches. Qu'elle recule plutôt de 10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marches ! »</a:t>
            </a:r>
          </a:p>
          <a:p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Alors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le prophète Esaïe fit appel à </a:t>
            </a:r>
            <a:r>
              <a:rPr lang="fr-FR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YHWH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et celui-ci </a:t>
            </a:r>
            <a:r>
              <a:rPr lang="fr-FR" dirty="0">
                <a:solidFill>
                  <a:srgbClr val="FFFF00"/>
                </a:solidFill>
                <a:latin typeface="Spectral Light" panose="02020302060000000000" pitchFamily="18" charset="0"/>
              </a:rPr>
              <a:t>fit reculer l'ombre de 10 marches sur l'escalier </a:t>
            </a:r>
            <a:r>
              <a:rPr lang="fr-FR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d'</a:t>
            </a:r>
            <a:r>
              <a:rPr lang="fr-FR" dirty="0" err="1" smtClean="0">
                <a:solidFill>
                  <a:srgbClr val="FFFF00"/>
                </a:solidFill>
                <a:latin typeface="Spectral Light" panose="02020302060000000000" pitchFamily="18" charset="0"/>
              </a:rPr>
              <a:t>A</a:t>
            </a:r>
            <a:r>
              <a:rPr lang="fr-FR" u="sng" dirty="0" err="1" smtClean="0">
                <a:solidFill>
                  <a:srgbClr val="FFFF00"/>
                </a:solidFill>
                <a:latin typeface="Spectral Light" panose="02020302060000000000" pitchFamily="18" charset="0"/>
              </a:rPr>
              <a:t>h</a:t>
            </a:r>
            <a:r>
              <a:rPr lang="fr-FR" dirty="0" err="1" smtClean="0">
                <a:solidFill>
                  <a:srgbClr val="FFFF00"/>
                </a:solidFill>
                <a:latin typeface="Spectral Light" panose="02020302060000000000" pitchFamily="18" charset="0"/>
              </a:rPr>
              <a:t>az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, où elle était déjà descendue.</a:t>
            </a:r>
          </a:p>
        </p:txBody>
      </p:sp>
    </p:spTree>
    <p:extLst>
      <p:ext uri="{BB962C8B-B14F-4D97-AF65-F5344CB8AC3E}">
        <p14:creationId xmlns:p14="http://schemas.microsoft.com/office/powerpoint/2010/main" val="40779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" y="4180221"/>
            <a:ext cx="916361" cy="9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55575" y="1145564"/>
            <a:ext cx="8808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Spectral Light" panose="02020302060000000000" pitchFamily="18" charset="0"/>
              </a:rPr>
              <a:t>Un calendrier est un 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pivot </a:t>
            </a:r>
            <a:r>
              <a:rPr lang="fr-FR" sz="3200" dirty="0">
                <a:solidFill>
                  <a:schemeClr val="bg1"/>
                </a:solidFill>
                <a:latin typeface="Spectral Light" panose="02020302060000000000" pitchFamily="18" charset="0"/>
              </a:rPr>
              <a:t>autour 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duquel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gravite la vie des peuples.</a:t>
            </a:r>
            <a:endParaRPr lang="fr-FR" sz="32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Image associÃ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7675">
            <a:off x="3629189" y="2601210"/>
            <a:ext cx="1885622" cy="1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26911" y="262106"/>
            <a:ext cx="8090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2 Chroniques 32.24</a:t>
            </a:r>
          </a:p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A cette époque-là, Ezéchias fut atteint d'une maladie mortelle. </a:t>
            </a:r>
            <a:endParaRPr lang="fr-FR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Il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pria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YHWH,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et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lui adressa la parole et lui accorda </a:t>
            </a:r>
            <a:r>
              <a:rPr lang="fr-FR" dirty="0">
                <a:solidFill>
                  <a:srgbClr val="00B0F0"/>
                </a:solidFill>
                <a:latin typeface="Spectral Light" panose="02020302060000000000" pitchFamily="18" charset="0"/>
              </a:rPr>
              <a:t>un signe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26911" y="1821593"/>
            <a:ext cx="80901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Esaïe 38.4/8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Alors la parole de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 fut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adressée à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Esaïe : « Va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annoncer à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Ezéchias : Voici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ce que dit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YHWH, l’Elohim de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ton ancêtre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David :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J'ai entendu ta prière, j'ai vu tes larmes. J'ajoute quinze années à ta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vie.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Je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te délivrerai, de même que cette ville, du roi d'Assyrie. Je protégerai cette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ville.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Voici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pour toi, de la part de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YHWH, </a:t>
            </a:r>
            <a:r>
              <a:rPr lang="fr-FR" sz="1600" dirty="0">
                <a:solidFill>
                  <a:srgbClr val="00B0F0"/>
                </a:solidFill>
                <a:latin typeface="Spectral Light" panose="02020302060000000000" pitchFamily="18" charset="0"/>
              </a:rPr>
              <a:t>le signe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qu'il accomplira la parole qu'il a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prononcée </a:t>
            </a:r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: je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vais faire reculer l'ombre des marches qui est descendue sur l'escalier </a:t>
            </a:r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d'</a:t>
            </a:r>
            <a:r>
              <a:rPr lang="fr-FR" sz="1600" dirty="0" err="1" smtClean="0">
                <a:solidFill>
                  <a:srgbClr val="FFFF00"/>
                </a:solidFill>
                <a:latin typeface="Spectral Light" panose="02020302060000000000" pitchFamily="18" charset="0"/>
              </a:rPr>
              <a:t>A</a:t>
            </a:r>
            <a:r>
              <a:rPr lang="fr-FR" sz="1600" u="sng" dirty="0" err="1" smtClean="0">
                <a:solidFill>
                  <a:srgbClr val="FFFF00"/>
                </a:solidFill>
                <a:latin typeface="Spectral Light" panose="02020302060000000000" pitchFamily="18" charset="0"/>
              </a:rPr>
              <a:t>h</a:t>
            </a:r>
            <a:r>
              <a:rPr lang="fr-FR" sz="1600" dirty="0" err="1" smtClean="0">
                <a:solidFill>
                  <a:srgbClr val="FFFF00"/>
                </a:solidFill>
                <a:latin typeface="Spectral Light" panose="02020302060000000000" pitchFamily="18" charset="0"/>
              </a:rPr>
              <a:t>az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, et ce grâce au soleil. Je vais la faire reculer de 10 </a:t>
            </a:r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marches.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Et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le soleil recula de 10 marches sur l'escalier où il était déjà descendu.</a:t>
            </a:r>
          </a:p>
        </p:txBody>
      </p:sp>
    </p:spTree>
    <p:extLst>
      <p:ext uri="{BB962C8B-B14F-4D97-AF65-F5344CB8AC3E}">
        <p14:creationId xmlns:p14="http://schemas.microsoft.com/office/powerpoint/2010/main" val="9780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79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31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07975" y="4227934"/>
            <a:ext cx="368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Horloge solaire architecturale</a:t>
            </a:r>
          </a:p>
        </p:txBody>
      </p:sp>
    </p:spTree>
    <p:extLst>
      <p:ext uri="{BB962C8B-B14F-4D97-AF65-F5344CB8AC3E}">
        <p14:creationId xmlns:p14="http://schemas.microsoft.com/office/powerpoint/2010/main" val="11903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266" name="Picture 2" descr="Image associÃ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49"/>
          <a:stretch/>
        </p:blipFill>
        <p:spPr bwMode="auto">
          <a:xfrm>
            <a:off x="1256282" y="797620"/>
            <a:ext cx="6256685" cy="37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RÃ©sultat de recherche d'images pour &quot;staircase sundial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03"/>
            <a:ext cx="9144000" cy="51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171847" y="304154"/>
            <a:ext cx="368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Observatoire astronomique à Jaipur (1727/1733) </a:t>
            </a:r>
          </a:p>
        </p:txBody>
      </p:sp>
    </p:spTree>
    <p:extLst>
      <p:ext uri="{BB962C8B-B14F-4D97-AF65-F5344CB8AC3E}">
        <p14:creationId xmlns:p14="http://schemas.microsoft.com/office/powerpoint/2010/main" val="2308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13151" y="166033"/>
            <a:ext cx="756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800" dirty="0" smtClean="0">
                <a:solidFill>
                  <a:srgbClr val="00FF00"/>
                </a:solidFill>
                <a:latin typeface="Spectral" panose="02020802060000000000" pitchFamily="18" charset="0"/>
              </a:rPr>
              <a:t>מעלח</a:t>
            </a:r>
            <a:r>
              <a:rPr lang="fr-FR" sz="2800" dirty="0" smtClean="0">
                <a:solidFill>
                  <a:srgbClr val="00FF00"/>
                </a:solidFill>
                <a:latin typeface="Spectral" panose="02020802060000000000" pitchFamily="18" charset="0"/>
              </a:rPr>
              <a:t> Marche / Degré</a:t>
            </a:r>
            <a:endParaRPr lang="fr-FR" sz="2800" dirty="0">
              <a:solidFill>
                <a:srgbClr val="00FF00"/>
              </a:solidFill>
              <a:latin typeface="Spectral" panose="02020802060000000000" pitchFamily="18" charset="0"/>
            </a:endParaRPr>
          </a:p>
        </p:txBody>
      </p:sp>
      <p:pic>
        <p:nvPicPr>
          <p:cNvPr id="12290" name="Picture 2" descr="https://upload.wikimedia.org/wikipedia/commons/thumb/2/29/Compass_Card_B%2BW.svg/800px-Compass_Card_B%2BW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0" y="1063187"/>
            <a:ext cx="3768351" cy="37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851920" y="1100537"/>
            <a:ext cx="524100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Prenons un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cadran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solaire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circulaire de 360°, représentant les 12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heures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d’ensoleillement : nous avons 30° par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heure.</a:t>
            </a:r>
          </a:p>
          <a:p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10°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correspond à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1/3 d’heure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: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20 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minutes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La durée d’une année tropique (solaire) est de 365,24 jours soit 5,24  jours de plus qu’une année de 360 jours. 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Pour passer de 360 jours par an à 365,24 jours par an il faut ajouter 21 minutes (20,96) par jours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Reculer l’ombre de 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10°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,</a:t>
            </a:r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c’est passer d’une année de 360 à 365,24 jours.</a:t>
            </a:r>
            <a:endParaRPr lang="fr-FR" sz="1600" dirty="0">
              <a:solidFill>
                <a:srgbClr val="DF57FF"/>
              </a:solidFill>
              <a:latin typeface="Spectral Light" panose="020203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57517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Ainsi,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aux environs de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700 AEC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, les anciennes civilisations auraient du adapter leur calendrier de 360 jours par an pour une durée un peu plus longue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U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n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évènement majeur a modifié la parfaite longueur de ces deux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cycles, alors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que </a:t>
            </a:r>
            <a:r>
              <a:rPr lang="fr-FR" sz="1600" dirty="0">
                <a:solidFill>
                  <a:srgbClr val="DF57FF"/>
                </a:solidFill>
                <a:latin typeface="Spectral Light" panose="02020302060000000000" pitchFamily="18" charset="0"/>
              </a:rPr>
              <a:t>12 lunaisons de 30 jours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étaient équivalentes au </a:t>
            </a:r>
            <a:r>
              <a:rPr lang="fr-FR" sz="1600" dirty="0">
                <a:solidFill>
                  <a:srgbClr val="DF57FF"/>
                </a:solidFill>
                <a:latin typeface="Spectral Light" panose="02020302060000000000" pitchFamily="18" charset="0"/>
              </a:rPr>
              <a:t>cycle solaire de 360 jours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Les cultes dans le monde entier étant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associés (directement ou indirectement)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au soleil, à la lune, et aux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astres.</a:t>
            </a:r>
          </a:p>
          <a:p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rgbClr val="00B0F0"/>
                </a:solidFill>
                <a:latin typeface="Spectral Light" panose="02020302060000000000" pitchFamily="18" charset="0"/>
              </a:rPr>
              <a:t>S</a:t>
            </a:r>
            <a:r>
              <a:rPr lang="fr-FR" sz="1600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e </a:t>
            </a:r>
            <a:r>
              <a:rPr lang="fr-FR" sz="1600" dirty="0">
                <a:solidFill>
                  <a:srgbClr val="00B0F0"/>
                </a:solidFill>
                <a:latin typeface="Spectral Light" panose="02020302060000000000" pitchFamily="18" charset="0"/>
              </a:rPr>
              <a:t>pourrait-il que Yahuah ait altéré les cycles solaire et </a:t>
            </a:r>
            <a:r>
              <a:rPr lang="fr-FR" sz="1600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lunaire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?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Pourquoi ?</a:t>
            </a:r>
          </a:p>
          <a:p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A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fin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que 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la lune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ne 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soit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plus pris en compte pour le début de ses 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mois.</a:t>
            </a:r>
          </a:p>
          <a:p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Rappelez-vous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des </a:t>
            </a:r>
            <a:r>
              <a:rPr lang="fr-FR" sz="1600" dirty="0">
                <a:solidFill>
                  <a:srgbClr val="FF0000"/>
                </a:solidFill>
                <a:latin typeface="Spectral Light" panose="02020302060000000000" pitchFamily="18" charset="0"/>
              </a:rPr>
              <a:t>deux avertissements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transmis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par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Moïse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(Deutéronome 4.19 et 17.2/4).</a:t>
            </a:r>
          </a:p>
        </p:txBody>
      </p:sp>
    </p:spTree>
    <p:extLst>
      <p:ext uri="{BB962C8B-B14F-4D97-AF65-F5344CB8AC3E}">
        <p14:creationId xmlns:p14="http://schemas.microsoft.com/office/powerpoint/2010/main" val="2418272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71367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Et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si l’ombre avait avancé de 10°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sur le cadran d’Achaz,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au lieu de reculer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Nous aurions une année de 360 - 5,24 = </a:t>
            </a:r>
            <a:r>
              <a:rPr lang="fr-FR" sz="1600" dirty="0">
                <a:solidFill>
                  <a:srgbClr val="DF57FF"/>
                </a:solidFill>
                <a:latin typeface="Spectral Light" panose="02020302060000000000" pitchFamily="18" charset="0"/>
              </a:rPr>
              <a:t>354,76 jours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Une lunaison (temps entre deux nouvelles lunes) est d’environ 29,5 jours.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Au bout de 12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lunaisons,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nous obtenons 354 jours.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Le cycle lunaire serait alors, au bout d’un an, plus court que le cycle solaire de seulement 18 heures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On se serait retrouvé avec </a:t>
            </a:r>
            <a:r>
              <a:rPr lang="fr-FR" sz="16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deux cycles (sur un an) quasiment synchrones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!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rgbClr val="FF0000"/>
                </a:solidFill>
                <a:latin typeface="Spectral Light" panose="02020302060000000000" pitchFamily="18" charset="0"/>
              </a:rPr>
              <a:t>Cela aurait été impossible de suivre le Calendrier de Yahuah sans observer les cycles lunaires</a:t>
            </a:r>
            <a:r>
              <a:rPr lang="fr-FR" sz="1600" dirty="0" smtClean="0">
                <a:solidFill>
                  <a:srgbClr val="FF0000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1600" dirty="0">
              <a:solidFill>
                <a:srgbClr val="00FF00"/>
              </a:solidFill>
              <a:latin typeface="Spectral Light" panose="02020302060000000000" pitchFamily="18" charset="0"/>
            </a:endParaRPr>
          </a:p>
          <a:p>
            <a:endParaRPr lang="fr-FR" sz="1600" dirty="0">
              <a:solidFill>
                <a:srgbClr val="00FF00"/>
              </a:solidFill>
              <a:latin typeface="Spectral Light" panose="020203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31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204161"/>
            <a:ext cx="914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Les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cataclysmes célestes annoncés 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par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l’apôtre Jean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(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Apocalypse,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chapitres 8 et 9) auront-ils un rôle dans la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restauration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>
                <a:solidFill>
                  <a:srgbClr val="DF57FF"/>
                </a:solidFill>
                <a:latin typeface="Spectral Light" panose="02020302060000000000" pitchFamily="18" charset="0"/>
              </a:rPr>
              <a:t>d’un cycle solaire de 360 jours et d’une lunaison de 30 </a:t>
            </a:r>
            <a:r>
              <a:rPr lang="fr-FR" sz="16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jours ?</a:t>
            </a:r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La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restauration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du Calendrier de </a:t>
            </a:r>
            <a:r>
              <a:rPr lang="fr-FR" sz="1600" dirty="0">
                <a:solidFill>
                  <a:srgbClr val="00B0F0"/>
                </a:solidFill>
                <a:latin typeface="Spectral Light" panose="02020302060000000000" pitchFamily="18" charset="0"/>
              </a:rPr>
              <a:t>Yahuah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sera-t-il un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« signe 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» (parmi d’autres) pour son peuple ?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Il est certain que si un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cataclysme céleste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arrive et change la durée du cycle solaire et de la lunaison, </a:t>
            </a:r>
            <a:r>
              <a:rPr lang="fr-FR" sz="1600" dirty="0">
                <a:solidFill>
                  <a:srgbClr val="FF3300"/>
                </a:solidFill>
                <a:latin typeface="Spectral Light" panose="02020302060000000000" pitchFamily="18" charset="0"/>
              </a:rPr>
              <a:t>le monde entier sera au courant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N’est-ce pas juste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après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l’apparition de bouleversements dans les cieux que </a:t>
            </a:r>
            <a:r>
              <a:rPr lang="fr-FR" sz="1600" dirty="0">
                <a:solidFill>
                  <a:srgbClr val="FFC000"/>
                </a:solidFill>
                <a:latin typeface="Spectral Light" panose="02020302060000000000" pitchFamily="18" charset="0"/>
              </a:rPr>
              <a:t>le « Fils de l’homme » fera son apparition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: « Immédiatement après ces jours de détresse, le soleil s'obscurcira, la lune perdra sa clarté, les étoiles tomberont du ciel,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les puissances célestes seront ébranlées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. C'est alors que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le signe </a:t>
            </a:r>
            <a:r>
              <a:rPr lang="fr-FR" sz="1600" dirty="0">
                <a:solidFill>
                  <a:srgbClr val="FFC000"/>
                </a:solidFill>
                <a:latin typeface="Spectral Light" panose="02020302060000000000" pitchFamily="18" charset="0"/>
              </a:rPr>
              <a:t>du Fils de l'homme apparaîtra dans le ciel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. Alors </a:t>
            </a:r>
            <a:r>
              <a:rPr lang="fr-FR" sz="1600" dirty="0">
                <a:solidFill>
                  <a:srgbClr val="FF3300"/>
                </a:solidFill>
                <a:latin typeface="Spectral Light" panose="02020302060000000000" pitchFamily="18" charset="0"/>
              </a:rPr>
              <a:t>tous les peuples de la terre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>
                <a:solidFill>
                  <a:srgbClr val="FF3300"/>
                </a:solidFill>
                <a:latin typeface="Spectral Light" panose="02020302060000000000" pitchFamily="18" charset="0"/>
              </a:rPr>
              <a:t>se lamenteront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, et ils verront avec beaucoup de puissance et de gloire. » Matthieu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24.29/30</a:t>
            </a:r>
            <a:endParaRPr lang="fr-FR" sz="1600" dirty="0">
              <a:solidFill>
                <a:srgbClr val="00FF00"/>
              </a:solidFill>
              <a:latin typeface="Spectral Light" panose="020203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78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71367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C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ataclysmes célestes</a:t>
            </a:r>
          </a:p>
          <a:p>
            <a:pPr algn="ctr"/>
            <a:endParaRPr lang="fr-FR" sz="1600" dirty="0">
              <a:solidFill>
                <a:srgbClr val="00FF00"/>
              </a:solidFill>
              <a:latin typeface="Spectral Light" panose="02020302060000000000" pitchFamily="18" charset="0"/>
            </a:endParaRPr>
          </a:p>
          <a:p>
            <a:pPr algn="ctr"/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R</a:t>
            </a:r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estauration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du Calendrier de </a:t>
            </a:r>
            <a:r>
              <a:rPr lang="fr-FR" sz="1600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Yahuah</a:t>
            </a:r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(Cycle solaire = 360 jours / Lunaison = 30 jours)</a:t>
            </a:r>
          </a:p>
          <a:p>
            <a:pPr algn="ctr"/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 </a:t>
            </a:r>
            <a:r>
              <a:rPr lang="fr-FR" sz="1600" dirty="0">
                <a:solidFill>
                  <a:srgbClr val="FFC000"/>
                </a:solidFill>
                <a:latin typeface="Spectral Light" panose="02020302060000000000" pitchFamily="18" charset="0"/>
              </a:rPr>
              <a:t>« Fils de l’homme »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fait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son apparition </a:t>
            </a:r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155575" y="1563638"/>
            <a:ext cx="762000" cy="216024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160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39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71367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C</a:t>
            </a:r>
            <a:r>
              <a:rPr lang="fr-FR" sz="16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ataclysmes célestes</a:t>
            </a:r>
          </a:p>
          <a:p>
            <a:pPr algn="ctr"/>
            <a:endParaRPr lang="fr-FR" sz="1600" dirty="0">
              <a:solidFill>
                <a:srgbClr val="00FF00"/>
              </a:solidFill>
              <a:latin typeface="Spectral Light" panose="02020302060000000000" pitchFamily="18" charset="0"/>
            </a:endParaRPr>
          </a:p>
          <a:p>
            <a:pPr algn="ctr"/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R</a:t>
            </a:r>
            <a:r>
              <a:rPr lang="fr-FR" sz="16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estauration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du Calendrier de </a:t>
            </a:r>
            <a:r>
              <a:rPr lang="fr-FR" sz="1600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Yahuah</a:t>
            </a:r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(Cycle solaire = 360 jours / Lunaison = 30 jours)</a:t>
            </a:r>
          </a:p>
          <a:p>
            <a:pPr algn="ctr"/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e </a:t>
            </a:r>
            <a:r>
              <a:rPr lang="fr-FR" sz="1600" dirty="0">
                <a:solidFill>
                  <a:srgbClr val="FFC000"/>
                </a:solidFill>
                <a:latin typeface="Spectral Light" panose="02020302060000000000" pitchFamily="18" charset="0"/>
              </a:rPr>
              <a:t>« Fils de l’homme »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fait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son apparition </a:t>
            </a:r>
            <a:endParaRPr lang="fr-FR" sz="1600" dirty="0" smtClean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1600" dirty="0" smtClean="0">
                <a:solidFill>
                  <a:srgbClr val="FF3300"/>
                </a:solidFill>
                <a:latin typeface="Spectral Light" panose="02020302060000000000" pitchFamily="18" charset="0"/>
              </a:rPr>
              <a:t>Lamentation de tous </a:t>
            </a:r>
            <a:r>
              <a:rPr lang="fr-FR" sz="1600" dirty="0">
                <a:solidFill>
                  <a:srgbClr val="FF3300"/>
                </a:solidFill>
                <a:latin typeface="Spectral Light" panose="02020302060000000000" pitchFamily="18" charset="0"/>
              </a:rPr>
              <a:t>les peuples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de la 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terre.</a:t>
            </a:r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155575" y="2787774"/>
            <a:ext cx="762000" cy="216024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566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77013E-6 L 0.00035 0.18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4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4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" y="4180221"/>
            <a:ext cx="916361" cy="9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55575" y="922338"/>
            <a:ext cx="880891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Le récit du déluge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(Genèse 7 et 8)</a:t>
            </a:r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s’étale sur une période de 5 mois correspondant à </a:t>
            </a:r>
            <a:r>
              <a:rPr lang="fr-FR" sz="28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150 jours </a:t>
            </a:r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: soit </a:t>
            </a:r>
            <a:r>
              <a:rPr lang="fr-FR" sz="28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5 mois de 30 jours</a:t>
            </a:r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pPr algn="ctr"/>
            <a:endParaRPr lang="fr-FR" sz="28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Spectral Light" panose="02020302060000000000" pitchFamily="18" charset="0"/>
              </a:rPr>
              <a:t>Déluge = 40 jours</a:t>
            </a:r>
          </a:p>
          <a:p>
            <a:pPr algn="ctr"/>
            <a:endParaRPr lang="fr-FR" sz="9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Spectral Light" panose="02020302060000000000" pitchFamily="18" charset="0"/>
              </a:rPr>
              <a:t>Stagnation des eaux = 110 </a:t>
            </a:r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jours</a:t>
            </a:r>
            <a:endParaRPr lang="fr-FR" sz="24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987538" y="162788"/>
            <a:ext cx="506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SELON MOISE : 360 jours</a:t>
            </a:r>
            <a:endParaRPr lang="fr-FR" sz="28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8" y="1"/>
            <a:ext cx="9144000" cy="5162798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40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57" y="2715766"/>
            <a:ext cx="1970348" cy="19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71051" y="800135"/>
            <a:ext cx="8808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De nombreux peuples ont laissé le </a:t>
            </a:r>
            <a:r>
              <a:rPr lang="fr-FR" sz="32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témoignage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de l’usage d’un calendrier de </a:t>
            </a:r>
            <a:r>
              <a:rPr lang="fr-FR" sz="32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12 mois de 30 jours</a:t>
            </a:r>
            <a:endParaRPr lang="fr-FR" sz="3200" dirty="0">
              <a:solidFill>
                <a:srgbClr val="DF57FF"/>
              </a:solidFill>
              <a:latin typeface="Spectral Light" panose="02020302060000000000" pitchFamily="18" charset="0"/>
            </a:endParaRP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8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08" y="1"/>
            <a:ext cx="9144000" cy="5162798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41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57" y="2715766"/>
            <a:ext cx="1970348" cy="19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71051" y="800135"/>
            <a:ext cx="8808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De Moïse à l’apôtre Jean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,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le peuple de </a:t>
            </a:r>
            <a:r>
              <a:rPr lang="fr-FR" sz="3200" dirty="0" smtClean="0">
                <a:solidFill>
                  <a:srgbClr val="00B0F0"/>
                </a:solidFill>
                <a:latin typeface="Spectral Light" panose="02020302060000000000" pitchFamily="18" charset="0"/>
              </a:rPr>
              <a:t>Yahuah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se base sur </a:t>
            </a:r>
            <a:r>
              <a:rPr lang="fr-FR" sz="32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une année originelle et parfaite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de </a:t>
            </a:r>
            <a:r>
              <a:rPr lang="fr-FR" sz="32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360 jours</a:t>
            </a:r>
            <a:endParaRPr lang="fr-FR" sz="3200" dirty="0">
              <a:solidFill>
                <a:srgbClr val="DF57FF"/>
              </a:solidFill>
              <a:latin typeface="Spectral Light" panose="02020302060000000000" pitchFamily="18" charset="0"/>
            </a:endParaRP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8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42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267494"/>
            <a:ext cx="91440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Garamond" panose="02000506080000020004" pitchFamily="2" charset="0"/>
              </a:rPr>
              <a:t>SHALOM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3707904" y="1128600"/>
            <a:ext cx="178262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96360" y="4155926"/>
            <a:ext cx="399416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b="1" dirty="0">
                <a:ln w="9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ectral ExtraLight" panose="02020202060000000000" pitchFamily="18" charset="0"/>
              </a:rPr>
              <a:t>calendrier.alliance@gmail.com</a:t>
            </a:r>
          </a:p>
        </p:txBody>
      </p:sp>
      <p:pic>
        <p:nvPicPr>
          <p:cNvPr id="12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872523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5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" y="4180221"/>
            <a:ext cx="916361" cy="9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903499" y="1335142"/>
            <a:ext cx="7614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Le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calendrier julien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fut mis en application en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45 AEC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par Jules César.</a:t>
            </a: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Ce nouveau calendrier julien, appliqué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dans tout l’empire romain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, débute le 1</a:t>
            </a:r>
            <a:r>
              <a:rPr lang="fr-FR" sz="1600" baseline="30000" dirty="0">
                <a:solidFill>
                  <a:schemeClr val="bg1"/>
                </a:solidFill>
                <a:latin typeface="Spectral Light" panose="02020302060000000000" pitchFamily="18" charset="0"/>
              </a:rPr>
              <a:t>er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janvier (élection des Consuls de Rome), comporte </a:t>
            </a:r>
            <a:r>
              <a:rPr lang="fr-FR" sz="1600" dirty="0">
                <a:solidFill>
                  <a:srgbClr val="00FF00"/>
                </a:solidFill>
                <a:latin typeface="Spectral Light" panose="02020302060000000000" pitchFamily="18" charset="0"/>
              </a:rPr>
              <a:t>365 jours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(366 jours pour une année bissextile, tous les 4 ans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).</a:t>
            </a:r>
          </a:p>
          <a:p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Pourtant 1 siècle et demi plus tard, l’apôtre Jean compte toujours dans son manuscrit </a:t>
            </a:r>
            <a:r>
              <a:rPr lang="fr-FR" sz="1600" dirty="0">
                <a:solidFill>
                  <a:srgbClr val="FFFF00"/>
                </a:solidFill>
                <a:latin typeface="Spectral Light" panose="02020302060000000000" pitchFamily="18" charset="0"/>
              </a:rPr>
              <a:t>Apocalypse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 en </a:t>
            </a:r>
            <a:r>
              <a:rPr lang="fr-FR" sz="1600" dirty="0">
                <a:solidFill>
                  <a:srgbClr val="DF57FF"/>
                </a:solidFill>
                <a:latin typeface="Spectral Light" panose="02020302060000000000" pitchFamily="18" charset="0"/>
              </a:rPr>
              <a:t>mois de 30 jours </a:t>
            </a:r>
            <a:r>
              <a:rPr lang="fr-FR" sz="1600" dirty="0">
                <a:solidFill>
                  <a:schemeClr val="bg1"/>
                </a:solidFill>
                <a:latin typeface="Spectral Light" panose="02020302060000000000" pitchFamily="18" charset="0"/>
              </a:rPr>
              <a:t>et en </a:t>
            </a:r>
            <a:r>
              <a:rPr lang="fr-FR" sz="1600" dirty="0">
                <a:solidFill>
                  <a:srgbClr val="DF57FF"/>
                </a:solidFill>
                <a:latin typeface="Spectral Light" panose="02020302060000000000" pitchFamily="18" charset="0"/>
              </a:rPr>
              <a:t>année de 360 jours</a:t>
            </a:r>
            <a:r>
              <a:rPr lang="fr-FR" sz="16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  <a:endParaRPr lang="fr-FR" sz="16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51577" y="160337"/>
            <a:ext cx="6040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pectral Light" panose="02020302060000000000" pitchFamily="18" charset="0"/>
              </a:rPr>
              <a:t>SELON </a:t>
            </a:r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L’APÔTRE JEAN : </a:t>
            </a:r>
            <a:r>
              <a:rPr lang="fr-FR" sz="2800" dirty="0">
                <a:solidFill>
                  <a:schemeClr val="bg1"/>
                </a:solidFill>
                <a:latin typeface="Spectral Light" panose="02020302060000000000" pitchFamily="18" charset="0"/>
              </a:rPr>
              <a:t>360 </a:t>
            </a:r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jours</a:t>
            </a:r>
            <a:endParaRPr lang="fr-FR" sz="28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6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60375" y="288767"/>
            <a:ext cx="8144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Apocalypse 11.2/3</a:t>
            </a:r>
          </a:p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Mais laisse de côté le parvis extérieur du Temple, ne le mesure donc pas, car il a été abandonné aux nations païennes ; elles piétineront la ville sainte pendant </a:t>
            </a:r>
            <a:r>
              <a:rPr lang="fr-FR" dirty="0">
                <a:solidFill>
                  <a:srgbClr val="00FF00"/>
                </a:solidFill>
                <a:latin typeface="Spectral Light" panose="02020302060000000000" pitchFamily="18" charset="0"/>
              </a:rPr>
              <a:t>quarante-deux </a:t>
            </a:r>
            <a:r>
              <a:rPr lang="fr-FR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mois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Je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confierai à mes deux témoins la mission de prophétiser, habillés de vêtements de deuil, pendant </a:t>
            </a:r>
            <a:r>
              <a:rPr lang="fr-FR" dirty="0">
                <a:solidFill>
                  <a:srgbClr val="FFFF00"/>
                </a:solidFill>
                <a:latin typeface="Spectral Light" panose="02020302060000000000" pitchFamily="18" charset="0"/>
              </a:rPr>
              <a:t>mille deux cent soixante jours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60376" y="2355726"/>
            <a:ext cx="814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Apocalypse 12.6</a:t>
            </a:r>
          </a:p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La femme s'enfuit au désert, où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lui avait préparé un refuge pour qu'elle y soit nourrie pendant </a:t>
            </a:r>
            <a:r>
              <a:rPr lang="fr-FR" dirty="0">
                <a:solidFill>
                  <a:srgbClr val="FFFF00"/>
                </a:solidFill>
                <a:latin typeface="Spectral Light" panose="02020302060000000000" pitchFamily="18" charset="0"/>
              </a:rPr>
              <a:t>mille deux cent soixante jours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9964" y="3507854"/>
            <a:ext cx="8144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Apocalypse 13.5</a:t>
            </a:r>
          </a:p>
          <a:p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Il lui </a:t>
            </a:r>
            <a:r>
              <a:rPr lang="fr-FR" sz="1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(la bête)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fut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donné une gueule pour proférer des discours arrogants et insultants contre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YHWH. 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Elle reçut le droit d'exercer son autorité pendant </a:t>
            </a:r>
            <a:r>
              <a:rPr lang="fr-FR" dirty="0">
                <a:solidFill>
                  <a:srgbClr val="00FF00"/>
                </a:solidFill>
                <a:latin typeface="Spectral Light" panose="02020302060000000000" pitchFamily="18" charset="0"/>
              </a:rPr>
              <a:t>quarante-deux mois</a:t>
            </a:r>
            <a:r>
              <a:rPr lang="fr-FR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9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7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 descr="Image result for 360 p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" y="4180221"/>
            <a:ext cx="916361" cy="9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67543" y="1744721"/>
            <a:ext cx="8808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42 </a:t>
            </a:r>
            <a:r>
              <a:rPr lang="fr-FR" sz="3200" dirty="0">
                <a:solidFill>
                  <a:srgbClr val="00FF00"/>
                </a:solidFill>
                <a:latin typeface="Spectral Light" panose="02020302060000000000" pitchFamily="18" charset="0"/>
              </a:rPr>
              <a:t>mois 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de </a:t>
            </a:r>
            <a:r>
              <a:rPr lang="fr-FR" sz="3200" dirty="0">
                <a:solidFill>
                  <a:schemeClr val="bg1"/>
                </a:solidFill>
                <a:latin typeface="Spectral Light" panose="02020302060000000000" pitchFamily="18" charset="0"/>
              </a:rPr>
              <a:t>30 jours chacun font </a:t>
            </a:r>
            <a:r>
              <a:rPr lang="fr-FR" sz="3200" dirty="0">
                <a:solidFill>
                  <a:srgbClr val="FFFF00"/>
                </a:solidFill>
                <a:latin typeface="Spectral Light" panose="02020302060000000000" pitchFamily="18" charset="0"/>
              </a:rPr>
              <a:t>1260 </a:t>
            </a:r>
            <a:r>
              <a:rPr lang="fr-FR" sz="32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jours</a:t>
            </a:r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,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soit </a:t>
            </a:r>
            <a:r>
              <a:rPr lang="fr-FR" sz="3200" dirty="0">
                <a:solidFill>
                  <a:schemeClr val="bg1"/>
                </a:solidFill>
                <a:latin typeface="Spectral Light" panose="02020302060000000000" pitchFamily="18" charset="0"/>
              </a:rPr>
              <a:t>exactement </a:t>
            </a:r>
            <a:r>
              <a:rPr lang="fr-FR" sz="3200" dirty="0">
                <a:solidFill>
                  <a:srgbClr val="FF0000"/>
                </a:solidFill>
                <a:latin typeface="Spectral Light" panose="02020302060000000000" pitchFamily="18" charset="0"/>
              </a:rPr>
              <a:t>3 ans ½ </a:t>
            </a:r>
            <a:r>
              <a:rPr lang="fr-FR" sz="3200" dirty="0" smtClean="0">
                <a:solidFill>
                  <a:srgbClr val="FF0000"/>
                </a:solidFill>
                <a:latin typeface="Spectral Light" panose="02020302060000000000" pitchFamily="18" charset="0"/>
              </a:rPr>
              <a:t>de tribulations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pour </a:t>
            </a:r>
            <a:r>
              <a:rPr lang="fr-FR" sz="3200" dirty="0">
                <a:solidFill>
                  <a:schemeClr val="bg1"/>
                </a:solidFill>
                <a:latin typeface="Spectral Light" panose="02020302060000000000" pitchFamily="18" charset="0"/>
              </a:rPr>
              <a:t>des années de </a:t>
            </a:r>
            <a:r>
              <a:rPr lang="fr-FR" sz="3200" dirty="0">
                <a:solidFill>
                  <a:srgbClr val="DF57FF"/>
                </a:solidFill>
                <a:latin typeface="Spectral Light" panose="02020302060000000000" pitchFamily="18" charset="0"/>
              </a:rPr>
              <a:t>360 jours</a:t>
            </a:r>
            <a:r>
              <a:rPr lang="fr-FR" sz="3200" dirty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23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8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RÃ©sultat de recherche d'images pour &quot;calendrier grÃ©gorien 2019 png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43" y="339800"/>
            <a:ext cx="6612088" cy="46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987538" y="162788"/>
            <a:ext cx="506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A0A0A"/>
                </a:solidFill>
                <a:latin typeface="Spectral Light" panose="02020302060000000000" pitchFamily="18" charset="0"/>
              </a:rPr>
              <a:t>CALENDRIER GREGORIEN</a:t>
            </a:r>
            <a:endParaRPr lang="fr-FR" sz="2800" dirty="0">
              <a:solidFill>
                <a:srgbClr val="0A0A0A"/>
              </a:solidFill>
              <a:latin typeface="Spectral Light" panose="02020302060000000000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 rot="20364657">
            <a:off x="2361087" y="2168187"/>
            <a:ext cx="4317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smtClean="0">
                <a:solidFill>
                  <a:srgbClr val="FF0000"/>
                </a:solidFill>
                <a:latin typeface="Apple Garamond" panose="02000506080000020004" pitchFamily="2" charset="0"/>
              </a:rPr>
              <a:t>365 /366 jours</a:t>
            </a:r>
            <a:endParaRPr lang="fr-FR" sz="6000" dirty="0">
              <a:solidFill>
                <a:srgbClr val="FF0000"/>
              </a:solidFill>
              <a:latin typeface="Apple Garamond" panose="020005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937"/>
            <a:ext cx="9144000" cy="5135563"/>
          </a:xfrm>
          <a:prstGeom prst="rect">
            <a:avLst/>
          </a:prstGeom>
          <a:solidFill>
            <a:srgbClr val="0A0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AutoShape 2" descr="Image result for calendar png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Image result for calendar png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7" descr="Image result for calendar png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Image result for calendar png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1" descr="Image result for calendar png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0" y="815806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Actuellement utilisé </a:t>
            </a:r>
            <a:r>
              <a:rPr lang="fr-FR" sz="2400" dirty="0" smtClean="0">
                <a:solidFill>
                  <a:srgbClr val="FFFF00"/>
                </a:solidFill>
                <a:latin typeface="Spectral Light" panose="02020302060000000000" pitchFamily="18" charset="0"/>
              </a:rPr>
              <a:t>par tous les pays de la terre</a:t>
            </a:r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(sauf 6).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Mise en place par le pape </a:t>
            </a:r>
            <a:r>
              <a:rPr lang="fr-FR" sz="24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Grégoire XIII</a:t>
            </a:r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de Rome en </a:t>
            </a:r>
            <a:r>
              <a:rPr lang="fr-FR" sz="2400" dirty="0" smtClean="0">
                <a:solidFill>
                  <a:srgbClr val="00FF00"/>
                </a:solidFill>
                <a:latin typeface="Spectral Light" panose="02020302060000000000" pitchFamily="18" charset="0"/>
              </a:rPr>
              <a:t>1582</a:t>
            </a:r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.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Réforme du calendrier Julien, </a:t>
            </a:r>
            <a:r>
              <a:rPr lang="fr-FR" sz="20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instauré par Jules César en 45 </a:t>
            </a:r>
            <a:r>
              <a:rPr lang="fr-FR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AEC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Ces deux calendriers comportent </a:t>
            </a:r>
            <a:r>
              <a:rPr lang="fr-FR" sz="2400" dirty="0" smtClean="0">
                <a:solidFill>
                  <a:srgbClr val="DF57FF"/>
                </a:solidFill>
                <a:latin typeface="Spectral Light" panose="02020302060000000000" pitchFamily="18" charset="0"/>
              </a:rPr>
              <a:t>365 ou 366 jours</a:t>
            </a:r>
            <a:r>
              <a:rPr lang="fr-FR" sz="24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 selon les années.</a:t>
            </a:r>
            <a:endParaRPr lang="fr-FR" sz="24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5" name="AutoShape 4" descr="RÃ©sultat de recherche d'images pour &quot;calendar png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987538" y="162788"/>
            <a:ext cx="506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Spectral Light" panose="02020302060000000000" pitchFamily="18" charset="0"/>
              </a:rPr>
              <a:t>CALENDRIER GREGORIEN</a:t>
            </a:r>
            <a:endParaRPr lang="fr-FR" sz="2800" dirty="0">
              <a:solidFill>
                <a:schemeClr val="bg1"/>
              </a:solidFill>
              <a:latin typeface="Spectral Light" panose="02020302060000000000" pitchFamily="18" charset="0"/>
            </a:endParaRPr>
          </a:p>
        </p:txBody>
      </p:sp>
      <p:sp>
        <p:nvSpPr>
          <p:cNvPr id="9" name="AutoShape 2" descr="RÃ©sultat de recherche d'images pour &quot;pape gregoire 13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59" y="2575718"/>
            <a:ext cx="2088654" cy="2304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80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51889</TotalTime>
  <Words>1702</Words>
  <Application>Microsoft Office PowerPoint</Application>
  <PresentationFormat>On-screen Show (16:9)</PresentationFormat>
  <Paragraphs>204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Apple Garamond</vt:lpstr>
      <vt:lpstr>Arial</vt:lpstr>
      <vt:lpstr>Arial Narrow</vt:lpstr>
      <vt:lpstr>Calibri</vt:lpstr>
      <vt:lpstr>Spectral</vt:lpstr>
      <vt:lpstr>Spectral ExtraLight</vt:lpstr>
      <vt:lpstr>Spectral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Pritchard, Neil</cp:lastModifiedBy>
  <cp:revision>2169</cp:revision>
  <dcterms:created xsi:type="dcterms:W3CDTF">2018-04-25T09:15:37Z</dcterms:created>
  <dcterms:modified xsi:type="dcterms:W3CDTF">2018-12-30T23:47:06Z</dcterms:modified>
</cp:coreProperties>
</file>