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88"/>
  </p:notesMasterIdLst>
  <p:sldIdLst>
    <p:sldId id="745" r:id="rId2"/>
    <p:sldId id="744" r:id="rId3"/>
    <p:sldId id="256" r:id="rId4"/>
    <p:sldId id="546" r:id="rId5"/>
    <p:sldId id="741" r:id="rId6"/>
    <p:sldId id="657" r:id="rId7"/>
    <p:sldId id="658" r:id="rId8"/>
    <p:sldId id="659" r:id="rId9"/>
    <p:sldId id="660" r:id="rId10"/>
    <p:sldId id="661" r:id="rId11"/>
    <p:sldId id="663" r:id="rId12"/>
    <p:sldId id="662" r:id="rId13"/>
    <p:sldId id="664" r:id="rId14"/>
    <p:sldId id="647" r:id="rId15"/>
    <p:sldId id="665" r:id="rId16"/>
    <p:sldId id="666" r:id="rId17"/>
    <p:sldId id="667" r:id="rId18"/>
    <p:sldId id="668" r:id="rId19"/>
    <p:sldId id="669" r:id="rId20"/>
    <p:sldId id="671" r:id="rId21"/>
    <p:sldId id="672" r:id="rId22"/>
    <p:sldId id="673" r:id="rId23"/>
    <p:sldId id="670" r:id="rId24"/>
    <p:sldId id="674" r:id="rId25"/>
    <p:sldId id="675" r:id="rId26"/>
    <p:sldId id="676" r:id="rId27"/>
    <p:sldId id="677" r:id="rId28"/>
    <p:sldId id="678" r:id="rId29"/>
    <p:sldId id="680" r:id="rId30"/>
    <p:sldId id="679" r:id="rId31"/>
    <p:sldId id="681" r:id="rId32"/>
    <p:sldId id="682" r:id="rId33"/>
    <p:sldId id="683" r:id="rId34"/>
    <p:sldId id="685" r:id="rId35"/>
    <p:sldId id="686" r:id="rId36"/>
    <p:sldId id="687" r:id="rId37"/>
    <p:sldId id="688" r:id="rId38"/>
    <p:sldId id="648" r:id="rId39"/>
    <p:sldId id="689" r:id="rId40"/>
    <p:sldId id="706" r:id="rId41"/>
    <p:sldId id="707" r:id="rId42"/>
    <p:sldId id="708" r:id="rId43"/>
    <p:sldId id="692" r:id="rId44"/>
    <p:sldId id="693" r:id="rId45"/>
    <p:sldId id="694" r:id="rId46"/>
    <p:sldId id="709" r:id="rId47"/>
    <p:sldId id="695" r:id="rId48"/>
    <p:sldId id="699" r:id="rId49"/>
    <p:sldId id="710" r:id="rId50"/>
    <p:sldId id="696" r:id="rId51"/>
    <p:sldId id="716" r:id="rId52"/>
    <p:sldId id="698" r:id="rId53"/>
    <p:sldId id="705" r:id="rId54"/>
    <p:sldId id="700" r:id="rId55"/>
    <p:sldId id="701" r:id="rId56"/>
    <p:sldId id="702" r:id="rId57"/>
    <p:sldId id="703" r:id="rId58"/>
    <p:sldId id="704" r:id="rId59"/>
    <p:sldId id="711" r:id="rId60"/>
    <p:sldId id="712" r:id="rId61"/>
    <p:sldId id="713" r:id="rId62"/>
    <p:sldId id="714" r:id="rId63"/>
    <p:sldId id="715" r:id="rId64"/>
    <p:sldId id="650" r:id="rId65"/>
    <p:sldId id="720" r:id="rId66"/>
    <p:sldId id="721" r:id="rId67"/>
    <p:sldId id="722" r:id="rId68"/>
    <p:sldId id="724" r:id="rId69"/>
    <p:sldId id="717" r:id="rId70"/>
    <p:sldId id="725" r:id="rId71"/>
    <p:sldId id="719" r:id="rId72"/>
    <p:sldId id="726" r:id="rId73"/>
    <p:sldId id="727" r:id="rId74"/>
    <p:sldId id="728" r:id="rId75"/>
    <p:sldId id="729" r:id="rId76"/>
    <p:sldId id="730" r:id="rId77"/>
    <p:sldId id="731" r:id="rId78"/>
    <p:sldId id="732" r:id="rId79"/>
    <p:sldId id="736" r:id="rId80"/>
    <p:sldId id="733" r:id="rId81"/>
    <p:sldId id="738" r:id="rId82"/>
    <p:sldId id="740" r:id="rId83"/>
    <p:sldId id="739" r:id="rId84"/>
    <p:sldId id="737" r:id="rId85"/>
    <p:sldId id="743" r:id="rId86"/>
    <p:sldId id="531" r:id="rId8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57FF"/>
    <a:srgbClr val="FF3300"/>
    <a:srgbClr val="00FF00"/>
    <a:srgbClr val="66FFCC"/>
    <a:srgbClr val="FFCC00"/>
    <a:srgbClr val="FF6600"/>
    <a:srgbClr val="66FF66"/>
    <a:srgbClr val="FFFF47"/>
    <a:srgbClr val="FF3B3B"/>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29" autoAdjust="0"/>
    <p:restoredTop sz="99467" autoAdjust="0"/>
  </p:normalViewPr>
  <p:slideViewPr>
    <p:cSldViewPr>
      <p:cViewPr varScale="1">
        <p:scale>
          <a:sx n="83" d="100"/>
          <a:sy n="83" d="100"/>
        </p:scale>
        <p:origin x="108" y="4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AC9A5-DC44-4CC7-B042-5BD108FD9C0F}" type="datetimeFigureOut">
              <a:rPr lang="fr-FR" smtClean="0"/>
              <a:t>02/06/2021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BABF3E-8FE9-4E35-888C-15CEC1F55A3F}" type="slidenum">
              <a:rPr lang="fr-FR" smtClean="0"/>
              <a:t>‹#›</a:t>
            </a:fld>
            <a:endParaRPr lang="fr-FR" dirty="0"/>
          </a:p>
        </p:txBody>
      </p:sp>
    </p:spTree>
    <p:extLst>
      <p:ext uri="{BB962C8B-B14F-4D97-AF65-F5344CB8AC3E}">
        <p14:creationId xmlns:p14="http://schemas.microsoft.com/office/powerpoint/2010/main" val="148205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33D88932-FF23-453F-926C-E41D6AD30B8C}" type="datetime1">
              <a:rPr lang="fr-FR" smtClean="0"/>
              <a:t>02/06/2021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337257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9B80C46-9975-489C-8FCC-0D0DD60F488E}" type="datetime1">
              <a:rPr lang="fr-FR" smtClean="0"/>
              <a:t>02/06/2021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63976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2"/>
            <a:ext cx="2057400" cy="329088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154782"/>
            <a:ext cx="6019800" cy="329088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7630902-08E5-4711-ACAF-1AD6E8C28AAA}" type="datetime1">
              <a:rPr lang="fr-FR" smtClean="0"/>
              <a:t>02/06/2021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398254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B41054C-B3D9-4815-9315-E9302BB1BB83}" type="datetime1">
              <a:rPr lang="fr-FR" smtClean="0"/>
              <a:t>02/06/2021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421958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D92EAF4-1EA7-49E6-8DF9-944A8E53CB55}" type="datetime1">
              <a:rPr lang="fr-FR" smtClean="0"/>
              <a:t>02/06/2021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90577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8CD377D-FB14-404C-BDBB-2D7715FF8B1A}" type="datetime1">
              <a:rPr lang="fr-FR" smtClean="0"/>
              <a:t>02/06/2021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218815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8190DCB-6FFB-474C-9302-A19BE34F8977}" type="datetime1">
              <a:rPr lang="fr-FR" smtClean="0"/>
              <a:t>02/06/2021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245166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976D378-C874-400F-BB3E-A7886370B526}" type="datetime1">
              <a:rPr lang="fr-FR" smtClean="0"/>
              <a:t>02/06/2021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107977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8642DF-8BE5-483C-BD03-B4D44CD9C4D1}" type="datetime1">
              <a:rPr lang="fr-FR" smtClean="0"/>
              <a:t>02/06/2021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4037955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04787"/>
            <a:ext cx="3008313" cy="871538"/>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EE26BE3-9798-4689-A1CB-E0A15C799B04}" type="datetime1">
              <a:rPr lang="fr-FR" smtClean="0"/>
              <a:t>02/06/2021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1986696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3AF9B30-4E36-449E-97AD-F409A3DF5A09}" type="datetime1">
              <a:rPr lang="fr-FR" smtClean="0"/>
              <a:t>02/06/2021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48785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4CC292F-3902-45AC-9D29-6D2AB5C415C2}" type="datetime1">
              <a:rPr lang="fr-FR" smtClean="0"/>
              <a:t>02/06/2021</a:t>
            </a:fld>
            <a:endParaRPr lang="fr-FR" dirty="0"/>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D09FF85-A8E4-4662-9A25-7E1193D20439}" type="slidenum">
              <a:rPr lang="fr-FR" smtClean="0"/>
              <a:t>‹#›</a:t>
            </a:fld>
            <a:endParaRPr lang="fr-FR" dirty="0"/>
          </a:p>
        </p:txBody>
      </p:sp>
    </p:spTree>
    <p:extLst>
      <p:ext uri="{BB962C8B-B14F-4D97-AF65-F5344CB8AC3E}">
        <p14:creationId xmlns:p14="http://schemas.microsoft.com/office/powerpoint/2010/main" val="33516421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microsoft.com/office/2007/relationships/hdphoto" Target="../media/hdphoto8.wdp"/></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1.jpeg"/><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3.wdp"/></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8" Type="http://schemas.microsoft.com/office/2007/relationships/hdphoto" Target="../media/hdphoto11.wdp"/><Relationship Id="rId3" Type="http://schemas.microsoft.com/office/2007/relationships/hdphoto" Target="../media/hdphoto9.wdp"/><Relationship Id="rId7" Type="http://schemas.openxmlformats.org/officeDocument/2006/relationships/image" Target="../media/image35.png"/><Relationship Id="rId2" Type="http://schemas.openxmlformats.org/officeDocument/2006/relationships/image" Target="../media/image23.jpeg"/><Relationship Id="rId1" Type="http://schemas.openxmlformats.org/officeDocument/2006/relationships/slideLayout" Target="../slideLayouts/slideLayout1.xml"/><Relationship Id="rId6" Type="http://schemas.microsoft.com/office/2007/relationships/hdphoto" Target="../media/hdphoto10.wdp"/><Relationship Id="rId5" Type="http://schemas.openxmlformats.org/officeDocument/2006/relationships/image" Target="../media/image34.png"/><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8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8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8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8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D56E2-BEDB-4429-85DF-A3D4022232BC}"/>
              </a:ext>
            </a:extLst>
          </p:cNvPr>
          <p:cNvSpPr>
            <a:spLocks noGrp="1"/>
          </p:cNvSpPr>
          <p:nvPr>
            <p:ph type="sldNum" sz="quarter" idx="12"/>
          </p:nvPr>
        </p:nvSpPr>
        <p:spPr/>
        <p:txBody>
          <a:bodyPr/>
          <a:lstStyle/>
          <a:p>
            <a:fld id="{2D09FF85-A8E4-4662-9A25-7E1193D20439}" type="slidenum">
              <a:rPr lang="fr-FR" smtClean="0"/>
              <a:t>1</a:t>
            </a:fld>
            <a:endParaRPr lang="fr-FR" dirty="0"/>
          </a:p>
        </p:txBody>
      </p:sp>
      <p:pic>
        <p:nvPicPr>
          <p:cNvPr id="5" name="Picture 2">
            <a:extLst>
              <a:ext uri="{FF2B5EF4-FFF2-40B4-BE49-F238E27FC236}">
                <a16:creationId xmlns:a16="http://schemas.microsoft.com/office/drawing/2014/main" id="{14915933-F0E4-4073-A2DF-AC050AEE7C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527" y="162287"/>
            <a:ext cx="8380744" cy="4818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3">
            <a:extLst>
              <a:ext uri="{FF2B5EF4-FFF2-40B4-BE49-F238E27FC236}">
                <a16:creationId xmlns:a16="http://schemas.microsoft.com/office/drawing/2014/main" id="{F68B28D5-7DD4-44D4-9A25-EAFDD5E29AC5}"/>
              </a:ext>
            </a:extLst>
          </p:cNvPr>
          <p:cNvSpPr txBox="1"/>
          <p:nvPr/>
        </p:nvSpPr>
        <p:spPr>
          <a:xfrm>
            <a:off x="2638128" y="195486"/>
            <a:ext cx="6048672" cy="2800767"/>
          </a:xfrm>
          <a:prstGeom prst="rect">
            <a:avLst/>
          </a:prstGeom>
          <a:noFill/>
          <a:ln>
            <a:noFill/>
          </a:ln>
        </p:spPr>
        <p:txBody>
          <a:bodyPr wrap="square" rtlCol="0">
            <a:spAutoFit/>
          </a:bodyPr>
          <a:lstStyle/>
          <a:p>
            <a:pPr algn="ctr"/>
            <a:r>
              <a:rPr lang="fr-FR" sz="4400" dirty="0">
                <a:solidFill>
                  <a:schemeClr val="bg1"/>
                </a:solidFill>
                <a:effectLst>
                  <a:outerShdw blurRad="38100" dist="38100" dir="2700000" algn="tl">
                    <a:srgbClr val="000000">
                      <a:alpha val="43137"/>
                    </a:srgbClr>
                  </a:outerShdw>
                </a:effectLst>
                <a:latin typeface="Apple Garamond" panose="02000506080000020004" pitchFamily="2" charset="0"/>
              </a:rPr>
              <a:t>Le Calendrier</a:t>
            </a:r>
          </a:p>
          <a:p>
            <a:pPr algn="ctr"/>
            <a:r>
              <a:rPr lang="fr-FR" sz="4400" dirty="0">
                <a:solidFill>
                  <a:schemeClr val="bg1"/>
                </a:solidFill>
                <a:effectLst>
                  <a:outerShdw blurRad="38100" dist="38100" dir="2700000" algn="tl">
                    <a:srgbClr val="000000">
                      <a:alpha val="43137"/>
                    </a:srgbClr>
                  </a:outerShdw>
                </a:effectLst>
                <a:latin typeface="Apple Garamond" panose="02000506080000020004" pitchFamily="2" charset="0"/>
              </a:rPr>
              <a:t>de</a:t>
            </a:r>
          </a:p>
          <a:p>
            <a:pPr algn="ctr"/>
            <a:r>
              <a:rPr lang="fr-FR" sz="4400" dirty="0">
                <a:solidFill>
                  <a:schemeClr val="bg1"/>
                </a:solidFill>
                <a:effectLst>
                  <a:outerShdw blurRad="38100" dist="38100" dir="2700000" algn="tl">
                    <a:srgbClr val="000000">
                      <a:alpha val="43137"/>
                    </a:srgbClr>
                  </a:outerShdw>
                </a:effectLst>
                <a:latin typeface="Apple Garamond" panose="02000506080000020004" pitchFamily="2" charset="0"/>
              </a:rPr>
              <a:t>l’Alliance</a:t>
            </a:r>
          </a:p>
          <a:p>
            <a:pPr algn="ctr"/>
            <a:r>
              <a:rPr lang="fr-FR" sz="4400" dirty="0">
                <a:solidFill>
                  <a:schemeClr val="bg1"/>
                </a:solidFill>
                <a:effectLst>
                  <a:outerShdw blurRad="38100" dist="38100" dir="2700000" algn="tl">
                    <a:srgbClr val="000000">
                      <a:alpha val="43137"/>
                    </a:srgbClr>
                  </a:outerShdw>
                </a:effectLst>
                <a:latin typeface="Apple Garamond" panose="02000506080000020004" pitchFamily="2" charset="0"/>
              </a:rPr>
              <a:t>#15</a:t>
            </a:r>
          </a:p>
        </p:txBody>
      </p:sp>
    </p:spTree>
    <p:extLst>
      <p:ext uri="{BB962C8B-B14F-4D97-AF65-F5344CB8AC3E}">
        <p14:creationId xmlns:p14="http://schemas.microsoft.com/office/powerpoint/2010/main" val="98891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300"/>
                                        <p:tgtEl>
                                          <p:spTgt spid="6"/>
                                        </p:tgtEl>
                                      </p:cBhvr>
                                    </p:animEffect>
                                    <p:anim calcmode="lin" valueType="num">
                                      <p:cBhvr>
                                        <p:cTn id="11" dur="3300" fill="hold"/>
                                        <p:tgtEl>
                                          <p:spTgt spid="6"/>
                                        </p:tgtEl>
                                        <p:attrNameLst>
                                          <p:attrName>ppt_x</p:attrName>
                                        </p:attrNameLst>
                                      </p:cBhvr>
                                      <p:tavLst>
                                        <p:tav tm="0">
                                          <p:val>
                                            <p:strVal val="#ppt_x"/>
                                          </p:val>
                                        </p:tav>
                                        <p:tav tm="100000">
                                          <p:val>
                                            <p:strVal val="#ppt_x"/>
                                          </p:val>
                                        </p:tav>
                                      </p:tavLst>
                                    </p:anim>
                                    <p:anim calcmode="lin" valueType="num">
                                      <p:cBhvr>
                                        <p:cTn id="12" dur="33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710" y="-180690"/>
            <a:ext cx="9170709" cy="5335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6711" y="-180690"/>
            <a:ext cx="9170709" cy="533509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10</a:t>
            </a:fld>
            <a:endParaRPr lang="fr-FR" dirty="0">
              <a:solidFill>
                <a:schemeClr val="bg1">
                  <a:lumMod val="75000"/>
                </a:schemeClr>
              </a:solidFill>
            </a:endParaRPr>
          </a:p>
        </p:txBody>
      </p:sp>
      <p:pic>
        <p:nvPicPr>
          <p:cNvPr id="1026" name="Picture 2" descr="Image result for campement dans le desert"/>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3371397"/>
            <a:ext cx="1876145" cy="1358330"/>
          </a:xfrm>
          <a:prstGeom prst="ellipse">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campement dans le desert"/>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6088" y="3371397"/>
            <a:ext cx="1876145" cy="1358330"/>
          </a:xfrm>
          <a:prstGeom prst="ellipse">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campement dans le des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5330" y="3371397"/>
            <a:ext cx="1876145" cy="1358330"/>
          </a:xfrm>
          <a:prstGeom prst="ellipse">
            <a:avLst/>
          </a:prstGeom>
          <a:noFill/>
          <a:ln>
            <a:solidFill>
              <a:srgbClr val="00B0F0"/>
            </a:solidFill>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1108456" y="187030"/>
            <a:ext cx="6900374" cy="307777"/>
          </a:xfrm>
          <a:prstGeom prst="rect">
            <a:avLst/>
          </a:prstGeom>
          <a:noFill/>
          <a:ln w="12700">
            <a:solidFill>
              <a:srgbClr val="00B0F0"/>
            </a:solidFill>
          </a:ln>
          <a:effectLst>
            <a:glow rad="101600">
              <a:schemeClr val="accent1">
                <a:satMod val="175000"/>
                <a:alpha val="40000"/>
              </a:schemeClr>
            </a:glow>
          </a:effectLst>
        </p:spPr>
        <p:txBody>
          <a:bodyPr wrap="square" rtlCol="0">
            <a:spAutoFit/>
          </a:bodyPr>
          <a:lstStyle/>
          <a:p>
            <a:pPr algn="ctr"/>
            <a:r>
              <a:rPr lang="fr-FR" sz="1400" dirty="0">
                <a:solidFill>
                  <a:schemeClr val="bg1">
                    <a:lumMod val="95000"/>
                  </a:schemeClr>
                </a:solidFill>
                <a:latin typeface="Arial" panose="020B0604020202020204" pitchFamily="34" charset="0"/>
                <a:cs typeface="Arial" panose="020B0604020202020204" pitchFamily="34" charset="0"/>
              </a:rPr>
              <a:t>3</a:t>
            </a:r>
            <a:r>
              <a:rPr lang="fr-FR" sz="1400" baseline="30000" dirty="0">
                <a:solidFill>
                  <a:schemeClr val="bg1">
                    <a:lumMod val="95000"/>
                  </a:schemeClr>
                </a:solidFill>
                <a:latin typeface="Arial" panose="020B0604020202020204" pitchFamily="34" charset="0"/>
                <a:cs typeface="Arial" panose="020B0604020202020204" pitchFamily="34" charset="0"/>
              </a:rPr>
              <a:t>e</a:t>
            </a:r>
            <a:r>
              <a:rPr lang="fr-FR" sz="1400" dirty="0">
                <a:solidFill>
                  <a:schemeClr val="bg1">
                    <a:lumMod val="95000"/>
                  </a:schemeClr>
                </a:solidFill>
                <a:latin typeface="Arial" panose="020B0604020202020204" pitchFamily="34" charset="0"/>
                <a:cs typeface="Arial" panose="020B0604020202020204" pitchFamily="34" charset="0"/>
              </a:rPr>
              <a:t> jour de voyage = 17 </a:t>
            </a:r>
            <a:r>
              <a:rPr lang="fr-FR" sz="1400" dirty="0" err="1">
                <a:solidFill>
                  <a:schemeClr val="bg1">
                    <a:lumMod val="95000"/>
                  </a:schemeClr>
                </a:solidFill>
                <a:latin typeface="Arial" panose="020B0604020202020204" pitchFamily="34" charset="0"/>
                <a:cs typeface="Arial" panose="020B0604020202020204" pitchFamily="34" charset="0"/>
              </a:rPr>
              <a:t>aviv</a:t>
            </a:r>
            <a:r>
              <a:rPr lang="fr-FR" sz="1400" dirty="0">
                <a:solidFill>
                  <a:schemeClr val="bg1">
                    <a:lumMod val="95000"/>
                  </a:schemeClr>
                </a:solidFill>
                <a:latin typeface="Arial" panose="020B0604020202020204" pitchFamily="34" charset="0"/>
                <a:cs typeface="Arial" panose="020B0604020202020204" pitchFamily="34" charset="0"/>
              </a:rPr>
              <a:t> : Campement le soir à </a:t>
            </a:r>
            <a:r>
              <a:rPr lang="fr-FR" sz="1400" dirty="0">
                <a:solidFill>
                  <a:srgbClr val="00B0F0"/>
                </a:solidFill>
                <a:latin typeface="Arial" panose="020B0604020202020204" pitchFamily="34" charset="0"/>
                <a:cs typeface="Arial" panose="020B0604020202020204" pitchFamily="34" charset="0"/>
              </a:rPr>
              <a:t>Pi-</a:t>
            </a:r>
            <a:r>
              <a:rPr lang="fr-FR" sz="1400" dirty="0" err="1">
                <a:solidFill>
                  <a:srgbClr val="00B0F0"/>
                </a:solidFill>
                <a:latin typeface="Arial" panose="020B0604020202020204" pitchFamily="34" charset="0"/>
                <a:cs typeface="Arial" panose="020B0604020202020204" pitchFamily="34" charset="0"/>
              </a:rPr>
              <a:t>Ha</a:t>
            </a:r>
            <a:r>
              <a:rPr lang="fr-FR" sz="1400" u="sng" dirty="0" err="1">
                <a:solidFill>
                  <a:srgbClr val="00B0F0"/>
                </a:solidFill>
                <a:latin typeface="Arial" panose="020B0604020202020204" pitchFamily="34" charset="0"/>
                <a:cs typeface="Arial" panose="020B0604020202020204" pitchFamily="34" charset="0"/>
              </a:rPr>
              <a:t>h</a:t>
            </a:r>
            <a:r>
              <a:rPr lang="fr-FR" sz="1400" dirty="0" err="1">
                <a:solidFill>
                  <a:srgbClr val="00B0F0"/>
                </a:solidFill>
                <a:latin typeface="Arial" panose="020B0604020202020204" pitchFamily="34" charset="0"/>
                <a:cs typeface="Arial" panose="020B0604020202020204" pitchFamily="34" charset="0"/>
              </a:rPr>
              <a:t>iroth</a:t>
            </a:r>
            <a:r>
              <a:rPr lang="fr-FR" sz="1400" dirty="0">
                <a:solidFill>
                  <a:schemeClr val="bg1">
                    <a:lumMod val="95000"/>
                  </a:schemeClr>
                </a:solidFill>
                <a:latin typeface="Arial" panose="020B0604020202020204" pitchFamily="34" charset="0"/>
                <a:cs typeface="Arial" panose="020B0604020202020204" pitchFamily="34" charset="0"/>
              </a:rPr>
              <a:t>, près de la mer </a:t>
            </a:r>
          </a:p>
        </p:txBody>
      </p:sp>
      <p:sp>
        <p:nvSpPr>
          <p:cNvPr id="21" name="ZoneTexte 20"/>
          <p:cNvSpPr txBox="1"/>
          <p:nvPr/>
        </p:nvSpPr>
        <p:spPr>
          <a:xfrm>
            <a:off x="419011" y="843558"/>
            <a:ext cx="7670297" cy="2523768"/>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Parle aux Israélites et dis-leur de revenir camper devant </a:t>
            </a:r>
            <a:r>
              <a:rPr lang="fr-FR" sz="1400" dirty="0">
                <a:solidFill>
                  <a:srgbClr val="00B0F0"/>
                </a:solidFill>
                <a:latin typeface="Arial" panose="020B0604020202020204" pitchFamily="34" charset="0"/>
                <a:cs typeface="Arial" panose="020B0604020202020204" pitchFamily="34" charset="0"/>
              </a:rPr>
              <a:t>Pi-</a:t>
            </a:r>
            <a:r>
              <a:rPr lang="fr-FR" sz="1400" dirty="0" err="1">
                <a:solidFill>
                  <a:srgbClr val="00B0F0"/>
                </a:solidFill>
                <a:latin typeface="Arial" panose="020B0604020202020204" pitchFamily="34" charset="0"/>
                <a:cs typeface="Arial" panose="020B0604020202020204" pitchFamily="34" charset="0"/>
              </a:rPr>
              <a:t>Ha</a:t>
            </a:r>
            <a:r>
              <a:rPr lang="fr-FR" sz="1400" u="sng" dirty="0" err="1">
                <a:solidFill>
                  <a:srgbClr val="00B0F0"/>
                </a:solidFill>
                <a:latin typeface="Arial" panose="020B0604020202020204" pitchFamily="34" charset="0"/>
                <a:cs typeface="Arial" panose="020B0604020202020204" pitchFamily="34" charset="0"/>
              </a:rPr>
              <a:t>h</a:t>
            </a:r>
            <a:r>
              <a:rPr lang="fr-FR" sz="1400" dirty="0" err="1">
                <a:solidFill>
                  <a:srgbClr val="00B0F0"/>
                </a:solidFill>
                <a:latin typeface="Arial" panose="020B0604020202020204" pitchFamily="34" charset="0"/>
                <a:cs typeface="Arial" panose="020B0604020202020204" pitchFamily="34" charset="0"/>
              </a:rPr>
              <a:t>iroth</a:t>
            </a:r>
            <a:r>
              <a:rPr lang="fr-FR" sz="1400" dirty="0">
                <a:solidFill>
                  <a:schemeClr val="bg1"/>
                </a:solidFill>
                <a:latin typeface="Arial" panose="020B0604020202020204" pitchFamily="34" charset="0"/>
                <a:cs typeface="Arial" panose="020B0604020202020204" pitchFamily="34" charset="0"/>
              </a:rPr>
              <a:t>, entre </a:t>
            </a:r>
            <a:r>
              <a:rPr lang="fr-FR" sz="1400" dirty="0" err="1">
                <a:solidFill>
                  <a:schemeClr val="bg1"/>
                </a:solidFill>
                <a:latin typeface="Arial" panose="020B0604020202020204" pitchFamily="34" charset="0"/>
                <a:cs typeface="Arial" panose="020B0604020202020204" pitchFamily="34" charset="0"/>
              </a:rPr>
              <a:t>Migdol</a:t>
            </a:r>
            <a:r>
              <a:rPr lang="fr-FR" sz="1400" dirty="0">
                <a:solidFill>
                  <a:schemeClr val="bg1"/>
                </a:solidFill>
                <a:latin typeface="Arial" panose="020B0604020202020204" pitchFamily="34" charset="0"/>
                <a:cs typeface="Arial" panose="020B0604020202020204" pitchFamily="34" charset="0"/>
              </a:rPr>
              <a:t> et la mer ; vous dresserez vos tentes en face de Baal-</a:t>
            </a:r>
            <a:r>
              <a:rPr lang="fr-FR" sz="1400" dirty="0" err="1">
                <a:solidFill>
                  <a:schemeClr val="bg1"/>
                </a:solidFill>
                <a:latin typeface="Arial" panose="020B0604020202020204" pitchFamily="34" charset="0"/>
                <a:cs typeface="Arial" panose="020B0604020202020204" pitchFamily="34" charset="0"/>
              </a:rPr>
              <a:t>Tsephon</a:t>
            </a:r>
            <a:r>
              <a:rPr lang="fr-FR" sz="1400" dirty="0">
                <a:solidFill>
                  <a:schemeClr val="bg1"/>
                </a:solidFill>
                <a:latin typeface="Arial" panose="020B0604020202020204" pitchFamily="34" charset="0"/>
                <a:cs typeface="Arial" panose="020B0604020202020204" pitchFamily="34" charset="0"/>
              </a:rPr>
              <a:t> au bord de la mer. » </a:t>
            </a:r>
            <a:r>
              <a:rPr lang="fr-FR" sz="1200" dirty="0">
                <a:solidFill>
                  <a:srgbClr val="FFFF66"/>
                </a:solidFill>
                <a:latin typeface="Arial" panose="020B0604020202020204" pitchFamily="34" charset="0"/>
                <a:cs typeface="Arial" panose="020B0604020202020204" pitchFamily="34" charset="0"/>
              </a:rPr>
              <a:t>Exode 14.2</a:t>
            </a:r>
          </a:p>
          <a:p>
            <a:endParaRPr lang="fr-FR" sz="800" dirty="0">
              <a:solidFill>
                <a:srgbClr val="FFFF66"/>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 Ils partirent d'Etam, revinrent vers </a:t>
            </a:r>
            <a:r>
              <a:rPr lang="fr-FR" sz="1400" dirty="0">
                <a:solidFill>
                  <a:srgbClr val="00B0F0"/>
                </a:solidFill>
                <a:latin typeface="Arial" panose="020B0604020202020204" pitchFamily="34" charset="0"/>
                <a:cs typeface="Arial" panose="020B0604020202020204" pitchFamily="34" charset="0"/>
              </a:rPr>
              <a:t>Pi-</a:t>
            </a:r>
            <a:r>
              <a:rPr lang="fr-FR" sz="1400" dirty="0" err="1">
                <a:solidFill>
                  <a:srgbClr val="00B0F0"/>
                </a:solidFill>
                <a:latin typeface="Arial" panose="020B0604020202020204" pitchFamily="34" charset="0"/>
                <a:cs typeface="Arial" panose="020B0604020202020204" pitchFamily="34" charset="0"/>
              </a:rPr>
              <a:t>Ha</a:t>
            </a:r>
            <a:r>
              <a:rPr lang="fr-FR" sz="1400" u="sng" dirty="0" err="1">
                <a:solidFill>
                  <a:srgbClr val="00B0F0"/>
                </a:solidFill>
                <a:latin typeface="Arial" panose="020B0604020202020204" pitchFamily="34" charset="0"/>
                <a:cs typeface="Arial" panose="020B0604020202020204" pitchFamily="34" charset="0"/>
              </a:rPr>
              <a:t>h</a:t>
            </a:r>
            <a:r>
              <a:rPr lang="fr-FR" sz="1400" dirty="0" err="1">
                <a:solidFill>
                  <a:srgbClr val="00B0F0"/>
                </a:solidFill>
                <a:latin typeface="Arial" panose="020B0604020202020204" pitchFamily="34" charset="0"/>
                <a:cs typeface="Arial" panose="020B0604020202020204" pitchFamily="34" charset="0"/>
              </a:rPr>
              <a:t>iroth</a:t>
            </a:r>
            <a:r>
              <a:rPr lang="fr-FR" sz="1400" dirty="0">
                <a:solidFill>
                  <a:schemeClr val="bg1"/>
                </a:solidFill>
                <a:latin typeface="Arial" panose="020B0604020202020204" pitchFamily="34" charset="0"/>
                <a:cs typeface="Arial" panose="020B0604020202020204" pitchFamily="34" charset="0"/>
              </a:rPr>
              <a:t>, vis-à-vis de Baal-</a:t>
            </a:r>
            <a:r>
              <a:rPr lang="fr-FR" sz="1400" dirty="0" err="1">
                <a:solidFill>
                  <a:schemeClr val="bg1"/>
                </a:solidFill>
                <a:latin typeface="Arial" panose="020B0604020202020204" pitchFamily="34" charset="0"/>
                <a:cs typeface="Arial" panose="020B0604020202020204" pitchFamily="34" charset="0"/>
              </a:rPr>
              <a:t>Tsephon</a:t>
            </a:r>
            <a:r>
              <a:rPr lang="fr-FR" sz="1400" dirty="0">
                <a:solidFill>
                  <a:schemeClr val="bg1"/>
                </a:solidFill>
                <a:latin typeface="Arial" panose="020B0604020202020204" pitchFamily="34" charset="0"/>
                <a:cs typeface="Arial" panose="020B0604020202020204" pitchFamily="34" charset="0"/>
              </a:rPr>
              <a:t>, et campèrent devant </a:t>
            </a:r>
            <a:r>
              <a:rPr lang="fr-FR" sz="1400" dirty="0" err="1">
                <a:solidFill>
                  <a:schemeClr val="bg1"/>
                </a:solidFill>
                <a:latin typeface="Arial" panose="020B0604020202020204" pitchFamily="34" charset="0"/>
                <a:cs typeface="Arial" panose="020B0604020202020204" pitchFamily="34" charset="0"/>
              </a:rPr>
              <a:t>Migdol</a:t>
            </a:r>
            <a:r>
              <a:rPr lang="fr-FR" sz="1400" dirty="0">
                <a:solidFill>
                  <a:schemeClr val="bg1"/>
                </a:solidFill>
                <a:latin typeface="Arial" panose="020B0604020202020204" pitchFamily="34" charset="0"/>
                <a:cs typeface="Arial" panose="020B0604020202020204" pitchFamily="34" charset="0"/>
              </a:rPr>
              <a:t>. » </a:t>
            </a:r>
            <a:r>
              <a:rPr lang="fr-FR" sz="1200" dirty="0">
                <a:solidFill>
                  <a:srgbClr val="FFFF66"/>
                </a:solidFill>
                <a:latin typeface="Arial" panose="020B0604020202020204" pitchFamily="34" charset="0"/>
                <a:cs typeface="Arial" panose="020B0604020202020204" pitchFamily="34" charset="0"/>
              </a:rPr>
              <a:t>Nombres 33.7</a:t>
            </a:r>
          </a:p>
          <a:p>
            <a:endParaRPr lang="fr-FR" sz="1200" dirty="0">
              <a:solidFill>
                <a:srgbClr val="FFFF66"/>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 Les Egyptiens les poursuivirent; et tous les chevaux, les chars de Pharaon, ses cavaliers et son armée, les atteignirent campés près de la mer, vers </a:t>
            </a:r>
            <a:r>
              <a:rPr lang="fr-FR" sz="1400" dirty="0">
                <a:solidFill>
                  <a:srgbClr val="00B0F0"/>
                </a:solidFill>
                <a:latin typeface="Arial" panose="020B0604020202020204" pitchFamily="34" charset="0"/>
                <a:cs typeface="Arial" panose="020B0604020202020204" pitchFamily="34" charset="0"/>
              </a:rPr>
              <a:t>Pi-</a:t>
            </a:r>
            <a:r>
              <a:rPr lang="fr-FR" sz="1400" dirty="0" err="1">
                <a:solidFill>
                  <a:srgbClr val="00B0F0"/>
                </a:solidFill>
                <a:latin typeface="Arial" panose="020B0604020202020204" pitchFamily="34" charset="0"/>
                <a:cs typeface="Arial" panose="020B0604020202020204" pitchFamily="34" charset="0"/>
              </a:rPr>
              <a:t>Ha</a:t>
            </a:r>
            <a:r>
              <a:rPr lang="fr-FR" sz="1400" u="sng" dirty="0" err="1">
                <a:solidFill>
                  <a:srgbClr val="00B0F0"/>
                </a:solidFill>
                <a:latin typeface="Arial" panose="020B0604020202020204" pitchFamily="34" charset="0"/>
                <a:cs typeface="Arial" panose="020B0604020202020204" pitchFamily="34" charset="0"/>
              </a:rPr>
              <a:t>h</a:t>
            </a:r>
            <a:r>
              <a:rPr lang="fr-FR" sz="1400" dirty="0" err="1">
                <a:solidFill>
                  <a:srgbClr val="00B0F0"/>
                </a:solidFill>
                <a:latin typeface="Arial" panose="020B0604020202020204" pitchFamily="34" charset="0"/>
                <a:cs typeface="Arial" panose="020B0604020202020204" pitchFamily="34" charset="0"/>
              </a:rPr>
              <a:t>iroth</a:t>
            </a:r>
            <a:r>
              <a:rPr lang="fr-FR" sz="1400" dirty="0">
                <a:solidFill>
                  <a:schemeClr val="bg1"/>
                </a:solidFill>
                <a:latin typeface="Arial" panose="020B0604020202020204" pitchFamily="34" charset="0"/>
                <a:cs typeface="Arial" panose="020B0604020202020204" pitchFamily="34" charset="0"/>
              </a:rPr>
              <a:t>, vis-à-vis de Baal-</a:t>
            </a:r>
            <a:r>
              <a:rPr lang="fr-FR" sz="1400" dirty="0" err="1">
                <a:solidFill>
                  <a:schemeClr val="bg1"/>
                </a:solidFill>
                <a:latin typeface="Arial" panose="020B0604020202020204" pitchFamily="34" charset="0"/>
                <a:cs typeface="Arial" panose="020B0604020202020204" pitchFamily="34" charset="0"/>
              </a:rPr>
              <a:t>Tsephon</a:t>
            </a:r>
            <a:r>
              <a:rPr lang="fr-FR" sz="1400" dirty="0">
                <a:solidFill>
                  <a:schemeClr val="bg1"/>
                </a:solidFill>
                <a:latin typeface="Arial" panose="020B0604020202020204" pitchFamily="34" charset="0"/>
                <a:cs typeface="Arial" panose="020B0604020202020204" pitchFamily="34" charset="0"/>
              </a:rPr>
              <a:t>. » </a:t>
            </a:r>
            <a:r>
              <a:rPr lang="fr-FR" sz="1200" dirty="0">
                <a:solidFill>
                  <a:srgbClr val="FFFF66"/>
                </a:solidFill>
                <a:latin typeface="Arial" panose="020B0604020202020204" pitchFamily="34" charset="0"/>
                <a:cs typeface="Arial" panose="020B0604020202020204" pitchFamily="34" charset="0"/>
              </a:rPr>
              <a:t>Exode 14.9</a:t>
            </a:r>
          </a:p>
          <a:p>
            <a:endParaRPr lang="fr-FR" sz="1200" dirty="0">
              <a:solidFill>
                <a:srgbClr val="FFFF66"/>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 Ils partirent de devant </a:t>
            </a:r>
            <a:r>
              <a:rPr lang="fr-FR" sz="1400" dirty="0">
                <a:solidFill>
                  <a:srgbClr val="00B0F0"/>
                </a:solidFill>
                <a:latin typeface="Arial" panose="020B0604020202020204" pitchFamily="34" charset="0"/>
                <a:cs typeface="Arial" panose="020B0604020202020204" pitchFamily="34" charset="0"/>
              </a:rPr>
              <a:t>Pi-</a:t>
            </a:r>
            <a:r>
              <a:rPr lang="fr-FR" sz="1400" dirty="0" err="1">
                <a:solidFill>
                  <a:srgbClr val="00B0F0"/>
                </a:solidFill>
                <a:latin typeface="Arial" panose="020B0604020202020204" pitchFamily="34" charset="0"/>
                <a:cs typeface="Arial" panose="020B0604020202020204" pitchFamily="34" charset="0"/>
              </a:rPr>
              <a:t>Ha</a:t>
            </a:r>
            <a:r>
              <a:rPr lang="fr-FR" sz="1400" u="sng" dirty="0" err="1">
                <a:solidFill>
                  <a:srgbClr val="00B0F0"/>
                </a:solidFill>
                <a:latin typeface="Arial" panose="020B0604020202020204" pitchFamily="34" charset="0"/>
                <a:cs typeface="Arial" panose="020B0604020202020204" pitchFamily="34" charset="0"/>
              </a:rPr>
              <a:t>h</a:t>
            </a:r>
            <a:r>
              <a:rPr lang="fr-FR" sz="1400" dirty="0" err="1">
                <a:solidFill>
                  <a:srgbClr val="00B0F0"/>
                </a:solidFill>
                <a:latin typeface="Arial" panose="020B0604020202020204" pitchFamily="34" charset="0"/>
                <a:cs typeface="Arial" panose="020B0604020202020204" pitchFamily="34" charset="0"/>
              </a:rPr>
              <a:t>iroth</a:t>
            </a:r>
            <a:r>
              <a:rPr lang="fr-FR" sz="1400" dirty="0">
                <a:solidFill>
                  <a:schemeClr val="bg1"/>
                </a:solidFill>
                <a:latin typeface="Arial" panose="020B0604020202020204" pitchFamily="34" charset="0"/>
                <a:cs typeface="Arial" panose="020B0604020202020204" pitchFamily="34" charset="0"/>
              </a:rPr>
              <a:t>, et passèrent au milieu de la mer dans la direction du désert… » </a:t>
            </a:r>
            <a:r>
              <a:rPr lang="fr-FR" sz="1200" dirty="0">
                <a:solidFill>
                  <a:srgbClr val="FFFF66"/>
                </a:solidFill>
                <a:latin typeface="Arial" panose="020B0604020202020204" pitchFamily="34" charset="0"/>
                <a:cs typeface="Arial" panose="020B0604020202020204" pitchFamily="34" charset="0"/>
              </a:rPr>
              <a:t>Nombres 33.8</a:t>
            </a:r>
          </a:p>
        </p:txBody>
      </p:sp>
      <p:sp>
        <p:nvSpPr>
          <p:cNvPr id="4" name="Ellipse 3"/>
          <p:cNvSpPr/>
          <p:nvPr/>
        </p:nvSpPr>
        <p:spPr>
          <a:xfrm>
            <a:off x="2555776" y="2192807"/>
            <a:ext cx="2002868" cy="37894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3557208" y="2787774"/>
            <a:ext cx="2382943" cy="37894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771969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5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xEl>
                                              <p:pRg st="2" end="2"/>
                                            </p:txEl>
                                          </p:spTgt>
                                        </p:tgtEl>
                                        <p:attrNameLst>
                                          <p:attrName>style.visibility</p:attrName>
                                        </p:attrNameLst>
                                      </p:cBhvr>
                                      <p:to>
                                        <p:strVal val="visible"/>
                                      </p:to>
                                    </p:set>
                                    <p:animEffect transition="in" filter="fade">
                                      <p:cBhvr>
                                        <p:cTn id="20" dur="500"/>
                                        <p:tgtEl>
                                          <p:spTgt spid="2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xEl>
                                              <p:pRg st="4" end="4"/>
                                            </p:txEl>
                                          </p:spTgt>
                                        </p:tgtEl>
                                        <p:attrNameLst>
                                          <p:attrName>style.visibility</p:attrName>
                                        </p:attrNameLst>
                                      </p:cBhvr>
                                      <p:to>
                                        <p:strVal val="visible"/>
                                      </p:to>
                                    </p:set>
                                    <p:animEffect transition="in" filter="fade">
                                      <p:cBhvr>
                                        <p:cTn id="25" dur="500"/>
                                        <p:tgtEl>
                                          <p:spTgt spid="2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xEl>
                                              <p:pRg st="6" end="6"/>
                                            </p:txEl>
                                          </p:spTgt>
                                        </p:tgtEl>
                                        <p:attrNameLst>
                                          <p:attrName>style.visibility</p:attrName>
                                        </p:attrNameLst>
                                      </p:cBhvr>
                                      <p:to>
                                        <p:strVal val="visible"/>
                                      </p:to>
                                    </p:set>
                                    <p:animEffect transition="in" filter="fade">
                                      <p:cBhvr>
                                        <p:cTn id="30" dur="500"/>
                                        <p:tgtEl>
                                          <p:spTgt spid="2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iblearchaeology.org/image.axd?picture=Tel-Defenneh.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5051"/>
          <a:stretch/>
        </p:blipFill>
        <p:spPr bwMode="auto">
          <a:xfrm>
            <a:off x="0" y="-1"/>
            <a:ext cx="9158149" cy="51435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713" y="-1"/>
            <a:ext cx="9170709" cy="5143501"/>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11</a:t>
            </a:fld>
            <a:endParaRPr lang="fr-FR" dirty="0">
              <a:solidFill>
                <a:schemeClr val="bg1">
                  <a:lumMod val="75000"/>
                </a:schemeClr>
              </a:solidFill>
            </a:endParaRPr>
          </a:p>
        </p:txBody>
      </p:sp>
      <p:pic>
        <p:nvPicPr>
          <p:cNvPr id="1026" name="Picture 2" descr="Image result for campement dans le desert"/>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3371397"/>
            <a:ext cx="1876145" cy="1358330"/>
          </a:xfrm>
          <a:prstGeom prst="ellipse">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campement dans le desert"/>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6088" y="3371397"/>
            <a:ext cx="1876145" cy="1358330"/>
          </a:xfrm>
          <a:prstGeom prst="ellipse">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campement dans le des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5330" y="3371397"/>
            <a:ext cx="1876145" cy="1358330"/>
          </a:xfrm>
          <a:prstGeom prst="ellipse">
            <a:avLst/>
          </a:prstGeom>
          <a:noFill/>
          <a:ln>
            <a:solidFill>
              <a:srgbClr val="00B0F0"/>
            </a:solidFill>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1108456" y="187030"/>
            <a:ext cx="6900374" cy="307777"/>
          </a:xfrm>
          <a:prstGeom prst="rect">
            <a:avLst/>
          </a:prstGeom>
          <a:noFill/>
          <a:ln w="12700">
            <a:solidFill>
              <a:srgbClr val="00B0F0"/>
            </a:solidFill>
          </a:ln>
          <a:effectLst>
            <a:glow rad="101600">
              <a:schemeClr val="accent1">
                <a:satMod val="175000"/>
                <a:alpha val="40000"/>
              </a:schemeClr>
            </a:glow>
          </a:effectLst>
        </p:spPr>
        <p:txBody>
          <a:bodyPr wrap="square" rtlCol="0">
            <a:spAutoFit/>
          </a:bodyPr>
          <a:lstStyle/>
          <a:p>
            <a:pPr algn="ctr"/>
            <a:r>
              <a:rPr lang="fr-FR" sz="1400" dirty="0">
                <a:solidFill>
                  <a:schemeClr val="bg1">
                    <a:lumMod val="95000"/>
                  </a:schemeClr>
                </a:solidFill>
                <a:latin typeface="Arial" panose="020B0604020202020204" pitchFamily="34" charset="0"/>
                <a:cs typeface="Arial" panose="020B0604020202020204" pitchFamily="34" charset="0"/>
              </a:rPr>
              <a:t>3</a:t>
            </a:r>
            <a:r>
              <a:rPr lang="fr-FR" sz="1400" baseline="30000" dirty="0">
                <a:solidFill>
                  <a:schemeClr val="bg1">
                    <a:lumMod val="95000"/>
                  </a:schemeClr>
                </a:solidFill>
                <a:latin typeface="Arial" panose="020B0604020202020204" pitchFamily="34" charset="0"/>
                <a:cs typeface="Arial" panose="020B0604020202020204" pitchFamily="34" charset="0"/>
              </a:rPr>
              <a:t>e</a:t>
            </a:r>
            <a:r>
              <a:rPr lang="fr-FR" sz="1400" dirty="0">
                <a:solidFill>
                  <a:schemeClr val="bg1">
                    <a:lumMod val="95000"/>
                  </a:schemeClr>
                </a:solidFill>
                <a:latin typeface="Arial" panose="020B0604020202020204" pitchFamily="34" charset="0"/>
                <a:cs typeface="Arial" panose="020B0604020202020204" pitchFamily="34" charset="0"/>
              </a:rPr>
              <a:t> jour de voyage = 17 </a:t>
            </a:r>
            <a:r>
              <a:rPr lang="fr-FR" sz="1400" dirty="0" err="1">
                <a:solidFill>
                  <a:schemeClr val="bg1">
                    <a:lumMod val="95000"/>
                  </a:schemeClr>
                </a:solidFill>
                <a:latin typeface="Arial" panose="020B0604020202020204" pitchFamily="34" charset="0"/>
                <a:cs typeface="Arial" panose="020B0604020202020204" pitchFamily="34" charset="0"/>
              </a:rPr>
              <a:t>aviv</a:t>
            </a:r>
            <a:r>
              <a:rPr lang="fr-FR" sz="1400" dirty="0">
                <a:solidFill>
                  <a:schemeClr val="bg1">
                    <a:lumMod val="95000"/>
                  </a:schemeClr>
                </a:solidFill>
                <a:latin typeface="Arial" panose="020B0604020202020204" pitchFamily="34" charset="0"/>
                <a:cs typeface="Arial" panose="020B0604020202020204" pitchFamily="34" charset="0"/>
              </a:rPr>
              <a:t> : Campement le soir à </a:t>
            </a:r>
            <a:r>
              <a:rPr lang="fr-FR" sz="1400" dirty="0">
                <a:solidFill>
                  <a:srgbClr val="00B0F0"/>
                </a:solidFill>
                <a:latin typeface="Arial" panose="020B0604020202020204" pitchFamily="34" charset="0"/>
                <a:cs typeface="Arial" panose="020B0604020202020204" pitchFamily="34" charset="0"/>
              </a:rPr>
              <a:t>Pi-</a:t>
            </a:r>
            <a:r>
              <a:rPr lang="fr-FR" sz="1400" dirty="0" err="1">
                <a:solidFill>
                  <a:srgbClr val="00B0F0"/>
                </a:solidFill>
                <a:latin typeface="Arial" panose="020B0604020202020204" pitchFamily="34" charset="0"/>
                <a:cs typeface="Arial" panose="020B0604020202020204" pitchFamily="34" charset="0"/>
              </a:rPr>
              <a:t>Ha</a:t>
            </a:r>
            <a:r>
              <a:rPr lang="fr-FR" sz="1400" u="sng" dirty="0" err="1">
                <a:solidFill>
                  <a:srgbClr val="00B0F0"/>
                </a:solidFill>
                <a:latin typeface="Arial" panose="020B0604020202020204" pitchFamily="34" charset="0"/>
                <a:cs typeface="Arial" panose="020B0604020202020204" pitchFamily="34" charset="0"/>
              </a:rPr>
              <a:t>h</a:t>
            </a:r>
            <a:r>
              <a:rPr lang="fr-FR" sz="1400" dirty="0" err="1">
                <a:solidFill>
                  <a:srgbClr val="00B0F0"/>
                </a:solidFill>
                <a:latin typeface="Arial" panose="020B0604020202020204" pitchFamily="34" charset="0"/>
                <a:cs typeface="Arial" panose="020B0604020202020204" pitchFamily="34" charset="0"/>
              </a:rPr>
              <a:t>iroth</a:t>
            </a:r>
            <a:r>
              <a:rPr lang="fr-FR" sz="1400" dirty="0">
                <a:solidFill>
                  <a:schemeClr val="bg1">
                    <a:lumMod val="95000"/>
                  </a:schemeClr>
                </a:solidFill>
                <a:latin typeface="Arial" panose="020B0604020202020204" pitchFamily="34" charset="0"/>
                <a:cs typeface="Arial" panose="020B0604020202020204" pitchFamily="34" charset="0"/>
              </a:rPr>
              <a:t>, près de la mer </a:t>
            </a:r>
          </a:p>
        </p:txBody>
      </p:sp>
      <p:sp>
        <p:nvSpPr>
          <p:cNvPr id="21" name="ZoneTexte 20"/>
          <p:cNvSpPr txBox="1"/>
          <p:nvPr/>
        </p:nvSpPr>
        <p:spPr>
          <a:xfrm>
            <a:off x="419011" y="843558"/>
            <a:ext cx="7670297" cy="2339102"/>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À la fin du 3</a:t>
            </a:r>
            <a:r>
              <a:rPr lang="fr-FR" sz="1400" baseline="30000" dirty="0">
                <a:solidFill>
                  <a:schemeClr val="bg1"/>
                </a:solidFill>
                <a:latin typeface="Arial" panose="020B0604020202020204" pitchFamily="34" charset="0"/>
                <a:cs typeface="Arial" panose="020B0604020202020204" pitchFamily="34" charset="0"/>
              </a:rPr>
              <a:t>e</a:t>
            </a:r>
            <a:r>
              <a:rPr lang="fr-FR" sz="1400" dirty="0">
                <a:solidFill>
                  <a:schemeClr val="bg1"/>
                </a:solidFill>
                <a:latin typeface="Arial" panose="020B0604020202020204" pitchFamily="34" charset="0"/>
                <a:cs typeface="Arial" panose="020B0604020202020204" pitchFamily="34" charset="0"/>
              </a:rPr>
              <a:t> jour de marche, alors que les Israélites campent à Pi-</a:t>
            </a:r>
            <a:r>
              <a:rPr lang="fr-FR" sz="1400" dirty="0" err="1">
                <a:solidFill>
                  <a:schemeClr val="bg1"/>
                </a:solidFill>
                <a:latin typeface="Arial" panose="020B0604020202020204" pitchFamily="34" charset="0"/>
                <a:cs typeface="Arial" panose="020B0604020202020204" pitchFamily="34" charset="0"/>
              </a:rPr>
              <a:t>Hahiroth</a:t>
            </a:r>
            <a:r>
              <a:rPr lang="fr-FR" sz="1400" dirty="0">
                <a:solidFill>
                  <a:schemeClr val="bg1"/>
                </a:solidFill>
                <a:latin typeface="Arial" panose="020B0604020202020204" pitchFamily="34" charset="0"/>
                <a:cs typeface="Arial" panose="020B0604020202020204" pitchFamily="34" charset="0"/>
              </a:rPr>
              <a:t>, l’attaque des égyptiens arrive sur eux : </a:t>
            </a:r>
          </a:p>
          <a:p>
            <a:endParaRPr lang="fr-FR" sz="800" dirty="0">
              <a:solidFill>
                <a:schemeClr val="bg1"/>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 Le pharaon approchait. Les Israélites levèrent les yeux et virent que les Egyptiens étaient en marche derrière eux. Ils éprouvèrent une grande frayeur et crièrent à YHWH. </a:t>
            </a:r>
          </a:p>
          <a:p>
            <a:r>
              <a:rPr lang="fr-FR" sz="1400" dirty="0">
                <a:solidFill>
                  <a:schemeClr val="bg1"/>
                </a:solidFill>
                <a:latin typeface="Arial" panose="020B0604020202020204" pitchFamily="34" charset="0"/>
                <a:cs typeface="Arial" panose="020B0604020202020204" pitchFamily="34" charset="0"/>
              </a:rPr>
              <a:t>Moïse répondit au peuple : « N'ayez pas peur, restez en place et regardez la délivrance que YHWH va vous accorder aujourd'hui. En effet, les Egyptiens que vous voyez aujourd'hui, vous ne les verrez plus jamais. » </a:t>
            </a:r>
            <a:r>
              <a:rPr lang="fr-FR" sz="1200" dirty="0">
                <a:solidFill>
                  <a:srgbClr val="FFFF66"/>
                </a:solidFill>
                <a:latin typeface="Arial" panose="020B0604020202020204" pitchFamily="34" charset="0"/>
                <a:cs typeface="Arial" panose="020B0604020202020204" pitchFamily="34" charset="0"/>
              </a:rPr>
              <a:t>Exode 14.10,13</a:t>
            </a:r>
          </a:p>
          <a:p>
            <a:endParaRPr lang="fr-FR" sz="1200" dirty="0">
              <a:solidFill>
                <a:srgbClr val="FFFF66"/>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 Ils partirent de devant Pi-</a:t>
            </a:r>
            <a:r>
              <a:rPr lang="fr-FR" sz="1400" dirty="0" err="1">
                <a:solidFill>
                  <a:schemeClr val="bg1"/>
                </a:solidFill>
                <a:latin typeface="Arial" panose="020B0604020202020204" pitchFamily="34" charset="0"/>
                <a:cs typeface="Arial" panose="020B0604020202020204" pitchFamily="34" charset="0"/>
              </a:rPr>
              <a:t>Ha</a:t>
            </a:r>
            <a:r>
              <a:rPr lang="fr-FR" sz="1400" u="sng" dirty="0" err="1">
                <a:solidFill>
                  <a:schemeClr val="bg1"/>
                </a:solidFill>
                <a:latin typeface="Arial" panose="020B0604020202020204" pitchFamily="34" charset="0"/>
                <a:cs typeface="Arial" panose="020B0604020202020204" pitchFamily="34" charset="0"/>
              </a:rPr>
              <a:t>h</a:t>
            </a:r>
            <a:r>
              <a:rPr lang="fr-FR" sz="1400" dirty="0" err="1">
                <a:solidFill>
                  <a:schemeClr val="bg1"/>
                </a:solidFill>
                <a:latin typeface="Arial" panose="020B0604020202020204" pitchFamily="34" charset="0"/>
                <a:cs typeface="Arial" panose="020B0604020202020204" pitchFamily="34" charset="0"/>
              </a:rPr>
              <a:t>iroth</a:t>
            </a:r>
            <a:r>
              <a:rPr lang="fr-FR" sz="1400" dirty="0">
                <a:solidFill>
                  <a:schemeClr val="bg1"/>
                </a:solidFill>
                <a:latin typeface="Arial" panose="020B0604020202020204" pitchFamily="34" charset="0"/>
                <a:cs typeface="Arial" panose="020B0604020202020204" pitchFamily="34" charset="0"/>
              </a:rPr>
              <a:t>, et passèrent au milieu de la mer dans la direction du désert… » </a:t>
            </a:r>
            <a:r>
              <a:rPr lang="fr-FR" sz="1200" dirty="0">
                <a:solidFill>
                  <a:srgbClr val="FFFF66"/>
                </a:solidFill>
                <a:latin typeface="Arial" panose="020B0604020202020204" pitchFamily="34" charset="0"/>
                <a:cs typeface="Arial" panose="020B0604020202020204" pitchFamily="34" charset="0"/>
              </a:rPr>
              <a:t>Nombres 33.8</a:t>
            </a:r>
          </a:p>
        </p:txBody>
      </p:sp>
    </p:spTree>
    <p:extLst>
      <p:ext uri="{BB962C8B-B14F-4D97-AF65-F5344CB8AC3E}">
        <p14:creationId xmlns:p14="http://schemas.microsoft.com/office/powerpoint/2010/main" val="289705444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5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xEl>
                                              <p:pRg st="2" end="2"/>
                                            </p:txEl>
                                          </p:spTgt>
                                        </p:tgtEl>
                                        <p:attrNameLst>
                                          <p:attrName>style.visibility</p:attrName>
                                        </p:attrNameLst>
                                      </p:cBhvr>
                                      <p:to>
                                        <p:strVal val="visible"/>
                                      </p:to>
                                    </p:set>
                                    <p:animEffect transition="in" filter="fade">
                                      <p:cBhvr>
                                        <p:cTn id="20" dur="500"/>
                                        <p:tgtEl>
                                          <p:spTgt spid="2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animEffect transition="in" filter="fade">
                                      <p:cBhvr>
                                        <p:cTn id="25" dur="500"/>
                                        <p:tgtEl>
                                          <p:spTgt spid="2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xEl>
                                              <p:pRg st="5" end="5"/>
                                            </p:txEl>
                                          </p:spTgt>
                                        </p:tgtEl>
                                        <p:attrNameLst>
                                          <p:attrName>style.visibility</p:attrName>
                                        </p:attrNameLst>
                                      </p:cBhvr>
                                      <p:to>
                                        <p:strVal val="visible"/>
                                      </p:to>
                                    </p:set>
                                    <p:animEffect transition="in" filter="fade">
                                      <p:cBhvr>
                                        <p:cTn id="30"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C014052-953B-4273-8F47-BF25327D5B24}" type="slidenum">
              <a:rPr lang="en-US" smtClean="0"/>
              <a:t>12</a:t>
            </a:fld>
            <a:endParaRPr lang="en-US"/>
          </a:p>
        </p:txBody>
      </p:sp>
      <p:sp>
        <p:nvSpPr>
          <p:cNvPr id="5" name="Title 1"/>
          <p:cNvSpPr txBox="1">
            <a:spLocks/>
          </p:cNvSpPr>
          <p:nvPr/>
        </p:nvSpPr>
        <p:spPr>
          <a:xfrm>
            <a:off x="304800" y="-57150"/>
            <a:ext cx="8569960" cy="37719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spc="50" dirty="0">
              <a:ln w="11430"/>
              <a:solidFill>
                <a:srgbClr val="8C4C64"/>
              </a:solidFill>
              <a:effectLst>
                <a:outerShdw blurRad="76200" dist="50800" dir="5400000" algn="tl" rotWithShape="0">
                  <a:srgbClr val="000000">
                    <a:alpha val="65000"/>
                  </a:srgbClr>
                </a:outerShdw>
              </a:effectLst>
            </a:endParaRPr>
          </a:p>
          <a:p>
            <a:endParaRPr lang="en-US" sz="2400" spc="50" dirty="0">
              <a:ln w="11430"/>
              <a:solidFill>
                <a:srgbClr val="8C4C64"/>
              </a:solidFill>
              <a:effectLst>
                <a:outerShdw blurRad="76200" dist="50800" dir="5400000" algn="tl" rotWithShape="0">
                  <a:srgbClr val="000000">
                    <a:alpha val="65000"/>
                  </a:srgbClr>
                </a:outerShdw>
              </a:effectLst>
            </a:endParaRPr>
          </a:p>
        </p:txBody>
      </p:sp>
      <p:sp>
        <p:nvSpPr>
          <p:cNvPr id="13" name="Rectangle 12"/>
          <p:cNvSpPr/>
          <p:nvPr/>
        </p:nvSpPr>
        <p:spPr>
          <a:xfrm>
            <a:off x="-26713" y="-1"/>
            <a:ext cx="9170709" cy="5143501"/>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 name="Table 3"/>
          <p:cNvGraphicFramePr>
            <a:graphicFrameLocks noGrp="1"/>
          </p:cNvGraphicFramePr>
          <p:nvPr>
            <p:extLst>
              <p:ext uri="{D42A27DB-BD31-4B8C-83A1-F6EECF244321}">
                <p14:modId xmlns:p14="http://schemas.microsoft.com/office/powerpoint/2010/main" val="820114323"/>
              </p:ext>
            </p:extLst>
          </p:nvPr>
        </p:nvGraphicFramePr>
        <p:xfrm>
          <a:off x="467544" y="1203598"/>
          <a:ext cx="7200900" cy="2484120"/>
        </p:xfrm>
        <a:graphic>
          <a:graphicData uri="http://schemas.openxmlformats.org/drawingml/2006/table">
            <a:tbl>
              <a:tblPr firstRow="1" bandRow="1">
                <a:tableStyleId>{21E4AEA4-8DFA-4A89-87EB-49C32662AFE0}</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tblGrid>
              <a:tr h="251460">
                <a:tc>
                  <a:txBody>
                    <a:bodyPr/>
                    <a:lstStyle/>
                    <a:p>
                      <a:pPr algn="ctr"/>
                      <a:r>
                        <a:rPr lang="en-US" sz="1200" dirty="0"/>
                        <a:t>1</a:t>
                      </a:r>
                      <a:r>
                        <a:rPr lang="en-US" sz="1200" baseline="30000" dirty="0"/>
                        <a:t>er</a:t>
                      </a:r>
                      <a:r>
                        <a:rPr lang="en-US" sz="1200" dirty="0"/>
                        <a:t> (Dim)</a:t>
                      </a:r>
                    </a:p>
                  </a:txBody>
                  <a:tcPr marT="34290" marB="34290">
                    <a:cell3D prstMaterial="dkEdge">
                      <a:bevel w="77470" h="12700" prst="softRound"/>
                      <a:lightRig rig="flood" dir="t"/>
                    </a:cell3D>
                  </a:tcPr>
                </a:tc>
                <a:tc>
                  <a:txBody>
                    <a:bodyPr/>
                    <a:lstStyle/>
                    <a:p>
                      <a:pPr algn="ctr"/>
                      <a:r>
                        <a:rPr lang="en-US" sz="1200" dirty="0"/>
                        <a:t>2</a:t>
                      </a:r>
                      <a:r>
                        <a:rPr lang="en-US" sz="1200" baseline="30000" dirty="0"/>
                        <a:t>e</a:t>
                      </a:r>
                      <a:r>
                        <a:rPr lang="en-US" sz="1200" dirty="0"/>
                        <a:t> (</a:t>
                      </a:r>
                      <a:r>
                        <a:rPr lang="en-US" sz="1200" dirty="0" err="1"/>
                        <a:t>Lun</a:t>
                      </a:r>
                      <a:r>
                        <a:rPr lang="en-US" sz="1200" dirty="0"/>
                        <a:t>)</a:t>
                      </a:r>
                    </a:p>
                  </a:txBody>
                  <a:tcPr marT="34290" marB="34290">
                    <a:cell3D prstMaterial="dkEdge">
                      <a:bevel w="77470" h="12700" prst="softRound"/>
                      <a:lightRig rig="flood" dir="t"/>
                    </a:cell3D>
                  </a:tcPr>
                </a:tc>
                <a:tc>
                  <a:txBody>
                    <a:bodyPr/>
                    <a:lstStyle/>
                    <a:p>
                      <a:pPr algn="ctr"/>
                      <a:r>
                        <a:rPr lang="en-US" sz="1200" dirty="0"/>
                        <a:t>3</a:t>
                      </a:r>
                      <a:r>
                        <a:rPr lang="en-US" sz="1200" baseline="30000" dirty="0"/>
                        <a:t>e</a:t>
                      </a:r>
                      <a:r>
                        <a:rPr lang="en-US" sz="1200" dirty="0"/>
                        <a:t> (Mar)</a:t>
                      </a:r>
                    </a:p>
                  </a:txBody>
                  <a:tcPr marT="34290" marB="34290">
                    <a:cell3D prstMaterial="dkEdge">
                      <a:bevel w="77470" h="12700" prst="softRound"/>
                      <a:lightRig rig="flood" dir="t"/>
                    </a:cell3D>
                  </a:tcPr>
                </a:tc>
                <a:tc>
                  <a:txBody>
                    <a:bodyPr/>
                    <a:lstStyle/>
                    <a:p>
                      <a:pPr algn="ctr"/>
                      <a:r>
                        <a:rPr lang="en-US" sz="1200" dirty="0"/>
                        <a:t>4</a:t>
                      </a:r>
                      <a:r>
                        <a:rPr lang="en-US" sz="1200" baseline="30000" dirty="0"/>
                        <a:t>e</a:t>
                      </a:r>
                      <a:r>
                        <a:rPr lang="en-US" sz="1200" dirty="0"/>
                        <a:t> (</a:t>
                      </a:r>
                      <a:r>
                        <a:rPr lang="en-US" sz="1200" dirty="0" err="1"/>
                        <a:t>Mer</a:t>
                      </a:r>
                      <a:r>
                        <a:rPr lang="en-US" sz="1200" dirty="0"/>
                        <a:t>)</a:t>
                      </a:r>
                    </a:p>
                  </a:txBody>
                  <a:tcPr marT="34290" marB="34290">
                    <a:cell3D prstMaterial="dkEdge">
                      <a:bevel w="77470" h="12700" prst="softRound"/>
                      <a:lightRig rig="flood" dir="t"/>
                    </a:cell3D>
                  </a:tcPr>
                </a:tc>
                <a:tc>
                  <a:txBody>
                    <a:bodyPr/>
                    <a:lstStyle/>
                    <a:p>
                      <a:pPr algn="ctr"/>
                      <a:r>
                        <a:rPr lang="en-US" sz="1200" dirty="0"/>
                        <a:t>5</a:t>
                      </a:r>
                      <a:r>
                        <a:rPr lang="en-US" sz="1200" baseline="30000" dirty="0"/>
                        <a:t>e</a:t>
                      </a:r>
                      <a:r>
                        <a:rPr lang="en-US" sz="1200" dirty="0"/>
                        <a:t> (</a:t>
                      </a:r>
                      <a:r>
                        <a:rPr lang="en-US" sz="1200" dirty="0" err="1"/>
                        <a:t>Jeu</a:t>
                      </a:r>
                      <a:r>
                        <a:rPr lang="en-US" sz="1200" dirty="0"/>
                        <a:t>)</a:t>
                      </a:r>
                    </a:p>
                  </a:txBody>
                  <a:tcPr marT="34290" marB="34290">
                    <a:cell3D prstMaterial="dkEdge">
                      <a:bevel w="77470" h="12700" prst="softRound"/>
                      <a:lightRig rig="flood" dir="t"/>
                    </a:cell3D>
                  </a:tcPr>
                </a:tc>
                <a:tc>
                  <a:txBody>
                    <a:bodyPr/>
                    <a:lstStyle/>
                    <a:p>
                      <a:pPr algn="ctr"/>
                      <a:r>
                        <a:rPr lang="en-US" sz="1200" dirty="0"/>
                        <a:t>6</a:t>
                      </a:r>
                      <a:r>
                        <a:rPr lang="en-US" sz="1200" baseline="30000" dirty="0"/>
                        <a:t>e</a:t>
                      </a:r>
                      <a:r>
                        <a:rPr lang="en-US" sz="1200" dirty="0"/>
                        <a:t> (</a:t>
                      </a:r>
                      <a:r>
                        <a:rPr lang="en-US" sz="1200" dirty="0" err="1"/>
                        <a:t>Ven</a:t>
                      </a:r>
                      <a:r>
                        <a:rPr lang="en-US" sz="1200" dirty="0"/>
                        <a:t>)</a:t>
                      </a:r>
                    </a:p>
                  </a:txBody>
                  <a:tcPr marT="34290" marB="34290">
                    <a:cell3D prstMaterial="dkEdge">
                      <a:bevel w="77470" h="12700" prst="softRound"/>
                      <a:lightRig rig="flood" dir="t"/>
                    </a:cell3D>
                  </a:tcPr>
                </a:tc>
                <a:tc>
                  <a:txBody>
                    <a:bodyPr/>
                    <a:lstStyle/>
                    <a:p>
                      <a:pPr algn="ctr"/>
                      <a:r>
                        <a:rPr lang="en-US" sz="1200" dirty="0"/>
                        <a:t>7</a:t>
                      </a:r>
                      <a:r>
                        <a:rPr lang="en-US" sz="1200" baseline="30000" dirty="0"/>
                        <a:t>e</a:t>
                      </a:r>
                      <a:r>
                        <a:rPr lang="en-US" sz="1200" dirty="0"/>
                        <a:t> (</a:t>
                      </a:r>
                      <a:r>
                        <a:rPr lang="en-US" sz="1200" dirty="0" err="1"/>
                        <a:t>Shab</a:t>
                      </a:r>
                      <a:r>
                        <a:rPr lang="en-US" sz="1200" dirty="0"/>
                        <a:t>)</a:t>
                      </a:r>
                    </a:p>
                  </a:txBody>
                  <a:tcPr marT="34290" marB="34290">
                    <a:lnR w="12700" cmpd="sng">
                      <a:noFill/>
                    </a:lnR>
                    <a:cell3D prstMaterial="dkEdge">
                      <a:bevel w="77470" h="12700" prst="softRound"/>
                      <a:lightRig rig="flood" dir="t"/>
                    </a:cell3D>
                  </a:tcPr>
                </a:tc>
                <a:extLst>
                  <a:ext uri="{0D108BD9-81ED-4DB2-BD59-A6C34878D82A}">
                    <a16:rowId xmlns:a16="http://schemas.microsoft.com/office/drawing/2014/main" val="10000"/>
                  </a:ext>
                </a:extLst>
              </a:tr>
              <a:tr h="297180">
                <a:tc>
                  <a:txBody>
                    <a:bodyPr/>
                    <a:lstStyle/>
                    <a:p>
                      <a:pPr algn="ctr"/>
                      <a:endParaRPr lang="en-US" sz="1100" dirty="0"/>
                    </a:p>
                  </a:txBody>
                  <a:tcPr marT="34290" marB="34290">
                    <a:cell3D prstMaterial="dkEdge">
                      <a:bevel w="77470" h="12700" prst="softRound"/>
                      <a:lightRig rig="flood" dir="t"/>
                    </a:cell3D>
                    <a:solidFill>
                      <a:srgbClr val="F2D8CF"/>
                    </a:solidFill>
                  </a:tcPr>
                </a:tc>
                <a:tc>
                  <a:txBody>
                    <a:bodyPr/>
                    <a:lstStyle/>
                    <a:p>
                      <a:pPr algn="ctr"/>
                      <a:endParaRPr lang="en-US" sz="1100" dirty="0"/>
                    </a:p>
                  </a:txBody>
                  <a:tcPr marT="34290" marB="34290">
                    <a:cell3D prstMaterial="dkEdge">
                      <a:bevel w="77470" h="12700" prst="softRound"/>
                      <a:lightRig rig="flood" dir="t"/>
                    </a:cell3D>
                    <a:solidFill>
                      <a:srgbClr val="F2D8CF"/>
                    </a:solidFill>
                  </a:tcPr>
                </a:tc>
                <a:tc>
                  <a:txBody>
                    <a:bodyPr/>
                    <a:lstStyle/>
                    <a:p>
                      <a:pPr algn="ctr"/>
                      <a:endParaRPr lang="en-US" sz="1100" dirty="0"/>
                    </a:p>
                  </a:txBody>
                  <a:tcPr marT="34290" marB="34290">
                    <a:cell3D prstMaterial="dkEdge">
                      <a:bevel w="77470" h="12700" prst="softRound"/>
                      <a:lightRig rig="flood" dir="t"/>
                    </a:cell3D>
                  </a:tcPr>
                </a:tc>
                <a:tc>
                  <a:txBody>
                    <a:bodyPr/>
                    <a:lstStyle/>
                    <a:p>
                      <a:pPr algn="ctr"/>
                      <a:r>
                        <a:rPr lang="en-US" sz="1400" b="1" dirty="0"/>
                        <a:t>Aviv 1</a:t>
                      </a:r>
                    </a:p>
                  </a:txBody>
                  <a:tcPr marT="34290" marB="34290">
                    <a:cell3D prstMaterial="dkEdge">
                      <a:bevel w="77470" h="12700" prst="softRound"/>
                      <a:lightRig rig="flood" dir="t"/>
                    </a:cell3D>
                    <a:solidFill>
                      <a:srgbClr val="FFFF47"/>
                    </a:solidFill>
                  </a:tcPr>
                </a:tc>
                <a:tc>
                  <a:txBody>
                    <a:bodyPr/>
                    <a:lstStyle/>
                    <a:p>
                      <a:pPr marL="0" algn="ctr" defTabSz="914400" rtl="0" eaLnBrk="1" latinLnBrk="0" hangingPunct="1"/>
                      <a:r>
                        <a:rPr lang="en-US" sz="1100" kern="1200" dirty="0">
                          <a:solidFill>
                            <a:schemeClr val="dk1"/>
                          </a:solidFill>
                          <a:latin typeface="+mn-lt"/>
                          <a:ea typeface="+mn-ea"/>
                          <a:cs typeface="+mn-cs"/>
                        </a:rPr>
                        <a:t>2</a:t>
                      </a:r>
                    </a:p>
                  </a:txBody>
                  <a:tcPr marT="34290" marB="34290">
                    <a:cell3D prstMaterial="dkEdge">
                      <a:bevel w="77470" h="12700" prst="softRound"/>
                      <a:lightRig rig="flood" dir="t"/>
                    </a:cell3D>
                  </a:tcPr>
                </a:tc>
                <a:tc>
                  <a:txBody>
                    <a:bodyPr/>
                    <a:lstStyle/>
                    <a:p>
                      <a:pPr algn="ctr"/>
                      <a:r>
                        <a:rPr lang="en-US" sz="1100" dirty="0"/>
                        <a:t>3</a:t>
                      </a:r>
                    </a:p>
                  </a:txBody>
                  <a:tcPr marT="34290" marB="34290">
                    <a:cell3D prstMaterial="dkEdge">
                      <a:bevel w="77470" h="12700" prst="softRound"/>
                      <a:lightRig rig="flood" dir="t"/>
                    </a:cell3D>
                  </a:tcPr>
                </a:tc>
                <a:tc>
                  <a:txBody>
                    <a:bodyPr/>
                    <a:lstStyle/>
                    <a:p>
                      <a:pPr algn="ctr"/>
                      <a:r>
                        <a:rPr lang="en-US" sz="1100" dirty="0"/>
                        <a:t>4</a:t>
                      </a:r>
                    </a:p>
                  </a:txBody>
                  <a:tcPr marT="34290" marB="34290">
                    <a:cell3D prstMaterial="dkEdge">
                      <a:bevel w="77470" h="12700" prst="softRound"/>
                      <a:lightRig rig="flood" dir="t"/>
                    </a:cell3D>
                  </a:tcPr>
                </a:tc>
                <a:extLst>
                  <a:ext uri="{0D108BD9-81ED-4DB2-BD59-A6C34878D82A}">
                    <a16:rowId xmlns:a16="http://schemas.microsoft.com/office/drawing/2014/main" val="10001"/>
                  </a:ext>
                </a:extLst>
              </a:tr>
              <a:tr h="297180">
                <a:tc>
                  <a:txBody>
                    <a:bodyPr/>
                    <a:lstStyle/>
                    <a:p>
                      <a:pPr algn="ctr"/>
                      <a:r>
                        <a:rPr lang="en-US" sz="1100" dirty="0"/>
                        <a:t>5</a:t>
                      </a:r>
                    </a:p>
                  </a:txBody>
                  <a:tcPr marT="34290" marB="34290">
                    <a:cell3D prstMaterial="dkEdge">
                      <a:bevel w="77470" h="12700" prst="softRound"/>
                      <a:lightRig rig="flood" dir="t"/>
                    </a:cell3D>
                    <a:solidFill>
                      <a:srgbClr val="F2D8CF"/>
                    </a:solidFill>
                  </a:tcPr>
                </a:tc>
                <a:tc>
                  <a:txBody>
                    <a:bodyPr/>
                    <a:lstStyle/>
                    <a:p>
                      <a:pPr algn="ctr"/>
                      <a:r>
                        <a:rPr lang="en-US" sz="1100" dirty="0"/>
                        <a:t>6</a:t>
                      </a:r>
                    </a:p>
                  </a:txBody>
                  <a:tcPr marT="34290" marB="34290">
                    <a:cell3D prstMaterial="dkEdge">
                      <a:bevel w="77470" h="12700" prst="softRound"/>
                      <a:lightRig rig="flood" dir="t"/>
                    </a:cell3D>
                    <a:solidFill>
                      <a:srgbClr val="F2D8CF"/>
                    </a:solidFill>
                  </a:tcPr>
                </a:tc>
                <a:tc>
                  <a:txBody>
                    <a:bodyPr/>
                    <a:lstStyle/>
                    <a:p>
                      <a:pPr algn="ctr"/>
                      <a:r>
                        <a:rPr lang="en-US" sz="1100" dirty="0"/>
                        <a:t>7</a:t>
                      </a:r>
                    </a:p>
                  </a:txBody>
                  <a:tcPr marT="34290" marB="34290">
                    <a:cell3D prstMaterial="dkEdge">
                      <a:bevel w="77470" h="12700" prst="softRound"/>
                      <a:lightRig rig="flood" dir="t"/>
                    </a:cell3D>
                    <a:solidFill>
                      <a:srgbClr val="F2D8CF"/>
                    </a:solidFill>
                  </a:tcPr>
                </a:tc>
                <a:tc>
                  <a:txBody>
                    <a:bodyPr/>
                    <a:lstStyle/>
                    <a:p>
                      <a:pPr algn="ctr"/>
                      <a:r>
                        <a:rPr lang="en-US" sz="1100" dirty="0"/>
                        <a:t>8 </a:t>
                      </a:r>
                    </a:p>
                  </a:txBody>
                  <a:tcPr marT="34290" marB="34290">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2D8CF"/>
                    </a:solidFill>
                  </a:tcPr>
                </a:tc>
                <a:tc>
                  <a:txBody>
                    <a:bodyPr/>
                    <a:lstStyle/>
                    <a:p>
                      <a:pPr algn="ctr"/>
                      <a:r>
                        <a:rPr lang="en-US" sz="1100" dirty="0"/>
                        <a:t>9</a:t>
                      </a:r>
                    </a:p>
                  </a:txBody>
                  <a:tcPr marT="34290" marB="34290">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2D8CF"/>
                    </a:solidFill>
                  </a:tcPr>
                </a:tc>
                <a:tc>
                  <a:txBody>
                    <a:bodyPr/>
                    <a:lstStyle/>
                    <a:p>
                      <a:pPr algn="ctr"/>
                      <a:r>
                        <a:rPr lang="en-US" sz="1100" dirty="0"/>
                        <a:t>10</a:t>
                      </a:r>
                    </a:p>
                  </a:txBody>
                  <a:tcPr marT="34290" marB="34290">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2D8CF"/>
                    </a:solidFill>
                  </a:tcPr>
                </a:tc>
                <a:tc>
                  <a:txBody>
                    <a:bodyPr/>
                    <a:lstStyle/>
                    <a:p>
                      <a:pPr algn="ctr"/>
                      <a:r>
                        <a:rPr lang="en-US" sz="1200" b="0" dirty="0"/>
                        <a:t>11</a:t>
                      </a:r>
                      <a:endParaRPr lang="en-US" sz="1100" b="0" dirty="0"/>
                    </a:p>
                  </a:txBody>
                  <a:tcPr marT="34290" marB="34290">
                    <a:cell3D prstMaterial="dkEdge">
                      <a:bevel w="77470" h="12700" prst="softRound"/>
                      <a:lightRig rig="flood" dir="t"/>
                    </a:cell3D>
                    <a:solidFill>
                      <a:srgbClr val="F2D8CF"/>
                    </a:solidFill>
                  </a:tcPr>
                </a:tc>
                <a:extLst>
                  <a:ext uri="{0D108BD9-81ED-4DB2-BD59-A6C34878D82A}">
                    <a16:rowId xmlns:a16="http://schemas.microsoft.com/office/drawing/2014/main" val="10002"/>
                  </a:ext>
                </a:extLst>
              </a:tr>
              <a:tr h="297180">
                <a:tc>
                  <a:txBody>
                    <a:bodyPr/>
                    <a:lstStyle/>
                    <a:p>
                      <a:pPr algn="ctr"/>
                      <a:r>
                        <a:rPr lang="en-US" sz="1100" dirty="0"/>
                        <a:t>12</a:t>
                      </a:r>
                    </a:p>
                  </a:txBody>
                  <a:tcPr marT="34290" marB="34290">
                    <a:cell3D prstMaterial="dkEdge">
                      <a:bevel w="77470" h="12700" prst="softRound"/>
                      <a:lightRig rig="flood" dir="t"/>
                    </a:cell3D>
                  </a:tcPr>
                </a:tc>
                <a:tc>
                  <a:txBody>
                    <a:bodyPr/>
                    <a:lstStyle/>
                    <a:p>
                      <a:pPr algn="ctr"/>
                      <a:r>
                        <a:rPr lang="en-US" sz="1100" dirty="0"/>
                        <a:t>13</a:t>
                      </a:r>
                    </a:p>
                  </a:txBody>
                  <a:tcPr marT="34290" marB="34290">
                    <a:cell3D prstMaterial="dkEdge">
                      <a:bevel w="77470" h="12700" prst="softRound"/>
                      <a:lightRig rig="flood" dir="t"/>
                    </a:cell3D>
                  </a:tcPr>
                </a:tc>
                <a:tc>
                  <a:txBody>
                    <a:bodyPr/>
                    <a:lstStyle/>
                    <a:p>
                      <a:pPr marL="0" indent="0" algn="ctr">
                        <a:buNone/>
                      </a:pPr>
                      <a:r>
                        <a:rPr lang="en-US" sz="1400" b="1" dirty="0">
                          <a:solidFill>
                            <a:schemeClr val="bg1"/>
                          </a:solidFill>
                        </a:rPr>
                        <a:t>14  </a:t>
                      </a:r>
                      <a:r>
                        <a:rPr lang="en-US" sz="1400" b="1" dirty="0" err="1">
                          <a:solidFill>
                            <a:schemeClr val="bg1"/>
                          </a:solidFill>
                        </a:rPr>
                        <a:t>Pâque</a:t>
                      </a:r>
                      <a:endParaRPr lang="en-US" sz="1400" b="1" dirty="0">
                        <a:solidFill>
                          <a:schemeClr val="bg1"/>
                        </a:solidFill>
                      </a:endParaRPr>
                    </a:p>
                    <a:p>
                      <a:pPr marL="0" indent="0" algn="ctr">
                        <a:buNone/>
                      </a:pPr>
                      <a:endParaRPr lang="en-US" sz="1400" b="1" dirty="0">
                        <a:solidFill>
                          <a:schemeClr val="bg1"/>
                        </a:solidFill>
                      </a:endParaRPr>
                    </a:p>
                  </a:txBody>
                  <a:tcPr marT="34290" marB="34290">
                    <a:lnR w="12700" cap="flat" cmpd="sng" algn="ctr">
                      <a:solidFill>
                        <a:schemeClr val="tx1"/>
                      </a:solidFill>
                      <a:prstDash val="solid"/>
                      <a:round/>
                      <a:headEnd type="none" w="med" len="med"/>
                      <a:tailEnd type="none" w="med" len="med"/>
                    </a:lnR>
                    <a:cell3D prstMaterial="dkEdge">
                      <a:bevel w="77470" h="12700" prst="softRound"/>
                      <a:lightRig rig="flood" dir="t"/>
                    </a:cell3D>
                    <a:solidFill>
                      <a:srgbClr val="FF0000"/>
                    </a:solidFill>
                  </a:tcPr>
                </a:tc>
                <a:tc>
                  <a:txBody>
                    <a:bodyPr/>
                    <a:lstStyle/>
                    <a:p>
                      <a:pPr algn="ctr"/>
                      <a:r>
                        <a:rPr lang="en-US" sz="1100" b="1" dirty="0"/>
                        <a:t>15 – 1</a:t>
                      </a:r>
                      <a:r>
                        <a:rPr lang="en-US" sz="1100" b="1" baseline="30000" dirty="0"/>
                        <a:t>er</a:t>
                      </a:r>
                      <a:r>
                        <a:rPr lang="en-US" sz="1100" b="1" baseline="0" dirty="0"/>
                        <a:t> </a:t>
                      </a:r>
                      <a:r>
                        <a:rPr lang="en-US" sz="1100" b="1" dirty="0"/>
                        <a:t>PSL</a:t>
                      </a:r>
                    </a:p>
                    <a:p>
                      <a:pPr algn="ctr"/>
                      <a:r>
                        <a:rPr lang="en-US" sz="1100" b="1" dirty="0"/>
                        <a:t>1</a:t>
                      </a:r>
                      <a:r>
                        <a:rPr lang="en-US" sz="1100" b="1" baseline="30000" dirty="0"/>
                        <a:t>er</a:t>
                      </a:r>
                      <a:r>
                        <a:rPr lang="en-US" sz="1100" b="1" dirty="0"/>
                        <a:t> jour de voyage…</a:t>
                      </a:r>
                    </a:p>
                    <a:p>
                      <a:pPr algn="ctr"/>
                      <a:r>
                        <a:rPr lang="en-US" sz="1100" b="1" dirty="0"/>
                        <a:t>(</a:t>
                      </a:r>
                      <a:r>
                        <a:rPr lang="en-US" sz="1100" b="1" dirty="0" err="1"/>
                        <a:t>Souccoth</a:t>
                      </a:r>
                      <a:r>
                        <a:rPr lang="en-US" sz="1100" b="1" dirty="0"/>
                        <a:t>)</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B0F0"/>
                    </a:solidFill>
                  </a:tcPr>
                </a:tc>
                <a:tc>
                  <a:txBody>
                    <a:bodyPr/>
                    <a:lstStyle/>
                    <a:p>
                      <a:pPr marL="0" algn="ctr" defTabSz="914400" rtl="0" eaLnBrk="1" latinLnBrk="0" hangingPunct="1"/>
                      <a:r>
                        <a:rPr lang="en-US" sz="1100" b="1" kern="1200" dirty="0">
                          <a:solidFill>
                            <a:schemeClr val="dk1"/>
                          </a:solidFill>
                          <a:latin typeface="+mn-lt"/>
                          <a:ea typeface="+mn-ea"/>
                          <a:cs typeface="+mn-cs"/>
                        </a:rPr>
                        <a:t>16 – 2</a:t>
                      </a:r>
                      <a:r>
                        <a:rPr lang="en-US" sz="1100" b="1" kern="1200" baseline="30000" dirty="0">
                          <a:solidFill>
                            <a:schemeClr val="dk1"/>
                          </a:solidFill>
                          <a:latin typeface="+mn-lt"/>
                          <a:ea typeface="+mn-ea"/>
                          <a:cs typeface="+mn-cs"/>
                        </a:rPr>
                        <a:t>e</a:t>
                      </a:r>
                      <a:r>
                        <a:rPr lang="en-US" sz="1100" b="1" kern="1200" dirty="0">
                          <a:solidFill>
                            <a:schemeClr val="dk1"/>
                          </a:solidFill>
                          <a:latin typeface="+mn-lt"/>
                          <a:ea typeface="+mn-ea"/>
                          <a:cs typeface="+mn-cs"/>
                        </a:rPr>
                        <a:t> PSL</a:t>
                      </a:r>
                    </a:p>
                    <a:p>
                      <a:pPr marL="0" algn="ctr" defTabSz="914400" rtl="0" eaLnBrk="1" latinLnBrk="0" hangingPunct="1"/>
                      <a:r>
                        <a:rPr lang="en-US" sz="1100" b="1" kern="1200" dirty="0">
                          <a:solidFill>
                            <a:schemeClr val="dk1"/>
                          </a:solidFill>
                          <a:latin typeface="+mn-lt"/>
                          <a:ea typeface="+mn-ea"/>
                          <a:cs typeface="+mn-cs"/>
                        </a:rPr>
                        <a:t>2</a:t>
                      </a:r>
                      <a:r>
                        <a:rPr lang="en-US" sz="1100" b="1" kern="1200" baseline="30000" dirty="0">
                          <a:solidFill>
                            <a:schemeClr val="dk1"/>
                          </a:solidFill>
                          <a:latin typeface="+mn-lt"/>
                          <a:ea typeface="+mn-ea"/>
                          <a:cs typeface="+mn-cs"/>
                        </a:rPr>
                        <a:t>e</a:t>
                      </a:r>
                      <a:r>
                        <a:rPr lang="en-US" sz="1100" b="1" kern="1200" dirty="0">
                          <a:solidFill>
                            <a:schemeClr val="dk1"/>
                          </a:solidFill>
                          <a:latin typeface="+mn-lt"/>
                          <a:ea typeface="+mn-ea"/>
                          <a:cs typeface="+mn-cs"/>
                        </a:rPr>
                        <a:t> jour de voyage…</a:t>
                      </a:r>
                    </a:p>
                    <a:p>
                      <a:pPr marL="0" algn="ctr" defTabSz="914400" rtl="0" eaLnBrk="1" latinLnBrk="0" hangingPunct="1"/>
                      <a:r>
                        <a:rPr lang="en-US" sz="1100" b="1" kern="1200" dirty="0">
                          <a:solidFill>
                            <a:schemeClr val="dk1"/>
                          </a:solidFill>
                          <a:latin typeface="+mn-lt"/>
                          <a:ea typeface="+mn-ea"/>
                          <a:cs typeface="+mn-cs"/>
                        </a:rPr>
                        <a:t>(</a:t>
                      </a:r>
                      <a:r>
                        <a:rPr lang="en-US" sz="1100" b="1" kern="1200" dirty="0" err="1">
                          <a:solidFill>
                            <a:schemeClr val="dk1"/>
                          </a:solidFill>
                          <a:latin typeface="+mn-lt"/>
                          <a:ea typeface="+mn-ea"/>
                          <a:cs typeface="+mn-cs"/>
                        </a:rPr>
                        <a:t>Etam</a:t>
                      </a:r>
                      <a:r>
                        <a:rPr lang="en-US" sz="1100" b="1" kern="1200" dirty="0">
                          <a:solidFill>
                            <a:schemeClr val="dk1"/>
                          </a:solidFill>
                          <a:latin typeface="+mn-lt"/>
                          <a:ea typeface="+mn-ea"/>
                          <a:cs typeface="+mn-cs"/>
                        </a:rPr>
                        <a:t>)</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B0F0"/>
                    </a:solidFill>
                  </a:tcPr>
                </a:tc>
                <a:tc>
                  <a:txBody>
                    <a:bodyPr/>
                    <a:lstStyle/>
                    <a:p>
                      <a:pPr algn="ctr"/>
                      <a:r>
                        <a:rPr lang="en-US" sz="1100" b="1" kern="1200" dirty="0">
                          <a:solidFill>
                            <a:schemeClr val="dk1"/>
                          </a:solidFill>
                          <a:latin typeface="+mn-lt"/>
                          <a:ea typeface="+mn-ea"/>
                          <a:cs typeface="+mn-cs"/>
                        </a:rPr>
                        <a:t>17 – 3</a:t>
                      </a:r>
                      <a:r>
                        <a:rPr lang="en-US" sz="1100" b="1" kern="1200" baseline="30000" dirty="0">
                          <a:solidFill>
                            <a:schemeClr val="dk1"/>
                          </a:solidFill>
                          <a:latin typeface="+mn-lt"/>
                          <a:ea typeface="+mn-ea"/>
                          <a:cs typeface="+mn-cs"/>
                        </a:rPr>
                        <a:t>e</a:t>
                      </a:r>
                      <a:r>
                        <a:rPr lang="en-US" sz="1100" b="1" kern="1200" dirty="0">
                          <a:solidFill>
                            <a:schemeClr val="dk1"/>
                          </a:solidFill>
                          <a:latin typeface="+mn-lt"/>
                          <a:ea typeface="+mn-ea"/>
                          <a:cs typeface="+mn-cs"/>
                        </a:rPr>
                        <a:t> PSL</a:t>
                      </a:r>
                    </a:p>
                    <a:p>
                      <a:pPr algn="ctr"/>
                      <a:r>
                        <a:rPr lang="en-US" sz="1100" b="1" kern="1200" dirty="0">
                          <a:solidFill>
                            <a:schemeClr val="dk1"/>
                          </a:solidFill>
                          <a:latin typeface="+mn-lt"/>
                          <a:ea typeface="+mn-ea"/>
                          <a:cs typeface="+mn-cs"/>
                        </a:rPr>
                        <a:t>3</a:t>
                      </a:r>
                      <a:r>
                        <a:rPr lang="en-US" sz="1100" b="1" kern="1200" baseline="30000" dirty="0">
                          <a:solidFill>
                            <a:schemeClr val="dk1"/>
                          </a:solidFill>
                          <a:latin typeface="+mn-lt"/>
                          <a:ea typeface="+mn-ea"/>
                          <a:cs typeface="+mn-cs"/>
                        </a:rPr>
                        <a:t>e</a:t>
                      </a:r>
                      <a:r>
                        <a:rPr lang="en-US" sz="1100" b="1" kern="1200" dirty="0">
                          <a:solidFill>
                            <a:schemeClr val="dk1"/>
                          </a:solidFill>
                          <a:latin typeface="+mn-lt"/>
                          <a:ea typeface="+mn-ea"/>
                          <a:cs typeface="+mn-cs"/>
                        </a:rPr>
                        <a:t> jour de voyage…</a:t>
                      </a:r>
                    </a:p>
                    <a:p>
                      <a:pPr algn="ctr"/>
                      <a:r>
                        <a:rPr lang="en-US" sz="1100" b="1" kern="1200" dirty="0">
                          <a:solidFill>
                            <a:schemeClr val="dk1"/>
                          </a:solidFill>
                          <a:latin typeface="+mn-lt"/>
                          <a:ea typeface="+mn-ea"/>
                          <a:cs typeface="+mn-cs"/>
                        </a:rPr>
                        <a:t>(Pi-</a:t>
                      </a:r>
                      <a:r>
                        <a:rPr lang="en-US" sz="1100" b="1" kern="1200" dirty="0" err="1">
                          <a:solidFill>
                            <a:schemeClr val="dk1"/>
                          </a:solidFill>
                          <a:latin typeface="+mn-lt"/>
                          <a:ea typeface="+mn-ea"/>
                          <a:cs typeface="+mn-cs"/>
                        </a:rPr>
                        <a:t>Hahiroth</a:t>
                      </a:r>
                      <a:r>
                        <a:rPr lang="en-US" sz="1100" b="1" kern="1200" dirty="0">
                          <a:solidFill>
                            <a:schemeClr val="dk1"/>
                          </a:solidFill>
                          <a:latin typeface="+mn-lt"/>
                          <a:ea typeface="+mn-ea"/>
                          <a:cs typeface="+mn-cs"/>
                        </a:rPr>
                        <a:t>)</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B0F0"/>
                    </a:solidFill>
                  </a:tcPr>
                </a:tc>
                <a:tc>
                  <a:txBody>
                    <a:bodyPr/>
                    <a:lstStyle/>
                    <a:p>
                      <a:pPr marL="0" algn="ctr" defTabSz="914400" rtl="0" eaLnBrk="1" latinLnBrk="0" hangingPunct="1"/>
                      <a:r>
                        <a:rPr lang="en-US" sz="1100" b="1" kern="1200" dirty="0">
                          <a:solidFill>
                            <a:schemeClr val="dk1"/>
                          </a:solidFill>
                          <a:latin typeface="+mn-lt"/>
                          <a:ea typeface="+mn-ea"/>
                          <a:cs typeface="+mn-cs"/>
                        </a:rPr>
                        <a:t>18 – Repos,</a:t>
                      </a:r>
                    </a:p>
                    <a:p>
                      <a:pPr marL="0" algn="ctr" defTabSz="914400" rtl="0" eaLnBrk="1" latinLnBrk="0" hangingPunct="1"/>
                      <a:r>
                        <a:rPr lang="en-US" sz="1100" b="1" kern="1200" dirty="0" err="1">
                          <a:solidFill>
                            <a:schemeClr val="dk1"/>
                          </a:solidFill>
                          <a:latin typeface="+mn-lt"/>
                          <a:ea typeface="+mn-ea"/>
                          <a:cs typeface="+mn-cs"/>
                        </a:rPr>
                        <a:t>Cantique</a:t>
                      </a:r>
                      <a:r>
                        <a:rPr lang="en-US" sz="1100" b="1" kern="1200" dirty="0">
                          <a:solidFill>
                            <a:schemeClr val="dk1"/>
                          </a:solidFill>
                          <a:latin typeface="+mn-lt"/>
                          <a:ea typeface="+mn-ea"/>
                          <a:cs typeface="+mn-cs"/>
                        </a:rPr>
                        <a:t> de </a:t>
                      </a:r>
                      <a:r>
                        <a:rPr lang="en-US" sz="1100" b="1" kern="1200" dirty="0" err="1">
                          <a:solidFill>
                            <a:schemeClr val="dk1"/>
                          </a:solidFill>
                          <a:latin typeface="+mn-lt"/>
                          <a:ea typeface="+mn-ea"/>
                          <a:cs typeface="+mn-cs"/>
                        </a:rPr>
                        <a:t>Moïse</a:t>
                      </a:r>
                      <a:r>
                        <a:rPr lang="en-US" sz="1100" b="1" kern="1200" dirty="0">
                          <a:solidFill>
                            <a:schemeClr val="dk1"/>
                          </a:solidFill>
                          <a:latin typeface="+mn-lt"/>
                          <a:ea typeface="+mn-ea"/>
                          <a:cs typeface="+mn-cs"/>
                        </a:rPr>
                        <a:t>, </a:t>
                      </a:r>
                      <a:r>
                        <a:rPr lang="en-US" sz="1100" b="1" kern="1200" dirty="0" err="1">
                          <a:solidFill>
                            <a:schemeClr val="dk1"/>
                          </a:solidFill>
                          <a:latin typeface="+mn-lt"/>
                          <a:ea typeface="+mn-ea"/>
                          <a:cs typeface="+mn-cs"/>
                        </a:rPr>
                        <a:t>louange</a:t>
                      </a:r>
                      <a:r>
                        <a:rPr lang="en-US" sz="1100" b="1" kern="1200" dirty="0">
                          <a:solidFill>
                            <a:schemeClr val="dk1"/>
                          </a:solidFill>
                          <a:latin typeface="+mn-lt"/>
                          <a:ea typeface="+mn-ea"/>
                          <a:cs typeface="+mn-cs"/>
                        </a:rPr>
                        <a:t> des femmes</a:t>
                      </a:r>
                    </a:p>
                  </a:txBody>
                  <a:tcPr marT="34290" marB="34290">
                    <a:lnL w="12700" cap="flat" cmpd="sng" algn="ctr">
                      <a:solidFill>
                        <a:schemeClr val="tx1"/>
                      </a:solidFill>
                      <a:prstDash val="solid"/>
                      <a:round/>
                      <a:headEnd type="none" w="med" len="med"/>
                      <a:tailEnd type="none" w="med" len="med"/>
                    </a:lnL>
                    <a:cell3D prstMaterial="dkEdge">
                      <a:bevel w="77470" h="12700" prst="softRound"/>
                      <a:lightRig rig="flood" dir="t"/>
                    </a:cell3D>
                    <a:solidFill>
                      <a:srgbClr val="FFCC00"/>
                    </a:solidFill>
                  </a:tcPr>
                </a:tc>
                <a:extLst>
                  <a:ext uri="{0D108BD9-81ED-4DB2-BD59-A6C34878D82A}">
                    <a16:rowId xmlns:a16="http://schemas.microsoft.com/office/drawing/2014/main" val="10003"/>
                  </a:ext>
                </a:extLst>
              </a:tr>
              <a:tr h="388620">
                <a:tc>
                  <a:txBody>
                    <a:bodyPr/>
                    <a:lstStyle/>
                    <a:p>
                      <a:pPr marL="0" algn="ctr" defTabSz="914400" rtl="0" eaLnBrk="1" latinLnBrk="0" hangingPunct="1"/>
                      <a:r>
                        <a:rPr lang="en-US" sz="1100" kern="1200" dirty="0">
                          <a:solidFill>
                            <a:schemeClr val="dk1"/>
                          </a:solidFill>
                          <a:latin typeface="+mn-lt"/>
                          <a:ea typeface="+mn-ea"/>
                          <a:cs typeface="+mn-cs"/>
                        </a:rPr>
                        <a:t>19</a:t>
                      </a:r>
                    </a:p>
                  </a:txBody>
                  <a:tcPr marT="34290" marB="34290">
                    <a:cell3D prstMaterial="dkEdge">
                      <a:bevel w="77470" h="12700" prst="softRound"/>
                      <a:lightRig rig="flood" dir="t"/>
                    </a:cell3D>
                    <a:solidFill>
                      <a:schemeClr val="accent2">
                        <a:lumMod val="20000"/>
                        <a:lumOff val="80000"/>
                      </a:schemeClr>
                    </a:solidFill>
                  </a:tcPr>
                </a:tc>
                <a:tc>
                  <a:txBody>
                    <a:bodyPr/>
                    <a:lstStyle/>
                    <a:p>
                      <a:pPr algn="ctr"/>
                      <a:r>
                        <a:rPr lang="en-US" sz="1100" dirty="0"/>
                        <a:t>20</a:t>
                      </a:r>
                    </a:p>
                  </a:txBody>
                  <a:tcPr marT="34290" marB="34290">
                    <a:cell3D prstMaterial="dkEdge">
                      <a:bevel w="77470" h="12700" prst="softRound"/>
                      <a:lightRig rig="flood" dir="t"/>
                    </a:cell3D>
                    <a:solidFill>
                      <a:schemeClr val="accent2">
                        <a:lumMod val="20000"/>
                        <a:lumOff val="80000"/>
                      </a:schemeClr>
                    </a:solidFill>
                  </a:tcPr>
                </a:tc>
                <a:tc>
                  <a:txBody>
                    <a:bodyPr/>
                    <a:lstStyle/>
                    <a:p>
                      <a:pPr marL="0" algn="ctr" defTabSz="914400" rtl="0" eaLnBrk="1" latinLnBrk="0" hangingPunct="1"/>
                      <a:r>
                        <a:rPr lang="en-US" sz="1100" b="0" kern="1200" dirty="0">
                          <a:solidFill>
                            <a:schemeClr val="dk1"/>
                          </a:solidFill>
                          <a:latin typeface="+mn-lt"/>
                          <a:ea typeface="+mn-ea"/>
                          <a:cs typeface="+mn-cs"/>
                        </a:rPr>
                        <a:t>21</a:t>
                      </a:r>
                    </a:p>
                  </a:txBody>
                  <a:tcPr marT="34290" marB="34290">
                    <a:cell3D prstMaterial="dkEdge">
                      <a:bevel w="77470" h="12700" prst="softRound"/>
                      <a:lightRig rig="flood" dir="t"/>
                    </a:cell3D>
                    <a:solidFill>
                      <a:schemeClr val="accent2">
                        <a:lumMod val="20000"/>
                        <a:lumOff val="80000"/>
                      </a:schemeClr>
                    </a:solidFill>
                  </a:tcPr>
                </a:tc>
                <a:tc>
                  <a:txBody>
                    <a:bodyPr/>
                    <a:lstStyle/>
                    <a:p>
                      <a:pPr algn="ctr"/>
                      <a:r>
                        <a:rPr lang="en-US" sz="1100" b="0" dirty="0"/>
                        <a:t>22</a:t>
                      </a:r>
                    </a:p>
                  </a:txBody>
                  <a:tcPr marT="34290" marB="34290">
                    <a:lnT w="12700" cap="flat" cmpd="sng" algn="ctr">
                      <a:solidFill>
                        <a:schemeClr val="tx1"/>
                      </a:solidFill>
                      <a:prstDash val="solid"/>
                      <a:round/>
                      <a:headEnd type="none" w="med" len="med"/>
                      <a:tailEnd type="none" w="med" len="med"/>
                    </a:lnT>
                    <a:cell3D prstMaterial="dkEdge">
                      <a:bevel w="77470" h="12700" prst="softRound"/>
                      <a:lightRig rig="flood" dir="t"/>
                    </a:cell3D>
                    <a:solidFill>
                      <a:srgbClr val="F2D8CF"/>
                    </a:solidFill>
                  </a:tcPr>
                </a:tc>
                <a:tc>
                  <a:txBody>
                    <a:bodyPr/>
                    <a:lstStyle/>
                    <a:p>
                      <a:pPr algn="ctr"/>
                      <a:r>
                        <a:rPr lang="en-US" sz="1100" dirty="0"/>
                        <a:t>23</a:t>
                      </a:r>
                    </a:p>
                  </a:txBody>
                  <a:tcPr marT="34290" marB="34290">
                    <a:lnT w="12700" cap="flat" cmpd="sng" algn="ctr">
                      <a:solidFill>
                        <a:schemeClr val="tx1"/>
                      </a:solidFill>
                      <a:prstDash val="solid"/>
                      <a:round/>
                      <a:headEnd type="none" w="med" len="med"/>
                      <a:tailEnd type="none" w="med" len="med"/>
                    </a:lnT>
                    <a:cell3D prstMaterial="dkEdge">
                      <a:bevel w="77470" h="12700" prst="softRound"/>
                      <a:lightRig rig="flood" dir="t"/>
                    </a:cell3D>
                    <a:solidFill>
                      <a:srgbClr val="F2D8CF"/>
                    </a:solidFill>
                  </a:tcPr>
                </a:tc>
                <a:tc>
                  <a:txBody>
                    <a:bodyPr/>
                    <a:lstStyle/>
                    <a:p>
                      <a:pPr algn="ctr"/>
                      <a:r>
                        <a:rPr lang="en-US" sz="1100" dirty="0"/>
                        <a:t>24</a:t>
                      </a:r>
                    </a:p>
                  </a:txBody>
                  <a:tcPr marT="34290" marB="34290">
                    <a:lnT w="12700" cap="flat" cmpd="sng" algn="ctr">
                      <a:solidFill>
                        <a:schemeClr val="tx1"/>
                      </a:solidFill>
                      <a:prstDash val="solid"/>
                      <a:round/>
                      <a:headEnd type="none" w="med" len="med"/>
                      <a:tailEnd type="none" w="med" len="med"/>
                    </a:lnT>
                    <a:lnB w="12700" cmpd="sng">
                      <a:noFill/>
                    </a:lnB>
                    <a:cell3D prstMaterial="dkEdge">
                      <a:bevel w="77470" h="12700" prst="softRound"/>
                      <a:lightRig rig="flood" dir="t"/>
                    </a:cell3D>
                    <a:solidFill>
                      <a:srgbClr val="F2D8CF"/>
                    </a:solidFill>
                  </a:tcPr>
                </a:tc>
                <a:tc>
                  <a:txBody>
                    <a:bodyPr/>
                    <a:lstStyle/>
                    <a:p>
                      <a:pPr algn="ctr"/>
                      <a:r>
                        <a:rPr lang="en-US" sz="1100" b="0" dirty="0">
                          <a:solidFill>
                            <a:schemeClr val="tx1"/>
                          </a:solidFill>
                        </a:rPr>
                        <a:t>25</a:t>
                      </a:r>
                      <a:endParaRPr lang="en-US" sz="1200" b="0" dirty="0">
                        <a:solidFill>
                          <a:schemeClr val="tx1"/>
                        </a:solidFill>
                      </a:endParaRPr>
                    </a:p>
                  </a:txBody>
                  <a:tcPr marT="34290" marB="34290">
                    <a:lnB w="12700" cmpd="sng">
                      <a:noFill/>
                    </a:lnB>
                    <a:cell3D prstMaterial="dkEdge">
                      <a:bevel w="77470" h="12700" prst="softRound"/>
                      <a:lightRig rig="flood" dir="t"/>
                    </a:cell3D>
                    <a:solidFill>
                      <a:schemeClr val="accent2">
                        <a:lumMod val="20000"/>
                        <a:lumOff val="80000"/>
                      </a:schemeClr>
                    </a:solidFill>
                  </a:tcPr>
                </a:tc>
                <a:extLst>
                  <a:ext uri="{0D108BD9-81ED-4DB2-BD59-A6C34878D82A}">
                    <a16:rowId xmlns:a16="http://schemas.microsoft.com/office/drawing/2014/main" val="10004"/>
                  </a:ext>
                </a:extLst>
              </a:tr>
              <a:tr h="274320">
                <a:tc>
                  <a:txBody>
                    <a:bodyPr/>
                    <a:lstStyle/>
                    <a:p>
                      <a:pPr algn="ctr"/>
                      <a:r>
                        <a:rPr lang="en-US" sz="1100" b="0" dirty="0"/>
                        <a:t>26</a:t>
                      </a:r>
                      <a:endParaRPr lang="en-US" sz="800" b="0" dirty="0"/>
                    </a:p>
                  </a:txBody>
                  <a:tcPr marT="34290" marB="34290">
                    <a:cell3D prstMaterial="dkEdge">
                      <a:bevel w="77470" h="12700" prst="softRound"/>
                      <a:lightRig rig="flood" dir="t"/>
                    </a:cell3D>
                    <a:solidFill>
                      <a:srgbClr val="F2D8CF"/>
                    </a:solidFill>
                  </a:tcPr>
                </a:tc>
                <a:tc>
                  <a:txBody>
                    <a:bodyPr/>
                    <a:lstStyle/>
                    <a:p>
                      <a:pPr algn="ctr"/>
                      <a:r>
                        <a:rPr lang="en-US" sz="1100" dirty="0"/>
                        <a:t>27</a:t>
                      </a:r>
                    </a:p>
                  </a:txBody>
                  <a:tcPr marT="34290" marB="34290">
                    <a:cell3D prstMaterial="dkEdge">
                      <a:bevel w="77470" h="12700" prst="softRound"/>
                      <a:lightRig rig="flood" dir="t"/>
                    </a:cell3D>
                    <a:solidFill>
                      <a:srgbClr val="F2D8CF"/>
                    </a:solidFill>
                  </a:tcPr>
                </a:tc>
                <a:tc>
                  <a:txBody>
                    <a:bodyPr/>
                    <a:lstStyle/>
                    <a:p>
                      <a:pPr algn="ctr"/>
                      <a:r>
                        <a:rPr lang="en-US" sz="1100" dirty="0"/>
                        <a:t>28</a:t>
                      </a:r>
                    </a:p>
                  </a:txBody>
                  <a:tcPr marT="34290" marB="34290">
                    <a:cell3D prstMaterial="dkEdge">
                      <a:bevel w="77470" h="12700" prst="softRound"/>
                      <a:lightRig rig="flood" dir="t"/>
                    </a:cell3D>
                    <a:solidFill>
                      <a:srgbClr val="F2D8CF"/>
                    </a:solidFill>
                  </a:tcPr>
                </a:tc>
                <a:tc>
                  <a:txBody>
                    <a:bodyPr/>
                    <a:lstStyle/>
                    <a:p>
                      <a:pPr algn="ctr"/>
                      <a:r>
                        <a:rPr lang="en-US" sz="1100" b="0" dirty="0"/>
                        <a:t>29</a:t>
                      </a:r>
                    </a:p>
                  </a:txBody>
                  <a:tcPr marT="34290" marB="34290">
                    <a:cell3D prstMaterial="dkEdge">
                      <a:bevel w="77470" h="12700" prst="softRound"/>
                      <a:lightRig rig="flood" dir="t"/>
                    </a:cell3D>
                    <a:solidFill>
                      <a:srgbClr val="F2D8CF"/>
                    </a:solidFill>
                  </a:tcPr>
                </a:tc>
                <a:tc>
                  <a:txBody>
                    <a:bodyPr/>
                    <a:lstStyle/>
                    <a:p>
                      <a:pPr algn="ctr"/>
                      <a:r>
                        <a:rPr lang="en-US" sz="1100" dirty="0"/>
                        <a:t>30</a:t>
                      </a:r>
                    </a:p>
                  </a:txBody>
                  <a:tcPr marT="34290" marB="34290">
                    <a:lnR w="12700" cmpd="sng">
                      <a:noFill/>
                    </a:lnR>
                    <a:cell3D prstMaterial="dkEdge">
                      <a:bevel w="77470" h="12700" prst="softRound"/>
                      <a:lightRig rig="flood" dir="t"/>
                    </a:cell3D>
                    <a:solidFill>
                      <a:srgbClr val="F2D8CF"/>
                    </a:solidFill>
                  </a:tcPr>
                </a:tc>
                <a:tc>
                  <a:txBody>
                    <a:bodyPr/>
                    <a:lstStyle/>
                    <a:p>
                      <a:endParaRPr lang="fr-FR"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endParaRPr lang="fr-FR"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extLst>
                  <a:ext uri="{0D108BD9-81ED-4DB2-BD59-A6C34878D82A}">
                    <a16:rowId xmlns:a16="http://schemas.microsoft.com/office/drawing/2014/main" val="10005"/>
                  </a:ext>
                </a:extLst>
              </a:tr>
            </a:tbl>
          </a:graphicData>
        </a:graphic>
      </p:graphicFrame>
      <p:sp>
        <p:nvSpPr>
          <p:cNvPr id="11" name="ZoneTexte 10"/>
          <p:cNvSpPr txBox="1"/>
          <p:nvPr/>
        </p:nvSpPr>
        <p:spPr>
          <a:xfrm>
            <a:off x="395536" y="3714750"/>
            <a:ext cx="7200800" cy="338554"/>
          </a:xfrm>
          <a:prstGeom prst="rect">
            <a:avLst/>
          </a:prstGeom>
          <a:noFill/>
        </p:spPr>
        <p:txBody>
          <a:bodyPr wrap="square" rtlCol="0">
            <a:spAutoFit/>
          </a:bodyPr>
          <a:lstStyle/>
          <a:p>
            <a:r>
              <a:rPr lang="fr-FR" sz="1600" dirty="0">
                <a:solidFill>
                  <a:srgbClr val="00B0F0"/>
                </a:solidFill>
                <a:latin typeface="Spectral Light" panose="02020302060000000000" pitchFamily="18" charset="0"/>
                <a:cs typeface="Arial" panose="020B0604020202020204" pitchFamily="34" charset="0"/>
              </a:rPr>
              <a:t>15 </a:t>
            </a:r>
            <a:r>
              <a:rPr lang="fr-FR" sz="1600" dirty="0" err="1">
                <a:solidFill>
                  <a:srgbClr val="00B0F0"/>
                </a:solidFill>
                <a:latin typeface="Spectral Light" panose="02020302060000000000" pitchFamily="18" charset="0"/>
                <a:cs typeface="Arial" panose="020B0604020202020204" pitchFamily="34" charset="0"/>
              </a:rPr>
              <a:t>aviv</a:t>
            </a:r>
            <a:r>
              <a:rPr lang="fr-FR" sz="1600" dirty="0">
                <a:solidFill>
                  <a:srgbClr val="00B0F0"/>
                </a:solidFill>
                <a:latin typeface="Spectral Light" panose="02020302060000000000" pitchFamily="18" charset="0"/>
                <a:cs typeface="Arial" panose="020B0604020202020204" pitchFamily="34" charset="0"/>
              </a:rPr>
              <a:t> </a:t>
            </a:r>
            <a:r>
              <a:rPr lang="fr-FR" sz="1600" dirty="0">
                <a:solidFill>
                  <a:schemeClr val="bg1"/>
                </a:solidFill>
                <a:latin typeface="Spectral Light" panose="02020302060000000000" pitchFamily="18" charset="0"/>
                <a:cs typeface="Arial" panose="020B0604020202020204" pitchFamily="34" charset="0"/>
              </a:rPr>
              <a:t>: 1 jour de marche / 1 nuit de campement à </a:t>
            </a:r>
            <a:r>
              <a:rPr lang="fr-FR" sz="1600" dirty="0" err="1">
                <a:solidFill>
                  <a:schemeClr val="bg1"/>
                </a:solidFill>
                <a:latin typeface="Spectral Light" panose="02020302060000000000" pitchFamily="18" charset="0"/>
                <a:cs typeface="Arial" panose="020B0604020202020204" pitchFamily="34" charset="0"/>
              </a:rPr>
              <a:t>Souccoth</a:t>
            </a:r>
            <a:endParaRPr lang="fr-FR" sz="1600" dirty="0">
              <a:solidFill>
                <a:schemeClr val="bg1"/>
              </a:solidFill>
              <a:latin typeface="Spectral Light" panose="02020302060000000000" pitchFamily="18" charset="0"/>
              <a:cs typeface="Arial" panose="020B0604020202020204" pitchFamily="34" charset="0"/>
            </a:endParaRPr>
          </a:p>
        </p:txBody>
      </p:sp>
      <p:sp>
        <p:nvSpPr>
          <p:cNvPr id="14" name="ZoneTexte 13"/>
          <p:cNvSpPr txBox="1"/>
          <p:nvPr/>
        </p:nvSpPr>
        <p:spPr>
          <a:xfrm>
            <a:off x="395536" y="4053304"/>
            <a:ext cx="7200800" cy="338554"/>
          </a:xfrm>
          <a:prstGeom prst="rect">
            <a:avLst/>
          </a:prstGeom>
          <a:noFill/>
        </p:spPr>
        <p:txBody>
          <a:bodyPr wrap="square" rtlCol="0">
            <a:spAutoFit/>
          </a:bodyPr>
          <a:lstStyle/>
          <a:p>
            <a:r>
              <a:rPr lang="fr-FR" sz="1600" dirty="0">
                <a:solidFill>
                  <a:srgbClr val="00B0F0"/>
                </a:solidFill>
                <a:latin typeface="Spectral Light" panose="02020302060000000000" pitchFamily="18" charset="0"/>
                <a:cs typeface="Arial" panose="020B0604020202020204" pitchFamily="34" charset="0"/>
              </a:rPr>
              <a:t>16 </a:t>
            </a:r>
            <a:r>
              <a:rPr lang="fr-FR" sz="1600" dirty="0" err="1">
                <a:solidFill>
                  <a:srgbClr val="00B0F0"/>
                </a:solidFill>
                <a:latin typeface="Spectral Light" panose="02020302060000000000" pitchFamily="18" charset="0"/>
                <a:cs typeface="Arial" panose="020B0604020202020204" pitchFamily="34" charset="0"/>
              </a:rPr>
              <a:t>aviv</a:t>
            </a:r>
            <a:r>
              <a:rPr lang="fr-FR" sz="1600" dirty="0">
                <a:solidFill>
                  <a:srgbClr val="00B0F0"/>
                </a:solidFill>
                <a:latin typeface="Spectral Light" panose="02020302060000000000" pitchFamily="18" charset="0"/>
                <a:cs typeface="Arial" panose="020B0604020202020204" pitchFamily="34" charset="0"/>
              </a:rPr>
              <a:t> </a:t>
            </a:r>
            <a:r>
              <a:rPr lang="fr-FR" sz="1600" dirty="0">
                <a:solidFill>
                  <a:schemeClr val="bg1"/>
                </a:solidFill>
                <a:latin typeface="Spectral Light" panose="02020302060000000000" pitchFamily="18" charset="0"/>
                <a:cs typeface="Arial" panose="020B0604020202020204" pitchFamily="34" charset="0"/>
              </a:rPr>
              <a:t>: 1 jour de marche / 1 nuit de campement à Etam</a:t>
            </a:r>
          </a:p>
        </p:txBody>
      </p:sp>
      <p:sp>
        <p:nvSpPr>
          <p:cNvPr id="15" name="ZoneTexte 14"/>
          <p:cNvSpPr txBox="1"/>
          <p:nvPr/>
        </p:nvSpPr>
        <p:spPr>
          <a:xfrm>
            <a:off x="402184" y="4391858"/>
            <a:ext cx="8741812" cy="338554"/>
          </a:xfrm>
          <a:prstGeom prst="rect">
            <a:avLst/>
          </a:prstGeom>
          <a:noFill/>
        </p:spPr>
        <p:txBody>
          <a:bodyPr wrap="square" rtlCol="0">
            <a:spAutoFit/>
          </a:bodyPr>
          <a:lstStyle/>
          <a:p>
            <a:r>
              <a:rPr lang="fr-FR" sz="1600" dirty="0">
                <a:solidFill>
                  <a:srgbClr val="00B0F0"/>
                </a:solidFill>
                <a:latin typeface="Spectral Light" panose="02020302060000000000" pitchFamily="18" charset="0"/>
                <a:cs typeface="Arial" panose="020B0604020202020204" pitchFamily="34" charset="0"/>
              </a:rPr>
              <a:t>17 </a:t>
            </a:r>
            <a:r>
              <a:rPr lang="fr-FR" sz="1600" dirty="0" err="1">
                <a:solidFill>
                  <a:srgbClr val="00B0F0"/>
                </a:solidFill>
                <a:latin typeface="Spectral Light" panose="02020302060000000000" pitchFamily="18" charset="0"/>
                <a:cs typeface="Arial" panose="020B0604020202020204" pitchFamily="34" charset="0"/>
              </a:rPr>
              <a:t>aviv</a:t>
            </a:r>
            <a:r>
              <a:rPr lang="fr-FR" sz="1600" dirty="0">
                <a:solidFill>
                  <a:srgbClr val="00B0F0"/>
                </a:solidFill>
                <a:latin typeface="Spectral Light" panose="02020302060000000000" pitchFamily="18" charset="0"/>
                <a:cs typeface="Arial" panose="020B0604020202020204" pitchFamily="34" charset="0"/>
              </a:rPr>
              <a:t> </a:t>
            </a:r>
            <a:r>
              <a:rPr lang="fr-FR" sz="1600" dirty="0">
                <a:solidFill>
                  <a:schemeClr val="bg1"/>
                </a:solidFill>
                <a:latin typeface="Spectral Light" panose="02020302060000000000" pitchFamily="18" charset="0"/>
                <a:cs typeface="Arial" panose="020B0604020202020204" pitchFamily="34" charset="0"/>
              </a:rPr>
              <a:t>: 1 jour de marche / installation à Pi-</a:t>
            </a:r>
            <a:r>
              <a:rPr lang="fr-FR" sz="1600" dirty="0" err="1">
                <a:solidFill>
                  <a:schemeClr val="bg1"/>
                </a:solidFill>
                <a:latin typeface="Spectral Light" panose="02020302060000000000" pitchFamily="18" charset="0"/>
                <a:cs typeface="Arial" panose="020B0604020202020204" pitchFamily="34" charset="0"/>
              </a:rPr>
              <a:t>Ha</a:t>
            </a:r>
            <a:r>
              <a:rPr lang="fr-FR" sz="1600" u="sng" dirty="0" err="1">
                <a:solidFill>
                  <a:schemeClr val="bg1"/>
                </a:solidFill>
                <a:latin typeface="Spectral Light" panose="02020302060000000000" pitchFamily="18" charset="0"/>
                <a:cs typeface="Arial" panose="020B0604020202020204" pitchFamily="34" charset="0"/>
              </a:rPr>
              <a:t>h</a:t>
            </a:r>
            <a:r>
              <a:rPr lang="fr-FR" sz="1600" dirty="0" err="1">
                <a:solidFill>
                  <a:schemeClr val="bg1"/>
                </a:solidFill>
                <a:latin typeface="Spectral Light" panose="02020302060000000000" pitchFamily="18" charset="0"/>
                <a:cs typeface="Arial" panose="020B0604020202020204" pitchFamily="34" charset="0"/>
              </a:rPr>
              <a:t>iroth</a:t>
            </a:r>
            <a:r>
              <a:rPr lang="fr-FR" sz="1600" dirty="0">
                <a:solidFill>
                  <a:schemeClr val="bg1"/>
                </a:solidFill>
                <a:latin typeface="Spectral Light" panose="02020302060000000000" pitchFamily="18" charset="0"/>
                <a:cs typeface="Arial" panose="020B0604020202020204" pitchFamily="34" charset="0"/>
              </a:rPr>
              <a:t> / traversée de la mer pendant la nuit</a:t>
            </a:r>
          </a:p>
        </p:txBody>
      </p:sp>
      <p:sp>
        <p:nvSpPr>
          <p:cNvPr id="18" name="ZoneTexte 17"/>
          <p:cNvSpPr txBox="1"/>
          <p:nvPr/>
        </p:nvSpPr>
        <p:spPr>
          <a:xfrm>
            <a:off x="402188" y="4723724"/>
            <a:ext cx="8741812" cy="338554"/>
          </a:xfrm>
          <a:prstGeom prst="rect">
            <a:avLst/>
          </a:prstGeom>
          <a:noFill/>
        </p:spPr>
        <p:txBody>
          <a:bodyPr wrap="square" rtlCol="0">
            <a:spAutoFit/>
          </a:bodyPr>
          <a:lstStyle/>
          <a:p>
            <a:r>
              <a:rPr lang="fr-FR" sz="1600" b="1" dirty="0">
                <a:solidFill>
                  <a:srgbClr val="FFC000"/>
                </a:solidFill>
                <a:latin typeface="Spectral Light" panose="02020302060000000000" pitchFamily="18" charset="0"/>
                <a:cs typeface="Arial" panose="020B0604020202020204" pitchFamily="34" charset="0"/>
              </a:rPr>
              <a:t>18 </a:t>
            </a:r>
            <a:r>
              <a:rPr lang="fr-FR" sz="1600" b="1" dirty="0" err="1">
                <a:solidFill>
                  <a:srgbClr val="FFC000"/>
                </a:solidFill>
                <a:latin typeface="Spectral Light" panose="02020302060000000000" pitchFamily="18" charset="0"/>
                <a:cs typeface="Arial" panose="020B0604020202020204" pitchFamily="34" charset="0"/>
              </a:rPr>
              <a:t>aviv</a:t>
            </a:r>
            <a:r>
              <a:rPr lang="fr-FR" sz="1600" dirty="0">
                <a:solidFill>
                  <a:srgbClr val="FFC000"/>
                </a:solidFill>
                <a:latin typeface="Spectral Light" panose="02020302060000000000" pitchFamily="18" charset="0"/>
                <a:cs typeface="Arial" panose="020B0604020202020204" pitchFamily="34" charset="0"/>
              </a:rPr>
              <a:t> </a:t>
            </a:r>
            <a:r>
              <a:rPr lang="fr-FR" sz="1600" dirty="0">
                <a:solidFill>
                  <a:schemeClr val="bg1"/>
                </a:solidFill>
                <a:latin typeface="Spectral Light" panose="02020302060000000000" pitchFamily="18" charset="0"/>
                <a:cs typeface="Arial" panose="020B0604020202020204" pitchFamily="34" charset="0"/>
              </a:rPr>
              <a:t>: </a:t>
            </a:r>
            <a:r>
              <a:rPr lang="fr-FR" sz="1600" b="1" dirty="0">
                <a:solidFill>
                  <a:schemeClr val="bg1"/>
                </a:solidFill>
                <a:latin typeface="Spectral Light" panose="02020302060000000000" pitchFamily="18" charset="0"/>
                <a:cs typeface="Arial" panose="020B0604020202020204" pitchFamily="34" charset="0"/>
              </a:rPr>
              <a:t>délivrance</a:t>
            </a:r>
            <a:r>
              <a:rPr lang="fr-FR" sz="1600" dirty="0">
                <a:solidFill>
                  <a:schemeClr val="bg1"/>
                </a:solidFill>
                <a:latin typeface="Spectral Light" panose="02020302060000000000" pitchFamily="18" charset="0"/>
                <a:cs typeface="Arial" panose="020B0604020202020204" pitchFamily="34" charset="0"/>
              </a:rPr>
              <a:t>, jour de </a:t>
            </a:r>
            <a:r>
              <a:rPr lang="fr-FR" sz="1600" b="1" dirty="0">
                <a:solidFill>
                  <a:schemeClr val="bg1"/>
                </a:solidFill>
                <a:latin typeface="Spectral Light" panose="02020302060000000000" pitchFamily="18" charset="0"/>
                <a:cs typeface="Arial" panose="020B0604020202020204" pitchFamily="34" charset="0"/>
              </a:rPr>
              <a:t>repos</a:t>
            </a:r>
            <a:r>
              <a:rPr lang="fr-FR" sz="1600" dirty="0">
                <a:solidFill>
                  <a:schemeClr val="bg1"/>
                </a:solidFill>
                <a:latin typeface="Spectral Light" panose="02020302060000000000" pitchFamily="18" charset="0"/>
                <a:cs typeface="Arial" panose="020B0604020202020204" pitchFamily="34" charset="0"/>
              </a:rPr>
              <a:t>, de </a:t>
            </a:r>
            <a:r>
              <a:rPr lang="fr-FR" sz="1600" b="1" dirty="0">
                <a:solidFill>
                  <a:schemeClr val="bg1"/>
                </a:solidFill>
                <a:latin typeface="Spectral Light" panose="02020302060000000000" pitchFamily="18" charset="0"/>
                <a:cs typeface="Arial" panose="020B0604020202020204" pitchFamily="34" charset="0"/>
              </a:rPr>
              <a:t>joie</a:t>
            </a:r>
            <a:r>
              <a:rPr lang="fr-FR" sz="1600" dirty="0">
                <a:solidFill>
                  <a:schemeClr val="bg1"/>
                </a:solidFill>
                <a:latin typeface="Spectral Light" panose="02020302060000000000" pitchFamily="18" charset="0"/>
                <a:cs typeface="Arial" panose="020B0604020202020204" pitchFamily="34" charset="0"/>
              </a:rPr>
              <a:t>, de </a:t>
            </a:r>
            <a:r>
              <a:rPr lang="fr-FR" sz="1600" b="1" dirty="0">
                <a:solidFill>
                  <a:schemeClr val="bg1"/>
                </a:solidFill>
                <a:latin typeface="Spectral Light" panose="02020302060000000000" pitchFamily="18" charset="0"/>
                <a:cs typeface="Arial" panose="020B0604020202020204" pitchFamily="34" charset="0"/>
              </a:rPr>
              <a:t>célébration</a:t>
            </a:r>
            <a:r>
              <a:rPr lang="fr-FR" sz="1600" dirty="0">
                <a:solidFill>
                  <a:schemeClr val="bg1"/>
                </a:solidFill>
                <a:latin typeface="Spectral Light" panose="02020302060000000000" pitchFamily="18" charset="0"/>
                <a:cs typeface="Arial" panose="020B0604020202020204" pitchFamily="34" charset="0"/>
              </a:rPr>
              <a:t>… et </a:t>
            </a:r>
            <a:r>
              <a:rPr lang="fr-FR" sz="1600" b="1" dirty="0">
                <a:solidFill>
                  <a:schemeClr val="bg1"/>
                </a:solidFill>
                <a:latin typeface="Spectral Light" panose="02020302060000000000" pitchFamily="18" charset="0"/>
                <a:cs typeface="Arial" panose="020B0604020202020204" pitchFamily="34" charset="0"/>
              </a:rPr>
              <a:t>sacrifice</a:t>
            </a:r>
            <a:r>
              <a:rPr lang="fr-FR" sz="1600" dirty="0">
                <a:solidFill>
                  <a:schemeClr val="bg1"/>
                </a:solidFill>
                <a:latin typeface="Spectral Light" panose="02020302060000000000" pitchFamily="18" charset="0"/>
                <a:cs typeface="Arial" panose="020B0604020202020204" pitchFamily="34" charset="0"/>
              </a:rPr>
              <a:t> = </a:t>
            </a:r>
            <a:r>
              <a:rPr lang="fr-FR" sz="1600" b="1" dirty="0">
                <a:solidFill>
                  <a:schemeClr val="bg1"/>
                </a:solidFill>
                <a:latin typeface="Spectral Light" panose="02020302060000000000" pitchFamily="18" charset="0"/>
                <a:cs typeface="Arial" panose="020B0604020202020204" pitchFamily="34" charset="0"/>
              </a:rPr>
              <a:t>shabbat</a:t>
            </a:r>
            <a:r>
              <a:rPr lang="fr-FR" sz="1600" dirty="0">
                <a:solidFill>
                  <a:schemeClr val="bg1"/>
                </a:solidFill>
                <a:latin typeface="Spectral Light" panose="02020302060000000000" pitchFamily="18" charset="0"/>
                <a:cs typeface="Arial" panose="020B0604020202020204" pitchFamily="34" charset="0"/>
              </a:rPr>
              <a:t> !? </a:t>
            </a:r>
            <a:r>
              <a:rPr lang="fr-FR" sz="1200" dirty="0">
                <a:solidFill>
                  <a:schemeClr val="bg1"/>
                </a:solidFill>
                <a:latin typeface="Spectral Light" panose="02020302060000000000" pitchFamily="18" charset="0"/>
                <a:cs typeface="Arial" panose="020B0604020202020204" pitchFamily="34" charset="0"/>
              </a:rPr>
              <a:t>(Nombres 28.9/10)</a:t>
            </a:r>
            <a:endParaRPr lang="fr-FR" sz="1600" dirty="0">
              <a:solidFill>
                <a:schemeClr val="bg1"/>
              </a:solidFill>
              <a:latin typeface="Spectral Light" panose="02020302060000000000" pitchFamily="18" charset="0"/>
              <a:cs typeface="Arial" panose="020B0604020202020204" pitchFamily="34" charset="0"/>
            </a:endParaRPr>
          </a:p>
        </p:txBody>
      </p:sp>
      <p:sp>
        <p:nvSpPr>
          <p:cNvPr id="3" name="Rectangle 2"/>
          <p:cNvSpPr/>
          <p:nvPr/>
        </p:nvSpPr>
        <p:spPr>
          <a:xfrm>
            <a:off x="2259509" y="195485"/>
            <a:ext cx="4624984" cy="584775"/>
          </a:xfrm>
          <a:prstGeom prst="rect">
            <a:avLst/>
          </a:prstGeom>
        </p:spPr>
        <p:txBody>
          <a:bodyPr wrap="none">
            <a:spAutoFit/>
          </a:bodyPr>
          <a:lstStyle/>
          <a:p>
            <a:pPr algn="ctr"/>
            <a:r>
              <a:rPr lang="en-US" sz="3200" b="1" dirty="0">
                <a:ln w="11430"/>
                <a:solidFill>
                  <a:srgbClr val="0070C0"/>
                </a:solidFill>
                <a:effectLst>
                  <a:outerShdw blurRad="50800" dist="39000" dir="5460000" algn="tl">
                    <a:srgbClr val="000000">
                      <a:alpha val="38000"/>
                    </a:srgbClr>
                  </a:outerShdw>
                </a:effectLst>
                <a:latin typeface="Spectral Light" panose="02020302060000000000" pitchFamily="18" charset="0"/>
              </a:rPr>
              <a:t>Le </a:t>
            </a:r>
            <a:r>
              <a:rPr lang="en-US" sz="3200" b="1" dirty="0" err="1">
                <a:ln w="11430"/>
                <a:solidFill>
                  <a:srgbClr val="0070C0"/>
                </a:solidFill>
                <a:effectLst>
                  <a:outerShdw blurRad="50800" dist="39000" dir="5460000" algn="tl">
                    <a:srgbClr val="000000">
                      <a:alpha val="38000"/>
                    </a:srgbClr>
                  </a:outerShdw>
                </a:effectLst>
                <a:latin typeface="Spectral Light" panose="02020302060000000000" pitchFamily="18" charset="0"/>
              </a:rPr>
              <a:t>Calendrier</a:t>
            </a:r>
            <a:r>
              <a:rPr lang="en-US" sz="3200" b="1" dirty="0">
                <a:ln w="11430"/>
                <a:solidFill>
                  <a:srgbClr val="0070C0"/>
                </a:solidFill>
                <a:effectLst>
                  <a:outerShdw blurRad="50800" dist="39000" dir="5460000" algn="tl">
                    <a:srgbClr val="000000">
                      <a:alpha val="38000"/>
                    </a:srgbClr>
                  </a:outerShdw>
                </a:effectLst>
                <a:latin typeface="Spectral Light" panose="02020302060000000000" pitchFamily="18" charset="0"/>
              </a:rPr>
              <a:t> de </a:t>
            </a:r>
            <a:r>
              <a:rPr lang="en-US" sz="3200" b="1" dirty="0" err="1">
                <a:ln w="11430"/>
                <a:solidFill>
                  <a:srgbClr val="0070C0"/>
                </a:solidFill>
                <a:effectLst>
                  <a:outerShdw blurRad="50800" dist="39000" dir="5460000" algn="tl">
                    <a:srgbClr val="000000">
                      <a:alpha val="38000"/>
                    </a:srgbClr>
                  </a:outerShdw>
                </a:effectLst>
                <a:latin typeface="Spectral Light" panose="02020302060000000000" pitchFamily="18" charset="0"/>
              </a:rPr>
              <a:t>l’Exode</a:t>
            </a:r>
            <a:endParaRPr lang="en-US" sz="3200" b="1" dirty="0">
              <a:ln w="11430"/>
              <a:solidFill>
                <a:srgbClr val="00B0F0"/>
              </a:solidFill>
              <a:effectLst>
                <a:outerShdw blurRad="50800" dist="39000" dir="5460000" algn="tl">
                  <a:srgbClr val="000000">
                    <a:alpha val="38000"/>
                  </a:srgbClr>
                </a:outerShdw>
              </a:effectLst>
              <a:latin typeface="Spectral Light" panose="02020302060000000000" pitchFamily="18" charset="0"/>
            </a:endParaRPr>
          </a:p>
        </p:txBody>
      </p:sp>
      <p:sp>
        <p:nvSpPr>
          <p:cNvPr id="20" name="Rectangle 19"/>
          <p:cNvSpPr/>
          <p:nvPr/>
        </p:nvSpPr>
        <p:spPr>
          <a:xfrm>
            <a:off x="2259508" y="195485"/>
            <a:ext cx="4624984" cy="584775"/>
          </a:xfrm>
          <a:prstGeom prst="rect">
            <a:avLst/>
          </a:prstGeom>
        </p:spPr>
        <p:txBody>
          <a:bodyPr wrap="none">
            <a:spAutoFit/>
          </a:bodyPr>
          <a:lstStyle/>
          <a:p>
            <a:pPr algn="ct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Le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Calendrier</a:t>
            </a: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 de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l’Exode</a:t>
            </a:r>
            <a:endPar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endParaRPr>
          </a:p>
        </p:txBody>
      </p:sp>
      <p:sp>
        <p:nvSpPr>
          <p:cNvPr id="8" name="Rectangle 7"/>
          <p:cNvSpPr/>
          <p:nvPr/>
        </p:nvSpPr>
        <p:spPr>
          <a:xfrm>
            <a:off x="6660232" y="2067694"/>
            <a:ext cx="1008112" cy="864096"/>
          </a:xfrm>
          <a:prstGeom prst="rect">
            <a:avLst/>
          </a:prstGeom>
          <a:solidFill>
            <a:schemeClr val="accent2">
              <a:lumMod val="20000"/>
              <a:lumOff val="80000"/>
            </a:schemeClr>
          </a:solidFill>
          <a:ln>
            <a:noFill/>
          </a:ln>
          <a:effectLst>
            <a:glow rad="63500">
              <a:schemeClr val="accent6">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5652120" y="2071695"/>
            <a:ext cx="1008112" cy="864096"/>
          </a:xfrm>
          <a:prstGeom prst="rect">
            <a:avLst/>
          </a:prstGeom>
          <a:solidFill>
            <a:schemeClr val="accent2">
              <a:lumMod val="20000"/>
              <a:lumOff val="80000"/>
            </a:schemeClr>
          </a:solidFill>
          <a:ln>
            <a:noFill/>
          </a:ln>
          <a:effectLst>
            <a:glow rad="63500">
              <a:schemeClr val="accent1">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4611012" y="2071695"/>
            <a:ext cx="1008112" cy="864096"/>
          </a:xfrm>
          <a:prstGeom prst="rect">
            <a:avLst/>
          </a:prstGeom>
          <a:solidFill>
            <a:schemeClr val="accent2">
              <a:lumMod val="20000"/>
              <a:lumOff val="80000"/>
            </a:schemeClr>
          </a:solidFill>
          <a:ln>
            <a:noFill/>
          </a:ln>
          <a:effectLst>
            <a:glow rad="63500">
              <a:schemeClr val="accent1">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3550529" y="2071695"/>
            <a:ext cx="1008112" cy="864096"/>
          </a:xfrm>
          <a:prstGeom prst="rect">
            <a:avLst/>
          </a:prstGeom>
          <a:solidFill>
            <a:schemeClr val="accent2">
              <a:lumMod val="20000"/>
              <a:lumOff val="80000"/>
            </a:schemeClr>
          </a:solidFill>
          <a:ln>
            <a:noFill/>
          </a:ln>
          <a:effectLst>
            <a:glow rad="63500">
              <a:schemeClr val="accent1">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2555776" y="2067694"/>
            <a:ext cx="994752" cy="864096"/>
          </a:xfrm>
          <a:prstGeom prst="rect">
            <a:avLst/>
          </a:prstGeom>
          <a:solidFill>
            <a:schemeClr val="accent2">
              <a:lumMod val="20000"/>
              <a:lumOff val="80000"/>
            </a:schemeClr>
          </a:solidFill>
          <a:ln>
            <a:noFill/>
          </a:ln>
          <a:effectLst>
            <a:glow rad="63500">
              <a:schemeClr val="accent2">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a:off x="6660232" y="1995686"/>
            <a:ext cx="0" cy="1008112"/>
          </a:xfrm>
          <a:prstGeom prst="straightConnector1">
            <a:avLst/>
          </a:prstGeom>
          <a:ln w="38100">
            <a:solidFill>
              <a:srgbClr val="FF3300"/>
            </a:solidFill>
            <a:headEnd type="oval" w="med" len="med"/>
            <a:tailEnd type="oval" w="med" len="med"/>
          </a:ln>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550528" y="1473736"/>
            <a:ext cx="1039251" cy="288032"/>
          </a:xfrm>
          <a:prstGeom prst="rect">
            <a:avLst/>
          </a:prstGeom>
          <a:solidFill>
            <a:schemeClr val="accent2">
              <a:lumMod val="20000"/>
              <a:lumOff val="80000"/>
            </a:schemeClr>
          </a:solidFill>
          <a:ln>
            <a:noFill/>
          </a:ln>
          <a:effectLst>
            <a:glow rad="63500">
              <a:schemeClr val="accent3">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183403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80">
                                          <p:stCondLst>
                                            <p:cond delay="0"/>
                                          </p:stCondLst>
                                        </p:cTn>
                                        <p:tgtEl>
                                          <p:spTgt spid="7"/>
                                        </p:tgtEl>
                                      </p:cBhvr>
                                    </p:animEffect>
                                    <p:anim calcmode="lin" valueType="num">
                                      <p:cBhvr>
                                        <p:cTn id="3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6" dur="26">
                                          <p:stCondLst>
                                            <p:cond delay="650"/>
                                          </p:stCondLst>
                                        </p:cTn>
                                        <p:tgtEl>
                                          <p:spTgt spid="7"/>
                                        </p:tgtEl>
                                      </p:cBhvr>
                                      <p:to x="100000" y="60000"/>
                                    </p:animScale>
                                    <p:animScale>
                                      <p:cBhvr>
                                        <p:cTn id="37" dur="166" decel="50000">
                                          <p:stCondLst>
                                            <p:cond delay="676"/>
                                          </p:stCondLst>
                                        </p:cTn>
                                        <p:tgtEl>
                                          <p:spTgt spid="7"/>
                                        </p:tgtEl>
                                      </p:cBhvr>
                                      <p:to x="100000" y="100000"/>
                                    </p:animScale>
                                    <p:animScale>
                                      <p:cBhvr>
                                        <p:cTn id="38" dur="26">
                                          <p:stCondLst>
                                            <p:cond delay="1312"/>
                                          </p:stCondLst>
                                        </p:cTn>
                                        <p:tgtEl>
                                          <p:spTgt spid="7"/>
                                        </p:tgtEl>
                                      </p:cBhvr>
                                      <p:to x="100000" y="80000"/>
                                    </p:animScale>
                                    <p:animScale>
                                      <p:cBhvr>
                                        <p:cTn id="39" dur="166" decel="50000">
                                          <p:stCondLst>
                                            <p:cond delay="1338"/>
                                          </p:stCondLst>
                                        </p:cTn>
                                        <p:tgtEl>
                                          <p:spTgt spid="7"/>
                                        </p:tgtEl>
                                      </p:cBhvr>
                                      <p:to x="100000" y="100000"/>
                                    </p:animScale>
                                    <p:animScale>
                                      <p:cBhvr>
                                        <p:cTn id="40" dur="26">
                                          <p:stCondLst>
                                            <p:cond delay="1642"/>
                                          </p:stCondLst>
                                        </p:cTn>
                                        <p:tgtEl>
                                          <p:spTgt spid="7"/>
                                        </p:tgtEl>
                                      </p:cBhvr>
                                      <p:to x="100000" y="90000"/>
                                    </p:animScale>
                                    <p:animScale>
                                      <p:cBhvr>
                                        <p:cTn id="41" dur="166" decel="50000">
                                          <p:stCondLst>
                                            <p:cond delay="1668"/>
                                          </p:stCondLst>
                                        </p:cTn>
                                        <p:tgtEl>
                                          <p:spTgt spid="7"/>
                                        </p:tgtEl>
                                      </p:cBhvr>
                                      <p:to x="100000" y="100000"/>
                                    </p:animScale>
                                    <p:animScale>
                                      <p:cBhvr>
                                        <p:cTn id="42" dur="26">
                                          <p:stCondLst>
                                            <p:cond delay="1808"/>
                                          </p:stCondLst>
                                        </p:cTn>
                                        <p:tgtEl>
                                          <p:spTgt spid="7"/>
                                        </p:tgtEl>
                                      </p:cBhvr>
                                      <p:to x="100000" y="95000"/>
                                    </p:animScale>
                                    <p:animScale>
                                      <p:cBhvr>
                                        <p:cTn id="43" dur="166" decel="50000">
                                          <p:stCondLst>
                                            <p:cond delay="1834"/>
                                          </p:stCondLst>
                                        </p:cTn>
                                        <p:tgtEl>
                                          <p:spTgt spid="7"/>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6" presetClass="exit" presetSubtype="37" fill="hold" grpId="0" nodeType="clickEffect">
                                  <p:stCondLst>
                                    <p:cond delay="0"/>
                                  </p:stCondLst>
                                  <p:childTnLst>
                                    <p:animEffect transition="out" filter="barn(outVertical)">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xit" presetSubtype="37" fill="hold" grpId="0" nodeType="clickEffect">
                                  <p:stCondLst>
                                    <p:cond delay="0"/>
                                  </p:stCondLst>
                                  <p:childTnLst>
                                    <p:animEffect transition="out" filter="barn(outVertical)">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xit" presetSubtype="37" fill="hold" grpId="0" nodeType="clickEffect">
                                  <p:stCondLst>
                                    <p:cond delay="0"/>
                                  </p:stCondLst>
                                  <p:childTnLst>
                                    <p:animEffect transition="out" filter="barn(outVertical)">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xit" presetSubtype="37" fill="hold" grpId="0" nodeType="clickEffect">
                                  <p:stCondLst>
                                    <p:cond delay="0"/>
                                  </p:stCondLst>
                                  <p:childTnLst>
                                    <p:animEffect transition="out" filter="barn(outVertical)">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xit" presetSubtype="37" fill="hold" grpId="0" nodeType="clickEffect">
                                  <p:stCondLst>
                                    <p:cond delay="0"/>
                                  </p:stCondLst>
                                  <p:childTnLst>
                                    <p:animEffect transition="out" filter="barn(outVertical)">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6" presetClass="exit" presetSubtype="37" fill="hold" grpId="0" nodeType="clickEffect">
                                  <p:stCondLst>
                                    <p:cond delay="0"/>
                                  </p:stCondLst>
                                  <p:childTnLst>
                                    <p:animEffect transition="out" filter="barn(outVertical)">
                                      <p:cBhvr>
                                        <p:cTn id="84" dur="500"/>
                                        <p:tgtEl>
                                          <p:spTgt spid="23"/>
                                        </p:tgtEl>
                                      </p:cBhvr>
                                    </p:animEffect>
                                    <p:set>
                                      <p:cBhvr>
                                        <p:cTn id="85"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4" grpId="0"/>
      <p:bldP spid="15" grpId="0"/>
      <p:bldP spid="18" grpId="0"/>
      <p:bldP spid="20" grpId="0"/>
      <p:bldP spid="8" grpId="0" animBg="1"/>
      <p:bldP spid="8" grpId="1" animBg="1"/>
      <p:bldP spid="17" grpId="0" animBg="1"/>
      <p:bldP spid="17" grpId="1" animBg="1"/>
      <p:bldP spid="19" grpId="0" animBg="1"/>
      <p:bldP spid="19" grpId="1" animBg="1"/>
      <p:bldP spid="21" grpId="0" animBg="1"/>
      <p:bldP spid="21" grpId="1" animBg="1"/>
      <p:bldP spid="22" grpId="0" animBg="1"/>
      <p:bldP spid="22" grpId="1" animBg="1"/>
      <p:bldP spid="23" grpId="0" animBg="1"/>
      <p:bldP spid="2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C014052-953B-4273-8F47-BF25327D5B24}" type="slidenum">
              <a:rPr lang="en-US" smtClean="0"/>
              <a:t>13</a:t>
            </a:fld>
            <a:endParaRPr lang="en-US"/>
          </a:p>
        </p:txBody>
      </p:sp>
      <p:sp>
        <p:nvSpPr>
          <p:cNvPr id="5" name="Title 1"/>
          <p:cNvSpPr txBox="1">
            <a:spLocks/>
          </p:cNvSpPr>
          <p:nvPr/>
        </p:nvSpPr>
        <p:spPr>
          <a:xfrm>
            <a:off x="304800" y="-57150"/>
            <a:ext cx="8569960" cy="37719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spc="50" dirty="0">
              <a:ln w="11430"/>
              <a:solidFill>
                <a:srgbClr val="8C4C64"/>
              </a:solidFill>
              <a:effectLst>
                <a:outerShdw blurRad="76200" dist="50800" dir="5400000" algn="tl" rotWithShape="0">
                  <a:srgbClr val="000000">
                    <a:alpha val="65000"/>
                  </a:srgbClr>
                </a:outerShdw>
              </a:effectLst>
            </a:endParaRPr>
          </a:p>
          <a:p>
            <a:endParaRPr lang="en-US" sz="2400" spc="50" dirty="0">
              <a:ln w="11430"/>
              <a:solidFill>
                <a:srgbClr val="8C4C64"/>
              </a:solidFill>
              <a:effectLst>
                <a:outerShdw blurRad="76200" dist="50800" dir="5400000" algn="tl" rotWithShape="0">
                  <a:srgbClr val="000000">
                    <a:alpha val="65000"/>
                  </a:srgbClr>
                </a:outerShdw>
              </a:effectLst>
            </a:endParaRPr>
          </a:p>
        </p:txBody>
      </p:sp>
      <p:sp>
        <p:nvSpPr>
          <p:cNvPr id="13" name="Rectangle 12"/>
          <p:cNvSpPr/>
          <p:nvPr/>
        </p:nvSpPr>
        <p:spPr>
          <a:xfrm>
            <a:off x="-26713" y="-1"/>
            <a:ext cx="9170709" cy="5143501"/>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6713" y="1059582"/>
            <a:ext cx="9170713" cy="400110"/>
          </a:xfrm>
          <a:prstGeom prst="rect">
            <a:avLst/>
          </a:prstGeom>
          <a:noFill/>
        </p:spPr>
        <p:txBody>
          <a:bodyPr wrap="square" rtlCol="0">
            <a:spAutoFit/>
          </a:bodyPr>
          <a:lstStyle/>
          <a:p>
            <a:pPr algn="ctr"/>
            <a:r>
              <a:rPr lang="fr-FR" sz="2000" dirty="0">
                <a:solidFill>
                  <a:schemeClr val="bg1"/>
                </a:solidFill>
                <a:latin typeface="Spectral Light" panose="02020302060000000000" pitchFamily="18" charset="0"/>
                <a:cs typeface="Arial" panose="020B0604020202020204" pitchFamily="34" charset="0"/>
              </a:rPr>
              <a:t>15 </a:t>
            </a:r>
            <a:r>
              <a:rPr lang="fr-FR" sz="2000" dirty="0" err="1">
                <a:solidFill>
                  <a:schemeClr val="bg1"/>
                </a:solidFill>
                <a:latin typeface="Spectral Light" panose="02020302060000000000" pitchFamily="18" charset="0"/>
                <a:cs typeface="Arial" panose="020B0604020202020204" pitchFamily="34" charset="0"/>
              </a:rPr>
              <a:t>aviv</a:t>
            </a:r>
            <a:r>
              <a:rPr lang="fr-FR" sz="2000" dirty="0">
                <a:solidFill>
                  <a:schemeClr val="bg1"/>
                </a:solidFill>
                <a:latin typeface="Spectral Light" panose="02020302060000000000" pitchFamily="18" charset="0"/>
                <a:cs typeface="Arial" panose="020B0604020202020204" pitchFamily="34" charset="0"/>
              </a:rPr>
              <a:t> : </a:t>
            </a:r>
            <a:r>
              <a:rPr lang="fr-FR" sz="2000" dirty="0">
                <a:solidFill>
                  <a:srgbClr val="FFFF47"/>
                </a:solidFill>
                <a:latin typeface="Spectral Light" panose="02020302060000000000" pitchFamily="18" charset="0"/>
                <a:cs typeface="Arial" panose="020B0604020202020204" pitchFamily="34" charset="0"/>
              </a:rPr>
              <a:t>1 portion </a:t>
            </a:r>
            <a:r>
              <a:rPr lang="fr-FR" sz="2000" dirty="0">
                <a:solidFill>
                  <a:schemeClr val="bg1"/>
                </a:solidFill>
                <a:latin typeface="Spectral Light" panose="02020302060000000000" pitchFamily="18" charset="0"/>
                <a:cs typeface="Arial" panose="020B0604020202020204" pitchFamily="34" charset="0"/>
              </a:rPr>
              <a:t>de marche</a:t>
            </a:r>
          </a:p>
        </p:txBody>
      </p:sp>
      <p:sp>
        <p:nvSpPr>
          <p:cNvPr id="14" name="ZoneTexte 13"/>
          <p:cNvSpPr txBox="1"/>
          <p:nvPr/>
        </p:nvSpPr>
        <p:spPr>
          <a:xfrm>
            <a:off x="-56057" y="1628745"/>
            <a:ext cx="9170709" cy="400110"/>
          </a:xfrm>
          <a:prstGeom prst="rect">
            <a:avLst/>
          </a:prstGeom>
          <a:noFill/>
        </p:spPr>
        <p:txBody>
          <a:bodyPr wrap="square" rtlCol="0">
            <a:spAutoFit/>
          </a:bodyPr>
          <a:lstStyle/>
          <a:p>
            <a:pPr algn="ctr"/>
            <a:r>
              <a:rPr lang="fr-FR" sz="2000" dirty="0">
                <a:solidFill>
                  <a:schemeClr val="bg1"/>
                </a:solidFill>
                <a:latin typeface="Spectral Light" panose="02020302060000000000" pitchFamily="18" charset="0"/>
                <a:cs typeface="Arial" panose="020B0604020202020204" pitchFamily="34" charset="0"/>
              </a:rPr>
              <a:t>16 </a:t>
            </a:r>
            <a:r>
              <a:rPr lang="fr-FR" sz="2000" dirty="0" err="1">
                <a:solidFill>
                  <a:schemeClr val="bg1"/>
                </a:solidFill>
                <a:latin typeface="Spectral Light" panose="02020302060000000000" pitchFamily="18" charset="0"/>
                <a:cs typeface="Arial" panose="020B0604020202020204" pitchFamily="34" charset="0"/>
              </a:rPr>
              <a:t>aviv</a:t>
            </a:r>
            <a:r>
              <a:rPr lang="fr-FR" sz="2000" dirty="0">
                <a:solidFill>
                  <a:schemeClr val="bg1"/>
                </a:solidFill>
                <a:latin typeface="Spectral Light" panose="02020302060000000000" pitchFamily="18" charset="0"/>
                <a:cs typeface="Arial" panose="020B0604020202020204" pitchFamily="34" charset="0"/>
              </a:rPr>
              <a:t> : </a:t>
            </a:r>
            <a:r>
              <a:rPr lang="fr-FR" sz="2000" dirty="0">
                <a:solidFill>
                  <a:srgbClr val="FFFF47"/>
                </a:solidFill>
                <a:latin typeface="Spectral Light" panose="02020302060000000000" pitchFamily="18" charset="0"/>
                <a:cs typeface="Arial" panose="020B0604020202020204" pitchFamily="34" charset="0"/>
              </a:rPr>
              <a:t>1 portion </a:t>
            </a:r>
            <a:r>
              <a:rPr lang="fr-FR" sz="2000" dirty="0">
                <a:solidFill>
                  <a:schemeClr val="bg1"/>
                </a:solidFill>
                <a:latin typeface="Spectral Light" panose="02020302060000000000" pitchFamily="18" charset="0"/>
                <a:cs typeface="Arial" panose="020B0604020202020204" pitchFamily="34" charset="0"/>
              </a:rPr>
              <a:t>de marche</a:t>
            </a:r>
          </a:p>
        </p:txBody>
      </p:sp>
      <p:sp>
        <p:nvSpPr>
          <p:cNvPr id="15" name="ZoneTexte 14"/>
          <p:cNvSpPr txBox="1"/>
          <p:nvPr/>
        </p:nvSpPr>
        <p:spPr>
          <a:xfrm>
            <a:off x="-43485" y="2171639"/>
            <a:ext cx="9170713" cy="584775"/>
          </a:xfrm>
          <a:prstGeom prst="rect">
            <a:avLst/>
          </a:prstGeom>
          <a:noFill/>
        </p:spPr>
        <p:txBody>
          <a:bodyPr wrap="square" rtlCol="0">
            <a:spAutoFit/>
          </a:bodyPr>
          <a:lstStyle/>
          <a:p>
            <a:pPr algn="ctr"/>
            <a:r>
              <a:rPr lang="fr-FR" sz="2400" dirty="0">
                <a:solidFill>
                  <a:schemeClr val="bg1"/>
                </a:solidFill>
                <a:latin typeface="Spectral Light" panose="02020302060000000000" pitchFamily="18" charset="0"/>
                <a:cs typeface="Arial" panose="020B0604020202020204" pitchFamily="34" charset="0"/>
              </a:rPr>
              <a:t>17 </a:t>
            </a:r>
            <a:r>
              <a:rPr lang="fr-FR" sz="2400" dirty="0" err="1">
                <a:solidFill>
                  <a:schemeClr val="bg1"/>
                </a:solidFill>
                <a:latin typeface="Spectral Light" panose="02020302060000000000" pitchFamily="18" charset="0"/>
                <a:cs typeface="Arial" panose="020B0604020202020204" pitchFamily="34" charset="0"/>
              </a:rPr>
              <a:t>aviv</a:t>
            </a:r>
            <a:r>
              <a:rPr lang="fr-FR" sz="2400" dirty="0">
                <a:solidFill>
                  <a:schemeClr val="bg1"/>
                </a:solidFill>
                <a:latin typeface="Spectral Light" panose="02020302060000000000" pitchFamily="18" charset="0"/>
                <a:cs typeface="Arial" panose="020B0604020202020204" pitchFamily="34" charset="0"/>
              </a:rPr>
              <a:t> : </a:t>
            </a:r>
            <a:r>
              <a:rPr lang="fr-FR" sz="3200" dirty="0">
                <a:solidFill>
                  <a:srgbClr val="FFFF00"/>
                </a:solidFill>
                <a:latin typeface="Spectral Light" panose="02020302060000000000" pitchFamily="18" charset="0"/>
                <a:cs typeface="Arial" panose="020B0604020202020204" pitchFamily="34" charset="0"/>
              </a:rPr>
              <a:t>2 portions </a:t>
            </a:r>
            <a:r>
              <a:rPr lang="fr-FR" sz="2400" dirty="0">
                <a:solidFill>
                  <a:schemeClr val="bg1"/>
                </a:solidFill>
                <a:latin typeface="Spectral Light" panose="02020302060000000000" pitchFamily="18" charset="0"/>
                <a:cs typeface="Arial" panose="020B0604020202020204" pitchFamily="34" charset="0"/>
              </a:rPr>
              <a:t>de marche</a:t>
            </a:r>
          </a:p>
        </p:txBody>
      </p:sp>
      <p:sp>
        <p:nvSpPr>
          <p:cNvPr id="18" name="ZoneTexte 17"/>
          <p:cNvSpPr txBox="1"/>
          <p:nvPr/>
        </p:nvSpPr>
        <p:spPr>
          <a:xfrm>
            <a:off x="-56057" y="2787774"/>
            <a:ext cx="9170713" cy="430887"/>
          </a:xfrm>
          <a:prstGeom prst="rect">
            <a:avLst/>
          </a:prstGeom>
          <a:noFill/>
        </p:spPr>
        <p:txBody>
          <a:bodyPr wrap="square" rtlCol="0">
            <a:spAutoFit/>
          </a:bodyPr>
          <a:lstStyle/>
          <a:p>
            <a:pPr algn="ctr"/>
            <a:r>
              <a:rPr lang="fr-FR" sz="2200" dirty="0">
                <a:solidFill>
                  <a:schemeClr val="bg1"/>
                </a:solidFill>
                <a:latin typeface="Spectral Light" panose="02020302060000000000" pitchFamily="18" charset="0"/>
                <a:cs typeface="Arial" panose="020B0604020202020204" pitchFamily="34" charset="0"/>
              </a:rPr>
              <a:t>18 </a:t>
            </a:r>
            <a:r>
              <a:rPr lang="fr-FR" sz="2200" dirty="0" err="1">
                <a:solidFill>
                  <a:schemeClr val="bg1"/>
                </a:solidFill>
                <a:latin typeface="Spectral Light" panose="02020302060000000000" pitchFamily="18" charset="0"/>
                <a:cs typeface="Arial" panose="020B0604020202020204" pitchFamily="34" charset="0"/>
              </a:rPr>
              <a:t>aviv</a:t>
            </a:r>
            <a:r>
              <a:rPr lang="fr-FR" sz="2200" dirty="0">
                <a:solidFill>
                  <a:schemeClr val="bg1"/>
                </a:solidFill>
                <a:latin typeface="Spectral Light" panose="02020302060000000000" pitchFamily="18" charset="0"/>
                <a:cs typeface="Arial" panose="020B0604020202020204" pitchFamily="34" charset="0"/>
              </a:rPr>
              <a:t> : repos/shabbat</a:t>
            </a:r>
          </a:p>
        </p:txBody>
      </p:sp>
      <p:sp>
        <p:nvSpPr>
          <p:cNvPr id="19" name="Rectangle 18"/>
          <p:cNvSpPr/>
          <p:nvPr/>
        </p:nvSpPr>
        <p:spPr>
          <a:xfrm>
            <a:off x="2259508" y="195485"/>
            <a:ext cx="4624984" cy="584775"/>
          </a:xfrm>
          <a:prstGeom prst="rect">
            <a:avLst/>
          </a:prstGeom>
        </p:spPr>
        <p:txBody>
          <a:bodyPr wrap="none">
            <a:spAutoFit/>
          </a:bodyPr>
          <a:lstStyle/>
          <a:p>
            <a:pPr algn="ct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Le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Calendrier</a:t>
            </a: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 de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l’Exode</a:t>
            </a:r>
            <a:endPar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endParaRPr>
          </a:p>
        </p:txBody>
      </p:sp>
      <p:sp>
        <p:nvSpPr>
          <p:cNvPr id="6" name="Virage 5"/>
          <p:cNvSpPr/>
          <p:nvPr/>
        </p:nvSpPr>
        <p:spPr>
          <a:xfrm rot="5400000">
            <a:off x="6484330" y="2818769"/>
            <a:ext cx="1296144" cy="49582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ZoneTexte 19"/>
          <p:cNvSpPr txBox="1"/>
          <p:nvPr/>
        </p:nvSpPr>
        <p:spPr>
          <a:xfrm>
            <a:off x="878292" y="3714750"/>
            <a:ext cx="7422976" cy="738664"/>
          </a:xfrm>
          <a:prstGeom prst="rect">
            <a:avLst/>
          </a:prstGeom>
          <a:noFill/>
        </p:spPr>
        <p:txBody>
          <a:bodyPr wrap="square" rtlCol="0">
            <a:spAutoFit/>
          </a:bodyPr>
          <a:lstStyle/>
          <a:p>
            <a:pPr algn="r"/>
            <a:r>
              <a:rPr lang="fr-FR" sz="2200" dirty="0">
                <a:solidFill>
                  <a:schemeClr val="bg1"/>
                </a:solidFill>
                <a:latin typeface="Spectral Light" panose="02020302060000000000" pitchFamily="18" charset="0"/>
                <a:cs typeface="Arial" panose="020B0604020202020204" pitchFamily="34" charset="0"/>
              </a:rPr>
              <a:t>= modèle des </a:t>
            </a:r>
            <a:r>
              <a:rPr lang="fr-FR" sz="2800" dirty="0">
                <a:solidFill>
                  <a:srgbClr val="FFFF00"/>
                </a:solidFill>
                <a:latin typeface="Spectral Light" panose="02020302060000000000" pitchFamily="18" charset="0"/>
                <a:cs typeface="Arial" panose="020B0604020202020204" pitchFamily="34" charset="0"/>
              </a:rPr>
              <a:t>2 portions </a:t>
            </a:r>
            <a:r>
              <a:rPr lang="fr-FR" sz="2200" dirty="0">
                <a:solidFill>
                  <a:schemeClr val="bg1"/>
                </a:solidFill>
                <a:latin typeface="Spectral Light" panose="02020302060000000000" pitchFamily="18" charset="0"/>
                <a:cs typeface="Arial" panose="020B0604020202020204" pitchFamily="34" charset="0"/>
              </a:rPr>
              <a:t>de manne la veille du shabbat </a:t>
            </a:r>
            <a:r>
              <a:rPr lang="fr-FR" sz="1400" dirty="0">
                <a:solidFill>
                  <a:srgbClr val="FFFF66"/>
                </a:solidFill>
                <a:latin typeface="Arial" panose="020B0604020202020204" pitchFamily="34" charset="0"/>
                <a:cs typeface="Arial" panose="020B0604020202020204" pitchFamily="34" charset="0"/>
              </a:rPr>
              <a:t>Exode 16.22/23</a:t>
            </a:r>
          </a:p>
        </p:txBody>
      </p:sp>
    </p:spTree>
    <p:extLst>
      <p:ext uri="{BB962C8B-B14F-4D97-AF65-F5344CB8AC3E}">
        <p14:creationId xmlns:p14="http://schemas.microsoft.com/office/powerpoint/2010/main" val="10362623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750" fill="hold"/>
                                        <p:tgtEl>
                                          <p:spTgt spid="15"/>
                                        </p:tgtEl>
                                        <p:attrNameLst>
                                          <p:attrName>ppt_w</p:attrName>
                                        </p:attrNameLst>
                                      </p:cBhvr>
                                      <p:tavLst>
                                        <p:tav tm="0">
                                          <p:val>
                                            <p:fltVal val="0"/>
                                          </p:val>
                                        </p:tav>
                                        <p:tav tm="100000">
                                          <p:val>
                                            <p:strVal val="#ppt_w"/>
                                          </p:val>
                                        </p:tav>
                                      </p:tavLst>
                                    </p:anim>
                                    <p:anim calcmode="lin" valueType="num">
                                      <p:cBhvr>
                                        <p:cTn id="18" dur="750" fill="hold"/>
                                        <p:tgtEl>
                                          <p:spTgt spid="15"/>
                                        </p:tgtEl>
                                        <p:attrNameLst>
                                          <p:attrName>ppt_h</p:attrName>
                                        </p:attrNameLst>
                                      </p:cBhvr>
                                      <p:tavLst>
                                        <p:tav tm="0">
                                          <p:val>
                                            <p:fltVal val="0"/>
                                          </p:val>
                                        </p:tav>
                                        <p:tav tm="100000">
                                          <p:val>
                                            <p:strVal val="#ppt_h"/>
                                          </p:val>
                                        </p:tav>
                                      </p:tavLst>
                                    </p:anim>
                                    <p:animEffect transition="in" filter="fade">
                                      <p:cBhvr>
                                        <p:cTn id="19" dur="75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5"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vertical)">
                                      <p:cBhvr>
                                        <p:cTn id="3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8" grpId="0"/>
      <p:bldP spid="6"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5399"/>
          <a:stretch/>
        </p:blipFill>
        <p:spPr bwMode="auto">
          <a:xfrm>
            <a:off x="0" y="0"/>
            <a:ext cx="9144000" cy="5172589"/>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14</a:t>
            </a:fld>
            <a:endParaRPr lang="fr-FR" dirty="0">
              <a:solidFill>
                <a:schemeClr val="bg1">
                  <a:lumMod val="75000"/>
                </a:schemeClr>
              </a:solidFill>
            </a:endParaRPr>
          </a:p>
        </p:txBody>
      </p:sp>
      <p:sp>
        <p:nvSpPr>
          <p:cNvPr id="7" name="TextBox 4"/>
          <p:cNvSpPr txBox="1"/>
          <p:nvPr/>
        </p:nvSpPr>
        <p:spPr>
          <a:xfrm>
            <a:off x="-13717" y="195486"/>
            <a:ext cx="9144000" cy="769441"/>
          </a:xfrm>
          <a:prstGeom prst="rect">
            <a:avLst/>
          </a:prstGeom>
          <a:noFill/>
        </p:spPr>
        <p:txBody>
          <a:bodyPr wrap="square" rtlCol="0">
            <a:spAutoFit/>
          </a:bodyPr>
          <a:lstStyle/>
          <a:p>
            <a:pPr algn="ctr"/>
            <a:r>
              <a:rPr lang="en-US" sz="4400" dirty="0" err="1">
                <a:solidFill>
                  <a:schemeClr val="bg1"/>
                </a:solidFill>
                <a:effectLst>
                  <a:outerShdw blurRad="38100" dist="38100" dir="2700000" algn="tl">
                    <a:srgbClr val="000000">
                      <a:alpha val="43137"/>
                    </a:srgbClr>
                  </a:outerShdw>
                </a:effectLst>
                <a:latin typeface="Apple Garamond" panose="02000506080000020004" pitchFamily="2" charset="0"/>
              </a:rPr>
              <a:t>Traversée</a:t>
            </a:r>
            <a:r>
              <a:rPr lang="en-US" sz="4400" dirty="0">
                <a:solidFill>
                  <a:schemeClr val="bg1"/>
                </a:solidFill>
                <a:effectLst>
                  <a:outerShdw blurRad="38100" dist="38100" dir="2700000" algn="tl">
                    <a:srgbClr val="000000">
                      <a:alpha val="43137"/>
                    </a:srgbClr>
                  </a:outerShdw>
                </a:effectLst>
                <a:latin typeface="Apple Garamond" panose="02000506080000020004" pitchFamily="2" charset="0"/>
              </a:rPr>
              <a:t> de la </a:t>
            </a:r>
            <a:r>
              <a:rPr lang="en-US" sz="4400" dirty="0" err="1">
                <a:solidFill>
                  <a:schemeClr val="bg1"/>
                </a:solidFill>
                <a:effectLst>
                  <a:outerShdw blurRad="38100" dist="38100" dir="2700000" algn="tl">
                    <a:srgbClr val="000000">
                      <a:alpha val="43137"/>
                    </a:srgbClr>
                  </a:outerShdw>
                </a:effectLst>
                <a:latin typeface="Apple Garamond" panose="02000506080000020004" pitchFamily="2" charset="0"/>
              </a:rPr>
              <a:t>mer</a:t>
            </a:r>
            <a:r>
              <a:rPr lang="en-US" sz="4400" dirty="0">
                <a:solidFill>
                  <a:schemeClr val="bg1"/>
                </a:solidFill>
                <a:effectLst>
                  <a:outerShdw blurRad="38100" dist="38100" dir="2700000" algn="tl">
                    <a:srgbClr val="000000">
                      <a:alpha val="43137"/>
                    </a:srgbClr>
                  </a:outerShdw>
                </a:effectLst>
                <a:latin typeface="Apple Garamond" panose="02000506080000020004" pitchFamily="2" charset="0"/>
              </a:rPr>
              <a:t> des </a:t>
            </a:r>
            <a:r>
              <a:rPr lang="en-US" sz="4400" dirty="0" err="1">
                <a:solidFill>
                  <a:schemeClr val="bg1"/>
                </a:solidFill>
                <a:effectLst>
                  <a:outerShdw blurRad="38100" dist="38100" dir="2700000" algn="tl">
                    <a:srgbClr val="000000">
                      <a:alpha val="43137"/>
                    </a:srgbClr>
                  </a:outerShdw>
                </a:effectLst>
                <a:latin typeface="Apple Garamond" panose="02000506080000020004" pitchFamily="2" charset="0"/>
              </a:rPr>
              <a:t>roseaux</a:t>
            </a:r>
            <a:endParaRPr lang="en-US" sz="4400" dirty="0">
              <a:solidFill>
                <a:schemeClr val="bg1"/>
              </a:solidFill>
              <a:effectLst>
                <a:outerShdw blurRad="38100" dist="38100" dir="2700000" algn="tl">
                  <a:srgbClr val="000000">
                    <a:alpha val="43137"/>
                  </a:srgbClr>
                </a:outerShdw>
              </a:effectLst>
              <a:latin typeface="Apple Garamond" panose="02000506080000020004" pitchFamily="2"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867" y="1261418"/>
            <a:ext cx="4608265" cy="26497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153458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C014052-953B-4273-8F47-BF25327D5B24}" type="slidenum">
              <a:rPr lang="en-US" smtClean="0"/>
              <a:t>15</a:t>
            </a:fld>
            <a:endParaRPr lang="en-US"/>
          </a:p>
        </p:txBody>
      </p:sp>
      <p:sp>
        <p:nvSpPr>
          <p:cNvPr id="5" name="Title 1"/>
          <p:cNvSpPr txBox="1">
            <a:spLocks/>
          </p:cNvSpPr>
          <p:nvPr/>
        </p:nvSpPr>
        <p:spPr>
          <a:xfrm>
            <a:off x="304800" y="-57150"/>
            <a:ext cx="8569960" cy="37719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spc="50" dirty="0">
              <a:ln w="11430"/>
              <a:solidFill>
                <a:srgbClr val="8C4C64"/>
              </a:solidFill>
              <a:effectLst>
                <a:outerShdw blurRad="76200" dist="50800" dir="5400000" algn="tl" rotWithShape="0">
                  <a:srgbClr val="000000">
                    <a:alpha val="65000"/>
                  </a:srgbClr>
                </a:outerShdw>
              </a:effectLst>
            </a:endParaRPr>
          </a:p>
          <a:p>
            <a:endParaRPr lang="en-US" sz="2400" spc="50" dirty="0">
              <a:ln w="11430"/>
              <a:solidFill>
                <a:srgbClr val="8C4C64"/>
              </a:solidFill>
              <a:effectLst>
                <a:outerShdw blurRad="76200" dist="50800" dir="5400000" algn="tl" rotWithShape="0">
                  <a:srgbClr val="000000">
                    <a:alpha val="65000"/>
                  </a:srgbClr>
                </a:outerShdw>
              </a:effectLst>
            </a:endParaRPr>
          </a:p>
        </p:txBody>
      </p:sp>
      <p:sp>
        <p:nvSpPr>
          <p:cNvPr id="13" name="Rectangle 12"/>
          <p:cNvSpPr/>
          <p:nvPr/>
        </p:nvSpPr>
        <p:spPr>
          <a:xfrm>
            <a:off x="-26713" y="-1"/>
            <a:ext cx="9170709" cy="5143501"/>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2259509" y="195485"/>
            <a:ext cx="4624984" cy="584775"/>
          </a:xfrm>
          <a:prstGeom prst="rect">
            <a:avLst/>
          </a:prstGeom>
        </p:spPr>
        <p:txBody>
          <a:bodyPr wrap="none">
            <a:spAutoFit/>
          </a:bodyPr>
          <a:lstStyle/>
          <a:p>
            <a:pPr algn="ctr"/>
            <a:r>
              <a:rPr lang="en-US" sz="3200" b="1" dirty="0">
                <a:ln w="11430"/>
                <a:solidFill>
                  <a:srgbClr val="0070C0"/>
                </a:solidFill>
                <a:effectLst>
                  <a:outerShdw blurRad="50800" dist="39000" dir="5460000" algn="tl">
                    <a:srgbClr val="000000">
                      <a:alpha val="38000"/>
                    </a:srgbClr>
                  </a:outerShdw>
                </a:effectLst>
                <a:latin typeface="Spectral Light" panose="02020302060000000000" pitchFamily="18" charset="0"/>
              </a:rPr>
              <a:t>Le </a:t>
            </a:r>
            <a:r>
              <a:rPr lang="en-US" sz="3200" b="1" dirty="0" err="1">
                <a:ln w="11430"/>
                <a:solidFill>
                  <a:srgbClr val="0070C0"/>
                </a:solidFill>
                <a:effectLst>
                  <a:outerShdw blurRad="50800" dist="39000" dir="5460000" algn="tl">
                    <a:srgbClr val="000000">
                      <a:alpha val="38000"/>
                    </a:srgbClr>
                  </a:outerShdw>
                </a:effectLst>
                <a:latin typeface="Spectral Light" panose="02020302060000000000" pitchFamily="18" charset="0"/>
              </a:rPr>
              <a:t>Calendrier</a:t>
            </a:r>
            <a:r>
              <a:rPr lang="en-US" sz="3200" b="1" dirty="0">
                <a:ln w="11430"/>
                <a:solidFill>
                  <a:srgbClr val="0070C0"/>
                </a:solidFill>
                <a:effectLst>
                  <a:outerShdw blurRad="50800" dist="39000" dir="5460000" algn="tl">
                    <a:srgbClr val="000000">
                      <a:alpha val="38000"/>
                    </a:srgbClr>
                  </a:outerShdw>
                </a:effectLst>
                <a:latin typeface="Spectral Light" panose="02020302060000000000" pitchFamily="18" charset="0"/>
              </a:rPr>
              <a:t> de </a:t>
            </a:r>
            <a:r>
              <a:rPr lang="en-US" sz="3200" b="1" dirty="0" err="1">
                <a:ln w="11430"/>
                <a:solidFill>
                  <a:srgbClr val="0070C0"/>
                </a:solidFill>
                <a:effectLst>
                  <a:outerShdw blurRad="50800" dist="39000" dir="5460000" algn="tl">
                    <a:srgbClr val="000000">
                      <a:alpha val="38000"/>
                    </a:srgbClr>
                  </a:outerShdw>
                </a:effectLst>
                <a:latin typeface="Spectral Light" panose="02020302060000000000" pitchFamily="18" charset="0"/>
              </a:rPr>
              <a:t>l’Exode</a:t>
            </a:r>
            <a:endParaRPr lang="en-US" sz="3200" b="1" dirty="0">
              <a:ln w="11430"/>
              <a:solidFill>
                <a:srgbClr val="00B0F0"/>
              </a:solidFill>
              <a:effectLst>
                <a:outerShdw blurRad="50800" dist="39000" dir="5460000" algn="tl">
                  <a:srgbClr val="000000">
                    <a:alpha val="38000"/>
                  </a:srgbClr>
                </a:outerShdw>
              </a:effectLst>
              <a:latin typeface="Spectral Light" panose="02020302060000000000" pitchFamily="18" charset="0"/>
            </a:endParaRPr>
          </a:p>
        </p:txBody>
      </p:sp>
      <p:sp>
        <p:nvSpPr>
          <p:cNvPr id="20" name="Rectangle 19"/>
          <p:cNvSpPr/>
          <p:nvPr/>
        </p:nvSpPr>
        <p:spPr>
          <a:xfrm>
            <a:off x="2259508" y="195485"/>
            <a:ext cx="4624984" cy="584775"/>
          </a:xfrm>
          <a:prstGeom prst="rect">
            <a:avLst/>
          </a:prstGeom>
        </p:spPr>
        <p:txBody>
          <a:bodyPr wrap="none">
            <a:spAutoFit/>
          </a:bodyPr>
          <a:lstStyle/>
          <a:p>
            <a:pPr algn="ct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Le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Calendrier</a:t>
            </a: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 de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l’Exode</a:t>
            </a:r>
            <a:endPar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endParaRPr>
          </a:p>
        </p:txBody>
      </p:sp>
      <p:graphicFrame>
        <p:nvGraphicFramePr>
          <p:cNvPr id="19" name="Table 3"/>
          <p:cNvGraphicFramePr>
            <a:graphicFrameLocks noGrp="1"/>
          </p:cNvGraphicFramePr>
          <p:nvPr>
            <p:extLst>
              <p:ext uri="{D42A27DB-BD31-4B8C-83A1-F6EECF244321}">
                <p14:modId xmlns:p14="http://schemas.microsoft.com/office/powerpoint/2010/main" val="319536966"/>
              </p:ext>
            </p:extLst>
          </p:nvPr>
        </p:nvGraphicFramePr>
        <p:xfrm>
          <a:off x="467544" y="1210836"/>
          <a:ext cx="7200900" cy="2484120"/>
        </p:xfrm>
        <a:graphic>
          <a:graphicData uri="http://schemas.openxmlformats.org/drawingml/2006/table">
            <a:tbl>
              <a:tblPr firstRow="1" bandRow="1">
                <a:tableStyleId>{21E4AEA4-8DFA-4A89-87EB-49C32662AFE0}</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tblGrid>
              <a:tr h="251460">
                <a:tc>
                  <a:txBody>
                    <a:bodyPr/>
                    <a:lstStyle/>
                    <a:p>
                      <a:pPr algn="ctr"/>
                      <a:r>
                        <a:rPr lang="en-US" sz="1200" dirty="0"/>
                        <a:t>1</a:t>
                      </a:r>
                      <a:r>
                        <a:rPr lang="en-US" sz="1200" baseline="30000" dirty="0"/>
                        <a:t>er</a:t>
                      </a:r>
                      <a:r>
                        <a:rPr lang="en-US" sz="1200" dirty="0"/>
                        <a:t> (Dim)</a:t>
                      </a:r>
                    </a:p>
                  </a:txBody>
                  <a:tcPr marT="34290" marB="34290">
                    <a:cell3D prstMaterial="dkEdge">
                      <a:bevel w="77470" h="12700" prst="softRound"/>
                      <a:lightRig rig="flood" dir="t"/>
                    </a:cell3D>
                  </a:tcPr>
                </a:tc>
                <a:tc>
                  <a:txBody>
                    <a:bodyPr/>
                    <a:lstStyle/>
                    <a:p>
                      <a:pPr algn="ctr"/>
                      <a:r>
                        <a:rPr lang="en-US" sz="1200" dirty="0"/>
                        <a:t>2</a:t>
                      </a:r>
                      <a:r>
                        <a:rPr lang="en-US" sz="1200" baseline="30000" dirty="0"/>
                        <a:t>e</a:t>
                      </a:r>
                      <a:r>
                        <a:rPr lang="en-US" sz="1200" dirty="0"/>
                        <a:t> (</a:t>
                      </a:r>
                      <a:r>
                        <a:rPr lang="en-US" sz="1200" dirty="0" err="1"/>
                        <a:t>Lun</a:t>
                      </a:r>
                      <a:r>
                        <a:rPr lang="en-US" sz="1200" dirty="0"/>
                        <a:t>)</a:t>
                      </a:r>
                    </a:p>
                  </a:txBody>
                  <a:tcPr marT="34290" marB="34290">
                    <a:cell3D prstMaterial="dkEdge">
                      <a:bevel w="77470" h="12700" prst="softRound"/>
                      <a:lightRig rig="flood" dir="t"/>
                    </a:cell3D>
                  </a:tcPr>
                </a:tc>
                <a:tc>
                  <a:txBody>
                    <a:bodyPr/>
                    <a:lstStyle/>
                    <a:p>
                      <a:pPr algn="ctr"/>
                      <a:r>
                        <a:rPr lang="en-US" sz="1200" dirty="0"/>
                        <a:t>3</a:t>
                      </a:r>
                      <a:r>
                        <a:rPr lang="en-US" sz="1200" baseline="30000" dirty="0"/>
                        <a:t>e</a:t>
                      </a:r>
                      <a:r>
                        <a:rPr lang="en-US" sz="1200" dirty="0"/>
                        <a:t> (Mar)</a:t>
                      </a:r>
                    </a:p>
                  </a:txBody>
                  <a:tcPr marT="34290" marB="34290">
                    <a:cell3D prstMaterial="dkEdge">
                      <a:bevel w="77470" h="12700" prst="softRound"/>
                      <a:lightRig rig="flood" dir="t"/>
                    </a:cell3D>
                  </a:tcPr>
                </a:tc>
                <a:tc>
                  <a:txBody>
                    <a:bodyPr/>
                    <a:lstStyle/>
                    <a:p>
                      <a:pPr algn="ctr"/>
                      <a:r>
                        <a:rPr lang="en-US" sz="1200" dirty="0"/>
                        <a:t>4</a:t>
                      </a:r>
                      <a:r>
                        <a:rPr lang="en-US" sz="1200" baseline="30000" dirty="0"/>
                        <a:t>e</a:t>
                      </a:r>
                      <a:r>
                        <a:rPr lang="en-US" sz="1200" dirty="0"/>
                        <a:t> (</a:t>
                      </a:r>
                      <a:r>
                        <a:rPr lang="en-US" sz="1200" dirty="0" err="1"/>
                        <a:t>Mer</a:t>
                      </a:r>
                      <a:r>
                        <a:rPr lang="en-US" sz="1200" dirty="0"/>
                        <a:t>)</a:t>
                      </a:r>
                    </a:p>
                  </a:txBody>
                  <a:tcPr marT="34290" marB="34290">
                    <a:cell3D prstMaterial="dkEdge">
                      <a:bevel w="77470" h="12700" prst="softRound"/>
                      <a:lightRig rig="flood" dir="t"/>
                    </a:cell3D>
                  </a:tcPr>
                </a:tc>
                <a:tc>
                  <a:txBody>
                    <a:bodyPr/>
                    <a:lstStyle/>
                    <a:p>
                      <a:pPr algn="ctr"/>
                      <a:r>
                        <a:rPr lang="en-US" sz="1200" dirty="0"/>
                        <a:t>5</a:t>
                      </a:r>
                      <a:r>
                        <a:rPr lang="en-US" sz="1200" baseline="30000" dirty="0"/>
                        <a:t>e</a:t>
                      </a:r>
                      <a:r>
                        <a:rPr lang="en-US" sz="1200" dirty="0"/>
                        <a:t> (</a:t>
                      </a:r>
                      <a:r>
                        <a:rPr lang="en-US" sz="1200" dirty="0" err="1"/>
                        <a:t>Jeu</a:t>
                      </a:r>
                      <a:r>
                        <a:rPr lang="en-US" sz="1200" dirty="0"/>
                        <a:t>)</a:t>
                      </a:r>
                    </a:p>
                  </a:txBody>
                  <a:tcPr marT="34290" marB="34290">
                    <a:cell3D prstMaterial="dkEdge">
                      <a:bevel w="77470" h="12700" prst="softRound"/>
                      <a:lightRig rig="flood" dir="t"/>
                    </a:cell3D>
                  </a:tcPr>
                </a:tc>
                <a:tc>
                  <a:txBody>
                    <a:bodyPr/>
                    <a:lstStyle/>
                    <a:p>
                      <a:pPr algn="ctr"/>
                      <a:r>
                        <a:rPr lang="en-US" sz="1200" dirty="0"/>
                        <a:t>6</a:t>
                      </a:r>
                      <a:r>
                        <a:rPr lang="en-US" sz="1200" baseline="30000" dirty="0"/>
                        <a:t>e</a:t>
                      </a:r>
                      <a:r>
                        <a:rPr lang="en-US" sz="1200" dirty="0"/>
                        <a:t> (</a:t>
                      </a:r>
                      <a:r>
                        <a:rPr lang="en-US" sz="1200" dirty="0" err="1"/>
                        <a:t>Ven</a:t>
                      </a:r>
                      <a:r>
                        <a:rPr lang="en-US" sz="1200" dirty="0"/>
                        <a:t>)</a:t>
                      </a:r>
                    </a:p>
                  </a:txBody>
                  <a:tcPr marT="34290" marB="34290">
                    <a:cell3D prstMaterial="dkEdge">
                      <a:bevel w="77470" h="12700" prst="softRound"/>
                      <a:lightRig rig="flood" dir="t"/>
                    </a:cell3D>
                  </a:tcPr>
                </a:tc>
                <a:tc>
                  <a:txBody>
                    <a:bodyPr/>
                    <a:lstStyle/>
                    <a:p>
                      <a:pPr algn="ctr"/>
                      <a:r>
                        <a:rPr lang="en-US" sz="1200" dirty="0"/>
                        <a:t>7</a:t>
                      </a:r>
                      <a:r>
                        <a:rPr lang="en-US" sz="1200" baseline="30000" dirty="0"/>
                        <a:t>e</a:t>
                      </a:r>
                      <a:r>
                        <a:rPr lang="en-US" sz="1200" dirty="0"/>
                        <a:t> (</a:t>
                      </a:r>
                      <a:r>
                        <a:rPr lang="en-US" sz="1200" dirty="0" err="1"/>
                        <a:t>Shab</a:t>
                      </a:r>
                      <a:r>
                        <a:rPr lang="en-US" sz="1200" dirty="0"/>
                        <a:t>)</a:t>
                      </a:r>
                    </a:p>
                  </a:txBody>
                  <a:tcPr marT="34290" marB="34290">
                    <a:lnR w="12700" cmpd="sng">
                      <a:noFill/>
                    </a:lnR>
                    <a:cell3D prstMaterial="dkEdge">
                      <a:bevel w="77470" h="12700" prst="softRound"/>
                      <a:lightRig rig="flood" dir="t"/>
                    </a:cell3D>
                  </a:tcPr>
                </a:tc>
                <a:extLst>
                  <a:ext uri="{0D108BD9-81ED-4DB2-BD59-A6C34878D82A}">
                    <a16:rowId xmlns:a16="http://schemas.microsoft.com/office/drawing/2014/main" val="10000"/>
                  </a:ext>
                </a:extLst>
              </a:tr>
              <a:tr h="297180">
                <a:tc>
                  <a:txBody>
                    <a:bodyPr/>
                    <a:lstStyle/>
                    <a:p>
                      <a:pPr algn="ctr"/>
                      <a:endParaRPr lang="en-US" sz="1100" dirty="0"/>
                    </a:p>
                  </a:txBody>
                  <a:tcPr marT="34290" marB="34290">
                    <a:cell3D prstMaterial="dkEdge">
                      <a:bevel w="77470" h="12700" prst="softRound"/>
                      <a:lightRig rig="flood" dir="t"/>
                    </a:cell3D>
                    <a:solidFill>
                      <a:srgbClr val="F2D8CF"/>
                    </a:solidFill>
                  </a:tcPr>
                </a:tc>
                <a:tc>
                  <a:txBody>
                    <a:bodyPr/>
                    <a:lstStyle/>
                    <a:p>
                      <a:pPr algn="ctr"/>
                      <a:endParaRPr lang="en-US" sz="1100" dirty="0"/>
                    </a:p>
                  </a:txBody>
                  <a:tcPr marT="34290" marB="34290">
                    <a:cell3D prstMaterial="dkEdge">
                      <a:bevel w="77470" h="12700" prst="softRound"/>
                      <a:lightRig rig="flood" dir="t"/>
                    </a:cell3D>
                    <a:solidFill>
                      <a:srgbClr val="F2D8CF"/>
                    </a:solidFill>
                  </a:tcPr>
                </a:tc>
                <a:tc>
                  <a:txBody>
                    <a:bodyPr/>
                    <a:lstStyle/>
                    <a:p>
                      <a:pPr algn="ctr"/>
                      <a:endParaRPr lang="en-US" sz="1100" dirty="0"/>
                    </a:p>
                  </a:txBody>
                  <a:tcPr marT="34290" marB="34290">
                    <a:cell3D prstMaterial="dkEdge">
                      <a:bevel w="77470" h="12700" prst="softRound"/>
                      <a:lightRig rig="flood" dir="t"/>
                    </a:cell3D>
                  </a:tcPr>
                </a:tc>
                <a:tc>
                  <a:txBody>
                    <a:bodyPr/>
                    <a:lstStyle/>
                    <a:p>
                      <a:pPr algn="ctr"/>
                      <a:r>
                        <a:rPr lang="en-US" sz="1400" b="1" dirty="0"/>
                        <a:t>Aviv 1</a:t>
                      </a:r>
                    </a:p>
                  </a:txBody>
                  <a:tcPr marT="34290" marB="34290">
                    <a:cell3D prstMaterial="dkEdge">
                      <a:bevel w="77470" h="12700" prst="softRound"/>
                      <a:lightRig rig="flood" dir="t"/>
                    </a:cell3D>
                    <a:solidFill>
                      <a:srgbClr val="FFFF47"/>
                    </a:solidFill>
                  </a:tcPr>
                </a:tc>
                <a:tc>
                  <a:txBody>
                    <a:bodyPr/>
                    <a:lstStyle/>
                    <a:p>
                      <a:pPr marL="0" algn="ctr" defTabSz="914400" rtl="0" eaLnBrk="1" latinLnBrk="0" hangingPunct="1"/>
                      <a:r>
                        <a:rPr lang="en-US" sz="1100" kern="1200" dirty="0">
                          <a:solidFill>
                            <a:schemeClr val="dk1"/>
                          </a:solidFill>
                          <a:latin typeface="+mn-lt"/>
                          <a:ea typeface="+mn-ea"/>
                          <a:cs typeface="+mn-cs"/>
                        </a:rPr>
                        <a:t>2</a:t>
                      </a:r>
                    </a:p>
                  </a:txBody>
                  <a:tcPr marT="34290" marB="34290">
                    <a:cell3D prstMaterial="dkEdge">
                      <a:bevel w="77470" h="12700" prst="softRound"/>
                      <a:lightRig rig="flood" dir="t"/>
                    </a:cell3D>
                  </a:tcPr>
                </a:tc>
                <a:tc>
                  <a:txBody>
                    <a:bodyPr/>
                    <a:lstStyle/>
                    <a:p>
                      <a:pPr algn="ctr"/>
                      <a:r>
                        <a:rPr lang="en-US" sz="1100" dirty="0"/>
                        <a:t>3</a:t>
                      </a:r>
                    </a:p>
                  </a:txBody>
                  <a:tcPr marT="34290" marB="34290">
                    <a:cell3D prstMaterial="dkEdge">
                      <a:bevel w="77470" h="12700" prst="softRound"/>
                      <a:lightRig rig="flood" dir="t"/>
                    </a:cell3D>
                  </a:tcPr>
                </a:tc>
                <a:tc>
                  <a:txBody>
                    <a:bodyPr/>
                    <a:lstStyle/>
                    <a:p>
                      <a:pPr algn="ctr"/>
                      <a:r>
                        <a:rPr lang="en-US" sz="1100" dirty="0"/>
                        <a:t>4</a:t>
                      </a:r>
                    </a:p>
                  </a:txBody>
                  <a:tcPr marT="34290" marB="34290">
                    <a:cell3D prstMaterial="dkEdge">
                      <a:bevel w="77470" h="12700" prst="softRound"/>
                      <a:lightRig rig="flood" dir="t"/>
                    </a:cell3D>
                  </a:tcPr>
                </a:tc>
                <a:extLst>
                  <a:ext uri="{0D108BD9-81ED-4DB2-BD59-A6C34878D82A}">
                    <a16:rowId xmlns:a16="http://schemas.microsoft.com/office/drawing/2014/main" val="10001"/>
                  </a:ext>
                </a:extLst>
              </a:tr>
              <a:tr h="297180">
                <a:tc>
                  <a:txBody>
                    <a:bodyPr/>
                    <a:lstStyle/>
                    <a:p>
                      <a:pPr algn="ctr"/>
                      <a:r>
                        <a:rPr lang="en-US" sz="1100" dirty="0"/>
                        <a:t>5</a:t>
                      </a:r>
                    </a:p>
                  </a:txBody>
                  <a:tcPr marT="34290" marB="34290">
                    <a:cell3D prstMaterial="dkEdge">
                      <a:bevel w="77470" h="12700" prst="softRound"/>
                      <a:lightRig rig="flood" dir="t"/>
                    </a:cell3D>
                    <a:solidFill>
                      <a:srgbClr val="F2D8CF"/>
                    </a:solidFill>
                  </a:tcPr>
                </a:tc>
                <a:tc>
                  <a:txBody>
                    <a:bodyPr/>
                    <a:lstStyle/>
                    <a:p>
                      <a:pPr algn="ctr"/>
                      <a:r>
                        <a:rPr lang="en-US" sz="1100" dirty="0"/>
                        <a:t>6</a:t>
                      </a:r>
                    </a:p>
                  </a:txBody>
                  <a:tcPr marT="34290" marB="34290">
                    <a:cell3D prstMaterial="dkEdge">
                      <a:bevel w="77470" h="12700" prst="softRound"/>
                      <a:lightRig rig="flood" dir="t"/>
                    </a:cell3D>
                    <a:solidFill>
                      <a:srgbClr val="F2D8CF"/>
                    </a:solidFill>
                  </a:tcPr>
                </a:tc>
                <a:tc>
                  <a:txBody>
                    <a:bodyPr/>
                    <a:lstStyle/>
                    <a:p>
                      <a:pPr algn="ctr"/>
                      <a:r>
                        <a:rPr lang="en-US" sz="1100" dirty="0"/>
                        <a:t>7</a:t>
                      </a:r>
                    </a:p>
                  </a:txBody>
                  <a:tcPr marT="34290" marB="34290">
                    <a:cell3D prstMaterial="dkEdge">
                      <a:bevel w="77470" h="12700" prst="softRound"/>
                      <a:lightRig rig="flood" dir="t"/>
                    </a:cell3D>
                    <a:solidFill>
                      <a:srgbClr val="F2D8CF"/>
                    </a:solidFill>
                  </a:tcPr>
                </a:tc>
                <a:tc>
                  <a:txBody>
                    <a:bodyPr/>
                    <a:lstStyle/>
                    <a:p>
                      <a:pPr algn="ctr"/>
                      <a:r>
                        <a:rPr lang="en-US" sz="1100" dirty="0"/>
                        <a:t>8 </a:t>
                      </a:r>
                    </a:p>
                  </a:txBody>
                  <a:tcPr marT="34290" marB="34290">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2D8CF"/>
                    </a:solidFill>
                  </a:tcPr>
                </a:tc>
                <a:tc>
                  <a:txBody>
                    <a:bodyPr/>
                    <a:lstStyle/>
                    <a:p>
                      <a:pPr algn="ctr"/>
                      <a:r>
                        <a:rPr lang="en-US" sz="1100" dirty="0"/>
                        <a:t>9</a:t>
                      </a:r>
                    </a:p>
                  </a:txBody>
                  <a:tcPr marT="34290" marB="34290">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2D8CF"/>
                    </a:solidFill>
                  </a:tcPr>
                </a:tc>
                <a:tc>
                  <a:txBody>
                    <a:bodyPr/>
                    <a:lstStyle/>
                    <a:p>
                      <a:pPr algn="ctr"/>
                      <a:r>
                        <a:rPr lang="en-US" sz="1100" dirty="0"/>
                        <a:t>10</a:t>
                      </a:r>
                    </a:p>
                  </a:txBody>
                  <a:tcPr marT="34290" marB="34290">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2D8CF"/>
                    </a:solidFill>
                  </a:tcPr>
                </a:tc>
                <a:tc>
                  <a:txBody>
                    <a:bodyPr/>
                    <a:lstStyle/>
                    <a:p>
                      <a:pPr algn="ctr"/>
                      <a:r>
                        <a:rPr lang="en-US" sz="1200" b="0" dirty="0"/>
                        <a:t>11</a:t>
                      </a:r>
                      <a:endParaRPr lang="en-US" sz="1100" b="0" dirty="0"/>
                    </a:p>
                  </a:txBody>
                  <a:tcPr marT="34290" marB="34290">
                    <a:cell3D prstMaterial="dkEdge">
                      <a:bevel w="77470" h="12700" prst="softRound"/>
                      <a:lightRig rig="flood" dir="t"/>
                    </a:cell3D>
                    <a:solidFill>
                      <a:srgbClr val="F2D8CF"/>
                    </a:solidFill>
                  </a:tcPr>
                </a:tc>
                <a:extLst>
                  <a:ext uri="{0D108BD9-81ED-4DB2-BD59-A6C34878D82A}">
                    <a16:rowId xmlns:a16="http://schemas.microsoft.com/office/drawing/2014/main" val="10002"/>
                  </a:ext>
                </a:extLst>
              </a:tr>
              <a:tr h="297180">
                <a:tc>
                  <a:txBody>
                    <a:bodyPr/>
                    <a:lstStyle/>
                    <a:p>
                      <a:pPr algn="ctr"/>
                      <a:r>
                        <a:rPr lang="en-US" sz="1100" dirty="0"/>
                        <a:t>12</a:t>
                      </a:r>
                    </a:p>
                  </a:txBody>
                  <a:tcPr marT="34290" marB="34290">
                    <a:cell3D prstMaterial="dkEdge">
                      <a:bevel w="77470" h="12700" prst="softRound"/>
                      <a:lightRig rig="flood" dir="t"/>
                    </a:cell3D>
                  </a:tcPr>
                </a:tc>
                <a:tc>
                  <a:txBody>
                    <a:bodyPr/>
                    <a:lstStyle/>
                    <a:p>
                      <a:pPr algn="ctr"/>
                      <a:r>
                        <a:rPr lang="en-US" sz="1100" dirty="0"/>
                        <a:t>13</a:t>
                      </a:r>
                    </a:p>
                  </a:txBody>
                  <a:tcPr marT="34290" marB="34290">
                    <a:cell3D prstMaterial="dkEdge">
                      <a:bevel w="77470" h="12700" prst="softRound"/>
                      <a:lightRig rig="flood" dir="t"/>
                    </a:cell3D>
                  </a:tcPr>
                </a:tc>
                <a:tc>
                  <a:txBody>
                    <a:bodyPr/>
                    <a:lstStyle/>
                    <a:p>
                      <a:pPr marL="0" indent="0" algn="ctr">
                        <a:buNone/>
                      </a:pPr>
                      <a:r>
                        <a:rPr lang="en-US" sz="1400" b="1" dirty="0">
                          <a:solidFill>
                            <a:schemeClr val="bg1"/>
                          </a:solidFill>
                        </a:rPr>
                        <a:t>14  </a:t>
                      </a:r>
                      <a:r>
                        <a:rPr lang="en-US" sz="1400" b="1" dirty="0" err="1">
                          <a:solidFill>
                            <a:schemeClr val="bg1"/>
                          </a:solidFill>
                        </a:rPr>
                        <a:t>Pâque</a:t>
                      </a:r>
                      <a:endParaRPr lang="en-US" sz="1400" b="1" dirty="0">
                        <a:solidFill>
                          <a:schemeClr val="bg1"/>
                        </a:solidFill>
                      </a:endParaRPr>
                    </a:p>
                    <a:p>
                      <a:pPr marL="0" indent="0" algn="ctr">
                        <a:buNone/>
                      </a:pPr>
                      <a:endParaRPr lang="en-US" sz="1400" b="1" dirty="0">
                        <a:solidFill>
                          <a:schemeClr val="bg1"/>
                        </a:solidFill>
                      </a:endParaRPr>
                    </a:p>
                  </a:txBody>
                  <a:tcPr marT="34290" marB="34290">
                    <a:lnR w="12700" cap="flat" cmpd="sng" algn="ctr">
                      <a:solidFill>
                        <a:schemeClr val="tx1"/>
                      </a:solidFill>
                      <a:prstDash val="solid"/>
                      <a:round/>
                      <a:headEnd type="none" w="med" len="med"/>
                      <a:tailEnd type="none" w="med" len="med"/>
                    </a:lnR>
                    <a:cell3D prstMaterial="dkEdge">
                      <a:bevel w="77470" h="12700" prst="softRound"/>
                      <a:lightRig rig="flood" dir="t"/>
                    </a:cell3D>
                    <a:solidFill>
                      <a:srgbClr val="FF0000"/>
                    </a:solidFill>
                  </a:tcPr>
                </a:tc>
                <a:tc>
                  <a:txBody>
                    <a:bodyPr/>
                    <a:lstStyle/>
                    <a:p>
                      <a:pPr algn="ctr"/>
                      <a:r>
                        <a:rPr lang="en-US" sz="1100" b="1" dirty="0"/>
                        <a:t>15 – 1</a:t>
                      </a:r>
                      <a:r>
                        <a:rPr lang="en-US" sz="1100" b="1" baseline="30000" dirty="0"/>
                        <a:t>er</a:t>
                      </a:r>
                      <a:r>
                        <a:rPr lang="en-US" sz="1100" b="1" baseline="0" dirty="0"/>
                        <a:t> </a:t>
                      </a:r>
                      <a:r>
                        <a:rPr lang="en-US" sz="1100" b="1" dirty="0"/>
                        <a:t>PSL</a:t>
                      </a:r>
                    </a:p>
                    <a:p>
                      <a:pPr algn="ctr"/>
                      <a:r>
                        <a:rPr lang="en-US" sz="1100" b="1" dirty="0"/>
                        <a:t>1</a:t>
                      </a:r>
                      <a:r>
                        <a:rPr lang="en-US" sz="1100" b="1" baseline="30000" dirty="0"/>
                        <a:t>er</a:t>
                      </a:r>
                      <a:r>
                        <a:rPr lang="en-US" sz="1100" b="1" dirty="0"/>
                        <a:t> jour de voyage…</a:t>
                      </a:r>
                    </a:p>
                    <a:p>
                      <a:pPr algn="ctr"/>
                      <a:r>
                        <a:rPr lang="en-US" sz="1100" b="1" dirty="0"/>
                        <a:t>(</a:t>
                      </a:r>
                      <a:r>
                        <a:rPr lang="en-US" sz="1100" b="1" dirty="0" err="1"/>
                        <a:t>Souccoth</a:t>
                      </a:r>
                      <a:r>
                        <a:rPr lang="en-US" sz="1100" b="1" dirty="0"/>
                        <a:t>)</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B0F0"/>
                    </a:solidFill>
                  </a:tcPr>
                </a:tc>
                <a:tc>
                  <a:txBody>
                    <a:bodyPr/>
                    <a:lstStyle/>
                    <a:p>
                      <a:pPr marL="0" algn="ctr" defTabSz="914400" rtl="0" eaLnBrk="1" latinLnBrk="0" hangingPunct="1"/>
                      <a:r>
                        <a:rPr lang="en-US" sz="1100" b="1" kern="1200" dirty="0">
                          <a:solidFill>
                            <a:schemeClr val="dk1"/>
                          </a:solidFill>
                          <a:latin typeface="+mn-lt"/>
                          <a:ea typeface="+mn-ea"/>
                          <a:cs typeface="+mn-cs"/>
                        </a:rPr>
                        <a:t>16 – 2</a:t>
                      </a:r>
                      <a:r>
                        <a:rPr lang="en-US" sz="1100" b="1" kern="1200" baseline="30000" dirty="0">
                          <a:solidFill>
                            <a:schemeClr val="dk1"/>
                          </a:solidFill>
                          <a:latin typeface="+mn-lt"/>
                          <a:ea typeface="+mn-ea"/>
                          <a:cs typeface="+mn-cs"/>
                        </a:rPr>
                        <a:t>e</a:t>
                      </a:r>
                      <a:r>
                        <a:rPr lang="en-US" sz="1100" b="1" kern="1200" dirty="0">
                          <a:solidFill>
                            <a:schemeClr val="dk1"/>
                          </a:solidFill>
                          <a:latin typeface="+mn-lt"/>
                          <a:ea typeface="+mn-ea"/>
                          <a:cs typeface="+mn-cs"/>
                        </a:rPr>
                        <a:t> PSL</a:t>
                      </a:r>
                    </a:p>
                    <a:p>
                      <a:pPr marL="0" algn="ctr" defTabSz="914400" rtl="0" eaLnBrk="1" latinLnBrk="0" hangingPunct="1"/>
                      <a:r>
                        <a:rPr lang="en-US" sz="1100" b="1" kern="1200" dirty="0">
                          <a:solidFill>
                            <a:schemeClr val="dk1"/>
                          </a:solidFill>
                          <a:latin typeface="+mn-lt"/>
                          <a:ea typeface="+mn-ea"/>
                          <a:cs typeface="+mn-cs"/>
                        </a:rPr>
                        <a:t>2</a:t>
                      </a:r>
                      <a:r>
                        <a:rPr lang="en-US" sz="1100" b="1" kern="1200" baseline="30000" dirty="0">
                          <a:solidFill>
                            <a:schemeClr val="dk1"/>
                          </a:solidFill>
                          <a:latin typeface="+mn-lt"/>
                          <a:ea typeface="+mn-ea"/>
                          <a:cs typeface="+mn-cs"/>
                        </a:rPr>
                        <a:t>e</a:t>
                      </a:r>
                      <a:r>
                        <a:rPr lang="en-US" sz="1100" b="1" kern="1200" dirty="0">
                          <a:solidFill>
                            <a:schemeClr val="dk1"/>
                          </a:solidFill>
                          <a:latin typeface="+mn-lt"/>
                          <a:ea typeface="+mn-ea"/>
                          <a:cs typeface="+mn-cs"/>
                        </a:rPr>
                        <a:t> jour de voyage…</a:t>
                      </a:r>
                    </a:p>
                    <a:p>
                      <a:pPr marL="0" algn="ctr" defTabSz="914400" rtl="0" eaLnBrk="1" latinLnBrk="0" hangingPunct="1"/>
                      <a:r>
                        <a:rPr lang="en-US" sz="1100" b="1" kern="1200" dirty="0">
                          <a:solidFill>
                            <a:schemeClr val="dk1"/>
                          </a:solidFill>
                          <a:latin typeface="+mn-lt"/>
                          <a:ea typeface="+mn-ea"/>
                          <a:cs typeface="+mn-cs"/>
                        </a:rPr>
                        <a:t>(</a:t>
                      </a:r>
                      <a:r>
                        <a:rPr lang="en-US" sz="1100" b="1" kern="1200" dirty="0" err="1">
                          <a:solidFill>
                            <a:schemeClr val="dk1"/>
                          </a:solidFill>
                          <a:latin typeface="+mn-lt"/>
                          <a:ea typeface="+mn-ea"/>
                          <a:cs typeface="+mn-cs"/>
                        </a:rPr>
                        <a:t>Etam</a:t>
                      </a:r>
                      <a:r>
                        <a:rPr lang="en-US" sz="1100" b="1" kern="1200" dirty="0">
                          <a:solidFill>
                            <a:schemeClr val="dk1"/>
                          </a:solidFill>
                          <a:latin typeface="+mn-lt"/>
                          <a:ea typeface="+mn-ea"/>
                          <a:cs typeface="+mn-cs"/>
                        </a:rPr>
                        <a:t>)</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B0F0"/>
                    </a:solidFill>
                  </a:tcPr>
                </a:tc>
                <a:tc>
                  <a:txBody>
                    <a:bodyPr/>
                    <a:lstStyle/>
                    <a:p>
                      <a:pPr algn="ctr"/>
                      <a:r>
                        <a:rPr lang="en-US" sz="1100" b="1" kern="1200" dirty="0">
                          <a:solidFill>
                            <a:schemeClr val="dk1"/>
                          </a:solidFill>
                          <a:latin typeface="+mn-lt"/>
                          <a:ea typeface="+mn-ea"/>
                          <a:cs typeface="+mn-cs"/>
                        </a:rPr>
                        <a:t>17 – 3</a:t>
                      </a:r>
                      <a:r>
                        <a:rPr lang="en-US" sz="1100" b="1" kern="1200" baseline="30000" dirty="0">
                          <a:solidFill>
                            <a:schemeClr val="dk1"/>
                          </a:solidFill>
                          <a:latin typeface="+mn-lt"/>
                          <a:ea typeface="+mn-ea"/>
                          <a:cs typeface="+mn-cs"/>
                        </a:rPr>
                        <a:t>e</a:t>
                      </a:r>
                      <a:r>
                        <a:rPr lang="en-US" sz="1100" b="1" kern="1200" dirty="0">
                          <a:solidFill>
                            <a:schemeClr val="dk1"/>
                          </a:solidFill>
                          <a:latin typeface="+mn-lt"/>
                          <a:ea typeface="+mn-ea"/>
                          <a:cs typeface="+mn-cs"/>
                        </a:rPr>
                        <a:t> PSL</a:t>
                      </a:r>
                    </a:p>
                    <a:p>
                      <a:pPr algn="ctr"/>
                      <a:r>
                        <a:rPr lang="en-US" sz="1100" b="1" kern="1200" dirty="0">
                          <a:solidFill>
                            <a:schemeClr val="dk1"/>
                          </a:solidFill>
                          <a:latin typeface="+mn-lt"/>
                          <a:ea typeface="+mn-ea"/>
                          <a:cs typeface="+mn-cs"/>
                        </a:rPr>
                        <a:t>3</a:t>
                      </a:r>
                      <a:r>
                        <a:rPr lang="en-US" sz="1100" b="1" kern="1200" baseline="30000" dirty="0">
                          <a:solidFill>
                            <a:schemeClr val="dk1"/>
                          </a:solidFill>
                          <a:latin typeface="+mn-lt"/>
                          <a:ea typeface="+mn-ea"/>
                          <a:cs typeface="+mn-cs"/>
                        </a:rPr>
                        <a:t>e</a:t>
                      </a:r>
                      <a:r>
                        <a:rPr lang="en-US" sz="1100" b="1" kern="1200" dirty="0">
                          <a:solidFill>
                            <a:schemeClr val="dk1"/>
                          </a:solidFill>
                          <a:latin typeface="+mn-lt"/>
                          <a:ea typeface="+mn-ea"/>
                          <a:cs typeface="+mn-cs"/>
                        </a:rPr>
                        <a:t> jour de voyage…</a:t>
                      </a:r>
                    </a:p>
                    <a:p>
                      <a:pPr algn="ctr"/>
                      <a:r>
                        <a:rPr lang="en-US" sz="1100" b="1" kern="1200" dirty="0">
                          <a:solidFill>
                            <a:schemeClr val="dk1"/>
                          </a:solidFill>
                          <a:latin typeface="+mn-lt"/>
                          <a:ea typeface="+mn-ea"/>
                          <a:cs typeface="+mn-cs"/>
                        </a:rPr>
                        <a:t>(Pi-</a:t>
                      </a:r>
                      <a:r>
                        <a:rPr lang="en-US" sz="1100" b="1" kern="1200" dirty="0" err="1">
                          <a:solidFill>
                            <a:schemeClr val="dk1"/>
                          </a:solidFill>
                          <a:latin typeface="+mn-lt"/>
                          <a:ea typeface="+mn-ea"/>
                          <a:cs typeface="+mn-cs"/>
                        </a:rPr>
                        <a:t>Hahiroth</a:t>
                      </a:r>
                      <a:r>
                        <a:rPr lang="en-US" sz="1100" b="1" kern="1200" dirty="0">
                          <a:solidFill>
                            <a:schemeClr val="dk1"/>
                          </a:solidFill>
                          <a:latin typeface="+mn-lt"/>
                          <a:ea typeface="+mn-ea"/>
                          <a:cs typeface="+mn-cs"/>
                        </a:rPr>
                        <a:t>)</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B0F0"/>
                    </a:solidFill>
                  </a:tcPr>
                </a:tc>
                <a:tc>
                  <a:txBody>
                    <a:bodyPr/>
                    <a:lstStyle/>
                    <a:p>
                      <a:pPr marL="0" algn="ctr" defTabSz="914400" rtl="0" eaLnBrk="1" latinLnBrk="0" hangingPunct="1"/>
                      <a:r>
                        <a:rPr lang="en-US" sz="1100" b="1" kern="1200" dirty="0">
                          <a:solidFill>
                            <a:schemeClr val="dk1"/>
                          </a:solidFill>
                          <a:latin typeface="+mn-lt"/>
                          <a:ea typeface="+mn-ea"/>
                          <a:cs typeface="+mn-cs"/>
                        </a:rPr>
                        <a:t>18 – Repos,</a:t>
                      </a:r>
                    </a:p>
                    <a:p>
                      <a:pPr marL="0" algn="ctr" defTabSz="914400" rtl="0" eaLnBrk="1" latinLnBrk="0" hangingPunct="1"/>
                      <a:r>
                        <a:rPr lang="en-US" sz="1100" b="1" kern="1200" dirty="0" err="1">
                          <a:solidFill>
                            <a:schemeClr val="dk1"/>
                          </a:solidFill>
                          <a:latin typeface="+mn-lt"/>
                          <a:ea typeface="+mn-ea"/>
                          <a:cs typeface="+mn-cs"/>
                        </a:rPr>
                        <a:t>Cantique</a:t>
                      </a:r>
                      <a:r>
                        <a:rPr lang="en-US" sz="1100" b="1" kern="1200" dirty="0">
                          <a:solidFill>
                            <a:schemeClr val="dk1"/>
                          </a:solidFill>
                          <a:latin typeface="+mn-lt"/>
                          <a:ea typeface="+mn-ea"/>
                          <a:cs typeface="+mn-cs"/>
                        </a:rPr>
                        <a:t> de </a:t>
                      </a:r>
                      <a:r>
                        <a:rPr lang="en-US" sz="1100" b="1" kern="1200" dirty="0" err="1">
                          <a:solidFill>
                            <a:schemeClr val="dk1"/>
                          </a:solidFill>
                          <a:latin typeface="+mn-lt"/>
                          <a:ea typeface="+mn-ea"/>
                          <a:cs typeface="+mn-cs"/>
                        </a:rPr>
                        <a:t>Moïse</a:t>
                      </a:r>
                      <a:r>
                        <a:rPr lang="en-US" sz="1100" b="1" kern="1200" dirty="0">
                          <a:solidFill>
                            <a:schemeClr val="dk1"/>
                          </a:solidFill>
                          <a:latin typeface="+mn-lt"/>
                          <a:ea typeface="+mn-ea"/>
                          <a:cs typeface="+mn-cs"/>
                        </a:rPr>
                        <a:t>, </a:t>
                      </a:r>
                      <a:r>
                        <a:rPr lang="en-US" sz="1100" b="1" kern="1200" dirty="0" err="1">
                          <a:solidFill>
                            <a:schemeClr val="dk1"/>
                          </a:solidFill>
                          <a:latin typeface="+mn-lt"/>
                          <a:ea typeface="+mn-ea"/>
                          <a:cs typeface="+mn-cs"/>
                        </a:rPr>
                        <a:t>louange</a:t>
                      </a:r>
                      <a:r>
                        <a:rPr lang="en-US" sz="1100" b="1" kern="1200" dirty="0">
                          <a:solidFill>
                            <a:schemeClr val="dk1"/>
                          </a:solidFill>
                          <a:latin typeface="+mn-lt"/>
                          <a:ea typeface="+mn-ea"/>
                          <a:cs typeface="+mn-cs"/>
                        </a:rPr>
                        <a:t> des femmes</a:t>
                      </a:r>
                    </a:p>
                  </a:txBody>
                  <a:tcPr marT="34290" marB="34290">
                    <a:lnL w="12700" cap="flat" cmpd="sng" algn="ctr">
                      <a:solidFill>
                        <a:schemeClr val="tx1"/>
                      </a:solidFill>
                      <a:prstDash val="solid"/>
                      <a:round/>
                      <a:headEnd type="none" w="med" len="med"/>
                      <a:tailEnd type="none" w="med" len="med"/>
                    </a:lnL>
                    <a:cell3D prstMaterial="dkEdge">
                      <a:bevel w="77470" h="12700" prst="softRound"/>
                      <a:lightRig rig="flood" dir="t"/>
                    </a:cell3D>
                    <a:solidFill>
                      <a:srgbClr val="FFCC00"/>
                    </a:solidFill>
                  </a:tcPr>
                </a:tc>
                <a:extLst>
                  <a:ext uri="{0D108BD9-81ED-4DB2-BD59-A6C34878D82A}">
                    <a16:rowId xmlns:a16="http://schemas.microsoft.com/office/drawing/2014/main" val="10003"/>
                  </a:ext>
                </a:extLst>
              </a:tr>
              <a:tr h="388620">
                <a:tc>
                  <a:txBody>
                    <a:bodyPr/>
                    <a:lstStyle/>
                    <a:p>
                      <a:pPr marL="0" algn="ctr" defTabSz="914400" rtl="0" eaLnBrk="1" latinLnBrk="0" hangingPunct="1"/>
                      <a:r>
                        <a:rPr lang="en-US" sz="1100" kern="1200" dirty="0">
                          <a:solidFill>
                            <a:schemeClr val="dk1"/>
                          </a:solidFill>
                          <a:latin typeface="+mn-lt"/>
                          <a:ea typeface="+mn-ea"/>
                          <a:cs typeface="+mn-cs"/>
                        </a:rPr>
                        <a:t>19</a:t>
                      </a:r>
                    </a:p>
                  </a:txBody>
                  <a:tcPr marT="34290" marB="34290">
                    <a:cell3D prstMaterial="dkEdge">
                      <a:bevel w="77470" h="12700" prst="softRound"/>
                      <a:lightRig rig="flood" dir="t"/>
                    </a:cell3D>
                    <a:solidFill>
                      <a:schemeClr val="accent2">
                        <a:lumMod val="20000"/>
                        <a:lumOff val="80000"/>
                      </a:schemeClr>
                    </a:solidFill>
                  </a:tcPr>
                </a:tc>
                <a:tc>
                  <a:txBody>
                    <a:bodyPr/>
                    <a:lstStyle/>
                    <a:p>
                      <a:pPr algn="ctr"/>
                      <a:r>
                        <a:rPr lang="en-US" sz="1100" dirty="0"/>
                        <a:t>20</a:t>
                      </a:r>
                    </a:p>
                  </a:txBody>
                  <a:tcPr marT="34290" marB="34290">
                    <a:cell3D prstMaterial="dkEdge">
                      <a:bevel w="77470" h="12700" prst="softRound"/>
                      <a:lightRig rig="flood" dir="t"/>
                    </a:cell3D>
                    <a:solidFill>
                      <a:schemeClr val="accent2">
                        <a:lumMod val="20000"/>
                        <a:lumOff val="80000"/>
                      </a:schemeClr>
                    </a:solidFill>
                  </a:tcPr>
                </a:tc>
                <a:tc>
                  <a:txBody>
                    <a:bodyPr/>
                    <a:lstStyle/>
                    <a:p>
                      <a:pPr marL="0" algn="ctr" defTabSz="914400" rtl="0" eaLnBrk="1" latinLnBrk="0" hangingPunct="1"/>
                      <a:r>
                        <a:rPr lang="en-US" sz="1100" b="0" kern="1200" dirty="0">
                          <a:solidFill>
                            <a:schemeClr val="dk1"/>
                          </a:solidFill>
                          <a:latin typeface="+mn-lt"/>
                          <a:ea typeface="+mn-ea"/>
                          <a:cs typeface="+mn-cs"/>
                        </a:rPr>
                        <a:t>21</a:t>
                      </a:r>
                    </a:p>
                  </a:txBody>
                  <a:tcPr marT="34290" marB="34290">
                    <a:cell3D prstMaterial="dkEdge">
                      <a:bevel w="77470" h="12700" prst="softRound"/>
                      <a:lightRig rig="flood" dir="t"/>
                    </a:cell3D>
                    <a:solidFill>
                      <a:schemeClr val="accent2">
                        <a:lumMod val="20000"/>
                        <a:lumOff val="80000"/>
                      </a:schemeClr>
                    </a:solidFill>
                  </a:tcPr>
                </a:tc>
                <a:tc>
                  <a:txBody>
                    <a:bodyPr/>
                    <a:lstStyle/>
                    <a:p>
                      <a:pPr algn="ctr"/>
                      <a:r>
                        <a:rPr lang="en-US" sz="1100" b="0" dirty="0"/>
                        <a:t>22</a:t>
                      </a:r>
                    </a:p>
                  </a:txBody>
                  <a:tcPr marT="34290" marB="34290">
                    <a:lnT w="12700" cap="flat" cmpd="sng" algn="ctr">
                      <a:solidFill>
                        <a:schemeClr val="tx1"/>
                      </a:solidFill>
                      <a:prstDash val="solid"/>
                      <a:round/>
                      <a:headEnd type="none" w="med" len="med"/>
                      <a:tailEnd type="none" w="med" len="med"/>
                    </a:lnT>
                    <a:cell3D prstMaterial="dkEdge">
                      <a:bevel w="77470" h="12700" prst="softRound"/>
                      <a:lightRig rig="flood" dir="t"/>
                    </a:cell3D>
                    <a:solidFill>
                      <a:srgbClr val="F2D8CF"/>
                    </a:solidFill>
                  </a:tcPr>
                </a:tc>
                <a:tc>
                  <a:txBody>
                    <a:bodyPr/>
                    <a:lstStyle/>
                    <a:p>
                      <a:pPr algn="ctr"/>
                      <a:r>
                        <a:rPr lang="en-US" sz="1100" dirty="0"/>
                        <a:t>23</a:t>
                      </a:r>
                    </a:p>
                  </a:txBody>
                  <a:tcPr marT="34290" marB="34290">
                    <a:lnT w="12700" cap="flat" cmpd="sng" algn="ctr">
                      <a:solidFill>
                        <a:schemeClr val="tx1"/>
                      </a:solidFill>
                      <a:prstDash val="solid"/>
                      <a:round/>
                      <a:headEnd type="none" w="med" len="med"/>
                      <a:tailEnd type="none" w="med" len="med"/>
                    </a:lnT>
                    <a:cell3D prstMaterial="dkEdge">
                      <a:bevel w="77470" h="12700" prst="softRound"/>
                      <a:lightRig rig="flood" dir="t"/>
                    </a:cell3D>
                    <a:solidFill>
                      <a:srgbClr val="F2D8CF"/>
                    </a:solidFill>
                  </a:tcPr>
                </a:tc>
                <a:tc>
                  <a:txBody>
                    <a:bodyPr/>
                    <a:lstStyle/>
                    <a:p>
                      <a:pPr algn="ctr"/>
                      <a:r>
                        <a:rPr lang="en-US" sz="1100" dirty="0"/>
                        <a:t>24</a:t>
                      </a:r>
                    </a:p>
                  </a:txBody>
                  <a:tcPr marT="34290" marB="34290">
                    <a:lnT w="12700" cap="flat" cmpd="sng" algn="ctr">
                      <a:solidFill>
                        <a:schemeClr val="tx1"/>
                      </a:solidFill>
                      <a:prstDash val="solid"/>
                      <a:round/>
                      <a:headEnd type="none" w="med" len="med"/>
                      <a:tailEnd type="none" w="med" len="med"/>
                    </a:lnT>
                    <a:lnB w="12700" cmpd="sng">
                      <a:noFill/>
                    </a:lnB>
                    <a:cell3D prstMaterial="dkEdge">
                      <a:bevel w="77470" h="12700" prst="softRound"/>
                      <a:lightRig rig="flood" dir="t"/>
                    </a:cell3D>
                    <a:solidFill>
                      <a:srgbClr val="F2D8CF"/>
                    </a:solidFill>
                  </a:tcPr>
                </a:tc>
                <a:tc>
                  <a:txBody>
                    <a:bodyPr/>
                    <a:lstStyle/>
                    <a:p>
                      <a:pPr algn="ctr"/>
                      <a:r>
                        <a:rPr lang="en-US" sz="1100" b="0" dirty="0">
                          <a:solidFill>
                            <a:schemeClr val="tx1"/>
                          </a:solidFill>
                        </a:rPr>
                        <a:t>25</a:t>
                      </a:r>
                      <a:endParaRPr lang="en-US" sz="1200" b="0" dirty="0">
                        <a:solidFill>
                          <a:schemeClr val="tx1"/>
                        </a:solidFill>
                      </a:endParaRPr>
                    </a:p>
                  </a:txBody>
                  <a:tcPr marT="34290" marB="34290">
                    <a:lnB w="12700" cmpd="sng">
                      <a:noFill/>
                    </a:lnB>
                    <a:cell3D prstMaterial="dkEdge">
                      <a:bevel w="77470" h="12700" prst="softRound"/>
                      <a:lightRig rig="flood" dir="t"/>
                    </a:cell3D>
                    <a:solidFill>
                      <a:schemeClr val="accent2">
                        <a:lumMod val="20000"/>
                        <a:lumOff val="80000"/>
                      </a:schemeClr>
                    </a:solidFill>
                  </a:tcPr>
                </a:tc>
                <a:extLst>
                  <a:ext uri="{0D108BD9-81ED-4DB2-BD59-A6C34878D82A}">
                    <a16:rowId xmlns:a16="http://schemas.microsoft.com/office/drawing/2014/main" val="10004"/>
                  </a:ext>
                </a:extLst>
              </a:tr>
              <a:tr h="274320">
                <a:tc>
                  <a:txBody>
                    <a:bodyPr/>
                    <a:lstStyle/>
                    <a:p>
                      <a:pPr algn="ctr"/>
                      <a:r>
                        <a:rPr lang="en-US" sz="1100" b="0" dirty="0"/>
                        <a:t>26</a:t>
                      </a:r>
                      <a:endParaRPr lang="en-US" sz="800" b="0" dirty="0"/>
                    </a:p>
                  </a:txBody>
                  <a:tcPr marT="34290" marB="34290">
                    <a:cell3D prstMaterial="dkEdge">
                      <a:bevel w="77470" h="12700" prst="softRound"/>
                      <a:lightRig rig="flood" dir="t"/>
                    </a:cell3D>
                    <a:solidFill>
                      <a:srgbClr val="F2D8CF"/>
                    </a:solidFill>
                  </a:tcPr>
                </a:tc>
                <a:tc>
                  <a:txBody>
                    <a:bodyPr/>
                    <a:lstStyle/>
                    <a:p>
                      <a:pPr algn="ctr"/>
                      <a:r>
                        <a:rPr lang="en-US" sz="1100" dirty="0"/>
                        <a:t>27</a:t>
                      </a:r>
                    </a:p>
                  </a:txBody>
                  <a:tcPr marT="34290" marB="34290">
                    <a:cell3D prstMaterial="dkEdge">
                      <a:bevel w="77470" h="12700" prst="softRound"/>
                      <a:lightRig rig="flood" dir="t"/>
                    </a:cell3D>
                    <a:solidFill>
                      <a:srgbClr val="F2D8CF"/>
                    </a:solidFill>
                  </a:tcPr>
                </a:tc>
                <a:tc>
                  <a:txBody>
                    <a:bodyPr/>
                    <a:lstStyle/>
                    <a:p>
                      <a:pPr algn="ctr"/>
                      <a:r>
                        <a:rPr lang="en-US" sz="1100" dirty="0"/>
                        <a:t>28</a:t>
                      </a:r>
                    </a:p>
                  </a:txBody>
                  <a:tcPr marT="34290" marB="34290">
                    <a:cell3D prstMaterial="dkEdge">
                      <a:bevel w="77470" h="12700" prst="softRound"/>
                      <a:lightRig rig="flood" dir="t"/>
                    </a:cell3D>
                    <a:solidFill>
                      <a:srgbClr val="F2D8CF"/>
                    </a:solidFill>
                  </a:tcPr>
                </a:tc>
                <a:tc>
                  <a:txBody>
                    <a:bodyPr/>
                    <a:lstStyle/>
                    <a:p>
                      <a:pPr algn="ctr"/>
                      <a:r>
                        <a:rPr lang="en-US" sz="1100" b="0" dirty="0"/>
                        <a:t>29</a:t>
                      </a:r>
                    </a:p>
                  </a:txBody>
                  <a:tcPr marT="34290" marB="34290">
                    <a:cell3D prstMaterial="dkEdge">
                      <a:bevel w="77470" h="12700" prst="softRound"/>
                      <a:lightRig rig="flood" dir="t"/>
                    </a:cell3D>
                    <a:solidFill>
                      <a:srgbClr val="F2D8CF"/>
                    </a:solidFill>
                  </a:tcPr>
                </a:tc>
                <a:tc>
                  <a:txBody>
                    <a:bodyPr/>
                    <a:lstStyle/>
                    <a:p>
                      <a:pPr algn="ctr"/>
                      <a:r>
                        <a:rPr lang="en-US" sz="1100" dirty="0"/>
                        <a:t>30</a:t>
                      </a:r>
                    </a:p>
                  </a:txBody>
                  <a:tcPr marT="34290" marB="34290">
                    <a:lnR w="12700" cmpd="sng">
                      <a:noFill/>
                    </a:lnR>
                    <a:cell3D prstMaterial="dkEdge">
                      <a:bevel w="77470" h="12700" prst="softRound"/>
                      <a:lightRig rig="flood" dir="t"/>
                    </a:cell3D>
                    <a:solidFill>
                      <a:srgbClr val="F2D8CF"/>
                    </a:solidFill>
                  </a:tcPr>
                </a:tc>
                <a:tc>
                  <a:txBody>
                    <a:bodyPr/>
                    <a:lstStyle/>
                    <a:p>
                      <a:endParaRPr lang="fr-FR"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endParaRPr lang="fr-FR"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extLst>
                  <a:ext uri="{0D108BD9-81ED-4DB2-BD59-A6C34878D82A}">
                    <a16:rowId xmlns:a16="http://schemas.microsoft.com/office/drawing/2014/main" val="10005"/>
                  </a:ext>
                </a:extLst>
              </a:tr>
            </a:tbl>
          </a:graphicData>
        </a:graphic>
      </p:graphicFrame>
      <p:sp>
        <p:nvSpPr>
          <p:cNvPr id="17" name="ZoneTexte 16"/>
          <p:cNvSpPr txBox="1"/>
          <p:nvPr/>
        </p:nvSpPr>
        <p:spPr>
          <a:xfrm>
            <a:off x="2074365" y="4069764"/>
            <a:ext cx="4968552" cy="584775"/>
          </a:xfrm>
          <a:prstGeom prst="rect">
            <a:avLst/>
          </a:prstGeom>
          <a:noFill/>
        </p:spPr>
        <p:txBody>
          <a:bodyPr wrap="square" rtlCol="0">
            <a:spAutoFit/>
          </a:bodyPr>
          <a:lstStyle/>
          <a:p>
            <a:pPr algn="r"/>
            <a:r>
              <a:rPr lang="fr-FR" sz="1600" b="1" dirty="0">
                <a:solidFill>
                  <a:srgbClr val="FF3300"/>
                </a:solidFill>
                <a:latin typeface="Spectral Light" panose="02020302060000000000" pitchFamily="18" charset="0"/>
                <a:cs typeface="Arial" panose="020B0604020202020204" pitchFamily="34" charset="0"/>
              </a:rPr>
              <a:t>17 </a:t>
            </a:r>
            <a:r>
              <a:rPr lang="fr-FR" sz="1600" b="1" dirty="0" err="1">
                <a:solidFill>
                  <a:srgbClr val="FF3300"/>
                </a:solidFill>
                <a:latin typeface="Spectral Light" panose="02020302060000000000" pitchFamily="18" charset="0"/>
                <a:cs typeface="Arial" panose="020B0604020202020204" pitchFamily="34" charset="0"/>
              </a:rPr>
              <a:t>aviv</a:t>
            </a:r>
            <a:r>
              <a:rPr lang="fr-FR" sz="1600" b="1" dirty="0">
                <a:solidFill>
                  <a:srgbClr val="FF3300"/>
                </a:solidFill>
                <a:latin typeface="Spectral Light" panose="02020302060000000000" pitchFamily="18" charset="0"/>
                <a:cs typeface="Arial" panose="020B0604020202020204" pitchFamily="34" charset="0"/>
              </a:rPr>
              <a:t> au soir </a:t>
            </a:r>
            <a:endParaRPr lang="fr-FR" sz="1600" dirty="0">
              <a:solidFill>
                <a:schemeClr val="bg1"/>
              </a:solidFill>
              <a:latin typeface="Spectral Light" panose="02020302060000000000" pitchFamily="18" charset="0"/>
              <a:cs typeface="Arial" panose="020B0604020202020204" pitchFamily="34" charset="0"/>
            </a:endParaRPr>
          </a:p>
          <a:p>
            <a:pPr algn="r"/>
            <a:r>
              <a:rPr lang="fr-FR" sz="1600" dirty="0">
                <a:solidFill>
                  <a:schemeClr val="bg1"/>
                </a:solidFill>
                <a:latin typeface="Spectral Light" panose="02020302060000000000" pitchFamily="18" charset="0"/>
                <a:cs typeface="Arial" panose="020B0604020202020204" pitchFamily="34" charset="0"/>
              </a:rPr>
              <a:t>les Israélites sont prêts à traverser la mer des roseaux</a:t>
            </a:r>
          </a:p>
        </p:txBody>
      </p:sp>
      <p:sp>
        <p:nvSpPr>
          <p:cNvPr id="6" name="Flèche vers le bas 5"/>
          <p:cNvSpPr/>
          <p:nvPr/>
        </p:nvSpPr>
        <p:spPr>
          <a:xfrm>
            <a:off x="6552220" y="3422109"/>
            <a:ext cx="216024" cy="647655"/>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a:off x="6660232" y="1995686"/>
            <a:ext cx="0" cy="1008112"/>
          </a:xfrm>
          <a:prstGeom prst="straightConnector1">
            <a:avLst/>
          </a:prstGeom>
          <a:ln w="38100">
            <a:solidFill>
              <a:srgbClr val="FF3300"/>
            </a:solidFill>
            <a:headEnd type="oval" w="med" len="med"/>
            <a:tailEnd type="oval" w="med" len="med"/>
          </a:ln>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842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12" y="-30852"/>
            <a:ext cx="9175612" cy="5174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612" y="-30852"/>
            <a:ext cx="9182915" cy="5174352"/>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16</a:t>
            </a:fld>
            <a:endParaRPr lang="fr-FR" dirty="0">
              <a:solidFill>
                <a:schemeClr val="bg1">
                  <a:lumMod val="75000"/>
                </a:schemeClr>
              </a:solidFill>
            </a:endParaRPr>
          </a:p>
        </p:txBody>
      </p:sp>
      <p:sp>
        <p:nvSpPr>
          <p:cNvPr id="14" name="ZoneTexte 13"/>
          <p:cNvSpPr txBox="1"/>
          <p:nvPr/>
        </p:nvSpPr>
        <p:spPr>
          <a:xfrm>
            <a:off x="2038361" y="187030"/>
            <a:ext cx="5040560" cy="307777"/>
          </a:xfrm>
          <a:prstGeom prst="rect">
            <a:avLst/>
          </a:prstGeom>
          <a:noFill/>
          <a:ln w="12700">
            <a:solidFill>
              <a:srgbClr val="FF0000"/>
            </a:solidFill>
          </a:ln>
          <a:effectLst>
            <a:glow rad="101600">
              <a:schemeClr val="accent2">
                <a:satMod val="175000"/>
                <a:alpha val="40000"/>
              </a:schemeClr>
            </a:glow>
          </a:effectLst>
        </p:spPr>
        <p:txBody>
          <a:bodyPr wrap="square" rtlCol="0">
            <a:spAutoFit/>
          </a:bodyPr>
          <a:lstStyle/>
          <a:p>
            <a:pPr algn="ctr"/>
            <a:r>
              <a:rPr lang="fr-FR" sz="1400" dirty="0">
                <a:solidFill>
                  <a:schemeClr val="bg1">
                    <a:lumMod val="95000"/>
                  </a:schemeClr>
                </a:solidFill>
                <a:latin typeface="Arial" panose="020B0604020202020204" pitchFamily="34" charset="0"/>
                <a:cs typeface="Arial" panose="020B0604020202020204" pitchFamily="34" charset="0"/>
              </a:rPr>
              <a:t>Traversée de la mer des roseaux : séquence chronologique </a:t>
            </a:r>
          </a:p>
        </p:txBody>
      </p:sp>
      <p:sp>
        <p:nvSpPr>
          <p:cNvPr id="21" name="ZoneTexte 20"/>
          <p:cNvSpPr txBox="1"/>
          <p:nvPr/>
        </p:nvSpPr>
        <p:spPr>
          <a:xfrm>
            <a:off x="721045" y="843558"/>
            <a:ext cx="7670297" cy="523220"/>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Une fois de plus cet épisode va nous montrer que le cycle de 24 heures commence à l’</a:t>
            </a:r>
            <a:r>
              <a:rPr lang="fr-FR" sz="1400" dirty="0">
                <a:solidFill>
                  <a:srgbClr val="DF57FF"/>
                </a:solidFill>
                <a:latin typeface="Arial" panose="020B0604020202020204" pitchFamily="34" charset="0"/>
                <a:cs typeface="Arial" panose="020B0604020202020204" pitchFamily="34" charset="0"/>
              </a:rPr>
              <a:t>aube</a:t>
            </a:r>
            <a:r>
              <a:rPr lang="fr-FR" sz="1400" dirty="0">
                <a:solidFill>
                  <a:schemeClr val="bg1"/>
                </a:solidFill>
                <a:latin typeface="Arial" panose="020B0604020202020204" pitchFamily="34" charset="0"/>
                <a:cs typeface="Arial" panose="020B0604020202020204" pitchFamily="34" charset="0"/>
              </a:rPr>
              <a:t> et non au </a:t>
            </a:r>
            <a:r>
              <a:rPr lang="fr-FR" sz="1400" dirty="0">
                <a:solidFill>
                  <a:schemeClr val="accent6">
                    <a:lumMod val="75000"/>
                  </a:schemeClr>
                </a:solidFill>
                <a:latin typeface="Arial" panose="020B0604020202020204" pitchFamily="34" charset="0"/>
                <a:cs typeface="Arial" panose="020B0604020202020204" pitchFamily="34" charset="0"/>
              </a:rPr>
              <a:t>coucher du soleil</a:t>
            </a:r>
            <a:r>
              <a:rPr lang="fr-FR" sz="1400" dirty="0">
                <a:solidFill>
                  <a:schemeClr val="bg1"/>
                </a:solidFill>
                <a:latin typeface="Arial" panose="020B0604020202020204" pitchFamily="34" charset="0"/>
                <a:cs typeface="Arial" panose="020B0604020202020204" pitchFamily="34" charset="0"/>
              </a:rPr>
              <a:t>.</a:t>
            </a:r>
            <a:endParaRPr lang="fr-FR" sz="1200" dirty="0">
              <a:solidFill>
                <a:srgbClr val="FFFF66"/>
              </a:solidFill>
              <a:latin typeface="Arial" panose="020B0604020202020204" pitchFamily="34" charset="0"/>
              <a:cs typeface="Arial" panose="020B0604020202020204" pitchFamily="34" charset="0"/>
            </a:endParaRPr>
          </a:p>
        </p:txBody>
      </p:sp>
      <p:sp>
        <p:nvSpPr>
          <p:cNvPr id="12" name="ZoneTexte 11"/>
          <p:cNvSpPr txBox="1"/>
          <p:nvPr/>
        </p:nvSpPr>
        <p:spPr>
          <a:xfrm>
            <a:off x="724696" y="1366778"/>
            <a:ext cx="7670297" cy="507831"/>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 Le pharaon approchait. Les Israélites levèrent les yeux et virent que les Egyptiens étaient en marche derrière eux. Ils éprouvèrent une grande frayeur et crièrent à YHWH. » </a:t>
            </a:r>
            <a:r>
              <a:rPr lang="fr-FR" sz="1200" dirty="0">
                <a:solidFill>
                  <a:srgbClr val="FFFF66"/>
                </a:solidFill>
                <a:latin typeface="Arial" panose="020B0604020202020204" pitchFamily="34" charset="0"/>
                <a:cs typeface="Arial" panose="020B0604020202020204" pitchFamily="34" charset="0"/>
              </a:rPr>
              <a:t>Exode 14.10</a:t>
            </a:r>
          </a:p>
        </p:txBody>
      </p:sp>
      <p:sp>
        <p:nvSpPr>
          <p:cNvPr id="13" name="Ellipse 12"/>
          <p:cNvSpPr/>
          <p:nvPr/>
        </p:nvSpPr>
        <p:spPr>
          <a:xfrm>
            <a:off x="5292080" y="1366778"/>
            <a:ext cx="504056" cy="28777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Virage 3"/>
          <p:cNvSpPr/>
          <p:nvPr/>
        </p:nvSpPr>
        <p:spPr>
          <a:xfrm flipV="1">
            <a:off x="5496136" y="1885275"/>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ZoneTexte 14"/>
          <p:cNvSpPr txBox="1"/>
          <p:nvPr/>
        </p:nvSpPr>
        <p:spPr>
          <a:xfrm>
            <a:off x="5949912" y="1890534"/>
            <a:ext cx="3194087" cy="461665"/>
          </a:xfrm>
          <a:prstGeom prst="rect">
            <a:avLst/>
          </a:prstGeom>
          <a:noFill/>
        </p:spPr>
        <p:txBody>
          <a:bodyPr wrap="square" rtlCol="0">
            <a:spAutoFit/>
          </a:bodyPr>
          <a:lstStyle/>
          <a:p>
            <a:r>
              <a:rPr lang="fr-FR" sz="1200" dirty="0">
                <a:solidFill>
                  <a:schemeClr val="bg1"/>
                </a:solidFill>
                <a:latin typeface="Arial" panose="020B0604020202020204" pitchFamily="34" charset="0"/>
                <a:cs typeface="Arial" panose="020B0604020202020204" pitchFamily="34" charset="0"/>
              </a:rPr>
              <a:t>Si les Israélites voient de loin les Egyptiens arriver, c’est qu’il fait encore jour !</a:t>
            </a:r>
          </a:p>
        </p:txBody>
      </p:sp>
      <p:sp>
        <p:nvSpPr>
          <p:cNvPr id="16" name="ZoneTexte 15"/>
          <p:cNvSpPr txBox="1"/>
          <p:nvPr/>
        </p:nvSpPr>
        <p:spPr>
          <a:xfrm>
            <a:off x="721044" y="2352199"/>
            <a:ext cx="7670297" cy="715581"/>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«Moïse répondit au peuple: «N'ayez pas peur, restez en place et regardez la </a:t>
            </a:r>
            <a:r>
              <a:rPr lang="fr-FR" sz="1350" dirty="0">
                <a:solidFill>
                  <a:srgbClr val="00B0F0"/>
                </a:solidFill>
                <a:latin typeface="Arial" panose="020B0604020202020204" pitchFamily="34" charset="0"/>
                <a:cs typeface="Arial" panose="020B0604020202020204" pitchFamily="34" charset="0"/>
              </a:rPr>
              <a:t>délivrance</a:t>
            </a:r>
            <a:r>
              <a:rPr lang="fr-FR" sz="1350" dirty="0">
                <a:solidFill>
                  <a:schemeClr val="bg1"/>
                </a:solidFill>
                <a:latin typeface="Arial" panose="020B0604020202020204" pitchFamily="34" charset="0"/>
                <a:cs typeface="Arial" panose="020B0604020202020204" pitchFamily="34" charset="0"/>
              </a:rPr>
              <a:t> que YHWH va vous accorder </a:t>
            </a:r>
            <a:r>
              <a:rPr lang="fr-FR" sz="1350" dirty="0">
                <a:solidFill>
                  <a:srgbClr val="00FF00"/>
                </a:solidFill>
                <a:latin typeface="Arial" panose="020B0604020202020204" pitchFamily="34" charset="0"/>
                <a:cs typeface="Arial" panose="020B0604020202020204" pitchFamily="34" charset="0"/>
              </a:rPr>
              <a:t>aujourd'hui</a:t>
            </a:r>
            <a:r>
              <a:rPr lang="fr-FR" sz="1350" dirty="0">
                <a:solidFill>
                  <a:schemeClr val="bg1"/>
                </a:solidFill>
                <a:latin typeface="Arial" panose="020B0604020202020204" pitchFamily="34" charset="0"/>
                <a:cs typeface="Arial" panose="020B0604020202020204" pitchFamily="34" charset="0"/>
              </a:rPr>
              <a:t>. En effet, les Egyptiens que vous voyez </a:t>
            </a:r>
            <a:r>
              <a:rPr lang="fr-FR" sz="1350" dirty="0">
                <a:solidFill>
                  <a:srgbClr val="00FF00"/>
                </a:solidFill>
                <a:latin typeface="Arial" panose="020B0604020202020204" pitchFamily="34" charset="0"/>
                <a:cs typeface="Arial" panose="020B0604020202020204" pitchFamily="34" charset="0"/>
              </a:rPr>
              <a:t>aujourd'hui</a:t>
            </a:r>
            <a:r>
              <a:rPr lang="fr-FR" sz="1350" dirty="0">
                <a:solidFill>
                  <a:schemeClr val="bg1"/>
                </a:solidFill>
                <a:latin typeface="Arial" panose="020B0604020202020204" pitchFamily="34" charset="0"/>
                <a:cs typeface="Arial" panose="020B0604020202020204" pitchFamily="34" charset="0"/>
              </a:rPr>
              <a:t>, vous ne les verrez plus jamais. » </a:t>
            </a:r>
            <a:r>
              <a:rPr lang="fr-FR" sz="1200" dirty="0">
                <a:solidFill>
                  <a:srgbClr val="FFFF66"/>
                </a:solidFill>
                <a:latin typeface="Arial" panose="020B0604020202020204" pitchFamily="34" charset="0"/>
                <a:cs typeface="Arial" panose="020B0604020202020204" pitchFamily="34" charset="0"/>
              </a:rPr>
              <a:t>Exode 14.13</a:t>
            </a:r>
          </a:p>
        </p:txBody>
      </p:sp>
      <p:sp>
        <p:nvSpPr>
          <p:cNvPr id="5" name="ZoneTexte 4"/>
          <p:cNvSpPr txBox="1"/>
          <p:nvPr/>
        </p:nvSpPr>
        <p:spPr>
          <a:xfrm>
            <a:off x="4968044" y="3319280"/>
            <a:ext cx="1656184" cy="369332"/>
          </a:xfrm>
          <a:prstGeom prst="rect">
            <a:avLst/>
          </a:prstGeom>
          <a:noFill/>
          <a:ln>
            <a:solidFill>
              <a:srgbClr val="66FF66"/>
            </a:solidFill>
          </a:ln>
          <a:effectLst>
            <a:glow rad="63500">
              <a:schemeClr val="accent3">
                <a:satMod val="175000"/>
                <a:alpha val="40000"/>
              </a:schemeClr>
            </a:glow>
          </a:effectLst>
        </p:spPr>
        <p:txBody>
          <a:bodyPr wrap="square" rtlCol="0">
            <a:spAutoFit/>
          </a:bodyPr>
          <a:lstStyle/>
          <a:p>
            <a:pPr algn="ctr"/>
            <a:r>
              <a:rPr lang="fr-FR" dirty="0">
                <a:solidFill>
                  <a:srgbClr val="00FF00"/>
                </a:solidFill>
              </a:rPr>
              <a:t>AUJOURD’HUI</a:t>
            </a:r>
          </a:p>
        </p:txBody>
      </p:sp>
      <p:sp>
        <p:nvSpPr>
          <p:cNvPr id="19" name="ZoneTexte 18"/>
          <p:cNvSpPr txBox="1"/>
          <p:nvPr/>
        </p:nvSpPr>
        <p:spPr>
          <a:xfrm>
            <a:off x="3115263" y="3319280"/>
            <a:ext cx="1656184" cy="369332"/>
          </a:xfrm>
          <a:prstGeom prst="rect">
            <a:avLst/>
          </a:prstGeom>
          <a:noFill/>
          <a:ln>
            <a:solidFill>
              <a:srgbClr val="00B0F0"/>
            </a:solidFill>
          </a:ln>
          <a:effectLst>
            <a:glow rad="63500">
              <a:schemeClr val="accent1">
                <a:satMod val="175000"/>
                <a:alpha val="40000"/>
              </a:schemeClr>
            </a:glow>
          </a:effectLst>
        </p:spPr>
        <p:txBody>
          <a:bodyPr wrap="square" rtlCol="0">
            <a:spAutoFit/>
          </a:bodyPr>
          <a:lstStyle/>
          <a:p>
            <a:pPr algn="ctr"/>
            <a:r>
              <a:rPr lang="fr-FR" dirty="0">
                <a:solidFill>
                  <a:srgbClr val="00B0F0"/>
                </a:solidFill>
              </a:rPr>
              <a:t>DÉLIVRANCE</a:t>
            </a:r>
          </a:p>
        </p:txBody>
      </p:sp>
      <p:sp>
        <p:nvSpPr>
          <p:cNvPr id="6" name="Flèche droite 5"/>
          <p:cNvSpPr/>
          <p:nvPr/>
        </p:nvSpPr>
        <p:spPr>
          <a:xfrm>
            <a:off x="611560" y="3903898"/>
            <a:ext cx="562705" cy="216024"/>
          </a:xfrm>
          <a:prstGeom prst="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174265" y="3858021"/>
            <a:ext cx="7969734" cy="307777"/>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Si le jour change au </a:t>
            </a:r>
            <a:r>
              <a:rPr lang="fr-FR" sz="1400" dirty="0">
                <a:solidFill>
                  <a:schemeClr val="accent6">
                    <a:lumMod val="75000"/>
                  </a:schemeClr>
                </a:solidFill>
                <a:latin typeface="Arial" panose="020B0604020202020204" pitchFamily="34" charset="0"/>
                <a:cs typeface="Arial" panose="020B0604020202020204" pitchFamily="34" charset="0"/>
              </a:rPr>
              <a:t>coucher du soleil </a:t>
            </a:r>
            <a:r>
              <a:rPr lang="fr-FR" sz="1400" dirty="0">
                <a:solidFill>
                  <a:schemeClr val="bg1"/>
                </a:solidFill>
                <a:latin typeface="Arial" panose="020B0604020202020204" pitchFamily="34" charset="0"/>
                <a:cs typeface="Arial" panose="020B0604020202020204" pitchFamily="34" charset="0"/>
              </a:rPr>
              <a:t>: la </a:t>
            </a:r>
            <a:r>
              <a:rPr lang="fr-FR" sz="1400" dirty="0">
                <a:solidFill>
                  <a:srgbClr val="00B0F0"/>
                </a:solidFill>
                <a:latin typeface="Arial" panose="020B0604020202020204" pitchFamily="34" charset="0"/>
                <a:cs typeface="Arial" panose="020B0604020202020204" pitchFamily="34" charset="0"/>
              </a:rPr>
              <a:t>délivrance </a:t>
            </a:r>
            <a:r>
              <a:rPr lang="fr-FR" sz="1400" dirty="0">
                <a:solidFill>
                  <a:schemeClr val="bg1"/>
                </a:solidFill>
                <a:latin typeface="Arial" panose="020B0604020202020204" pitchFamily="34" charset="0"/>
                <a:cs typeface="Arial" panose="020B0604020202020204" pitchFamily="34" charset="0"/>
              </a:rPr>
              <a:t>doit avoir lieu </a:t>
            </a:r>
            <a:r>
              <a:rPr lang="fr-FR" sz="1400" dirty="0">
                <a:solidFill>
                  <a:srgbClr val="00B0F0"/>
                </a:solidFill>
                <a:latin typeface="Arial" panose="020B0604020202020204" pitchFamily="34" charset="0"/>
                <a:cs typeface="Arial" panose="020B0604020202020204" pitchFamily="34" charset="0"/>
              </a:rPr>
              <a:t>avant</a:t>
            </a:r>
            <a:r>
              <a:rPr lang="fr-FR" sz="1400" dirty="0">
                <a:solidFill>
                  <a:schemeClr val="bg1"/>
                </a:solidFill>
                <a:latin typeface="Arial" panose="020B0604020202020204" pitchFamily="34" charset="0"/>
                <a:cs typeface="Arial" panose="020B0604020202020204" pitchFamily="34" charset="0"/>
              </a:rPr>
              <a:t> le </a:t>
            </a:r>
            <a:r>
              <a:rPr lang="fr-FR" sz="1400" dirty="0">
                <a:solidFill>
                  <a:schemeClr val="accent6">
                    <a:lumMod val="75000"/>
                  </a:schemeClr>
                </a:solidFill>
                <a:latin typeface="Arial" panose="020B0604020202020204" pitchFamily="34" charset="0"/>
                <a:cs typeface="Arial" panose="020B0604020202020204" pitchFamily="34" charset="0"/>
              </a:rPr>
              <a:t>coucher du soleil</a:t>
            </a:r>
            <a:endParaRPr lang="fr-FR" sz="1200" dirty="0">
              <a:solidFill>
                <a:schemeClr val="accent6">
                  <a:lumMod val="75000"/>
                </a:schemeClr>
              </a:solidFill>
              <a:latin typeface="Arial" panose="020B0604020202020204" pitchFamily="34" charset="0"/>
              <a:cs typeface="Arial" panose="020B0604020202020204" pitchFamily="34" charset="0"/>
            </a:endParaRPr>
          </a:p>
        </p:txBody>
      </p:sp>
      <p:sp>
        <p:nvSpPr>
          <p:cNvPr id="22" name="Flèche droite 21"/>
          <p:cNvSpPr/>
          <p:nvPr/>
        </p:nvSpPr>
        <p:spPr>
          <a:xfrm>
            <a:off x="611560" y="4386238"/>
            <a:ext cx="562705" cy="216024"/>
          </a:xfrm>
          <a:prstGeom prst="rightArrow">
            <a:avLst/>
          </a:prstGeom>
          <a:noFill/>
          <a:ln>
            <a:solidFill>
              <a:srgbClr val="DF5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174265" y="4340361"/>
            <a:ext cx="7050964" cy="307777"/>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Si le jour change à l’</a:t>
            </a:r>
            <a:r>
              <a:rPr lang="fr-FR" sz="1400" dirty="0">
                <a:solidFill>
                  <a:srgbClr val="DF57FF"/>
                </a:solidFill>
                <a:latin typeface="Arial" panose="020B0604020202020204" pitchFamily="34" charset="0"/>
                <a:cs typeface="Arial" panose="020B0604020202020204" pitchFamily="34" charset="0"/>
              </a:rPr>
              <a:t>aube</a:t>
            </a:r>
            <a:r>
              <a:rPr lang="fr-FR" sz="1400" dirty="0">
                <a:solidFill>
                  <a:schemeClr val="bg1"/>
                </a:solidFill>
                <a:latin typeface="Arial" panose="020B0604020202020204" pitchFamily="34" charset="0"/>
                <a:cs typeface="Arial" panose="020B0604020202020204" pitchFamily="34" charset="0"/>
              </a:rPr>
              <a:t> : la </a:t>
            </a:r>
            <a:r>
              <a:rPr lang="fr-FR" sz="1400" dirty="0">
                <a:solidFill>
                  <a:srgbClr val="00B0F0"/>
                </a:solidFill>
                <a:latin typeface="Arial" panose="020B0604020202020204" pitchFamily="34" charset="0"/>
                <a:cs typeface="Arial" panose="020B0604020202020204" pitchFamily="34" charset="0"/>
              </a:rPr>
              <a:t>délivrance</a:t>
            </a:r>
            <a:r>
              <a:rPr lang="fr-FR" sz="1400" dirty="0">
                <a:solidFill>
                  <a:schemeClr val="bg1"/>
                </a:solidFill>
                <a:latin typeface="Arial" panose="020B0604020202020204" pitchFamily="34" charset="0"/>
                <a:cs typeface="Arial" panose="020B0604020202020204" pitchFamily="34" charset="0"/>
              </a:rPr>
              <a:t> doit avoir lieu </a:t>
            </a:r>
            <a:r>
              <a:rPr lang="fr-FR" sz="1400" dirty="0">
                <a:solidFill>
                  <a:srgbClr val="00B0F0"/>
                </a:solidFill>
                <a:latin typeface="Arial" panose="020B0604020202020204" pitchFamily="34" charset="0"/>
                <a:cs typeface="Arial" panose="020B0604020202020204" pitchFamily="34" charset="0"/>
              </a:rPr>
              <a:t>avant</a:t>
            </a:r>
            <a:r>
              <a:rPr lang="fr-FR" sz="1400" dirty="0">
                <a:solidFill>
                  <a:schemeClr val="bg1"/>
                </a:solidFill>
                <a:latin typeface="Arial" panose="020B0604020202020204" pitchFamily="34" charset="0"/>
                <a:cs typeface="Arial" panose="020B0604020202020204" pitchFamily="34" charset="0"/>
              </a:rPr>
              <a:t> l’</a:t>
            </a:r>
            <a:r>
              <a:rPr lang="fr-FR" sz="1400" dirty="0">
                <a:solidFill>
                  <a:srgbClr val="DF57FF"/>
                </a:solidFill>
                <a:latin typeface="Arial" panose="020B0604020202020204" pitchFamily="34" charset="0"/>
                <a:cs typeface="Arial" panose="020B0604020202020204" pitchFamily="34" charset="0"/>
              </a:rPr>
              <a:t>aube</a:t>
            </a:r>
            <a:endParaRPr lang="fr-FR" sz="1200" dirty="0">
              <a:solidFill>
                <a:srgbClr val="DF57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80375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fade">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1000" fill="hold"/>
                                        <p:tgtEl>
                                          <p:spTgt spid="19"/>
                                        </p:tgtEl>
                                        <p:attrNameLst>
                                          <p:attrName>ppt_x</p:attrName>
                                        </p:attrNameLst>
                                      </p:cBhvr>
                                      <p:tavLst>
                                        <p:tav tm="0">
                                          <p:val>
                                            <p:strVal val="0-#ppt_w/2"/>
                                          </p:val>
                                        </p:tav>
                                        <p:tav tm="100000">
                                          <p:val>
                                            <p:strVal val="#ppt_x"/>
                                          </p:val>
                                        </p:tav>
                                      </p:tavLst>
                                    </p:anim>
                                    <p:anim calcmode="lin" valueType="num">
                                      <p:cBhvr additive="base">
                                        <p:cTn id="38" dur="1000" fill="hold"/>
                                        <p:tgtEl>
                                          <p:spTgt spid="19"/>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1000" fill="hold"/>
                                        <p:tgtEl>
                                          <p:spTgt spid="5"/>
                                        </p:tgtEl>
                                        <p:attrNameLst>
                                          <p:attrName>ppt_x</p:attrName>
                                        </p:attrNameLst>
                                      </p:cBhvr>
                                      <p:tavLst>
                                        <p:tav tm="0">
                                          <p:val>
                                            <p:strVal val="1+#ppt_w/2"/>
                                          </p:val>
                                        </p:tav>
                                        <p:tav tm="100000">
                                          <p:val>
                                            <p:strVal val="#ppt_x"/>
                                          </p:val>
                                        </p:tav>
                                      </p:tavLst>
                                    </p:anim>
                                    <p:anim calcmode="lin" valueType="num">
                                      <p:cBhvr additive="base">
                                        <p:cTn id="4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5" grpId="0" animBg="1"/>
      <p:bldP spid="19" grpId="0" animBg="1"/>
      <p:bldP spid="6"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12" y="-30852"/>
            <a:ext cx="9175612" cy="5174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612" y="-30852"/>
            <a:ext cx="9182915" cy="5174352"/>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17</a:t>
            </a:fld>
            <a:endParaRPr lang="fr-FR" dirty="0">
              <a:solidFill>
                <a:schemeClr val="bg1">
                  <a:lumMod val="75000"/>
                </a:schemeClr>
              </a:solidFill>
            </a:endParaRPr>
          </a:p>
        </p:txBody>
      </p:sp>
      <p:sp>
        <p:nvSpPr>
          <p:cNvPr id="14" name="ZoneTexte 13"/>
          <p:cNvSpPr txBox="1"/>
          <p:nvPr/>
        </p:nvSpPr>
        <p:spPr>
          <a:xfrm>
            <a:off x="2038361" y="187030"/>
            <a:ext cx="5040560" cy="307777"/>
          </a:xfrm>
          <a:prstGeom prst="rect">
            <a:avLst/>
          </a:prstGeom>
          <a:noFill/>
          <a:ln w="12700">
            <a:solidFill>
              <a:srgbClr val="FF0000"/>
            </a:solidFill>
          </a:ln>
          <a:effectLst>
            <a:glow rad="101600">
              <a:schemeClr val="accent2">
                <a:satMod val="175000"/>
                <a:alpha val="40000"/>
              </a:schemeClr>
            </a:glow>
          </a:effectLst>
        </p:spPr>
        <p:txBody>
          <a:bodyPr wrap="square" rtlCol="0">
            <a:spAutoFit/>
          </a:bodyPr>
          <a:lstStyle/>
          <a:p>
            <a:pPr algn="ctr"/>
            <a:r>
              <a:rPr lang="fr-FR" sz="1400" dirty="0">
                <a:solidFill>
                  <a:schemeClr val="bg1">
                    <a:lumMod val="95000"/>
                  </a:schemeClr>
                </a:solidFill>
                <a:latin typeface="Arial" panose="020B0604020202020204" pitchFamily="34" charset="0"/>
                <a:cs typeface="Arial" panose="020B0604020202020204" pitchFamily="34" charset="0"/>
              </a:rPr>
              <a:t>Traversée de la mer des roseaux : séquence chronologique </a:t>
            </a:r>
          </a:p>
        </p:txBody>
      </p:sp>
      <p:sp>
        <p:nvSpPr>
          <p:cNvPr id="12" name="ZoneTexte 11"/>
          <p:cNvSpPr txBox="1"/>
          <p:nvPr/>
        </p:nvSpPr>
        <p:spPr>
          <a:xfrm>
            <a:off x="721043" y="771550"/>
            <a:ext cx="7670297" cy="923330"/>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 L'ange de YHWH, qui marchait devant le camp d'Israël, quitta cette position et marcha derrière eux, et la colonne de nuée qui les précédait fit de même. Elle se plaça entre le camp des Egyptiens et le camp d'Israël. Cette nuée était obscure d'un côté, et de l'autre elle éclairait la nuit. De toute la nuit, les deux camps ne s'approchèrent pas l'un de l'autre. » </a:t>
            </a:r>
            <a:r>
              <a:rPr lang="fr-FR" sz="1200" dirty="0">
                <a:solidFill>
                  <a:srgbClr val="FFFF66"/>
                </a:solidFill>
                <a:latin typeface="Arial" panose="020B0604020202020204" pitchFamily="34" charset="0"/>
                <a:cs typeface="Arial" panose="020B0604020202020204" pitchFamily="34" charset="0"/>
              </a:rPr>
              <a:t>Exode 14.19/20</a:t>
            </a:r>
          </a:p>
        </p:txBody>
      </p:sp>
      <p:sp>
        <p:nvSpPr>
          <p:cNvPr id="13" name="Ellipse 12"/>
          <p:cNvSpPr/>
          <p:nvPr/>
        </p:nvSpPr>
        <p:spPr>
          <a:xfrm>
            <a:off x="670209" y="1393529"/>
            <a:ext cx="1368152" cy="28777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Virage 3"/>
          <p:cNvSpPr/>
          <p:nvPr/>
        </p:nvSpPr>
        <p:spPr>
          <a:xfrm flipV="1">
            <a:off x="1354285" y="1779662"/>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ZoneTexte 14"/>
          <p:cNvSpPr txBox="1"/>
          <p:nvPr/>
        </p:nvSpPr>
        <p:spPr>
          <a:xfrm>
            <a:off x="1786333" y="1802581"/>
            <a:ext cx="6438896" cy="461665"/>
          </a:xfrm>
          <a:prstGeom prst="rect">
            <a:avLst/>
          </a:prstGeom>
          <a:noFill/>
        </p:spPr>
        <p:txBody>
          <a:bodyPr wrap="square" rtlCol="0">
            <a:spAutoFit/>
          </a:bodyPr>
          <a:lstStyle/>
          <a:p>
            <a:r>
              <a:rPr lang="fr-FR" sz="1200" dirty="0">
                <a:solidFill>
                  <a:schemeClr val="bg1"/>
                </a:solidFill>
                <a:latin typeface="Arial" panose="020B0604020202020204" pitchFamily="34" charset="0"/>
                <a:cs typeface="Arial" panose="020B0604020202020204" pitchFamily="34" charset="0"/>
              </a:rPr>
              <a:t>Pendant la nuit, après le coucher du soleil, les deux camps traversent la mer des roseaux et la délivrance n’a pas encore eut lieu… </a:t>
            </a:r>
          </a:p>
        </p:txBody>
      </p:sp>
      <p:sp>
        <p:nvSpPr>
          <p:cNvPr id="18" name="ZoneTexte 17"/>
          <p:cNvSpPr txBox="1"/>
          <p:nvPr/>
        </p:nvSpPr>
        <p:spPr>
          <a:xfrm>
            <a:off x="724696" y="2355726"/>
            <a:ext cx="7670297" cy="1131079"/>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 Moïse tendit sa main sur la mer et YHWH refoula la mer au moyen d'un vent d'est qui souffla avec violence toute la nuit; il assécha la mer et l'eau se partagea. Les Israélites pénétrèrent au milieu de la mer à pied sec et l'eau formait comme une muraille à leur droite et à leur gauche. Les Egyptiens les poursuivirent, tous les chevaux du pharaon avec ses chars et ses cavaliers pénétrèrent après eux au milieu de la mer.  » </a:t>
            </a:r>
            <a:r>
              <a:rPr lang="fr-FR" sz="1200" dirty="0">
                <a:solidFill>
                  <a:srgbClr val="FFFF66"/>
                </a:solidFill>
                <a:latin typeface="Arial" panose="020B0604020202020204" pitchFamily="34" charset="0"/>
                <a:cs typeface="Arial" panose="020B0604020202020204" pitchFamily="34" charset="0"/>
              </a:rPr>
              <a:t>Exode 14.21/23</a:t>
            </a:r>
          </a:p>
        </p:txBody>
      </p:sp>
      <p:sp>
        <p:nvSpPr>
          <p:cNvPr id="24" name="Ellipse 23"/>
          <p:cNvSpPr/>
          <p:nvPr/>
        </p:nvSpPr>
        <p:spPr>
          <a:xfrm>
            <a:off x="1817612" y="2551699"/>
            <a:ext cx="1026196" cy="28777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670209" y="3506510"/>
            <a:ext cx="7670297" cy="923330"/>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 A la veille du matin, YHWH, de la colonne de feu et de nuée, regarda le camp des Egyptiens, et mit en désordre le camp des Egyptiens. Il ôta les roues de leurs chars et en rendit la marche difficile. Les Egyptiens dirent alors : Fuyons devant Israël, car l'Eternel combat pour lui contre les Egyptiens. » </a:t>
            </a:r>
            <a:r>
              <a:rPr lang="fr-FR" sz="1200" dirty="0">
                <a:solidFill>
                  <a:srgbClr val="FFFF66"/>
                </a:solidFill>
                <a:latin typeface="Arial" panose="020B0604020202020204" pitchFamily="34" charset="0"/>
                <a:cs typeface="Arial" panose="020B0604020202020204" pitchFamily="34" charset="0"/>
              </a:rPr>
              <a:t>Exode 14.24/25</a:t>
            </a:r>
          </a:p>
        </p:txBody>
      </p:sp>
      <p:sp>
        <p:nvSpPr>
          <p:cNvPr id="26" name="Ellipse 25"/>
          <p:cNvSpPr/>
          <p:nvPr/>
        </p:nvSpPr>
        <p:spPr>
          <a:xfrm>
            <a:off x="820784" y="3506510"/>
            <a:ext cx="1590976" cy="28777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240802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fade">
                                      <p:cBhvr>
                                        <p:cTn id="37" dur="500"/>
                                        <p:tgtEl>
                                          <p:spTgt spid="2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24"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8256" y="-144463"/>
            <a:ext cx="9162256" cy="537729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18</a:t>
            </a:fld>
            <a:endParaRPr lang="fr-FR" dirty="0">
              <a:solidFill>
                <a:schemeClr val="bg1">
                  <a:lumMod val="75000"/>
                </a:schemeClr>
              </a:solidFill>
            </a:endParaRPr>
          </a:p>
        </p:txBody>
      </p:sp>
      <p:sp>
        <p:nvSpPr>
          <p:cNvPr id="8" name="AutoShape 8" descr="Image result for sainte cÃ¨ne"/>
          <p:cNvSpPr>
            <a:spLocks noChangeAspect="1" noChangeArrowheads="1"/>
          </p:cNvSpPr>
          <p:nvPr/>
        </p:nvSpPr>
        <p:spPr bwMode="auto">
          <a:xfrm>
            <a:off x="-87350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ZoneTexte 5"/>
          <p:cNvSpPr txBox="1"/>
          <p:nvPr/>
        </p:nvSpPr>
        <p:spPr>
          <a:xfrm>
            <a:off x="155575" y="160338"/>
            <a:ext cx="8868357" cy="323165"/>
          </a:xfrm>
          <a:prstGeom prst="rect">
            <a:avLst/>
          </a:prstGeom>
          <a:noFill/>
        </p:spPr>
        <p:txBody>
          <a:bodyPr wrap="square" rtlCol="0">
            <a:spAutoFit/>
          </a:bodyPr>
          <a:lstStyle/>
          <a:p>
            <a:pPr algn="ctr"/>
            <a:r>
              <a:rPr lang="fr-FR" sz="1500" dirty="0">
                <a:latin typeface="Arial" panose="020B0604020202020204" pitchFamily="34" charset="0"/>
                <a:cs typeface="Arial" panose="020B0604020202020204" pitchFamily="34" charset="0"/>
              </a:rPr>
              <a:t>Avant l’ère romaine, les Israélites et les Grecs divisaient la nuit en </a:t>
            </a:r>
            <a:r>
              <a:rPr lang="fr-FR" sz="1500" u="sng" dirty="0">
                <a:latin typeface="Arial" panose="020B0604020202020204" pitchFamily="34" charset="0"/>
                <a:cs typeface="Arial" panose="020B0604020202020204" pitchFamily="34" charset="0"/>
              </a:rPr>
              <a:t>3 veilles</a:t>
            </a:r>
            <a:r>
              <a:rPr lang="fr-FR" sz="1500" dirty="0">
                <a:latin typeface="Arial" panose="020B0604020202020204" pitchFamily="34" charset="0"/>
                <a:cs typeface="Arial" panose="020B0604020202020204" pitchFamily="34" charset="0"/>
              </a:rPr>
              <a:t> différentes :</a:t>
            </a:r>
          </a:p>
        </p:txBody>
      </p:sp>
      <p:sp>
        <p:nvSpPr>
          <p:cNvPr id="7" name="ZoneTexte 6"/>
          <p:cNvSpPr txBox="1"/>
          <p:nvPr/>
        </p:nvSpPr>
        <p:spPr>
          <a:xfrm>
            <a:off x="770269" y="1820298"/>
            <a:ext cx="2104236" cy="89706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1600" dirty="0">
                <a:solidFill>
                  <a:schemeClr val="bg1"/>
                </a:solidFill>
                <a:latin typeface="Arial" panose="020B0604020202020204" pitchFamily="34" charset="0"/>
                <a:cs typeface="Arial" panose="020B0604020202020204" pitchFamily="34" charset="0"/>
              </a:rPr>
              <a:t>Veille du début</a:t>
            </a:r>
            <a:endParaRPr lang="fr-FR" sz="1600" b="1"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572084" y="1563638"/>
            <a:ext cx="179675" cy="1153720"/>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0" name="Rectangle 9"/>
          <p:cNvSpPr/>
          <p:nvPr/>
        </p:nvSpPr>
        <p:spPr>
          <a:xfrm>
            <a:off x="7055553" y="1563638"/>
            <a:ext cx="179675" cy="1146675"/>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ZoneTexte 10"/>
          <p:cNvSpPr txBox="1"/>
          <p:nvPr/>
        </p:nvSpPr>
        <p:spPr>
          <a:xfrm>
            <a:off x="2874505" y="1820298"/>
            <a:ext cx="2104236" cy="89706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1600" dirty="0">
                <a:solidFill>
                  <a:srgbClr val="FFFF00"/>
                </a:solidFill>
                <a:latin typeface="Arial" panose="020B0604020202020204" pitchFamily="34" charset="0"/>
                <a:cs typeface="Arial" panose="020B0604020202020204" pitchFamily="34" charset="0"/>
              </a:rPr>
              <a:t>Veille du milieu</a:t>
            </a:r>
            <a:endParaRPr lang="fr-FR" sz="1600" b="1" dirty="0">
              <a:solidFill>
                <a:srgbClr val="FFFF00"/>
              </a:solidFill>
              <a:latin typeface="Arial" panose="020B0604020202020204" pitchFamily="34" charset="0"/>
              <a:cs typeface="Arial" panose="020B0604020202020204" pitchFamily="34" charset="0"/>
            </a:endParaRPr>
          </a:p>
        </p:txBody>
      </p:sp>
      <p:cxnSp>
        <p:nvCxnSpPr>
          <p:cNvPr id="4" name="Connecteur droit 3"/>
          <p:cNvCxnSpPr/>
          <p:nvPr/>
        </p:nvCxnSpPr>
        <p:spPr>
          <a:xfrm>
            <a:off x="2874505" y="1563638"/>
            <a:ext cx="0" cy="1165123"/>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4951317" y="1820298"/>
            <a:ext cx="2104236" cy="89706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1600" dirty="0">
                <a:solidFill>
                  <a:srgbClr val="00B0F0"/>
                </a:solidFill>
                <a:latin typeface="Arial" panose="020B0604020202020204" pitchFamily="34" charset="0"/>
                <a:cs typeface="Arial" panose="020B0604020202020204" pitchFamily="34" charset="0"/>
              </a:rPr>
              <a:t>Veille du matin</a:t>
            </a:r>
            <a:endParaRPr lang="fr-FR" sz="1600" b="1" dirty="0">
              <a:solidFill>
                <a:srgbClr val="00B0F0"/>
              </a:solidFill>
              <a:latin typeface="Arial" panose="020B0604020202020204" pitchFamily="34" charset="0"/>
              <a:cs typeface="Arial" panose="020B0604020202020204" pitchFamily="34" charset="0"/>
            </a:endParaRPr>
          </a:p>
        </p:txBody>
      </p:sp>
      <p:cxnSp>
        <p:nvCxnSpPr>
          <p:cNvPr id="13" name="Connecteur droit 12"/>
          <p:cNvCxnSpPr/>
          <p:nvPr/>
        </p:nvCxnSpPr>
        <p:spPr>
          <a:xfrm>
            <a:off x="4978741" y="1563638"/>
            <a:ext cx="0" cy="1165123"/>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910335" y="1487041"/>
            <a:ext cx="1824103" cy="307777"/>
          </a:xfrm>
          <a:prstGeom prst="rect">
            <a:avLst/>
          </a:prstGeom>
          <a:solidFill>
            <a:srgbClr val="66FF66"/>
          </a:solidFill>
          <a:ln>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400" dirty="0">
                <a:solidFill>
                  <a:schemeClr val="tx1">
                    <a:lumMod val="85000"/>
                    <a:lumOff val="15000"/>
                  </a:schemeClr>
                </a:solidFill>
                <a:latin typeface="Arial" panose="020B0604020202020204" pitchFamily="34" charset="0"/>
                <a:cs typeface="Arial" panose="020B0604020202020204" pitchFamily="34" charset="0"/>
              </a:rPr>
              <a:t>Lamentations 2.19</a:t>
            </a:r>
          </a:p>
        </p:txBody>
      </p:sp>
      <p:sp>
        <p:nvSpPr>
          <p:cNvPr id="17" name="ZoneTexte 16"/>
          <p:cNvSpPr txBox="1"/>
          <p:nvPr/>
        </p:nvSpPr>
        <p:spPr>
          <a:xfrm>
            <a:off x="3014571" y="1494692"/>
            <a:ext cx="1824103" cy="307777"/>
          </a:xfrm>
          <a:prstGeom prst="rect">
            <a:avLst/>
          </a:prstGeom>
          <a:solidFill>
            <a:srgbClr val="66FF66"/>
          </a:solidFill>
          <a:ln>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400" dirty="0">
                <a:solidFill>
                  <a:schemeClr val="tx1">
                    <a:lumMod val="85000"/>
                    <a:lumOff val="15000"/>
                  </a:schemeClr>
                </a:solidFill>
                <a:latin typeface="Arial" panose="020B0604020202020204" pitchFamily="34" charset="0"/>
                <a:cs typeface="Arial" panose="020B0604020202020204" pitchFamily="34" charset="0"/>
              </a:rPr>
              <a:t>Juges 7.19</a:t>
            </a:r>
          </a:p>
        </p:txBody>
      </p:sp>
      <p:sp>
        <p:nvSpPr>
          <p:cNvPr id="18" name="ZoneTexte 17"/>
          <p:cNvSpPr txBox="1"/>
          <p:nvPr/>
        </p:nvSpPr>
        <p:spPr>
          <a:xfrm>
            <a:off x="5091383" y="1494691"/>
            <a:ext cx="1824103" cy="292388"/>
          </a:xfrm>
          <a:prstGeom prst="rect">
            <a:avLst/>
          </a:prstGeom>
          <a:solidFill>
            <a:srgbClr val="66FF66"/>
          </a:solidFill>
          <a:ln>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300" dirty="0">
                <a:solidFill>
                  <a:schemeClr val="tx1">
                    <a:lumMod val="85000"/>
                    <a:lumOff val="15000"/>
                  </a:schemeClr>
                </a:solidFill>
                <a:latin typeface="Arial" panose="020B0604020202020204" pitchFamily="34" charset="0"/>
                <a:cs typeface="Arial" panose="020B0604020202020204" pitchFamily="34" charset="0"/>
              </a:rPr>
              <a:t>Ex 14.24 / 1 Sa 11.11</a:t>
            </a:r>
          </a:p>
        </p:txBody>
      </p:sp>
      <p:sp>
        <p:nvSpPr>
          <p:cNvPr id="15" name="ZoneTexte 14"/>
          <p:cNvSpPr txBox="1"/>
          <p:nvPr/>
        </p:nvSpPr>
        <p:spPr>
          <a:xfrm>
            <a:off x="2290294" y="963821"/>
            <a:ext cx="1168421" cy="523220"/>
          </a:xfrm>
          <a:prstGeom prst="rect">
            <a:avLst/>
          </a:prstGeom>
          <a:noFill/>
          <a:effectLst>
            <a:glow rad="101600">
              <a:schemeClr val="accent1">
                <a:satMod val="175000"/>
                <a:alpha val="40000"/>
              </a:schemeClr>
            </a:glow>
          </a:effectLst>
        </p:spPr>
        <p:txBody>
          <a:bodyPr wrap="square" rtlCol="0">
            <a:spAutoFit/>
          </a:bodyPr>
          <a:lstStyle/>
          <a:p>
            <a:pPr algn="ctr"/>
            <a:r>
              <a:rPr lang="fr-FR" sz="1400" dirty="0">
                <a:solidFill>
                  <a:srgbClr val="C00000"/>
                </a:solidFill>
              </a:rPr>
              <a:t>4</a:t>
            </a:r>
            <a:r>
              <a:rPr lang="fr-FR" sz="1400" baseline="30000" dirty="0">
                <a:solidFill>
                  <a:srgbClr val="C00000"/>
                </a:solidFill>
              </a:rPr>
              <a:t>e</a:t>
            </a:r>
            <a:r>
              <a:rPr lang="fr-FR" sz="1400" dirty="0">
                <a:solidFill>
                  <a:srgbClr val="C00000"/>
                </a:solidFill>
              </a:rPr>
              <a:t> heure</a:t>
            </a:r>
          </a:p>
          <a:p>
            <a:pPr algn="ctr"/>
            <a:r>
              <a:rPr lang="fr-FR" sz="1400" dirty="0">
                <a:solidFill>
                  <a:srgbClr val="C00000"/>
                </a:solidFill>
              </a:rPr>
              <a:t>22 heures HR</a:t>
            </a:r>
          </a:p>
        </p:txBody>
      </p:sp>
      <p:sp>
        <p:nvSpPr>
          <p:cNvPr id="20" name="ZoneTexte 19"/>
          <p:cNvSpPr txBox="1"/>
          <p:nvPr/>
        </p:nvSpPr>
        <p:spPr>
          <a:xfrm>
            <a:off x="4394530" y="976666"/>
            <a:ext cx="1168421" cy="523220"/>
          </a:xfrm>
          <a:prstGeom prst="rect">
            <a:avLst/>
          </a:prstGeom>
          <a:noFill/>
          <a:effectLst>
            <a:glow rad="101600">
              <a:schemeClr val="accent1">
                <a:satMod val="175000"/>
                <a:alpha val="40000"/>
              </a:schemeClr>
            </a:glow>
          </a:effectLst>
        </p:spPr>
        <p:txBody>
          <a:bodyPr wrap="square" rtlCol="0">
            <a:spAutoFit/>
          </a:bodyPr>
          <a:lstStyle/>
          <a:p>
            <a:pPr algn="ctr"/>
            <a:r>
              <a:rPr lang="fr-FR" sz="1400" dirty="0">
                <a:solidFill>
                  <a:srgbClr val="C00000"/>
                </a:solidFill>
              </a:rPr>
              <a:t>8</a:t>
            </a:r>
            <a:r>
              <a:rPr lang="fr-FR" sz="1400" baseline="30000" dirty="0">
                <a:solidFill>
                  <a:srgbClr val="C00000"/>
                </a:solidFill>
              </a:rPr>
              <a:t>e</a:t>
            </a:r>
            <a:r>
              <a:rPr lang="fr-FR" sz="1400" dirty="0">
                <a:solidFill>
                  <a:srgbClr val="C00000"/>
                </a:solidFill>
              </a:rPr>
              <a:t> heure</a:t>
            </a:r>
          </a:p>
          <a:p>
            <a:pPr algn="ctr"/>
            <a:r>
              <a:rPr lang="fr-FR" sz="1400" dirty="0">
                <a:solidFill>
                  <a:srgbClr val="C00000"/>
                </a:solidFill>
              </a:rPr>
              <a:t>2 heures HR</a:t>
            </a:r>
          </a:p>
        </p:txBody>
      </p:sp>
      <p:sp>
        <p:nvSpPr>
          <p:cNvPr id="19" name="Flèche courbée vers le haut 18"/>
          <p:cNvSpPr/>
          <p:nvPr/>
        </p:nvSpPr>
        <p:spPr>
          <a:xfrm>
            <a:off x="6003434" y="2728761"/>
            <a:ext cx="1231794" cy="504056"/>
          </a:xfrm>
          <a:prstGeom prst="curvedUpArrow">
            <a:avLst/>
          </a:prstGeom>
          <a:gradFill flip="none" rotWithShape="1">
            <a:gsLst>
              <a:gs pos="0">
                <a:srgbClr val="00B0F0">
                  <a:lumMod val="90000"/>
                  <a:lumOff val="10000"/>
                </a:srgbClr>
              </a:gs>
              <a:gs pos="50000">
                <a:srgbClr val="DF57FF">
                  <a:lumMod val="60000"/>
                  <a:lumOff val="40000"/>
                </a:srgbClr>
              </a:gs>
            </a:gsLst>
            <a:lin ang="0" scaled="1"/>
            <a:tileRect/>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5553" y="3362424"/>
            <a:ext cx="1677923" cy="1312222"/>
          </a:xfrm>
          <a:prstGeom prst="wedgeRoundRectCallout">
            <a:avLst>
              <a:gd name="adj1" fmla="val -39755"/>
              <a:gd name="adj2" fmla="val -82673"/>
              <a:gd name="adj3"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ZoneTexte 20"/>
          <p:cNvSpPr txBox="1"/>
          <p:nvPr/>
        </p:nvSpPr>
        <p:spPr>
          <a:xfrm>
            <a:off x="8653416" y="-144463"/>
            <a:ext cx="490584" cy="2575873"/>
          </a:xfrm>
          <a:prstGeom prst="rect">
            <a:avLst/>
          </a:prstGeom>
          <a:effectLst>
            <a:glow rad="101600">
              <a:schemeClr val="accent4">
                <a:satMod val="175000"/>
                <a:alpha val="40000"/>
              </a:schemeClr>
            </a:glow>
            <a:outerShdw blurRad="50800" dist="38100" dir="10800000" algn="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vert="wordArtVert" wrap="square" rtlCol="0">
            <a:spAutoFit/>
          </a:bodyPr>
          <a:lstStyle/>
          <a:p>
            <a:pPr algn="ctr"/>
            <a:r>
              <a:rPr lang="fr-FR" dirty="0">
                <a:solidFill>
                  <a:schemeClr val="tx1">
                    <a:lumMod val="85000"/>
                    <a:lumOff val="15000"/>
                  </a:schemeClr>
                </a:solidFill>
                <a:latin typeface="Georgia" panose="02040502050405020303" pitchFamily="18" charset="0"/>
              </a:rPr>
              <a:t>Révision</a:t>
            </a:r>
          </a:p>
        </p:txBody>
      </p:sp>
    </p:spTree>
    <p:extLst>
      <p:ext uri="{BB962C8B-B14F-4D97-AF65-F5344CB8AC3E}">
        <p14:creationId xmlns:p14="http://schemas.microsoft.com/office/powerpoint/2010/main" val="366296202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42" presetClass="entr" presetSubtype="0" fill="hold" grpId="0" nodeType="with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1027"/>
                                        </p:tgtEl>
                                        <p:attrNameLst>
                                          <p:attrName>style.visibility</p:attrName>
                                        </p:attrNameLst>
                                      </p:cBhvr>
                                      <p:to>
                                        <p:strVal val="visible"/>
                                      </p:to>
                                    </p:set>
                                    <p:animEffect transition="in" filter="wipe(up)">
                                      <p:cBhvr>
                                        <p:cTn id="87"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6" grpId="0" animBg="1"/>
      <p:bldP spid="17" grpId="0" animBg="1"/>
      <p:bldP spid="18" grpId="0" animBg="1"/>
      <p:bldP spid="15" grpId="0"/>
      <p:bldP spid="20" grpId="0"/>
      <p:bldP spid="19"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12" y="-30852"/>
            <a:ext cx="9175612" cy="5174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612" y="-30852"/>
            <a:ext cx="9182915" cy="5174352"/>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19</a:t>
            </a:fld>
            <a:endParaRPr lang="fr-FR" dirty="0">
              <a:solidFill>
                <a:schemeClr val="bg1">
                  <a:lumMod val="75000"/>
                </a:schemeClr>
              </a:solidFill>
            </a:endParaRPr>
          </a:p>
        </p:txBody>
      </p:sp>
      <p:sp>
        <p:nvSpPr>
          <p:cNvPr id="14" name="ZoneTexte 13"/>
          <p:cNvSpPr txBox="1"/>
          <p:nvPr/>
        </p:nvSpPr>
        <p:spPr>
          <a:xfrm>
            <a:off x="2038361" y="187030"/>
            <a:ext cx="5040560" cy="307777"/>
          </a:xfrm>
          <a:prstGeom prst="rect">
            <a:avLst/>
          </a:prstGeom>
          <a:noFill/>
          <a:ln w="12700">
            <a:solidFill>
              <a:srgbClr val="FF0000"/>
            </a:solidFill>
          </a:ln>
          <a:effectLst>
            <a:glow rad="101600">
              <a:schemeClr val="accent2">
                <a:satMod val="175000"/>
                <a:alpha val="40000"/>
              </a:schemeClr>
            </a:glow>
          </a:effectLst>
        </p:spPr>
        <p:txBody>
          <a:bodyPr wrap="square" rtlCol="0">
            <a:spAutoFit/>
          </a:bodyPr>
          <a:lstStyle/>
          <a:p>
            <a:pPr algn="ctr"/>
            <a:r>
              <a:rPr lang="fr-FR" sz="1400" dirty="0">
                <a:solidFill>
                  <a:schemeClr val="bg1">
                    <a:lumMod val="95000"/>
                  </a:schemeClr>
                </a:solidFill>
                <a:latin typeface="Arial" panose="020B0604020202020204" pitchFamily="34" charset="0"/>
                <a:cs typeface="Arial" panose="020B0604020202020204" pitchFamily="34" charset="0"/>
              </a:rPr>
              <a:t>Traversée de la mer des roseaux : séquence chronologique </a:t>
            </a:r>
          </a:p>
        </p:txBody>
      </p:sp>
      <p:sp>
        <p:nvSpPr>
          <p:cNvPr id="12" name="ZoneTexte 11"/>
          <p:cNvSpPr txBox="1"/>
          <p:nvPr/>
        </p:nvSpPr>
        <p:spPr>
          <a:xfrm>
            <a:off x="721043" y="771550"/>
            <a:ext cx="7670297" cy="1546577"/>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 Et YHWH dit à Moïse: Étends ta main sur la mer, et les eaux retourneront sur les Égyptiens, sur leurs chars et sur leurs cavaliers. Moïse étendit donc sa main sur la mer, et la mer retourna vers le matin dans son lit; et les Égyptiens s'enfuyant la rencontrèrent, et YHWH jeta les Égyptiens au milieu de la mer. Les eaux retournèrent donc et couvrirent les chars et les cavaliers de toute l'armée de Pharaon, qui étaient entrés après les Israélites dans la mer; il n'en resta pas un seul. Mais les enfants d'Israël marchèrent à sec au milieu de la mer; et les eaux leur formaient une muraille à leur droite et à leur gauche. » </a:t>
            </a:r>
            <a:r>
              <a:rPr lang="fr-FR" sz="1200" dirty="0">
                <a:solidFill>
                  <a:srgbClr val="FFFF66"/>
                </a:solidFill>
                <a:latin typeface="Arial" panose="020B0604020202020204" pitchFamily="34" charset="0"/>
                <a:cs typeface="Arial" panose="020B0604020202020204" pitchFamily="34" charset="0"/>
              </a:rPr>
              <a:t>Exode 14.26/29</a:t>
            </a:r>
          </a:p>
        </p:txBody>
      </p:sp>
      <p:sp>
        <p:nvSpPr>
          <p:cNvPr id="18" name="ZoneTexte 17"/>
          <p:cNvSpPr txBox="1"/>
          <p:nvPr/>
        </p:nvSpPr>
        <p:spPr>
          <a:xfrm>
            <a:off x="724696" y="2321583"/>
            <a:ext cx="7670297" cy="507831"/>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 En ce jour-là YHWH délivra Israël de la main des Égyptiens; et Israël vit les Égyptiens morts, sur le rivage de la mer.» </a:t>
            </a:r>
            <a:r>
              <a:rPr lang="fr-FR" sz="1200" dirty="0">
                <a:solidFill>
                  <a:srgbClr val="FFFF66"/>
                </a:solidFill>
                <a:latin typeface="Arial" panose="020B0604020202020204" pitchFamily="34" charset="0"/>
                <a:cs typeface="Arial" panose="020B0604020202020204" pitchFamily="34" charset="0"/>
              </a:rPr>
              <a:t>Exode 14.30</a:t>
            </a:r>
          </a:p>
        </p:txBody>
      </p:sp>
    </p:spTree>
    <p:extLst>
      <p:ext uri="{BB962C8B-B14F-4D97-AF65-F5344CB8AC3E}">
        <p14:creationId xmlns:p14="http://schemas.microsoft.com/office/powerpoint/2010/main" val="86154690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5399"/>
          <a:stretch/>
        </p:blipFill>
        <p:spPr bwMode="auto">
          <a:xfrm>
            <a:off x="0" y="0"/>
            <a:ext cx="9144000" cy="5172589"/>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2</a:t>
            </a:fld>
            <a:endParaRPr lang="fr-FR" dirty="0">
              <a:solidFill>
                <a:schemeClr val="bg1">
                  <a:lumMod val="75000"/>
                </a:schemeClr>
              </a:solidFill>
            </a:endParaRPr>
          </a:p>
        </p:txBody>
      </p:sp>
      <p:sp>
        <p:nvSpPr>
          <p:cNvPr id="7" name="TextBox 4"/>
          <p:cNvSpPr txBox="1"/>
          <p:nvPr/>
        </p:nvSpPr>
        <p:spPr>
          <a:xfrm>
            <a:off x="0" y="707838"/>
            <a:ext cx="9144000" cy="523220"/>
          </a:xfrm>
          <a:prstGeom prst="rect">
            <a:avLst/>
          </a:prstGeom>
          <a:noFill/>
        </p:spPr>
        <p:txBody>
          <a:bodyPr wrap="square" rtlCol="0">
            <a:spAutoFit/>
          </a:bodyPr>
          <a:lstStyle/>
          <a:p>
            <a:r>
              <a:rPr lang="en-US" sz="2800" u="sng" dirty="0">
                <a:solidFill>
                  <a:schemeClr val="bg1"/>
                </a:solidFill>
                <a:effectLst>
                  <a:outerShdw blurRad="38100" dist="38100" dir="2700000" algn="tl">
                    <a:srgbClr val="000000">
                      <a:alpha val="43137"/>
                    </a:srgbClr>
                  </a:outerShdw>
                </a:effectLst>
                <a:latin typeface="Spectral Light" panose="02020302060000000000" pitchFamily="18" charset="0"/>
              </a:rPr>
              <a:t>14 </a:t>
            </a:r>
            <a:r>
              <a:rPr lang="en-US" sz="2800" u="sng" dirty="0" err="1">
                <a:solidFill>
                  <a:schemeClr val="bg1"/>
                </a:solidFill>
                <a:effectLst>
                  <a:outerShdw blurRad="38100" dist="38100" dir="2700000" algn="tl">
                    <a:srgbClr val="000000">
                      <a:alpha val="43137"/>
                    </a:srgbClr>
                  </a:outerShdw>
                </a:effectLst>
                <a:latin typeface="Spectral Light" panose="02020302060000000000" pitchFamily="18" charset="0"/>
              </a:rPr>
              <a:t>vidéos</a:t>
            </a:r>
            <a:r>
              <a:rPr lang="en-US" sz="2800" dirty="0">
                <a:solidFill>
                  <a:schemeClr val="bg1"/>
                </a:solidFill>
                <a:effectLst>
                  <a:outerShdw blurRad="38100" dist="38100" dir="2700000" algn="tl">
                    <a:srgbClr val="000000">
                      <a:alpha val="43137"/>
                    </a:srgbClr>
                  </a:outerShdw>
                </a:effectLst>
                <a:latin typeface="Spectral Light" panose="02020302060000000000" pitchFamily="18" charset="0"/>
              </a:rPr>
              <a:t> : cycle (jour) de Yahuah commence à </a:t>
            </a:r>
            <a:r>
              <a:rPr lang="en-US" sz="2800" dirty="0" err="1">
                <a:solidFill>
                  <a:schemeClr val="bg1"/>
                </a:solidFill>
                <a:effectLst>
                  <a:outerShdw blurRad="38100" dist="38100" dir="2700000" algn="tl">
                    <a:srgbClr val="000000">
                      <a:alpha val="43137"/>
                    </a:srgbClr>
                  </a:outerShdw>
                </a:effectLst>
                <a:latin typeface="Spectral Light" panose="02020302060000000000" pitchFamily="18" charset="0"/>
              </a:rPr>
              <a:t>l’</a:t>
            </a:r>
            <a:r>
              <a:rPr lang="en-US" sz="2800" dirty="0" err="1">
                <a:solidFill>
                  <a:srgbClr val="DF57FF"/>
                </a:solidFill>
                <a:effectLst>
                  <a:outerShdw blurRad="38100" dist="38100" dir="2700000" algn="tl">
                    <a:srgbClr val="000000">
                      <a:alpha val="43137"/>
                    </a:srgbClr>
                  </a:outerShdw>
                </a:effectLst>
                <a:latin typeface="Spectral Light" panose="02020302060000000000" pitchFamily="18" charset="0"/>
              </a:rPr>
              <a:t>AUBE</a:t>
            </a:r>
            <a:endParaRPr lang="en-US" sz="2800" dirty="0">
              <a:solidFill>
                <a:srgbClr val="DF57FF"/>
              </a:solidFill>
              <a:effectLst>
                <a:outerShdw blurRad="38100" dist="38100" dir="2700000" algn="tl">
                  <a:srgbClr val="000000">
                    <a:alpha val="43137"/>
                  </a:srgbClr>
                </a:outerShdw>
              </a:effectLst>
              <a:latin typeface="Spectral Light" panose="02020302060000000000" pitchFamily="18" charset="0"/>
            </a:endParaRPr>
          </a:p>
        </p:txBody>
      </p:sp>
      <p:sp>
        <p:nvSpPr>
          <p:cNvPr id="6" name="TextBox 4"/>
          <p:cNvSpPr txBox="1"/>
          <p:nvPr/>
        </p:nvSpPr>
        <p:spPr>
          <a:xfrm>
            <a:off x="-13717" y="1770686"/>
            <a:ext cx="9144000" cy="1631216"/>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Spectral Light" panose="02020302060000000000" pitchFamily="18" charset="0"/>
              </a:rPr>
              <a:t>#15 = </a:t>
            </a:r>
            <a:r>
              <a:rPr lang="en-US" sz="2800" dirty="0" err="1">
                <a:solidFill>
                  <a:schemeClr val="bg1"/>
                </a:solidFill>
                <a:effectLst>
                  <a:outerShdw blurRad="38100" dist="38100" dir="2700000" algn="tl">
                    <a:srgbClr val="000000">
                      <a:alpha val="43137"/>
                    </a:srgbClr>
                  </a:outerShdw>
                </a:effectLst>
                <a:latin typeface="Spectral Light" panose="02020302060000000000" pitchFamily="18" charset="0"/>
              </a:rPr>
              <a:t>étude</a:t>
            </a:r>
            <a:r>
              <a:rPr lang="en-US" sz="2800" dirty="0">
                <a:solidFill>
                  <a:schemeClr val="bg1"/>
                </a:solidFill>
                <a:effectLst>
                  <a:outerShdw blurRad="38100" dist="38100" dir="2700000" algn="tl">
                    <a:srgbClr val="000000">
                      <a:alpha val="43137"/>
                    </a:srgbClr>
                  </a:outerShdw>
                </a:effectLst>
                <a:latin typeface="Spectral Light" panose="02020302060000000000" pitchFamily="18" charset="0"/>
              </a:rPr>
              <a:t> de “transition” :</a:t>
            </a:r>
          </a:p>
          <a:p>
            <a:r>
              <a:rPr lang="en-US" sz="2400" dirty="0">
                <a:solidFill>
                  <a:schemeClr val="bg1"/>
                </a:solidFill>
                <a:effectLst>
                  <a:outerShdw blurRad="38100" dist="38100" dir="2700000" algn="tl">
                    <a:srgbClr val="000000">
                      <a:alpha val="43137"/>
                    </a:srgbClr>
                  </a:outerShdw>
                </a:effectLst>
                <a:latin typeface="Spectral Light" panose="02020302060000000000" pitchFamily="18" charset="0"/>
              </a:rPr>
              <a:t>- </a:t>
            </a:r>
            <a:r>
              <a:rPr lang="en-US" sz="2400" dirty="0" err="1">
                <a:solidFill>
                  <a:schemeClr val="bg1"/>
                </a:solidFill>
                <a:effectLst>
                  <a:outerShdw blurRad="38100" dist="38100" dir="2700000" algn="tl">
                    <a:srgbClr val="000000">
                      <a:alpha val="43137"/>
                    </a:srgbClr>
                  </a:outerShdw>
                </a:effectLst>
                <a:latin typeface="Spectral Light" panose="02020302060000000000" pitchFamily="18" charset="0"/>
              </a:rPr>
              <a:t>nombreuses</a:t>
            </a:r>
            <a:r>
              <a:rPr lang="en-US" sz="2400" dirty="0">
                <a:solidFill>
                  <a:schemeClr val="bg1"/>
                </a:solidFill>
                <a:effectLst>
                  <a:outerShdw blurRad="38100" dist="38100" dir="2700000" algn="tl">
                    <a:srgbClr val="000000">
                      <a:alpha val="43137"/>
                    </a:srgbClr>
                  </a:outerShdw>
                </a:effectLst>
                <a:latin typeface="Spectral Light" panose="02020302060000000000" pitchFamily="18" charset="0"/>
              </a:rPr>
              <a:t> </a:t>
            </a:r>
            <a:r>
              <a:rPr lang="en-US" sz="2400" dirty="0" err="1">
                <a:solidFill>
                  <a:schemeClr val="bg1"/>
                </a:solidFill>
                <a:effectLst>
                  <a:outerShdw blurRad="38100" dist="38100" dir="2700000" algn="tl">
                    <a:srgbClr val="000000">
                      <a:alpha val="43137"/>
                    </a:srgbClr>
                  </a:outerShdw>
                </a:effectLst>
                <a:latin typeface="Spectral Light" panose="02020302060000000000" pitchFamily="18" charset="0"/>
              </a:rPr>
              <a:t>informations</a:t>
            </a:r>
            <a:endParaRPr lang="en-US" sz="2400" dirty="0">
              <a:solidFill>
                <a:schemeClr val="bg1"/>
              </a:solidFill>
              <a:effectLst>
                <a:outerShdw blurRad="38100" dist="38100" dir="2700000" algn="tl">
                  <a:srgbClr val="000000">
                    <a:alpha val="43137"/>
                  </a:srgbClr>
                </a:outerShdw>
              </a:effectLst>
              <a:latin typeface="Spectral Light" panose="02020302060000000000" pitchFamily="18" charset="0"/>
            </a:endParaRPr>
          </a:p>
          <a:p>
            <a:r>
              <a:rPr lang="fr-FR" sz="2400" dirty="0">
                <a:solidFill>
                  <a:schemeClr val="bg1"/>
                </a:solidFill>
                <a:effectLst>
                  <a:outerShdw blurRad="38100" dist="38100" dir="2700000" algn="tl">
                    <a:srgbClr val="000000">
                      <a:alpha val="43137"/>
                    </a:srgbClr>
                  </a:outerShdw>
                </a:effectLst>
                <a:latin typeface="Spectral Light" panose="02020302060000000000" pitchFamily="18" charset="0"/>
              </a:rPr>
              <a:t>- vision globale à la fin</a:t>
            </a:r>
            <a:endParaRPr lang="en-US" sz="2400" dirty="0">
              <a:solidFill>
                <a:schemeClr val="bg1"/>
              </a:solidFill>
              <a:effectLst>
                <a:outerShdw blurRad="38100" dist="38100" dir="2700000" algn="tl">
                  <a:srgbClr val="000000">
                    <a:alpha val="43137"/>
                  </a:srgbClr>
                </a:outerShdw>
              </a:effectLst>
              <a:latin typeface="Spectral Light" panose="02020302060000000000" pitchFamily="18" charset="0"/>
            </a:endParaRPr>
          </a:p>
          <a:p>
            <a:r>
              <a:rPr lang="en-US" sz="2400" dirty="0">
                <a:solidFill>
                  <a:schemeClr val="bg1"/>
                </a:solidFill>
                <a:effectLst>
                  <a:outerShdw blurRad="38100" dist="38100" dir="2700000" algn="tl">
                    <a:srgbClr val="000000">
                      <a:alpha val="43137"/>
                    </a:srgbClr>
                  </a:outerShdw>
                </a:effectLst>
                <a:latin typeface="Spectral Light" panose="02020302060000000000" pitchFamily="18" charset="0"/>
              </a:rPr>
              <a:t>- introduction à la structure du </a:t>
            </a:r>
            <a:r>
              <a:rPr lang="en-US" sz="2400" dirty="0" err="1">
                <a:solidFill>
                  <a:schemeClr val="bg1"/>
                </a:solidFill>
                <a:effectLst>
                  <a:outerShdw blurRad="38100" dist="38100" dir="2700000" algn="tl">
                    <a:srgbClr val="000000">
                      <a:alpha val="43137"/>
                    </a:srgbClr>
                  </a:outerShdw>
                </a:effectLst>
                <a:latin typeface="Spectral Light" panose="02020302060000000000" pitchFamily="18" charset="0"/>
              </a:rPr>
              <a:t>Calendrier</a:t>
            </a:r>
            <a:r>
              <a:rPr lang="en-US" sz="2400" dirty="0">
                <a:solidFill>
                  <a:schemeClr val="bg1"/>
                </a:solidFill>
                <a:effectLst>
                  <a:outerShdw blurRad="38100" dist="38100" dir="2700000" algn="tl">
                    <a:srgbClr val="000000">
                      <a:alpha val="43137"/>
                    </a:srgbClr>
                  </a:outerShdw>
                </a:effectLst>
                <a:latin typeface="Spectral Light" panose="02020302060000000000" pitchFamily="18" charset="0"/>
              </a:rPr>
              <a:t> de </a:t>
            </a:r>
            <a:r>
              <a:rPr lang="en-US" sz="2400" dirty="0" err="1">
                <a:solidFill>
                  <a:schemeClr val="bg1"/>
                </a:solidFill>
                <a:effectLst>
                  <a:outerShdw blurRad="38100" dist="38100" dir="2700000" algn="tl">
                    <a:srgbClr val="000000">
                      <a:alpha val="43137"/>
                    </a:srgbClr>
                  </a:outerShdw>
                </a:effectLst>
                <a:latin typeface="Spectral Light" panose="02020302060000000000" pitchFamily="18" charset="0"/>
              </a:rPr>
              <a:t>l’Alliance</a:t>
            </a:r>
            <a:endParaRPr lang="fr-FR" sz="2400" dirty="0">
              <a:solidFill>
                <a:schemeClr val="bg1"/>
              </a:solidFill>
              <a:effectLst>
                <a:outerShdw blurRad="38100" dist="38100" dir="2700000" algn="tl">
                  <a:srgbClr val="000000">
                    <a:alpha val="43137"/>
                  </a:srgbClr>
                </a:outerShdw>
              </a:effectLst>
              <a:latin typeface="Spectral Light" panose="02020302060000000000" pitchFamily="18" charset="0"/>
            </a:endParaRPr>
          </a:p>
        </p:txBody>
      </p:sp>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4207" y="3579862"/>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18227"/>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randombar(horizontal)">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12" y="-30852"/>
            <a:ext cx="9175612" cy="5174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612" y="-30852"/>
            <a:ext cx="9182915" cy="5174352"/>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20</a:t>
            </a:fld>
            <a:endParaRPr lang="fr-FR" dirty="0">
              <a:solidFill>
                <a:schemeClr val="bg1">
                  <a:lumMod val="75000"/>
                </a:schemeClr>
              </a:solidFill>
            </a:endParaRPr>
          </a:p>
        </p:txBody>
      </p:sp>
      <p:sp>
        <p:nvSpPr>
          <p:cNvPr id="14" name="ZoneTexte 13"/>
          <p:cNvSpPr txBox="1"/>
          <p:nvPr/>
        </p:nvSpPr>
        <p:spPr>
          <a:xfrm>
            <a:off x="2038361" y="187030"/>
            <a:ext cx="5040560" cy="307777"/>
          </a:xfrm>
          <a:prstGeom prst="rect">
            <a:avLst/>
          </a:prstGeom>
          <a:noFill/>
          <a:ln w="12700">
            <a:solidFill>
              <a:srgbClr val="FF0000"/>
            </a:solidFill>
          </a:ln>
          <a:effectLst>
            <a:glow rad="101600">
              <a:schemeClr val="accent2">
                <a:satMod val="175000"/>
                <a:alpha val="40000"/>
              </a:schemeClr>
            </a:glow>
          </a:effectLst>
        </p:spPr>
        <p:txBody>
          <a:bodyPr wrap="square" rtlCol="0">
            <a:spAutoFit/>
          </a:bodyPr>
          <a:lstStyle/>
          <a:p>
            <a:pPr algn="ctr"/>
            <a:r>
              <a:rPr lang="fr-FR" sz="1400" dirty="0">
                <a:solidFill>
                  <a:schemeClr val="bg1">
                    <a:lumMod val="95000"/>
                  </a:schemeClr>
                </a:solidFill>
                <a:latin typeface="Arial" panose="020B0604020202020204" pitchFamily="34" charset="0"/>
                <a:cs typeface="Arial" panose="020B0604020202020204" pitchFamily="34" charset="0"/>
              </a:rPr>
              <a:t>Traversée de la mer des roseaux : séquence chronologique </a:t>
            </a:r>
          </a:p>
        </p:txBody>
      </p:sp>
      <p:sp>
        <p:nvSpPr>
          <p:cNvPr id="12" name="ZoneTexte 11"/>
          <p:cNvSpPr txBox="1"/>
          <p:nvPr/>
        </p:nvSpPr>
        <p:spPr>
          <a:xfrm>
            <a:off x="721043" y="771550"/>
            <a:ext cx="7670297" cy="1585049"/>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 Et YHWH dit à Moïse: Étends ta main sur la mer, et les eaux retourneront sur les Égyptiens, sur leurs chars et sur leurs cavaliers. Moïse étendit donc sa main sur la mer, et la mer retourna vers le </a:t>
            </a:r>
            <a:r>
              <a:rPr lang="fr-FR" sz="1350" dirty="0">
                <a:solidFill>
                  <a:srgbClr val="DF57FF"/>
                </a:solidFill>
                <a:latin typeface="Arial" panose="020B0604020202020204" pitchFamily="34" charset="0"/>
                <a:cs typeface="Arial" panose="020B0604020202020204" pitchFamily="34" charset="0"/>
              </a:rPr>
              <a:t>matin</a:t>
            </a:r>
            <a:r>
              <a:rPr lang="fr-FR" sz="1350" dirty="0">
                <a:solidFill>
                  <a:schemeClr val="bg1"/>
                </a:solidFill>
                <a:latin typeface="Arial" panose="020B0604020202020204" pitchFamily="34" charset="0"/>
                <a:cs typeface="Arial" panose="020B0604020202020204" pitchFamily="34" charset="0"/>
              </a:rPr>
              <a:t> dans son lit; et les Égyptiens s'enfuyant la rencontrèrent, et YHWH jeta les Égyptiens au milieu de la mer. Les eaux retournèrent donc et couvrirent les chars et les cavaliers de toute l'armée de Pharaon, qui étaient entrés après les Israélites dans la mer; il n'en resta pas un seul. Mais les enfants d'Israël marchèrent à sec au milieu de la mer; et les eaux leur formaient une muraille à leur droite et à leur gauche. » </a:t>
            </a:r>
            <a:r>
              <a:rPr lang="fr-FR" sz="1200" dirty="0">
                <a:solidFill>
                  <a:srgbClr val="FFFF66"/>
                </a:solidFill>
                <a:latin typeface="Arial" panose="020B0604020202020204" pitchFamily="34" charset="0"/>
                <a:cs typeface="Arial" panose="020B0604020202020204" pitchFamily="34" charset="0"/>
              </a:rPr>
              <a:t>Exode 14.26/29</a:t>
            </a:r>
          </a:p>
        </p:txBody>
      </p:sp>
      <p:sp>
        <p:nvSpPr>
          <p:cNvPr id="18" name="ZoneTexte 17"/>
          <p:cNvSpPr txBox="1"/>
          <p:nvPr/>
        </p:nvSpPr>
        <p:spPr>
          <a:xfrm>
            <a:off x="724696" y="2321583"/>
            <a:ext cx="7670297" cy="507831"/>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 En ce jour-là YHWH délivra Israël de la main des Égyptiens; et Israël vit les Égyptiens morts, sur le rivage de la mer.» </a:t>
            </a:r>
            <a:r>
              <a:rPr lang="fr-FR" sz="1200" dirty="0">
                <a:solidFill>
                  <a:srgbClr val="FFFF66"/>
                </a:solidFill>
                <a:latin typeface="Arial" panose="020B0604020202020204" pitchFamily="34" charset="0"/>
                <a:cs typeface="Arial" panose="020B0604020202020204" pitchFamily="34" charset="0"/>
              </a:rPr>
              <a:t>Exode 14.30</a:t>
            </a:r>
          </a:p>
        </p:txBody>
      </p:sp>
      <p:sp>
        <p:nvSpPr>
          <p:cNvPr id="8" name="ZoneTexte 7"/>
          <p:cNvSpPr txBox="1"/>
          <p:nvPr/>
        </p:nvSpPr>
        <p:spPr>
          <a:xfrm>
            <a:off x="5652120" y="3805178"/>
            <a:ext cx="828092" cy="369332"/>
          </a:xfrm>
          <a:prstGeom prst="rect">
            <a:avLst/>
          </a:prstGeom>
          <a:noFill/>
          <a:ln>
            <a:solidFill>
              <a:srgbClr val="DF57FF"/>
            </a:solidFill>
          </a:ln>
          <a:effectLst>
            <a:glow rad="63500">
              <a:schemeClr val="accent4">
                <a:satMod val="175000"/>
                <a:alpha val="40000"/>
              </a:schemeClr>
            </a:glow>
          </a:effectLst>
        </p:spPr>
        <p:txBody>
          <a:bodyPr wrap="square" rtlCol="0">
            <a:spAutoFit/>
          </a:bodyPr>
          <a:lstStyle/>
          <a:p>
            <a:pPr algn="ctr"/>
            <a:r>
              <a:rPr lang="fr-FR" dirty="0">
                <a:solidFill>
                  <a:srgbClr val="DF57FF"/>
                </a:solidFill>
              </a:rPr>
              <a:t>AUBE</a:t>
            </a:r>
          </a:p>
        </p:txBody>
      </p:sp>
    </p:spTree>
    <p:extLst>
      <p:ext uri="{BB962C8B-B14F-4D97-AF65-F5344CB8AC3E}">
        <p14:creationId xmlns:p14="http://schemas.microsoft.com/office/powerpoint/2010/main" val="374748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12" y="-30852"/>
            <a:ext cx="9175612" cy="5174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612" y="-30852"/>
            <a:ext cx="9182915" cy="5174352"/>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21</a:t>
            </a:fld>
            <a:endParaRPr lang="fr-FR" dirty="0">
              <a:solidFill>
                <a:schemeClr val="bg1">
                  <a:lumMod val="75000"/>
                </a:schemeClr>
              </a:solidFill>
            </a:endParaRPr>
          </a:p>
        </p:txBody>
      </p:sp>
      <p:sp>
        <p:nvSpPr>
          <p:cNvPr id="14" name="ZoneTexte 13"/>
          <p:cNvSpPr txBox="1"/>
          <p:nvPr/>
        </p:nvSpPr>
        <p:spPr>
          <a:xfrm>
            <a:off x="2038361" y="187030"/>
            <a:ext cx="5040560" cy="307777"/>
          </a:xfrm>
          <a:prstGeom prst="rect">
            <a:avLst/>
          </a:prstGeom>
          <a:noFill/>
          <a:ln w="12700">
            <a:solidFill>
              <a:srgbClr val="FF0000"/>
            </a:solidFill>
          </a:ln>
          <a:effectLst>
            <a:glow rad="101600">
              <a:schemeClr val="accent2">
                <a:satMod val="175000"/>
                <a:alpha val="40000"/>
              </a:schemeClr>
            </a:glow>
          </a:effectLst>
        </p:spPr>
        <p:txBody>
          <a:bodyPr wrap="square" rtlCol="0">
            <a:spAutoFit/>
          </a:bodyPr>
          <a:lstStyle/>
          <a:p>
            <a:pPr algn="ctr"/>
            <a:r>
              <a:rPr lang="fr-FR" sz="1400" dirty="0">
                <a:solidFill>
                  <a:schemeClr val="bg1">
                    <a:lumMod val="95000"/>
                  </a:schemeClr>
                </a:solidFill>
                <a:latin typeface="Arial" panose="020B0604020202020204" pitchFamily="34" charset="0"/>
                <a:cs typeface="Arial" panose="020B0604020202020204" pitchFamily="34" charset="0"/>
              </a:rPr>
              <a:t>Traversée de la mer des roseaux : séquence chronologique </a:t>
            </a:r>
          </a:p>
        </p:txBody>
      </p:sp>
      <p:sp>
        <p:nvSpPr>
          <p:cNvPr id="12" name="ZoneTexte 11"/>
          <p:cNvSpPr txBox="1"/>
          <p:nvPr/>
        </p:nvSpPr>
        <p:spPr>
          <a:xfrm>
            <a:off x="721043" y="771550"/>
            <a:ext cx="7670297" cy="1546577"/>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 Et YHWH dit à Moïse: Étends ta main sur la mer, et les eaux retourneront sur les Égyptiens, sur leurs chars et sur leurs cavaliers. Moïse étendit donc sa main sur la mer, et la mer retourna vers le matin dans son lit; et les Égyptiens s'enfuyant la rencontrèrent, et YHWH jeta les Égyptiens au milieu de la mer. Les eaux retournèrent donc et couvrirent les chars et les cavaliers de toute l'armée de Pharaon, qui étaient entrés après les Israélites dans la mer; il n'en resta pas un seul. Mais les enfants d'Israël marchèrent à sec au milieu de la mer; et les eaux leur formaient une muraille à leur droite et à leur gauche. » </a:t>
            </a:r>
            <a:r>
              <a:rPr lang="fr-FR" sz="1200" dirty="0">
                <a:solidFill>
                  <a:srgbClr val="FFFF66"/>
                </a:solidFill>
                <a:latin typeface="Arial" panose="020B0604020202020204" pitchFamily="34" charset="0"/>
                <a:cs typeface="Arial" panose="020B0604020202020204" pitchFamily="34" charset="0"/>
              </a:rPr>
              <a:t>Exode 14.26/29</a:t>
            </a:r>
          </a:p>
        </p:txBody>
      </p:sp>
      <p:sp>
        <p:nvSpPr>
          <p:cNvPr id="18" name="ZoneTexte 17"/>
          <p:cNvSpPr txBox="1"/>
          <p:nvPr/>
        </p:nvSpPr>
        <p:spPr>
          <a:xfrm>
            <a:off x="724696" y="2321583"/>
            <a:ext cx="7670297" cy="515526"/>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 </a:t>
            </a:r>
            <a:r>
              <a:rPr lang="fr-FR" sz="1350" dirty="0">
                <a:solidFill>
                  <a:srgbClr val="00FF00"/>
                </a:solidFill>
                <a:latin typeface="Arial" panose="020B0604020202020204" pitchFamily="34" charset="0"/>
                <a:cs typeface="Arial" panose="020B0604020202020204" pitchFamily="34" charset="0"/>
              </a:rPr>
              <a:t>En ce jour-là </a:t>
            </a:r>
            <a:r>
              <a:rPr lang="fr-FR" sz="1350" dirty="0">
                <a:solidFill>
                  <a:schemeClr val="bg1"/>
                </a:solidFill>
                <a:latin typeface="Arial" panose="020B0604020202020204" pitchFamily="34" charset="0"/>
                <a:cs typeface="Arial" panose="020B0604020202020204" pitchFamily="34" charset="0"/>
              </a:rPr>
              <a:t>YHWH délivra Israël de la main des Égyptiens; et Israël vit les Égyptiens morts, sur le rivage de la mer.» </a:t>
            </a:r>
            <a:r>
              <a:rPr lang="fr-FR" sz="1200" dirty="0">
                <a:solidFill>
                  <a:srgbClr val="FFFF66"/>
                </a:solidFill>
                <a:latin typeface="Arial" panose="020B0604020202020204" pitchFamily="34" charset="0"/>
                <a:cs typeface="Arial" panose="020B0604020202020204" pitchFamily="34" charset="0"/>
              </a:rPr>
              <a:t>Exode 14.30</a:t>
            </a:r>
          </a:p>
        </p:txBody>
      </p:sp>
      <p:sp>
        <p:nvSpPr>
          <p:cNvPr id="8" name="ZoneTexte 7"/>
          <p:cNvSpPr txBox="1"/>
          <p:nvPr/>
        </p:nvSpPr>
        <p:spPr>
          <a:xfrm>
            <a:off x="1835696" y="3066514"/>
            <a:ext cx="1656184" cy="369332"/>
          </a:xfrm>
          <a:prstGeom prst="rect">
            <a:avLst/>
          </a:prstGeom>
          <a:noFill/>
          <a:ln>
            <a:solidFill>
              <a:srgbClr val="66FF66"/>
            </a:solidFill>
          </a:ln>
          <a:effectLst>
            <a:glow rad="63500">
              <a:schemeClr val="accent3">
                <a:satMod val="175000"/>
                <a:alpha val="40000"/>
              </a:schemeClr>
            </a:glow>
          </a:effectLst>
        </p:spPr>
        <p:txBody>
          <a:bodyPr wrap="square" rtlCol="0">
            <a:spAutoFit/>
          </a:bodyPr>
          <a:lstStyle/>
          <a:p>
            <a:pPr algn="ctr"/>
            <a:r>
              <a:rPr lang="fr-FR" dirty="0">
                <a:solidFill>
                  <a:srgbClr val="00FF00"/>
                </a:solidFill>
              </a:rPr>
              <a:t>AUJOURD’HUI</a:t>
            </a:r>
          </a:p>
        </p:txBody>
      </p:sp>
    </p:spTree>
    <p:extLst>
      <p:ext uri="{BB962C8B-B14F-4D97-AF65-F5344CB8AC3E}">
        <p14:creationId xmlns:p14="http://schemas.microsoft.com/office/powerpoint/2010/main" val="253284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12" y="-30852"/>
            <a:ext cx="9175612" cy="5174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612" y="-30852"/>
            <a:ext cx="9182915" cy="5174352"/>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22</a:t>
            </a:fld>
            <a:endParaRPr lang="fr-FR" dirty="0">
              <a:solidFill>
                <a:schemeClr val="bg1">
                  <a:lumMod val="75000"/>
                </a:schemeClr>
              </a:solidFill>
            </a:endParaRPr>
          </a:p>
        </p:txBody>
      </p:sp>
      <p:sp>
        <p:nvSpPr>
          <p:cNvPr id="14" name="ZoneTexte 13"/>
          <p:cNvSpPr txBox="1"/>
          <p:nvPr/>
        </p:nvSpPr>
        <p:spPr>
          <a:xfrm>
            <a:off x="2038361" y="187030"/>
            <a:ext cx="5040560" cy="307777"/>
          </a:xfrm>
          <a:prstGeom prst="rect">
            <a:avLst/>
          </a:prstGeom>
          <a:noFill/>
          <a:ln w="12700">
            <a:solidFill>
              <a:srgbClr val="FF0000"/>
            </a:solidFill>
          </a:ln>
          <a:effectLst>
            <a:glow rad="101600">
              <a:schemeClr val="accent2">
                <a:satMod val="175000"/>
                <a:alpha val="40000"/>
              </a:schemeClr>
            </a:glow>
          </a:effectLst>
        </p:spPr>
        <p:txBody>
          <a:bodyPr wrap="square" rtlCol="0">
            <a:spAutoFit/>
          </a:bodyPr>
          <a:lstStyle/>
          <a:p>
            <a:pPr algn="ctr"/>
            <a:r>
              <a:rPr lang="fr-FR" sz="1400" dirty="0">
                <a:solidFill>
                  <a:schemeClr val="bg1">
                    <a:lumMod val="95000"/>
                  </a:schemeClr>
                </a:solidFill>
                <a:latin typeface="Arial" panose="020B0604020202020204" pitchFamily="34" charset="0"/>
                <a:cs typeface="Arial" panose="020B0604020202020204" pitchFamily="34" charset="0"/>
              </a:rPr>
              <a:t>Traversée de la mer des roseaux : séquence chronologique </a:t>
            </a:r>
          </a:p>
        </p:txBody>
      </p:sp>
      <p:sp>
        <p:nvSpPr>
          <p:cNvPr id="12" name="ZoneTexte 11"/>
          <p:cNvSpPr txBox="1"/>
          <p:nvPr/>
        </p:nvSpPr>
        <p:spPr>
          <a:xfrm>
            <a:off x="721043" y="771550"/>
            <a:ext cx="7670297" cy="1546577"/>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 Et YHWH dit à Moïse: Étends ta main sur la mer, et les eaux retourneront sur les Égyptiens, sur leurs chars et sur leurs cavaliers. Moïse étendit donc sa main sur la mer, et la mer retourna vers le matin dans son lit; et les Égyptiens s'enfuyant la rencontrèrent, et YHWH jeta les Égyptiens au milieu de la mer. Les eaux retournèrent donc et couvrirent les chars et les cavaliers de toute l'armée de Pharaon, qui étaient entrés après les Israélites dans la mer; il n'en resta pas un seul. Mais les enfants d'Israël marchèrent à sec au milieu de la mer; et les eaux leur formaient une muraille à leur droite et à leur gauche. » </a:t>
            </a:r>
            <a:r>
              <a:rPr lang="fr-FR" sz="1200" dirty="0">
                <a:solidFill>
                  <a:srgbClr val="FFFF66"/>
                </a:solidFill>
                <a:latin typeface="Arial" panose="020B0604020202020204" pitchFamily="34" charset="0"/>
                <a:cs typeface="Arial" panose="020B0604020202020204" pitchFamily="34" charset="0"/>
              </a:rPr>
              <a:t>Exode 14.26/29</a:t>
            </a:r>
          </a:p>
        </p:txBody>
      </p:sp>
      <p:sp>
        <p:nvSpPr>
          <p:cNvPr id="18" name="ZoneTexte 17"/>
          <p:cNvSpPr txBox="1"/>
          <p:nvPr/>
        </p:nvSpPr>
        <p:spPr>
          <a:xfrm>
            <a:off x="724696" y="2321583"/>
            <a:ext cx="7670297" cy="515526"/>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 En ce jour-là YHWH </a:t>
            </a:r>
            <a:r>
              <a:rPr lang="fr-FR" sz="1400" dirty="0">
                <a:solidFill>
                  <a:srgbClr val="00B0F0"/>
                </a:solidFill>
                <a:latin typeface="Arial" panose="020B0604020202020204" pitchFamily="34" charset="0"/>
                <a:cs typeface="Arial" panose="020B0604020202020204" pitchFamily="34" charset="0"/>
              </a:rPr>
              <a:t>délivra</a:t>
            </a:r>
            <a:r>
              <a:rPr lang="fr-FR" sz="1350" dirty="0">
                <a:solidFill>
                  <a:schemeClr val="bg1"/>
                </a:solidFill>
                <a:latin typeface="Arial" panose="020B0604020202020204" pitchFamily="34" charset="0"/>
                <a:cs typeface="Arial" panose="020B0604020202020204" pitchFamily="34" charset="0"/>
              </a:rPr>
              <a:t> Israël de la main des Égyptiens; et Israël vit les Égyptiens morts, sur le rivage de la mer.» </a:t>
            </a:r>
            <a:r>
              <a:rPr lang="fr-FR" sz="1200" dirty="0">
                <a:solidFill>
                  <a:srgbClr val="FFFF66"/>
                </a:solidFill>
                <a:latin typeface="Arial" panose="020B0604020202020204" pitchFamily="34" charset="0"/>
                <a:cs typeface="Arial" panose="020B0604020202020204" pitchFamily="34" charset="0"/>
              </a:rPr>
              <a:t>Exode 14.30</a:t>
            </a:r>
          </a:p>
        </p:txBody>
      </p:sp>
      <p:sp>
        <p:nvSpPr>
          <p:cNvPr id="8" name="ZoneTexte 7"/>
          <p:cNvSpPr txBox="1"/>
          <p:nvPr/>
        </p:nvSpPr>
        <p:spPr>
          <a:xfrm>
            <a:off x="3731753" y="3435846"/>
            <a:ext cx="1656184" cy="369332"/>
          </a:xfrm>
          <a:prstGeom prst="rect">
            <a:avLst/>
          </a:prstGeom>
          <a:noFill/>
          <a:ln>
            <a:solidFill>
              <a:srgbClr val="00B0F0"/>
            </a:solidFill>
          </a:ln>
          <a:effectLst>
            <a:glow rad="63500">
              <a:schemeClr val="accent1">
                <a:satMod val="175000"/>
                <a:alpha val="40000"/>
              </a:schemeClr>
            </a:glow>
          </a:effectLst>
        </p:spPr>
        <p:txBody>
          <a:bodyPr wrap="square" rtlCol="0">
            <a:spAutoFit/>
          </a:bodyPr>
          <a:lstStyle/>
          <a:p>
            <a:pPr algn="ctr"/>
            <a:r>
              <a:rPr lang="fr-FR" dirty="0">
                <a:solidFill>
                  <a:srgbClr val="00B0F0"/>
                </a:solidFill>
              </a:rPr>
              <a:t>DÉLIVRANCE</a:t>
            </a:r>
          </a:p>
        </p:txBody>
      </p:sp>
    </p:spTree>
    <p:extLst>
      <p:ext uri="{BB962C8B-B14F-4D97-AF65-F5344CB8AC3E}">
        <p14:creationId xmlns:p14="http://schemas.microsoft.com/office/powerpoint/2010/main" val="158980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12" y="-30852"/>
            <a:ext cx="9175612" cy="5174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612" y="-30852"/>
            <a:ext cx="9182915" cy="5174352"/>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23</a:t>
            </a:fld>
            <a:endParaRPr lang="fr-FR" dirty="0">
              <a:solidFill>
                <a:schemeClr val="bg1">
                  <a:lumMod val="75000"/>
                </a:schemeClr>
              </a:solidFill>
            </a:endParaRPr>
          </a:p>
        </p:txBody>
      </p:sp>
      <p:sp>
        <p:nvSpPr>
          <p:cNvPr id="14" name="ZoneTexte 13"/>
          <p:cNvSpPr txBox="1"/>
          <p:nvPr/>
        </p:nvSpPr>
        <p:spPr>
          <a:xfrm>
            <a:off x="2038361" y="187030"/>
            <a:ext cx="5040560" cy="307777"/>
          </a:xfrm>
          <a:prstGeom prst="rect">
            <a:avLst/>
          </a:prstGeom>
          <a:noFill/>
          <a:ln w="12700">
            <a:solidFill>
              <a:srgbClr val="FF0000"/>
            </a:solidFill>
          </a:ln>
          <a:effectLst>
            <a:glow rad="101600">
              <a:schemeClr val="accent2">
                <a:satMod val="175000"/>
                <a:alpha val="40000"/>
              </a:schemeClr>
            </a:glow>
          </a:effectLst>
        </p:spPr>
        <p:txBody>
          <a:bodyPr wrap="square" rtlCol="0">
            <a:spAutoFit/>
          </a:bodyPr>
          <a:lstStyle/>
          <a:p>
            <a:pPr algn="ctr"/>
            <a:r>
              <a:rPr lang="fr-FR" sz="1400" dirty="0">
                <a:solidFill>
                  <a:schemeClr val="bg1">
                    <a:lumMod val="95000"/>
                  </a:schemeClr>
                </a:solidFill>
                <a:latin typeface="Arial" panose="020B0604020202020204" pitchFamily="34" charset="0"/>
                <a:cs typeface="Arial" panose="020B0604020202020204" pitchFamily="34" charset="0"/>
              </a:rPr>
              <a:t>Traversée de la mer des roseaux : séquence chronologique </a:t>
            </a:r>
          </a:p>
        </p:txBody>
      </p:sp>
      <p:sp>
        <p:nvSpPr>
          <p:cNvPr id="12" name="ZoneTexte 11"/>
          <p:cNvSpPr txBox="1"/>
          <p:nvPr/>
        </p:nvSpPr>
        <p:spPr>
          <a:xfrm>
            <a:off x="721043" y="771550"/>
            <a:ext cx="7670297" cy="1546577"/>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 Et YHWH dit à Moïse: Étends ta main sur la mer, et les eaux retourneront sur les Égyptiens, sur leurs chars et sur leurs cavaliers. Moïse étendit donc sa main sur la mer, et la mer retourna vers le </a:t>
            </a:r>
            <a:r>
              <a:rPr lang="fr-FR" sz="1400" dirty="0">
                <a:solidFill>
                  <a:srgbClr val="DF57FF"/>
                </a:solidFill>
                <a:latin typeface="Arial" panose="020B0604020202020204" pitchFamily="34" charset="0"/>
                <a:cs typeface="Arial" panose="020B0604020202020204" pitchFamily="34" charset="0"/>
              </a:rPr>
              <a:t>matin</a:t>
            </a:r>
            <a:r>
              <a:rPr lang="fr-FR" sz="1350" dirty="0">
                <a:solidFill>
                  <a:schemeClr val="bg1"/>
                </a:solidFill>
                <a:latin typeface="Arial" panose="020B0604020202020204" pitchFamily="34" charset="0"/>
                <a:cs typeface="Arial" panose="020B0604020202020204" pitchFamily="34" charset="0"/>
              </a:rPr>
              <a:t> dans son lit; et les Égyptiens s'enfuyant la rencontrèrent, et YHWH jeta les Égyptiens au milieu de la mer. Les eaux retournèrent donc et couvrirent les chars et les cavaliers de toute l'armée de Pharaon, qui étaient entrés après les Israélites dans la mer; il n'en resta pas un seul. Mais les enfants d'Israël marchèrent à sec au milieu de la mer; et les eaux leur formaient une muraille à leur droite et à leur gauche. » </a:t>
            </a:r>
            <a:r>
              <a:rPr lang="fr-FR" sz="1200" dirty="0">
                <a:solidFill>
                  <a:srgbClr val="FFFF66"/>
                </a:solidFill>
                <a:latin typeface="Arial" panose="020B0604020202020204" pitchFamily="34" charset="0"/>
                <a:cs typeface="Arial" panose="020B0604020202020204" pitchFamily="34" charset="0"/>
              </a:rPr>
              <a:t>Exode 14.26/29</a:t>
            </a:r>
          </a:p>
        </p:txBody>
      </p:sp>
      <p:sp>
        <p:nvSpPr>
          <p:cNvPr id="18" name="ZoneTexte 17"/>
          <p:cNvSpPr txBox="1"/>
          <p:nvPr/>
        </p:nvSpPr>
        <p:spPr>
          <a:xfrm>
            <a:off x="724696" y="2321583"/>
            <a:ext cx="7670297" cy="515526"/>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 </a:t>
            </a:r>
            <a:r>
              <a:rPr lang="fr-FR" sz="1350" dirty="0">
                <a:solidFill>
                  <a:srgbClr val="00FF00"/>
                </a:solidFill>
                <a:latin typeface="Arial" panose="020B0604020202020204" pitchFamily="34" charset="0"/>
                <a:cs typeface="Arial" panose="020B0604020202020204" pitchFamily="34" charset="0"/>
              </a:rPr>
              <a:t>En ce jour-là </a:t>
            </a:r>
            <a:r>
              <a:rPr lang="fr-FR" sz="1350" dirty="0">
                <a:solidFill>
                  <a:schemeClr val="bg1"/>
                </a:solidFill>
                <a:latin typeface="Arial" panose="020B0604020202020204" pitchFamily="34" charset="0"/>
                <a:cs typeface="Arial" panose="020B0604020202020204" pitchFamily="34" charset="0"/>
              </a:rPr>
              <a:t>YHWH </a:t>
            </a:r>
            <a:r>
              <a:rPr lang="fr-FR" sz="1400" dirty="0">
                <a:solidFill>
                  <a:srgbClr val="00B0F0"/>
                </a:solidFill>
                <a:latin typeface="Arial" panose="020B0604020202020204" pitchFamily="34" charset="0"/>
                <a:cs typeface="Arial" panose="020B0604020202020204" pitchFamily="34" charset="0"/>
              </a:rPr>
              <a:t>délivra</a:t>
            </a:r>
            <a:r>
              <a:rPr lang="fr-FR" sz="1350" dirty="0">
                <a:solidFill>
                  <a:schemeClr val="bg1"/>
                </a:solidFill>
                <a:latin typeface="Arial" panose="020B0604020202020204" pitchFamily="34" charset="0"/>
                <a:cs typeface="Arial" panose="020B0604020202020204" pitchFamily="34" charset="0"/>
              </a:rPr>
              <a:t> Israël de la main des Égyptiens; et Israël vit les Égyptiens morts, sur le rivage de la mer.» </a:t>
            </a:r>
            <a:r>
              <a:rPr lang="fr-FR" sz="1200" dirty="0">
                <a:solidFill>
                  <a:srgbClr val="FFFF66"/>
                </a:solidFill>
                <a:latin typeface="Arial" panose="020B0604020202020204" pitchFamily="34" charset="0"/>
                <a:cs typeface="Arial" panose="020B0604020202020204" pitchFamily="34" charset="0"/>
              </a:rPr>
              <a:t>Exode 14.30</a:t>
            </a:r>
          </a:p>
        </p:txBody>
      </p:sp>
      <p:sp>
        <p:nvSpPr>
          <p:cNvPr id="16" name="ZoneTexte 15"/>
          <p:cNvSpPr txBox="1"/>
          <p:nvPr/>
        </p:nvSpPr>
        <p:spPr>
          <a:xfrm>
            <a:off x="1835696" y="3066514"/>
            <a:ext cx="1656184" cy="369332"/>
          </a:xfrm>
          <a:prstGeom prst="rect">
            <a:avLst/>
          </a:prstGeom>
          <a:noFill/>
          <a:ln>
            <a:solidFill>
              <a:srgbClr val="66FF66"/>
            </a:solidFill>
          </a:ln>
          <a:effectLst>
            <a:glow rad="63500">
              <a:schemeClr val="accent3">
                <a:satMod val="175000"/>
                <a:alpha val="40000"/>
              </a:schemeClr>
            </a:glow>
          </a:effectLst>
        </p:spPr>
        <p:txBody>
          <a:bodyPr wrap="square" rtlCol="0">
            <a:spAutoFit/>
          </a:bodyPr>
          <a:lstStyle/>
          <a:p>
            <a:pPr algn="ctr"/>
            <a:r>
              <a:rPr lang="fr-FR" dirty="0">
                <a:solidFill>
                  <a:srgbClr val="00FF00"/>
                </a:solidFill>
              </a:rPr>
              <a:t>AUJOURD’HUI</a:t>
            </a:r>
          </a:p>
        </p:txBody>
      </p:sp>
      <p:sp>
        <p:nvSpPr>
          <p:cNvPr id="17" name="ZoneTexte 16"/>
          <p:cNvSpPr txBox="1"/>
          <p:nvPr/>
        </p:nvSpPr>
        <p:spPr>
          <a:xfrm>
            <a:off x="3731753" y="3435846"/>
            <a:ext cx="1656184" cy="369332"/>
          </a:xfrm>
          <a:prstGeom prst="rect">
            <a:avLst/>
          </a:prstGeom>
          <a:noFill/>
          <a:ln>
            <a:solidFill>
              <a:srgbClr val="00B0F0"/>
            </a:solidFill>
          </a:ln>
          <a:effectLst>
            <a:glow rad="63500">
              <a:schemeClr val="accent1">
                <a:satMod val="175000"/>
                <a:alpha val="40000"/>
              </a:schemeClr>
            </a:glow>
          </a:effectLst>
        </p:spPr>
        <p:txBody>
          <a:bodyPr wrap="square" rtlCol="0">
            <a:spAutoFit/>
          </a:bodyPr>
          <a:lstStyle/>
          <a:p>
            <a:pPr algn="ctr"/>
            <a:r>
              <a:rPr lang="fr-FR" dirty="0">
                <a:solidFill>
                  <a:srgbClr val="00B0F0"/>
                </a:solidFill>
              </a:rPr>
              <a:t>DÉLIVRANCE</a:t>
            </a:r>
          </a:p>
        </p:txBody>
      </p:sp>
      <p:sp>
        <p:nvSpPr>
          <p:cNvPr id="19" name="ZoneTexte 18"/>
          <p:cNvSpPr txBox="1"/>
          <p:nvPr/>
        </p:nvSpPr>
        <p:spPr>
          <a:xfrm>
            <a:off x="5652120" y="3805178"/>
            <a:ext cx="828092" cy="369332"/>
          </a:xfrm>
          <a:prstGeom prst="rect">
            <a:avLst/>
          </a:prstGeom>
          <a:noFill/>
          <a:ln>
            <a:solidFill>
              <a:srgbClr val="DF57FF"/>
            </a:solidFill>
          </a:ln>
          <a:effectLst>
            <a:glow rad="63500">
              <a:schemeClr val="accent4">
                <a:satMod val="175000"/>
                <a:alpha val="40000"/>
              </a:schemeClr>
            </a:glow>
          </a:effectLst>
        </p:spPr>
        <p:txBody>
          <a:bodyPr wrap="square" rtlCol="0">
            <a:spAutoFit/>
          </a:bodyPr>
          <a:lstStyle/>
          <a:p>
            <a:pPr algn="ctr"/>
            <a:r>
              <a:rPr lang="fr-FR" dirty="0">
                <a:solidFill>
                  <a:srgbClr val="DF57FF"/>
                </a:solidFill>
              </a:rPr>
              <a:t>AUBE</a:t>
            </a:r>
          </a:p>
        </p:txBody>
      </p:sp>
    </p:spTree>
    <p:extLst>
      <p:ext uri="{BB962C8B-B14F-4D97-AF65-F5344CB8AC3E}">
        <p14:creationId xmlns:p14="http://schemas.microsoft.com/office/powerpoint/2010/main" val="328057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1+#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20588"/>
            <a:ext cx="9144000" cy="524803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a:xfrm>
            <a:off x="6575642" y="4873609"/>
            <a:ext cx="2133600" cy="273844"/>
          </a:xfrm>
        </p:spPr>
        <p:txBody>
          <a:bodyPr/>
          <a:lstStyle/>
          <a:p>
            <a:fld id="{2D09FF85-A8E4-4662-9A25-7E1193D20439}" type="slidenum">
              <a:rPr lang="fr-FR" smtClean="0">
                <a:solidFill>
                  <a:schemeClr val="bg1">
                    <a:lumMod val="75000"/>
                  </a:schemeClr>
                </a:solidFill>
              </a:rPr>
              <a:t>24</a:t>
            </a:fld>
            <a:endParaRPr lang="fr-FR" dirty="0">
              <a:solidFill>
                <a:schemeClr val="bg1">
                  <a:lumMod val="75000"/>
                </a:schemeClr>
              </a:solidFill>
            </a:endParaRPr>
          </a:p>
        </p:txBody>
      </p:sp>
      <p:pic>
        <p:nvPicPr>
          <p:cNvPr id="53" name="Picture 2" descr="Related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97329" y="93866"/>
            <a:ext cx="587844" cy="5878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0" name="Rectangle 29"/>
          <p:cNvSpPr/>
          <p:nvPr/>
        </p:nvSpPr>
        <p:spPr>
          <a:xfrm>
            <a:off x="501414" y="975481"/>
            <a:ext cx="179675"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4" name="ZoneTexte 33"/>
          <p:cNvSpPr txBox="1"/>
          <p:nvPr/>
        </p:nvSpPr>
        <p:spPr>
          <a:xfrm>
            <a:off x="709605" y="1098926"/>
            <a:ext cx="1724543"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fr-FR" sz="1400" dirty="0">
                <a:solidFill>
                  <a:schemeClr val="bg1"/>
                </a:solidFill>
                <a:latin typeface="Arial" panose="020B0604020202020204" pitchFamily="34" charset="0"/>
                <a:cs typeface="Arial" panose="020B0604020202020204" pitchFamily="34" charset="0"/>
              </a:rPr>
              <a:t>Nuit du </a:t>
            </a:r>
          </a:p>
          <a:p>
            <a:pPr algn="ctr"/>
            <a:r>
              <a:rPr lang="fr-FR" sz="1400" b="1" dirty="0">
                <a:solidFill>
                  <a:schemeClr val="bg1"/>
                </a:solidFill>
                <a:latin typeface="Arial" panose="020B0604020202020204" pitchFamily="34" charset="0"/>
                <a:cs typeface="Arial" panose="020B0604020202020204" pitchFamily="34" charset="0"/>
              </a:rPr>
              <a:t>17 </a:t>
            </a:r>
            <a:r>
              <a:rPr lang="fr-FR" sz="1400" b="1" dirty="0" err="1">
                <a:solidFill>
                  <a:schemeClr val="bg1"/>
                </a:solidFill>
                <a:latin typeface="Arial" panose="020B0604020202020204" pitchFamily="34" charset="0"/>
                <a:cs typeface="Arial" panose="020B0604020202020204" pitchFamily="34" charset="0"/>
              </a:rPr>
              <a:t>aviv</a:t>
            </a:r>
            <a:endParaRPr lang="fr-FR" sz="1400" dirty="0">
              <a:solidFill>
                <a:schemeClr val="bg1"/>
              </a:solidFill>
              <a:latin typeface="Arial" panose="020B0604020202020204" pitchFamily="34" charset="0"/>
              <a:cs typeface="Arial" panose="020B0604020202020204" pitchFamily="34" charset="0"/>
            </a:endParaRPr>
          </a:p>
        </p:txBody>
      </p:sp>
      <p:sp>
        <p:nvSpPr>
          <p:cNvPr id="35" name="Rectangle 34"/>
          <p:cNvSpPr/>
          <p:nvPr/>
        </p:nvSpPr>
        <p:spPr>
          <a:xfrm>
            <a:off x="2457187" y="960486"/>
            <a:ext cx="179675" cy="75600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7" name="ZoneTexte 46"/>
          <p:cNvSpPr txBox="1"/>
          <p:nvPr/>
        </p:nvSpPr>
        <p:spPr>
          <a:xfrm>
            <a:off x="2636862" y="1098926"/>
            <a:ext cx="1724543" cy="523220"/>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Jour du</a:t>
            </a:r>
          </a:p>
          <a:p>
            <a:pPr algn="ctr"/>
            <a:r>
              <a:rPr lang="fr-FR" sz="1400" b="1" dirty="0">
                <a:solidFill>
                  <a:schemeClr val="tx1">
                    <a:lumMod val="95000"/>
                    <a:lumOff val="5000"/>
                  </a:schemeClr>
                </a:solidFill>
                <a:latin typeface="Arial" panose="020B0604020202020204" pitchFamily="34" charset="0"/>
                <a:cs typeface="Arial" panose="020B0604020202020204" pitchFamily="34" charset="0"/>
              </a:rPr>
              <a:t>17 </a:t>
            </a:r>
            <a:r>
              <a:rPr lang="fr-FR" sz="1400" b="1" dirty="0" err="1">
                <a:solidFill>
                  <a:schemeClr val="tx1">
                    <a:lumMod val="95000"/>
                    <a:lumOff val="5000"/>
                  </a:schemeClr>
                </a:solidFill>
                <a:latin typeface="Arial" panose="020B0604020202020204" pitchFamily="34" charset="0"/>
                <a:cs typeface="Arial" panose="020B0604020202020204" pitchFamily="34" charset="0"/>
              </a:rPr>
              <a:t>aviv</a:t>
            </a:r>
            <a:endParaRPr lang="fr-FR" sz="1400"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48" name="Straight Connector 22"/>
          <p:cNvCxnSpPr/>
          <p:nvPr/>
        </p:nvCxnSpPr>
        <p:spPr>
          <a:xfrm flipV="1">
            <a:off x="466085" y="950814"/>
            <a:ext cx="0" cy="7343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9" name="Straight Connector 22"/>
          <p:cNvCxnSpPr/>
          <p:nvPr/>
        </p:nvCxnSpPr>
        <p:spPr>
          <a:xfrm flipH="1" flipV="1">
            <a:off x="4392263" y="975481"/>
            <a:ext cx="3351" cy="726009"/>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427212" y="995450"/>
            <a:ext cx="179675"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4" name="ZoneTexte 53"/>
          <p:cNvSpPr txBox="1"/>
          <p:nvPr/>
        </p:nvSpPr>
        <p:spPr>
          <a:xfrm>
            <a:off x="4632660" y="1098926"/>
            <a:ext cx="1724543"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fr-FR" sz="1400" dirty="0">
                <a:solidFill>
                  <a:schemeClr val="bg1"/>
                </a:solidFill>
                <a:latin typeface="Arial" panose="020B0604020202020204" pitchFamily="34" charset="0"/>
                <a:cs typeface="Arial" panose="020B0604020202020204" pitchFamily="34" charset="0"/>
              </a:rPr>
              <a:t>Nuit du </a:t>
            </a:r>
          </a:p>
          <a:p>
            <a:pPr algn="ctr"/>
            <a:r>
              <a:rPr lang="fr-FR" sz="1400" b="1" dirty="0">
                <a:solidFill>
                  <a:schemeClr val="bg1"/>
                </a:solidFill>
                <a:latin typeface="Arial" panose="020B0604020202020204" pitchFamily="34" charset="0"/>
                <a:cs typeface="Arial" panose="020B0604020202020204" pitchFamily="34" charset="0"/>
              </a:rPr>
              <a:t>18 </a:t>
            </a:r>
            <a:r>
              <a:rPr lang="fr-FR" sz="1400" b="1" dirty="0" err="1">
                <a:solidFill>
                  <a:schemeClr val="bg1"/>
                </a:solidFill>
                <a:latin typeface="Arial" panose="020B0604020202020204" pitchFamily="34" charset="0"/>
                <a:cs typeface="Arial" panose="020B0604020202020204" pitchFamily="34" charset="0"/>
              </a:rPr>
              <a:t>aviv</a:t>
            </a:r>
            <a:endParaRPr lang="fr-FR" sz="1400" dirty="0">
              <a:solidFill>
                <a:schemeClr val="bg1"/>
              </a:solidFill>
              <a:latin typeface="Arial" panose="020B0604020202020204" pitchFamily="34" charset="0"/>
              <a:cs typeface="Arial" panose="020B0604020202020204" pitchFamily="34" charset="0"/>
            </a:endParaRPr>
          </a:p>
        </p:txBody>
      </p:sp>
      <p:sp>
        <p:nvSpPr>
          <p:cNvPr id="55" name="Rectangle 54"/>
          <p:cNvSpPr/>
          <p:nvPr/>
        </p:nvSpPr>
        <p:spPr>
          <a:xfrm>
            <a:off x="6382986" y="957168"/>
            <a:ext cx="179675" cy="75600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6" name="ZoneTexte 55"/>
          <p:cNvSpPr txBox="1"/>
          <p:nvPr/>
        </p:nvSpPr>
        <p:spPr>
          <a:xfrm>
            <a:off x="6575498" y="1098926"/>
            <a:ext cx="1724543" cy="523220"/>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Jour du</a:t>
            </a:r>
          </a:p>
          <a:p>
            <a:pPr algn="ctr"/>
            <a:r>
              <a:rPr lang="fr-FR" sz="1400" b="1" dirty="0">
                <a:solidFill>
                  <a:schemeClr val="tx1">
                    <a:lumMod val="95000"/>
                    <a:lumOff val="5000"/>
                  </a:schemeClr>
                </a:solidFill>
                <a:latin typeface="Arial" panose="020B0604020202020204" pitchFamily="34" charset="0"/>
                <a:cs typeface="Arial" panose="020B0604020202020204" pitchFamily="34" charset="0"/>
              </a:rPr>
              <a:t>18 </a:t>
            </a:r>
            <a:r>
              <a:rPr lang="fr-FR" sz="1400" b="1" dirty="0" err="1">
                <a:solidFill>
                  <a:schemeClr val="tx1">
                    <a:lumMod val="95000"/>
                    <a:lumOff val="5000"/>
                  </a:schemeClr>
                </a:solidFill>
                <a:latin typeface="Arial" panose="020B0604020202020204" pitchFamily="34" charset="0"/>
                <a:cs typeface="Arial" panose="020B0604020202020204" pitchFamily="34" charset="0"/>
              </a:rPr>
              <a:t>aviv</a:t>
            </a:r>
            <a:endParaRPr lang="fr-FR" sz="1400"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58" name="Straight Connector 22"/>
          <p:cNvCxnSpPr/>
          <p:nvPr/>
        </p:nvCxnSpPr>
        <p:spPr>
          <a:xfrm flipH="1" flipV="1">
            <a:off x="8318062" y="972163"/>
            <a:ext cx="3351" cy="726009"/>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9" name="Right Brace 33"/>
          <p:cNvSpPr/>
          <p:nvPr/>
        </p:nvSpPr>
        <p:spPr>
          <a:xfrm rot="16200000" flipH="1">
            <a:off x="2298875" y="-162030"/>
            <a:ext cx="260598" cy="3926178"/>
          </a:xfrm>
          <a:prstGeom prst="rightBrace">
            <a:avLst>
              <a:gd name="adj1" fmla="val 64504"/>
              <a:gd name="adj2" fmla="val 50369"/>
            </a:avLst>
          </a:prstGeom>
          <a:solidFill>
            <a:schemeClr val="accent6">
              <a:lumMod val="75000"/>
            </a:schemeClr>
          </a:solidFill>
          <a:ln w="57150">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2" name="Right Brace 33"/>
          <p:cNvSpPr/>
          <p:nvPr/>
        </p:nvSpPr>
        <p:spPr>
          <a:xfrm rot="16200000" flipH="1">
            <a:off x="6238701" y="-162030"/>
            <a:ext cx="260598" cy="3926178"/>
          </a:xfrm>
          <a:prstGeom prst="rightBrace">
            <a:avLst>
              <a:gd name="adj1" fmla="val 64504"/>
              <a:gd name="adj2" fmla="val 50369"/>
            </a:avLst>
          </a:prstGeom>
          <a:solidFill>
            <a:schemeClr val="accent6">
              <a:lumMod val="75000"/>
            </a:schemeClr>
          </a:solidFill>
          <a:ln w="57150">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1" name="ZoneTexte 80"/>
          <p:cNvSpPr txBox="1"/>
          <p:nvPr/>
        </p:nvSpPr>
        <p:spPr>
          <a:xfrm>
            <a:off x="648700" y="4227934"/>
            <a:ext cx="1724543" cy="523220"/>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Jour du</a:t>
            </a:r>
          </a:p>
          <a:p>
            <a:pPr algn="ctr"/>
            <a:r>
              <a:rPr lang="fr-FR" sz="1400" b="1" dirty="0">
                <a:solidFill>
                  <a:schemeClr val="tx1">
                    <a:lumMod val="95000"/>
                    <a:lumOff val="5000"/>
                  </a:schemeClr>
                </a:solidFill>
                <a:latin typeface="Arial" panose="020B0604020202020204" pitchFamily="34" charset="0"/>
                <a:cs typeface="Arial" panose="020B0604020202020204" pitchFamily="34" charset="0"/>
              </a:rPr>
              <a:t>17 </a:t>
            </a:r>
            <a:r>
              <a:rPr lang="fr-FR" sz="1400" b="1" dirty="0" err="1">
                <a:solidFill>
                  <a:schemeClr val="tx1">
                    <a:lumMod val="95000"/>
                    <a:lumOff val="5000"/>
                  </a:schemeClr>
                </a:solidFill>
                <a:latin typeface="Arial" panose="020B0604020202020204" pitchFamily="34" charset="0"/>
                <a:cs typeface="Arial" panose="020B0604020202020204" pitchFamily="34" charset="0"/>
              </a:rPr>
              <a:t>aviv</a:t>
            </a:r>
            <a:endParaRPr lang="fr-FR" sz="1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82" name="Rectangle 81"/>
          <p:cNvSpPr/>
          <p:nvPr/>
        </p:nvSpPr>
        <p:spPr>
          <a:xfrm>
            <a:off x="448537" y="4139838"/>
            <a:ext cx="179675" cy="72000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83" name="Straight Connector 22"/>
          <p:cNvCxnSpPr/>
          <p:nvPr/>
        </p:nvCxnSpPr>
        <p:spPr>
          <a:xfrm flipV="1">
            <a:off x="2423507" y="4139838"/>
            <a:ext cx="1" cy="728091"/>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2463080" y="4141904"/>
            <a:ext cx="179675"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5" name="ZoneTexte 84"/>
          <p:cNvSpPr txBox="1"/>
          <p:nvPr/>
        </p:nvSpPr>
        <p:spPr>
          <a:xfrm>
            <a:off x="6630944" y="4263965"/>
            <a:ext cx="1724543"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fr-FR" sz="1400" dirty="0">
                <a:solidFill>
                  <a:schemeClr val="bg1"/>
                </a:solidFill>
                <a:latin typeface="Arial" panose="020B0604020202020204" pitchFamily="34" charset="0"/>
                <a:cs typeface="Arial" panose="020B0604020202020204" pitchFamily="34" charset="0"/>
              </a:rPr>
              <a:t>Nuit du </a:t>
            </a:r>
          </a:p>
          <a:p>
            <a:pPr algn="ctr"/>
            <a:r>
              <a:rPr lang="fr-FR" sz="1400" b="1" dirty="0">
                <a:solidFill>
                  <a:schemeClr val="bg1"/>
                </a:solidFill>
                <a:latin typeface="Arial" panose="020B0604020202020204" pitchFamily="34" charset="0"/>
                <a:cs typeface="Arial" panose="020B0604020202020204" pitchFamily="34" charset="0"/>
              </a:rPr>
              <a:t>18 </a:t>
            </a:r>
            <a:r>
              <a:rPr lang="fr-FR" sz="1400" b="1" dirty="0" err="1">
                <a:solidFill>
                  <a:schemeClr val="bg1"/>
                </a:solidFill>
                <a:latin typeface="Arial" panose="020B0604020202020204" pitchFamily="34" charset="0"/>
                <a:cs typeface="Arial" panose="020B0604020202020204" pitchFamily="34" charset="0"/>
              </a:rPr>
              <a:t>aviv</a:t>
            </a:r>
            <a:endParaRPr lang="fr-FR" sz="1400" dirty="0">
              <a:solidFill>
                <a:schemeClr val="bg1"/>
              </a:solidFill>
              <a:latin typeface="Arial" panose="020B0604020202020204" pitchFamily="34" charset="0"/>
              <a:cs typeface="Arial" panose="020B0604020202020204" pitchFamily="34" charset="0"/>
            </a:endParaRPr>
          </a:p>
        </p:txBody>
      </p:sp>
      <p:sp>
        <p:nvSpPr>
          <p:cNvPr id="86" name="Rectangle 85"/>
          <p:cNvSpPr/>
          <p:nvPr/>
        </p:nvSpPr>
        <p:spPr>
          <a:xfrm>
            <a:off x="4416680" y="4164560"/>
            <a:ext cx="179675" cy="695278"/>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7" name="ZoneTexte 86"/>
          <p:cNvSpPr txBox="1"/>
          <p:nvPr/>
        </p:nvSpPr>
        <p:spPr>
          <a:xfrm>
            <a:off x="4618650" y="4242273"/>
            <a:ext cx="1724543" cy="523220"/>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Jour du</a:t>
            </a:r>
          </a:p>
          <a:p>
            <a:pPr algn="ctr"/>
            <a:r>
              <a:rPr lang="fr-FR" sz="1400" b="1" dirty="0">
                <a:solidFill>
                  <a:schemeClr val="tx1">
                    <a:lumMod val="95000"/>
                    <a:lumOff val="5000"/>
                  </a:schemeClr>
                </a:solidFill>
                <a:latin typeface="Arial" panose="020B0604020202020204" pitchFamily="34" charset="0"/>
                <a:cs typeface="Arial" panose="020B0604020202020204" pitchFamily="34" charset="0"/>
              </a:rPr>
              <a:t>18 </a:t>
            </a:r>
            <a:r>
              <a:rPr lang="fr-FR" sz="1400" b="1" dirty="0" err="1">
                <a:solidFill>
                  <a:schemeClr val="tx1">
                    <a:lumMod val="95000"/>
                    <a:lumOff val="5000"/>
                  </a:schemeClr>
                </a:solidFill>
                <a:latin typeface="Arial" panose="020B0604020202020204" pitchFamily="34" charset="0"/>
                <a:cs typeface="Arial" panose="020B0604020202020204" pitchFamily="34" charset="0"/>
              </a:rPr>
              <a:t>aviv</a:t>
            </a:r>
            <a:endParaRPr lang="fr-FR" sz="1400"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88" name="Straight Connector 22"/>
          <p:cNvCxnSpPr/>
          <p:nvPr/>
        </p:nvCxnSpPr>
        <p:spPr>
          <a:xfrm flipV="1">
            <a:off x="6366311" y="4162560"/>
            <a:ext cx="0" cy="72603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6404563" y="4159164"/>
            <a:ext cx="200218" cy="720000"/>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0" name="ZoneTexte 89"/>
          <p:cNvSpPr txBox="1"/>
          <p:nvPr/>
        </p:nvSpPr>
        <p:spPr>
          <a:xfrm>
            <a:off x="2666594" y="4263965"/>
            <a:ext cx="1724543"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fr-FR" sz="1400" dirty="0">
                <a:solidFill>
                  <a:schemeClr val="bg1"/>
                </a:solidFill>
                <a:latin typeface="Arial" panose="020B0604020202020204" pitchFamily="34" charset="0"/>
                <a:cs typeface="Arial" panose="020B0604020202020204" pitchFamily="34" charset="0"/>
              </a:rPr>
              <a:t>Nuit du </a:t>
            </a:r>
          </a:p>
          <a:p>
            <a:pPr algn="ctr"/>
            <a:r>
              <a:rPr lang="fr-FR" sz="1400" b="1" dirty="0">
                <a:solidFill>
                  <a:schemeClr val="bg1"/>
                </a:solidFill>
                <a:latin typeface="Arial" panose="020B0604020202020204" pitchFamily="34" charset="0"/>
                <a:cs typeface="Arial" panose="020B0604020202020204" pitchFamily="34" charset="0"/>
              </a:rPr>
              <a:t>17 </a:t>
            </a:r>
            <a:r>
              <a:rPr lang="fr-FR" sz="1400" b="1" dirty="0" err="1">
                <a:solidFill>
                  <a:schemeClr val="bg1"/>
                </a:solidFill>
                <a:latin typeface="Arial" panose="020B0604020202020204" pitchFamily="34" charset="0"/>
                <a:cs typeface="Arial" panose="020B0604020202020204" pitchFamily="34" charset="0"/>
              </a:rPr>
              <a:t>aviv</a:t>
            </a:r>
            <a:endParaRPr lang="fr-FR" sz="1400" dirty="0">
              <a:solidFill>
                <a:schemeClr val="bg1"/>
              </a:solidFill>
              <a:latin typeface="Arial" panose="020B0604020202020204" pitchFamily="34" charset="0"/>
              <a:cs typeface="Arial" panose="020B0604020202020204" pitchFamily="34" charset="0"/>
            </a:endParaRPr>
          </a:p>
        </p:txBody>
      </p:sp>
      <p:sp>
        <p:nvSpPr>
          <p:cNvPr id="91" name="Right Brace 33"/>
          <p:cNvSpPr/>
          <p:nvPr/>
        </p:nvSpPr>
        <p:spPr>
          <a:xfrm rot="5400000" flipH="1">
            <a:off x="2315700" y="2020193"/>
            <a:ext cx="260599" cy="3941359"/>
          </a:xfrm>
          <a:prstGeom prst="rightBrace">
            <a:avLst>
              <a:gd name="adj1" fmla="val 64504"/>
              <a:gd name="adj2" fmla="val 50369"/>
            </a:avLst>
          </a:prstGeom>
          <a:solidFill>
            <a:srgbClr val="00B0F0"/>
          </a:solidFill>
          <a:ln w="57150">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4" name="Rectangle 93"/>
          <p:cNvSpPr/>
          <p:nvPr/>
        </p:nvSpPr>
        <p:spPr>
          <a:xfrm>
            <a:off x="8376021" y="4191662"/>
            <a:ext cx="179675" cy="705851"/>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5" name="Right Brace 33"/>
          <p:cNvSpPr/>
          <p:nvPr/>
        </p:nvSpPr>
        <p:spPr>
          <a:xfrm rot="5400000" flipH="1">
            <a:off x="6274264" y="2019416"/>
            <a:ext cx="260598" cy="3942915"/>
          </a:xfrm>
          <a:prstGeom prst="rightBrace">
            <a:avLst>
              <a:gd name="adj1" fmla="val 64504"/>
              <a:gd name="adj2" fmla="val 50369"/>
            </a:avLst>
          </a:prstGeom>
          <a:solidFill>
            <a:srgbClr val="00B0F0"/>
          </a:solidFill>
          <a:ln w="57150">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0" name="ZoneTexte 39"/>
          <p:cNvSpPr txBox="1"/>
          <p:nvPr/>
        </p:nvSpPr>
        <p:spPr>
          <a:xfrm>
            <a:off x="2038361" y="187030"/>
            <a:ext cx="5040560" cy="307777"/>
          </a:xfrm>
          <a:prstGeom prst="rect">
            <a:avLst/>
          </a:prstGeom>
          <a:noFill/>
          <a:ln w="12700">
            <a:solidFill>
              <a:srgbClr val="FF0000"/>
            </a:solidFill>
          </a:ln>
          <a:effectLst>
            <a:glow rad="101600">
              <a:schemeClr val="accent2">
                <a:satMod val="175000"/>
                <a:alpha val="40000"/>
              </a:schemeClr>
            </a:glow>
          </a:effectLst>
        </p:spPr>
        <p:txBody>
          <a:bodyPr wrap="square" rtlCol="0">
            <a:spAutoFit/>
          </a:bodyPr>
          <a:lstStyle/>
          <a:p>
            <a:pPr algn="ctr"/>
            <a:r>
              <a:rPr lang="fr-FR" sz="1400" dirty="0">
                <a:solidFill>
                  <a:schemeClr val="bg1">
                    <a:lumMod val="95000"/>
                  </a:schemeClr>
                </a:solidFill>
                <a:latin typeface="Arial" panose="020B0604020202020204" pitchFamily="34" charset="0"/>
                <a:cs typeface="Arial" panose="020B0604020202020204" pitchFamily="34" charset="0"/>
              </a:rPr>
              <a:t>Traversée de la mer des roseaux : séquence chronologique </a:t>
            </a:r>
          </a:p>
        </p:txBody>
      </p:sp>
      <p:sp>
        <p:nvSpPr>
          <p:cNvPr id="41" name="ZoneTexte 40"/>
          <p:cNvSpPr txBox="1"/>
          <p:nvPr/>
        </p:nvSpPr>
        <p:spPr>
          <a:xfrm>
            <a:off x="126987" y="2225502"/>
            <a:ext cx="1656753" cy="892552"/>
          </a:xfrm>
          <a:prstGeom prst="rect">
            <a:avLst/>
          </a:prstGeom>
          <a:solidFill>
            <a:schemeClr val="bg1">
              <a:lumMod val="85000"/>
            </a:schemeClr>
          </a:solidFill>
          <a:ln w="57150">
            <a:solidFill>
              <a:schemeClr val="bg1">
                <a:lumMod val="65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Les Israélites voient de loin les Egyptiens arriver </a:t>
            </a:r>
            <a:r>
              <a:rPr lang="fr-FR" sz="1100" dirty="0">
                <a:solidFill>
                  <a:schemeClr val="tx1">
                    <a:lumMod val="95000"/>
                    <a:lumOff val="5000"/>
                  </a:schemeClr>
                </a:solidFill>
                <a:latin typeface="Arial" panose="020B0604020202020204" pitchFamily="34" charset="0"/>
                <a:cs typeface="Arial" panose="020B0604020202020204" pitchFamily="34" charset="0"/>
              </a:rPr>
              <a:t>(Ex 14.10)</a:t>
            </a:r>
          </a:p>
        </p:txBody>
      </p:sp>
      <p:cxnSp>
        <p:nvCxnSpPr>
          <p:cNvPr id="42" name="Connecteur droit avec flèche 41"/>
          <p:cNvCxnSpPr>
            <a:stCxn id="41" idx="0"/>
            <a:endCxn id="47" idx="2"/>
          </p:cNvCxnSpPr>
          <p:nvPr/>
        </p:nvCxnSpPr>
        <p:spPr>
          <a:xfrm flipV="1">
            <a:off x="955364" y="1622146"/>
            <a:ext cx="2543770" cy="603356"/>
          </a:xfrm>
          <a:prstGeom prst="straightConnector1">
            <a:avLst/>
          </a:prstGeom>
          <a:ln>
            <a:solidFill>
              <a:schemeClr val="accent6">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44" name="ZoneTexte 43"/>
          <p:cNvSpPr txBox="1"/>
          <p:nvPr/>
        </p:nvSpPr>
        <p:spPr>
          <a:xfrm>
            <a:off x="1967895" y="2240891"/>
            <a:ext cx="1656753" cy="861774"/>
          </a:xfrm>
          <a:prstGeom prst="rect">
            <a:avLst/>
          </a:prstGeom>
          <a:solidFill>
            <a:schemeClr val="bg1">
              <a:lumMod val="85000"/>
            </a:schemeClr>
          </a:solidFill>
          <a:ln w="57150">
            <a:solidFill>
              <a:schemeClr val="bg1">
                <a:lumMod val="65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YHWH promet la délivrance aujourd'hui</a:t>
            </a:r>
          </a:p>
          <a:p>
            <a:pPr lvl="0" algn="ctr"/>
            <a:r>
              <a:rPr lang="fr-FR" sz="1100" dirty="0">
                <a:solidFill>
                  <a:schemeClr val="tx1">
                    <a:lumMod val="95000"/>
                    <a:lumOff val="5000"/>
                  </a:schemeClr>
                </a:solidFill>
                <a:latin typeface="Arial" panose="020B0604020202020204" pitchFamily="34" charset="0"/>
                <a:cs typeface="Arial" panose="020B0604020202020204" pitchFamily="34" charset="0"/>
              </a:rPr>
              <a:t>(Ex 14.13)</a:t>
            </a:r>
          </a:p>
        </p:txBody>
      </p:sp>
      <p:cxnSp>
        <p:nvCxnSpPr>
          <p:cNvPr id="45" name="Connecteur droit avec flèche 44"/>
          <p:cNvCxnSpPr>
            <a:stCxn id="44" idx="0"/>
            <a:endCxn id="59" idx="1"/>
          </p:cNvCxnSpPr>
          <p:nvPr/>
        </p:nvCxnSpPr>
        <p:spPr>
          <a:xfrm flipH="1" flipV="1">
            <a:off x="2443662" y="1931358"/>
            <a:ext cx="352610" cy="309533"/>
          </a:xfrm>
          <a:prstGeom prst="straightConnector1">
            <a:avLst/>
          </a:prstGeom>
          <a:ln>
            <a:solidFill>
              <a:schemeClr val="accent6">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50" name="ZoneTexte 49"/>
          <p:cNvSpPr txBox="1"/>
          <p:nvPr/>
        </p:nvSpPr>
        <p:spPr>
          <a:xfrm>
            <a:off x="3743623" y="2256280"/>
            <a:ext cx="1656753" cy="861774"/>
          </a:xfrm>
          <a:prstGeom prst="rect">
            <a:avLst/>
          </a:prstGeom>
          <a:solidFill>
            <a:schemeClr val="bg1">
              <a:lumMod val="85000"/>
            </a:schemeClr>
          </a:solidFill>
          <a:ln w="57150">
            <a:solidFill>
              <a:schemeClr val="bg1">
                <a:lumMod val="65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YHWH refoule la mer par un vent qui souffle toute la nuit </a:t>
            </a:r>
            <a:r>
              <a:rPr lang="fr-FR" sz="1100" dirty="0">
                <a:solidFill>
                  <a:schemeClr val="tx1">
                    <a:lumMod val="95000"/>
                    <a:lumOff val="5000"/>
                  </a:schemeClr>
                </a:solidFill>
                <a:latin typeface="Arial" panose="020B0604020202020204" pitchFamily="34" charset="0"/>
                <a:cs typeface="Arial" panose="020B0604020202020204" pitchFamily="34" charset="0"/>
              </a:rPr>
              <a:t>(Ex 14.21)</a:t>
            </a:r>
          </a:p>
        </p:txBody>
      </p:sp>
      <p:cxnSp>
        <p:nvCxnSpPr>
          <p:cNvPr id="52" name="Connecteur droit avec flèche 51"/>
          <p:cNvCxnSpPr>
            <a:stCxn id="50" idx="0"/>
            <a:endCxn id="54" idx="2"/>
          </p:cNvCxnSpPr>
          <p:nvPr/>
        </p:nvCxnSpPr>
        <p:spPr>
          <a:xfrm flipV="1">
            <a:off x="4572000" y="1622146"/>
            <a:ext cx="922932" cy="634134"/>
          </a:xfrm>
          <a:prstGeom prst="straightConnector1">
            <a:avLst/>
          </a:prstGeom>
          <a:ln>
            <a:solidFill>
              <a:schemeClr val="accent6">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57" name="ZoneTexte 56"/>
          <p:cNvSpPr txBox="1"/>
          <p:nvPr/>
        </p:nvSpPr>
        <p:spPr>
          <a:xfrm>
            <a:off x="5540623" y="2256280"/>
            <a:ext cx="1656753" cy="861774"/>
          </a:xfrm>
          <a:prstGeom prst="rect">
            <a:avLst/>
          </a:prstGeom>
          <a:solidFill>
            <a:schemeClr val="bg1">
              <a:lumMod val="85000"/>
            </a:schemeClr>
          </a:solidFill>
          <a:ln w="57150">
            <a:solidFill>
              <a:schemeClr val="bg1">
                <a:lumMod val="65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Les deux camps traversent la mer durant la nuit</a:t>
            </a:r>
          </a:p>
          <a:p>
            <a:pPr lvl="0" algn="ctr"/>
            <a:r>
              <a:rPr lang="fr-FR" sz="1100" dirty="0">
                <a:solidFill>
                  <a:schemeClr val="tx1">
                    <a:lumMod val="95000"/>
                    <a:lumOff val="5000"/>
                  </a:schemeClr>
                </a:solidFill>
                <a:latin typeface="Arial" panose="020B0604020202020204" pitchFamily="34" charset="0"/>
                <a:cs typeface="Arial" panose="020B0604020202020204" pitchFamily="34" charset="0"/>
              </a:rPr>
              <a:t>(Ex 14.22/23)</a:t>
            </a:r>
          </a:p>
        </p:txBody>
      </p:sp>
      <p:cxnSp>
        <p:nvCxnSpPr>
          <p:cNvPr id="65" name="Connecteur droit avec flèche 64"/>
          <p:cNvCxnSpPr>
            <a:stCxn id="57" idx="0"/>
            <a:endCxn id="54" idx="2"/>
          </p:cNvCxnSpPr>
          <p:nvPr/>
        </p:nvCxnSpPr>
        <p:spPr>
          <a:xfrm flipH="1" flipV="1">
            <a:off x="5494932" y="1622146"/>
            <a:ext cx="874068" cy="634134"/>
          </a:xfrm>
          <a:prstGeom prst="straightConnector1">
            <a:avLst/>
          </a:prstGeom>
          <a:ln>
            <a:solidFill>
              <a:schemeClr val="accent6">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66" name="ZoneTexte 65"/>
          <p:cNvSpPr txBox="1"/>
          <p:nvPr/>
        </p:nvSpPr>
        <p:spPr>
          <a:xfrm>
            <a:off x="7311909" y="2040836"/>
            <a:ext cx="1656753" cy="1061829"/>
          </a:xfrm>
          <a:prstGeom prst="rect">
            <a:avLst/>
          </a:prstGeom>
          <a:solidFill>
            <a:schemeClr val="bg1">
              <a:lumMod val="85000"/>
            </a:schemeClr>
          </a:solidFill>
          <a:ln w="57150">
            <a:solidFill>
              <a:schemeClr val="bg1">
                <a:lumMod val="65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Les Egyptiens sont engloutis par les eaux, les Israélites sont délivrés</a:t>
            </a:r>
          </a:p>
          <a:p>
            <a:pPr lvl="0" algn="ctr"/>
            <a:r>
              <a:rPr lang="fr-FR" sz="1100" dirty="0">
                <a:solidFill>
                  <a:schemeClr val="tx1">
                    <a:lumMod val="95000"/>
                    <a:lumOff val="5000"/>
                  </a:schemeClr>
                </a:solidFill>
                <a:latin typeface="Arial" panose="020B0604020202020204" pitchFamily="34" charset="0"/>
                <a:cs typeface="Arial" panose="020B0604020202020204" pitchFamily="34" charset="0"/>
              </a:rPr>
              <a:t>(Ex 14.27)</a:t>
            </a:r>
          </a:p>
        </p:txBody>
      </p:sp>
      <p:cxnSp>
        <p:nvCxnSpPr>
          <p:cNvPr id="67" name="Connecteur droit avec flèche 66"/>
          <p:cNvCxnSpPr>
            <a:stCxn id="66" idx="0"/>
          </p:cNvCxnSpPr>
          <p:nvPr/>
        </p:nvCxnSpPr>
        <p:spPr>
          <a:xfrm flipH="1" flipV="1">
            <a:off x="6357203" y="1323120"/>
            <a:ext cx="1783083" cy="717716"/>
          </a:xfrm>
          <a:prstGeom prst="straightConnector1">
            <a:avLst/>
          </a:prstGeom>
          <a:ln>
            <a:solidFill>
              <a:schemeClr val="accent6">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78" name="Connecteur droit avec flèche 77"/>
          <p:cNvCxnSpPr>
            <a:stCxn id="41" idx="2"/>
            <a:endCxn id="81" idx="0"/>
          </p:cNvCxnSpPr>
          <p:nvPr/>
        </p:nvCxnSpPr>
        <p:spPr>
          <a:xfrm>
            <a:off x="955364" y="3118054"/>
            <a:ext cx="555608" cy="1109880"/>
          </a:xfrm>
          <a:prstGeom prst="straightConnector1">
            <a:avLst/>
          </a:prstGeom>
          <a:ln>
            <a:solidFill>
              <a:schemeClr val="accent4">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98" name="Connecteur droit avec flèche 97"/>
          <p:cNvCxnSpPr>
            <a:stCxn id="44" idx="2"/>
            <a:endCxn id="91" idx="1"/>
          </p:cNvCxnSpPr>
          <p:nvPr/>
        </p:nvCxnSpPr>
        <p:spPr>
          <a:xfrm flipH="1">
            <a:off x="2431456" y="3102665"/>
            <a:ext cx="364816" cy="757908"/>
          </a:xfrm>
          <a:prstGeom prst="straightConnector1">
            <a:avLst/>
          </a:prstGeom>
          <a:ln>
            <a:solidFill>
              <a:schemeClr val="accent4">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99" name="Connecteur droit avec flèche 98"/>
          <p:cNvCxnSpPr>
            <a:stCxn id="50" idx="2"/>
            <a:endCxn id="90" idx="0"/>
          </p:cNvCxnSpPr>
          <p:nvPr/>
        </p:nvCxnSpPr>
        <p:spPr>
          <a:xfrm flipH="1">
            <a:off x="3528866" y="3118054"/>
            <a:ext cx="1043134" cy="1145911"/>
          </a:xfrm>
          <a:prstGeom prst="straightConnector1">
            <a:avLst/>
          </a:prstGeom>
          <a:ln>
            <a:solidFill>
              <a:schemeClr val="accent4">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00" name="Connecteur droit avec flèche 99"/>
          <p:cNvCxnSpPr>
            <a:stCxn id="57" idx="2"/>
            <a:endCxn id="90" idx="0"/>
          </p:cNvCxnSpPr>
          <p:nvPr/>
        </p:nvCxnSpPr>
        <p:spPr>
          <a:xfrm flipH="1">
            <a:off x="3528866" y="3118054"/>
            <a:ext cx="2840134" cy="1145911"/>
          </a:xfrm>
          <a:prstGeom prst="straightConnector1">
            <a:avLst/>
          </a:prstGeom>
          <a:ln>
            <a:solidFill>
              <a:schemeClr val="accent4">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01" name="Connecteur droit avec flèche 100"/>
          <p:cNvCxnSpPr>
            <a:stCxn id="66" idx="2"/>
            <a:endCxn id="86" idx="1"/>
          </p:cNvCxnSpPr>
          <p:nvPr/>
        </p:nvCxnSpPr>
        <p:spPr>
          <a:xfrm flipH="1">
            <a:off x="4416680" y="3102665"/>
            <a:ext cx="3723606" cy="1409534"/>
          </a:xfrm>
          <a:prstGeom prst="straightConnector1">
            <a:avLst/>
          </a:prstGeom>
          <a:ln>
            <a:solidFill>
              <a:schemeClr val="accent4">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71" name="Rectangle 70"/>
          <p:cNvSpPr/>
          <p:nvPr/>
        </p:nvSpPr>
        <p:spPr>
          <a:xfrm>
            <a:off x="126987" y="2225502"/>
            <a:ext cx="1656753" cy="892552"/>
          </a:xfrm>
          <a:prstGeom prst="rect">
            <a:avLst/>
          </a:prstGeom>
          <a:solidFill>
            <a:schemeClr val="bg1">
              <a:lumMod val="8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p:cNvSpPr/>
          <p:nvPr/>
        </p:nvSpPr>
        <p:spPr>
          <a:xfrm>
            <a:off x="1967701" y="2240891"/>
            <a:ext cx="1656753" cy="869468"/>
          </a:xfrm>
          <a:prstGeom prst="rect">
            <a:avLst/>
          </a:prstGeom>
          <a:solidFill>
            <a:schemeClr val="bg1">
              <a:lumMod val="8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p:cNvSpPr/>
          <p:nvPr/>
        </p:nvSpPr>
        <p:spPr>
          <a:xfrm>
            <a:off x="3730264" y="2256280"/>
            <a:ext cx="1656753" cy="854078"/>
          </a:xfrm>
          <a:prstGeom prst="rect">
            <a:avLst/>
          </a:prstGeom>
          <a:solidFill>
            <a:schemeClr val="bg1">
              <a:lumMod val="8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p:cNvSpPr/>
          <p:nvPr/>
        </p:nvSpPr>
        <p:spPr>
          <a:xfrm>
            <a:off x="5537934" y="2256280"/>
            <a:ext cx="1659442" cy="861774"/>
          </a:xfrm>
          <a:prstGeom prst="rect">
            <a:avLst/>
          </a:prstGeom>
          <a:solidFill>
            <a:schemeClr val="bg1">
              <a:lumMod val="8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p:cNvSpPr/>
          <p:nvPr/>
        </p:nvSpPr>
        <p:spPr>
          <a:xfrm>
            <a:off x="7311909" y="2040836"/>
            <a:ext cx="1656753" cy="1061829"/>
          </a:xfrm>
          <a:prstGeom prst="rect">
            <a:avLst/>
          </a:prstGeom>
          <a:solidFill>
            <a:schemeClr val="bg1">
              <a:lumMod val="8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102069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1000"/>
                                        <p:tgtEl>
                                          <p:spTgt spid="54"/>
                                        </p:tgtEl>
                                      </p:cBhvr>
                                    </p:animEffect>
                                    <p:anim calcmode="lin" valueType="num">
                                      <p:cBhvr>
                                        <p:cTn id="43" dur="1000" fill="hold"/>
                                        <p:tgtEl>
                                          <p:spTgt spid="54"/>
                                        </p:tgtEl>
                                        <p:attrNameLst>
                                          <p:attrName>ppt_x</p:attrName>
                                        </p:attrNameLst>
                                      </p:cBhvr>
                                      <p:tavLst>
                                        <p:tav tm="0">
                                          <p:val>
                                            <p:strVal val="#ppt_x"/>
                                          </p:val>
                                        </p:tav>
                                        <p:tav tm="100000">
                                          <p:val>
                                            <p:strVal val="#ppt_x"/>
                                          </p:val>
                                        </p:tav>
                                      </p:tavLst>
                                    </p:anim>
                                    <p:anim calcmode="lin" valueType="num">
                                      <p:cBhvr>
                                        <p:cTn id="44" dur="1000" fill="hold"/>
                                        <p:tgtEl>
                                          <p:spTgt spid="54"/>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1000"/>
                                        <p:tgtEl>
                                          <p:spTgt spid="55"/>
                                        </p:tgtEl>
                                      </p:cBhvr>
                                    </p:animEffect>
                                    <p:anim calcmode="lin" valueType="num">
                                      <p:cBhvr>
                                        <p:cTn id="48" dur="1000" fill="hold"/>
                                        <p:tgtEl>
                                          <p:spTgt spid="55"/>
                                        </p:tgtEl>
                                        <p:attrNameLst>
                                          <p:attrName>ppt_x</p:attrName>
                                        </p:attrNameLst>
                                      </p:cBhvr>
                                      <p:tavLst>
                                        <p:tav tm="0">
                                          <p:val>
                                            <p:strVal val="#ppt_x"/>
                                          </p:val>
                                        </p:tav>
                                        <p:tav tm="100000">
                                          <p:val>
                                            <p:strVal val="#ppt_x"/>
                                          </p:val>
                                        </p:tav>
                                      </p:tavLst>
                                    </p:anim>
                                    <p:anim calcmode="lin" valueType="num">
                                      <p:cBhvr>
                                        <p:cTn id="49" dur="1000" fill="hold"/>
                                        <p:tgtEl>
                                          <p:spTgt spid="5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1000"/>
                                        <p:tgtEl>
                                          <p:spTgt spid="58"/>
                                        </p:tgtEl>
                                      </p:cBhvr>
                                    </p:animEffect>
                                    <p:anim calcmode="lin" valueType="num">
                                      <p:cBhvr>
                                        <p:cTn id="58" dur="1000" fill="hold"/>
                                        <p:tgtEl>
                                          <p:spTgt spid="58"/>
                                        </p:tgtEl>
                                        <p:attrNameLst>
                                          <p:attrName>ppt_x</p:attrName>
                                        </p:attrNameLst>
                                      </p:cBhvr>
                                      <p:tavLst>
                                        <p:tav tm="0">
                                          <p:val>
                                            <p:strVal val="#ppt_x"/>
                                          </p:val>
                                        </p:tav>
                                        <p:tav tm="100000">
                                          <p:val>
                                            <p:strVal val="#ppt_x"/>
                                          </p:val>
                                        </p:tav>
                                      </p:tavLst>
                                    </p:anim>
                                    <p:anim calcmode="lin" valueType="num">
                                      <p:cBhvr>
                                        <p:cTn id="5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wipe(up)">
                                      <p:cBhvr>
                                        <p:cTn id="64" dur="500"/>
                                        <p:tgtEl>
                                          <p:spTgt spid="5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wipe(up)">
                                      <p:cBhvr>
                                        <p:cTn id="69" dur="500"/>
                                        <p:tgtEl>
                                          <p:spTgt spid="62"/>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fade">
                                      <p:cBhvr>
                                        <p:cTn id="74" dur="1000"/>
                                        <p:tgtEl>
                                          <p:spTgt spid="82"/>
                                        </p:tgtEl>
                                      </p:cBhvr>
                                    </p:animEffect>
                                    <p:anim calcmode="lin" valueType="num">
                                      <p:cBhvr>
                                        <p:cTn id="75" dur="1000" fill="hold"/>
                                        <p:tgtEl>
                                          <p:spTgt spid="82"/>
                                        </p:tgtEl>
                                        <p:attrNameLst>
                                          <p:attrName>ppt_x</p:attrName>
                                        </p:attrNameLst>
                                      </p:cBhvr>
                                      <p:tavLst>
                                        <p:tav tm="0">
                                          <p:val>
                                            <p:strVal val="#ppt_x"/>
                                          </p:val>
                                        </p:tav>
                                        <p:tav tm="100000">
                                          <p:val>
                                            <p:strVal val="#ppt_x"/>
                                          </p:val>
                                        </p:tav>
                                      </p:tavLst>
                                    </p:anim>
                                    <p:anim calcmode="lin" valueType="num">
                                      <p:cBhvr>
                                        <p:cTn id="76" dur="1000" fill="hold"/>
                                        <p:tgtEl>
                                          <p:spTgt spid="8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fade">
                                      <p:cBhvr>
                                        <p:cTn id="79" dur="1000"/>
                                        <p:tgtEl>
                                          <p:spTgt spid="81"/>
                                        </p:tgtEl>
                                      </p:cBhvr>
                                    </p:animEffect>
                                    <p:anim calcmode="lin" valueType="num">
                                      <p:cBhvr>
                                        <p:cTn id="80" dur="1000" fill="hold"/>
                                        <p:tgtEl>
                                          <p:spTgt spid="81"/>
                                        </p:tgtEl>
                                        <p:attrNameLst>
                                          <p:attrName>ppt_x</p:attrName>
                                        </p:attrNameLst>
                                      </p:cBhvr>
                                      <p:tavLst>
                                        <p:tav tm="0">
                                          <p:val>
                                            <p:strVal val="#ppt_x"/>
                                          </p:val>
                                        </p:tav>
                                        <p:tav tm="100000">
                                          <p:val>
                                            <p:strVal val="#ppt_x"/>
                                          </p:val>
                                        </p:tav>
                                      </p:tavLst>
                                    </p:anim>
                                    <p:anim calcmode="lin" valueType="num">
                                      <p:cBhvr>
                                        <p:cTn id="81" dur="1000" fill="hold"/>
                                        <p:tgtEl>
                                          <p:spTgt spid="81"/>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fade">
                                      <p:cBhvr>
                                        <p:cTn id="84" dur="1000"/>
                                        <p:tgtEl>
                                          <p:spTgt spid="83"/>
                                        </p:tgtEl>
                                      </p:cBhvr>
                                    </p:animEffect>
                                    <p:anim calcmode="lin" valueType="num">
                                      <p:cBhvr>
                                        <p:cTn id="85" dur="1000" fill="hold"/>
                                        <p:tgtEl>
                                          <p:spTgt spid="83"/>
                                        </p:tgtEl>
                                        <p:attrNameLst>
                                          <p:attrName>ppt_x</p:attrName>
                                        </p:attrNameLst>
                                      </p:cBhvr>
                                      <p:tavLst>
                                        <p:tav tm="0">
                                          <p:val>
                                            <p:strVal val="#ppt_x"/>
                                          </p:val>
                                        </p:tav>
                                        <p:tav tm="100000">
                                          <p:val>
                                            <p:strVal val="#ppt_x"/>
                                          </p:val>
                                        </p:tav>
                                      </p:tavLst>
                                    </p:anim>
                                    <p:anim calcmode="lin" valueType="num">
                                      <p:cBhvr>
                                        <p:cTn id="86" dur="1000" fill="hold"/>
                                        <p:tgtEl>
                                          <p:spTgt spid="8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84"/>
                                        </p:tgtEl>
                                        <p:attrNameLst>
                                          <p:attrName>style.visibility</p:attrName>
                                        </p:attrNameLst>
                                      </p:cBhvr>
                                      <p:to>
                                        <p:strVal val="visible"/>
                                      </p:to>
                                    </p:set>
                                    <p:animEffect transition="in" filter="fade">
                                      <p:cBhvr>
                                        <p:cTn id="89" dur="1000"/>
                                        <p:tgtEl>
                                          <p:spTgt spid="84"/>
                                        </p:tgtEl>
                                      </p:cBhvr>
                                    </p:animEffect>
                                    <p:anim calcmode="lin" valueType="num">
                                      <p:cBhvr>
                                        <p:cTn id="90" dur="1000" fill="hold"/>
                                        <p:tgtEl>
                                          <p:spTgt spid="84"/>
                                        </p:tgtEl>
                                        <p:attrNameLst>
                                          <p:attrName>ppt_x</p:attrName>
                                        </p:attrNameLst>
                                      </p:cBhvr>
                                      <p:tavLst>
                                        <p:tav tm="0">
                                          <p:val>
                                            <p:strVal val="#ppt_x"/>
                                          </p:val>
                                        </p:tav>
                                        <p:tav tm="100000">
                                          <p:val>
                                            <p:strVal val="#ppt_x"/>
                                          </p:val>
                                        </p:tav>
                                      </p:tavLst>
                                    </p:anim>
                                    <p:anim calcmode="lin" valueType="num">
                                      <p:cBhvr>
                                        <p:cTn id="91" dur="1000" fill="hold"/>
                                        <p:tgtEl>
                                          <p:spTgt spid="8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90"/>
                                        </p:tgtEl>
                                        <p:attrNameLst>
                                          <p:attrName>style.visibility</p:attrName>
                                        </p:attrNameLst>
                                      </p:cBhvr>
                                      <p:to>
                                        <p:strVal val="visible"/>
                                      </p:to>
                                    </p:set>
                                    <p:animEffect transition="in" filter="fade">
                                      <p:cBhvr>
                                        <p:cTn id="94" dur="1000"/>
                                        <p:tgtEl>
                                          <p:spTgt spid="90"/>
                                        </p:tgtEl>
                                      </p:cBhvr>
                                    </p:animEffect>
                                    <p:anim calcmode="lin" valueType="num">
                                      <p:cBhvr>
                                        <p:cTn id="95" dur="1000" fill="hold"/>
                                        <p:tgtEl>
                                          <p:spTgt spid="90"/>
                                        </p:tgtEl>
                                        <p:attrNameLst>
                                          <p:attrName>ppt_x</p:attrName>
                                        </p:attrNameLst>
                                      </p:cBhvr>
                                      <p:tavLst>
                                        <p:tav tm="0">
                                          <p:val>
                                            <p:strVal val="#ppt_x"/>
                                          </p:val>
                                        </p:tav>
                                        <p:tav tm="100000">
                                          <p:val>
                                            <p:strVal val="#ppt_x"/>
                                          </p:val>
                                        </p:tav>
                                      </p:tavLst>
                                    </p:anim>
                                    <p:anim calcmode="lin" valueType="num">
                                      <p:cBhvr>
                                        <p:cTn id="96" dur="1000" fill="hold"/>
                                        <p:tgtEl>
                                          <p:spTgt spid="90"/>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fade">
                                      <p:cBhvr>
                                        <p:cTn id="99" dur="1000"/>
                                        <p:tgtEl>
                                          <p:spTgt spid="86"/>
                                        </p:tgtEl>
                                      </p:cBhvr>
                                    </p:animEffect>
                                    <p:anim calcmode="lin" valueType="num">
                                      <p:cBhvr>
                                        <p:cTn id="100" dur="1000" fill="hold"/>
                                        <p:tgtEl>
                                          <p:spTgt spid="86"/>
                                        </p:tgtEl>
                                        <p:attrNameLst>
                                          <p:attrName>ppt_x</p:attrName>
                                        </p:attrNameLst>
                                      </p:cBhvr>
                                      <p:tavLst>
                                        <p:tav tm="0">
                                          <p:val>
                                            <p:strVal val="#ppt_x"/>
                                          </p:val>
                                        </p:tav>
                                        <p:tav tm="100000">
                                          <p:val>
                                            <p:strVal val="#ppt_x"/>
                                          </p:val>
                                        </p:tav>
                                      </p:tavLst>
                                    </p:anim>
                                    <p:anim calcmode="lin" valueType="num">
                                      <p:cBhvr>
                                        <p:cTn id="101" dur="1000" fill="hold"/>
                                        <p:tgtEl>
                                          <p:spTgt spid="8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87"/>
                                        </p:tgtEl>
                                        <p:attrNameLst>
                                          <p:attrName>style.visibility</p:attrName>
                                        </p:attrNameLst>
                                      </p:cBhvr>
                                      <p:to>
                                        <p:strVal val="visible"/>
                                      </p:to>
                                    </p:set>
                                    <p:animEffect transition="in" filter="fade">
                                      <p:cBhvr>
                                        <p:cTn id="104" dur="1000"/>
                                        <p:tgtEl>
                                          <p:spTgt spid="87"/>
                                        </p:tgtEl>
                                      </p:cBhvr>
                                    </p:animEffect>
                                    <p:anim calcmode="lin" valueType="num">
                                      <p:cBhvr>
                                        <p:cTn id="105" dur="1000" fill="hold"/>
                                        <p:tgtEl>
                                          <p:spTgt spid="87"/>
                                        </p:tgtEl>
                                        <p:attrNameLst>
                                          <p:attrName>ppt_x</p:attrName>
                                        </p:attrNameLst>
                                      </p:cBhvr>
                                      <p:tavLst>
                                        <p:tav tm="0">
                                          <p:val>
                                            <p:strVal val="#ppt_x"/>
                                          </p:val>
                                        </p:tav>
                                        <p:tav tm="100000">
                                          <p:val>
                                            <p:strVal val="#ppt_x"/>
                                          </p:val>
                                        </p:tav>
                                      </p:tavLst>
                                    </p:anim>
                                    <p:anim calcmode="lin" valueType="num">
                                      <p:cBhvr>
                                        <p:cTn id="106" dur="1000" fill="hold"/>
                                        <p:tgtEl>
                                          <p:spTgt spid="87"/>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88"/>
                                        </p:tgtEl>
                                        <p:attrNameLst>
                                          <p:attrName>style.visibility</p:attrName>
                                        </p:attrNameLst>
                                      </p:cBhvr>
                                      <p:to>
                                        <p:strVal val="visible"/>
                                      </p:to>
                                    </p:set>
                                    <p:animEffect transition="in" filter="fade">
                                      <p:cBhvr>
                                        <p:cTn id="109" dur="1000"/>
                                        <p:tgtEl>
                                          <p:spTgt spid="88"/>
                                        </p:tgtEl>
                                      </p:cBhvr>
                                    </p:animEffect>
                                    <p:anim calcmode="lin" valueType="num">
                                      <p:cBhvr>
                                        <p:cTn id="110" dur="1000" fill="hold"/>
                                        <p:tgtEl>
                                          <p:spTgt spid="88"/>
                                        </p:tgtEl>
                                        <p:attrNameLst>
                                          <p:attrName>ppt_x</p:attrName>
                                        </p:attrNameLst>
                                      </p:cBhvr>
                                      <p:tavLst>
                                        <p:tav tm="0">
                                          <p:val>
                                            <p:strVal val="#ppt_x"/>
                                          </p:val>
                                        </p:tav>
                                        <p:tav tm="100000">
                                          <p:val>
                                            <p:strVal val="#ppt_x"/>
                                          </p:val>
                                        </p:tav>
                                      </p:tavLst>
                                    </p:anim>
                                    <p:anim calcmode="lin" valueType="num">
                                      <p:cBhvr>
                                        <p:cTn id="111" dur="1000" fill="hold"/>
                                        <p:tgtEl>
                                          <p:spTgt spid="8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fade">
                                      <p:cBhvr>
                                        <p:cTn id="114" dur="1000"/>
                                        <p:tgtEl>
                                          <p:spTgt spid="89"/>
                                        </p:tgtEl>
                                      </p:cBhvr>
                                    </p:animEffect>
                                    <p:anim calcmode="lin" valueType="num">
                                      <p:cBhvr>
                                        <p:cTn id="115" dur="1000" fill="hold"/>
                                        <p:tgtEl>
                                          <p:spTgt spid="89"/>
                                        </p:tgtEl>
                                        <p:attrNameLst>
                                          <p:attrName>ppt_x</p:attrName>
                                        </p:attrNameLst>
                                      </p:cBhvr>
                                      <p:tavLst>
                                        <p:tav tm="0">
                                          <p:val>
                                            <p:strVal val="#ppt_x"/>
                                          </p:val>
                                        </p:tav>
                                        <p:tav tm="100000">
                                          <p:val>
                                            <p:strVal val="#ppt_x"/>
                                          </p:val>
                                        </p:tav>
                                      </p:tavLst>
                                    </p:anim>
                                    <p:anim calcmode="lin" valueType="num">
                                      <p:cBhvr>
                                        <p:cTn id="116" dur="1000" fill="hold"/>
                                        <p:tgtEl>
                                          <p:spTgt spid="89"/>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85"/>
                                        </p:tgtEl>
                                        <p:attrNameLst>
                                          <p:attrName>style.visibility</p:attrName>
                                        </p:attrNameLst>
                                      </p:cBhvr>
                                      <p:to>
                                        <p:strVal val="visible"/>
                                      </p:to>
                                    </p:set>
                                    <p:animEffect transition="in" filter="fade">
                                      <p:cBhvr>
                                        <p:cTn id="119" dur="1000"/>
                                        <p:tgtEl>
                                          <p:spTgt spid="85"/>
                                        </p:tgtEl>
                                      </p:cBhvr>
                                    </p:animEffect>
                                    <p:anim calcmode="lin" valueType="num">
                                      <p:cBhvr>
                                        <p:cTn id="120" dur="1000" fill="hold"/>
                                        <p:tgtEl>
                                          <p:spTgt spid="85"/>
                                        </p:tgtEl>
                                        <p:attrNameLst>
                                          <p:attrName>ppt_x</p:attrName>
                                        </p:attrNameLst>
                                      </p:cBhvr>
                                      <p:tavLst>
                                        <p:tav tm="0">
                                          <p:val>
                                            <p:strVal val="#ppt_x"/>
                                          </p:val>
                                        </p:tav>
                                        <p:tav tm="100000">
                                          <p:val>
                                            <p:strVal val="#ppt_x"/>
                                          </p:val>
                                        </p:tav>
                                      </p:tavLst>
                                    </p:anim>
                                    <p:anim calcmode="lin" valueType="num">
                                      <p:cBhvr>
                                        <p:cTn id="121" dur="1000" fill="hold"/>
                                        <p:tgtEl>
                                          <p:spTgt spid="85"/>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94"/>
                                        </p:tgtEl>
                                        <p:attrNameLst>
                                          <p:attrName>style.visibility</p:attrName>
                                        </p:attrNameLst>
                                      </p:cBhvr>
                                      <p:to>
                                        <p:strVal val="visible"/>
                                      </p:to>
                                    </p:set>
                                    <p:animEffect transition="in" filter="fade">
                                      <p:cBhvr>
                                        <p:cTn id="124" dur="1000"/>
                                        <p:tgtEl>
                                          <p:spTgt spid="94"/>
                                        </p:tgtEl>
                                      </p:cBhvr>
                                    </p:animEffect>
                                    <p:anim calcmode="lin" valueType="num">
                                      <p:cBhvr>
                                        <p:cTn id="125" dur="1000" fill="hold"/>
                                        <p:tgtEl>
                                          <p:spTgt spid="94"/>
                                        </p:tgtEl>
                                        <p:attrNameLst>
                                          <p:attrName>ppt_x</p:attrName>
                                        </p:attrNameLst>
                                      </p:cBhvr>
                                      <p:tavLst>
                                        <p:tav tm="0">
                                          <p:val>
                                            <p:strVal val="#ppt_x"/>
                                          </p:val>
                                        </p:tav>
                                        <p:tav tm="100000">
                                          <p:val>
                                            <p:strVal val="#ppt_x"/>
                                          </p:val>
                                        </p:tav>
                                      </p:tavLst>
                                    </p:anim>
                                    <p:anim calcmode="lin" valueType="num">
                                      <p:cBhvr>
                                        <p:cTn id="126"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wipe(down)">
                                      <p:cBhvr>
                                        <p:cTn id="131" dur="500"/>
                                        <p:tgtEl>
                                          <p:spTgt spid="91"/>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95"/>
                                        </p:tgtEl>
                                        <p:attrNameLst>
                                          <p:attrName>style.visibility</p:attrName>
                                        </p:attrNameLst>
                                      </p:cBhvr>
                                      <p:to>
                                        <p:strVal val="visible"/>
                                      </p:to>
                                    </p:set>
                                    <p:animEffect transition="in" filter="wipe(down)">
                                      <p:cBhvr>
                                        <p:cTn id="136" dur="500"/>
                                        <p:tgtEl>
                                          <p:spTgt spid="95"/>
                                        </p:tgtEl>
                                      </p:cBhvr>
                                    </p:animEffect>
                                  </p:childTnLst>
                                </p:cTn>
                              </p:par>
                            </p:childTnLst>
                          </p:cTn>
                        </p:par>
                      </p:childTnLst>
                    </p:cTn>
                  </p:par>
                  <p:par>
                    <p:cTn id="137" fill="hold">
                      <p:stCondLst>
                        <p:cond delay="indefinite"/>
                      </p:stCondLst>
                      <p:childTnLst>
                        <p:par>
                          <p:cTn id="138" fill="hold">
                            <p:stCondLst>
                              <p:cond delay="0"/>
                            </p:stCondLst>
                            <p:childTnLst>
                              <p:par>
                                <p:cTn id="139" presetID="16" presetClass="exit" presetSubtype="37" fill="hold" grpId="0" nodeType="clickEffect">
                                  <p:stCondLst>
                                    <p:cond delay="0"/>
                                  </p:stCondLst>
                                  <p:childTnLst>
                                    <p:animEffect transition="out" filter="barn(outVertical)">
                                      <p:cBhvr>
                                        <p:cTn id="140" dur="500"/>
                                        <p:tgtEl>
                                          <p:spTgt spid="71"/>
                                        </p:tgtEl>
                                      </p:cBhvr>
                                    </p:animEffect>
                                    <p:set>
                                      <p:cBhvr>
                                        <p:cTn id="141" dur="1" fill="hold">
                                          <p:stCondLst>
                                            <p:cond delay="499"/>
                                          </p:stCondLst>
                                        </p:cTn>
                                        <p:tgtEl>
                                          <p:spTgt spid="71"/>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nodeType="clickEffect">
                                  <p:stCondLst>
                                    <p:cond delay="0"/>
                                  </p:stCondLst>
                                  <p:childTnLst>
                                    <p:set>
                                      <p:cBhvr>
                                        <p:cTn id="145" dur="1" fill="hold">
                                          <p:stCondLst>
                                            <p:cond delay="0"/>
                                          </p:stCondLst>
                                        </p:cTn>
                                        <p:tgtEl>
                                          <p:spTgt spid="42"/>
                                        </p:tgtEl>
                                        <p:attrNameLst>
                                          <p:attrName>style.visibility</p:attrName>
                                        </p:attrNameLst>
                                      </p:cBhvr>
                                      <p:to>
                                        <p:strVal val="visible"/>
                                      </p:to>
                                    </p:set>
                                    <p:animEffect transition="in" filter="wipe(down)">
                                      <p:cBhvr>
                                        <p:cTn id="146" dur="750"/>
                                        <p:tgtEl>
                                          <p:spTgt spid="42"/>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1" fill="hold" nodeType="clickEffect">
                                  <p:stCondLst>
                                    <p:cond delay="0"/>
                                  </p:stCondLst>
                                  <p:childTnLst>
                                    <p:set>
                                      <p:cBhvr>
                                        <p:cTn id="150" dur="1" fill="hold">
                                          <p:stCondLst>
                                            <p:cond delay="0"/>
                                          </p:stCondLst>
                                        </p:cTn>
                                        <p:tgtEl>
                                          <p:spTgt spid="78"/>
                                        </p:tgtEl>
                                        <p:attrNameLst>
                                          <p:attrName>style.visibility</p:attrName>
                                        </p:attrNameLst>
                                      </p:cBhvr>
                                      <p:to>
                                        <p:strVal val="visible"/>
                                      </p:to>
                                    </p:set>
                                    <p:animEffect transition="in" filter="wipe(up)">
                                      <p:cBhvr>
                                        <p:cTn id="151" dur="750"/>
                                        <p:tgtEl>
                                          <p:spTgt spid="78"/>
                                        </p:tgtEl>
                                      </p:cBhvr>
                                    </p:animEffect>
                                  </p:childTnLst>
                                </p:cTn>
                              </p:par>
                            </p:childTnLst>
                          </p:cTn>
                        </p:par>
                      </p:childTnLst>
                    </p:cTn>
                  </p:par>
                  <p:par>
                    <p:cTn id="152" fill="hold">
                      <p:stCondLst>
                        <p:cond delay="indefinite"/>
                      </p:stCondLst>
                      <p:childTnLst>
                        <p:par>
                          <p:cTn id="153" fill="hold">
                            <p:stCondLst>
                              <p:cond delay="0"/>
                            </p:stCondLst>
                            <p:childTnLst>
                              <p:par>
                                <p:cTn id="154" presetID="16" presetClass="exit" presetSubtype="37" fill="hold" grpId="0" nodeType="clickEffect">
                                  <p:stCondLst>
                                    <p:cond delay="0"/>
                                  </p:stCondLst>
                                  <p:childTnLst>
                                    <p:animEffect transition="out" filter="barn(outVertical)">
                                      <p:cBhvr>
                                        <p:cTn id="155" dur="500"/>
                                        <p:tgtEl>
                                          <p:spTgt spid="102"/>
                                        </p:tgtEl>
                                      </p:cBhvr>
                                    </p:animEffect>
                                    <p:set>
                                      <p:cBhvr>
                                        <p:cTn id="156" dur="1" fill="hold">
                                          <p:stCondLst>
                                            <p:cond delay="499"/>
                                          </p:stCondLst>
                                        </p:cTn>
                                        <p:tgtEl>
                                          <p:spTgt spid="102"/>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22" presetClass="entr" presetSubtype="4" fill="hold" nodeType="click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in" filter="wipe(down)">
                                      <p:cBhvr>
                                        <p:cTn id="161" dur="750"/>
                                        <p:tgtEl>
                                          <p:spTgt spid="45"/>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1" fill="hold" nodeType="clickEffect">
                                  <p:stCondLst>
                                    <p:cond delay="0"/>
                                  </p:stCondLst>
                                  <p:childTnLst>
                                    <p:set>
                                      <p:cBhvr>
                                        <p:cTn id="165" dur="1" fill="hold">
                                          <p:stCondLst>
                                            <p:cond delay="0"/>
                                          </p:stCondLst>
                                        </p:cTn>
                                        <p:tgtEl>
                                          <p:spTgt spid="98"/>
                                        </p:tgtEl>
                                        <p:attrNameLst>
                                          <p:attrName>style.visibility</p:attrName>
                                        </p:attrNameLst>
                                      </p:cBhvr>
                                      <p:to>
                                        <p:strVal val="visible"/>
                                      </p:to>
                                    </p:set>
                                    <p:animEffect transition="in" filter="wipe(up)">
                                      <p:cBhvr>
                                        <p:cTn id="166" dur="750"/>
                                        <p:tgtEl>
                                          <p:spTgt spid="98"/>
                                        </p:tgtEl>
                                      </p:cBhvr>
                                    </p:animEffect>
                                  </p:childTnLst>
                                </p:cTn>
                              </p:par>
                            </p:childTnLst>
                          </p:cTn>
                        </p:par>
                      </p:childTnLst>
                    </p:cTn>
                  </p:par>
                  <p:par>
                    <p:cTn id="167" fill="hold">
                      <p:stCondLst>
                        <p:cond delay="indefinite"/>
                      </p:stCondLst>
                      <p:childTnLst>
                        <p:par>
                          <p:cTn id="168" fill="hold">
                            <p:stCondLst>
                              <p:cond delay="0"/>
                            </p:stCondLst>
                            <p:childTnLst>
                              <p:par>
                                <p:cTn id="169" presetID="16" presetClass="exit" presetSubtype="37" fill="hold" grpId="0" nodeType="clickEffect">
                                  <p:stCondLst>
                                    <p:cond delay="0"/>
                                  </p:stCondLst>
                                  <p:childTnLst>
                                    <p:animEffect transition="out" filter="barn(outVertical)">
                                      <p:cBhvr>
                                        <p:cTn id="170" dur="500"/>
                                        <p:tgtEl>
                                          <p:spTgt spid="103"/>
                                        </p:tgtEl>
                                      </p:cBhvr>
                                    </p:animEffect>
                                    <p:set>
                                      <p:cBhvr>
                                        <p:cTn id="171" dur="1" fill="hold">
                                          <p:stCondLst>
                                            <p:cond delay="499"/>
                                          </p:stCondLst>
                                        </p:cTn>
                                        <p:tgtEl>
                                          <p:spTgt spid="103"/>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22" presetClass="entr" presetSubtype="4" fill="hold" nodeType="clickEffect">
                                  <p:stCondLst>
                                    <p:cond delay="0"/>
                                  </p:stCondLst>
                                  <p:childTnLst>
                                    <p:set>
                                      <p:cBhvr>
                                        <p:cTn id="175" dur="1" fill="hold">
                                          <p:stCondLst>
                                            <p:cond delay="0"/>
                                          </p:stCondLst>
                                        </p:cTn>
                                        <p:tgtEl>
                                          <p:spTgt spid="52"/>
                                        </p:tgtEl>
                                        <p:attrNameLst>
                                          <p:attrName>style.visibility</p:attrName>
                                        </p:attrNameLst>
                                      </p:cBhvr>
                                      <p:to>
                                        <p:strVal val="visible"/>
                                      </p:to>
                                    </p:set>
                                    <p:animEffect transition="in" filter="wipe(down)">
                                      <p:cBhvr>
                                        <p:cTn id="176" dur="750"/>
                                        <p:tgtEl>
                                          <p:spTgt spid="52"/>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1" fill="hold" nodeType="clickEffect">
                                  <p:stCondLst>
                                    <p:cond delay="0"/>
                                  </p:stCondLst>
                                  <p:childTnLst>
                                    <p:set>
                                      <p:cBhvr>
                                        <p:cTn id="180" dur="1" fill="hold">
                                          <p:stCondLst>
                                            <p:cond delay="0"/>
                                          </p:stCondLst>
                                        </p:cTn>
                                        <p:tgtEl>
                                          <p:spTgt spid="99"/>
                                        </p:tgtEl>
                                        <p:attrNameLst>
                                          <p:attrName>style.visibility</p:attrName>
                                        </p:attrNameLst>
                                      </p:cBhvr>
                                      <p:to>
                                        <p:strVal val="visible"/>
                                      </p:to>
                                    </p:set>
                                    <p:animEffect transition="in" filter="wipe(up)">
                                      <p:cBhvr>
                                        <p:cTn id="181" dur="750"/>
                                        <p:tgtEl>
                                          <p:spTgt spid="99"/>
                                        </p:tgtEl>
                                      </p:cBhvr>
                                    </p:animEffect>
                                  </p:childTnLst>
                                </p:cTn>
                              </p:par>
                            </p:childTnLst>
                          </p:cTn>
                        </p:par>
                      </p:childTnLst>
                    </p:cTn>
                  </p:par>
                  <p:par>
                    <p:cTn id="182" fill="hold">
                      <p:stCondLst>
                        <p:cond delay="indefinite"/>
                      </p:stCondLst>
                      <p:childTnLst>
                        <p:par>
                          <p:cTn id="183" fill="hold">
                            <p:stCondLst>
                              <p:cond delay="0"/>
                            </p:stCondLst>
                            <p:childTnLst>
                              <p:par>
                                <p:cTn id="184" presetID="16" presetClass="exit" presetSubtype="37" fill="hold" grpId="0" nodeType="clickEffect">
                                  <p:stCondLst>
                                    <p:cond delay="0"/>
                                  </p:stCondLst>
                                  <p:childTnLst>
                                    <p:animEffect transition="out" filter="barn(outVertical)">
                                      <p:cBhvr>
                                        <p:cTn id="185" dur="500"/>
                                        <p:tgtEl>
                                          <p:spTgt spid="104"/>
                                        </p:tgtEl>
                                      </p:cBhvr>
                                    </p:animEffect>
                                    <p:set>
                                      <p:cBhvr>
                                        <p:cTn id="186" dur="1" fill="hold">
                                          <p:stCondLst>
                                            <p:cond delay="499"/>
                                          </p:stCondLst>
                                        </p:cTn>
                                        <p:tgtEl>
                                          <p:spTgt spid="104"/>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22" presetClass="entr" presetSubtype="4" fill="hold" nodeType="clickEffect">
                                  <p:stCondLst>
                                    <p:cond delay="0"/>
                                  </p:stCondLst>
                                  <p:childTnLst>
                                    <p:set>
                                      <p:cBhvr>
                                        <p:cTn id="190" dur="1" fill="hold">
                                          <p:stCondLst>
                                            <p:cond delay="0"/>
                                          </p:stCondLst>
                                        </p:cTn>
                                        <p:tgtEl>
                                          <p:spTgt spid="65"/>
                                        </p:tgtEl>
                                        <p:attrNameLst>
                                          <p:attrName>style.visibility</p:attrName>
                                        </p:attrNameLst>
                                      </p:cBhvr>
                                      <p:to>
                                        <p:strVal val="visible"/>
                                      </p:to>
                                    </p:set>
                                    <p:animEffect transition="in" filter="wipe(down)">
                                      <p:cBhvr>
                                        <p:cTn id="191" dur="750"/>
                                        <p:tgtEl>
                                          <p:spTgt spid="65"/>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1" fill="hold" nodeType="clickEffect">
                                  <p:stCondLst>
                                    <p:cond delay="0"/>
                                  </p:stCondLst>
                                  <p:childTnLst>
                                    <p:set>
                                      <p:cBhvr>
                                        <p:cTn id="195" dur="1" fill="hold">
                                          <p:stCondLst>
                                            <p:cond delay="0"/>
                                          </p:stCondLst>
                                        </p:cTn>
                                        <p:tgtEl>
                                          <p:spTgt spid="100"/>
                                        </p:tgtEl>
                                        <p:attrNameLst>
                                          <p:attrName>style.visibility</p:attrName>
                                        </p:attrNameLst>
                                      </p:cBhvr>
                                      <p:to>
                                        <p:strVal val="visible"/>
                                      </p:to>
                                    </p:set>
                                    <p:animEffect transition="in" filter="wipe(up)">
                                      <p:cBhvr>
                                        <p:cTn id="196" dur="750"/>
                                        <p:tgtEl>
                                          <p:spTgt spid="100"/>
                                        </p:tgtEl>
                                      </p:cBhvr>
                                    </p:animEffect>
                                  </p:childTnLst>
                                </p:cTn>
                              </p:par>
                            </p:childTnLst>
                          </p:cTn>
                        </p:par>
                      </p:childTnLst>
                    </p:cTn>
                  </p:par>
                  <p:par>
                    <p:cTn id="197" fill="hold">
                      <p:stCondLst>
                        <p:cond delay="indefinite"/>
                      </p:stCondLst>
                      <p:childTnLst>
                        <p:par>
                          <p:cTn id="198" fill="hold">
                            <p:stCondLst>
                              <p:cond delay="0"/>
                            </p:stCondLst>
                            <p:childTnLst>
                              <p:par>
                                <p:cTn id="199" presetID="16" presetClass="exit" presetSubtype="37" fill="hold" grpId="0" nodeType="clickEffect">
                                  <p:stCondLst>
                                    <p:cond delay="0"/>
                                  </p:stCondLst>
                                  <p:childTnLst>
                                    <p:animEffect transition="out" filter="barn(outVertical)">
                                      <p:cBhvr>
                                        <p:cTn id="200" dur="500"/>
                                        <p:tgtEl>
                                          <p:spTgt spid="105"/>
                                        </p:tgtEl>
                                      </p:cBhvr>
                                    </p:animEffect>
                                    <p:set>
                                      <p:cBhvr>
                                        <p:cTn id="201" dur="1" fill="hold">
                                          <p:stCondLst>
                                            <p:cond delay="499"/>
                                          </p:stCondLst>
                                        </p:cTn>
                                        <p:tgtEl>
                                          <p:spTgt spid="105"/>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22" presetClass="entr" presetSubtype="4" fill="hold" nodeType="clickEffect">
                                  <p:stCondLst>
                                    <p:cond delay="0"/>
                                  </p:stCondLst>
                                  <p:childTnLst>
                                    <p:set>
                                      <p:cBhvr>
                                        <p:cTn id="205" dur="1" fill="hold">
                                          <p:stCondLst>
                                            <p:cond delay="0"/>
                                          </p:stCondLst>
                                        </p:cTn>
                                        <p:tgtEl>
                                          <p:spTgt spid="67"/>
                                        </p:tgtEl>
                                        <p:attrNameLst>
                                          <p:attrName>style.visibility</p:attrName>
                                        </p:attrNameLst>
                                      </p:cBhvr>
                                      <p:to>
                                        <p:strVal val="visible"/>
                                      </p:to>
                                    </p:set>
                                    <p:animEffect transition="in" filter="wipe(down)">
                                      <p:cBhvr>
                                        <p:cTn id="206" dur="750"/>
                                        <p:tgtEl>
                                          <p:spTgt spid="67"/>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1" fill="hold" nodeType="clickEffect">
                                  <p:stCondLst>
                                    <p:cond delay="0"/>
                                  </p:stCondLst>
                                  <p:childTnLst>
                                    <p:set>
                                      <p:cBhvr>
                                        <p:cTn id="210" dur="1" fill="hold">
                                          <p:stCondLst>
                                            <p:cond delay="0"/>
                                          </p:stCondLst>
                                        </p:cTn>
                                        <p:tgtEl>
                                          <p:spTgt spid="101"/>
                                        </p:tgtEl>
                                        <p:attrNameLst>
                                          <p:attrName>style.visibility</p:attrName>
                                        </p:attrNameLst>
                                      </p:cBhvr>
                                      <p:to>
                                        <p:strVal val="visible"/>
                                      </p:to>
                                    </p:set>
                                    <p:animEffect transition="in" filter="wipe(up)">
                                      <p:cBhvr>
                                        <p:cTn id="211"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35" grpId="0" animBg="1"/>
      <p:bldP spid="47" grpId="0" animBg="1"/>
      <p:bldP spid="51" grpId="0" animBg="1"/>
      <p:bldP spid="54" grpId="0" animBg="1"/>
      <p:bldP spid="55" grpId="0" animBg="1"/>
      <p:bldP spid="56" grpId="0" animBg="1"/>
      <p:bldP spid="59" grpId="0" animBg="1"/>
      <p:bldP spid="62" grpId="0" animBg="1"/>
      <p:bldP spid="81" grpId="0" animBg="1"/>
      <p:bldP spid="82" grpId="0" animBg="1"/>
      <p:bldP spid="84" grpId="0" animBg="1"/>
      <p:bldP spid="85" grpId="0" animBg="1"/>
      <p:bldP spid="86" grpId="0" animBg="1"/>
      <p:bldP spid="87" grpId="0" animBg="1"/>
      <p:bldP spid="89" grpId="0" animBg="1"/>
      <p:bldP spid="90" grpId="0" animBg="1"/>
      <p:bldP spid="91" grpId="0" animBg="1"/>
      <p:bldP spid="94" grpId="0" animBg="1"/>
      <p:bldP spid="95" grpId="0" animBg="1"/>
      <p:bldP spid="71" grpId="0" animBg="1"/>
      <p:bldP spid="102" grpId="0" animBg="1"/>
      <p:bldP spid="103" grpId="0" animBg="1"/>
      <p:bldP spid="104" grpId="0" animBg="1"/>
      <p:bldP spid="10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20588"/>
            <a:ext cx="9144000" cy="524803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a:xfrm>
            <a:off x="6575642" y="4873609"/>
            <a:ext cx="2133600" cy="273844"/>
          </a:xfrm>
        </p:spPr>
        <p:txBody>
          <a:bodyPr/>
          <a:lstStyle/>
          <a:p>
            <a:fld id="{2D09FF85-A8E4-4662-9A25-7E1193D20439}" type="slidenum">
              <a:rPr lang="fr-FR" smtClean="0">
                <a:solidFill>
                  <a:schemeClr val="bg1">
                    <a:lumMod val="75000"/>
                  </a:schemeClr>
                </a:solidFill>
              </a:rPr>
              <a:t>25</a:t>
            </a:fld>
            <a:endParaRPr lang="fr-FR" dirty="0">
              <a:solidFill>
                <a:schemeClr val="bg1">
                  <a:lumMod val="75000"/>
                </a:schemeClr>
              </a:solidFill>
            </a:endParaRPr>
          </a:p>
        </p:txBody>
      </p:sp>
      <p:sp>
        <p:nvSpPr>
          <p:cNvPr id="70" name="ZoneTexte 69"/>
          <p:cNvSpPr txBox="1"/>
          <p:nvPr/>
        </p:nvSpPr>
        <p:spPr>
          <a:xfrm>
            <a:off x="736851" y="2027906"/>
            <a:ext cx="7670297" cy="584775"/>
          </a:xfrm>
          <a:prstGeom prst="rect">
            <a:avLst/>
          </a:prstGeom>
          <a:noFill/>
        </p:spPr>
        <p:txBody>
          <a:bodyPr wrap="square" rtlCol="0">
            <a:spAutoFit/>
          </a:bodyPr>
          <a:lstStyle/>
          <a:p>
            <a:r>
              <a:rPr lang="fr-FR" sz="1600" dirty="0">
                <a:solidFill>
                  <a:schemeClr val="bg1"/>
                </a:solidFill>
                <a:latin typeface="Arial" panose="020B0604020202020204" pitchFamily="34" charset="0"/>
                <a:cs typeface="Arial" panose="020B0604020202020204" pitchFamily="34" charset="0"/>
              </a:rPr>
              <a:t>« </a:t>
            </a:r>
            <a:r>
              <a:rPr lang="fr-FR" sz="1600" dirty="0">
                <a:solidFill>
                  <a:srgbClr val="00FF00"/>
                </a:solidFill>
                <a:latin typeface="Arial" panose="020B0604020202020204" pitchFamily="34" charset="0"/>
                <a:cs typeface="Arial" panose="020B0604020202020204" pitchFamily="34" charset="0"/>
              </a:rPr>
              <a:t>En ce jour-là </a:t>
            </a:r>
            <a:r>
              <a:rPr lang="fr-FR" sz="1600" dirty="0">
                <a:solidFill>
                  <a:schemeClr val="bg1"/>
                </a:solidFill>
                <a:latin typeface="Arial" panose="020B0604020202020204" pitchFamily="34" charset="0"/>
                <a:cs typeface="Arial" panose="020B0604020202020204" pitchFamily="34" charset="0"/>
              </a:rPr>
              <a:t>YHWH </a:t>
            </a:r>
            <a:r>
              <a:rPr lang="fr-FR" sz="1600" dirty="0">
                <a:solidFill>
                  <a:srgbClr val="00B0F0"/>
                </a:solidFill>
                <a:latin typeface="Arial" panose="020B0604020202020204" pitchFamily="34" charset="0"/>
                <a:cs typeface="Arial" panose="020B0604020202020204" pitchFamily="34" charset="0"/>
              </a:rPr>
              <a:t>délivra </a:t>
            </a:r>
            <a:r>
              <a:rPr lang="fr-FR" sz="1600" dirty="0">
                <a:solidFill>
                  <a:schemeClr val="bg1"/>
                </a:solidFill>
                <a:latin typeface="Arial" panose="020B0604020202020204" pitchFamily="34" charset="0"/>
                <a:cs typeface="Arial" panose="020B0604020202020204" pitchFamily="34" charset="0"/>
              </a:rPr>
              <a:t>Israël de la main des Égyptiens; et Israël vit les Égyptiens morts, sur le rivage de la mer.» </a:t>
            </a:r>
            <a:r>
              <a:rPr lang="fr-FR" sz="1200" dirty="0">
                <a:solidFill>
                  <a:srgbClr val="FFFF66"/>
                </a:solidFill>
                <a:latin typeface="Arial" panose="020B0604020202020204" pitchFamily="34" charset="0"/>
                <a:cs typeface="Arial" panose="020B0604020202020204" pitchFamily="34" charset="0"/>
              </a:rPr>
              <a:t>Exode 14.30</a:t>
            </a:r>
          </a:p>
        </p:txBody>
      </p:sp>
      <p:sp>
        <p:nvSpPr>
          <p:cNvPr id="72" name="ZoneTexte 71"/>
          <p:cNvSpPr txBox="1"/>
          <p:nvPr/>
        </p:nvSpPr>
        <p:spPr>
          <a:xfrm>
            <a:off x="736850" y="771550"/>
            <a:ext cx="7670297" cy="830997"/>
          </a:xfrm>
          <a:prstGeom prst="rect">
            <a:avLst/>
          </a:prstGeom>
          <a:noFill/>
        </p:spPr>
        <p:txBody>
          <a:bodyPr wrap="square" rtlCol="0">
            <a:spAutoFit/>
          </a:bodyPr>
          <a:lstStyle/>
          <a:p>
            <a:r>
              <a:rPr lang="fr-FR" sz="1600" dirty="0">
                <a:solidFill>
                  <a:schemeClr val="bg1"/>
                </a:solidFill>
                <a:latin typeface="Arial" panose="020B0604020202020204" pitchFamily="34" charset="0"/>
                <a:cs typeface="Arial" panose="020B0604020202020204" pitchFamily="34" charset="0"/>
              </a:rPr>
              <a:t>«Moïse répondit au peuple: «N'ayez pas peur, restez en place et regardez la </a:t>
            </a:r>
            <a:r>
              <a:rPr lang="fr-FR" sz="1600" dirty="0">
                <a:solidFill>
                  <a:srgbClr val="00B0F0"/>
                </a:solidFill>
                <a:latin typeface="Arial" panose="020B0604020202020204" pitchFamily="34" charset="0"/>
                <a:cs typeface="Arial" panose="020B0604020202020204" pitchFamily="34" charset="0"/>
              </a:rPr>
              <a:t>délivrance</a:t>
            </a:r>
            <a:r>
              <a:rPr lang="fr-FR" sz="1600" dirty="0">
                <a:solidFill>
                  <a:schemeClr val="bg1"/>
                </a:solidFill>
                <a:latin typeface="Arial" panose="020B0604020202020204" pitchFamily="34" charset="0"/>
                <a:cs typeface="Arial" panose="020B0604020202020204" pitchFamily="34" charset="0"/>
              </a:rPr>
              <a:t> que YHWH va vous accorder </a:t>
            </a:r>
            <a:r>
              <a:rPr lang="fr-FR" sz="1600" dirty="0">
                <a:solidFill>
                  <a:srgbClr val="00FF00"/>
                </a:solidFill>
                <a:latin typeface="Arial" panose="020B0604020202020204" pitchFamily="34" charset="0"/>
                <a:cs typeface="Arial" panose="020B0604020202020204" pitchFamily="34" charset="0"/>
              </a:rPr>
              <a:t>aujourd'hui</a:t>
            </a:r>
            <a:r>
              <a:rPr lang="fr-FR" sz="1600" dirty="0">
                <a:solidFill>
                  <a:schemeClr val="bg1"/>
                </a:solidFill>
                <a:latin typeface="Arial" panose="020B0604020202020204" pitchFamily="34" charset="0"/>
                <a:cs typeface="Arial" panose="020B0604020202020204" pitchFamily="34" charset="0"/>
              </a:rPr>
              <a:t>. En effet, les Egyptiens que vous voyez </a:t>
            </a:r>
            <a:r>
              <a:rPr lang="fr-FR" sz="1600" dirty="0">
                <a:solidFill>
                  <a:srgbClr val="00FF00"/>
                </a:solidFill>
                <a:latin typeface="Arial" panose="020B0604020202020204" pitchFamily="34" charset="0"/>
                <a:cs typeface="Arial" panose="020B0604020202020204" pitchFamily="34" charset="0"/>
              </a:rPr>
              <a:t>aujourd'hui</a:t>
            </a:r>
            <a:r>
              <a:rPr lang="fr-FR" sz="1600" dirty="0">
                <a:solidFill>
                  <a:schemeClr val="bg1"/>
                </a:solidFill>
                <a:latin typeface="Arial" panose="020B0604020202020204" pitchFamily="34" charset="0"/>
                <a:cs typeface="Arial" panose="020B0604020202020204" pitchFamily="34" charset="0"/>
              </a:rPr>
              <a:t>, vous ne les verrez plus jamais. » </a:t>
            </a:r>
            <a:r>
              <a:rPr lang="fr-FR" sz="1200" dirty="0">
                <a:solidFill>
                  <a:srgbClr val="FFFF66"/>
                </a:solidFill>
                <a:latin typeface="Arial" panose="020B0604020202020204" pitchFamily="34" charset="0"/>
                <a:cs typeface="Arial" panose="020B0604020202020204" pitchFamily="34" charset="0"/>
              </a:rPr>
              <a:t>Exode 14.13</a:t>
            </a:r>
          </a:p>
        </p:txBody>
      </p:sp>
      <p:sp>
        <p:nvSpPr>
          <p:cNvPr id="73" name="ZoneTexte 72"/>
          <p:cNvSpPr txBox="1"/>
          <p:nvPr/>
        </p:nvSpPr>
        <p:spPr>
          <a:xfrm>
            <a:off x="2038361" y="187030"/>
            <a:ext cx="5040560" cy="307777"/>
          </a:xfrm>
          <a:prstGeom prst="rect">
            <a:avLst/>
          </a:prstGeom>
          <a:noFill/>
          <a:ln w="12700">
            <a:solidFill>
              <a:srgbClr val="FF0000"/>
            </a:solidFill>
          </a:ln>
          <a:effectLst>
            <a:glow rad="101600">
              <a:schemeClr val="accent2">
                <a:satMod val="175000"/>
                <a:alpha val="40000"/>
              </a:schemeClr>
            </a:glow>
          </a:effectLst>
        </p:spPr>
        <p:txBody>
          <a:bodyPr wrap="square" rtlCol="0">
            <a:spAutoFit/>
          </a:bodyPr>
          <a:lstStyle/>
          <a:p>
            <a:pPr algn="ctr"/>
            <a:r>
              <a:rPr lang="fr-FR" sz="1400" dirty="0">
                <a:solidFill>
                  <a:schemeClr val="bg1">
                    <a:lumMod val="95000"/>
                  </a:schemeClr>
                </a:solidFill>
                <a:latin typeface="Arial" panose="020B0604020202020204" pitchFamily="34" charset="0"/>
                <a:cs typeface="Arial" panose="020B0604020202020204" pitchFamily="34" charset="0"/>
              </a:rPr>
              <a:t>Traversée de la mer des roseaux : la promesse de YHWH</a:t>
            </a:r>
          </a:p>
        </p:txBody>
      </p:sp>
    </p:spTree>
    <p:extLst>
      <p:ext uri="{BB962C8B-B14F-4D97-AF65-F5344CB8AC3E}">
        <p14:creationId xmlns:p14="http://schemas.microsoft.com/office/powerpoint/2010/main" val="217832260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Effect transition="in" filter="fade">
                                      <p:cBhvr>
                                        <p:cTn id="7" dur="500"/>
                                        <p:tgtEl>
                                          <p:spTgt spid="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xEl>
                                              <p:pRg st="0" end="0"/>
                                            </p:txEl>
                                          </p:spTgt>
                                        </p:tgtEl>
                                        <p:attrNameLst>
                                          <p:attrName>style.visibility</p:attrName>
                                        </p:attrNameLst>
                                      </p:cBhvr>
                                      <p:to>
                                        <p:strVal val="visible"/>
                                      </p:to>
                                    </p:set>
                                    <p:animEffect transition="in" filter="fade">
                                      <p:cBhvr>
                                        <p:cTn id="12"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20588"/>
            <a:ext cx="9144000" cy="524803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a:xfrm>
            <a:off x="6575642" y="4873609"/>
            <a:ext cx="2133600" cy="273844"/>
          </a:xfrm>
        </p:spPr>
        <p:txBody>
          <a:bodyPr/>
          <a:lstStyle/>
          <a:p>
            <a:fld id="{2D09FF85-A8E4-4662-9A25-7E1193D20439}" type="slidenum">
              <a:rPr lang="fr-FR" smtClean="0">
                <a:solidFill>
                  <a:schemeClr val="bg1">
                    <a:lumMod val="75000"/>
                  </a:schemeClr>
                </a:solidFill>
              </a:rPr>
              <a:t>26</a:t>
            </a:fld>
            <a:endParaRPr lang="fr-FR" dirty="0">
              <a:solidFill>
                <a:schemeClr val="bg1">
                  <a:lumMod val="75000"/>
                </a:schemeClr>
              </a:solidFill>
            </a:endParaRPr>
          </a:p>
        </p:txBody>
      </p:sp>
      <p:sp>
        <p:nvSpPr>
          <p:cNvPr id="30" name="Rectangle 29"/>
          <p:cNvSpPr/>
          <p:nvPr/>
        </p:nvSpPr>
        <p:spPr>
          <a:xfrm>
            <a:off x="501414" y="688134"/>
            <a:ext cx="179675"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4" name="ZoneTexte 33"/>
          <p:cNvSpPr txBox="1"/>
          <p:nvPr/>
        </p:nvSpPr>
        <p:spPr>
          <a:xfrm>
            <a:off x="709605" y="811579"/>
            <a:ext cx="1724543"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fr-FR" sz="1400" dirty="0">
                <a:solidFill>
                  <a:schemeClr val="bg1"/>
                </a:solidFill>
                <a:latin typeface="Arial" panose="020B0604020202020204" pitchFamily="34" charset="0"/>
                <a:cs typeface="Arial" panose="020B0604020202020204" pitchFamily="34" charset="0"/>
              </a:rPr>
              <a:t>Nuit du </a:t>
            </a:r>
          </a:p>
          <a:p>
            <a:pPr algn="ctr"/>
            <a:r>
              <a:rPr lang="fr-FR" sz="1400" b="1" dirty="0">
                <a:solidFill>
                  <a:schemeClr val="bg1"/>
                </a:solidFill>
                <a:latin typeface="Arial" panose="020B0604020202020204" pitchFamily="34" charset="0"/>
                <a:cs typeface="Arial" panose="020B0604020202020204" pitchFamily="34" charset="0"/>
              </a:rPr>
              <a:t>17 </a:t>
            </a:r>
            <a:r>
              <a:rPr lang="fr-FR" sz="1400" b="1" dirty="0" err="1">
                <a:solidFill>
                  <a:schemeClr val="bg1"/>
                </a:solidFill>
                <a:latin typeface="Arial" panose="020B0604020202020204" pitchFamily="34" charset="0"/>
                <a:cs typeface="Arial" panose="020B0604020202020204" pitchFamily="34" charset="0"/>
              </a:rPr>
              <a:t>aviv</a:t>
            </a:r>
            <a:endParaRPr lang="fr-FR" sz="1400" dirty="0">
              <a:solidFill>
                <a:schemeClr val="bg1"/>
              </a:solidFill>
              <a:latin typeface="Arial" panose="020B0604020202020204" pitchFamily="34" charset="0"/>
              <a:cs typeface="Arial" panose="020B0604020202020204" pitchFamily="34" charset="0"/>
            </a:endParaRPr>
          </a:p>
        </p:txBody>
      </p:sp>
      <p:sp>
        <p:nvSpPr>
          <p:cNvPr id="35" name="Rectangle 34"/>
          <p:cNvSpPr/>
          <p:nvPr/>
        </p:nvSpPr>
        <p:spPr>
          <a:xfrm>
            <a:off x="2457187" y="673139"/>
            <a:ext cx="179675" cy="75600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7" name="ZoneTexte 46"/>
          <p:cNvSpPr txBox="1"/>
          <p:nvPr/>
        </p:nvSpPr>
        <p:spPr>
          <a:xfrm>
            <a:off x="2636862" y="811579"/>
            <a:ext cx="1724543" cy="523220"/>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Jour du</a:t>
            </a:r>
          </a:p>
          <a:p>
            <a:pPr algn="ctr"/>
            <a:r>
              <a:rPr lang="fr-FR" sz="1400" b="1" dirty="0">
                <a:solidFill>
                  <a:schemeClr val="tx1">
                    <a:lumMod val="95000"/>
                    <a:lumOff val="5000"/>
                  </a:schemeClr>
                </a:solidFill>
                <a:latin typeface="Arial" panose="020B0604020202020204" pitchFamily="34" charset="0"/>
                <a:cs typeface="Arial" panose="020B0604020202020204" pitchFamily="34" charset="0"/>
              </a:rPr>
              <a:t>17 </a:t>
            </a:r>
            <a:r>
              <a:rPr lang="fr-FR" sz="1400" b="1" dirty="0" err="1">
                <a:solidFill>
                  <a:schemeClr val="tx1">
                    <a:lumMod val="95000"/>
                    <a:lumOff val="5000"/>
                  </a:schemeClr>
                </a:solidFill>
                <a:latin typeface="Arial" panose="020B0604020202020204" pitchFamily="34" charset="0"/>
                <a:cs typeface="Arial" panose="020B0604020202020204" pitchFamily="34" charset="0"/>
              </a:rPr>
              <a:t>aviv</a:t>
            </a:r>
            <a:endParaRPr lang="fr-FR" sz="1400"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48" name="Straight Connector 22"/>
          <p:cNvCxnSpPr/>
          <p:nvPr/>
        </p:nvCxnSpPr>
        <p:spPr>
          <a:xfrm flipV="1">
            <a:off x="466085" y="663467"/>
            <a:ext cx="0" cy="7343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9" name="Straight Connector 22"/>
          <p:cNvCxnSpPr/>
          <p:nvPr/>
        </p:nvCxnSpPr>
        <p:spPr>
          <a:xfrm flipH="1" flipV="1">
            <a:off x="4392263" y="688134"/>
            <a:ext cx="3351" cy="726009"/>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427212" y="708103"/>
            <a:ext cx="179675"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4" name="ZoneTexte 53"/>
          <p:cNvSpPr txBox="1"/>
          <p:nvPr/>
        </p:nvSpPr>
        <p:spPr>
          <a:xfrm>
            <a:off x="4632660" y="811579"/>
            <a:ext cx="1724543"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fr-FR" sz="1400" dirty="0">
                <a:solidFill>
                  <a:schemeClr val="bg1"/>
                </a:solidFill>
                <a:latin typeface="Arial" panose="020B0604020202020204" pitchFamily="34" charset="0"/>
                <a:cs typeface="Arial" panose="020B0604020202020204" pitchFamily="34" charset="0"/>
              </a:rPr>
              <a:t>Nuit du </a:t>
            </a:r>
          </a:p>
          <a:p>
            <a:pPr algn="ctr"/>
            <a:r>
              <a:rPr lang="fr-FR" sz="1400" b="1" dirty="0">
                <a:solidFill>
                  <a:schemeClr val="bg1"/>
                </a:solidFill>
                <a:latin typeface="Arial" panose="020B0604020202020204" pitchFamily="34" charset="0"/>
                <a:cs typeface="Arial" panose="020B0604020202020204" pitchFamily="34" charset="0"/>
              </a:rPr>
              <a:t>18 </a:t>
            </a:r>
            <a:r>
              <a:rPr lang="fr-FR" sz="1400" b="1" dirty="0" err="1">
                <a:solidFill>
                  <a:schemeClr val="bg1"/>
                </a:solidFill>
                <a:latin typeface="Arial" panose="020B0604020202020204" pitchFamily="34" charset="0"/>
                <a:cs typeface="Arial" panose="020B0604020202020204" pitchFamily="34" charset="0"/>
              </a:rPr>
              <a:t>aviv</a:t>
            </a:r>
            <a:endParaRPr lang="fr-FR" sz="1400" dirty="0">
              <a:solidFill>
                <a:schemeClr val="bg1"/>
              </a:solidFill>
              <a:latin typeface="Arial" panose="020B0604020202020204" pitchFamily="34" charset="0"/>
              <a:cs typeface="Arial" panose="020B0604020202020204" pitchFamily="34" charset="0"/>
            </a:endParaRPr>
          </a:p>
        </p:txBody>
      </p:sp>
      <p:sp>
        <p:nvSpPr>
          <p:cNvPr id="55" name="Rectangle 54"/>
          <p:cNvSpPr/>
          <p:nvPr/>
        </p:nvSpPr>
        <p:spPr>
          <a:xfrm>
            <a:off x="6382986" y="669821"/>
            <a:ext cx="179675" cy="75600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6" name="ZoneTexte 55"/>
          <p:cNvSpPr txBox="1"/>
          <p:nvPr/>
        </p:nvSpPr>
        <p:spPr>
          <a:xfrm>
            <a:off x="6575498" y="811579"/>
            <a:ext cx="1724543" cy="523220"/>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Jour du</a:t>
            </a:r>
          </a:p>
          <a:p>
            <a:pPr algn="ctr"/>
            <a:r>
              <a:rPr lang="fr-FR" sz="1400" b="1" dirty="0">
                <a:solidFill>
                  <a:schemeClr val="tx1">
                    <a:lumMod val="95000"/>
                    <a:lumOff val="5000"/>
                  </a:schemeClr>
                </a:solidFill>
                <a:latin typeface="Arial" panose="020B0604020202020204" pitchFamily="34" charset="0"/>
                <a:cs typeface="Arial" panose="020B0604020202020204" pitchFamily="34" charset="0"/>
              </a:rPr>
              <a:t>18 </a:t>
            </a:r>
            <a:r>
              <a:rPr lang="fr-FR" sz="1400" b="1" dirty="0" err="1">
                <a:solidFill>
                  <a:schemeClr val="tx1">
                    <a:lumMod val="95000"/>
                    <a:lumOff val="5000"/>
                  </a:schemeClr>
                </a:solidFill>
                <a:latin typeface="Arial" panose="020B0604020202020204" pitchFamily="34" charset="0"/>
                <a:cs typeface="Arial" panose="020B0604020202020204" pitchFamily="34" charset="0"/>
              </a:rPr>
              <a:t>aviv</a:t>
            </a:r>
            <a:endParaRPr lang="fr-FR" sz="1400"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58" name="Straight Connector 22"/>
          <p:cNvCxnSpPr/>
          <p:nvPr/>
        </p:nvCxnSpPr>
        <p:spPr>
          <a:xfrm flipH="1" flipV="1">
            <a:off x="8318062" y="684816"/>
            <a:ext cx="3351" cy="726009"/>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9" name="Right Brace 33"/>
          <p:cNvSpPr/>
          <p:nvPr/>
        </p:nvSpPr>
        <p:spPr>
          <a:xfrm rot="16200000" flipH="1">
            <a:off x="2298875" y="-449377"/>
            <a:ext cx="260598" cy="3926178"/>
          </a:xfrm>
          <a:prstGeom prst="rightBrace">
            <a:avLst>
              <a:gd name="adj1" fmla="val 64504"/>
              <a:gd name="adj2" fmla="val 50369"/>
            </a:avLst>
          </a:prstGeom>
          <a:solidFill>
            <a:srgbClr val="00B0F0"/>
          </a:solidFill>
          <a:ln w="57150">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2" name="Right Brace 33"/>
          <p:cNvSpPr/>
          <p:nvPr/>
        </p:nvSpPr>
        <p:spPr>
          <a:xfrm rot="16200000" flipH="1">
            <a:off x="6238701" y="-449377"/>
            <a:ext cx="260598" cy="3926178"/>
          </a:xfrm>
          <a:prstGeom prst="rightBrace">
            <a:avLst>
              <a:gd name="adj1" fmla="val 64504"/>
              <a:gd name="adj2" fmla="val 50369"/>
            </a:avLst>
          </a:prstGeom>
          <a:solidFill>
            <a:srgbClr val="00FF00"/>
          </a:solidFill>
          <a:ln w="57150">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1" name="ZoneTexte 80"/>
          <p:cNvSpPr txBox="1"/>
          <p:nvPr/>
        </p:nvSpPr>
        <p:spPr>
          <a:xfrm>
            <a:off x="648700" y="3940587"/>
            <a:ext cx="1724543" cy="523220"/>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Jour du</a:t>
            </a:r>
          </a:p>
          <a:p>
            <a:pPr algn="ctr"/>
            <a:r>
              <a:rPr lang="fr-FR" sz="1400" b="1" dirty="0">
                <a:solidFill>
                  <a:schemeClr val="tx1">
                    <a:lumMod val="95000"/>
                    <a:lumOff val="5000"/>
                  </a:schemeClr>
                </a:solidFill>
                <a:latin typeface="Arial" panose="020B0604020202020204" pitchFamily="34" charset="0"/>
                <a:cs typeface="Arial" panose="020B0604020202020204" pitchFamily="34" charset="0"/>
              </a:rPr>
              <a:t>17 </a:t>
            </a:r>
            <a:r>
              <a:rPr lang="fr-FR" sz="1400" b="1" dirty="0" err="1">
                <a:solidFill>
                  <a:schemeClr val="tx1">
                    <a:lumMod val="95000"/>
                    <a:lumOff val="5000"/>
                  </a:schemeClr>
                </a:solidFill>
                <a:latin typeface="Arial" panose="020B0604020202020204" pitchFamily="34" charset="0"/>
                <a:cs typeface="Arial" panose="020B0604020202020204" pitchFamily="34" charset="0"/>
              </a:rPr>
              <a:t>aviv</a:t>
            </a:r>
            <a:endParaRPr lang="fr-FR" sz="1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82" name="Rectangle 81"/>
          <p:cNvSpPr/>
          <p:nvPr/>
        </p:nvSpPr>
        <p:spPr>
          <a:xfrm>
            <a:off x="448537" y="3852491"/>
            <a:ext cx="179675" cy="72000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83" name="Straight Connector 22"/>
          <p:cNvCxnSpPr/>
          <p:nvPr/>
        </p:nvCxnSpPr>
        <p:spPr>
          <a:xfrm flipV="1">
            <a:off x="2423507" y="3852491"/>
            <a:ext cx="1" cy="728091"/>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2463080" y="3854557"/>
            <a:ext cx="179675"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5" name="ZoneTexte 84"/>
          <p:cNvSpPr txBox="1"/>
          <p:nvPr/>
        </p:nvSpPr>
        <p:spPr>
          <a:xfrm>
            <a:off x="6630944" y="3976618"/>
            <a:ext cx="1724543"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fr-FR" sz="1400" dirty="0">
                <a:solidFill>
                  <a:schemeClr val="bg1"/>
                </a:solidFill>
                <a:latin typeface="Arial" panose="020B0604020202020204" pitchFamily="34" charset="0"/>
                <a:cs typeface="Arial" panose="020B0604020202020204" pitchFamily="34" charset="0"/>
              </a:rPr>
              <a:t>Nuit du </a:t>
            </a:r>
          </a:p>
          <a:p>
            <a:pPr algn="ctr"/>
            <a:r>
              <a:rPr lang="fr-FR" sz="1400" b="1" dirty="0">
                <a:solidFill>
                  <a:schemeClr val="bg1"/>
                </a:solidFill>
                <a:latin typeface="Arial" panose="020B0604020202020204" pitchFamily="34" charset="0"/>
                <a:cs typeface="Arial" panose="020B0604020202020204" pitchFamily="34" charset="0"/>
              </a:rPr>
              <a:t>18 </a:t>
            </a:r>
            <a:r>
              <a:rPr lang="fr-FR" sz="1400" b="1" dirty="0" err="1">
                <a:solidFill>
                  <a:schemeClr val="bg1"/>
                </a:solidFill>
                <a:latin typeface="Arial" panose="020B0604020202020204" pitchFamily="34" charset="0"/>
                <a:cs typeface="Arial" panose="020B0604020202020204" pitchFamily="34" charset="0"/>
              </a:rPr>
              <a:t>aviv</a:t>
            </a:r>
            <a:endParaRPr lang="fr-FR" sz="1400" dirty="0">
              <a:solidFill>
                <a:schemeClr val="bg1"/>
              </a:solidFill>
              <a:latin typeface="Arial" panose="020B0604020202020204" pitchFamily="34" charset="0"/>
              <a:cs typeface="Arial" panose="020B0604020202020204" pitchFamily="34" charset="0"/>
            </a:endParaRPr>
          </a:p>
        </p:txBody>
      </p:sp>
      <p:sp>
        <p:nvSpPr>
          <p:cNvPr id="86" name="Rectangle 85"/>
          <p:cNvSpPr/>
          <p:nvPr/>
        </p:nvSpPr>
        <p:spPr>
          <a:xfrm>
            <a:off x="4416680" y="3877213"/>
            <a:ext cx="179675" cy="695278"/>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7" name="ZoneTexte 86"/>
          <p:cNvSpPr txBox="1"/>
          <p:nvPr/>
        </p:nvSpPr>
        <p:spPr>
          <a:xfrm>
            <a:off x="4618650" y="3954926"/>
            <a:ext cx="1724543" cy="523220"/>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Jour du</a:t>
            </a:r>
          </a:p>
          <a:p>
            <a:pPr algn="ctr"/>
            <a:r>
              <a:rPr lang="fr-FR" sz="1400" b="1" dirty="0">
                <a:solidFill>
                  <a:schemeClr val="tx1">
                    <a:lumMod val="95000"/>
                    <a:lumOff val="5000"/>
                  </a:schemeClr>
                </a:solidFill>
                <a:latin typeface="Arial" panose="020B0604020202020204" pitchFamily="34" charset="0"/>
                <a:cs typeface="Arial" panose="020B0604020202020204" pitchFamily="34" charset="0"/>
              </a:rPr>
              <a:t>18 </a:t>
            </a:r>
            <a:r>
              <a:rPr lang="fr-FR" sz="1400" b="1" dirty="0" err="1">
                <a:solidFill>
                  <a:schemeClr val="tx1">
                    <a:lumMod val="95000"/>
                    <a:lumOff val="5000"/>
                  </a:schemeClr>
                </a:solidFill>
                <a:latin typeface="Arial" panose="020B0604020202020204" pitchFamily="34" charset="0"/>
                <a:cs typeface="Arial" panose="020B0604020202020204" pitchFamily="34" charset="0"/>
              </a:rPr>
              <a:t>aviv</a:t>
            </a:r>
            <a:endParaRPr lang="fr-FR" sz="1400"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88" name="Straight Connector 22"/>
          <p:cNvCxnSpPr/>
          <p:nvPr/>
        </p:nvCxnSpPr>
        <p:spPr>
          <a:xfrm flipV="1">
            <a:off x="6366311" y="3875213"/>
            <a:ext cx="0" cy="72603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6404563" y="3871817"/>
            <a:ext cx="200218" cy="720000"/>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0" name="ZoneTexte 89"/>
          <p:cNvSpPr txBox="1"/>
          <p:nvPr/>
        </p:nvSpPr>
        <p:spPr>
          <a:xfrm>
            <a:off x="2666594" y="3976618"/>
            <a:ext cx="1724543"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fr-FR" sz="1400" dirty="0">
                <a:solidFill>
                  <a:schemeClr val="bg1"/>
                </a:solidFill>
                <a:latin typeface="Arial" panose="020B0604020202020204" pitchFamily="34" charset="0"/>
                <a:cs typeface="Arial" panose="020B0604020202020204" pitchFamily="34" charset="0"/>
              </a:rPr>
              <a:t>Nuit du </a:t>
            </a:r>
          </a:p>
          <a:p>
            <a:pPr algn="ctr"/>
            <a:r>
              <a:rPr lang="fr-FR" sz="1400" b="1" dirty="0">
                <a:solidFill>
                  <a:schemeClr val="bg1"/>
                </a:solidFill>
                <a:latin typeface="Arial" panose="020B0604020202020204" pitchFamily="34" charset="0"/>
                <a:cs typeface="Arial" panose="020B0604020202020204" pitchFamily="34" charset="0"/>
              </a:rPr>
              <a:t>17 </a:t>
            </a:r>
            <a:r>
              <a:rPr lang="fr-FR" sz="1400" b="1" dirty="0" err="1">
                <a:solidFill>
                  <a:schemeClr val="bg1"/>
                </a:solidFill>
                <a:latin typeface="Arial" panose="020B0604020202020204" pitchFamily="34" charset="0"/>
                <a:cs typeface="Arial" panose="020B0604020202020204" pitchFamily="34" charset="0"/>
              </a:rPr>
              <a:t>aviv</a:t>
            </a:r>
            <a:endParaRPr lang="fr-FR" sz="1400" dirty="0">
              <a:solidFill>
                <a:schemeClr val="bg1"/>
              </a:solidFill>
              <a:latin typeface="Arial" panose="020B0604020202020204" pitchFamily="34" charset="0"/>
              <a:cs typeface="Arial" panose="020B0604020202020204" pitchFamily="34" charset="0"/>
            </a:endParaRPr>
          </a:p>
        </p:txBody>
      </p:sp>
      <p:sp>
        <p:nvSpPr>
          <p:cNvPr id="91" name="Right Brace 33"/>
          <p:cNvSpPr/>
          <p:nvPr/>
        </p:nvSpPr>
        <p:spPr>
          <a:xfrm rot="5400000" flipH="1">
            <a:off x="2315700" y="1732846"/>
            <a:ext cx="260599" cy="3941359"/>
          </a:xfrm>
          <a:prstGeom prst="rightBrace">
            <a:avLst>
              <a:gd name="adj1" fmla="val 64504"/>
              <a:gd name="adj2" fmla="val 50369"/>
            </a:avLst>
          </a:prstGeom>
          <a:gradFill flip="none" rotWithShape="1">
            <a:gsLst>
              <a:gs pos="49000">
                <a:srgbClr val="00B0F0"/>
              </a:gs>
              <a:gs pos="51000">
                <a:srgbClr val="00FF00"/>
              </a:gs>
            </a:gsLst>
            <a:path path="circle">
              <a:fillToRect l="100000" t="100000"/>
            </a:path>
            <a:tileRect r="-100000" b="-100000"/>
          </a:gradFill>
          <a:ln w="57150">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4" name="Rectangle 93"/>
          <p:cNvSpPr/>
          <p:nvPr/>
        </p:nvSpPr>
        <p:spPr>
          <a:xfrm>
            <a:off x="8376021" y="3904315"/>
            <a:ext cx="179675" cy="705851"/>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06" name="ZoneTexte 105"/>
          <p:cNvSpPr txBox="1"/>
          <p:nvPr/>
        </p:nvSpPr>
        <p:spPr>
          <a:xfrm>
            <a:off x="4433105" y="1779662"/>
            <a:ext cx="1733651" cy="584775"/>
          </a:xfrm>
          <a:prstGeom prst="rect">
            <a:avLst/>
          </a:prstGeom>
          <a:noFill/>
          <a:ln>
            <a:solidFill>
              <a:srgbClr val="66FF66"/>
            </a:solidFill>
          </a:ln>
          <a:effectLst>
            <a:glow rad="63500">
              <a:schemeClr val="accent3">
                <a:satMod val="175000"/>
                <a:alpha val="40000"/>
              </a:schemeClr>
            </a:glow>
          </a:effectLst>
        </p:spPr>
        <p:txBody>
          <a:bodyPr wrap="square" rtlCol="0">
            <a:spAutoFit/>
          </a:bodyPr>
          <a:lstStyle/>
          <a:p>
            <a:pPr algn="ctr"/>
            <a:r>
              <a:rPr lang="fr-FR" dirty="0">
                <a:solidFill>
                  <a:srgbClr val="00FF00"/>
                </a:solidFill>
              </a:rPr>
              <a:t>LENDEMAIN</a:t>
            </a:r>
          </a:p>
          <a:p>
            <a:pPr algn="ctr"/>
            <a:r>
              <a:rPr lang="fr-FR" sz="1400" dirty="0">
                <a:solidFill>
                  <a:srgbClr val="00FF00"/>
                </a:solidFill>
              </a:rPr>
              <a:t>Effective le 18 </a:t>
            </a:r>
            <a:r>
              <a:rPr lang="fr-FR" sz="1400" dirty="0" err="1">
                <a:solidFill>
                  <a:srgbClr val="00FF00"/>
                </a:solidFill>
              </a:rPr>
              <a:t>aviv</a:t>
            </a:r>
            <a:endParaRPr lang="fr-FR" sz="1400" dirty="0">
              <a:solidFill>
                <a:srgbClr val="00FF00"/>
              </a:solidFill>
            </a:endParaRPr>
          </a:p>
        </p:txBody>
      </p:sp>
      <p:sp>
        <p:nvSpPr>
          <p:cNvPr id="107" name="ZoneTexte 106"/>
          <p:cNvSpPr txBox="1"/>
          <p:nvPr/>
        </p:nvSpPr>
        <p:spPr>
          <a:xfrm>
            <a:off x="2671041" y="1779662"/>
            <a:ext cx="1656184" cy="584775"/>
          </a:xfrm>
          <a:prstGeom prst="rect">
            <a:avLst/>
          </a:prstGeom>
          <a:noFill/>
          <a:ln>
            <a:solidFill>
              <a:srgbClr val="00B0F0"/>
            </a:solidFill>
          </a:ln>
          <a:effectLst>
            <a:glow rad="63500">
              <a:schemeClr val="accent1">
                <a:satMod val="175000"/>
                <a:alpha val="40000"/>
              </a:schemeClr>
            </a:glow>
          </a:effectLst>
        </p:spPr>
        <p:txBody>
          <a:bodyPr wrap="square" rtlCol="0">
            <a:spAutoFit/>
          </a:bodyPr>
          <a:lstStyle/>
          <a:p>
            <a:pPr algn="ctr"/>
            <a:r>
              <a:rPr lang="fr-FR" dirty="0">
                <a:solidFill>
                  <a:srgbClr val="00B0F0"/>
                </a:solidFill>
              </a:rPr>
              <a:t>DÉLIVRANCE</a:t>
            </a:r>
          </a:p>
          <a:p>
            <a:pPr algn="ctr"/>
            <a:r>
              <a:rPr lang="fr-FR" sz="1400" dirty="0">
                <a:solidFill>
                  <a:srgbClr val="00B0F0"/>
                </a:solidFill>
              </a:rPr>
              <a:t>Promise le 17 </a:t>
            </a:r>
            <a:r>
              <a:rPr lang="fr-FR" sz="1400" dirty="0" err="1">
                <a:solidFill>
                  <a:srgbClr val="00B0F0"/>
                </a:solidFill>
              </a:rPr>
              <a:t>aviv</a:t>
            </a:r>
            <a:endParaRPr lang="fr-FR" sz="1400" dirty="0">
              <a:solidFill>
                <a:srgbClr val="00B0F0"/>
              </a:solidFill>
            </a:endParaRPr>
          </a:p>
        </p:txBody>
      </p:sp>
      <p:sp>
        <p:nvSpPr>
          <p:cNvPr id="108" name="ZoneTexte 107"/>
          <p:cNvSpPr txBox="1"/>
          <p:nvPr/>
        </p:nvSpPr>
        <p:spPr>
          <a:xfrm>
            <a:off x="3548809" y="4601243"/>
            <a:ext cx="828092" cy="369332"/>
          </a:xfrm>
          <a:prstGeom prst="rect">
            <a:avLst/>
          </a:prstGeom>
          <a:noFill/>
          <a:ln>
            <a:solidFill>
              <a:srgbClr val="DF57FF"/>
            </a:solidFill>
          </a:ln>
          <a:effectLst>
            <a:glow rad="63500">
              <a:schemeClr val="accent4">
                <a:satMod val="175000"/>
                <a:alpha val="40000"/>
              </a:schemeClr>
            </a:glow>
          </a:effectLst>
        </p:spPr>
        <p:txBody>
          <a:bodyPr wrap="square" rtlCol="0">
            <a:spAutoFit/>
          </a:bodyPr>
          <a:lstStyle/>
          <a:p>
            <a:pPr algn="ctr"/>
            <a:r>
              <a:rPr lang="fr-FR" dirty="0">
                <a:solidFill>
                  <a:srgbClr val="DF57FF"/>
                </a:solidFill>
              </a:rPr>
              <a:t>AUBE</a:t>
            </a:r>
          </a:p>
        </p:txBody>
      </p:sp>
      <p:sp>
        <p:nvSpPr>
          <p:cNvPr id="61" name="ZoneTexte 60"/>
          <p:cNvSpPr txBox="1"/>
          <p:nvPr/>
        </p:nvSpPr>
        <p:spPr>
          <a:xfrm>
            <a:off x="2681984" y="2988452"/>
            <a:ext cx="1733651" cy="584775"/>
          </a:xfrm>
          <a:prstGeom prst="rect">
            <a:avLst/>
          </a:prstGeom>
          <a:noFill/>
          <a:ln>
            <a:solidFill>
              <a:srgbClr val="66FF66"/>
            </a:solidFill>
          </a:ln>
          <a:effectLst>
            <a:glow rad="63500">
              <a:schemeClr val="accent3">
                <a:satMod val="175000"/>
                <a:alpha val="40000"/>
              </a:schemeClr>
            </a:glow>
          </a:effectLst>
        </p:spPr>
        <p:txBody>
          <a:bodyPr wrap="square" rtlCol="0">
            <a:spAutoFit/>
          </a:bodyPr>
          <a:lstStyle/>
          <a:p>
            <a:pPr algn="ctr"/>
            <a:r>
              <a:rPr lang="fr-FR" dirty="0">
                <a:solidFill>
                  <a:srgbClr val="00FF00"/>
                </a:solidFill>
              </a:rPr>
              <a:t>AUJOURD’HUI</a:t>
            </a:r>
          </a:p>
          <a:p>
            <a:pPr algn="ctr"/>
            <a:r>
              <a:rPr lang="fr-FR" sz="1400" dirty="0">
                <a:solidFill>
                  <a:srgbClr val="00FF00"/>
                </a:solidFill>
              </a:rPr>
              <a:t>Effective le 17 </a:t>
            </a:r>
            <a:r>
              <a:rPr lang="fr-FR" sz="1400" dirty="0" err="1">
                <a:solidFill>
                  <a:srgbClr val="00FF00"/>
                </a:solidFill>
              </a:rPr>
              <a:t>aviv</a:t>
            </a:r>
            <a:endParaRPr lang="fr-FR" sz="1400" dirty="0">
              <a:solidFill>
                <a:srgbClr val="00FF00"/>
              </a:solidFill>
            </a:endParaRPr>
          </a:p>
        </p:txBody>
      </p:sp>
      <p:sp>
        <p:nvSpPr>
          <p:cNvPr id="63" name="ZoneTexte 62"/>
          <p:cNvSpPr txBox="1"/>
          <p:nvPr/>
        </p:nvSpPr>
        <p:spPr>
          <a:xfrm>
            <a:off x="5515101" y="196120"/>
            <a:ext cx="828092" cy="369332"/>
          </a:xfrm>
          <a:prstGeom prst="rect">
            <a:avLst/>
          </a:prstGeom>
          <a:noFill/>
          <a:ln>
            <a:solidFill>
              <a:srgbClr val="DF57FF"/>
            </a:solidFill>
          </a:ln>
          <a:effectLst>
            <a:glow rad="63500">
              <a:schemeClr val="accent4">
                <a:satMod val="175000"/>
                <a:alpha val="40000"/>
              </a:schemeClr>
            </a:glow>
          </a:effectLst>
        </p:spPr>
        <p:txBody>
          <a:bodyPr wrap="square" rtlCol="0">
            <a:spAutoFit/>
          </a:bodyPr>
          <a:lstStyle/>
          <a:p>
            <a:pPr algn="ctr"/>
            <a:r>
              <a:rPr lang="fr-FR" dirty="0">
                <a:solidFill>
                  <a:srgbClr val="DF57FF"/>
                </a:solidFill>
              </a:rPr>
              <a:t>AUBE</a:t>
            </a:r>
          </a:p>
        </p:txBody>
      </p:sp>
      <p:sp>
        <p:nvSpPr>
          <p:cNvPr id="64" name="ZoneTexte 63"/>
          <p:cNvSpPr txBox="1"/>
          <p:nvPr/>
        </p:nvSpPr>
        <p:spPr>
          <a:xfrm>
            <a:off x="682879" y="2988452"/>
            <a:ext cx="1656184" cy="584775"/>
          </a:xfrm>
          <a:prstGeom prst="rect">
            <a:avLst/>
          </a:prstGeom>
          <a:noFill/>
          <a:ln>
            <a:solidFill>
              <a:srgbClr val="00B0F0"/>
            </a:solidFill>
          </a:ln>
          <a:effectLst>
            <a:glow rad="63500">
              <a:schemeClr val="accent1">
                <a:satMod val="175000"/>
                <a:alpha val="40000"/>
              </a:schemeClr>
            </a:glow>
          </a:effectLst>
        </p:spPr>
        <p:txBody>
          <a:bodyPr wrap="square" rtlCol="0">
            <a:spAutoFit/>
          </a:bodyPr>
          <a:lstStyle/>
          <a:p>
            <a:pPr algn="ctr"/>
            <a:r>
              <a:rPr lang="fr-FR" dirty="0">
                <a:solidFill>
                  <a:srgbClr val="00B0F0"/>
                </a:solidFill>
              </a:rPr>
              <a:t>DÉLIVRANCE</a:t>
            </a:r>
          </a:p>
          <a:p>
            <a:pPr algn="ctr"/>
            <a:r>
              <a:rPr lang="fr-FR" sz="1400" dirty="0">
                <a:solidFill>
                  <a:srgbClr val="00B0F0"/>
                </a:solidFill>
              </a:rPr>
              <a:t>Promise le 17 </a:t>
            </a:r>
            <a:r>
              <a:rPr lang="fr-FR" sz="1400" dirty="0" err="1">
                <a:solidFill>
                  <a:srgbClr val="00B0F0"/>
                </a:solidFill>
              </a:rPr>
              <a:t>aviv</a:t>
            </a:r>
            <a:endParaRPr lang="fr-FR" sz="1400" dirty="0">
              <a:solidFill>
                <a:srgbClr val="00B0F0"/>
              </a:solidFill>
            </a:endParaRPr>
          </a:p>
        </p:txBody>
      </p:sp>
      <p:pic>
        <p:nvPicPr>
          <p:cNvPr id="68" name="Picture 2" descr="RÃ©sultat de recherche d'images pour &quot;stop ico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4702" y="1418141"/>
            <a:ext cx="1290455" cy="129045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4798" y="2914051"/>
            <a:ext cx="1070263" cy="898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35252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up)">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fade">
                                      <p:cBhvr>
                                        <p:cTn id="18" dur="500"/>
                                        <p:tgtEl>
                                          <p:spTgt spid="106"/>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down)">
                                      <p:cBhvr>
                                        <p:cTn id="27" dur="500"/>
                                        <p:tgtEl>
                                          <p:spTgt spid="9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fade">
                                      <p:cBhvr>
                                        <p:cTn id="37" dur="500"/>
                                        <p:tgtEl>
                                          <p:spTgt spid="10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p:cTn id="42" dur="500" fill="hold"/>
                                        <p:tgtEl>
                                          <p:spTgt spid="68"/>
                                        </p:tgtEl>
                                        <p:attrNameLst>
                                          <p:attrName>ppt_w</p:attrName>
                                        </p:attrNameLst>
                                      </p:cBhvr>
                                      <p:tavLst>
                                        <p:tav tm="0">
                                          <p:val>
                                            <p:fltVal val="0"/>
                                          </p:val>
                                        </p:tav>
                                        <p:tav tm="100000">
                                          <p:val>
                                            <p:strVal val="#ppt_w"/>
                                          </p:val>
                                        </p:tav>
                                      </p:tavLst>
                                    </p:anim>
                                    <p:anim calcmode="lin" valueType="num">
                                      <p:cBhvr>
                                        <p:cTn id="43" dur="500" fill="hold"/>
                                        <p:tgtEl>
                                          <p:spTgt spid="68"/>
                                        </p:tgtEl>
                                        <p:attrNameLst>
                                          <p:attrName>ppt_h</p:attrName>
                                        </p:attrNameLst>
                                      </p:cBhvr>
                                      <p:tavLst>
                                        <p:tav tm="0">
                                          <p:val>
                                            <p:fltVal val="0"/>
                                          </p:val>
                                        </p:tav>
                                        <p:tav tm="100000">
                                          <p:val>
                                            <p:strVal val="#ppt_h"/>
                                          </p:val>
                                        </p:tav>
                                      </p:tavLst>
                                    </p:anim>
                                    <p:animEffect transition="in" filter="fade">
                                      <p:cBhvr>
                                        <p:cTn id="44" dur="500"/>
                                        <p:tgtEl>
                                          <p:spTgt spid="68"/>
                                        </p:tgtEl>
                                      </p:cBhvr>
                                    </p:animEffect>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2000"/>
                                        <p:tgtEl>
                                          <p:spTgt spid="69"/>
                                        </p:tgtEl>
                                      </p:cBhvr>
                                    </p:animEffect>
                                    <p:anim calcmode="lin" valueType="num">
                                      <p:cBhvr>
                                        <p:cTn id="50" dur="2000" fill="hold"/>
                                        <p:tgtEl>
                                          <p:spTgt spid="69"/>
                                        </p:tgtEl>
                                        <p:attrNameLst>
                                          <p:attrName>ppt_w</p:attrName>
                                        </p:attrNameLst>
                                      </p:cBhvr>
                                      <p:tavLst>
                                        <p:tav tm="0" fmla="#ppt_w*sin(2.5*pi*$)">
                                          <p:val>
                                            <p:fltVal val="0"/>
                                          </p:val>
                                        </p:tav>
                                        <p:tav tm="100000">
                                          <p:val>
                                            <p:fltVal val="1"/>
                                          </p:val>
                                        </p:tav>
                                      </p:tavLst>
                                    </p:anim>
                                    <p:anim calcmode="lin" valueType="num">
                                      <p:cBhvr>
                                        <p:cTn id="51" dur="20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2" grpId="0" animBg="1"/>
      <p:bldP spid="91" grpId="0" animBg="1"/>
      <p:bldP spid="106" grpId="0" animBg="1"/>
      <p:bldP spid="107" grpId="0" animBg="1"/>
      <p:bldP spid="108" grpId="0" animBg="1"/>
      <p:bldP spid="61" grpId="0" animBg="1"/>
      <p:bldP spid="63" grpId="0" animBg="1"/>
      <p:bldP spid="6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mall wa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197"/>
            <a:ext cx="9144000" cy="520869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27</a:t>
            </a:fld>
            <a:endParaRPr lang="fr-FR" dirty="0">
              <a:solidFill>
                <a:schemeClr val="bg1">
                  <a:lumMod val="75000"/>
                </a:schemeClr>
              </a:solidFill>
            </a:endParaRPr>
          </a:p>
        </p:txBody>
      </p:sp>
      <p:sp>
        <p:nvSpPr>
          <p:cNvPr id="8" name="AutoShape 8" descr="Image result for sainte cÃ¨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6711" y="-65197"/>
            <a:ext cx="9170709" cy="52196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a:spLocks/>
          </p:cNvSpPr>
          <p:nvPr/>
        </p:nvSpPr>
        <p:spPr>
          <a:xfrm>
            <a:off x="1966763" y="1275606"/>
            <a:ext cx="5183760" cy="1569660"/>
          </a:xfrm>
          <a:prstGeom prst="rect">
            <a:avLst/>
          </a:prstGeom>
          <a:noFill/>
        </p:spPr>
        <p:txBody>
          <a:bodyPr wrap="square" rtlCol="0">
            <a:spAutoFit/>
          </a:bodyPr>
          <a:lstStyle/>
          <a:p>
            <a:pPr algn="ctr"/>
            <a:r>
              <a:rPr lang="fr-FR" sz="4800" dirty="0">
                <a:solidFill>
                  <a:schemeClr val="bg1"/>
                </a:solidFill>
                <a:effectLst>
                  <a:outerShdw blurRad="38100" dist="38100" dir="2700000" algn="tl">
                    <a:srgbClr val="000000">
                      <a:alpha val="43137"/>
                    </a:srgbClr>
                  </a:outerShdw>
                </a:effectLst>
                <a:latin typeface="Apple Garamond" panose="02000506080000020004" pitchFamily="2" charset="0"/>
              </a:rPr>
              <a:t>Écho prophétique</a:t>
            </a:r>
          </a:p>
          <a:p>
            <a:pPr algn="ctr"/>
            <a:r>
              <a:rPr lang="fr-FR" sz="4800" dirty="0">
                <a:solidFill>
                  <a:schemeClr val="bg1"/>
                </a:solidFill>
                <a:effectLst>
                  <a:outerShdw blurRad="38100" dist="38100" dir="2700000" algn="tl">
                    <a:srgbClr val="000000">
                      <a:alpha val="43137"/>
                    </a:srgbClr>
                  </a:outerShdw>
                </a:effectLst>
                <a:latin typeface="Apple Garamond" panose="02000506080000020004" pitchFamily="2" charset="0"/>
              </a:rPr>
              <a:t>de Moïse à Yahusha</a:t>
            </a:r>
          </a:p>
        </p:txBody>
      </p:sp>
    </p:spTree>
    <p:extLst>
      <p:ext uri="{BB962C8B-B14F-4D97-AF65-F5344CB8AC3E}">
        <p14:creationId xmlns:p14="http://schemas.microsoft.com/office/powerpoint/2010/main" val="10079073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28</a:t>
            </a:fld>
            <a:endParaRPr lang="fr-FR" dirty="0">
              <a:solidFill>
                <a:schemeClr val="bg1">
                  <a:lumMod val="75000"/>
                </a:schemeClr>
              </a:solidFill>
            </a:endParaRPr>
          </a:p>
        </p:txBody>
      </p:sp>
      <p:sp>
        <p:nvSpPr>
          <p:cNvPr id="16" name="ZoneTexte 15"/>
          <p:cNvSpPr txBox="1"/>
          <p:nvPr/>
        </p:nvSpPr>
        <p:spPr>
          <a:xfrm>
            <a:off x="395536" y="1222182"/>
            <a:ext cx="4576697" cy="738664"/>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Et Elohim dit : Je veux que les eaux d'au-dessous du ciel se rassemblent en un seul endroit afin que la terre ferme paraisse. Et ce fut ainsi ». </a:t>
            </a:r>
            <a:r>
              <a:rPr lang="fr-FR" sz="1200" dirty="0">
                <a:solidFill>
                  <a:srgbClr val="FFFF66"/>
                </a:solidFill>
                <a:latin typeface="Arial" panose="020B0604020202020204" pitchFamily="34" charset="0"/>
                <a:cs typeface="Arial" panose="020B0604020202020204" pitchFamily="34" charset="0"/>
              </a:rPr>
              <a:t>Genèse 1.9</a:t>
            </a:r>
          </a:p>
        </p:txBody>
      </p:sp>
      <p:sp>
        <p:nvSpPr>
          <p:cNvPr id="17" name="Rectangle 16"/>
          <p:cNvSpPr/>
          <p:nvPr/>
        </p:nvSpPr>
        <p:spPr>
          <a:xfrm>
            <a:off x="395535" y="738664"/>
            <a:ext cx="4576697" cy="369332"/>
          </a:xfrm>
          <a:prstGeom prst="rect">
            <a:avLst/>
          </a:prstGeom>
          <a:ln>
            <a:solidFill>
              <a:srgbClr val="DF57FF"/>
            </a:solidFill>
          </a:ln>
          <a:effectLst>
            <a:glow rad="228600">
              <a:schemeClr val="accent4">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Jour 3 de la semaine de la Création</a:t>
            </a:r>
          </a:p>
        </p:txBody>
      </p:sp>
      <p:sp>
        <p:nvSpPr>
          <p:cNvPr id="19" name="ZoneTexte 18"/>
          <p:cNvSpPr txBox="1"/>
          <p:nvPr/>
        </p:nvSpPr>
        <p:spPr>
          <a:xfrm>
            <a:off x="3923928" y="3147814"/>
            <a:ext cx="4680520" cy="954107"/>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Tu as soufflé et l'eau s'est rassemblée… » </a:t>
            </a:r>
            <a:r>
              <a:rPr lang="fr-FR" sz="1200" dirty="0">
                <a:solidFill>
                  <a:srgbClr val="FFFF66"/>
                </a:solidFill>
                <a:latin typeface="Arial" panose="020B0604020202020204" pitchFamily="34" charset="0"/>
                <a:cs typeface="Arial" panose="020B0604020202020204" pitchFamily="34" charset="0"/>
              </a:rPr>
              <a:t>Exode 15.8a</a:t>
            </a:r>
          </a:p>
          <a:p>
            <a:r>
              <a:rPr lang="fr-FR" sz="1400" dirty="0">
                <a:solidFill>
                  <a:schemeClr val="bg1"/>
                </a:solidFill>
                <a:latin typeface="Arial" panose="020B0604020202020204" pitchFamily="34" charset="0"/>
                <a:cs typeface="Arial" panose="020B0604020202020204" pitchFamily="34" charset="0"/>
              </a:rPr>
              <a:t>« Les Israélites passèrent au milieu de la mer, sur la terre ferme, alors que les eaux se dressaient comme des remparts à leur droite et à leur gauche. » </a:t>
            </a:r>
            <a:r>
              <a:rPr lang="fr-FR" sz="1200" dirty="0">
                <a:solidFill>
                  <a:srgbClr val="FFFF66"/>
                </a:solidFill>
                <a:latin typeface="Arial" panose="020B0604020202020204" pitchFamily="34" charset="0"/>
                <a:cs typeface="Arial" panose="020B0604020202020204" pitchFamily="34" charset="0"/>
              </a:rPr>
              <a:t>Exode 14.22</a:t>
            </a:r>
          </a:p>
        </p:txBody>
      </p:sp>
      <p:sp>
        <p:nvSpPr>
          <p:cNvPr id="20" name="Rectangle 19"/>
          <p:cNvSpPr/>
          <p:nvPr/>
        </p:nvSpPr>
        <p:spPr>
          <a:xfrm>
            <a:off x="3923927" y="2664296"/>
            <a:ext cx="4680521" cy="369332"/>
          </a:xfrm>
          <a:prstGeom prst="rect">
            <a:avLst/>
          </a:prstGeom>
          <a:ln>
            <a:solidFill>
              <a:srgbClr val="DF57FF"/>
            </a:solidFill>
          </a:ln>
          <a:effectLst>
            <a:glow rad="228600">
              <a:schemeClr val="accent4">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Traversée de la mer des roseaux</a:t>
            </a:r>
          </a:p>
        </p:txBody>
      </p:sp>
    </p:spTree>
    <p:extLst>
      <p:ext uri="{BB962C8B-B14F-4D97-AF65-F5344CB8AC3E}">
        <p14:creationId xmlns:p14="http://schemas.microsoft.com/office/powerpoint/2010/main" val="123183004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fade">
                                      <p:cBhvr>
                                        <p:cTn id="17"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29</a:t>
            </a:fld>
            <a:endParaRPr lang="fr-FR" dirty="0">
              <a:solidFill>
                <a:schemeClr val="bg1">
                  <a:lumMod val="75000"/>
                </a:schemeClr>
              </a:solidFill>
            </a:endParaRPr>
          </a:p>
        </p:txBody>
      </p:sp>
      <p:sp>
        <p:nvSpPr>
          <p:cNvPr id="16" name="ZoneTexte 15"/>
          <p:cNvSpPr txBox="1"/>
          <p:nvPr/>
        </p:nvSpPr>
        <p:spPr>
          <a:xfrm>
            <a:off x="395536" y="1222182"/>
            <a:ext cx="4576697" cy="738664"/>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Et Elohim dit : Je veux </a:t>
            </a:r>
            <a:r>
              <a:rPr lang="fr-FR" sz="1400" dirty="0">
                <a:solidFill>
                  <a:srgbClr val="00FF00"/>
                </a:solidFill>
                <a:latin typeface="Arial" panose="020B0604020202020204" pitchFamily="34" charset="0"/>
                <a:cs typeface="Arial" panose="020B0604020202020204" pitchFamily="34" charset="0"/>
              </a:rPr>
              <a:t>que les eaux d'au-dessous du ciel se rassemblent</a:t>
            </a:r>
            <a:r>
              <a:rPr lang="fr-FR" sz="1400" dirty="0">
                <a:solidFill>
                  <a:schemeClr val="bg1"/>
                </a:solidFill>
                <a:latin typeface="Arial" panose="020B0604020202020204" pitchFamily="34" charset="0"/>
                <a:cs typeface="Arial" panose="020B0604020202020204" pitchFamily="34" charset="0"/>
              </a:rPr>
              <a:t> en un seul endroit afin que la terre ferme paraisse. Et ce fut ainsi ». </a:t>
            </a:r>
            <a:r>
              <a:rPr lang="fr-FR" sz="1200" dirty="0">
                <a:solidFill>
                  <a:srgbClr val="FFFF66"/>
                </a:solidFill>
                <a:latin typeface="Arial" panose="020B0604020202020204" pitchFamily="34" charset="0"/>
                <a:cs typeface="Arial" panose="020B0604020202020204" pitchFamily="34" charset="0"/>
              </a:rPr>
              <a:t>Genèse 1.9</a:t>
            </a:r>
          </a:p>
        </p:txBody>
      </p:sp>
      <p:sp>
        <p:nvSpPr>
          <p:cNvPr id="17" name="Rectangle 16"/>
          <p:cNvSpPr/>
          <p:nvPr/>
        </p:nvSpPr>
        <p:spPr>
          <a:xfrm>
            <a:off x="395535" y="738664"/>
            <a:ext cx="4576697" cy="369332"/>
          </a:xfrm>
          <a:prstGeom prst="rect">
            <a:avLst/>
          </a:prstGeom>
          <a:ln>
            <a:solidFill>
              <a:srgbClr val="00FF00"/>
            </a:solidFill>
          </a:ln>
          <a:effectLst>
            <a:glow rad="63500">
              <a:schemeClr val="accent3">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Jour 3 de la semaine de la Création</a:t>
            </a:r>
          </a:p>
        </p:txBody>
      </p:sp>
      <p:sp>
        <p:nvSpPr>
          <p:cNvPr id="19" name="ZoneTexte 18"/>
          <p:cNvSpPr txBox="1"/>
          <p:nvPr/>
        </p:nvSpPr>
        <p:spPr>
          <a:xfrm>
            <a:off x="3923928" y="3147814"/>
            <a:ext cx="4680520" cy="954107"/>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Tu as soufflé et </a:t>
            </a:r>
            <a:r>
              <a:rPr lang="fr-FR" sz="1400" dirty="0">
                <a:solidFill>
                  <a:srgbClr val="00FF00"/>
                </a:solidFill>
                <a:latin typeface="Arial" panose="020B0604020202020204" pitchFamily="34" charset="0"/>
                <a:cs typeface="Arial" panose="020B0604020202020204" pitchFamily="34" charset="0"/>
              </a:rPr>
              <a:t>l'eau s'est rassemblée</a:t>
            </a:r>
            <a:r>
              <a:rPr lang="fr-FR" sz="1400" dirty="0">
                <a:solidFill>
                  <a:schemeClr val="bg1"/>
                </a:solidFill>
                <a:latin typeface="Arial" panose="020B0604020202020204" pitchFamily="34" charset="0"/>
                <a:cs typeface="Arial" panose="020B0604020202020204" pitchFamily="34" charset="0"/>
              </a:rPr>
              <a:t>… » </a:t>
            </a:r>
            <a:r>
              <a:rPr lang="fr-FR" sz="1200" dirty="0">
                <a:solidFill>
                  <a:srgbClr val="FFFF66"/>
                </a:solidFill>
                <a:latin typeface="Arial" panose="020B0604020202020204" pitchFamily="34" charset="0"/>
                <a:cs typeface="Arial" panose="020B0604020202020204" pitchFamily="34" charset="0"/>
              </a:rPr>
              <a:t>Exode 15.8a</a:t>
            </a:r>
          </a:p>
          <a:p>
            <a:r>
              <a:rPr lang="fr-FR" sz="1400" dirty="0">
                <a:solidFill>
                  <a:schemeClr val="bg1"/>
                </a:solidFill>
                <a:latin typeface="Arial" panose="020B0604020202020204" pitchFamily="34" charset="0"/>
                <a:cs typeface="Arial" panose="020B0604020202020204" pitchFamily="34" charset="0"/>
              </a:rPr>
              <a:t>« Les Israélites passèrent au milieu de la mer, sur la terre ferme, alors que les eaux se dressaient comme des remparts à leur droite et à leur gauche. » </a:t>
            </a:r>
            <a:r>
              <a:rPr lang="fr-FR" sz="1200" dirty="0">
                <a:solidFill>
                  <a:srgbClr val="FFFF66"/>
                </a:solidFill>
                <a:latin typeface="Arial" panose="020B0604020202020204" pitchFamily="34" charset="0"/>
                <a:cs typeface="Arial" panose="020B0604020202020204" pitchFamily="34" charset="0"/>
              </a:rPr>
              <a:t>Exode 14.22</a:t>
            </a:r>
          </a:p>
        </p:txBody>
      </p:sp>
      <p:sp>
        <p:nvSpPr>
          <p:cNvPr id="20" name="Rectangle 19"/>
          <p:cNvSpPr/>
          <p:nvPr/>
        </p:nvSpPr>
        <p:spPr>
          <a:xfrm>
            <a:off x="3923927" y="2664296"/>
            <a:ext cx="4680521" cy="369332"/>
          </a:xfrm>
          <a:prstGeom prst="rect">
            <a:avLst/>
          </a:prstGeom>
          <a:ln>
            <a:solidFill>
              <a:srgbClr val="00FF00"/>
            </a:solidFill>
          </a:ln>
          <a:effectLst>
            <a:glow rad="63500">
              <a:schemeClr val="accent3">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Traversée de la mer des roseaux</a:t>
            </a:r>
          </a:p>
        </p:txBody>
      </p:sp>
      <p:sp>
        <p:nvSpPr>
          <p:cNvPr id="10" name="Virage 9"/>
          <p:cNvSpPr/>
          <p:nvPr/>
        </p:nvSpPr>
        <p:spPr>
          <a:xfrm rot="5400000">
            <a:off x="4956321" y="1371895"/>
            <a:ext cx="1728192" cy="671518"/>
          </a:xfrm>
          <a:prstGeom prst="bentArrow">
            <a:avLst/>
          </a:prstGeom>
          <a:noFill/>
          <a:ln w="127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91753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a:t>
            </a:fld>
            <a:endParaRPr lang="fr-FR" dirty="0">
              <a:solidFill>
                <a:schemeClr val="bg1">
                  <a:lumMod val="75000"/>
                </a:schemeClr>
              </a:solidFill>
            </a:endParaRPr>
          </a:p>
        </p:txBody>
      </p:sp>
      <p:sp>
        <p:nvSpPr>
          <p:cNvPr id="5" name="Rectangle 4"/>
          <p:cNvSpPr/>
          <p:nvPr/>
        </p:nvSpPr>
        <p:spPr>
          <a:xfrm>
            <a:off x="-26711" y="0"/>
            <a:ext cx="9170709" cy="5154403"/>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0" y="386536"/>
            <a:ext cx="9144000" cy="2431435"/>
          </a:xfrm>
          <a:prstGeom prst="rect">
            <a:avLst/>
          </a:prstGeom>
          <a:noFill/>
          <a:ln>
            <a:noFill/>
          </a:ln>
        </p:spPr>
        <p:txBody>
          <a:bodyPr wrap="square" rtlCol="0">
            <a:spAutoFit/>
          </a:bodyPr>
          <a:lstStyle/>
          <a:p>
            <a:pPr algn="ctr"/>
            <a:r>
              <a:rPr lang="fr-FR" sz="4000" dirty="0">
                <a:solidFill>
                  <a:schemeClr val="bg1"/>
                </a:solidFill>
                <a:effectLst>
                  <a:outerShdw blurRad="38100" dist="38100" dir="2700000" algn="tl">
                    <a:srgbClr val="000000">
                      <a:alpha val="43137"/>
                    </a:srgbClr>
                  </a:outerShdw>
                </a:effectLst>
                <a:latin typeface="Apple Garamond" panose="02000506080000020004" pitchFamily="2" charset="0"/>
              </a:rPr>
              <a:t>L’élégance du</a:t>
            </a:r>
          </a:p>
          <a:p>
            <a:pPr algn="ctr"/>
            <a:r>
              <a:rPr lang="fr-FR" sz="4000" dirty="0">
                <a:solidFill>
                  <a:schemeClr val="bg1"/>
                </a:solidFill>
                <a:effectLst>
                  <a:outerShdw blurRad="38100" dist="38100" dir="2700000" algn="tl">
                    <a:srgbClr val="000000">
                      <a:alpha val="43137"/>
                    </a:srgbClr>
                  </a:outerShdw>
                </a:effectLst>
                <a:latin typeface="Apple Garamond" panose="02000506080000020004" pitchFamily="2" charset="0"/>
              </a:rPr>
              <a:t>Calendrier de Yahuah…</a:t>
            </a:r>
          </a:p>
          <a:p>
            <a:pPr algn="ctr"/>
            <a:endParaRPr lang="fr-FR" sz="4000" dirty="0">
              <a:solidFill>
                <a:schemeClr val="bg1"/>
              </a:solidFill>
              <a:effectLst>
                <a:outerShdw blurRad="38100" dist="38100" dir="2700000" algn="tl">
                  <a:srgbClr val="000000">
                    <a:alpha val="43137"/>
                  </a:srgbClr>
                </a:outerShdw>
              </a:effectLst>
              <a:latin typeface="Apple Garamond" panose="02000506080000020004" pitchFamily="2" charset="0"/>
            </a:endParaRPr>
          </a:p>
          <a:p>
            <a:pPr algn="ctr"/>
            <a:r>
              <a:rPr lang="fr-FR" sz="3200" dirty="0">
                <a:solidFill>
                  <a:schemeClr val="bg1"/>
                </a:solidFill>
                <a:effectLst>
                  <a:outerShdw blurRad="38100" dist="38100" dir="2700000" algn="tl">
                    <a:srgbClr val="000000">
                      <a:alpha val="43137"/>
                    </a:srgbClr>
                  </a:outerShdw>
                </a:effectLst>
                <a:latin typeface="Apple Garamond" panose="02000506080000020004" pitchFamily="2" charset="0"/>
              </a:rPr>
              <a:t>…révélée pendant l’Exode</a:t>
            </a:r>
          </a:p>
        </p:txBody>
      </p:sp>
      <p:cxnSp>
        <p:nvCxnSpPr>
          <p:cNvPr id="3" name="Connecteur droit 2"/>
          <p:cNvCxnSpPr/>
          <p:nvPr/>
        </p:nvCxnSpPr>
        <p:spPr>
          <a:xfrm>
            <a:off x="2951820" y="1955528"/>
            <a:ext cx="3240360" cy="0"/>
          </a:xfrm>
          <a:prstGeom prst="line">
            <a:avLst/>
          </a:prstGeom>
          <a:ln>
            <a:solidFill>
              <a:schemeClr val="bg1"/>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59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750"/>
                                        <p:tgtEl>
                                          <p:spTgt spid="9"/>
                                        </p:tgtEl>
                                      </p:cBhvr>
                                    </p:animEffect>
                                    <p:anim calcmode="lin" valueType="num">
                                      <p:cBhvr>
                                        <p:cTn id="11" dur="1750" fill="hold"/>
                                        <p:tgtEl>
                                          <p:spTgt spid="9"/>
                                        </p:tgtEl>
                                        <p:attrNameLst>
                                          <p:attrName>ppt_x</p:attrName>
                                        </p:attrNameLst>
                                      </p:cBhvr>
                                      <p:tavLst>
                                        <p:tav tm="0">
                                          <p:val>
                                            <p:strVal val="#ppt_x"/>
                                          </p:val>
                                        </p:tav>
                                        <p:tav tm="100000">
                                          <p:val>
                                            <p:strVal val="#ppt_x"/>
                                          </p:val>
                                        </p:tav>
                                      </p:tavLst>
                                    </p:anim>
                                    <p:anim calcmode="lin" valueType="num">
                                      <p:cBhvr>
                                        <p:cTn id="12" dur="1750" fill="hold"/>
                                        <p:tgtEl>
                                          <p:spTgt spid="9"/>
                                        </p:tgtEl>
                                        <p:attrNameLst>
                                          <p:attrName>ppt_y</p:attrName>
                                        </p:attrNameLst>
                                      </p:cBhvr>
                                      <p:tavLst>
                                        <p:tav tm="0">
                                          <p:val>
                                            <p:strVal val="#ppt_y+.1"/>
                                          </p:val>
                                        </p:tav>
                                        <p:tav tm="100000">
                                          <p:val>
                                            <p:strVal val="#ppt_y"/>
                                          </p:val>
                                        </p:tav>
                                      </p:tavLst>
                                    </p:anim>
                                  </p:childTnLst>
                                </p:cTn>
                              </p:par>
                              <p:par>
                                <p:cTn id="13" presetID="16" presetClass="entr" presetSubtype="37" fill="hold" nodeType="withEffect">
                                  <p:stCondLst>
                                    <p:cond delay="150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30</a:t>
            </a:fld>
            <a:endParaRPr lang="fr-FR" dirty="0">
              <a:solidFill>
                <a:schemeClr val="bg1">
                  <a:lumMod val="75000"/>
                </a:schemeClr>
              </a:solidFill>
            </a:endParaRPr>
          </a:p>
        </p:txBody>
      </p:sp>
      <p:sp>
        <p:nvSpPr>
          <p:cNvPr id="16" name="ZoneTexte 15"/>
          <p:cNvSpPr txBox="1"/>
          <p:nvPr/>
        </p:nvSpPr>
        <p:spPr>
          <a:xfrm>
            <a:off x="395536" y="1222182"/>
            <a:ext cx="4576697" cy="738664"/>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Et Elohim dit : Je veux que les eaux d'au-dessous du ciel se rassemblent en un seul endroit afin </a:t>
            </a:r>
            <a:r>
              <a:rPr lang="fr-FR" sz="1400" dirty="0">
                <a:solidFill>
                  <a:srgbClr val="FFCC00"/>
                </a:solidFill>
                <a:latin typeface="Arial" panose="020B0604020202020204" pitchFamily="34" charset="0"/>
                <a:cs typeface="Arial" panose="020B0604020202020204" pitchFamily="34" charset="0"/>
              </a:rPr>
              <a:t>que la terre ferme paraisse</a:t>
            </a:r>
            <a:r>
              <a:rPr lang="fr-FR" sz="1400" dirty="0">
                <a:solidFill>
                  <a:schemeClr val="bg1"/>
                </a:solidFill>
                <a:latin typeface="Arial" panose="020B0604020202020204" pitchFamily="34" charset="0"/>
                <a:cs typeface="Arial" panose="020B0604020202020204" pitchFamily="34" charset="0"/>
              </a:rPr>
              <a:t>. Et ce fut ainsi ». </a:t>
            </a:r>
            <a:r>
              <a:rPr lang="fr-FR" sz="1200" dirty="0">
                <a:solidFill>
                  <a:srgbClr val="FFFF66"/>
                </a:solidFill>
                <a:latin typeface="Arial" panose="020B0604020202020204" pitchFamily="34" charset="0"/>
                <a:cs typeface="Arial" panose="020B0604020202020204" pitchFamily="34" charset="0"/>
              </a:rPr>
              <a:t>Genèse 1.9</a:t>
            </a:r>
          </a:p>
        </p:txBody>
      </p:sp>
      <p:sp>
        <p:nvSpPr>
          <p:cNvPr id="17" name="Rectangle 16"/>
          <p:cNvSpPr/>
          <p:nvPr/>
        </p:nvSpPr>
        <p:spPr>
          <a:xfrm>
            <a:off x="395535" y="738664"/>
            <a:ext cx="4576697" cy="369332"/>
          </a:xfrm>
          <a:prstGeom prst="rect">
            <a:avLst/>
          </a:prstGeom>
          <a:ln>
            <a:solidFill>
              <a:srgbClr val="FFCC00"/>
            </a:solidFill>
          </a:ln>
          <a:effectLst>
            <a:glow rad="63500">
              <a:schemeClr val="accent6">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Jour 3 de la semaine de la Création</a:t>
            </a:r>
          </a:p>
        </p:txBody>
      </p:sp>
      <p:sp>
        <p:nvSpPr>
          <p:cNvPr id="19" name="ZoneTexte 18"/>
          <p:cNvSpPr txBox="1"/>
          <p:nvPr/>
        </p:nvSpPr>
        <p:spPr>
          <a:xfrm>
            <a:off x="3923928" y="3147814"/>
            <a:ext cx="4680520" cy="954107"/>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Tu as soufflé et l'eau s'est rassemblée… » </a:t>
            </a:r>
            <a:r>
              <a:rPr lang="fr-FR" sz="1200" dirty="0">
                <a:solidFill>
                  <a:srgbClr val="FFFF66"/>
                </a:solidFill>
                <a:latin typeface="Arial" panose="020B0604020202020204" pitchFamily="34" charset="0"/>
                <a:cs typeface="Arial" panose="020B0604020202020204" pitchFamily="34" charset="0"/>
              </a:rPr>
              <a:t>Exode 15.8a</a:t>
            </a:r>
          </a:p>
          <a:p>
            <a:r>
              <a:rPr lang="fr-FR" sz="1400" dirty="0">
                <a:solidFill>
                  <a:schemeClr val="bg1"/>
                </a:solidFill>
                <a:latin typeface="Arial" panose="020B0604020202020204" pitchFamily="34" charset="0"/>
                <a:cs typeface="Arial" panose="020B0604020202020204" pitchFamily="34" charset="0"/>
              </a:rPr>
              <a:t>« Les Israélites passèrent au milieu de la mer, </a:t>
            </a:r>
            <a:r>
              <a:rPr lang="fr-FR" sz="1400" dirty="0">
                <a:solidFill>
                  <a:srgbClr val="FFCC00"/>
                </a:solidFill>
                <a:latin typeface="Arial" panose="020B0604020202020204" pitchFamily="34" charset="0"/>
                <a:cs typeface="Arial" panose="020B0604020202020204" pitchFamily="34" charset="0"/>
              </a:rPr>
              <a:t>sur la terre ferme</a:t>
            </a:r>
            <a:r>
              <a:rPr lang="fr-FR" sz="1400" dirty="0">
                <a:solidFill>
                  <a:schemeClr val="bg1"/>
                </a:solidFill>
                <a:latin typeface="Arial" panose="020B0604020202020204" pitchFamily="34" charset="0"/>
                <a:cs typeface="Arial" panose="020B0604020202020204" pitchFamily="34" charset="0"/>
              </a:rPr>
              <a:t>, alors que les eaux se dressaient comme des remparts à leur droite et à leur gauche. » </a:t>
            </a:r>
            <a:r>
              <a:rPr lang="fr-FR" sz="1200" dirty="0">
                <a:solidFill>
                  <a:srgbClr val="FFFF66"/>
                </a:solidFill>
                <a:latin typeface="Arial" panose="020B0604020202020204" pitchFamily="34" charset="0"/>
                <a:cs typeface="Arial" panose="020B0604020202020204" pitchFamily="34" charset="0"/>
              </a:rPr>
              <a:t>Exode 14.22</a:t>
            </a:r>
          </a:p>
        </p:txBody>
      </p:sp>
      <p:sp>
        <p:nvSpPr>
          <p:cNvPr id="20" name="Rectangle 19"/>
          <p:cNvSpPr/>
          <p:nvPr/>
        </p:nvSpPr>
        <p:spPr>
          <a:xfrm>
            <a:off x="3923927" y="2664296"/>
            <a:ext cx="4680521" cy="369332"/>
          </a:xfrm>
          <a:prstGeom prst="rect">
            <a:avLst/>
          </a:prstGeom>
          <a:ln>
            <a:solidFill>
              <a:srgbClr val="FFCC00"/>
            </a:solidFill>
          </a:ln>
          <a:effectLst>
            <a:glow rad="63500">
              <a:schemeClr val="accent6">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Traversée de la mer des roseaux</a:t>
            </a:r>
          </a:p>
        </p:txBody>
      </p:sp>
      <p:sp>
        <p:nvSpPr>
          <p:cNvPr id="6" name="Virage 5"/>
          <p:cNvSpPr/>
          <p:nvPr/>
        </p:nvSpPr>
        <p:spPr>
          <a:xfrm rot="5400000">
            <a:off x="4956321" y="1371895"/>
            <a:ext cx="1728192" cy="671518"/>
          </a:xfrm>
          <a:prstGeom prst="bentArrow">
            <a:avLst/>
          </a:prstGeom>
          <a:no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70112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31</a:t>
            </a:fld>
            <a:endParaRPr lang="fr-FR" dirty="0">
              <a:solidFill>
                <a:schemeClr val="bg1">
                  <a:lumMod val="75000"/>
                </a:schemeClr>
              </a:solidFill>
            </a:endParaRPr>
          </a:p>
        </p:txBody>
      </p:sp>
      <p:sp>
        <p:nvSpPr>
          <p:cNvPr id="16" name="ZoneTexte 15"/>
          <p:cNvSpPr txBox="1"/>
          <p:nvPr/>
        </p:nvSpPr>
        <p:spPr>
          <a:xfrm>
            <a:off x="395536" y="1222182"/>
            <a:ext cx="4576697" cy="738664"/>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Et Elohim dit : Je veux </a:t>
            </a:r>
            <a:r>
              <a:rPr lang="fr-FR" sz="1400" dirty="0">
                <a:solidFill>
                  <a:srgbClr val="00FF00"/>
                </a:solidFill>
                <a:latin typeface="Arial" panose="020B0604020202020204" pitchFamily="34" charset="0"/>
                <a:cs typeface="Arial" panose="020B0604020202020204" pitchFamily="34" charset="0"/>
              </a:rPr>
              <a:t>que les eaux d'au-dessous du ciel se rassemblent</a:t>
            </a:r>
            <a:r>
              <a:rPr lang="fr-FR" sz="1400" dirty="0">
                <a:solidFill>
                  <a:schemeClr val="bg1"/>
                </a:solidFill>
                <a:latin typeface="Arial" panose="020B0604020202020204" pitchFamily="34" charset="0"/>
                <a:cs typeface="Arial" panose="020B0604020202020204" pitchFamily="34" charset="0"/>
              </a:rPr>
              <a:t> en un seul endroit afin </a:t>
            </a:r>
            <a:r>
              <a:rPr lang="fr-FR" sz="1400" dirty="0">
                <a:solidFill>
                  <a:srgbClr val="FFCC00"/>
                </a:solidFill>
                <a:latin typeface="Arial" panose="020B0604020202020204" pitchFamily="34" charset="0"/>
                <a:cs typeface="Arial" panose="020B0604020202020204" pitchFamily="34" charset="0"/>
              </a:rPr>
              <a:t>que la terre ferme paraisse</a:t>
            </a:r>
            <a:r>
              <a:rPr lang="fr-FR" sz="1400" dirty="0">
                <a:solidFill>
                  <a:schemeClr val="bg1"/>
                </a:solidFill>
                <a:latin typeface="Arial" panose="020B0604020202020204" pitchFamily="34" charset="0"/>
                <a:cs typeface="Arial" panose="020B0604020202020204" pitchFamily="34" charset="0"/>
              </a:rPr>
              <a:t>. Et ce fut ainsi ». </a:t>
            </a:r>
            <a:r>
              <a:rPr lang="fr-FR" sz="1200" dirty="0">
                <a:solidFill>
                  <a:srgbClr val="FFFF66"/>
                </a:solidFill>
                <a:latin typeface="Arial" panose="020B0604020202020204" pitchFamily="34" charset="0"/>
                <a:cs typeface="Arial" panose="020B0604020202020204" pitchFamily="34" charset="0"/>
              </a:rPr>
              <a:t>Genèse 1.9</a:t>
            </a:r>
          </a:p>
        </p:txBody>
      </p:sp>
      <p:sp>
        <p:nvSpPr>
          <p:cNvPr id="17" name="Rectangle 16"/>
          <p:cNvSpPr/>
          <p:nvPr/>
        </p:nvSpPr>
        <p:spPr>
          <a:xfrm>
            <a:off x="395535" y="738664"/>
            <a:ext cx="4576697" cy="369332"/>
          </a:xfrm>
          <a:prstGeom prst="rect">
            <a:avLst/>
          </a:prstGeom>
          <a:ln>
            <a:solidFill>
              <a:srgbClr val="DF57FF"/>
            </a:solidFill>
          </a:ln>
          <a:effectLst>
            <a:glow rad="228600">
              <a:schemeClr val="accent4">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Jour 3 de la semaine de la Création</a:t>
            </a:r>
          </a:p>
        </p:txBody>
      </p:sp>
      <p:sp>
        <p:nvSpPr>
          <p:cNvPr id="19" name="ZoneTexte 18"/>
          <p:cNvSpPr txBox="1"/>
          <p:nvPr/>
        </p:nvSpPr>
        <p:spPr>
          <a:xfrm>
            <a:off x="3923928" y="3147814"/>
            <a:ext cx="4680520" cy="954107"/>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Tu as soufflé et </a:t>
            </a:r>
            <a:r>
              <a:rPr lang="fr-FR" sz="1400" dirty="0">
                <a:solidFill>
                  <a:srgbClr val="00FF00"/>
                </a:solidFill>
                <a:latin typeface="Arial" panose="020B0604020202020204" pitchFamily="34" charset="0"/>
                <a:cs typeface="Arial" panose="020B0604020202020204" pitchFamily="34" charset="0"/>
              </a:rPr>
              <a:t>l'eau s'est rassemblée</a:t>
            </a:r>
            <a:r>
              <a:rPr lang="fr-FR" sz="1400" dirty="0">
                <a:solidFill>
                  <a:schemeClr val="bg1"/>
                </a:solidFill>
                <a:latin typeface="Arial" panose="020B0604020202020204" pitchFamily="34" charset="0"/>
                <a:cs typeface="Arial" panose="020B0604020202020204" pitchFamily="34" charset="0"/>
              </a:rPr>
              <a:t>… » </a:t>
            </a:r>
            <a:r>
              <a:rPr lang="fr-FR" sz="1200" dirty="0">
                <a:solidFill>
                  <a:srgbClr val="FFFF66"/>
                </a:solidFill>
                <a:latin typeface="Arial" panose="020B0604020202020204" pitchFamily="34" charset="0"/>
                <a:cs typeface="Arial" panose="020B0604020202020204" pitchFamily="34" charset="0"/>
              </a:rPr>
              <a:t>Exode 15.8a</a:t>
            </a:r>
          </a:p>
          <a:p>
            <a:r>
              <a:rPr lang="fr-FR" sz="1400" dirty="0">
                <a:solidFill>
                  <a:schemeClr val="bg1"/>
                </a:solidFill>
                <a:latin typeface="Arial" panose="020B0604020202020204" pitchFamily="34" charset="0"/>
                <a:cs typeface="Arial" panose="020B0604020202020204" pitchFamily="34" charset="0"/>
              </a:rPr>
              <a:t>« Les Israélites passèrent au milieu de la mer, </a:t>
            </a:r>
            <a:r>
              <a:rPr lang="fr-FR" sz="1400" dirty="0">
                <a:solidFill>
                  <a:srgbClr val="FFCC00"/>
                </a:solidFill>
                <a:latin typeface="Arial" panose="020B0604020202020204" pitchFamily="34" charset="0"/>
                <a:cs typeface="Arial" panose="020B0604020202020204" pitchFamily="34" charset="0"/>
              </a:rPr>
              <a:t>sur la terre ferme</a:t>
            </a:r>
            <a:r>
              <a:rPr lang="fr-FR" sz="1400" dirty="0">
                <a:solidFill>
                  <a:schemeClr val="bg1"/>
                </a:solidFill>
                <a:latin typeface="Arial" panose="020B0604020202020204" pitchFamily="34" charset="0"/>
                <a:cs typeface="Arial" panose="020B0604020202020204" pitchFamily="34" charset="0"/>
              </a:rPr>
              <a:t>, alors que les eaux se dressaient comme des remparts à leur droite et à leur gauche. » </a:t>
            </a:r>
            <a:r>
              <a:rPr lang="fr-FR" sz="1200" dirty="0">
                <a:solidFill>
                  <a:srgbClr val="FFFF66"/>
                </a:solidFill>
                <a:latin typeface="Arial" panose="020B0604020202020204" pitchFamily="34" charset="0"/>
                <a:cs typeface="Arial" panose="020B0604020202020204" pitchFamily="34" charset="0"/>
              </a:rPr>
              <a:t>Exode 14.22</a:t>
            </a:r>
          </a:p>
        </p:txBody>
      </p:sp>
      <p:sp>
        <p:nvSpPr>
          <p:cNvPr id="20" name="Rectangle 19"/>
          <p:cNvSpPr/>
          <p:nvPr/>
        </p:nvSpPr>
        <p:spPr>
          <a:xfrm>
            <a:off x="3923927" y="2664296"/>
            <a:ext cx="4680521" cy="369332"/>
          </a:xfrm>
          <a:prstGeom prst="rect">
            <a:avLst/>
          </a:prstGeom>
          <a:ln>
            <a:solidFill>
              <a:srgbClr val="DF57FF"/>
            </a:solidFill>
          </a:ln>
          <a:effectLst>
            <a:glow rad="228600">
              <a:schemeClr val="accent4">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Traversée de la mer des roseaux</a:t>
            </a:r>
          </a:p>
        </p:txBody>
      </p:sp>
      <p:sp>
        <p:nvSpPr>
          <p:cNvPr id="6" name="Virage 5"/>
          <p:cNvSpPr/>
          <p:nvPr/>
        </p:nvSpPr>
        <p:spPr>
          <a:xfrm rot="5400000">
            <a:off x="4956321" y="1371895"/>
            <a:ext cx="1728192" cy="671518"/>
          </a:xfrm>
          <a:prstGeom prst="bentArrow">
            <a:avLst/>
          </a:prstGeom>
          <a:noFill/>
          <a:ln w="12700">
            <a:solidFill>
              <a:srgbClr val="DF57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90183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32</a:t>
            </a:fld>
            <a:endParaRPr lang="fr-FR" dirty="0">
              <a:solidFill>
                <a:schemeClr val="bg1">
                  <a:lumMod val="75000"/>
                </a:schemeClr>
              </a:solidFill>
            </a:endParaRPr>
          </a:p>
        </p:txBody>
      </p:sp>
      <p:sp>
        <p:nvSpPr>
          <p:cNvPr id="16" name="ZoneTexte 15"/>
          <p:cNvSpPr txBox="1"/>
          <p:nvPr/>
        </p:nvSpPr>
        <p:spPr>
          <a:xfrm>
            <a:off x="395536" y="1222182"/>
            <a:ext cx="4576697" cy="954107"/>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Moïse étendit sa main sur la mer, et YHWH fit souffler sur elle pendant toute la nuit un violent vent d'est, qui refoula la mer de sorte que les eaux se fendirent et que le fond apparut. ». </a:t>
            </a:r>
            <a:r>
              <a:rPr lang="fr-FR" sz="1200" dirty="0">
                <a:solidFill>
                  <a:srgbClr val="FFFF66"/>
                </a:solidFill>
                <a:latin typeface="Arial" panose="020B0604020202020204" pitchFamily="34" charset="0"/>
                <a:cs typeface="Arial" panose="020B0604020202020204" pitchFamily="34" charset="0"/>
              </a:rPr>
              <a:t>Exode 14.21</a:t>
            </a:r>
          </a:p>
        </p:txBody>
      </p:sp>
      <p:sp>
        <p:nvSpPr>
          <p:cNvPr id="17" name="Rectangle 16"/>
          <p:cNvSpPr/>
          <p:nvPr/>
        </p:nvSpPr>
        <p:spPr>
          <a:xfrm>
            <a:off x="395535" y="738664"/>
            <a:ext cx="4576697" cy="369332"/>
          </a:xfrm>
          <a:prstGeom prst="rect">
            <a:avLst/>
          </a:prstGeom>
          <a:ln>
            <a:solidFill>
              <a:srgbClr val="00B0F0"/>
            </a:solidFill>
          </a:ln>
          <a:effectLst>
            <a:glow rad="63500">
              <a:schemeClr val="accent1">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Les eaux fendues</a:t>
            </a:r>
          </a:p>
        </p:txBody>
      </p:sp>
      <p:sp>
        <p:nvSpPr>
          <p:cNvPr id="19" name="ZoneTexte 18"/>
          <p:cNvSpPr txBox="1"/>
          <p:nvPr/>
        </p:nvSpPr>
        <p:spPr>
          <a:xfrm>
            <a:off x="3923928" y="3147814"/>
            <a:ext cx="4680520" cy="523220"/>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Yahusha crucifié sur le bois, « Le soleil s'obscurcit, et le voile du temple se déchira par le milieu. » </a:t>
            </a:r>
            <a:r>
              <a:rPr lang="fr-FR" sz="1200" dirty="0">
                <a:solidFill>
                  <a:srgbClr val="FFFF66"/>
                </a:solidFill>
                <a:latin typeface="Arial" panose="020B0604020202020204" pitchFamily="34" charset="0"/>
                <a:cs typeface="Arial" panose="020B0604020202020204" pitchFamily="34" charset="0"/>
              </a:rPr>
              <a:t>Luc 23.45</a:t>
            </a:r>
          </a:p>
        </p:txBody>
      </p:sp>
      <p:sp>
        <p:nvSpPr>
          <p:cNvPr id="20" name="Rectangle 19"/>
          <p:cNvSpPr/>
          <p:nvPr/>
        </p:nvSpPr>
        <p:spPr>
          <a:xfrm>
            <a:off x="3923927" y="2664296"/>
            <a:ext cx="4680521" cy="369332"/>
          </a:xfrm>
          <a:prstGeom prst="rect">
            <a:avLst/>
          </a:prstGeom>
          <a:ln>
            <a:solidFill>
              <a:srgbClr val="00B0F0"/>
            </a:solidFill>
          </a:ln>
          <a:effectLst>
            <a:glow rad="63500">
              <a:schemeClr val="accent1">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Le voile du Temple déchiré</a:t>
            </a:r>
          </a:p>
        </p:txBody>
      </p:sp>
    </p:spTree>
    <p:extLst>
      <p:ext uri="{BB962C8B-B14F-4D97-AF65-F5344CB8AC3E}">
        <p14:creationId xmlns:p14="http://schemas.microsoft.com/office/powerpoint/2010/main" val="225377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33</a:t>
            </a:fld>
            <a:endParaRPr lang="fr-FR" dirty="0">
              <a:solidFill>
                <a:schemeClr val="bg1">
                  <a:lumMod val="75000"/>
                </a:schemeClr>
              </a:solidFill>
            </a:endParaRPr>
          </a:p>
        </p:txBody>
      </p:sp>
      <p:sp>
        <p:nvSpPr>
          <p:cNvPr id="16" name="ZoneTexte 15"/>
          <p:cNvSpPr txBox="1"/>
          <p:nvPr/>
        </p:nvSpPr>
        <p:spPr>
          <a:xfrm>
            <a:off x="395536" y="1222182"/>
            <a:ext cx="4576697" cy="954107"/>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Moïse </a:t>
            </a:r>
            <a:r>
              <a:rPr lang="fr-FR" sz="1400" u="sng" dirty="0">
                <a:solidFill>
                  <a:schemeClr val="bg1"/>
                </a:solidFill>
                <a:latin typeface="Arial" panose="020B0604020202020204" pitchFamily="34" charset="0"/>
                <a:cs typeface="Arial" panose="020B0604020202020204" pitchFamily="34" charset="0"/>
              </a:rPr>
              <a:t>étendit</a:t>
            </a:r>
            <a:r>
              <a:rPr lang="fr-FR" sz="1400" dirty="0">
                <a:solidFill>
                  <a:schemeClr val="bg1"/>
                </a:solidFill>
                <a:latin typeface="Arial" panose="020B0604020202020204" pitchFamily="34" charset="0"/>
                <a:cs typeface="Arial" panose="020B0604020202020204" pitchFamily="34" charset="0"/>
              </a:rPr>
              <a:t> sa main sur la mer, et YHWH fit souffler sur elle pendant </a:t>
            </a:r>
            <a:r>
              <a:rPr lang="fr-FR" sz="1400" u="sng" dirty="0">
                <a:solidFill>
                  <a:schemeClr val="bg1"/>
                </a:solidFill>
                <a:latin typeface="Arial" panose="020B0604020202020204" pitchFamily="34" charset="0"/>
                <a:cs typeface="Arial" panose="020B0604020202020204" pitchFamily="34" charset="0"/>
              </a:rPr>
              <a:t>toute la nuit</a:t>
            </a:r>
            <a:r>
              <a:rPr lang="fr-FR" sz="1400" dirty="0">
                <a:solidFill>
                  <a:schemeClr val="bg1"/>
                </a:solidFill>
                <a:latin typeface="Arial" panose="020B0604020202020204" pitchFamily="34" charset="0"/>
                <a:cs typeface="Arial" panose="020B0604020202020204" pitchFamily="34" charset="0"/>
              </a:rPr>
              <a:t> un violent vent d'est, qui refoula la mer de sorte que </a:t>
            </a:r>
            <a:r>
              <a:rPr lang="fr-FR" sz="1400" dirty="0">
                <a:solidFill>
                  <a:srgbClr val="00B0F0"/>
                </a:solidFill>
                <a:latin typeface="Arial" panose="020B0604020202020204" pitchFamily="34" charset="0"/>
                <a:cs typeface="Arial" panose="020B0604020202020204" pitchFamily="34" charset="0"/>
              </a:rPr>
              <a:t>les eaux se fendirent</a:t>
            </a:r>
            <a:r>
              <a:rPr lang="fr-FR" sz="1400" dirty="0">
                <a:solidFill>
                  <a:schemeClr val="bg1"/>
                </a:solidFill>
                <a:latin typeface="Arial" panose="020B0604020202020204" pitchFamily="34" charset="0"/>
                <a:cs typeface="Arial" panose="020B0604020202020204" pitchFamily="34" charset="0"/>
              </a:rPr>
              <a:t> et que le fond apparut. ». </a:t>
            </a:r>
            <a:r>
              <a:rPr lang="fr-FR" sz="1200" dirty="0">
                <a:solidFill>
                  <a:srgbClr val="FFFF66"/>
                </a:solidFill>
                <a:latin typeface="Arial" panose="020B0604020202020204" pitchFamily="34" charset="0"/>
                <a:cs typeface="Arial" panose="020B0604020202020204" pitchFamily="34" charset="0"/>
              </a:rPr>
              <a:t>Exode 14.21</a:t>
            </a:r>
          </a:p>
        </p:txBody>
      </p:sp>
      <p:sp>
        <p:nvSpPr>
          <p:cNvPr id="17" name="Rectangle 16"/>
          <p:cNvSpPr/>
          <p:nvPr/>
        </p:nvSpPr>
        <p:spPr>
          <a:xfrm>
            <a:off x="395535" y="738664"/>
            <a:ext cx="4576697" cy="369332"/>
          </a:xfrm>
          <a:prstGeom prst="rect">
            <a:avLst/>
          </a:prstGeom>
          <a:ln>
            <a:solidFill>
              <a:srgbClr val="00B0F0"/>
            </a:solidFill>
          </a:ln>
          <a:effectLst>
            <a:glow rad="63500">
              <a:schemeClr val="accent1">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Les eaux fendues</a:t>
            </a:r>
          </a:p>
        </p:txBody>
      </p:sp>
      <p:sp>
        <p:nvSpPr>
          <p:cNvPr id="19" name="ZoneTexte 18"/>
          <p:cNvSpPr txBox="1"/>
          <p:nvPr/>
        </p:nvSpPr>
        <p:spPr>
          <a:xfrm>
            <a:off x="3923928" y="3147814"/>
            <a:ext cx="4680520" cy="523220"/>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Yahusha </a:t>
            </a:r>
            <a:r>
              <a:rPr lang="fr-FR" sz="1400" u="sng" dirty="0">
                <a:solidFill>
                  <a:schemeClr val="bg1"/>
                </a:solidFill>
                <a:latin typeface="Arial" panose="020B0604020202020204" pitchFamily="34" charset="0"/>
                <a:cs typeface="Arial" panose="020B0604020202020204" pitchFamily="34" charset="0"/>
              </a:rPr>
              <a:t>crucifié</a:t>
            </a:r>
            <a:r>
              <a:rPr lang="fr-FR" sz="1400" dirty="0">
                <a:solidFill>
                  <a:schemeClr val="bg1"/>
                </a:solidFill>
                <a:latin typeface="Arial" panose="020B0604020202020204" pitchFamily="34" charset="0"/>
                <a:cs typeface="Arial" panose="020B0604020202020204" pitchFamily="34" charset="0"/>
              </a:rPr>
              <a:t> sur le bois, « Le soleil s'</a:t>
            </a:r>
            <a:r>
              <a:rPr lang="fr-FR" sz="1400" u="sng" dirty="0">
                <a:solidFill>
                  <a:schemeClr val="bg1"/>
                </a:solidFill>
                <a:latin typeface="Arial" panose="020B0604020202020204" pitchFamily="34" charset="0"/>
                <a:cs typeface="Arial" panose="020B0604020202020204" pitchFamily="34" charset="0"/>
              </a:rPr>
              <a:t>obscurcit</a:t>
            </a:r>
            <a:r>
              <a:rPr lang="fr-FR" sz="1400" dirty="0">
                <a:solidFill>
                  <a:schemeClr val="bg1"/>
                </a:solidFill>
                <a:latin typeface="Arial" panose="020B0604020202020204" pitchFamily="34" charset="0"/>
                <a:cs typeface="Arial" panose="020B0604020202020204" pitchFamily="34" charset="0"/>
              </a:rPr>
              <a:t>, et </a:t>
            </a:r>
            <a:r>
              <a:rPr lang="fr-FR" sz="1400" dirty="0">
                <a:solidFill>
                  <a:srgbClr val="00B0F0"/>
                </a:solidFill>
                <a:latin typeface="Arial" panose="020B0604020202020204" pitchFamily="34" charset="0"/>
                <a:cs typeface="Arial" panose="020B0604020202020204" pitchFamily="34" charset="0"/>
              </a:rPr>
              <a:t>le voile du temple se déchira</a:t>
            </a:r>
            <a:r>
              <a:rPr lang="fr-FR" sz="1400" dirty="0">
                <a:solidFill>
                  <a:schemeClr val="bg1"/>
                </a:solidFill>
                <a:latin typeface="Arial" panose="020B0604020202020204" pitchFamily="34" charset="0"/>
                <a:cs typeface="Arial" panose="020B0604020202020204" pitchFamily="34" charset="0"/>
              </a:rPr>
              <a:t> par le milieu. » </a:t>
            </a:r>
            <a:r>
              <a:rPr lang="fr-FR" sz="1200" dirty="0">
                <a:solidFill>
                  <a:srgbClr val="FFFF66"/>
                </a:solidFill>
                <a:latin typeface="Arial" panose="020B0604020202020204" pitchFamily="34" charset="0"/>
                <a:cs typeface="Arial" panose="020B0604020202020204" pitchFamily="34" charset="0"/>
              </a:rPr>
              <a:t>Luc 23.45</a:t>
            </a:r>
          </a:p>
        </p:txBody>
      </p:sp>
      <p:sp>
        <p:nvSpPr>
          <p:cNvPr id="20" name="Rectangle 19"/>
          <p:cNvSpPr/>
          <p:nvPr/>
        </p:nvSpPr>
        <p:spPr>
          <a:xfrm>
            <a:off x="3923927" y="2664296"/>
            <a:ext cx="4680521" cy="369332"/>
          </a:xfrm>
          <a:prstGeom prst="rect">
            <a:avLst/>
          </a:prstGeom>
          <a:ln>
            <a:solidFill>
              <a:srgbClr val="00B0F0"/>
            </a:solidFill>
          </a:ln>
          <a:effectLst>
            <a:glow rad="63500">
              <a:schemeClr val="accent1">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Le voile du Temple déchiré</a:t>
            </a:r>
          </a:p>
        </p:txBody>
      </p:sp>
      <p:sp>
        <p:nvSpPr>
          <p:cNvPr id="6" name="Virage 5"/>
          <p:cNvSpPr/>
          <p:nvPr/>
        </p:nvSpPr>
        <p:spPr>
          <a:xfrm rot="5400000">
            <a:off x="4956321" y="1371895"/>
            <a:ext cx="1728192" cy="671518"/>
          </a:xfrm>
          <a:prstGeom prst="bentArrow">
            <a:avLst/>
          </a:prstGeom>
          <a:noFill/>
          <a:ln w="127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6862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34</a:t>
            </a:fld>
            <a:endParaRPr lang="fr-FR" dirty="0">
              <a:solidFill>
                <a:schemeClr val="bg1">
                  <a:lumMod val="75000"/>
                </a:schemeClr>
              </a:solidFill>
            </a:endParaRPr>
          </a:p>
        </p:txBody>
      </p:sp>
      <p:sp>
        <p:nvSpPr>
          <p:cNvPr id="16" name="ZoneTexte 15"/>
          <p:cNvSpPr txBox="1"/>
          <p:nvPr/>
        </p:nvSpPr>
        <p:spPr>
          <a:xfrm>
            <a:off x="395536" y="1222182"/>
            <a:ext cx="4576697" cy="954107"/>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L'eau revint et couvrit les chars, les cavaliers et toute l'armée du pharaon qui avaient pénétré dans la mer après les Israélites. Il n'y eut pas un seul rescapé. » </a:t>
            </a:r>
            <a:r>
              <a:rPr lang="fr-FR" sz="1200" dirty="0">
                <a:solidFill>
                  <a:srgbClr val="FFFF66"/>
                </a:solidFill>
                <a:latin typeface="Arial" panose="020B0604020202020204" pitchFamily="34" charset="0"/>
                <a:cs typeface="Arial" panose="020B0604020202020204" pitchFamily="34" charset="0"/>
              </a:rPr>
              <a:t>Exode 14.28</a:t>
            </a:r>
          </a:p>
        </p:txBody>
      </p:sp>
      <p:sp>
        <p:nvSpPr>
          <p:cNvPr id="17" name="Rectangle 16"/>
          <p:cNvSpPr/>
          <p:nvPr/>
        </p:nvSpPr>
        <p:spPr>
          <a:xfrm>
            <a:off x="395535" y="738664"/>
            <a:ext cx="4576697" cy="369332"/>
          </a:xfrm>
          <a:prstGeom prst="rect">
            <a:avLst/>
          </a:prstGeom>
          <a:ln>
            <a:solidFill>
              <a:srgbClr val="FF3B3B"/>
            </a:solidFill>
          </a:ln>
          <a:effectLst>
            <a:glow rad="63500">
              <a:schemeClr val="accent2">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pharaon rendu impuissant</a:t>
            </a:r>
          </a:p>
        </p:txBody>
      </p:sp>
      <p:sp>
        <p:nvSpPr>
          <p:cNvPr id="19" name="ZoneTexte 18"/>
          <p:cNvSpPr txBox="1"/>
          <p:nvPr/>
        </p:nvSpPr>
        <p:spPr>
          <a:xfrm>
            <a:off x="3923928" y="3147814"/>
            <a:ext cx="4680520" cy="707886"/>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Ainsi, par sa mort, il a pu rendre impuissant celui qui exerçait le pouvoir de la mort, c'est-à-dire le diable » </a:t>
            </a:r>
            <a:r>
              <a:rPr lang="fr-FR" sz="1200" dirty="0">
                <a:solidFill>
                  <a:srgbClr val="FFFF66"/>
                </a:solidFill>
                <a:latin typeface="Arial" panose="020B0604020202020204" pitchFamily="34" charset="0"/>
                <a:cs typeface="Arial" panose="020B0604020202020204" pitchFamily="34" charset="0"/>
              </a:rPr>
              <a:t>Hébreux 2.14b</a:t>
            </a:r>
          </a:p>
        </p:txBody>
      </p:sp>
      <p:sp>
        <p:nvSpPr>
          <p:cNvPr id="20" name="Rectangle 19"/>
          <p:cNvSpPr/>
          <p:nvPr/>
        </p:nvSpPr>
        <p:spPr>
          <a:xfrm>
            <a:off x="3923927" y="2664296"/>
            <a:ext cx="4680521" cy="369332"/>
          </a:xfrm>
          <a:prstGeom prst="rect">
            <a:avLst/>
          </a:prstGeom>
          <a:ln>
            <a:solidFill>
              <a:srgbClr val="FF3B3B"/>
            </a:solidFill>
          </a:ln>
          <a:effectLst>
            <a:glow rad="63500">
              <a:schemeClr val="accent2">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satan rendu impuissant</a:t>
            </a:r>
          </a:p>
        </p:txBody>
      </p:sp>
    </p:spTree>
    <p:extLst>
      <p:ext uri="{BB962C8B-B14F-4D97-AF65-F5344CB8AC3E}">
        <p14:creationId xmlns:p14="http://schemas.microsoft.com/office/powerpoint/2010/main" val="336561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35</a:t>
            </a:fld>
            <a:endParaRPr lang="fr-FR" dirty="0">
              <a:solidFill>
                <a:schemeClr val="bg1">
                  <a:lumMod val="75000"/>
                </a:schemeClr>
              </a:solidFill>
            </a:endParaRPr>
          </a:p>
        </p:txBody>
      </p:sp>
      <p:sp>
        <p:nvSpPr>
          <p:cNvPr id="16" name="ZoneTexte 15"/>
          <p:cNvSpPr txBox="1"/>
          <p:nvPr/>
        </p:nvSpPr>
        <p:spPr>
          <a:xfrm>
            <a:off x="395536" y="1222182"/>
            <a:ext cx="4576697" cy="954107"/>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L'eau revint et couvrit les chars, les cavaliers et toute l'armée du pharaon qui avaient pénétré dans la mer après les Israélites. Il n'y eut </a:t>
            </a:r>
            <a:r>
              <a:rPr lang="fr-FR" sz="1400" dirty="0">
                <a:solidFill>
                  <a:srgbClr val="FF3300"/>
                </a:solidFill>
                <a:latin typeface="Arial" panose="020B0604020202020204" pitchFamily="34" charset="0"/>
                <a:cs typeface="Arial" panose="020B0604020202020204" pitchFamily="34" charset="0"/>
              </a:rPr>
              <a:t>pas un seul rescapé</a:t>
            </a:r>
            <a:r>
              <a:rPr lang="fr-FR" sz="1400" dirty="0">
                <a:solidFill>
                  <a:schemeClr val="bg1"/>
                </a:solidFill>
                <a:latin typeface="Arial" panose="020B0604020202020204" pitchFamily="34" charset="0"/>
                <a:cs typeface="Arial" panose="020B0604020202020204" pitchFamily="34" charset="0"/>
              </a:rPr>
              <a:t>. » </a:t>
            </a:r>
            <a:r>
              <a:rPr lang="fr-FR" sz="1200" dirty="0">
                <a:solidFill>
                  <a:srgbClr val="FFFF66"/>
                </a:solidFill>
                <a:latin typeface="Arial" panose="020B0604020202020204" pitchFamily="34" charset="0"/>
                <a:cs typeface="Arial" panose="020B0604020202020204" pitchFamily="34" charset="0"/>
              </a:rPr>
              <a:t>Exode 14.28</a:t>
            </a:r>
          </a:p>
        </p:txBody>
      </p:sp>
      <p:sp>
        <p:nvSpPr>
          <p:cNvPr id="17" name="Rectangle 16"/>
          <p:cNvSpPr/>
          <p:nvPr/>
        </p:nvSpPr>
        <p:spPr>
          <a:xfrm>
            <a:off x="395535" y="738664"/>
            <a:ext cx="4576697" cy="369332"/>
          </a:xfrm>
          <a:prstGeom prst="rect">
            <a:avLst/>
          </a:prstGeom>
          <a:ln>
            <a:solidFill>
              <a:srgbClr val="FF3B3B"/>
            </a:solidFill>
          </a:ln>
          <a:effectLst>
            <a:glow rad="63500">
              <a:schemeClr val="accent2">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pharaon rendu impuissant</a:t>
            </a:r>
          </a:p>
        </p:txBody>
      </p:sp>
      <p:sp>
        <p:nvSpPr>
          <p:cNvPr id="19" name="ZoneTexte 18"/>
          <p:cNvSpPr txBox="1"/>
          <p:nvPr/>
        </p:nvSpPr>
        <p:spPr>
          <a:xfrm>
            <a:off x="3923928" y="3147814"/>
            <a:ext cx="4680520" cy="707886"/>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Ainsi, par sa mort, il a pu rendre </a:t>
            </a:r>
            <a:r>
              <a:rPr lang="fr-FR" sz="1400" dirty="0">
                <a:solidFill>
                  <a:srgbClr val="FF3300"/>
                </a:solidFill>
                <a:latin typeface="Arial" panose="020B0604020202020204" pitchFamily="34" charset="0"/>
                <a:cs typeface="Arial" panose="020B0604020202020204" pitchFamily="34" charset="0"/>
              </a:rPr>
              <a:t>impuissant</a:t>
            </a:r>
            <a:r>
              <a:rPr lang="fr-FR" sz="1400" dirty="0">
                <a:solidFill>
                  <a:schemeClr val="bg1"/>
                </a:solidFill>
                <a:latin typeface="Arial" panose="020B0604020202020204" pitchFamily="34" charset="0"/>
                <a:cs typeface="Arial" panose="020B0604020202020204" pitchFamily="34" charset="0"/>
              </a:rPr>
              <a:t> celui qui exerçait le pouvoir de la mort, c'est-à-dire le diable » </a:t>
            </a:r>
            <a:r>
              <a:rPr lang="fr-FR" sz="1200" dirty="0">
                <a:solidFill>
                  <a:srgbClr val="FFFF66"/>
                </a:solidFill>
                <a:latin typeface="Arial" panose="020B0604020202020204" pitchFamily="34" charset="0"/>
                <a:cs typeface="Arial" panose="020B0604020202020204" pitchFamily="34" charset="0"/>
              </a:rPr>
              <a:t>Hébreux 2.14b</a:t>
            </a:r>
          </a:p>
        </p:txBody>
      </p:sp>
      <p:sp>
        <p:nvSpPr>
          <p:cNvPr id="20" name="Rectangle 19"/>
          <p:cNvSpPr/>
          <p:nvPr/>
        </p:nvSpPr>
        <p:spPr>
          <a:xfrm>
            <a:off x="3923927" y="2664296"/>
            <a:ext cx="4680521" cy="369332"/>
          </a:xfrm>
          <a:prstGeom prst="rect">
            <a:avLst/>
          </a:prstGeom>
          <a:ln>
            <a:solidFill>
              <a:srgbClr val="FF3B3B"/>
            </a:solidFill>
          </a:ln>
          <a:effectLst>
            <a:glow rad="63500">
              <a:schemeClr val="accent2">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satan rendu impuissant</a:t>
            </a:r>
          </a:p>
        </p:txBody>
      </p:sp>
      <p:sp>
        <p:nvSpPr>
          <p:cNvPr id="8" name="Virage 7"/>
          <p:cNvSpPr/>
          <p:nvPr/>
        </p:nvSpPr>
        <p:spPr>
          <a:xfrm rot="5400000">
            <a:off x="4956321" y="1371895"/>
            <a:ext cx="1728192" cy="671518"/>
          </a:xfrm>
          <a:prstGeom prst="bentArrow">
            <a:avLst/>
          </a:prstGeom>
          <a:noFill/>
          <a:ln w="12700">
            <a:solidFill>
              <a:srgbClr val="FF3B3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98200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36</a:t>
            </a:fld>
            <a:endParaRPr lang="fr-FR" dirty="0">
              <a:solidFill>
                <a:schemeClr val="bg1">
                  <a:lumMod val="75000"/>
                </a:schemeClr>
              </a:solidFill>
            </a:endParaRPr>
          </a:p>
        </p:txBody>
      </p:sp>
      <p:sp>
        <p:nvSpPr>
          <p:cNvPr id="16" name="ZoneTexte 15"/>
          <p:cNvSpPr txBox="1"/>
          <p:nvPr/>
        </p:nvSpPr>
        <p:spPr>
          <a:xfrm>
            <a:off x="395536" y="1222182"/>
            <a:ext cx="4576697" cy="523220"/>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Ce jour-là, YHWH sauva Israël de la main des Egyptiens. » </a:t>
            </a:r>
            <a:r>
              <a:rPr lang="fr-FR" sz="1200" dirty="0">
                <a:solidFill>
                  <a:srgbClr val="FFFF66"/>
                </a:solidFill>
                <a:latin typeface="Arial" panose="020B0604020202020204" pitchFamily="34" charset="0"/>
                <a:cs typeface="Arial" panose="020B0604020202020204" pitchFamily="34" charset="0"/>
              </a:rPr>
              <a:t>Exode 14.30a</a:t>
            </a:r>
          </a:p>
        </p:txBody>
      </p:sp>
      <p:sp>
        <p:nvSpPr>
          <p:cNvPr id="17" name="Rectangle 16"/>
          <p:cNvSpPr/>
          <p:nvPr/>
        </p:nvSpPr>
        <p:spPr>
          <a:xfrm>
            <a:off x="395535" y="738664"/>
            <a:ext cx="4576697" cy="369332"/>
          </a:xfrm>
          <a:prstGeom prst="rect">
            <a:avLst/>
          </a:prstGeom>
          <a:ln>
            <a:solidFill>
              <a:schemeClr val="bg1"/>
            </a:solidFill>
          </a:ln>
          <a:effectLst>
            <a:glow rad="63500">
              <a:schemeClr val="accent3">
                <a:satMod val="175000"/>
                <a:alpha val="40000"/>
              </a:schemeClr>
            </a:glow>
          </a:effectLst>
        </p:spPr>
        <p:txBody>
          <a:bodyPr wrap="square">
            <a:spAutoFit/>
          </a:bodyPr>
          <a:lstStyle/>
          <a:p>
            <a:pPr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Les Israélites sauvés  </a:t>
            </a:r>
          </a:p>
        </p:txBody>
      </p:sp>
      <p:sp>
        <p:nvSpPr>
          <p:cNvPr id="19" name="ZoneTexte 18"/>
          <p:cNvSpPr txBox="1"/>
          <p:nvPr/>
        </p:nvSpPr>
        <p:spPr>
          <a:xfrm>
            <a:off x="3923928" y="3147814"/>
            <a:ext cx="4680520" cy="523220"/>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C'est lui qui nous a sauvés et nous a appelés à mener une vie sainte. » </a:t>
            </a:r>
            <a:r>
              <a:rPr lang="fr-FR" sz="1200" dirty="0">
                <a:solidFill>
                  <a:srgbClr val="FFFF66"/>
                </a:solidFill>
                <a:latin typeface="Arial" panose="020B0604020202020204" pitchFamily="34" charset="0"/>
                <a:cs typeface="Arial" panose="020B0604020202020204" pitchFamily="34" charset="0"/>
              </a:rPr>
              <a:t>2 Timothée 1.9a</a:t>
            </a:r>
          </a:p>
        </p:txBody>
      </p:sp>
      <p:sp>
        <p:nvSpPr>
          <p:cNvPr id="20" name="Rectangle 19"/>
          <p:cNvSpPr/>
          <p:nvPr/>
        </p:nvSpPr>
        <p:spPr>
          <a:xfrm>
            <a:off x="3923927" y="2664296"/>
            <a:ext cx="4680521" cy="369332"/>
          </a:xfrm>
          <a:prstGeom prst="rect">
            <a:avLst/>
          </a:prstGeom>
          <a:ln>
            <a:solidFill>
              <a:schemeClr val="bg1"/>
            </a:solidFill>
          </a:ln>
          <a:effectLst>
            <a:glow rad="63500">
              <a:schemeClr val="accent3">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L’Israël de YHWH sauvé</a:t>
            </a:r>
          </a:p>
        </p:txBody>
      </p:sp>
    </p:spTree>
    <p:extLst>
      <p:ext uri="{BB962C8B-B14F-4D97-AF65-F5344CB8AC3E}">
        <p14:creationId xmlns:p14="http://schemas.microsoft.com/office/powerpoint/2010/main" val="72769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37</a:t>
            </a:fld>
            <a:endParaRPr lang="fr-FR" dirty="0">
              <a:solidFill>
                <a:schemeClr val="bg1">
                  <a:lumMod val="75000"/>
                </a:schemeClr>
              </a:solidFill>
            </a:endParaRPr>
          </a:p>
        </p:txBody>
      </p:sp>
      <p:sp>
        <p:nvSpPr>
          <p:cNvPr id="16" name="ZoneTexte 15"/>
          <p:cNvSpPr txBox="1"/>
          <p:nvPr/>
        </p:nvSpPr>
        <p:spPr>
          <a:xfrm>
            <a:off x="395536" y="1222182"/>
            <a:ext cx="4576697" cy="523220"/>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Ce jour-là, YHWH </a:t>
            </a:r>
            <a:r>
              <a:rPr lang="fr-FR" sz="1400" dirty="0">
                <a:solidFill>
                  <a:srgbClr val="66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sauva</a:t>
            </a:r>
            <a:r>
              <a:rPr lang="fr-FR"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Israël de la main des Egyptiens. » </a:t>
            </a:r>
            <a:r>
              <a:rPr lang="fr-FR" sz="1200" dirty="0">
                <a:solidFill>
                  <a:srgbClr val="FFFF66"/>
                </a:solidFill>
                <a:latin typeface="Arial" panose="020B0604020202020204" pitchFamily="34" charset="0"/>
                <a:cs typeface="Arial" panose="020B0604020202020204" pitchFamily="34" charset="0"/>
              </a:rPr>
              <a:t>Exode 14.30a</a:t>
            </a:r>
          </a:p>
        </p:txBody>
      </p:sp>
      <p:sp>
        <p:nvSpPr>
          <p:cNvPr id="17" name="Rectangle 16"/>
          <p:cNvSpPr/>
          <p:nvPr/>
        </p:nvSpPr>
        <p:spPr>
          <a:xfrm>
            <a:off x="395535" y="738664"/>
            <a:ext cx="4576697" cy="369332"/>
          </a:xfrm>
          <a:prstGeom prst="rect">
            <a:avLst/>
          </a:prstGeom>
          <a:ln>
            <a:solidFill>
              <a:schemeClr val="bg1"/>
            </a:solidFill>
          </a:ln>
          <a:effectLst>
            <a:glow rad="63500">
              <a:schemeClr val="accent3">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Les Israélites sauvés </a:t>
            </a:r>
          </a:p>
        </p:txBody>
      </p:sp>
      <p:sp>
        <p:nvSpPr>
          <p:cNvPr id="19" name="ZoneTexte 18"/>
          <p:cNvSpPr txBox="1"/>
          <p:nvPr/>
        </p:nvSpPr>
        <p:spPr>
          <a:xfrm>
            <a:off x="3923928" y="3147814"/>
            <a:ext cx="4680520" cy="523220"/>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C'est lui qui nous a </a:t>
            </a:r>
            <a:r>
              <a:rPr lang="fr-FR" sz="1400" dirty="0">
                <a:solidFill>
                  <a:srgbClr val="66FFCC"/>
                </a:solidFill>
                <a:latin typeface="Arial" panose="020B0604020202020204" pitchFamily="34" charset="0"/>
                <a:cs typeface="Arial" panose="020B0604020202020204" pitchFamily="34" charset="0"/>
              </a:rPr>
              <a:t>sauvés </a:t>
            </a:r>
            <a:r>
              <a:rPr lang="fr-FR" sz="1400" dirty="0">
                <a:solidFill>
                  <a:schemeClr val="bg1"/>
                </a:solidFill>
                <a:latin typeface="Arial" panose="020B0604020202020204" pitchFamily="34" charset="0"/>
                <a:cs typeface="Arial" panose="020B0604020202020204" pitchFamily="34" charset="0"/>
              </a:rPr>
              <a:t>et nous a appelés à mener une vie sainte. » </a:t>
            </a:r>
            <a:r>
              <a:rPr lang="fr-FR" sz="1200" dirty="0">
                <a:solidFill>
                  <a:srgbClr val="FFFF66"/>
                </a:solidFill>
                <a:latin typeface="Arial" panose="020B0604020202020204" pitchFamily="34" charset="0"/>
                <a:cs typeface="Arial" panose="020B0604020202020204" pitchFamily="34" charset="0"/>
              </a:rPr>
              <a:t>2 Timothée 1.9a</a:t>
            </a:r>
          </a:p>
        </p:txBody>
      </p:sp>
      <p:sp>
        <p:nvSpPr>
          <p:cNvPr id="20" name="Rectangle 19"/>
          <p:cNvSpPr/>
          <p:nvPr/>
        </p:nvSpPr>
        <p:spPr>
          <a:xfrm>
            <a:off x="3923927" y="2664296"/>
            <a:ext cx="4680521" cy="369332"/>
          </a:xfrm>
          <a:prstGeom prst="rect">
            <a:avLst/>
          </a:prstGeom>
          <a:ln>
            <a:solidFill>
              <a:schemeClr val="bg1"/>
            </a:solidFill>
          </a:ln>
          <a:effectLst>
            <a:glow rad="63500">
              <a:schemeClr val="accent3">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L’Israël de YHWH sauvé</a:t>
            </a:r>
          </a:p>
        </p:txBody>
      </p:sp>
      <p:sp>
        <p:nvSpPr>
          <p:cNvPr id="8" name="Virage 7"/>
          <p:cNvSpPr/>
          <p:nvPr/>
        </p:nvSpPr>
        <p:spPr>
          <a:xfrm rot="5400000">
            <a:off x="4956321" y="1371895"/>
            <a:ext cx="1728192" cy="671518"/>
          </a:xfrm>
          <a:prstGeom prst="bentArrow">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33496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5399"/>
          <a:stretch/>
        </p:blipFill>
        <p:spPr bwMode="auto">
          <a:xfrm>
            <a:off x="0" y="0"/>
            <a:ext cx="9144000" cy="5172589"/>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38</a:t>
            </a:fld>
            <a:endParaRPr lang="fr-FR" dirty="0">
              <a:solidFill>
                <a:schemeClr val="bg1">
                  <a:lumMod val="75000"/>
                </a:schemeClr>
              </a:solidFill>
            </a:endParaRPr>
          </a:p>
        </p:txBody>
      </p:sp>
      <p:sp>
        <p:nvSpPr>
          <p:cNvPr id="7" name="TextBox 4"/>
          <p:cNvSpPr txBox="1"/>
          <p:nvPr/>
        </p:nvSpPr>
        <p:spPr>
          <a:xfrm>
            <a:off x="-13717" y="74544"/>
            <a:ext cx="9144000" cy="1446550"/>
          </a:xfrm>
          <a:prstGeom prst="rect">
            <a:avLst/>
          </a:prstGeom>
          <a:noFill/>
        </p:spPr>
        <p:txBody>
          <a:bodyPr wrap="square" rtlCol="0">
            <a:spAutoFit/>
          </a:bodyPr>
          <a:lstStyle/>
          <a:p>
            <a:pPr algn="ctr"/>
            <a:r>
              <a:rPr lang="en-US" sz="4400" dirty="0" err="1">
                <a:solidFill>
                  <a:schemeClr val="bg1"/>
                </a:solidFill>
                <a:effectLst>
                  <a:outerShdw blurRad="38100" dist="38100" dir="2700000" algn="tl">
                    <a:srgbClr val="000000">
                      <a:alpha val="43137"/>
                    </a:srgbClr>
                  </a:outerShdw>
                </a:effectLst>
                <a:latin typeface="Apple Garamond" panose="02000506080000020004" pitchFamily="2" charset="0"/>
              </a:rPr>
              <a:t>L’arrivée</a:t>
            </a:r>
            <a:r>
              <a:rPr lang="en-US" sz="4400" dirty="0">
                <a:solidFill>
                  <a:schemeClr val="bg1"/>
                </a:solidFill>
                <a:effectLst>
                  <a:outerShdw blurRad="38100" dist="38100" dir="2700000" algn="tl">
                    <a:srgbClr val="000000">
                      <a:alpha val="43137"/>
                    </a:srgbClr>
                  </a:outerShdw>
                </a:effectLst>
                <a:latin typeface="Apple Garamond" panose="02000506080000020004" pitchFamily="2" charset="0"/>
              </a:rPr>
              <a:t> des </a:t>
            </a:r>
            <a:r>
              <a:rPr lang="en-US" sz="4400" dirty="0" err="1">
                <a:solidFill>
                  <a:schemeClr val="bg1"/>
                </a:solidFill>
                <a:effectLst>
                  <a:outerShdw blurRad="38100" dist="38100" dir="2700000" algn="tl">
                    <a:srgbClr val="000000">
                      <a:alpha val="43137"/>
                    </a:srgbClr>
                  </a:outerShdw>
                </a:effectLst>
                <a:latin typeface="Apple Garamond" panose="02000506080000020004" pitchFamily="2" charset="0"/>
              </a:rPr>
              <a:t>cailles</a:t>
            </a:r>
            <a:r>
              <a:rPr lang="en-US" sz="4400" dirty="0">
                <a:solidFill>
                  <a:schemeClr val="bg1"/>
                </a:solidFill>
                <a:effectLst>
                  <a:outerShdw blurRad="38100" dist="38100" dir="2700000" algn="tl">
                    <a:srgbClr val="000000">
                      <a:alpha val="43137"/>
                    </a:srgbClr>
                  </a:outerShdw>
                </a:effectLst>
                <a:latin typeface="Apple Garamond" panose="02000506080000020004" pitchFamily="2" charset="0"/>
              </a:rPr>
              <a:t> </a:t>
            </a:r>
            <a:r>
              <a:rPr lang="en-US" sz="4400" dirty="0" err="1">
                <a:solidFill>
                  <a:schemeClr val="bg1"/>
                </a:solidFill>
                <a:effectLst>
                  <a:outerShdw blurRad="38100" dist="38100" dir="2700000" algn="tl">
                    <a:srgbClr val="000000">
                      <a:alpha val="43137"/>
                    </a:srgbClr>
                  </a:outerShdw>
                </a:effectLst>
                <a:latin typeface="Apple Garamond" panose="02000506080000020004" pitchFamily="2" charset="0"/>
              </a:rPr>
              <a:t>avant</a:t>
            </a:r>
            <a:endParaRPr lang="en-US" sz="4400" dirty="0">
              <a:solidFill>
                <a:schemeClr val="bg1"/>
              </a:solidFill>
              <a:effectLst>
                <a:outerShdw blurRad="38100" dist="38100" dir="2700000" algn="tl">
                  <a:srgbClr val="000000">
                    <a:alpha val="43137"/>
                  </a:srgbClr>
                </a:outerShdw>
              </a:effectLst>
              <a:latin typeface="Apple Garamond" panose="02000506080000020004" pitchFamily="2" charset="0"/>
            </a:endParaRPr>
          </a:p>
          <a:p>
            <a:pPr algn="ctr"/>
            <a:r>
              <a:rPr lang="en-US" sz="4400" dirty="0">
                <a:solidFill>
                  <a:schemeClr val="bg1"/>
                </a:solidFill>
                <a:effectLst>
                  <a:outerShdw blurRad="38100" dist="38100" dir="2700000" algn="tl">
                    <a:srgbClr val="000000">
                      <a:alpha val="43137"/>
                    </a:srgbClr>
                  </a:outerShdw>
                </a:effectLst>
                <a:latin typeface="Apple Garamond" panose="02000506080000020004" pitchFamily="2" charset="0"/>
              </a:rPr>
              <a:t>la </a:t>
            </a:r>
            <a:r>
              <a:rPr lang="en-US" sz="4400" dirty="0" err="1">
                <a:solidFill>
                  <a:schemeClr val="bg1"/>
                </a:solidFill>
                <a:effectLst>
                  <a:outerShdw blurRad="38100" dist="38100" dir="2700000" algn="tl">
                    <a:srgbClr val="000000">
                      <a:alpha val="43137"/>
                    </a:srgbClr>
                  </a:outerShdw>
                </a:effectLst>
                <a:latin typeface="Apple Garamond" panose="02000506080000020004" pitchFamily="2" charset="0"/>
              </a:rPr>
              <a:t>mann</a:t>
            </a:r>
            <a:r>
              <a:rPr lang="en-US" sz="4400" dirty="0">
                <a:solidFill>
                  <a:schemeClr val="bg1"/>
                </a:solidFill>
                <a:effectLst>
                  <a:outerShdw blurRad="38100" dist="38100" dir="2700000" algn="tl">
                    <a:srgbClr val="000000">
                      <a:alpha val="43137"/>
                    </a:srgbClr>
                  </a:outerShdw>
                </a:effectLst>
                <a:latin typeface="Apple Garamond" panose="02000506080000020004" pitchFamily="2" charset="0"/>
              </a:rPr>
              <a:t>(e)</a:t>
            </a:r>
            <a:r>
              <a:rPr lang="en-US" sz="4400" dirty="0" err="1">
                <a:solidFill>
                  <a:schemeClr val="bg1"/>
                </a:solidFill>
                <a:effectLst>
                  <a:outerShdw blurRad="38100" dist="38100" dir="2700000" algn="tl">
                    <a:srgbClr val="000000">
                      <a:alpha val="43137"/>
                    </a:srgbClr>
                  </a:outerShdw>
                </a:effectLst>
                <a:latin typeface="Apple Garamond" panose="02000506080000020004" pitchFamily="2" charset="0"/>
              </a:rPr>
              <a:t>ifestation</a:t>
            </a:r>
            <a:endParaRPr lang="en-US" sz="4400" dirty="0">
              <a:solidFill>
                <a:schemeClr val="bg1"/>
              </a:solidFill>
              <a:effectLst>
                <a:outerShdw blurRad="38100" dist="38100" dir="2700000" algn="tl">
                  <a:srgbClr val="000000">
                    <a:alpha val="43137"/>
                  </a:srgbClr>
                </a:outerShdw>
              </a:effectLst>
              <a:latin typeface="Apple Garamond" panose="02000506080000020004" pitchFamily="2" charset="0"/>
            </a:endParaRPr>
          </a:p>
        </p:txBody>
      </p:sp>
      <p:pic>
        <p:nvPicPr>
          <p:cNvPr id="8" name="il_fi" descr="http://api.ning.com/files/fyF8vA6MOxqoNGB6w2UlU5bnhvf9Fn*O1tDlTCBsJIMX6mLmgK4KRASsZ3Bjjtjg*limWS0hw0lP2sXtNMlii-PWrqyJP6xY/quai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505423"/>
            <a:ext cx="2672080" cy="2672080"/>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1521094"/>
            <a:ext cx="2232248" cy="2640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56077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Lowlands Heat Sunrise Fields Grass Clouds Village Brushes Desert Field Hot Nature Sky Sun Wallpaper Backgroun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717"/>
            <a:ext cx="9144000" cy="51427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39</a:t>
            </a:fld>
            <a:endParaRPr lang="fr-FR" dirty="0">
              <a:solidFill>
                <a:schemeClr val="bg1">
                  <a:lumMod val="75000"/>
                </a:schemeClr>
              </a:solidFill>
            </a:endParaRPr>
          </a:p>
        </p:txBody>
      </p:sp>
      <p:sp>
        <p:nvSpPr>
          <p:cNvPr id="24" name="ZoneTexte 23"/>
          <p:cNvSpPr txBox="1"/>
          <p:nvPr/>
        </p:nvSpPr>
        <p:spPr>
          <a:xfrm>
            <a:off x="35496" y="216441"/>
            <a:ext cx="9108503" cy="523220"/>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L’</a:t>
            </a:r>
            <a:r>
              <a:rPr lang="fr-FR" sz="1400" u="sng" dirty="0">
                <a:solidFill>
                  <a:schemeClr val="bg1"/>
                </a:solidFill>
                <a:latin typeface="Arial" panose="020B0604020202020204" pitchFamily="34" charset="0"/>
                <a:cs typeface="Arial" panose="020B0604020202020204" pitchFamily="34" charset="0"/>
              </a:rPr>
              <a:t>institution</a:t>
            </a:r>
            <a:r>
              <a:rPr lang="fr-FR" sz="1400" dirty="0">
                <a:solidFill>
                  <a:schemeClr val="bg1"/>
                </a:solidFill>
                <a:latin typeface="Arial" panose="020B0604020202020204" pitchFamily="34" charset="0"/>
                <a:cs typeface="Arial" panose="020B0604020202020204" pitchFamily="34" charset="0"/>
              </a:rPr>
              <a:t> « officielle » </a:t>
            </a:r>
            <a:r>
              <a:rPr lang="fr-FR" sz="1400" u="sng" dirty="0">
                <a:solidFill>
                  <a:schemeClr val="bg1"/>
                </a:solidFill>
                <a:latin typeface="Arial" panose="020B0604020202020204" pitchFamily="34" charset="0"/>
                <a:cs typeface="Arial" panose="020B0604020202020204" pitchFamily="34" charset="0"/>
              </a:rPr>
              <a:t>du shabbat</a:t>
            </a:r>
            <a:r>
              <a:rPr lang="fr-FR" sz="1400" dirty="0">
                <a:solidFill>
                  <a:schemeClr val="bg1"/>
                </a:solidFill>
                <a:latin typeface="Arial" panose="020B0604020202020204" pitchFamily="34" charset="0"/>
                <a:cs typeface="Arial" panose="020B0604020202020204" pitchFamily="34" charset="0"/>
              </a:rPr>
              <a:t>, jour de repos, apparait lors de l’épisode de la semaine de la manne qui fait suite à l’arrivée des cailles.</a:t>
            </a:r>
          </a:p>
        </p:txBody>
      </p:sp>
      <p:sp>
        <p:nvSpPr>
          <p:cNvPr id="17" name="ZoneTexte 16"/>
          <p:cNvSpPr txBox="1"/>
          <p:nvPr/>
        </p:nvSpPr>
        <p:spPr>
          <a:xfrm>
            <a:off x="35496" y="761677"/>
            <a:ext cx="9074225" cy="2400657"/>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Yahuah introduit ici le </a:t>
            </a:r>
            <a:r>
              <a:rPr lang="fr-FR" sz="1400" u="sng" dirty="0">
                <a:solidFill>
                  <a:schemeClr val="bg1"/>
                </a:solidFill>
                <a:latin typeface="Arial" panose="020B0604020202020204" pitchFamily="34" charset="0"/>
                <a:cs typeface="Arial" panose="020B0604020202020204" pitchFamily="34" charset="0"/>
              </a:rPr>
              <a:t>rythme de vie pour son peuple</a:t>
            </a:r>
            <a:r>
              <a:rPr lang="fr-FR" sz="1400" dirty="0">
                <a:solidFill>
                  <a:schemeClr val="bg1"/>
                </a:solidFill>
                <a:latin typeface="Arial" panose="020B0604020202020204" pitchFamily="34" charset="0"/>
                <a:cs typeface="Arial" panose="020B0604020202020204" pitchFamily="34" charset="0"/>
              </a:rPr>
              <a:t>, en mettant en place une extraordinaire </a:t>
            </a:r>
            <a:r>
              <a:rPr lang="fr-FR" sz="1400" u="sng" dirty="0">
                <a:solidFill>
                  <a:schemeClr val="bg1"/>
                </a:solidFill>
                <a:latin typeface="Arial" panose="020B0604020202020204" pitchFamily="34" charset="0"/>
                <a:cs typeface="Arial" panose="020B0604020202020204" pitchFamily="34" charset="0"/>
              </a:rPr>
              <a:t>pédagogie</a:t>
            </a:r>
            <a:r>
              <a:rPr lang="fr-FR" sz="1400" dirty="0">
                <a:solidFill>
                  <a:schemeClr val="bg1"/>
                </a:solidFill>
                <a:latin typeface="Arial" panose="020B0604020202020204" pitchFamily="34" charset="0"/>
                <a:cs typeface="Arial" panose="020B0604020202020204" pitchFamily="34" charset="0"/>
              </a:rPr>
              <a:t>, utilisant le besoin primaire de </a:t>
            </a:r>
            <a:r>
              <a:rPr lang="fr-FR" sz="1400" u="sng" dirty="0">
                <a:solidFill>
                  <a:schemeClr val="bg1"/>
                </a:solidFill>
                <a:latin typeface="Arial" panose="020B0604020202020204" pitchFamily="34" charset="0"/>
                <a:cs typeface="Arial" panose="020B0604020202020204" pitchFamily="34" charset="0"/>
              </a:rPr>
              <a:t>se nourrir</a:t>
            </a:r>
            <a:r>
              <a:rPr lang="fr-FR" sz="1400" dirty="0">
                <a:solidFill>
                  <a:schemeClr val="bg1"/>
                </a:solidFill>
                <a:latin typeface="Arial" panose="020B0604020202020204" pitchFamily="34" charset="0"/>
                <a:cs typeface="Arial" panose="020B0604020202020204" pitchFamily="34" charset="0"/>
              </a:rPr>
              <a:t>.</a:t>
            </a:r>
          </a:p>
          <a:p>
            <a:endParaRPr lang="fr-FR" sz="800" dirty="0">
              <a:solidFill>
                <a:schemeClr val="bg1"/>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Le chapitre 16 du livre de l’Exode nous explique ce rythme : 6 jours de travail suivi d’un jour de repos (shabbat).</a:t>
            </a:r>
          </a:p>
          <a:p>
            <a:endParaRPr lang="fr-FR" sz="800" dirty="0">
              <a:solidFill>
                <a:schemeClr val="bg1"/>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Le jour du shabbat et son début sont </a:t>
            </a:r>
            <a:r>
              <a:rPr lang="fr-FR" sz="1400" u="sng" dirty="0">
                <a:solidFill>
                  <a:schemeClr val="bg1"/>
                </a:solidFill>
                <a:latin typeface="Arial" panose="020B0604020202020204" pitchFamily="34" charset="0"/>
                <a:cs typeface="Arial" panose="020B0604020202020204" pitchFamily="34" charset="0"/>
              </a:rPr>
              <a:t>clairement</a:t>
            </a:r>
            <a:r>
              <a:rPr lang="fr-FR" sz="1400" dirty="0">
                <a:solidFill>
                  <a:schemeClr val="bg1"/>
                </a:solidFill>
                <a:latin typeface="Arial" panose="020B0604020202020204" pitchFamily="34" charset="0"/>
                <a:cs typeface="Arial" panose="020B0604020202020204" pitchFamily="34" charset="0"/>
              </a:rPr>
              <a:t> expliqués lors de cet épisode, peu de temps avant de recevoir le Livre de l’Alliance au mont Sinaï.</a:t>
            </a:r>
          </a:p>
          <a:p>
            <a:endParaRPr lang="fr-FR" sz="800" dirty="0">
              <a:solidFill>
                <a:schemeClr val="bg1"/>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Si Yahuah veut que nous empruntions l’</a:t>
            </a:r>
            <a:r>
              <a:rPr lang="fr-FR" sz="1400" u="sng" dirty="0">
                <a:solidFill>
                  <a:schemeClr val="bg1"/>
                </a:solidFill>
                <a:latin typeface="Arial" panose="020B0604020202020204" pitchFamily="34" charset="0"/>
                <a:cs typeface="Arial" panose="020B0604020202020204" pitchFamily="34" charset="0"/>
              </a:rPr>
              <a:t>itinéraire spécifique</a:t>
            </a:r>
            <a:r>
              <a:rPr lang="fr-FR" sz="1400" dirty="0">
                <a:solidFill>
                  <a:schemeClr val="bg1"/>
                </a:solidFill>
                <a:latin typeface="Arial" panose="020B0604020202020204" pitchFamily="34" charset="0"/>
                <a:cs typeface="Arial" panose="020B0604020202020204" pitchFamily="34" charset="0"/>
              </a:rPr>
              <a:t> de son choix, il est impératif que ses instructions soient aussi détaillées que possible : </a:t>
            </a:r>
          </a:p>
          <a:p>
            <a:r>
              <a:rPr lang="fr-FR" sz="1400" dirty="0">
                <a:solidFill>
                  <a:schemeClr val="bg1"/>
                </a:solidFill>
                <a:latin typeface="Arial" panose="020B0604020202020204" pitchFamily="34" charset="0"/>
                <a:cs typeface="Arial" panose="020B0604020202020204" pitchFamily="34" charset="0"/>
              </a:rPr>
              <a:t>	- dans le modèle de la semaine 1/2/3/4/5/6/7 : le cycle 1 est le début, le cycle 7 en est la fin</a:t>
            </a:r>
          </a:p>
          <a:p>
            <a:r>
              <a:rPr lang="fr-FR" sz="1400" dirty="0">
                <a:solidFill>
                  <a:schemeClr val="bg1"/>
                </a:solidFill>
                <a:latin typeface="Arial" panose="020B0604020202020204" pitchFamily="34" charset="0"/>
                <a:cs typeface="Arial" panose="020B0604020202020204" pitchFamily="34" charset="0"/>
              </a:rPr>
              <a:t>	- 6 jours de suite, la manne sera récoltée à l’aube :		</a:t>
            </a:r>
          </a:p>
        </p:txBody>
      </p:sp>
      <p:sp>
        <p:nvSpPr>
          <p:cNvPr id="11" name="Rectangle 10"/>
          <p:cNvSpPr/>
          <p:nvPr/>
        </p:nvSpPr>
        <p:spPr>
          <a:xfrm>
            <a:off x="5655874" y="3885740"/>
            <a:ext cx="179675" cy="705851"/>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2" name="ZoneTexte 11"/>
          <p:cNvSpPr txBox="1"/>
          <p:nvPr/>
        </p:nvSpPr>
        <p:spPr>
          <a:xfrm>
            <a:off x="7259242" y="3971646"/>
            <a:ext cx="969575" cy="46510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Autofit/>
          </a:bodyPr>
          <a:lstStyle/>
          <a:p>
            <a:pPr algn="ctr"/>
            <a:r>
              <a:rPr lang="fr-FR" sz="1400" dirty="0">
                <a:solidFill>
                  <a:schemeClr val="bg1"/>
                </a:solidFill>
                <a:latin typeface="Arial" panose="020B0604020202020204" pitchFamily="34" charset="0"/>
                <a:cs typeface="Arial" panose="020B0604020202020204" pitchFamily="34" charset="0"/>
              </a:rPr>
              <a:t>Nuit</a:t>
            </a:r>
          </a:p>
        </p:txBody>
      </p:sp>
      <p:sp>
        <p:nvSpPr>
          <p:cNvPr id="13" name="ZoneTexte 12"/>
          <p:cNvSpPr txBox="1"/>
          <p:nvPr/>
        </p:nvSpPr>
        <p:spPr>
          <a:xfrm>
            <a:off x="5847403" y="3947197"/>
            <a:ext cx="1119589" cy="489555"/>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0">
            <a:no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Jour</a:t>
            </a:r>
          </a:p>
        </p:txBody>
      </p:sp>
      <p:cxnSp>
        <p:nvCxnSpPr>
          <p:cNvPr id="14" name="Straight Connector 22"/>
          <p:cNvCxnSpPr/>
          <p:nvPr/>
        </p:nvCxnSpPr>
        <p:spPr>
          <a:xfrm flipV="1">
            <a:off x="7008306" y="3856638"/>
            <a:ext cx="0" cy="72603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046558" y="3853242"/>
            <a:ext cx="200218" cy="720000"/>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23" name="Straight Connector 22"/>
          <p:cNvCxnSpPr/>
          <p:nvPr/>
        </p:nvCxnSpPr>
        <p:spPr>
          <a:xfrm flipH="1" flipV="1">
            <a:off x="1008659" y="3845633"/>
            <a:ext cx="3351" cy="726009"/>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043608" y="3865602"/>
            <a:ext cx="179675"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6" name="ZoneTexte 25"/>
          <p:cNvSpPr txBox="1"/>
          <p:nvPr/>
        </p:nvSpPr>
        <p:spPr>
          <a:xfrm>
            <a:off x="1224932" y="3971646"/>
            <a:ext cx="1074134" cy="508246"/>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Autofit/>
          </a:bodyPr>
          <a:lstStyle/>
          <a:p>
            <a:pPr algn="ctr"/>
            <a:r>
              <a:rPr lang="fr-FR" sz="1400" dirty="0">
                <a:solidFill>
                  <a:schemeClr val="bg1"/>
                </a:solidFill>
                <a:latin typeface="Arial" panose="020B0604020202020204" pitchFamily="34" charset="0"/>
                <a:cs typeface="Arial" panose="020B0604020202020204" pitchFamily="34" charset="0"/>
              </a:rPr>
              <a:t>Nuit</a:t>
            </a:r>
          </a:p>
        </p:txBody>
      </p:sp>
      <p:sp>
        <p:nvSpPr>
          <p:cNvPr id="27" name="Rectangle 26"/>
          <p:cNvSpPr/>
          <p:nvPr/>
        </p:nvSpPr>
        <p:spPr>
          <a:xfrm>
            <a:off x="2303546" y="3834887"/>
            <a:ext cx="179675" cy="75600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8" name="ZoneTexte 27"/>
          <p:cNvSpPr txBox="1"/>
          <p:nvPr/>
        </p:nvSpPr>
        <p:spPr>
          <a:xfrm>
            <a:off x="2511052" y="3971646"/>
            <a:ext cx="1074133" cy="508246"/>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0">
            <a:no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Jour</a:t>
            </a:r>
          </a:p>
        </p:txBody>
      </p:sp>
      <p:sp>
        <p:nvSpPr>
          <p:cNvPr id="4" name="ZoneTexte 3"/>
          <p:cNvSpPr txBox="1"/>
          <p:nvPr/>
        </p:nvSpPr>
        <p:spPr>
          <a:xfrm>
            <a:off x="5532142" y="3291826"/>
            <a:ext cx="2952328" cy="461665"/>
          </a:xfrm>
          <a:prstGeom prst="rect">
            <a:avLst/>
          </a:prstGeom>
          <a:noFill/>
          <a:ln w="12700">
            <a:solidFill>
              <a:srgbClr val="DF57FF"/>
            </a:solidFill>
            <a:prstDash val="dash"/>
          </a:ln>
        </p:spPr>
        <p:txBody>
          <a:bodyPr wrap="square" rtlCol="0">
            <a:spAutoFit/>
          </a:bodyPr>
          <a:lstStyle/>
          <a:p>
            <a:pPr algn="ctr"/>
            <a:r>
              <a:rPr lang="fr-FR" sz="1200" dirty="0">
                <a:solidFill>
                  <a:schemeClr val="bg1">
                    <a:lumMod val="95000"/>
                  </a:schemeClr>
                </a:solidFill>
                <a:latin typeface="Spectral Light" panose="02020302060000000000" pitchFamily="18" charset="0"/>
              </a:rPr>
              <a:t>Si début du cycle à l’aube alors récolte de la manne </a:t>
            </a:r>
            <a:r>
              <a:rPr lang="fr-FR" sz="1200" u="sng" dirty="0">
                <a:solidFill>
                  <a:schemeClr val="bg1">
                    <a:lumMod val="95000"/>
                  </a:schemeClr>
                </a:solidFill>
                <a:latin typeface="Spectral Light" panose="02020302060000000000" pitchFamily="18" charset="0"/>
              </a:rPr>
              <a:t>au début du cycle</a:t>
            </a:r>
          </a:p>
        </p:txBody>
      </p:sp>
      <p:sp>
        <p:nvSpPr>
          <p:cNvPr id="31" name="ZoneTexte 30"/>
          <p:cNvSpPr txBox="1"/>
          <p:nvPr/>
        </p:nvSpPr>
        <p:spPr>
          <a:xfrm>
            <a:off x="854023" y="3291827"/>
            <a:ext cx="3078717" cy="461665"/>
          </a:xfrm>
          <a:prstGeom prst="rect">
            <a:avLst/>
          </a:prstGeom>
          <a:noFill/>
          <a:ln w="12700">
            <a:solidFill>
              <a:schemeClr val="accent6">
                <a:lumMod val="75000"/>
              </a:schemeClr>
            </a:solidFill>
            <a:prstDash val="dash"/>
          </a:ln>
        </p:spPr>
        <p:txBody>
          <a:bodyPr wrap="square" rtlCol="0">
            <a:spAutoFit/>
          </a:bodyPr>
          <a:lstStyle/>
          <a:p>
            <a:pPr algn="ctr"/>
            <a:r>
              <a:rPr lang="fr-FR" sz="1200" dirty="0">
                <a:solidFill>
                  <a:schemeClr val="bg1">
                    <a:lumMod val="95000"/>
                  </a:schemeClr>
                </a:solidFill>
                <a:latin typeface="Spectral Light" panose="02020302060000000000" pitchFamily="18" charset="0"/>
              </a:rPr>
              <a:t>Si début du cycle au coucher du soleil alors récolte de la manne </a:t>
            </a:r>
            <a:r>
              <a:rPr lang="fr-FR" sz="1200" u="sng" dirty="0">
                <a:solidFill>
                  <a:schemeClr val="bg1">
                    <a:lumMod val="95000"/>
                  </a:schemeClr>
                </a:solidFill>
                <a:latin typeface="Spectral Light" panose="02020302060000000000" pitchFamily="18" charset="0"/>
              </a:rPr>
              <a:t>au milieu du cycle</a:t>
            </a:r>
          </a:p>
        </p:txBody>
      </p:sp>
      <p:pic>
        <p:nvPicPr>
          <p:cNvPr id="20" name="Picture 2" descr="Image result for thinking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8630" y="3853242"/>
            <a:ext cx="809502" cy="809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28763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fade">
                                      <p:cBhvr>
                                        <p:cTn id="22" dur="500"/>
                                        <p:tgtEl>
                                          <p:spTgt spid="1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animEffect transition="in" filter="fade">
                                      <p:cBhvr>
                                        <p:cTn id="27" dur="500"/>
                                        <p:tgtEl>
                                          <p:spTgt spid="1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7" end="7"/>
                                            </p:txEl>
                                          </p:spTgt>
                                        </p:tgtEl>
                                        <p:attrNameLst>
                                          <p:attrName>style.visibility</p:attrName>
                                        </p:attrNameLst>
                                      </p:cBhvr>
                                      <p:to>
                                        <p:strVal val="visible"/>
                                      </p:to>
                                    </p:set>
                                    <p:animEffect transition="in" filter="fade">
                                      <p:cBhvr>
                                        <p:cTn id="32" dur="500"/>
                                        <p:tgtEl>
                                          <p:spTgt spid="1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xEl>
                                              <p:pRg st="8" end="8"/>
                                            </p:txEl>
                                          </p:spTgt>
                                        </p:tgtEl>
                                        <p:attrNameLst>
                                          <p:attrName>style.visibility</p:attrName>
                                        </p:attrNameLst>
                                      </p:cBhvr>
                                      <p:to>
                                        <p:strVal val="visible"/>
                                      </p:to>
                                    </p:set>
                                    <p:animEffect transition="in" filter="fade">
                                      <p:cBhvr>
                                        <p:cTn id="37" dur="500"/>
                                        <p:tgtEl>
                                          <p:spTgt spid="1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randombar(horizontal)">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7" presetClass="emph" presetSubtype="0" repeatCount="5000" fill="remove" grpId="1" nodeType="clickEffect">
                                  <p:stCondLst>
                                    <p:cond delay="0"/>
                                  </p:stCondLst>
                                  <p:childTnLst>
                                    <p:animClr clrSpc="rgb" dir="cw">
                                      <p:cBhvr override="childStyle">
                                        <p:cTn id="73" dur="250" autoRev="1" fill="remove"/>
                                        <p:tgtEl>
                                          <p:spTgt spid="27"/>
                                        </p:tgtEl>
                                        <p:attrNameLst>
                                          <p:attrName>style.color</p:attrName>
                                        </p:attrNameLst>
                                      </p:cBhvr>
                                      <p:to>
                                        <a:schemeClr val="bg1"/>
                                      </p:to>
                                    </p:animClr>
                                    <p:animClr clrSpc="rgb" dir="cw">
                                      <p:cBhvr>
                                        <p:cTn id="74" dur="250" autoRev="1" fill="remove"/>
                                        <p:tgtEl>
                                          <p:spTgt spid="27"/>
                                        </p:tgtEl>
                                        <p:attrNameLst>
                                          <p:attrName>fillcolor</p:attrName>
                                        </p:attrNameLst>
                                      </p:cBhvr>
                                      <p:to>
                                        <a:schemeClr val="bg1"/>
                                      </p:to>
                                    </p:animClr>
                                    <p:set>
                                      <p:cBhvr>
                                        <p:cTn id="75" dur="250" autoRev="1" fill="remove"/>
                                        <p:tgtEl>
                                          <p:spTgt spid="27"/>
                                        </p:tgtEl>
                                        <p:attrNameLst>
                                          <p:attrName>fill.type</p:attrName>
                                        </p:attrNameLst>
                                      </p:cBhvr>
                                      <p:to>
                                        <p:strVal val="solid"/>
                                      </p:to>
                                    </p:set>
                                    <p:set>
                                      <p:cBhvr>
                                        <p:cTn id="76" dur="250" autoRev="1" fill="remove"/>
                                        <p:tgtEl>
                                          <p:spTgt spid="27"/>
                                        </p:tgtEl>
                                        <p:attrNameLst>
                                          <p:attrName>fill.on</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1000" fill="hold"/>
                                        <p:tgtEl>
                                          <p:spTgt spid="11"/>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1000"/>
                                        <p:tgtEl>
                                          <p:spTgt spid="19"/>
                                        </p:tgtEl>
                                      </p:cBhvr>
                                    </p:animEffect>
                                    <p:anim calcmode="lin" valueType="num">
                                      <p:cBhvr>
                                        <p:cTn id="97" dur="1000" fill="hold"/>
                                        <p:tgtEl>
                                          <p:spTgt spid="19"/>
                                        </p:tgtEl>
                                        <p:attrNameLst>
                                          <p:attrName>ppt_x</p:attrName>
                                        </p:attrNameLst>
                                      </p:cBhvr>
                                      <p:tavLst>
                                        <p:tav tm="0">
                                          <p:val>
                                            <p:strVal val="#ppt_x"/>
                                          </p:val>
                                        </p:tav>
                                        <p:tav tm="100000">
                                          <p:val>
                                            <p:strVal val="#ppt_x"/>
                                          </p:val>
                                        </p:tav>
                                      </p:tavLst>
                                    </p:anim>
                                    <p:anim calcmode="lin" valueType="num">
                                      <p:cBhvr>
                                        <p:cTn id="98" dur="1000" fill="hold"/>
                                        <p:tgtEl>
                                          <p:spTgt spid="1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fade">
                                      <p:cBhvr>
                                        <p:cTn id="101" dur="1000"/>
                                        <p:tgtEl>
                                          <p:spTgt spid="12"/>
                                        </p:tgtEl>
                                      </p:cBhvr>
                                    </p:animEffect>
                                    <p:anim calcmode="lin" valueType="num">
                                      <p:cBhvr>
                                        <p:cTn id="102" dur="1000" fill="hold"/>
                                        <p:tgtEl>
                                          <p:spTgt spid="12"/>
                                        </p:tgtEl>
                                        <p:attrNameLst>
                                          <p:attrName>ppt_x</p:attrName>
                                        </p:attrNameLst>
                                      </p:cBhvr>
                                      <p:tavLst>
                                        <p:tav tm="0">
                                          <p:val>
                                            <p:strVal val="#ppt_x"/>
                                          </p:val>
                                        </p:tav>
                                        <p:tav tm="100000">
                                          <p:val>
                                            <p:strVal val="#ppt_x"/>
                                          </p:val>
                                        </p:tav>
                                      </p:tavLst>
                                    </p:anim>
                                    <p:anim calcmode="lin" valueType="num">
                                      <p:cBhvr>
                                        <p:cTn id="10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0" nodeType="clickEffect">
                                  <p:stCondLst>
                                    <p:cond delay="0"/>
                                  </p:stCondLst>
                                  <p:childTnLst>
                                    <p:set>
                                      <p:cBhvr>
                                        <p:cTn id="107" dur="1" fill="hold">
                                          <p:stCondLst>
                                            <p:cond delay="0"/>
                                          </p:stCondLst>
                                        </p:cTn>
                                        <p:tgtEl>
                                          <p:spTgt spid="4"/>
                                        </p:tgtEl>
                                        <p:attrNameLst>
                                          <p:attrName>style.visibility</p:attrName>
                                        </p:attrNameLst>
                                      </p:cBhvr>
                                      <p:to>
                                        <p:strVal val="visible"/>
                                      </p:to>
                                    </p:set>
                                    <p:animEffect transition="in" filter="randombar(horizontal)">
                                      <p:cBhvr>
                                        <p:cTn id="108" dur="500"/>
                                        <p:tgtEl>
                                          <p:spTgt spid="4"/>
                                        </p:tgtEl>
                                      </p:cBhvr>
                                    </p:animEffect>
                                  </p:childTnLst>
                                </p:cTn>
                              </p:par>
                            </p:childTnLst>
                          </p:cTn>
                        </p:par>
                      </p:childTnLst>
                    </p:cTn>
                  </p:par>
                  <p:par>
                    <p:cTn id="109" fill="hold">
                      <p:stCondLst>
                        <p:cond delay="indefinite"/>
                      </p:stCondLst>
                      <p:childTnLst>
                        <p:par>
                          <p:cTn id="110" fill="hold">
                            <p:stCondLst>
                              <p:cond delay="0"/>
                            </p:stCondLst>
                            <p:childTnLst>
                              <p:par>
                                <p:cTn id="111" presetID="27" presetClass="emph" presetSubtype="0" repeatCount="5000" fill="remove" grpId="1" nodeType="clickEffect">
                                  <p:stCondLst>
                                    <p:cond delay="0"/>
                                  </p:stCondLst>
                                  <p:childTnLst>
                                    <p:animClr clrSpc="rgb" dir="cw">
                                      <p:cBhvr override="childStyle">
                                        <p:cTn id="112" dur="250" autoRev="1" fill="remove"/>
                                        <p:tgtEl>
                                          <p:spTgt spid="11"/>
                                        </p:tgtEl>
                                        <p:attrNameLst>
                                          <p:attrName>style.color</p:attrName>
                                        </p:attrNameLst>
                                      </p:cBhvr>
                                      <p:to>
                                        <a:schemeClr val="bg1"/>
                                      </p:to>
                                    </p:animClr>
                                    <p:animClr clrSpc="rgb" dir="cw">
                                      <p:cBhvr>
                                        <p:cTn id="113" dur="250" autoRev="1" fill="remove"/>
                                        <p:tgtEl>
                                          <p:spTgt spid="11"/>
                                        </p:tgtEl>
                                        <p:attrNameLst>
                                          <p:attrName>fillcolor</p:attrName>
                                        </p:attrNameLst>
                                      </p:cBhvr>
                                      <p:to>
                                        <a:schemeClr val="bg1"/>
                                      </p:to>
                                    </p:animClr>
                                    <p:set>
                                      <p:cBhvr>
                                        <p:cTn id="114" dur="250" autoRev="1" fill="remove"/>
                                        <p:tgtEl>
                                          <p:spTgt spid="11"/>
                                        </p:tgtEl>
                                        <p:attrNameLst>
                                          <p:attrName>fill.type</p:attrName>
                                        </p:attrNameLst>
                                      </p:cBhvr>
                                      <p:to>
                                        <p:strVal val="solid"/>
                                      </p:to>
                                    </p:set>
                                    <p:set>
                                      <p:cBhvr>
                                        <p:cTn id="115" dur="250" autoRev="1" fill="remove"/>
                                        <p:tgtEl>
                                          <p:spTgt spid="11"/>
                                        </p:tgtEl>
                                        <p:attrNameLst>
                                          <p:attrName>fill.on</p:attrName>
                                        </p:attrNameLst>
                                      </p:cBhvr>
                                      <p:to>
                                        <p:strVal val="true"/>
                                      </p:to>
                                    </p:set>
                                  </p:childTnLst>
                                </p:cTn>
                              </p:par>
                            </p:childTnLst>
                          </p:cTn>
                        </p:par>
                      </p:childTnLst>
                    </p:cTn>
                  </p:par>
                  <p:par>
                    <p:cTn id="116" fill="hold">
                      <p:stCondLst>
                        <p:cond delay="indefinite"/>
                      </p:stCondLst>
                      <p:childTnLst>
                        <p:par>
                          <p:cTn id="117" fill="hold">
                            <p:stCondLst>
                              <p:cond delay="0"/>
                            </p:stCondLst>
                            <p:childTnLst>
                              <p:par>
                                <p:cTn id="118" presetID="14" presetClass="entr" presetSubtype="10" fill="hold" nodeType="click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randombar(horizontal)">
                                      <p:cBhvr>
                                        <p:cTn id="1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3" grpId="0" animBg="1"/>
      <p:bldP spid="19" grpId="0" animBg="1"/>
      <p:bldP spid="25" grpId="0" animBg="1"/>
      <p:bldP spid="26" grpId="0" animBg="1"/>
      <p:bldP spid="27" grpId="0" animBg="1"/>
      <p:bldP spid="27" grpId="1" animBg="1"/>
      <p:bldP spid="28" grpId="0" animBg="1"/>
      <p:bldP spid="4"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5399"/>
          <a:stretch/>
        </p:blipFill>
        <p:spPr bwMode="auto">
          <a:xfrm>
            <a:off x="0" y="0"/>
            <a:ext cx="9144000" cy="5172589"/>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a:t>
            </a:fld>
            <a:endParaRPr lang="fr-FR" dirty="0">
              <a:solidFill>
                <a:schemeClr val="bg1">
                  <a:lumMod val="75000"/>
                </a:schemeClr>
              </a:solidFill>
            </a:endParaRPr>
          </a:p>
        </p:txBody>
      </p:sp>
      <p:pic>
        <p:nvPicPr>
          <p:cNvPr id="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95536" y="214346"/>
            <a:ext cx="2398740" cy="1349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831359"/>
            <a:ext cx="3187398" cy="1832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2332" y="214346"/>
            <a:ext cx="1702874" cy="20144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6136" y="2859782"/>
            <a:ext cx="2869070" cy="1654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Image result for first frui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2859782"/>
            <a:ext cx="2952328" cy="1659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95536" y="1707654"/>
            <a:ext cx="2398740" cy="400110"/>
          </a:xfrm>
          <a:prstGeom prst="rect">
            <a:avLst/>
          </a:prstGeom>
          <a:noFill/>
        </p:spPr>
        <p:txBody>
          <a:bodyPr wrap="square" rtlCol="0">
            <a:spAutoFit/>
          </a:bodyPr>
          <a:lstStyle/>
          <a:p>
            <a:pPr algn="ctr"/>
            <a:r>
              <a:rPr lang="fr-FR" sz="2000" dirty="0">
                <a:solidFill>
                  <a:schemeClr val="bg1"/>
                </a:solidFill>
                <a:effectLst>
                  <a:outerShdw blurRad="38100" dist="38100" dir="2700000" algn="tl">
                    <a:srgbClr val="000000">
                      <a:alpha val="43137"/>
                    </a:srgbClr>
                  </a:outerShdw>
                </a:effectLst>
                <a:latin typeface="Apple Garamond" panose="02000506080000020004" pitchFamily="2" charset="0"/>
              </a:rPr>
              <a:t>3 jours de marche</a:t>
            </a:r>
          </a:p>
        </p:txBody>
      </p:sp>
      <p:sp>
        <p:nvSpPr>
          <p:cNvPr id="14" name="ZoneTexte 13"/>
          <p:cNvSpPr txBox="1"/>
          <p:nvPr/>
        </p:nvSpPr>
        <p:spPr>
          <a:xfrm>
            <a:off x="3598177" y="2715766"/>
            <a:ext cx="2398740" cy="400110"/>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latin typeface="Apple Garamond" panose="02000506080000020004" pitchFamily="2" charset="0"/>
              </a:rPr>
              <a:t>La </a:t>
            </a:r>
            <a:r>
              <a:rPr lang="fr-FR" sz="2000" dirty="0">
                <a:solidFill>
                  <a:schemeClr val="bg1"/>
                </a:solidFill>
                <a:effectLst>
                  <a:outerShdw blurRad="38100" dist="38100" dir="2700000" algn="tl">
                    <a:srgbClr val="000000">
                      <a:alpha val="43137"/>
                    </a:srgbClr>
                  </a:outerShdw>
                </a:effectLst>
                <a:latin typeface="Apple Garamond" panose="02000506080000020004" pitchFamily="2" charset="0"/>
              </a:rPr>
              <a:t>traversée</a:t>
            </a:r>
            <a:endParaRPr lang="fr-FR" dirty="0">
              <a:solidFill>
                <a:schemeClr val="bg1"/>
              </a:solidFill>
              <a:effectLst>
                <a:outerShdw blurRad="38100" dist="38100" dir="2700000" algn="tl">
                  <a:srgbClr val="000000">
                    <a:alpha val="43137"/>
                  </a:srgbClr>
                </a:outerShdw>
              </a:effectLst>
              <a:latin typeface="Apple Garamond" panose="02000506080000020004" pitchFamily="2" charset="0"/>
            </a:endParaRPr>
          </a:p>
        </p:txBody>
      </p:sp>
      <p:sp>
        <p:nvSpPr>
          <p:cNvPr id="15" name="ZoneTexte 14"/>
          <p:cNvSpPr txBox="1"/>
          <p:nvPr/>
        </p:nvSpPr>
        <p:spPr>
          <a:xfrm>
            <a:off x="6614399" y="2283718"/>
            <a:ext cx="2398740" cy="400110"/>
          </a:xfrm>
          <a:prstGeom prst="rect">
            <a:avLst/>
          </a:prstGeom>
          <a:noFill/>
        </p:spPr>
        <p:txBody>
          <a:bodyPr wrap="square" rtlCol="0">
            <a:spAutoFit/>
          </a:bodyPr>
          <a:lstStyle/>
          <a:p>
            <a:pPr algn="ctr"/>
            <a:r>
              <a:rPr lang="fr-FR" sz="2000" dirty="0">
                <a:solidFill>
                  <a:schemeClr val="bg1"/>
                </a:solidFill>
                <a:effectLst>
                  <a:outerShdw blurRad="38100" dist="38100" dir="2700000" algn="tl">
                    <a:srgbClr val="000000">
                      <a:alpha val="43137"/>
                    </a:srgbClr>
                  </a:outerShdw>
                </a:effectLst>
                <a:latin typeface="Apple Garamond" panose="02000506080000020004" pitchFamily="2" charset="0"/>
              </a:rPr>
              <a:t>Mann(e)</a:t>
            </a:r>
            <a:r>
              <a:rPr lang="fr-FR" sz="2000" dirty="0" err="1">
                <a:solidFill>
                  <a:schemeClr val="bg1"/>
                </a:solidFill>
                <a:effectLst>
                  <a:outerShdw blurRad="38100" dist="38100" dir="2700000" algn="tl">
                    <a:srgbClr val="000000">
                      <a:alpha val="43137"/>
                    </a:srgbClr>
                  </a:outerShdw>
                </a:effectLst>
                <a:latin typeface="Apple Garamond" panose="02000506080000020004" pitchFamily="2" charset="0"/>
              </a:rPr>
              <a:t>ifestation</a:t>
            </a:r>
            <a:endParaRPr lang="fr-FR" dirty="0">
              <a:solidFill>
                <a:schemeClr val="bg1"/>
              </a:solidFill>
              <a:effectLst>
                <a:outerShdw blurRad="38100" dist="38100" dir="2700000" algn="tl">
                  <a:srgbClr val="000000">
                    <a:alpha val="43137"/>
                  </a:srgbClr>
                </a:outerShdw>
              </a:effectLst>
              <a:latin typeface="Apple Garamond" panose="02000506080000020004" pitchFamily="2" charset="0"/>
            </a:endParaRPr>
          </a:p>
        </p:txBody>
      </p:sp>
      <p:sp>
        <p:nvSpPr>
          <p:cNvPr id="16" name="ZoneTexte 15"/>
          <p:cNvSpPr txBox="1"/>
          <p:nvPr/>
        </p:nvSpPr>
        <p:spPr>
          <a:xfrm>
            <a:off x="6031301" y="4541345"/>
            <a:ext cx="2398740" cy="400110"/>
          </a:xfrm>
          <a:prstGeom prst="rect">
            <a:avLst/>
          </a:prstGeom>
          <a:noFill/>
        </p:spPr>
        <p:txBody>
          <a:bodyPr wrap="square" rtlCol="0">
            <a:spAutoFit/>
          </a:bodyPr>
          <a:lstStyle/>
          <a:p>
            <a:pPr algn="ctr"/>
            <a:r>
              <a:rPr lang="fr-FR" sz="2000" dirty="0">
                <a:solidFill>
                  <a:schemeClr val="bg1"/>
                </a:solidFill>
                <a:effectLst>
                  <a:outerShdw blurRad="38100" dist="38100" dir="2700000" algn="tl">
                    <a:srgbClr val="000000">
                      <a:alpha val="43137"/>
                    </a:srgbClr>
                  </a:outerShdw>
                </a:effectLst>
                <a:latin typeface="Apple Garamond" panose="02000506080000020004" pitchFamily="2" charset="0"/>
              </a:rPr>
              <a:t>Mont</a:t>
            </a:r>
            <a:r>
              <a:rPr lang="fr-FR" dirty="0">
                <a:solidFill>
                  <a:schemeClr val="bg1"/>
                </a:solidFill>
                <a:effectLst>
                  <a:outerShdw blurRad="38100" dist="38100" dir="2700000" algn="tl">
                    <a:srgbClr val="000000">
                      <a:alpha val="43137"/>
                    </a:srgbClr>
                  </a:outerShdw>
                </a:effectLst>
                <a:latin typeface="Apple Garamond" panose="02000506080000020004" pitchFamily="2" charset="0"/>
              </a:rPr>
              <a:t> Sinaï</a:t>
            </a:r>
          </a:p>
        </p:txBody>
      </p:sp>
      <p:sp>
        <p:nvSpPr>
          <p:cNvPr id="17" name="ZoneTexte 16"/>
          <p:cNvSpPr txBox="1"/>
          <p:nvPr/>
        </p:nvSpPr>
        <p:spPr>
          <a:xfrm>
            <a:off x="672330" y="4550857"/>
            <a:ext cx="2398740" cy="400110"/>
          </a:xfrm>
          <a:prstGeom prst="rect">
            <a:avLst/>
          </a:prstGeom>
          <a:noFill/>
        </p:spPr>
        <p:txBody>
          <a:bodyPr wrap="square" rtlCol="0">
            <a:spAutoFit/>
          </a:bodyPr>
          <a:lstStyle/>
          <a:p>
            <a:pPr algn="ctr"/>
            <a:r>
              <a:rPr lang="fr-FR" sz="2000" dirty="0">
                <a:solidFill>
                  <a:schemeClr val="bg1"/>
                </a:solidFill>
                <a:effectLst>
                  <a:outerShdw blurRad="38100" dist="38100" dir="2700000" algn="tl">
                    <a:srgbClr val="000000">
                      <a:alpha val="43137"/>
                    </a:srgbClr>
                  </a:outerShdw>
                </a:effectLst>
                <a:latin typeface="Apple Garamond" panose="02000506080000020004" pitchFamily="2" charset="0"/>
              </a:rPr>
              <a:t>Calendrier confirmé ?</a:t>
            </a:r>
          </a:p>
        </p:txBody>
      </p:sp>
    </p:spTree>
    <p:extLst>
      <p:ext uri="{BB962C8B-B14F-4D97-AF65-F5344CB8AC3E}">
        <p14:creationId xmlns:p14="http://schemas.microsoft.com/office/powerpoint/2010/main" val="81644087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Lowlands Heat Sunrise Fields Grass Clouds Village Brushes Desert Field Hot Nature Sky Sun Wallpaper Backgroun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717"/>
            <a:ext cx="9144000" cy="51427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40</a:t>
            </a:fld>
            <a:endParaRPr lang="fr-FR" dirty="0">
              <a:solidFill>
                <a:schemeClr val="bg1">
                  <a:lumMod val="75000"/>
                </a:schemeClr>
              </a:solidFill>
            </a:endParaRPr>
          </a:p>
        </p:txBody>
      </p:sp>
      <p:sp>
        <p:nvSpPr>
          <p:cNvPr id="16" name="ZoneTexte 15"/>
          <p:cNvSpPr txBox="1"/>
          <p:nvPr/>
        </p:nvSpPr>
        <p:spPr>
          <a:xfrm>
            <a:off x="-278" y="17530"/>
            <a:ext cx="9108502" cy="338554"/>
          </a:xfrm>
          <a:prstGeom prst="rect">
            <a:avLst/>
          </a:prstGeom>
          <a:noFill/>
        </p:spPr>
        <p:txBody>
          <a:bodyPr wrap="square" rtlCol="0">
            <a:spAutoFit/>
          </a:bodyPr>
          <a:lstStyle/>
          <a:p>
            <a:pPr algn="ctr"/>
            <a:r>
              <a:rPr lang="fr-FR" sz="1600" dirty="0">
                <a:solidFill>
                  <a:srgbClr val="FFC000"/>
                </a:solidFill>
                <a:latin typeface="Arial" panose="020B0604020202020204" pitchFamily="34" charset="0"/>
                <a:cs typeface="Arial" panose="020B0604020202020204" pitchFamily="34" charset="0"/>
              </a:rPr>
              <a:t>** Suivons ensemble, pas-à pas, le déroulement de cette histoire **</a:t>
            </a:r>
          </a:p>
        </p:txBody>
      </p:sp>
      <p:sp>
        <p:nvSpPr>
          <p:cNvPr id="18" name="ZoneTexte 17"/>
          <p:cNvSpPr txBox="1"/>
          <p:nvPr/>
        </p:nvSpPr>
        <p:spPr>
          <a:xfrm>
            <a:off x="101160" y="356084"/>
            <a:ext cx="8834078" cy="507831"/>
          </a:xfrm>
          <a:prstGeom prst="rect">
            <a:avLst/>
          </a:prstGeom>
          <a:noFill/>
        </p:spPr>
        <p:txBody>
          <a:bodyPr wrap="square" rtlCol="0">
            <a:spAutoFit/>
          </a:bodyPr>
          <a:lstStyle/>
          <a:p>
            <a:r>
              <a:rPr lang="fr-FR" sz="1350" dirty="0">
                <a:solidFill>
                  <a:srgbClr val="FFFF00"/>
                </a:solidFill>
                <a:latin typeface="Arial" panose="020B0604020202020204" pitchFamily="34" charset="0"/>
                <a:cs typeface="Arial" panose="020B0604020202020204" pitchFamily="34" charset="0"/>
              </a:rPr>
              <a:t>1</a:t>
            </a:r>
            <a:r>
              <a:rPr lang="fr-FR" sz="1350" dirty="0">
                <a:solidFill>
                  <a:schemeClr val="bg1"/>
                </a:solidFill>
                <a:latin typeface="Arial" panose="020B0604020202020204" pitchFamily="34" charset="0"/>
                <a:cs typeface="Arial" panose="020B0604020202020204" pitchFamily="34" charset="0"/>
              </a:rPr>
              <a:t> Toute l'assemblée des Israélites partit d'</a:t>
            </a:r>
            <a:r>
              <a:rPr lang="fr-FR" sz="1350" dirty="0" err="1">
                <a:solidFill>
                  <a:schemeClr val="bg1"/>
                </a:solidFill>
                <a:latin typeface="Arial" panose="020B0604020202020204" pitchFamily="34" charset="0"/>
                <a:cs typeface="Arial" panose="020B0604020202020204" pitchFamily="34" charset="0"/>
              </a:rPr>
              <a:t>Elim</a:t>
            </a:r>
            <a:r>
              <a:rPr lang="fr-FR" sz="1350" dirty="0">
                <a:solidFill>
                  <a:schemeClr val="bg1"/>
                </a:solidFill>
                <a:latin typeface="Arial" panose="020B0604020202020204" pitchFamily="34" charset="0"/>
                <a:cs typeface="Arial" panose="020B0604020202020204" pitchFamily="34" charset="0"/>
              </a:rPr>
              <a:t>, et ils arrivèrent au désert de Sin, qui est entre </a:t>
            </a:r>
            <a:r>
              <a:rPr lang="fr-FR" sz="1350" dirty="0" err="1">
                <a:solidFill>
                  <a:schemeClr val="bg1"/>
                </a:solidFill>
                <a:latin typeface="Arial" panose="020B0604020202020204" pitchFamily="34" charset="0"/>
                <a:cs typeface="Arial" panose="020B0604020202020204" pitchFamily="34" charset="0"/>
              </a:rPr>
              <a:t>Elim</a:t>
            </a:r>
            <a:r>
              <a:rPr lang="fr-FR" sz="1350" dirty="0">
                <a:solidFill>
                  <a:schemeClr val="bg1"/>
                </a:solidFill>
                <a:latin typeface="Arial" panose="020B0604020202020204" pitchFamily="34" charset="0"/>
                <a:cs typeface="Arial" panose="020B0604020202020204" pitchFamily="34" charset="0"/>
              </a:rPr>
              <a:t> et le Sinaï, le </a:t>
            </a:r>
            <a:r>
              <a:rPr lang="fr-FR" sz="1350" dirty="0">
                <a:solidFill>
                  <a:srgbClr val="FFC000"/>
                </a:solidFill>
                <a:effectLst>
                  <a:glow rad="63500">
                    <a:schemeClr val="accent6">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quinzième jour du deuxième mois </a:t>
            </a:r>
            <a:r>
              <a:rPr lang="fr-FR" sz="1350" dirty="0">
                <a:solidFill>
                  <a:schemeClr val="bg1"/>
                </a:solidFill>
                <a:latin typeface="Arial" panose="020B0604020202020204" pitchFamily="34" charset="0"/>
                <a:cs typeface="Arial" panose="020B0604020202020204" pitchFamily="34" charset="0"/>
              </a:rPr>
              <a:t>après leur départ d'Egypte. </a:t>
            </a:r>
          </a:p>
        </p:txBody>
      </p:sp>
      <p:sp>
        <p:nvSpPr>
          <p:cNvPr id="21" name="ZoneTexte 20"/>
          <p:cNvSpPr txBox="1"/>
          <p:nvPr/>
        </p:nvSpPr>
        <p:spPr>
          <a:xfrm>
            <a:off x="2112981" y="900935"/>
            <a:ext cx="4918038" cy="307777"/>
          </a:xfrm>
          <a:prstGeom prst="rect">
            <a:avLst/>
          </a:prstGeom>
          <a:noFill/>
          <a:ln>
            <a:solidFill>
              <a:srgbClr val="FFFF00"/>
            </a:solidFill>
            <a:prstDash val="sysDash"/>
          </a:ln>
        </p:spPr>
        <p:txBody>
          <a:bodyPr wrap="square" rtlCol="0">
            <a:spAutoFit/>
          </a:bodyPr>
          <a:lstStyle/>
          <a:p>
            <a:pPr algn="ctr"/>
            <a:r>
              <a:rPr lang="fr-FR" sz="1400" b="1" dirty="0">
                <a:solidFill>
                  <a:srgbClr val="DF57FF"/>
                </a:solidFill>
                <a:latin typeface="Spectral Light" panose="02020302060000000000" pitchFamily="18" charset="0"/>
                <a:cs typeface="Arial" panose="020B0604020202020204" pitchFamily="34" charset="0"/>
              </a:rPr>
              <a:t>15 </a:t>
            </a:r>
            <a:r>
              <a:rPr lang="fr-FR" sz="1400" b="1" dirty="0" err="1">
                <a:solidFill>
                  <a:srgbClr val="DF57FF"/>
                </a:solidFill>
                <a:latin typeface="Spectral Light" panose="02020302060000000000" pitchFamily="18" charset="0"/>
                <a:cs typeface="Arial" panose="020B0604020202020204" pitchFamily="34" charset="0"/>
              </a:rPr>
              <a:t>ziv</a:t>
            </a:r>
            <a:r>
              <a:rPr lang="fr-FR" sz="1400" b="1" dirty="0">
                <a:solidFill>
                  <a:srgbClr val="DF57FF"/>
                </a:solidFill>
                <a:latin typeface="Spectral Light" panose="02020302060000000000" pitchFamily="18" charset="0"/>
                <a:cs typeface="Arial" panose="020B0604020202020204" pitchFamily="34" charset="0"/>
              </a:rPr>
              <a:t> </a:t>
            </a:r>
            <a:r>
              <a:rPr lang="fr-FR" sz="1400" dirty="0">
                <a:solidFill>
                  <a:schemeClr val="bg1"/>
                </a:solidFill>
                <a:latin typeface="Spectral Light" panose="02020302060000000000" pitchFamily="18" charset="0"/>
                <a:cs typeface="Arial" panose="020B0604020202020204" pitchFamily="34" charset="0"/>
              </a:rPr>
              <a:t>: entrée dans le désert de Sin, </a:t>
            </a:r>
            <a:r>
              <a:rPr lang="fr-FR" sz="1400" u="sng" dirty="0">
                <a:solidFill>
                  <a:schemeClr val="bg1"/>
                </a:solidFill>
                <a:latin typeface="Spectral Light" panose="02020302060000000000" pitchFamily="18" charset="0"/>
                <a:cs typeface="Arial" panose="020B0604020202020204" pitchFamily="34" charset="0"/>
              </a:rPr>
              <a:t>après 30 jours de voyage</a:t>
            </a:r>
            <a:r>
              <a:rPr lang="fr-FR" sz="1400" dirty="0">
                <a:solidFill>
                  <a:schemeClr val="bg1"/>
                </a:solidFill>
                <a:latin typeface="Spectral Light" panose="02020302060000000000" pitchFamily="18" charset="0"/>
                <a:cs typeface="Arial" panose="020B0604020202020204" pitchFamily="34" charset="0"/>
              </a:rPr>
              <a:t>.</a:t>
            </a:r>
          </a:p>
        </p:txBody>
      </p:sp>
      <p:graphicFrame>
        <p:nvGraphicFramePr>
          <p:cNvPr id="11" name="Table 3"/>
          <p:cNvGraphicFramePr>
            <a:graphicFrameLocks noGrp="1"/>
          </p:cNvGraphicFramePr>
          <p:nvPr>
            <p:extLst>
              <p:ext uri="{D42A27DB-BD31-4B8C-83A1-F6EECF244321}">
                <p14:modId xmlns:p14="http://schemas.microsoft.com/office/powerpoint/2010/main" val="4066873769"/>
              </p:ext>
            </p:extLst>
          </p:nvPr>
        </p:nvGraphicFramePr>
        <p:xfrm>
          <a:off x="917749" y="1347614"/>
          <a:ext cx="7200900" cy="3429000"/>
        </p:xfrm>
        <a:graphic>
          <a:graphicData uri="http://schemas.openxmlformats.org/drawingml/2006/table">
            <a:tbl>
              <a:tblPr firstRow="1" bandRow="1">
                <a:tableStyleId>{21E4AEA4-8DFA-4A89-87EB-49C32662AFE0}</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tblGrid>
              <a:tr h="251460">
                <a:tc>
                  <a:txBody>
                    <a:bodyPr/>
                    <a:lstStyle/>
                    <a:p>
                      <a:pPr algn="ctr"/>
                      <a:r>
                        <a:rPr lang="en-US" sz="1200" dirty="0"/>
                        <a:t>1</a:t>
                      </a:r>
                      <a:r>
                        <a:rPr lang="en-US" sz="1200" baseline="30000" dirty="0"/>
                        <a:t>er</a:t>
                      </a:r>
                      <a:r>
                        <a:rPr lang="en-US" sz="1200" dirty="0"/>
                        <a:t> (Dim)</a:t>
                      </a:r>
                    </a:p>
                  </a:txBody>
                  <a:tcPr marT="34290" marB="34290">
                    <a:cell3D prstMaterial="dkEdge">
                      <a:bevel w="77470" h="12700" prst="softRound"/>
                      <a:lightRig rig="flood" dir="t"/>
                    </a:cell3D>
                  </a:tcPr>
                </a:tc>
                <a:tc>
                  <a:txBody>
                    <a:bodyPr/>
                    <a:lstStyle/>
                    <a:p>
                      <a:pPr algn="ctr"/>
                      <a:r>
                        <a:rPr lang="en-US" sz="1200" dirty="0"/>
                        <a:t>2</a:t>
                      </a:r>
                      <a:r>
                        <a:rPr lang="en-US" sz="1200" baseline="30000" dirty="0"/>
                        <a:t>e</a:t>
                      </a:r>
                      <a:r>
                        <a:rPr lang="en-US" sz="1200" dirty="0"/>
                        <a:t> (</a:t>
                      </a:r>
                      <a:r>
                        <a:rPr lang="en-US" sz="1200" dirty="0" err="1"/>
                        <a:t>Lun</a:t>
                      </a:r>
                      <a:r>
                        <a:rPr lang="en-US" sz="1200" dirty="0"/>
                        <a:t>)</a:t>
                      </a:r>
                    </a:p>
                  </a:txBody>
                  <a:tcPr marT="34290" marB="34290">
                    <a:cell3D prstMaterial="dkEdge">
                      <a:bevel w="77470" h="12700" prst="softRound"/>
                      <a:lightRig rig="flood" dir="t"/>
                    </a:cell3D>
                  </a:tcPr>
                </a:tc>
                <a:tc>
                  <a:txBody>
                    <a:bodyPr/>
                    <a:lstStyle/>
                    <a:p>
                      <a:pPr algn="ctr"/>
                      <a:r>
                        <a:rPr lang="en-US" sz="1200" dirty="0"/>
                        <a:t>3</a:t>
                      </a:r>
                      <a:r>
                        <a:rPr lang="en-US" sz="1200" baseline="30000" dirty="0"/>
                        <a:t>e</a:t>
                      </a:r>
                      <a:r>
                        <a:rPr lang="en-US" sz="1200" dirty="0"/>
                        <a:t> (Mar)</a:t>
                      </a:r>
                    </a:p>
                  </a:txBody>
                  <a:tcPr marT="34290" marB="34290">
                    <a:cell3D prstMaterial="dkEdge">
                      <a:bevel w="77470" h="12700" prst="softRound"/>
                      <a:lightRig rig="flood" dir="t"/>
                    </a:cell3D>
                  </a:tcPr>
                </a:tc>
                <a:tc>
                  <a:txBody>
                    <a:bodyPr/>
                    <a:lstStyle/>
                    <a:p>
                      <a:pPr algn="ctr"/>
                      <a:r>
                        <a:rPr lang="en-US" sz="1200" dirty="0"/>
                        <a:t>4</a:t>
                      </a:r>
                      <a:r>
                        <a:rPr lang="en-US" sz="1200" baseline="30000" dirty="0"/>
                        <a:t>e</a:t>
                      </a:r>
                      <a:r>
                        <a:rPr lang="en-US" sz="1200" dirty="0"/>
                        <a:t> (</a:t>
                      </a:r>
                      <a:r>
                        <a:rPr lang="en-US" sz="1200" dirty="0" err="1"/>
                        <a:t>Mer</a:t>
                      </a:r>
                      <a:r>
                        <a:rPr lang="en-US" sz="1200" dirty="0"/>
                        <a:t>)</a:t>
                      </a:r>
                    </a:p>
                  </a:txBody>
                  <a:tcPr marT="34290" marB="34290">
                    <a:cell3D prstMaterial="dkEdge">
                      <a:bevel w="77470" h="12700" prst="softRound"/>
                      <a:lightRig rig="flood" dir="t"/>
                    </a:cell3D>
                  </a:tcPr>
                </a:tc>
                <a:tc>
                  <a:txBody>
                    <a:bodyPr/>
                    <a:lstStyle/>
                    <a:p>
                      <a:pPr algn="ctr"/>
                      <a:r>
                        <a:rPr lang="en-US" sz="1200" dirty="0"/>
                        <a:t>5</a:t>
                      </a:r>
                      <a:r>
                        <a:rPr lang="en-US" sz="1200" baseline="30000" dirty="0"/>
                        <a:t>e</a:t>
                      </a:r>
                      <a:r>
                        <a:rPr lang="en-US" sz="1200" dirty="0"/>
                        <a:t> (</a:t>
                      </a:r>
                      <a:r>
                        <a:rPr lang="en-US" sz="1200" dirty="0" err="1"/>
                        <a:t>Jeu</a:t>
                      </a:r>
                      <a:r>
                        <a:rPr lang="en-US" sz="1200" dirty="0"/>
                        <a:t>)</a:t>
                      </a:r>
                    </a:p>
                  </a:txBody>
                  <a:tcPr marT="34290" marB="34290">
                    <a:cell3D prstMaterial="dkEdge">
                      <a:bevel w="77470" h="12700" prst="softRound"/>
                      <a:lightRig rig="flood" dir="t"/>
                    </a:cell3D>
                  </a:tcPr>
                </a:tc>
                <a:tc>
                  <a:txBody>
                    <a:bodyPr/>
                    <a:lstStyle/>
                    <a:p>
                      <a:pPr algn="ctr"/>
                      <a:r>
                        <a:rPr lang="en-US" sz="1200" dirty="0"/>
                        <a:t>6</a:t>
                      </a:r>
                      <a:r>
                        <a:rPr lang="en-US" sz="1200" baseline="30000" dirty="0"/>
                        <a:t>e</a:t>
                      </a:r>
                      <a:r>
                        <a:rPr lang="en-US" sz="1200" dirty="0"/>
                        <a:t> (</a:t>
                      </a:r>
                      <a:r>
                        <a:rPr lang="en-US" sz="1200" dirty="0" err="1"/>
                        <a:t>Ven</a:t>
                      </a:r>
                      <a:r>
                        <a:rPr lang="en-US" sz="1200" dirty="0"/>
                        <a:t>)</a:t>
                      </a:r>
                    </a:p>
                  </a:txBody>
                  <a:tcPr marT="34290" marB="34290">
                    <a:cell3D prstMaterial="dkEdge">
                      <a:bevel w="77470" h="12700" prst="softRound"/>
                      <a:lightRig rig="flood" dir="t"/>
                    </a:cell3D>
                  </a:tcPr>
                </a:tc>
                <a:tc>
                  <a:txBody>
                    <a:bodyPr/>
                    <a:lstStyle/>
                    <a:p>
                      <a:pPr algn="ctr"/>
                      <a:r>
                        <a:rPr lang="en-US" sz="1200" dirty="0"/>
                        <a:t>7</a:t>
                      </a:r>
                      <a:r>
                        <a:rPr lang="en-US" sz="1200" baseline="30000" dirty="0"/>
                        <a:t>e</a:t>
                      </a:r>
                      <a:r>
                        <a:rPr lang="en-US" sz="1200" dirty="0"/>
                        <a:t> (</a:t>
                      </a:r>
                      <a:r>
                        <a:rPr lang="en-US" sz="1200" dirty="0" err="1"/>
                        <a:t>Shab</a:t>
                      </a:r>
                      <a:r>
                        <a:rPr lang="en-US" sz="1200" dirty="0"/>
                        <a:t>)</a:t>
                      </a:r>
                    </a:p>
                  </a:txBody>
                  <a:tcPr marT="34290" marB="34290">
                    <a:lnR w="12700" cmpd="sng">
                      <a:noFill/>
                    </a:lnR>
                    <a:cell3D prstMaterial="dkEdge">
                      <a:bevel w="77470" h="12700" prst="softRound"/>
                      <a:lightRig rig="flood" dir="t"/>
                    </a:cell3D>
                  </a:tcPr>
                </a:tc>
                <a:extLst>
                  <a:ext uri="{0D108BD9-81ED-4DB2-BD59-A6C34878D82A}">
                    <a16:rowId xmlns:a16="http://schemas.microsoft.com/office/drawing/2014/main" val="10000"/>
                  </a:ext>
                </a:extLst>
              </a:tr>
              <a:tr h="297180">
                <a:tc>
                  <a:txBody>
                    <a:bodyPr/>
                    <a:lstStyle/>
                    <a:p>
                      <a:pPr algn="ctr"/>
                      <a:endParaRPr lang="en-US" sz="1100" dirty="0"/>
                    </a:p>
                  </a:txBody>
                  <a:tcPr marT="34290" marB="34290">
                    <a:cell3D prstMaterial="dkEdge">
                      <a:bevel w="77470" h="12700" prst="softRound"/>
                      <a:lightRig rig="flood" dir="t"/>
                    </a:cell3D>
                    <a:solidFill>
                      <a:srgbClr val="F2D8CF"/>
                    </a:solidFill>
                  </a:tcPr>
                </a:tc>
                <a:tc>
                  <a:txBody>
                    <a:bodyPr/>
                    <a:lstStyle/>
                    <a:p>
                      <a:pPr algn="ctr"/>
                      <a:endParaRPr lang="en-US" sz="1100" dirty="0"/>
                    </a:p>
                  </a:txBody>
                  <a:tcPr marT="34290" marB="34290">
                    <a:cell3D prstMaterial="dkEdge">
                      <a:bevel w="77470" h="12700" prst="softRound"/>
                      <a:lightRig rig="flood" dir="t"/>
                    </a:cell3D>
                    <a:solidFill>
                      <a:srgbClr val="F2D8CF"/>
                    </a:solidFill>
                  </a:tcPr>
                </a:tc>
                <a:tc>
                  <a:txBody>
                    <a:bodyPr/>
                    <a:lstStyle/>
                    <a:p>
                      <a:pPr algn="ctr"/>
                      <a:endParaRPr lang="en-US" sz="1100" dirty="0"/>
                    </a:p>
                  </a:txBody>
                  <a:tcPr marT="34290" marB="34290">
                    <a:cell3D prstMaterial="dkEdge">
                      <a:bevel w="77470" h="12700" prst="softRound"/>
                      <a:lightRig rig="flood" dir="t"/>
                    </a:cell3D>
                  </a:tcPr>
                </a:tc>
                <a:tc>
                  <a:txBody>
                    <a:bodyPr/>
                    <a:lstStyle/>
                    <a:p>
                      <a:pPr algn="ctr"/>
                      <a:r>
                        <a:rPr lang="en-US" sz="1200" b="1" dirty="0"/>
                        <a:t>Aviv 1</a:t>
                      </a:r>
                    </a:p>
                  </a:txBody>
                  <a:tcPr marT="34290" marB="34290">
                    <a:cell3D prstMaterial="dkEdge">
                      <a:bevel w="77470" h="12700" prst="softRound"/>
                      <a:lightRig rig="flood" dir="t"/>
                    </a:cell3D>
                    <a:solidFill>
                      <a:srgbClr val="FFFF47"/>
                    </a:solidFill>
                  </a:tcPr>
                </a:tc>
                <a:tc>
                  <a:txBody>
                    <a:bodyPr/>
                    <a:lstStyle/>
                    <a:p>
                      <a:pPr marL="0" algn="ctr" defTabSz="914400" rtl="0" eaLnBrk="1" latinLnBrk="0" hangingPunct="1"/>
                      <a:r>
                        <a:rPr lang="en-US" sz="1100" kern="1200" dirty="0">
                          <a:solidFill>
                            <a:schemeClr val="dk1"/>
                          </a:solidFill>
                          <a:latin typeface="+mn-lt"/>
                          <a:ea typeface="+mn-ea"/>
                          <a:cs typeface="+mn-cs"/>
                        </a:rPr>
                        <a:t>2</a:t>
                      </a:r>
                    </a:p>
                  </a:txBody>
                  <a:tcPr marT="34290" marB="34290">
                    <a:cell3D prstMaterial="dkEdge">
                      <a:bevel w="77470" h="12700" prst="softRound"/>
                      <a:lightRig rig="flood" dir="t"/>
                    </a:cell3D>
                  </a:tcPr>
                </a:tc>
                <a:tc>
                  <a:txBody>
                    <a:bodyPr/>
                    <a:lstStyle/>
                    <a:p>
                      <a:pPr algn="ctr"/>
                      <a:r>
                        <a:rPr lang="en-US" sz="1100" dirty="0"/>
                        <a:t>3</a:t>
                      </a:r>
                    </a:p>
                  </a:txBody>
                  <a:tcPr marT="34290" marB="34290">
                    <a:cell3D prstMaterial="dkEdge">
                      <a:bevel w="77470" h="12700" prst="softRound"/>
                      <a:lightRig rig="flood" dir="t"/>
                    </a:cell3D>
                  </a:tcPr>
                </a:tc>
                <a:tc>
                  <a:txBody>
                    <a:bodyPr/>
                    <a:lstStyle/>
                    <a:p>
                      <a:pPr algn="ctr"/>
                      <a:r>
                        <a:rPr lang="en-US" sz="1100" dirty="0"/>
                        <a:t>4</a:t>
                      </a:r>
                    </a:p>
                  </a:txBody>
                  <a:tcPr marT="34290" marB="34290">
                    <a:cell3D prstMaterial="dkEdge">
                      <a:bevel w="77470" h="12700" prst="softRound"/>
                      <a:lightRig rig="flood" dir="t"/>
                    </a:cell3D>
                  </a:tcPr>
                </a:tc>
                <a:extLst>
                  <a:ext uri="{0D108BD9-81ED-4DB2-BD59-A6C34878D82A}">
                    <a16:rowId xmlns:a16="http://schemas.microsoft.com/office/drawing/2014/main" val="10001"/>
                  </a:ext>
                </a:extLst>
              </a:tr>
              <a:tr h="297180">
                <a:tc>
                  <a:txBody>
                    <a:bodyPr/>
                    <a:lstStyle/>
                    <a:p>
                      <a:pPr algn="ctr"/>
                      <a:r>
                        <a:rPr lang="en-US" sz="1100" dirty="0"/>
                        <a:t>5</a:t>
                      </a:r>
                    </a:p>
                  </a:txBody>
                  <a:tcPr marT="34290" marB="34290">
                    <a:cell3D prstMaterial="dkEdge">
                      <a:bevel w="77470" h="12700" prst="softRound"/>
                      <a:lightRig rig="flood" dir="t"/>
                    </a:cell3D>
                    <a:solidFill>
                      <a:srgbClr val="F2D8CF"/>
                    </a:solidFill>
                  </a:tcPr>
                </a:tc>
                <a:tc>
                  <a:txBody>
                    <a:bodyPr/>
                    <a:lstStyle/>
                    <a:p>
                      <a:pPr algn="ctr"/>
                      <a:r>
                        <a:rPr lang="en-US" sz="1100" dirty="0"/>
                        <a:t>6</a:t>
                      </a:r>
                    </a:p>
                  </a:txBody>
                  <a:tcPr marT="34290" marB="34290">
                    <a:cell3D prstMaterial="dkEdge">
                      <a:bevel w="77470" h="12700" prst="softRound"/>
                      <a:lightRig rig="flood" dir="t"/>
                    </a:cell3D>
                    <a:solidFill>
                      <a:srgbClr val="F2D8CF"/>
                    </a:solidFill>
                  </a:tcPr>
                </a:tc>
                <a:tc>
                  <a:txBody>
                    <a:bodyPr/>
                    <a:lstStyle/>
                    <a:p>
                      <a:pPr algn="ctr"/>
                      <a:r>
                        <a:rPr lang="en-US" sz="1100" dirty="0"/>
                        <a:t>7</a:t>
                      </a:r>
                    </a:p>
                  </a:txBody>
                  <a:tcPr marT="34290" marB="34290">
                    <a:cell3D prstMaterial="dkEdge">
                      <a:bevel w="77470" h="12700" prst="softRound"/>
                      <a:lightRig rig="flood" dir="t"/>
                    </a:cell3D>
                    <a:solidFill>
                      <a:srgbClr val="F2D8CF"/>
                    </a:solidFill>
                  </a:tcPr>
                </a:tc>
                <a:tc>
                  <a:txBody>
                    <a:bodyPr/>
                    <a:lstStyle/>
                    <a:p>
                      <a:pPr algn="ctr"/>
                      <a:r>
                        <a:rPr lang="en-US" sz="1100" dirty="0"/>
                        <a:t>8 </a:t>
                      </a:r>
                    </a:p>
                  </a:txBody>
                  <a:tcPr marT="34290" marB="34290">
                    <a:cell3D prstMaterial="dkEdge">
                      <a:bevel w="77470" h="12700" prst="softRound"/>
                      <a:lightRig rig="flood" dir="t"/>
                    </a:cell3D>
                    <a:solidFill>
                      <a:srgbClr val="F2D8CF"/>
                    </a:solidFill>
                  </a:tcPr>
                </a:tc>
                <a:tc>
                  <a:txBody>
                    <a:bodyPr/>
                    <a:lstStyle/>
                    <a:p>
                      <a:pPr algn="ctr"/>
                      <a:r>
                        <a:rPr lang="en-US" sz="1100" dirty="0"/>
                        <a:t>9</a:t>
                      </a:r>
                    </a:p>
                  </a:txBody>
                  <a:tcPr marT="34290" marB="34290">
                    <a:cell3D prstMaterial="dkEdge">
                      <a:bevel w="77470" h="12700" prst="softRound"/>
                      <a:lightRig rig="flood" dir="t"/>
                    </a:cell3D>
                    <a:solidFill>
                      <a:srgbClr val="F2D8CF"/>
                    </a:solidFill>
                  </a:tcPr>
                </a:tc>
                <a:tc>
                  <a:txBody>
                    <a:bodyPr/>
                    <a:lstStyle/>
                    <a:p>
                      <a:pPr algn="ctr"/>
                      <a:r>
                        <a:rPr lang="en-US" sz="1100" dirty="0"/>
                        <a:t>10</a:t>
                      </a:r>
                    </a:p>
                  </a:txBody>
                  <a:tcPr marT="34290" marB="34290">
                    <a:cell3D prstMaterial="dkEdge">
                      <a:bevel w="77470" h="12700" prst="softRound"/>
                      <a:lightRig rig="flood" dir="t"/>
                    </a:cell3D>
                    <a:solidFill>
                      <a:srgbClr val="F2D8CF"/>
                    </a:solidFill>
                  </a:tcPr>
                </a:tc>
                <a:tc>
                  <a:txBody>
                    <a:bodyPr/>
                    <a:lstStyle/>
                    <a:p>
                      <a:pPr algn="ctr"/>
                      <a:r>
                        <a:rPr lang="en-US" sz="1200" b="0" dirty="0"/>
                        <a:t>11</a:t>
                      </a:r>
                      <a:endParaRPr lang="en-US" sz="1100" b="0" dirty="0"/>
                    </a:p>
                  </a:txBody>
                  <a:tcPr marT="34290" marB="34290">
                    <a:cell3D prstMaterial="dkEdge">
                      <a:bevel w="77470" h="12700" prst="softRound"/>
                      <a:lightRig rig="flood" dir="t"/>
                    </a:cell3D>
                    <a:solidFill>
                      <a:srgbClr val="F2D8CF"/>
                    </a:solidFill>
                  </a:tcPr>
                </a:tc>
                <a:extLst>
                  <a:ext uri="{0D108BD9-81ED-4DB2-BD59-A6C34878D82A}">
                    <a16:rowId xmlns:a16="http://schemas.microsoft.com/office/drawing/2014/main" val="10002"/>
                  </a:ext>
                </a:extLst>
              </a:tr>
              <a:tr h="297180">
                <a:tc>
                  <a:txBody>
                    <a:bodyPr/>
                    <a:lstStyle/>
                    <a:p>
                      <a:pPr algn="ctr"/>
                      <a:r>
                        <a:rPr lang="en-US" sz="1100" dirty="0"/>
                        <a:t>12</a:t>
                      </a:r>
                    </a:p>
                  </a:txBody>
                  <a:tcPr marT="34290" marB="34290">
                    <a:cell3D prstMaterial="dkEdge">
                      <a:bevel w="77470" h="12700" prst="softRound"/>
                      <a:lightRig rig="flood" dir="t"/>
                    </a:cell3D>
                  </a:tcPr>
                </a:tc>
                <a:tc>
                  <a:txBody>
                    <a:bodyPr/>
                    <a:lstStyle/>
                    <a:p>
                      <a:pPr algn="ctr"/>
                      <a:r>
                        <a:rPr lang="en-US" sz="1100" dirty="0"/>
                        <a:t>13</a:t>
                      </a:r>
                    </a:p>
                  </a:txBody>
                  <a:tcPr marT="34290" marB="34290">
                    <a:cell3D prstMaterial="dkEdge">
                      <a:bevel w="77470" h="12700" prst="softRound"/>
                      <a:lightRig rig="flood" dir="t"/>
                    </a:cell3D>
                  </a:tcPr>
                </a:tc>
                <a:tc>
                  <a:txBody>
                    <a:bodyPr/>
                    <a:lstStyle/>
                    <a:p>
                      <a:pPr algn="ctr"/>
                      <a:r>
                        <a:rPr lang="en-US" sz="1200" b="1" dirty="0">
                          <a:solidFill>
                            <a:schemeClr val="bg1"/>
                          </a:solidFill>
                        </a:rPr>
                        <a:t>14</a:t>
                      </a:r>
                      <a:r>
                        <a:rPr lang="en-US" sz="1200" b="1" dirty="0"/>
                        <a:t>  </a:t>
                      </a:r>
                      <a:r>
                        <a:rPr lang="en-US" sz="1200" b="1" dirty="0" err="1">
                          <a:solidFill>
                            <a:schemeClr val="bg1"/>
                          </a:solidFill>
                        </a:rPr>
                        <a:t>Pâque</a:t>
                      </a:r>
                      <a:endParaRPr lang="en-US" sz="1200" b="1" dirty="0">
                        <a:solidFill>
                          <a:schemeClr val="bg1"/>
                        </a:solidFill>
                      </a:endParaRPr>
                    </a:p>
                  </a:txBody>
                  <a:tcPr marT="34290" marB="34290">
                    <a:cell3D prstMaterial="dkEdge">
                      <a:bevel w="77470" h="12700" prst="softRound"/>
                      <a:lightRig rig="flood" dir="t"/>
                    </a:cell3D>
                    <a:solidFill>
                      <a:srgbClr val="FF0000"/>
                    </a:solidFill>
                  </a:tcPr>
                </a:tc>
                <a:tc>
                  <a:txBody>
                    <a:bodyPr/>
                    <a:lstStyle/>
                    <a:p>
                      <a:pPr algn="ctr"/>
                      <a:r>
                        <a:rPr lang="en-US" sz="1100" b="1" dirty="0"/>
                        <a:t>15 </a:t>
                      </a:r>
                    </a:p>
                    <a:p>
                      <a:pPr algn="ctr"/>
                      <a:r>
                        <a:rPr lang="en-US" sz="1100" b="1" dirty="0"/>
                        <a:t>Jour 1</a:t>
                      </a:r>
                    </a:p>
                  </a:txBody>
                  <a:tcPr marT="34290" marB="34290">
                    <a:cell3D prstMaterial="dkEdge">
                      <a:bevel w="77470" h="12700" prst="softRound"/>
                      <a:lightRig rig="flood" dir="t"/>
                    </a:cell3D>
                    <a:solidFill>
                      <a:srgbClr val="00B0F0"/>
                    </a:solidFill>
                  </a:tcPr>
                </a:tc>
                <a:tc>
                  <a:txBody>
                    <a:bodyPr/>
                    <a:lstStyle/>
                    <a:p>
                      <a:pPr algn="ctr"/>
                      <a:r>
                        <a:rPr lang="en-US" sz="1100" b="0" dirty="0"/>
                        <a:t>16</a:t>
                      </a:r>
                    </a:p>
                    <a:p>
                      <a:pPr algn="ctr"/>
                      <a:r>
                        <a:rPr lang="en-US" sz="1100" b="0" dirty="0"/>
                        <a:t>Jour 2</a:t>
                      </a:r>
                      <a:endParaRPr lang="en-US" sz="1500" b="0" dirty="0"/>
                    </a:p>
                  </a:txBody>
                  <a:tcPr marT="34290" marB="34290">
                    <a:cell3D prstMaterial="dkEdge">
                      <a:bevel w="77470" h="12700" prst="softRound"/>
                      <a:lightRig rig="flood" dir="t"/>
                    </a:cell3D>
                    <a:solidFill>
                      <a:srgbClr val="00B0F0"/>
                    </a:solidFill>
                  </a:tcPr>
                </a:tc>
                <a:tc>
                  <a:txBody>
                    <a:bodyPr/>
                    <a:lstStyle/>
                    <a:p>
                      <a:pPr algn="ctr"/>
                      <a:r>
                        <a:rPr lang="en-US" sz="1100" b="0" dirty="0"/>
                        <a:t>17</a:t>
                      </a:r>
                    </a:p>
                    <a:p>
                      <a:pPr algn="ctr"/>
                      <a:r>
                        <a:rPr lang="en-US" sz="1100" b="0" dirty="0"/>
                        <a:t>Jour 3</a:t>
                      </a:r>
                    </a:p>
                  </a:txBody>
                  <a:tcPr marT="34290" marB="34290">
                    <a:cell3D prstMaterial="dkEdge">
                      <a:bevel w="77470" h="12700" prst="softRound"/>
                      <a:lightRig rig="flood" dir="t"/>
                    </a:cell3D>
                    <a:solidFill>
                      <a:srgbClr val="00B0F0"/>
                    </a:solidFill>
                  </a:tcPr>
                </a:tc>
                <a:tc>
                  <a:txBody>
                    <a:bodyPr/>
                    <a:lstStyle/>
                    <a:p>
                      <a:pPr marL="0" algn="ctr" defTabSz="914400" rtl="0" eaLnBrk="1" latinLnBrk="0" hangingPunct="1"/>
                      <a:r>
                        <a:rPr lang="en-US" sz="1100" b="1" kern="1200" dirty="0">
                          <a:solidFill>
                            <a:schemeClr val="dk1"/>
                          </a:solidFill>
                          <a:latin typeface="+mn-lt"/>
                          <a:ea typeface="+mn-ea"/>
                          <a:cs typeface="+mn-cs"/>
                        </a:rPr>
                        <a:t>18 </a:t>
                      </a:r>
                    </a:p>
                    <a:p>
                      <a:pPr marL="0" algn="ctr" defTabSz="914400" rtl="0" eaLnBrk="1" latinLnBrk="0" hangingPunct="1"/>
                      <a:r>
                        <a:rPr lang="en-US" sz="1100" b="0" kern="1200" dirty="0">
                          <a:solidFill>
                            <a:schemeClr val="dk1"/>
                          </a:solidFill>
                          <a:latin typeface="+mn-lt"/>
                          <a:ea typeface="+mn-ea"/>
                          <a:cs typeface="+mn-cs"/>
                        </a:rPr>
                        <a:t>Jour 4</a:t>
                      </a:r>
                    </a:p>
                  </a:txBody>
                  <a:tcPr marT="34290" marB="34290">
                    <a:cell3D prstMaterial="dkEdge">
                      <a:bevel w="77470" h="12700" prst="softRound"/>
                      <a:lightRig rig="flood" dir="t"/>
                    </a:cell3D>
                    <a:gradFill flip="none" rotWithShape="1">
                      <a:gsLst>
                        <a:gs pos="46000">
                          <a:srgbClr val="00B0F0"/>
                        </a:gs>
                        <a:gs pos="33000">
                          <a:srgbClr val="FFCC00"/>
                        </a:gs>
                      </a:gsLst>
                      <a:path path="circle">
                        <a:fillToRect l="50000" t="50000" r="50000" b="50000"/>
                      </a:path>
                      <a:tileRect/>
                    </a:gradFill>
                  </a:tcPr>
                </a:tc>
                <a:extLst>
                  <a:ext uri="{0D108BD9-81ED-4DB2-BD59-A6C34878D82A}">
                    <a16:rowId xmlns:a16="http://schemas.microsoft.com/office/drawing/2014/main" val="10003"/>
                  </a:ext>
                </a:extLst>
              </a:tr>
              <a:tr h="279658">
                <a:tc>
                  <a:txBody>
                    <a:bodyPr/>
                    <a:lstStyle/>
                    <a:p>
                      <a:pPr marL="0" algn="ctr" defTabSz="914400" rtl="0" eaLnBrk="1" latinLnBrk="0" hangingPunct="1"/>
                      <a:r>
                        <a:rPr lang="en-US" sz="1100" kern="1200" dirty="0">
                          <a:solidFill>
                            <a:schemeClr val="dk1"/>
                          </a:solidFill>
                          <a:latin typeface="+mn-lt"/>
                          <a:ea typeface="+mn-ea"/>
                          <a:cs typeface="+mn-cs"/>
                        </a:rPr>
                        <a:t>19 </a:t>
                      </a:r>
                    </a:p>
                    <a:p>
                      <a:pPr marL="0" algn="ctr" defTabSz="914400" rtl="0" eaLnBrk="1" latinLnBrk="0" hangingPunct="1"/>
                      <a:r>
                        <a:rPr lang="en-US" sz="1100" kern="1200" dirty="0">
                          <a:solidFill>
                            <a:schemeClr val="dk1"/>
                          </a:solidFill>
                          <a:latin typeface="+mn-lt"/>
                          <a:ea typeface="+mn-ea"/>
                          <a:cs typeface="+mn-cs"/>
                        </a:rPr>
                        <a:t>Jour 5</a:t>
                      </a:r>
                    </a:p>
                  </a:txBody>
                  <a:tcPr marT="34290" marB="34290">
                    <a:cell3D prstMaterial="dkEdge">
                      <a:bevel w="77470" h="12700" prst="softRound"/>
                      <a:lightRig rig="flood" dir="t"/>
                    </a:cell3D>
                    <a:solidFill>
                      <a:srgbClr val="00B0F0"/>
                    </a:solidFill>
                  </a:tcPr>
                </a:tc>
                <a:tc>
                  <a:txBody>
                    <a:bodyPr/>
                    <a:lstStyle/>
                    <a:p>
                      <a:pPr algn="ctr"/>
                      <a:r>
                        <a:rPr lang="en-US" sz="1100" dirty="0"/>
                        <a:t>20</a:t>
                      </a:r>
                    </a:p>
                    <a:p>
                      <a:pPr algn="ctr"/>
                      <a:r>
                        <a:rPr lang="en-US" sz="1100" dirty="0"/>
                        <a:t>Jour 6</a:t>
                      </a:r>
                    </a:p>
                  </a:txBody>
                  <a:tcPr marT="34290" marB="34290">
                    <a:cell3D prstMaterial="dkEdge">
                      <a:bevel w="77470" h="12700" prst="softRound"/>
                      <a:lightRig rig="flood" dir="t"/>
                    </a:cell3D>
                    <a:solidFill>
                      <a:srgbClr val="00B0F0"/>
                    </a:solidFill>
                  </a:tcPr>
                </a:tc>
                <a:tc>
                  <a:txBody>
                    <a:bodyPr/>
                    <a:lstStyle/>
                    <a:p>
                      <a:pPr algn="ctr"/>
                      <a:r>
                        <a:rPr lang="en-US" sz="1100" b="1" dirty="0"/>
                        <a:t>21 </a:t>
                      </a:r>
                    </a:p>
                    <a:p>
                      <a:pPr algn="ctr"/>
                      <a:r>
                        <a:rPr lang="en-US" sz="1100" b="0" dirty="0"/>
                        <a:t>Jour 7</a:t>
                      </a:r>
                    </a:p>
                  </a:txBody>
                  <a:tcPr marT="34290" marB="34290">
                    <a:cell3D prstMaterial="dkEdge">
                      <a:bevel w="77470" h="12700" prst="softRound"/>
                      <a:lightRig rig="flood" dir="t"/>
                    </a:cell3D>
                    <a:solidFill>
                      <a:srgbClr val="00B0F0"/>
                    </a:solidFill>
                  </a:tcPr>
                </a:tc>
                <a:tc>
                  <a:txBody>
                    <a:bodyPr/>
                    <a:lstStyle/>
                    <a:p>
                      <a:pPr algn="ctr"/>
                      <a:r>
                        <a:rPr lang="en-US" sz="1100" b="0" dirty="0"/>
                        <a:t>22</a:t>
                      </a:r>
                    </a:p>
                    <a:p>
                      <a:pPr algn="ctr"/>
                      <a:r>
                        <a:rPr lang="en-US" sz="1100" b="0" dirty="0"/>
                        <a:t>Jour 8</a:t>
                      </a:r>
                    </a:p>
                  </a:txBody>
                  <a:tcPr marT="34290" marB="34290">
                    <a:cell3D prstMaterial="dkEdge">
                      <a:bevel w="77470" h="12700" prst="softRound"/>
                      <a:lightRig rig="flood" dir="t"/>
                    </a:cell3D>
                    <a:solidFill>
                      <a:srgbClr val="F2D8CF"/>
                    </a:solidFill>
                  </a:tcPr>
                </a:tc>
                <a:tc>
                  <a:txBody>
                    <a:bodyPr/>
                    <a:lstStyle/>
                    <a:p>
                      <a:pPr algn="ctr"/>
                      <a:r>
                        <a:rPr lang="en-US" sz="1100" dirty="0"/>
                        <a:t>23</a:t>
                      </a:r>
                    </a:p>
                    <a:p>
                      <a:pPr algn="ctr"/>
                      <a:r>
                        <a:rPr lang="en-US" sz="1100" dirty="0"/>
                        <a:t>Jour 9</a:t>
                      </a:r>
                    </a:p>
                  </a:txBody>
                  <a:tcPr marT="34290" marB="34290">
                    <a:cell3D prstMaterial="dkEdge">
                      <a:bevel w="77470" h="12700" prst="softRound"/>
                      <a:lightRig rig="flood" dir="t"/>
                    </a:cell3D>
                    <a:solidFill>
                      <a:srgbClr val="F2D8CF"/>
                    </a:solidFill>
                  </a:tcPr>
                </a:tc>
                <a:tc>
                  <a:txBody>
                    <a:bodyPr/>
                    <a:lstStyle/>
                    <a:p>
                      <a:pPr algn="ctr"/>
                      <a:r>
                        <a:rPr lang="en-US" sz="1100" dirty="0"/>
                        <a:t>24</a:t>
                      </a:r>
                    </a:p>
                    <a:p>
                      <a:pPr algn="ctr"/>
                      <a:r>
                        <a:rPr lang="en-US" sz="1100" dirty="0"/>
                        <a:t>Jour 10</a:t>
                      </a:r>
                    </a:p>
                  </a:txBody>
                  <a:tcPr marT="34290" marB="34290">
                    <a:cell3D prstMaterial="dkEdge">
                      <a:bevel w="77470" h="12700" prst="softRound"/>
                      <a:lightRig rig="flood" dir="t"/>
                    </a:cell3D>
                    <a:solidFill>
                      <a:srgbClr val="F2D8CF"/>
                    </a:solidFill>
                  </a:tcPr>
                </a:tc>
                <a:tc>
                  <a:txBody>
                    <a:bodyPr/>
                    <a:lstStyle/>
                    <a:p>
                      <a:pPr algn="ctr"/>
                      <a:r>
                        <a:rPr lang="en-US" sz="1100" b="0" dirty="0">
                          <a:solidFill>
                            <a:schemeClr val="tx1"/>
                          </a:solidFill>
                        </a:rPr>
                        <a:t>25</a:t>
                      </a:r>
                    </a:p>
                    <a:p>
                      <a:pPr algn="ctr"/>
                      <a:r>
                        <a:rPr lang="en-US" sz="1100" b="0" dirty="0">
                          <a:solidFill>
                            <a:schemeClr val="tx1"/>
                          </a:solidFill>
                        </a:rPr>
                        <a:t>Jour 11</a:t>
                      </a:r>
                      <a:endParaRPr lang="en-US" sz="1200" b="0" dirty="0">
                        <a:solidFill>
                          <a:schemeClr val="tx1"/>
                        </a:solidFill>
                      </a:endParaRPr>
                    </a:p>
                  </a:txBody>
                  <a:tcPr marT="34290" marB="34290">
                    <a:cell3D prstMaterial="dkEdge">
                      <a:bevel w="77470" h="12700" prst="softRound"/>
                      <a:lightRig rig="flood" dir="t"/>
                    </a:cell3D>
                    <a:solidFill>
                      <a:srgbClr val="F2D8CF"/>
                    </a:solidFill>
                  </a:tcPr>
                </a:tc>
                <a:extLst>
                  <a:ext uri="{0D108BD9-81ED-4DB2-BD59-A6C34878D82A}">
                    <a16:rowId xmlns:a16="http://schemas.microsoft.com/office/drawing/2014/main" val="10004"/>
                  </a:ext>
                </a:extLst>
              </a:tr>
              <a:tr h="274320">
                <a:tc>
                  <a:txBody>
                    <a:bodyPr/>
                    <a:lstStyle/>
                    <a:p>
                      <a:pPr algn="ctr"/>
                      <a:r>
                        <a:rPr lang="en-US" sz="1100" b="0" dirty="0"/>
                        <a:t>26</a:t>
                      </a:r>
                    </a:p>
                    <a:p>
                      <a:pPr algn="ctr"/>
                      <a:r>
                        <a:rPr lang="en-US" sz="1100" b="0" dirty="0"/>
                        <a:t>Jour 12</a:t>
                      </a:r>
                      <a:endParaRPr lang="en-US" sz="800" b="0" dirty="0"/>
                    </a:p>
                  </a:txBody>
                  <a:tcPr marT="34290" marB="34290">
                    <a:cell3D prstMaterial="dkEdge">
                      <a:bevel w="77470" h="12700" prst="softRound"/>
                      <a:lightRig rig="flood" dir="t"/>
                    </a:cell3D>
                    <a:solidFill>
                      <a:srgbClr val="F2D8CF"/>
                    </a:solidFill>
                  </a:tcPr>
                </a:tc>
                <a:tc>
                  <a:txBody>
                    <a:bodyPr/>
                    <a:lstStyle/>
                    <a:p>
                      <a:pPr algn="ctr"/>
                      <a:r>
                        <a:rPr lang="en-US" sz="1100" dirty="0"/>
                        <a:t>27</a:t>
                      </a:r>
                    </a:p>
                    <a:p>
                      <a:pPr algn="ctr"/>
                      <a:r>
                        <a:rPr lang="en-US" sz="1100" dirty="0"/>
                        <a:t>Jour 13</a:t>
                      </a:r>
                    </a:p>
                  </a:txBody>
                  <a:tcPr marT="34290" marB="34290">
                    <a:cell3D prstMaterial="dkEdge">
                      <a:bevel w="77470" h="12700" prst="softRound"/>
                      <a:lightRig rig="flood" dir="t"/>
                    </a:cell3D>
                    <a:solidFill>
                      <a:srgbClr val="F2D8CF"/>
                    </a:solidFill>
                  </a:tcPr>
                </a:tc>
                <a:tc>
                  <a:txBody>
                    <a:bodyPr/>
                    <a:lstStyle/>
                    <a:p>
                      <a:pPr algn="ctr"/>
                      <a:r>
                        <a:rPr lang="en-US" sz="1100" dirty="0"/>
                        <a:t>28</a:t>
                      </a:r>
                    </a:p>
                    <a:p>
                      <a:pPr algn="ctr"/>
                      <a:r>
                        <a:rPr lang="en-US" sz="1100" dirty="0"/>
                        <a:t>Jour 14</a:t>
                      </a:r>
                    </a:p>
                  </a:txBody>
                  <a:tcPr marT="34290" marB="34290">
                    <a:cell3D prstMaterial="dkEdge">
                      <a:bevel w="77470" h="12700" prst="softRound"/>
                      <a:lightRig rig="flood" dir="t"/>
                    </a:cell3D>
                    <a:solidFill>
                      <a:srgbClr val="F2D8CF"/>
                    </a:solidFill>
                  </a:tcPr>
                </a:tc>
                <a:tc>
                  <a:txBody>
                    <a:bodyPr/>
                    <a:lstStyle/>
                    <a:p>
                      <a:pPr algn="ctr"/>
                      <a:r>
                        <a:rPr lang="en-US" sz="1100" b="0" dirty="0"/>
                        <a:t>29</a:t>
                      </a:r>
                    </a:p>
                    <a:p>
                      <a:pPr algn="ctr"/>
                      <a:r>
                        <a:rPr lang="en-US" sz="1100" b="0" dirty="0"/>
                        <a:t>Jour 15</a:t>
                      </a:r>
                    </a:p>
                  </a:txBody>
                  <a:tcPr marT="34290" marB="34290">
                    <a:cell3D prstMaterial="dkEdge">
                      <a:bevel w="77470" h="12700" prst="softRound"/>
                      <a:lightRig rig="flood" dir="t"/>
                    </a:cell3D>
                    <a:solidFill>
                      <a:srgbClr val="F2D8CF"/>
                    </a:solidFill>
                  </a:tcPr>
                </a:tc>
                <a:tc>
                  <a:txBody>
                    <a:bodyPr/>
                    <a:lstStyle/>
                    <a:p>
                      <a:pPr algn="ctr"/>
                      <a:r>
                        <a:rPr lang="en-US" sz="1100" dirty="0"/>
                        <a:t>30</a:t>
                      </a:r>
                    </a:p>
                    <a:p>
                      <a:pPr algn="ctr"/>
                      <a:r>
                        <a:rPr lang="en-US" sz="1100" dirty="0"/>
                        <a:t>Jour 16</a:t>
                      </a:r>
                    </a:p>
                  </a:txBody>
                  <a:tcPr marT="34290" marB="34290">
                    <a:cell3D prstMaterial="dkEdge">
                      <a:bevel w="77470" h="12700" prst="softRound"/>
                      <a:lightRig rig="flood" dir="t"/>
                    </a:cell3D>
                    <a:solidFill>
                      <a:srgbClr val="F2D8C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err="1"/>
                        <a:t>Ziv</a:t>
                      </a:r>
                      <a:r>
                        <a:rPr lang="en-US" sz="1200" b="1" dirty="0"/>
                        <a:t> 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Jour 17</a:t>
                      </a:r>
                    </a:p>
                  </a:txBody>
                  <a:tcPr marT="34290" marB="34290">
                    <a:cell3D prstMaterial="dkEdge">
                      <a:bevel w="77470" h="12700" prst="softRound"/>
                      <a:lightRig rig="flood" dir="t"/>
                    </a:cell3D>
                    <a:solidFill>
                      <a:srgbClr val="DF57FF"/>
                    </a:solidFill>
                  </a:tcPr>
                </a:tc>
                <a:tc>
                  <a:txBody>
                    <a:bodyPr/>
                    <a:lstStyle/>
                    <a:p>
                      <a:pPr algn="ctr"/>
                      <a:r>
                        <a:rPr lang="en-US" sz="1100" b="0" dirty="0"/>
                        <a:t> 2</a:t>
                      </a:r>
                    </a:p>
                    <a:p>
                      <a:pPr algn="ctr"/>
                      <a:r>
                        <a:rPr lang="en-US" sz="1100" b="0" dirty="0"/>
                        <a:t>Jour 18</a:t>
                      </a:r>
                    </a:p>
                  </a:txBody>
                  <a:tcPr marT="34290" marB="34290">
                    <a:cell3D prstMaterial="dkEdge">
                      <a:bevel w="77470" h="12700" prst="softRound"/>
                      <a:lightRig rig="flood" dir="t"/>
                    </a:cell3D>
                    <a:solidFill>
                      <a:schemeClr val="accent4">
                        <a:lumMod val="60000"/>
                        <a:lumOff val="40000"/>
                      </a:schemeClr>
                    </a:solidFill>
                  </a:tcPr>
                </a:tc>
                <a:extLst>
                  <a:ext uri="{0D108BD9-81ED-4DB2-BD59-A6C34878D82A}">
                    <a16:rowId xmlns:a16="http://schemas.microsoft.com/office/drawing/2014/main" val="10005"/>
                  </a:ext>
                </a:extLst>
              </a:tr>
              <a:tr h="274320">
                <a:tc>
                  <a:txBody>
                    <a:bodyPr/>
                    <a:lstStyle/>
                    <a:p>
                      <a:pPr algn="ctr"/>
                      <a:r>
                        <a:rPr lang="en-US" sz="1100" b="0" dirty="0"/>
                        <a:t>3</a:t>
                      </a:r>
                    </a:p>
                    <a:p>
                      <a:pPr algn="ctr"/>
                      <a:r>
                        <a:rPr lang="en-US" sz="1100" b="0" dirty="0"/>
                        <a:t>Jour 19</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dirty="0"/>
                        <a:t>4</a:t>
                      </a:r>
                    </a:p>
                    <a:p>
                      <a:pPr algn="ctr"/>
                      <a:r>
                        <a:rPr lang="en-US" sz="1100" dirty="0"/>
                        <a:t>Jour 20</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dirty="0"/>
                        <a:t>5</a:t>
                      </a:r>
                    </a:p>
                    <a:p>
                      <a:pPr algn="ctr"/>
                      <a:r>
                        <a:rPr lang="en-US" sz="1100" dirty="0"/>
                        <a:t>Jour 21</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b="0" dirty="0"/>
                        <a:t>6</a:t>
                      </a:r>
                    </a:p>
                    <a:p>
                      <a:pPr algn="ctr"/>
                      <a:r>
                        <a:rPr lang="en-US" sz="1100" b="0" dirty="0"/>
                        <a:t>Jour 22</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dirty="0"/>
                        <a:t>7</a:t>
                      </a:r>
                    </a:p>
                    <a:p>
                      <a:pPr algn="ctr"/>
                      <a:r>
                        <a:rPr lang="en-US" sz="1100" dirty="0"/>
                        <a:t>Jour 23</a:t>
                      </a:r>
                    </a:p>
                  </a:txBody>
                  <a:tcPr marT="34290" marB="34290">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8</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Jour 24</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b="0" dirty="0"/>
                        <a:t> 9</a:t>
                      </a:r>
                    </a:p>
                    <a:p>
                      <a:pPr algn="ctr"/>
                      <a:r>
                        <a:rPr lang="en-US" sz="1100" b="0" dirty="0"/>
                        <a:t>Jour 25</a:t>
                      </a:r>
                    </a:p>
                  </a:txBody>
                  <a:tcPr marT="34290" marB="34290">
                    <a:cell3D prstMaterial="dkEdge">
                      <a:bevel w="77470" h="12700" prst="softRound"/>
                      <a:lightRig rig="flood" dir="t"/>
                    </a:cell3D>
                    <a:solidFill>
                      <a:schemeClr val="accent4">
                        <a:lumMod val="60000"/>
                        <a:lumOff val="40000"/>
                      </a:schemeClr>
                    </a:solidFill>
                  </a:tcPr>
                </a:tc>
                <a:extLst>
                  <a:ext uri="{0D108BD9-81ED-4DB2-BD59-A6C34878D82A}">
                    <a16:rowId xmlns:a16="http://schemas.microsoft.com/office/drawing/2014/main" val="10006"/>
                  </a:ext>
                </a:extLst>
              </a:tr>
              <a:tr h="274320">
                <a:tc>
                  <a:txBody>
                    <a:bodyPr/>
                    <a:lstStyle/>
                    <a:p>
                      <a:pPr algn="ctr"/>
                      <a:r>
                        <a:rPr lang="en-US" sz="1100" b="0" dirty="0"/>
                        <a:t>10</a:t>
                      </a:r>
                    </a:p>
                    <a:p>
                      <a:pPr algn="ctr"/>
                      <a:r>
                        <a:rPr lang="en-US" sz="1100" b="0" dirty="0"/>
                        <a:t>Jour 26</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dirty="0"/>
                        <a:t>11</a:t>
                      </a:r>
                    </a:p>
                    <a:p>
                      <a:pPr algn="ctr"/>
                      <a:r>
                        <a:rPr lang="en-US" sz="1100" dirty="0"/>
                        <a:t>Jour 27</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dirty="0"/>
                        <a:t>12</a:t>
                      </a:r>
                    </a:p>
                    <a:p>
                      <a:pPr algn="ctr"/>
                      <a:r>
                        <a:rPr lang="en-US" sz="1100" dirty="0"/>
                        <a:t>Jour 28</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b="0" dirty="0"/>
                        <a:t>13</a:t>
                      </a:r>
                    </a:p>
                    <a:p>
                      <a:pPr algn="ctr"/>
                      <a:r>
                        <a:rPr lang="en-US" sz="1100" b="0" dirty="0"/>
                        <a:t>Jour 29</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dirty="0"/>
                        <a:t>14</a:t>
                      </a:r>
                    </a:p>
                    <a:p>
                      <a:pPr algn="ctr"/>
                      <a:r>
                        <a:rPr lang="en-US" sz="1100" b="1" dirty="0"/>
                        <a:t>Jour 30</a:t>
                      </a:r>
                    </a:p>
                  </a:txBody>
                  <a:tcPr marT="34290" marB="34290">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15</a:t>
                      </a:r>
                    </a:p>
                  </a:txBody>
                  <a:tcPr marT="34290" marB="34290" anchor="ctr">
                    <a:cell3D prstMaterial="dkEdge">
                      <a:bevel w="77470" h="12700" prst="softRound"/>
                      <a:lightRig rig="flood" dir="t"/>
                    </a:cell3D>
                    <a:gradFill>
                      <a:gsLst>
                        <a:gs pos="38000">
                          <a:srgbClr val="DF57FF"/>
                        </a:gs>
                        <a:gs pos="27000">
                          <a:schemeClr val="bg1"/>
                        </a:gs>
                      </a:gsLst>
                      <a:path path="circle">
                        <a:fillToRect l="50000" t="50000" r="50000" b="50000"/>
                      </a:path>
                    </a:gradFill>
                  </a:tcPr>
                </a:tc>
                <a:tc>
                  <a:txBody>
                    <a:bodyPr/>
                    <a:lstStyle/>
                    <a:p>
                      <a:pPr algn="ctr"/>
                      <a:r>
                        <a:rPr lang="en-US" sz="1100" b="0" dirty="0"/>
                        <a:t>16</a:t>
                      </a:r>
                    </a:p>
                  </a:txBody>
                  <a:tcPr marT="34290" marB="34290" anchor="ctr">
                    <a:cell3D prstMaterial="dkEdge">
                      <a:bevel w="77470" h="12700" prst="softRound"/>
                      <a:lightRig rig="flood" dir="t"/>
                    </a:cell3D>
                    <a:solidFill>
                      <a:schemeClr val="accent4">
                        <a:lumMod val="60000"/>
                        <a:lumOff val="40000"/>
                      </a:schemeClr>
                    </a:solidFill>
                  </a:tcPr>
                </a:tc>
                <a:extLst>
                  <a:ext uri="{0D108BD9-81ED-4DB2-BD59-A6C34878D82A}">
                    <a16:rowId xmlns:a16="http://schemas.microsoft.com/office/drawing/2014/main" val="10007"/>
                  </a:ext>
                </a:extLst>
              </a:tr>
              <a:tr h="274320">
                <a:tc>
                  <a:txBody>
                    <a:bodyPr/>
                    <a:lstStyle/>
                    <a:p>
                      <a:pPr algn="ctr"/>
                      <a:r>
                        <a:rPr lang="en-US" sz="1100" b="0" dirty="0"/>
                        <a:t>17</a:t>
                      </a:r>
                      <a:endParaRPr lang="en-US" sz="1400" b="0" dirty="0"/>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b="0" dirty="0"/>
                        <a:t>18</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dirty="0"/>
                        <a:t>19</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b="0" dirty="0"/>
                        <a:t>20</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dirty="0"/>
                        <a:t>21</a:t>
                      </a:r>
                    </a:p>
                  </a:txBody>
                  <a:tcPr marT="34290" marB="34290">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22</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b="0" dirty="0"/>
                        <a:t>23</a:t>
                      </a:r>
                    </a:p>
                  </a:txBody>
                  <a:tcPr marT="34290" marB="34290">
                    <a:cell3D prstMaterial="dkEdge">
                      <a:bevel w="77470" h="12700" prst="softRound"/>
                      <a:lightRig rig="flood" dir="t"/>
                    </a:cell3D>
                    <a:solidFill>
                      <a:schemeClr val="accent4">
                        <a:lumMod val="60000"/>
                        <a:lumOff val="40000"/>
                      </a:schemeClr>
                    </a:solidFill>
                  </a:tcPr>
                </a:tc>
                <a:extLst>
                  <a:ext uri="{0D108BD9-81ED-4DB2-BD59-A6C34878D82A}">
                    <a16:rowId xmlns:a16="http://schemas.microsoft.com/office/drawing/2014/main" val="10008"/>
                  </a:ext>
                </a:extLst>
              </a:tr>
              <a:tr h="274320">
                <a:tc>
                  <a:txBody>
                    <a:bodyPr/>
                    <a:lstStyle/>
                    <a:p>
                      <a:pPr algn="ctr"/>
                      <a:r>
                        <a:rPr lang="en-US" sz="1100" b="0" dirty="0"/>
                        <a:t>24</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dirty="0"/>
                        <a:t>25</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dirty="0"/>
                        <a:t>26</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b="0" dirty="0"/>
                        <a:t>27</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b="0" dirty="0"/>
                        <a:t>28</a:t>
                      </a:r>
                    </a:p>
                  </a:txBody>
                  <a:tcPr marT="34290" marB="34290">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29</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b="0" dirty="0"/>
                        <a:t>30</a:t>
                      </a:r>
                    </a:p>
                  </a:txBody>
                  <a:tcPr marT="34290" marB="34290">
                    <a:cell3D prstMaterial="dkEdge">
                      <a:bevel w="77470" h="12700" prst="softRound"/>
                      <a:lightRig rig="flood" dir="t"/>
                    </a:cell3D>
                    <a:solidFill>
                      <a:schemeClr val="accent4">
                        <a:lumMod val="60000"/>
                        <a:lumOff val="40000"/>
                      </a:schemeClr>
                    </a:solidFill>
                  </a:tcPr>
                </a:tc>
                <a:extLst>
                  <a:ext uri="{0D108BD9-81ED-4DB2-BD59-A6C34878D82A}">
                    <a16:rowId xmlns:a16="http://schemas.microsoft.com/office/drawing/2014/main" val="10009"/>
                  </a:ext>
                </a:extLst>
              </a:tr>
            </a:tbl>
          </a:graphicData>
        </a:graphic>
      </p:graphicFrame>
      <p:sp>
        <p:nvSpPr>
          <p:cNvPr id="12" name="Rectangle 11"/>
          <p:cNvSpPr/>
          <p:nvPr/>
        </p:nvSpPr>
        <p:spPr>
          <a:xfrm>
            <a:off x="6068961" y="3858379"/>
            <a:ext cx="1018833" cy="432048"/>
          </a:xfrm>
          <a:prstGeom prst="rect">
            <a:avLst/>
          </a:prstGeom>
          <a:solidFill>
            <a:schemeClr val="accent2">
              <a:lumMod val="20000"/>
              <a:lumOff val="80000"/>
            </a:schemeClr>
          </a:solidFill>
          <a:ln>
            <a:noFill/>
          </a:ln>
          <a:effectLst>
            <a:glow rad="635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4176966" y="2194208"/>
            <a:ext cx="648072" cy="4320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5230793" y="3858379"/>
            <a:ext cx="648072" cy="4320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662699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xit" presetSubtype="37" fill="hold" grpId="1" nodeType="clickEffect">
                                  <p:stCondLst>
                                    <p:cond delay="0"/>
                                  </p:stCondLst>
                                  <p:childTnLst>
                                    <p:animEffect transition="out" filter="barn(outVertical)">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Lowlands Heat Sunrise Fields Grass Clouds Village Brushes Desert Field Hot Nature Sky Sun Wallpaper Backgroun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717"/>
            <a:ext cx="9144000" cy="51427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41</a:t>
            </a:fld>
            <a:endParaRPr lang="fr-FR" dirty="0">
              <a:solidFill>
                <a:schemeClr val="bg1">
                  <a:lumMod val="75000"/>
                </a:schemeClr>
              </a:solidFill>
            </a:endParaRPr>
          </a:p>
        </p:txBody>
      </p:sp>
      <p:sp>
        <p:nvSpPr>
          <p:cNvPr id="18" name="ZoneTexte 17"/>
          <p:cNvSpPr txBox="1"/>
          <p:nvPr/>
        </p:nvSpPr>
        <p:spPr>
          <a:xfrm>
            <a:off x="112565" y="411510"/>
            <a:ext cx="8834078" cy="300082"/>
          </a:xfrm>
          <a:prstGeom prst="rect">
            <a:avLst/>
          </a:prstGeom>
          <a:noFill/>
        </p:spPr>
        <p:txBody>
          <a:bodyPr wrap="square" rtlCol="0">
            <a:spAutoFit/>
          </a:bodyPr>
          <a:lstStyle/>
          <a:p>
            <a:r>
              <a:rPr lang="fr-FR" sz="1350" dirty="0">
                <a:solidFill>
                  <a:srgbClr val="FFFF00"/>
                </a:solidFill>
                <a:latin typeface="Arial" panose="020B0604020202020204" pitchFamily="34" charset="0"/>
                <a:cs typeface="Arial" panose="020B0604020202020204" pitchFamily="34" charset="0"/>
              </a:rPr>
              <a:t>2</a:t>
            </a:r>
            <a:r>
              <a:rPr lang="fr-FR" sz="1350" dirty="0">
                <a:solidFill>
                  <a:schemeClr val="bg1"/>
                </a:solidFill>
                <a:latin typeface="Arial" panose="020B0604020202020204" pitchFamily="34" charset="0"/>
                <a:cs typeface="Arial" panose="020B0604020202020204" pitchFamily="34" charset="0"/>
              </a:rPr>
              <a:t> Et </a:t>
            </a:r>
            <a:r>
              <a:rPr lang="fr-FR" sz="1350" u="sng" dirty="0">
                <a:solidFill>
                  <a:schemeClr val="bg1"/>
                </a:solidFill>
                <a:latin typeface="Arial" panose="020B0604020202020204" pitchFamily="34" charset="0"/>
                <a:cs typeface="Arial" panose="020B0604020202020204" pitchFamily="34" charset="0"/>
              </a:rPr>
              <a:t>toute l'assemblée</a:t>
            </a:r>
            <a:r>
              <a:rPr lang="fr-FR" sz="1350" dirty="0">
                <a:solidFill>
                  <a:schemeClr val="bg1"/>
                </a:solidFill>
                <a:latin typeface="Arial" panose="020B0604020202020204" pitchFamily="34" charset="0"/>
                <a:cs typeface="Arial" panose="020B0604020202020204" pitchFamily="34" charset="0"/>
              </a:rPr>
              <a:t> des enfants d'Israël </a:t>
            </a:r>
            <a:r>
              <a:rPr lang="fr-FR" sz="1350" dirty="0">
                <a:solidFill>
                  <a:srgbClr val="FFFF4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murmura</a:t>
            </a:r>
            <a:r>
              <a:rPr lang="fr-FR" sz="135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350" dirty="0">
                <a:solidFill>
                  <a:schemeClr val="bg1"/>
                </a:solidFill>
                <a:latin typeface="Arial" panose="020B0604020202020204" pitchFamily="34" charset="0"/>
                <a:cs typeface="Arial" panose="020B0604020202020204" pitchFamily="34" charset="0"/>
              </a:rPr>
              <a:t>dans ce désert </a:t>
            </a:r>
            <a:r>
              <a:rPr lang="fr-FR" sz="1350" dirty="0">
                <a:solidFill>
                  <a:srgbClr val="FFFF4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contre Moïse et contre Aaron</a:t>
            </a:r>
            <a:r>
              <a:rPr lang="fr-FR" sz="1350" dirty="0">
                <a:solidFill>
                  <a:schemeClr val="bg1"/>
                </a:solidFill>
                <a:latin typeface="Arial" panose="020B0604020202020204" pitchFamily="34" charset="0"/>
                <a:cs typeface="Arial" panose="020B0604020202020204" pitchFamily="34" charset="0"/>
              </a:rPr>
              <a:t>.</a:t>
            </a:r>
          </a:p>
        </p:txBody>
      </p:sp>
      <p:sp>
        <p:nvSpPr>
          <p:cNvPr id="11" name="Virage 10"/>
          <p:cNvSpPr/>
          <p:nvPr/>
        </p:nvSpPr>
        <p:spPr>
          <a:xfrm flipV="1">
            <a:off x="884196" y="711592"/>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ZoneTexte 11"/>
          <p:cNvSpPr txBox="1"/>
          <p:nvPr/>
        </p:nvSpPr>
        <p:spPr>
          <a:xfrm>
            <a:off x="1433259" y="717566"/>
            <a:ext cx="7027173" cy="523220"/>
          </a:xfrm>
          <a:prstGeom prst="rect">
            <a:avLst/>
          </a:prstGeom>
          <a:noFill/>
          <a:ln>
            <a:solidFill>
              <a:srgbClr val="FFFF00"/>
            </a:solidFill>
            <a:prstDash val="sysDash"/>
          </a:ln>
        </p:spPr>
        <p:txBody>
          <a:bodyPr wrap="square" rtlCol="0">
            <a:spAutoFit/>
          </a:bodyPr>
          <a:lstStyle/>
          <a:p>
            <a:r>
              <a:rPr lang="fr-FR" sz="1400" dirty="0">
                <a:solidFill>
                  <a:schemeClr val="bg1"/>
                </a:solidFill>
                <a:latin typeface="Spectral Light" panose="02020302060000000000" pitchFamily="18" charset="0"/>
                <a:cs typeface="Arial" panose="020B0604020202020204" pitchFamily="34" charset="0"/>
              </a:rPr>
              <a:t>Nous pouvons présumer ici que les Israélites ne sont pas en voyage. Tout le peuple est rassemblé, en repos (16 </a:t>
            </a:r>
            <a:r>
              <a:rPr lang="fr-FR" sz="1400" dirty="0" err="1">
                <a:solidFill>
                  <a:schemeClr val="bg1"/>
                </a:solidFill>
                <a:latin typeface="Spectral Light" panose="02020302060000000000" pitchFamily="18" charset="0"/>
                <a:cs typeface="Arial" panose="020B0604020202020204" pitchFamily="34" charset="0"/>
              </a:rPr>
              <a:t>ziv</a:t>
            </a:r>
            <a:r>
              <a:rPr lang="fr-FR" sz="1400" dirty="0">
                <a:solidFill>
                  <a:schemeClr val="bg1"/>
                </a:solidFill>
                <a:latin typeface="Spectral Light" panose="02020302060000000000" pitchFamily="18" charset="0"/>
                <a:cs typeface="Arial" panose="020B0604020202020204" pitchFamily="34" charset="0"/>
              </a:rPr>
              <a:t> : shabbat), et a l’opportunité de se plaindre de sa condition…</a:t>
            </a:r>
          </a:p>
        </p:txBody>
      </p:sp>
      <p:sp>
        <p:nvSpPr>
          <p:cNvPr id="13" name="ZoneTexte 12"/>
          <p:cNvSpPr txBox="1"/>
          <p:nvPr/>
        </p:nvSpPr>
        <p:spPr>
          <a:xfrm>
            <a:off x="112565" y="1469399"/>
            <a:ext cx="8834078" cy="715581"/>
          </a:xfrm>
          <a:prstGeom prst="rect">
            <a:avLst/>
          </a:prstGeom>
          <a:noFill/>
        </p:spPr>
        <p:txBody>
          <a:bodyPr wrap="square" rtlCol="0">
            <a:spAutoFit/>
          </a:bodyPr>
          <a:lstStyle/>
          <a:p>
            <a:r>
              <a:rPr lang="fr-FR" sz="1350" dirty="0">
                <a:solidFill>
                  <a:srgbClr val="FFFF00"/>
                </a:solidFill>
                <a:latin typeface="Arial" panose="020B0604020202020204" pitchFamily="34" charset="0"/>
                <a:cs typeface="Arial" panose="020B0604020202020204" pitchFamily="34" charset="0"/>
              </a:rPr>
              <a:t>3</a:t>
            </a:r>
            <a:r>
              <a:rPr lang="fr-FR" sz="1350" dirty="0">
                <a:solidFill>
                  <a:schemeClr val="bg1"/>
                </a:solidFill>
                <a:latin typeface="Arial" panose="020B0604020202020204" pitchFamily="34" charset="0"/>
                <a:cs typeface="Arial" panose="020B0604020202020204" pitchFamily="34" charset="0"/>
              </a:rPr>
              <a:t> Les Israélites leur dirent : « </a:t>
            </a:r>
            <a:r>
              <a:rPr lang="fr-FR" sz="1350" dirty="0">
                <a:solidFill>
                  <a:srgbClr val="FFFF4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Pourquoi</a:t>
            </a:r>
            <a:r>
              <a:rPr lang="fr-FR" sz="1350" dirty="0">
                <a:solidFill>
                  <a:srgbClr val="FFFF47"/>
                </a:solidFill>
                <a:latin typeface="Arial" panose="020B0604020202020204" pitchFamily="34" charset="0"/>
                <a:cs typeface="Arial" panose="020B0604020202020204" pitchFamily="34" charset="0"/>
              </a:rPr>
              <a:t> </a:t>
            </a:r>
            <a:r>
              <a:rPr lang="fr-FR" sz="1350" dirty="0">
                <a:solidFill>
                  <a:schemeClr val="bg1"/>
                </a:solidFill>
                <a:latin typeface="Arial" panose="020B0604020202020204" pitchFamily="34" charset="0"/>
                <a:cs typeface="Arial" panose="020B0604020202020204" pitchFamily="34" charset="0"/>
              </a:rPr>
              <a:t>ne sommes-nous pas morts de la main de YHWH en Egypte, quand nous étions assis près des marmites de </a:t>
            </a:r>
            <a:r>
              <a:rPr lang="fr-FR" sz="1350"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viande</a:t>
            </a:r>
            <a:r>
              <a:rPr lang="fr-FR" sz="1350" dirty="0">
                <a:solidFill>
                  <a:schemeClr val="bg1"/>
                </a:solidFill>
                <a:latin typeface="Arial" panose="020B0604020202020204" pitchFamily="34" charset="0"/>
                <a:cs typeface="Arial" panose="020B0604020202020204" pitchFamily="34" charset="0"/>
              </a:rPr>
              <a:t>, quand nous mangions du </a:t>
            </a:r>
            <a:r>
              <a:rPr lang="fr-FR" sz="135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pain</a:t>
            </a:r>
            <a:r>
              <a:rPr lang="fr-FR" sz="1350" dirty="0">
                <a:solidFill>
                  <a:schemeClr val="bg1"/>
                </a:solidFill>
                <a:latin typeface="Arial" panose="020B0604020202020204" pitchFamily="34" charset="0"/>
                <a:cs typeface="Arial" panose="020B0604020202020204" pitchFamily="34" charset="0"/>
              </a:rPr>
              <a:t> à satiété? Au contraire, vous nous avez conduits dans ce désert pour faire mourir de faim toute cette assemblée.»</a:t>
            </a:r>
          </a:p>
        </p:txBody>
      </p:sp>
      <p:sp>
        <p:nvSpPr>
          <p:cNvPr id="14" name="Éclair 13"/>
          <p:cNvSpPr/>
          <p:nvPr/>
        </p:nvSpPr>
        <p:spPr>
          <a:xfrm rot="7658677">
            <a:off x="3824355" y="176314"/>
            <a:ext cx="504056" cy="360040"/>
          </a:xfrm>
          <a:prstGeom prst="lightningBol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Éclair 15"/>
          <p:cNvSpPr/>
          <p:nvPr/>
        </p:nvSpPr>
        <p:spPr>
          <a:xfrm rot="20088474">
            <a:off x="2392408" y="1289379"/>
            <a:ext cx="504056" cy="360040"/>
          </a:xfrm>
          <a:prstGeom prst="lightningBol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Virage 16"/>
          <p:cNvSpPr/>
          <p:nvPr/>
        </p:nvSpPr>
        <p:spPr>
          <a:xfrm flipV="1">
            <a:off x="854116" y="3832469"/>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ZoneTexte 18"/>
          <p:cNvSpPr txBox="1"/>
          <p:nvPr/>
        </p:nvSpPr>
        <p:spPr>
          <a:xfrm>
            <a:off x="1327471" y="3891155"/>
            <a:ext cx="7560840" cy="307777"/>
          </a:xfrm>
          <a:prstGeom prst="rect">
            <a:avLst/>
          </a:prstGeom>
          <a:noFill/>
          <a:ln>
            <a:solidFill>
              <a:srgbClr val="FFFF00"/>
            </a:solidFill>
            <a:prstDash val="sysDash"/>
          </a:ln>
        </p:spPr>
        <p:txBody>
          <a:bodyPr wrap="square" rtlCol="0">
            <a:spAutoFit/>
          </a:bodyPr>
          <a:lstStyle/>
          <a:p>
            <a:r>
              <a:rPr lang="fr-FR" sz="1400" dirty="0">
                <a:solidFill>
                  <a:schemeClr val="bg1"/>
                </a:solidFill>
                <a:latin typeface="Spectral Light" panose="02020302060000000000" pitchFamily="18" charset="0"/>
                <a:cs typeface="Arial" panose="020B0604020202020204" pitchFamily="34" charset="0"/>
              </a:rPr>
              <a:t>Le Livre de l’Alliance sera donné au peuple quelques semaines plus tard, au pied du mont Sinaï.</a:t>
            </a:r>
          </a:p>
        </p:txBody>
      </p:sp>
      <p:sp>
        <p:nvSpPr>
          <p:cNvPr id="20" name="ZoneTexte 19"/>
          <p:cNvSpPr txBox="1"/>
          <p:nvPr/>
        </p:nvSpPr>
        <p:spPr>
          <a:xfrm>
            <a:off x="154961" y="3241902"/>
            <a:ext cx="8834078" cy="507831"/>
          </a:xfrm>
          <a:prstGeom prst="rect">
            <a:avLst/>
          </a:prstGeom>
          <a:noFill/>
        </p:spPr>
        <p:txBody>
          <a:bodyPr wrap="square" rtlCol="0">
            <a:spAutoFit/>
          </a:bodyPr>
          <a:lstStyle/>
          <a:p>
            <a:r>
              <a:rPr lang="fr-FR" sz="1350" dirty="0">
                <a:solidFill>
                  <a:srgbClr val="FFFF00"/>
                </a:solidFill>
                <a:latin typeface="Arial" panose="020B0604020202020204" pitchFamily="34" charset="0"/>
                <a:cs typeface="Arial" panose="020B0604020202020204" pitchFamily="34" charset="0"/>
              </a:rPr>
              <a:t>4</a:t>
            </a:r>
            <a:r>
              <a:rPr lang="fr-FR" sz="1350" dirty="0">
                <a:solidFill>
                  <a:schemeClr val="bg1"/>
                </a:solidFill>
                <a:latin typeface="Arial" panose="020B0604020202020204" pitchFamily="34" charset="0"/>
                <a:cs typeface="Arial" panose="020B0604020202020204" pitchFamily="34" charset="0"/>
              </a:rPr>
              <a:t> </a:t>
            </a:r>
            <a:r>
              <a:rPr lang="fr-FR" sz="1350" u="sng" dirty="0">
                <a:solidFill>
                  <a:schemeClr val="bg1"/>
                </a:solidFill>
                <a:latin typeface="Arial" panose="020B0604020202020204" pitchFamily="34" charset="0"/>
                <a:cs typeface="Arial" panose="020B0604020202020204" pitchFamily="34" charset="0"/>
              </a:rPr>
              <a:t>YHWH dit à Moïse</a:t>
            </a:r>
            <a:r>
              <a:rPr lang="fr-FR" sz="1350" dirty="0">
                <a:solidFill>
                  <a:schemeClr val="bg1"/>
                </a:solidFill>
                <a:latin typeface="Arial" panose="020B0604020202020204" pitchFamily="34" charset="0"/>
                <a:cs typeface="Arial" panose="020B0604020202020204" pitchFamily="34" charset="0"/>
              </a:rPr>
              <a:t> : « Je vais faire pleuvoir du</a:t>
            </a:r>
            <a:r>
              <a:rPr lang="fr-FR" sz="1350" dirty="0">
                <a:solidFill>
                  <a:srgbClr val="DF57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35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pain </a:t>
            </a:r>
            <a:r>
              <a:rPr lang="fr-FR" sz="1350" dirty="0">
                <a:solidFill>
                  <a:schemeClr val="bg1"/>
                </a:solidFill>
                <a:latin typeface="Arial" panose="020B0604020202020204" pitchFamily="34" charset="0"/>
                <a:cs typeface="Arial" panose="020B0604020202020204" pitchFamily="34" charset="0"/>
              </a:rPr>
              <a:t>pour vous depuis le ciel. Le peuple sortira et en ramassera </a:t>
            </a:r>
            <a:r>
              <a:rPr lang="fr-FR" sz="1350" dirty="0">
                <a:solidFill>
                  <a:srgbClr val="FFC000"/>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chaque jour </a:t>
            </a:r>
            <a:r>
              <a:rPr lang="fr-FR" sz="1350" dirty="0">
                <a:solidFill>
                  <a:schemeClr val="bg1"/>
                </a:solidFill>
                <a:latin typeface="Arial" panose="020B0604020202020204" pitchFamily="34" charset="0"/>
                <a:cs typeface="Arial" panose="020B0604020202020204" pitchFamily="34" charset="0"/>
              </a:rPr>
              <a:t>la quantité nécessaire. Ainsi, je le mettrai à l'épreuve et </a:t>
            </a:r>
            <a:r>
              <a:rPr lang="fr-FR" sz="1350" u="sng" dirty="0">
                <a:solidFill>
                  <a:schemeClr val="bg1"/>
                </a:solidFill>
                <a:latin typeface="Arial" panose="020B0604020202020204" pitchFamily="34" charset="0"/>
                <a:cs typeface="Arial" panose="020B0604020202020204" pitchFamily="34" charset="0"/>
              </a:rPr>
              <a:t>je verrai s'il suivra, ou non, ma loi</a:t>
            </a:r>
            <a:r>
              <a:rPr lang="fr-FR" sz="1350" dirty="0">
                <a:solidFill>
                  <a:schemeClr val="bg1"/>
                </a:solidFill>
                <a:latin typeface="Arial" panose="020B0604020202020204" pitchFamily="34" charset="0"/>
                <a:cs typeface="Arial" panose="020B0604020202020204" pitchFamily="34" charset="0"/>
              </a:rPr>
              <a:t> (torah).</a:t>
            </a:r>
          </a:p>
        </p:txBody>
      </p:sp>
      <p:sp>
        <p:nvSpPr>
          <p:cNvPr id="21" name="Virage 20"/>
          <p:cNvSpPr/>
          <p:nvPr/>
        </p:nvSpPr>
        <p:spPr>
          <a:xfrm flipV="1">
            <a:off x="854116" y="2212069"/>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ZoneTexte 21"/>
          <p:cNvSpPr txBox="1"/>
          <p:nvPr/>
        </p:nvSpPr>
        <p:spPr>
          <a:xfrm>
            <a:off x="1403179" y="2218043"/>
            <a:ext cx="7543464" cy="738664"/>
          </a:xfrm>
          <a:prstGeom prst="rect">
            <a:avLst/>
          </a:prstGeom>
          <a:noFill/>
          <a:ln>
            <a:solidFill>
              <a:srgbClr val="FFFF00"/>
            </a:solidFill>
            <a:prstDash val="sysDash"/>
          </a:ln>
        </p:spPr>
        <p:txBody>
          <a:bodyPr wrap="square" rtlCol="0">
            <a:spAutoFit/>
          </a:bodyPr>
          <a:lstStyle/>
          <a:p>
            <a:r>
              <a:rPr lang="fr-FR" sz="1400" dirty="0">
                <a:solidFill>
                  <a:schemeClr val="bg1"/>
                </a:solidFill>
                <a:latin typeface="Spectral Light" panose="02020302060000000000" pitchFamily="18" charset="0"/>
                <a:cs typeface="Arial" panose="020B0604020202020204" pitchFamily="34" charset="0"/>
              </a:rPr>
              <a:t>Le peuple n’avait-il plus de bétail (taureaux, bœufs, génisses, chèvres, agneaux…) à disposition ?</a:t>
            </a:r>
          </a:p>
          <a:p>
            <a:r>
              <a:rPr lang="fr-FR" sz="1400" dirty="0">
                <a:solidFill>
                  <a:schemeClr val="bg1"/>
                </a:solidFill>
                <a:latin typeface="Spectral Light" panose="02020302060000000000" pitchFamily="18" charset="0"/>
                <a:cs typeface="Arial" panose="020B0604020202020204" pitchFamily="34" charset="0"/>
              </a:rPr>
              <a:t>Chaque animal tué pour la consommation ne devait-il pas être d’abord sacrifié à Yahuah ?</a:t>
            </a:r>
          </a:p>
          <a:p>
            <a:r>
              <a:rPr lang="fr-FR" sz="1400" dirty="0">
                <a:solidFill>
                  <a:schemeClr val="bg1"/>
                </a:solidFill>
                <a:latin typeface="Spectral Light" panose="02020302060000000000" pitchFamily="18" charset="0"/>
                <a:cs typeface="Arial" panose="020B0604020202020204" pitchFamily="34" charset="0"/>
              </a:rPr>
              <a:t>À quelle viande consommée en Égypte les Israélites </a:t>
            </a:r>
            <a:r>
              <a:rPr lang="fr-FR" sz="1400" dirty="0" err="1">
                <a:solidFill>
                  <a:schemeClr val="bg1"/>
                </a:solidFill>
                <a:latin typeface="Spectral Light" panose="02020302060000000000" pitchFamily="18" charset="0"/>
                <a:cs typeface="Arial" panose="020B0604020202020204" pitchFamily="34" charset="0"/>
              </a:rPr>
              <a:t>font-ils</a:t>
            </a:r>
            <a:r>
              <a:rPr lang="fr-FR" sz="1400" dirty="0">
                <a:solidFill>
                  <a:schemeClr val="bg1"/>
                </a:solidFill>
                <a:latin typeface="Spectral Light" panose="02020302060000000000" pitchFamily="18" charset="0"/>
                <a:cs typeface="Arial" panose="020B0604020202020204" pitchFamily="34" charset="0"/>
              </a:rPr>
              <a:t> ici allusion ? </a:t>
            </a:r>
          </a:p>
        </p:txBody>
      </p:sp>
    </p:spTree>
    <p:extLst>
      <p:ext uri="{BB962C8B-B14F-4D97-AF65-F5344CB8AC3E}">
        <p14:creationId xmlns:p14="http://schemas.microsoft.com/office/powerpoint/2010/main" val="427660826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fade">
                                      <p:cBhvr>
                                        <p:cTn id="32" dur="500"/>
                                        <p:tgtEl>
                                          <p:spTgt spid="2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1" end="1"/>
                                            </p:txEl>
                                          </p:spTgt>
                                        </p:tgtEl>
                                        <p:attrNameLst>
                                          <p:attrName>style.visibility</p:attrName>
                                        </p:attrNameLst>
                                      </p:cBhvr>
                                      <p:to>
                                        <p:strVal val="visible"/>
                                      </p:to>
                                    </p:set>
                                    <p:animEffect transition="in" filter="fade">
                                      <p:cBhvr>
                                        <p:cTn id="37" dur="500"/>
                                        <p:tgtEl>
                                          <p:spTgt spid="2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xEl>
                                              <p:pRg st="2" end="2"/>
                                            </p:txEl>
                                          </p:spTgt>
                                        </p:tgtEl>
                                        <p:attrNameLst>
                                          <p:attrName>style.visibility</p:attrName>
                                        </p:attrNameLst>
                                      </p:cBhvr>
                                      <p:to>
                                        <p:strVal val="visible"/>
                                      </p:to>
                                    </p:set>
                                    <p:animEffect transition="in" filter="fade">
                                      <p:cBhvr>
                                        <p:cTn id="42" dur="500"/>
                                        <p:tgtEl>
                                          <p:spTgt spid="2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fade">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repeatCount="200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27" presetClass="emph" presetSubtype="0" repeatCount="2000" fill="remove" grpId="1" nodeType="withEffect">
                                  <p:stCondLst>
                                    <p:cond delay="0"/>
                                  </p:stCondLst>
                                  <p:childTnLst>
                                    <p:animClr clrSpc="rgb" dir="cw">
                                      <p:cBhvr override="childStyle">
                                        <p:cTn id="64" dur="250" autoRev="1" fill="remove"/>
                                        <p:tgtEl>
                                          <p:spTgt spid="14"/>
                                        </p:tgtEl>
                                        <p:attrNameLst>
                                          <p:attrName>style.color</p:attrName>
                                        </p:attrNameLst>
                                      </p:cBhvr>
                                      <p:to>
                                        <a:schemeClr val="bg1"/>
                                      </p:to>
                                    </p:animClr>
                                    <p:animClr clrSpc="rgb" dir="cw">
                                      <p:cBhvr>
                                        <p:cTn id="65" dur="250" autoRev="1" fill="remove"/>
                                        <p:tgtEl>
                                          <p:spTgt spid="14"/>
                                        </p:tgtEl>
                                        <p:attrNameLst>
                                          <p:attrName>fillcolor</p:attrName>
                                        </p:attrNameLst>
                                      </p:cBhvr>
                                      <p:to>
                                        <a:schemeClr val="bg1"/>
                                      </p:to>
                                    </p:animClr>
                                    <p:set>
                                      <p:cBhvr>
                                        <p:cTn id="66" dur="250" autoRev="1" fill="remove"/>
                                        <p:tgtEl>
                                          <p:spTgt spid="14"/>
                                        </p:tgtEl>
                                        <p:attrNameLst>
                                          <p:attrName>fill.type</p:attrName>
                                        </p:attrNameLst>
                                      </p:cBhvr>
                                      <p:to>
                                        <p:strVal val="solid"/>
                                      </p:to>
                                    </p:set>
                                    <p:set>
                                      <p:cBhvr>
                                        <p:cTn id="67" dur="250" autoRev="1" fill="remove"/>
                                        <p:tgtEl>
                                          <p:spTgt spid="14"/>
                                        </p:tgtEl>
                                        <p:attrNameLst>
                                          <p:attrName>fill.on</p:attrName>
                                        </p:attrNameLst>
                                      </p:cBhvr>
                                      <p:to>
                                        <p:strVal val="true"/>
                                      </p:to>
                                    </p:se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par>
                                <p:cTn id="72" presetID="27" presetClass="emph" presetSubtype="0" repeatCount="2000" fill="remove" grpId="1" nodeType="withEffect">
                                  <p:stCondLst>
                                    <p:cond delay="0"/>
                                  </p:stCondLst>
                                  <p:childTnLst>
                                    <p:animClr clrSpc="rgb" dir="cw">
                                      <p:cBhvr override="childStyle">
                                        <p:cTn id="73" dur="250" autoRev="1" fill="remove"/>
                                        <p:tgtEl>
                                          <p:spTgt spid="16"/>
                                        </p:tgtEl>
                                        <p:attrNameLst>
                                          <p:attrName>style.color</p:attrName>
                                        </p:attrNameLst>
                                      </p:cBhvr>
                                      <p:to>
                                        <a:schemeClr val="bg1"/>
                                      </p:to>
                                    </p:animClr>
                                    <p:animClr clrSpc="rgb" dir="cw">
                                      <p:cBhvr>
                                        <p:cTn id="74" dur="250" autoRev="1" fill="remove"/>
                                        <p:tgtEl>
                                          <p:spTgt spid="16"/>
                                        </p:tgtEl>
                                        <p:attrNameLst>
                                          <p:attrName>fillcolor</p:attrName>
                                        </p:attrNameLst>
                                      </p:cBhvr>
                                      <p:to>
                                        <a:schemeClr val="bg1"/>
                                      </p:to>
                                    </p:animClr>
                                    <p:set>
                                      <p:cBhvr>
                                        <p:cTn id="75" dur="250" autoRev="1" fill="remove"/>
                                        <p:tgtEl>
                                          <p:spTgt spid="16"/>
                                        </p:tgtEl>
                                        <p:attrNameLst>
                                          <p:attrName>fill.type</p:attrName>
                                        </p:attrNameLst>
                                      </p:cBhvr>
                                      <p:to>
                                        <p:strVal val="solid"/>
                                      </p:to>
                                    </p:set>
                                    <p:set>
                                      <p:cBhvr>
                                        <p:cTn id="76" dur="25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4" grpId="1" animBg="1"/>
      <p:bldP spid="16" grpId="0" animBg="1"/>
      <p:bldP spid="16" grpId="1" animBg="1"/>
      <p:bldP spid="17"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Lowlands Heat Sunrise Fields Grass Clouds Village Brushes Desert Field Hot Nature Sky Sun Wallpaper Backgroun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7"/>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717"/>
            <a:ext cx="9144000" cy="51427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42</a:t>
            </a:fld>
            <a:endParaRPr lang="fr-FR" dirty="0">
              <a:solidFill>
                <a:schemeClr val="bg1">
                  <a:lumMod val="75000"/>
                </a:schemeClr>
              </a:solidFill>
            </a:endParaRPr>
          </a:p>
        </p:txBody>
      </p:sp>
      <p:cxnSp>
        <p:nvCxnSpPr>
          <p:cNvPr id="20" name="Straight Connector 22"/>
          <p:cNvCxnSpPr/>
          <p:nvPr/>
        </p:nvCxnSpPr>
        <p:spPr>
          <a:xfrm flipH="1" flipV="1">
            <a:off x="1906918" y="1207580"/>
            <a:ext cx="3351" cy="726009"/>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941867" y="1227549"/>
            <a:ext cx="179675"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2" name="ZoneTexte 21"/>
          <p:cNvSpPr txBox="1"/>
          <p:nvPr/>
        </p:nvSpPr>
        <p:spPr>
          <a:xfrm>
            <a:off x="2123191" y="1333593"/>
            <a:ext cx="1074134" cy="508246"/>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Autofit/>
          </a:bodyPr>
          <a:lstStyle/>
          <a:p>
            <a:pPr algn="ctr"/>
            <a:r>
              <a:rPr lang="fr-FR" sz="1400" dirty="0">
                <a:solidFill>
                  <a:schemeClr val="bg1"/>
                </a:solidFill>
                <a:latin typeface="Arial" panose="020B0604020202020204" pitchFamily="34" charset="0"/>
                <a:cs typeface="Arial" panose="020B0604020202020204" pitchFamily="34" charset="0"/>
              </a:rPr>
              <a:t>Cycle 1</a:t>
            </a:r>
          </a:p>
        </p:txBody>
      </p:sp>
      <p:sp>
        <p:nvSpPr>
          <p:cNvPr id="23" name="Rectangle 22"/>
          <p:cNvSpPr/>
          <p:nvPr/>
        </p:nvSpPr>
        <p:spPr>
          <a:xfrm>
            <a:off x="3201805" y="1196834"/>
            <a:ext cx="179675" cy="75600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4" name="ZoneTexte 23"/>
          <p:cNvSpPr txBox="1"/>
          <p:nvPr/>
        </p:nvSpPr>
        <p:spPr>
          <a:xfrm>
            <a:off x="3409311" y="1333593"/>
            <a:ext cx="1074133" cy="508246"/>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0">
            <a:no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Cycle 1</a:t>
            </a:r>
          </a:p>
        </p:txBody>
      </p:sp>
      <p:cxnSp>
        <p:nvCxnSpPr>
          <p:cNvPr id="25" name="Straight Connector 22"/>
          <p:cNvCxnSpPr/>
          <p:nvPr/>
        </p:nvCxnSpPr>
        <p:spPr>
          <a:xfrm flipH="1" flipV="1">
            <a:off x="4511017" y="1207580"/>
            <a:ext cx="3351" cy="726009"/>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545966" y="1227549"/>
            <a:ext cx="179675"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7" name="ZoneTexte 26"/>
          <p:cNvSpPr txBox="1"/>
          <p:nvPr/>
        </p:nvSpPr>
        <p:spPr>
          <a:xfrm>
            <a:off x="4727290" y="1333593"/>
            <a:ext cx="1074134" cy="508246"/>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Autofit/>
          </a:bodyPr>
          <a:lstStyle/>
          <a:p>
            <a:pPr algn="ctr"/>
            <a:r>
              <a:rPr lang="fr-FR" sz="1400" dirty="0">
                <a:solidFill>
                  <a:schemeClr val="bg1"/>
                </a:solidFill>
                <a:latin typeface="Arial" panose="020B0604020202020204" pitchFamily="34" charset="0"/>
                <a:cs typeface="Arial" panose="020B0604020202020204" pitchFamily="34" charset="0"/>
              </a:rPr>
              <a:t>Cycle 2</a:t>
            </a:r>
          </a:p>
        </p:txBody>
      </p:sp>
      <p:sp>
        <p:nvSpPr>
          <p:cNvPr id="28" name="Rectangle 27"/>
          <p:cNvSpPr/>
          <p:nvPr/>
        </p:nvSpPr>
        <p:spPr>
          <a:xfrm>
            <a:off x="5805904" y="1196834"/>
            <a:ext cx="179675" cy="75600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9" name="ZoneTexte 28"/>
          <p:cNvSpPr txBox="1"/>
          <p:nvPr/>
        </p:nvSpPr>
        <p:spPr>
          <a:xfrm>
            <a:off x="6013410" y="1333593"/>
            <a:ext cx="1074133" cy="508246"/>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0">
            <a:no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Cycle 2</a:t>
            </a:r>
          </a:p>
        </p:txBody>
      </p:sp>
      <p:sp>
        <p:nvSpPr>
          <p:cNvPr id="30" name="Rectangle 29"/>
          <p:cNvSpPr/>
          <p:nvPr/>
        </p:nvSpPr>
        <p:spPr>
          <a:xfrm>
            <a:off x="1893927" y="3119414"/>
            <a:ext cx="179675" cy="705851"/>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1" name="ZoneTexte 30"/>
          <p:cNvSpPr txBox="1"/>
          <p:nvPr/>
        </p:nvSpPr>
        <p:spPr>
          <a:xfrm>
            <a:off x="3497295" y="3205320"/>
            <a:ext cx="969575" cy="46510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Autofit/>
          </a:bodyPr>
          <a:lstStyle/>
          <a:p>
            <a:pPr algn="ctr"/>
            <a:r>
              <a:rPr lang="fr-FR" sz="1400" dirty="0">
                <a:solidFill>
                  <a:schemeClr val="bg1"/>
                </a:solidFill>
                <a:latin typeface="Arial" panose="020B0604020202020204" pitchFamily="34" charset="0"/>
                <a:cs typeface="Arial" panose="020B0604020202020204" pitchFamily="34" charset="0"/>
              </a:rPr>
              <a:t>Cycle 1</a:t>
            </a:r>
          </a:p>
        </p:txBody>
      </p:sp>
      <p:sp>
        <p:nvSpPr>
          <p:cNvPr id="32" name="ZoneTexte 31"/>
          <p:cNvSpPr txBox="1"/>
          <p:nvPr/>
        </p:nvSpPr>
        <p:spPr>
          <a:xfrm>
            <a:off x="2085456" y="3180871"/>
            <a:ext cx="1119589" cy="489555"/>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0">
            <a:no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Cycle 1</a:t>
            </a:r>
          </a:p>
        </p:txBody>
      </p:sp>
      <p:cxnSp>
        <p:nvCxnSpPr>
          <p:cNvPr id="33" name="Straight Connector 22"/>
          <p:cNvCxnSpPr/>
          <p:nvPr/>
        </p:nvCxnSpPr>
        <p:spPr>
          <a:xfrm flipV="1">
            <a:off x="3246359" y="3090312"/>
            <a:ext cx="0" cy="72603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284611" y="3086916"/>
            <a:ext cx="200218" cy="720000"/>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5" name="Rectangle 34"/>
          <p:cNvSpPr/>
          <p:nvPr/>
        </p:nvSpPr>
        <p:spPr>
          <a:xfrm>
            <a:off x="4480800" y="3119414"/>
            <a:ext cx="179675" cy="705851"/>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6" name="ZoneTexte 35"/>
          <p:cNvSpPr txBox="1"/>
          <p:nvPr/>
        </p:nvSpPr>
        <p:spPr>
          <a:xfrm>
            <a:off x="6084168" y="3205320"/>
            <a:ext cx="969575" cy="46510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Autofit/>
          </a:bodyPr>
          <a:lstStyle/>
          <a:p>
            <a:pPr algn="ctr"/>
            <a:r>
              <a:rPr lang="fr-FR" sz="1400" dirty="0">
                <a:solidFill>
                  <a:schemeClr val="bg1"/>
                </a:solidFill>
                <a:latin typeface="Arial" panose="020B0604020202020204" pitchFamily="34" charset="0"/>
                <a:cs typeface="Arial" panose="020B0604020202020204" pitchFamily="34" charset="0"/>
              </a:rPr>
              <a:t>Cycle 2</a:t>
            </a:r>
          </a:p>
        </p:txBody>
      </p:sp>
      <p:sp>
        <p:nvSpPr>
          <p:cNvPr id="37" name="ZoneTexte 36"/>
          <p:cNvSpPr txBox="1"/>
          <p:nvPr/>
        </p:nvSpPr>
        <p:spPr>
          <a:xfrm>
            <a:off x="4672329" y="3180871"/>
            <a:ext cx="1119589" cy="489555"/>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0">
            <a:no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Cycle 2</a:t>
            </a:r>
          </a:p>
        </p:txBody>
      </p:sp>
      <p:cxnSp>
        <p:nvCxnSpPr>
          <p:cNvPr id="38" name="Straight Connector 22"/>
          <p:cNvCxnSpPr/>
          <p:nvPr/>
        </p:nvCxnSpPr>
        <p:spPr>
          <a:xfrm flipV="1">
            <a:off x="5833232" y="3090312"/>
            <a:ext cx="0" cy="72603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871484" y="3086916"/>
            <a:ext cx="200218" cy="720000"/>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0" name="Rectangle 39"/>
          <p:cNvSpPr/>
          <p:nvPr/>
        </p:nvSpPr>
        <p:spPr>
          <a:xfrm>
            <a:off x="3201805" y="1333594"/>
            <a:ext cx="1312563" cy="527576"/>
          </a:xfrm>
          <a:prstGeom prst="rect">
            <a:avLst/>
          </a:prstGeom>
          <a:noFill/>
          <a:ln w="57150">
            <a:solidFill>
              <a:srgbClr val="66FF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893927" y="3161860"/>
            <a:ext cx="2572943" cy="527576"/>
          </a:xfrm>
          <a:prstGeom prst="rect">
            <a:avLst/>
          </a:prstGeom>
          <a:noFill/>
          <a:ln w="57150">
            <a:solidFill>
              <a:srgbClr val="66FF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p:cNvSpPr txBox="1"/>
          <p:nvPr/>
        </p:nvSpPr>
        <p:spPr>
          <a:xfrm>
            <a:off x="2527890" y="267494"/>
            <a:ext cx="4276358" cy="338554"/>
          </a:xfrm>
          <a:prstGeom prst="rect">
            <a:avLst/>
          </a:prstGeom>
          <a:noFill/>
        </p:spPr>
        <p:txBody>
          <a:bodyPr wrap="square" rtlCol="0">
            <a:spAutoFit/>
          </a:bodyPr>
          <a:lstStyle/>
          <a:p>
            <a:pPr algn="ctr"/>
            <a:r>
              <a:rPr lang="fr-FR" sz="1600" dirty="0">
                <a:solidFill>
                  <a:schemeClr val="bg1"/>
                </a:solidFill>
                <a:latin typeface="Spectral" panose="02020802060000000000" pitchFamily="18" charset="0"/>
                <a:cs typeface="Arial" panose="020B0604020202020204" pitchFamily="34" charset="0"/>
              </a:rPr>
              <a:t>« </a:t>
            </a:r>
            <a:r>
              <a:rPr lang="fr-FR" sz="1600" dirty="0">
                <a:solidFill>
                  <a:srgbClr val="FFC000"/>
                </a:solidFill>
                <a:effectLst>
                  <a:glow rad="63500">
                    <a:schemeClr val="accent1">
                      <a:satMod val="175000"/>
                      <a:alpha val="40000"/>
                    </a:schemeClr>
                  </a:glow>
                  <a:outerShdw blurRad="38100" dist="38100" dir="2700000" algn="tl">
                    <a:srgbClr val="000000">
                      <a:alpha val="43137"/>
                    </a:srgbClr>
                  </a:outerShdw>
                </a:effectLst>
                <a:latin typeface="Spectral" panose="02020802060000000000" pitchFamily="18" charset="0"/>
                <a:cs typeface="Arial" panose="020B0604020202020204" pitchFamily="34" charset="0"/>
              </a:rPr>
              <a:t>chaque jour </a:t>
            </a:r>
            <a:r>
              <a:rPr lang="fr-FR" sz="1600" dirty="0">
                <a:solidFill>
                  <a:schemeClr val="bg1"/>
                </a:solidFill>
                <a:latin typeface="Spectral" panose="02020802060000000000" pitchFamily="18" charset="0"/>
                <a:cs typeface="Arial" panose="020B0604020202020204" pitchFamily="34" charset="0"/>
              </a:rPr>
              <a:t>la quantité nécessaire » </a:t>
            </a:r>
            <a:r>
              <a:rPr lang="fr-FR" sz="1200" dirty="0">
                <a:solidFill>
                  <a:schemeClr val="bg1"/>
                </a:solidFill>
                <a:latin typeface="Spectral" panose="02020802060000000000" pitchFamily="18" charset="0"/>
                <a:cs typeface="Arial" panose="020B0604020202020204" pitchFamily="34" charset="0"/>
              </a:rPr>
              <a:t>(v4) </a:t>
            </a:r>
            <a:endParaRPr lang="fr-FR" sz="1200" dirty="0">
              <a:latin typeface="Spectral" panose="02020802060000000000" pitchFamily="18" charset="0"/>
            </a:endParaRPr>
          </a:p>
        </p:txBody>
      </p:sp>
      <p:sp>
        <p:nvSpPr>
          <p:cNvPr id="42" name="ZoneTexte 41"/>
          <p:cNvSpPr txBox="1"/>
          <p:nvPr/>
        </p:nvSpPr>
        <p:spPr>
          <a:xfrm>
            <a:off x="1714891" y="2065249"/>
            <a:ext cx="3649197" cy="584775"/>
          </a:xfrm>
          <a:prstGeom prst="rect">
            <a:avLst/>
          </a:prstGeom>
          <a:noFill/>
        </p:spPr>
        <p:txBody>
          <a:bodyPr wrap="square" rtlCol="0">
            <a:spAutoFit/>
          </a:bodyPr>
          <a:lstStyle/>
          <a:p>
            <a:pPr algn="ctr"/>
            <a:r>
              <a:rPr lang="fr-FR" sz="1600" dirty="0">
                <a:solidFill>
                  <a:schemeClr val="bg1"/>
                </a:solidFill>
                <a:latin typeface="Spectral" panose="02020802060000000000" pitchFamily="18" charset="0"/>
                <a:cs typeface="Arial" panose="020B0604020202020204" pitchFamily="34" charset="0"/>
              </a:rPr>
              <a:t>La manne est récoltée au milieu</a:t>
            </a:r>
          </a:p>
          <a:p>
            <a:pPr algn="ctr"/>
            <a:r>
              <a:rPr lang="fr-FR" sz="1600" dirty="0">
                <a:solidFill>
                  <a:schemeClr val="bg1"/>
                </a:solidFill>
                <a:latin typeface="Spectral" panose="02020802060000000000" pitchFamily="18" charset="0"/>
                <a:cs typeface="Arial" panose="020B0604020202020204" pitchFamily="34" charset="0"/>
              </a:rPr>
              <a:t>du cycle pour </a:t>
            </a:r>
            <a:r>
              <a:rPr lang="fr-FR" sz="1600" dirty="0">
                <a:solidFill>
                  <a:srgbClr val="FFC000"/>
                </a:solidFill>
                <a:effectLst>
                  <a:glow rad="63500">
                    <a:schemeClr val="accent1">
                      <a:satMod val="175000"/>
                      <a:alpha val="40000"/>
                    </a:schemeClr>
                  </a:glow>
                  <a:outerShdw blurRad="38100" dist="38100" dir="2700000" algn="tl">
                    <a:srgbClr val="000000">
                      <a:alpha val="43137"/>
                    </a:srgbClr>
                  </a:outerShdw>
                </a:effectLst>
                <a:latin typeface="Spectral" panose="02020802060000000000" pitchFamily="18" charset="0"/>
                <a:cs typeface="Arial" panose="020B0604020202020204" pitchFamily="34" charset="0"/>
              </a:rPr>
              <a:t>1/2 cycle </a:t>
            </a:r>
            <a:endParaRPr lang="fr-FR" sz="1600" dirty="0">
              <a:solidFill>
                <a:schemeClr val="bg1"/>
              </a:solidFill>
              <a:latin typeface="Spectral" panose="02020802060000000000" pitchFamily="18" charset="0"/>
              <a:cs typeface="Arial" panose="020B0604020202020204" pitchFamily="34" charset="0"/>
            </a:endParaRPr>
          </a:p>
        </p:txBody>
      </p:sp>
      <p:sp>
        <p:nvSpPr>
          <p:cNvPr id="43" name="ZoneTexte 42"/>
          <p:cNvSpPr txBox="1"/>
          <p:nvPr/>
        </p:nvSpPr>
        <p:spPr>
          <a:xfrm>
            <a:off x="1743061" y="4011910"/>
            <a:ext cx="3097161" cy="584775"/>
          </a:xfrm>
          <a:prstGeom prst="rect">
            <a:avLst/>
          </a:prstGeom>
          <a:noFill/>
        </p:spPr>
        <p:txBody>
          <a:bodyPr wrap="square" rtlCol="0">
            <a:spAutoFit/>
          </a:bodyPr>
          <a:lstStyle/>
          <a:p>
            <a:pPr algn="ctr"/>
            <a:r>
              <a:rPr lang="fr-FR" sz="1600" dirty="0">
                <a:solidFill>
                  <a:schemeClr val="bg1"/>
                </a:solidFill>
                <a:latin typeface="Spectral" panose="02020802060000000000" pitchFamily="18" charset="0"/>
                <a:cs typeface="Arial" panose="020B0604020202020204" pitchFamily="34" charset="0"/>
              </a:rPr>
              <a:t>La manne est récoltée au début du cycle pour </a:t>
            </a:r>
            <a:r>
              <a:rPr lang="fr-FR" sz="1600" dirty="0">
                <a:solidFill>
                  <a:srgbClr val="FFC000"/>
                </a:solidFill>
                <a:effectLst>
                  <a:glow rad="63500">
                    <a:schemeClr val="accent1">
                      <a:satMod val="175000"/>
                      <a:alpha val="40000"/>
                    </a:schemeClr>
                  </a:glow>
                  <a:outerShdw blurRad="38100" dist="38100" dir="2700000" algn="tl">
                    <a:srgbClr val="000000">
                      <a:alpha val="43137"/>
                    </a:srgbClr>
                  </a:outerShdw>
                </a:effectLst>
                <a:latin typeface="Spectral" panose="02020802060000000000" pitchFamily="18" charset="0"/>
                <a:cs typeface="Arial" panose="020B0604020202020204" pitchFamily="34" charset="0"/>
              </a:rPr>
              <a:t>1 cycle entier</a:t>
            </a:r>
          </a:p>
        </p:txBody>
      </p:sp>
    </p:spTree>
    <p:extLst>
      <p:ext uri="{BB962C8B-B14F-4D97-AF65-F5344CB8AC3E}">
        <p14:creationId xmlns:p14="http://schemas.microsoft.com/office/powerpoint/2010/main" val="89663395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7" presetClass="emph" presetSubtype="0" repeatCount="5000" fill="remove" grpId="1" nodeType="clickEffect">
                                  <p:stCondLst>
                                    <p:cond delay="0"/>
                                  </p:stCondLst>
                                  <p:childTnLst>
                                    <p:animClr clrSpc="rgb" dir="cw">
                                      <p:cBhvr override="childStyle">
                                        <p:cTn id="33" dur="250" autoRev="1" fill="remove"/>
                                        <p:tgtEl>
                                          <p:spTgt spid="23"/>
                                        </p:tgtEl>
                                        <p:attrNameLst>
                                          <p:attrName>style.color</p:attrName>
                                        </p:attrNameLst>
                                      </p:cBhvr>
                                      <p:to>
                                        <a:schemeClr val="bg1"/>
                                      </p:to>
                                    </p:animClr>
                                    <p:animClr clrSpc="rgb" dir="cw">
                                      <p:cBhvr>
                                        <p:cTn id="34" dur="250" autoRev="1" fill="remove"/>
                                        <p:tgtEl>
                                          <p:spTgt spid="23"/>
                                        </p:tgtEl>
                                        <p:attrNameLst>
                                          <p:attrName>fillcolor</p:attrName>
                                        </p:attrNameLst>
                                      </p:cBhvr>
                                      <p:to>
                                        <a:schemeClr val="bg1"/>
                                      </p:to>
                                    </p:animClr>
                                    <p:set>
                                      <p:cBhvr>
                                        <p:cTn id="35" dur="250" autoRev="1" fill="remove"/>
                                        <p:tgtEl>
                                          <p:spTgt spid="23"/>
                                        </p:tgtEl>
                                        <p:attrNameLst>
                                          <p:attrName>fill.type</p:attrName>
                                        </p:attrNameLst>
                                      </p:cBhvr>
                                      <p:to>
                                        <p:strVal val="solid"/>
                                      </p:to>
                                    </p:set>
                                    <p:set>
                                      <p:cBhvr>
                                        <p:cTn id="36" dur="250" autoRev="1" fill="remove"/>
                                        <p:tgtEl>
                                          <p:spTgt spid="23"/>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000"/>
                                        <p:tgtEl>
                                          <p:spTgt spid="29"/>
                                        </p:tgtEl>
                                      </p:cBhvr>
                                    </p:animEffect>
                                    <p:anim calcmode="lin" valueType="num">
                                      <p:cBhvr>
                                        <p:cTn id="62" dur="1000" fill="hold"/>
                                        <p:tgtEl>
                                          <p:spTgt spid="29"/>
                                        </p:tgtEl>
                                        <p:attrNameLst>
                                          <p:attrName>ppt_x</p:attrName>
                                        </p:attrNameLst>
                                      </p:cBhvr>
                                      <p:tavLst>
                                        <p:tav tm="0">
                                          <p:val>
                                            <p:strVal val="#ppt_x"/>
                                          </p:val>
                                        </p:tav>
                                        <p:tav tm="100000">
                                          <p:val>
                                            <p:strVal val="#ppt_x"/>
                                          </p:val>
                                        </p:tav>
                                      </p:tavLst>
                                    </p:anim>
                                    <p:anim calcmode="lin" valueType="num">
                                      <p:cBhvr>
                                        <p:cTn id="6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7" presetClass="emph" presetSubtype="0" repeatCount="5000" fill="remove" grpId="1" nodeType="clickEffect">
                                  <p:stCondLst>
                                    <p:cond delay="0"/>
                                  </p:stCondLst>
                                  <p:childTnLst>
                                    <p:animClr clrSpc="rgb" dir="cw">
                                      <p:cBhvr override="childStyle">
                                        <p:cTn id="67" dur="250" autoRev="1" fill="remove"/>
                                        <p:tgtEl>
                                          <p:spTgt spid="28"/>
                                        </p:tgtEl>
                                        <p:attrNameLst>
                                          <p:attrName>style.color</p:attrName>
                                        </p:attrNameLst>
                                      </p:cBhvr>
                                      <p:to>
                                        <a:schemeClr val="bg1"/>
                                      </p:to>
                                    </p:animClr>
                                    <p:animClr clrSpc="rgb" dir="cw">
                                      <p:cBhvr>
                                        <p:cTn id="68" dur="250" autoRev="1" fill="remove"/>
                                        <p:tgtEl>
                                          <p:spTgt spid="28"/>
                                        </p:tgtEl>
                                        <p:attrNameLst>
                                          <p:attrName>fillcolor</p:attrName>
                                        </p:attrNameLst>
                                      </p:cBhvr>
                                      <p:to>
                                        <a:schemeClr val="bg1"/>
                                      </p:to>
                                    </p:animClr>
                                    <p:set>
                                      <p:cBhvr>
                                        <p:cTn id="69" dur="250" autoRev="1" fill="remove"/>
                                        <p:tgtEl>
                                          <p:spTgt spid="28"/>
                                        </p:tgtEl>
                                        <p:attrNameLst>
                                          <p:attrName>fill.type</p:attrName>
                                        </p:attrNameLst>
                                      </p:cBhvr>
                                      <p:to>
                                        <p:strVal val="solid"/>
                                      </p:to>
                                    </p:set>
                                    <p:set>
                                      <p:cBhvr>
                                        <p:cTn id="70" dur="250" autoRev="1" fill="remove"/>
                                        <p:tgtEl>
                                          <p:spTgt spid="28"/>
                                        </p:tgtEl>
                                        <p:attrNameLst>
                                          <p:attrName>fill.on</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1000"/>
                                        <p:tgtEl>
                                          <p:spTgt spid="30"/>
                                        </p:tgtEl>
                                      </p:cBhvr>
                                    </p:animEffect>
                                    <p:anim calcmode="lin" valueType="num">
                                      <p:cBhvr>
                                        <p:cTn id="81" dur="1000" fill="hold"/>
                                        <p:tgtEl>
                                          <p:spTgt spid="30"/>
                                        </p:tgtEl>
                                        <p:attrNameLst>
                                          <p:attrName>ppt_x</p:attrName>
                                        </p:attrNameLst>
                                      </p:cBhvr>
                                      <p:tavLst>
                                        <p:tav tm="0">
                                          <p:val>
                                            <p:strVal val="#ppt_x"/>
                                          </p:val>
                                        </p:tav>
                                        <p:tav tm="100000">
                                          <p:val>
                                            <p:strVal val="#ppt_x"/>
                                          </p:val>
                                        </p:tav>
                                      </p:tavLst>
                                    </p:anim>
                                    <p:anim calcmode="lin" valueType="num">
                                      <p:cBhvr>
                                        <p:cTn id="82" dur="1000" fill="hold"/>
                                        <p:tgtEl>
                                          <p:spTgt spid="30"/>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1000"/>
                                        <p:tgtEl>
                                          <p:spTgt spid="34"/>
                                        </p:tgtEl>
                                      </p:cBhvr>
                                    </p:animEffect>
                                    <p:anim calcmode="lin" valueType="num">
                                      <p:cBhvr>
                                        <p:cTn id="91" dur="1000" fill="hold"/>
                                        <p:tgtEl>
                                          <p:spTgt spid="34"/>
                                        </p:tgtEl>
                                        <p:attrNameLst>
                                          <p:attrName>ppt_x</p:attrName>
                                        </p:attrNameLst>
                                      </p:cBhvr>
                                      <p:tavLst>
                                        <p:tav tm="0">
                                          <p:val>
                                            <p:strVal val="#ppt_x"/>
                                          </p:val>
                                        </p:tav>
                                        <p:tav tm="100000">
                                          <p:val>
                                            <p:strVal val="#ppt_x"/>
                                          </p:val>
                                        </p:tav>
                                      </p:tavLst>
                                    </p:anim>
                                    <p:anim calcmode="lin" valueType="num">
                                      <p:cBhvr>
                                        <p:cTn id="92" dur="1000" fill="hold"/>
                                        <p:tgtEl>
                                          <p:spTgt spid="34"/>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1000"/>
                                        <p:tgtEl>
                                          <p:spTgt spid="31"/>
                                        </p:tgtEl>
                                      </p:cBhvr>
                                    </p:animEffect>
                                    <p:anim calcmode="lin" valueType="num">
                                      <p:cBhvr>
                                        <p:cTn id="96" dur="1000" fill="hold"/>
                                        <p:tgtEl>
                                          <p:spTgt spid="31"/>
                                        </p:tgtEl>
                                        <p:attrNameLst>
                                          <p:attrName>ppt_x</p:attrName>
                                        </p:attrNameLst>
                                      </p:cBhvr>
                                      <p:tavLst>
                                        <p:tav tm="0">
                                          <p:val>
                                            <p:strVal val="#ppt_x"/>
                                          </p:val>
                                        </p:tav>
                                        <p:tav tm="100000">
                                          <p:val>
                                            <p:strVal val="#ppt_x"/>
                                          </p:val>
                                        </p:tav>
                                      </p:tavLst>
                                    </p:anim>
                                    <p:anim calcmode="lin" valueType="num">
                                      <p:cBhvr>
                                        <p:cTn id="9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7" presetClass="emph" presetSubtype="0" repeatCount="5000" fill="remove" grpId="1" nodeType="clickEffect">
                                  <p:stCondLst>
                                    <p:cond delay="0"/>
                                  </p:stCondLst>
                                  <p:childTnLst>
                                    <p:animClr clrSpc="rgb" dir="cw">
                                      <p:cBhvr override="childStyle">
                                        <p:cTn id="101" dur="250" autoRev="1" fill="remove"/>
                                        <p:tgtEl>
                                          <p:spTgt spid="30"/>
                                        </p:tgtEl>
                                        <p:attrNameLst>
                                          <p:attrName>style.color</p:attrName>
                                        </p:attrNameLst>
                                      </p:cBhvr>
                                      <p:to>
                                        <a:schemeClr val="bg1"/>
                                      </p:to>
                                    </p:animClr>
                                    <p:animClr clrSpc="rgb" dir="cw">
                                      <p:cBhvr>
                                        <p:cTn id="102" dur="250" autoRev="1" fill="remove"/>
                                        <p:tgtEl>
                                          <p:spTgt spid="30"/>
                                        </p:tgtEl>
                                        <p:attrNameLst>
                                          <p:attrName>fillcolor</p:attrName>
                                        </p:attrNameLst>
                                      </p:cBhvr>
                                      <p:to>
                                        <a:schemeClr val="bg1"/>
                                      </p:to>
                                    </p:animClr>
                                    <p:set>
                                      <p:cBhvr>
                                        <p:cTn id="103" dur="250" autoRev="1" fill="remove"/>
                                        <p:tgtEl>
                                          <p:spTgt spid="30"/>
                                        </p:tgtEl>
                                        <p:attrNameLst>
                                          <p:attrName>fill.type</p:attrName>
                                        </p:attrNameLst>
                                      </p:cBhvr>
                                      <p:to>
                                        <p:strVal val="solid"/>
                                      </p:to>
                                    </p:set>
                                    <p:set>
                                      <p:cBhvr>
                                        <p:cTn id="104" dur="250" autoRev="1" fill="remove"/>
                                        <p:tgtEl>
                                          <p:spTgt spid="30"/>
                                        </p:tgtEl>
                                        <p:attrNameLst>
                                          <p:attrName>fill.on</p:attrName>
                                        </p:attrNameLst>
                                      </p:cBhvr>
                                      <p:to>
                                        <p:strVal val="true"/>
                                      </p:to>
                                    </p:se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1000"/>
                                        <p:tgtEl>
                                          <p:spTgt spid="35"/>
                                        </p:tgtEl>
                                      </p:cBhvr>
                                    </p:animEffect>
                                    <p:anim calcmode="lin" valueType="num">
                                      <p:cBhvr>
                                        <p:cTn id="115" dur="1000" fill="hold"/>
                                        <p:tgtEl>
                                          <p:spTgt spid="35"/>
                                        </p:tgtEl>
                                        <p:attrNameLst>
                                          <p:attrName>ppt_x</p:attrName>
                                        </p:attrNameLst>
                                      </p:cBhvr>
                                      <p:tavLst>
                                        <p:tav tm="0">
                                          <p:val>
                                            <p:strVal val="#ppt_x"/>
                                          </p:val>
                                        </p:tav>
                                        <p:tav tm="100000">
                                          <p:val>
                                            <p:strVal val="#ppt_x"/>
                                          </p:val>
                                        </p:tav>
                                      </p:tavLst>
                                    </p:anim>
                                    <p:anim calcmode="lin" valueType="num">
                                      <p:cBhvr>
                                        <p:cTn id="116" dur="1000" fill="hold"/>
                                        <p:tgtEl>
                                          <p:spTgt spid="35"/>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1000"/>
                                        <p:tgtEl>
                                          <p:spTgt spid="38"/>
                                        </p:tgtEl>
                                      </p:cBhvr>
                                    </p:animEffect>
                                    <p:anim calcmode="lin" valueType="num">
                                      <p:cBhvr>
                                        <p:cTn id="120" dur="1000" fill="hold"/>
                                        <p:tgtEl>
                                          <p:spTgt spid="38"/>
                                        </p:tgtEl>
                                        <p:attrNameLst>
                                          <p:attrName>ppt_x</p:attrName>
                                        </p:attrNameLst>
                                      </p:cBhvr>
                                      <p:tavLst>
                                        <p:tav tm="0">
                                          <p:val>
                                            <p:strVal val="#ppt_x"/>
                                          </p:val>
                                        </p:tav>
                                        <p:tav tm="100000">
                                          <p:val>
                                            <p:strVal val="#ppt_x"/>
                                          </p:val>
                                        </p:tav>
                                      </p:tavLst>
                                    </p:anim>
                                    <p:anim calcmode="lin" valueType="num">
                                      <p:cBhvr>
                                        <p:cTn id="121" dur="1000" fill="hold"/>
                                        <p:tgtEl>
                                          <p:spTgt spid="38"/>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fade">
                                      <p:cBhvr>
                                        <p:cTn id="124" dur="1000"/>
                                        <p:tgtEl>
                                          <p:spTgt spid="39"/>
                                        </p:tgtEl>
                                      </p:cBhvr>
                                    </p:animEffect>
                                    <p:anim calcmode="lin" valueType="num">
                                      <p:cBhvr>
                                        <p:cTn id="125" dur="1000" fill="hold"/>
                                        <p:tgtEl>
                                          <p:spTgt spid="39"/>
                                        </p:tgtEl>
                                        <p:attrNameLst>
                                          <p:attrName>ppt_x</p:attrName>
                                        </p:attrNameLst>
                                      </p:cBhvr>
                                      <p:tavLst>
                                        <p:tav tm="0">
                                          <p:val>
                                            <p:strVal val="#ppt_x"/>
                                          </p:val>
                                        </p:tav>
                                        <p:tav tm="100000">
                                          <p:val>
                                            <p:strVal val="#ppt_x"/>
                                          </p:val>
                                        </p:tav>
                                      </p:tavLst>
                                    </p:anim>
                                    <p:anim calcmode="lin" valueType="num">
                                      <p:cBhvr>
                                        <p:cTn id="126" dur="1000" fill="hold"/>
                                        <p:tgtEl>
                                          <p:spTgt spid="39"/>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fade">
                                      <p:cBhvr>
                                        <p:cTn id="129" dur="1000"/>
                                        <p:tgtEl>
                                          <p:spTgt spid="36"/>
                                        </p:tgtEl>
                                      </p:cBhvr>
                                    </p:animEffect>
                                    <p:anim calcmode="lin" valueType="num">
                                      <p:cBhvr>
                                        <p:cTn id="130" dur="1000" fill="hold"/>
                                        <p:tgtEl>
                                          <p:spTgt spid="36"/>
                                        </p:tgtEl>
                                        <p:attrNameLst>
                                          <p:attrName>ppt_x</p:attrName>
                                        </p:attrNameLst>
                                      </p:cBhvr>
                                      <p:tavLst>
                                        <p:tav tm="0">
                                          <p:val>
                                            <p:strVal val="#ppt_x"/>
                                          </p:val>
                                        </p:tav>
                                        <p:tav tm="100000">
                                          <p:val>
                                            <p:strVal val="#ppt_x"/>
                                          </p:val>
                                        </p:tav>
                                      </p:tavLst>
                                    </p:anim>
                                    <p:anim calcmode="lin" valueType="num">
                                      <p:cBhvr>
                                        <p:cTn id="13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7" presetClass="emph" presetSubtype="0" repeatCount="5000" fill="remove" grpId="1" nodeType="clickEffect">
                                  <p:stCondLst>
                                    <p:cond delay="0"/>
                                  </p:stCondLst>
                                  <p:childTnLst>
                                    <p:animClr clrSpc="rgb" dir="cw">
                                      <p:cBhvr override="childStyle">
                                        <p:cTn id="135" dur="250" autoRev="1" fill="remove"/>
                                        <p:tgtEl>
                                          <p:spTgt spid="35"/>
                                        </p:tgtEl>
                                        <p:attrNameLst>
                                          <p:attrName>style.color</p:attrName>
                                        </p:attrNameLst>
                                      </p:cBhvr>
                                      <p:to>
                                        <a:schemeClr val="bg1"/>
                                      </p:to>
                                    </p:animClr>
                                    <p:animClr clrSpc="rgb" dir="cw">
                                      <p:cBhvr>
                                        <p:cTn id="136" dur="250" autoRev="1" fill="remove"/>
                                        <p:tgtEl>
                                          <p:spTgt spid="35"/>
                                        </p:tgtEl>
                                        <p:attrNameLst>
                                          <p:attrName>fillcolor</p:attrName>
                                        </p:attrNameLst>
                                      </p:cBhvr>
                                      <p:to>
                                        <a:schemeClr val="bg1"/>
                                      </p:to>
                                    </p:animClr>
                                    <p:set>
                                      <p:cBhvr>
                                        <p:cTn id="137" dur="250" autoRev="1" fill="remove"/>
                                        <p:tgtEl>
                                          <p:spTgt spid="35"/>
                                        </p:tgtEl>
                                        <p:attrNameLst>
                                          <p:attrName>fill.type</p:attrName>
                                        </p:attrNameLst>
                                      </p:cBhvr>
                                      <p:to>
                                        <p:strVal val="solid"/>
                                      </p:to>
                                    </p:set>
                                    <p:set>
                                      <p:cBhvr>
                                        <p:cTn id="138" dur="250" autoRev="1" fill="remove"/>
                                        <p:tgtEl>
                                          <p:spTgt spid="35"/>
                                        </p:tgtEl>
                                        <p:attrNameLst>
                                          <p:attrName>fill.on</p:attrName>
                                        </p:attrNameLst>
                                      </p:cBhvr>
                                      <p:to>
                                        <p:strVal val="true"/>
                                      </p:to>
                                    </p:set>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grpId="0" nodeType="clickEffect">
                                  <p:stCondLst>
                                    <p:cond delay="0"/>
                                  </p:stCondLst>
                                  <p:childTnLst>
                                    <p:set>
                                      <p:cBhvr>
                                        <p:cTn id="142" dur="1" fill="hold">
                                          <p:stCondLst>
                                            <p:cond delay="0"/>
                                          </p:stCondLst>
                                        </p:cTn>
                                        <p:tgtEl>
                                          <p:spTgt spid="40"/>
                                        </p:tgtEl>
                                        <p:attrNameLst>
                                          <p:attrName>style.visibility</p:attrName>
                                        </p:attrNameLst>
                                      </p:cBhvr>
                                      <p:to>
                                        <p:strVal val="visible"/>
                                      </p:to>
                                    </p:set>
                                    <p:animEffect transition="in" filter="wipe(down)">
                                      <p:cBhvr>
                                        <p:cTn id="143" dur="580">
                                          <p:stCondLst>
                                            <p:cond delay="0"/>
                                          </p:stCondLst>
                                        </p:cTn>
                                        <p:tgtEl>
                                          <p:spTgt spid="40"/>
                                        </p:tgtEl>
                                      </p:cBhvr>
                                    </p:animEffect>
                                    <p:anim calcmode="lin" valueType="num">
                                      <p:cBhvr>
                                        <p:cTn id="14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49" dur="26">
                                          <p:stCondLst>
                                            <p:cond delay="650"/>
                                          </p:stCondLst>
                                        </p:cTn>
                                        <p:tgtEl>
                                          <p:spTgt spid="40"/>
                                        </p:tgtEl>
                                      </p:cBhvr>
                                      <p:to x="100000" y="60000"/>
                                    </p:animScale>
                                    <p:animScale>
                                      <p:cBhvr>
                                        <p:cTn id="150" dur="166" decel="50000">
                                          <p:stCondLst>
                                            <p:cond delay="676"/>
                                          </p:stCondLst>
                                        </p:cTn>
                                        <p:tgtEl>
                                          <p:spTgt spid="40"/>
                                        </p:tgtEl>
                                      </p:cBhvr>
                                      <p:to x="100000" y="100000"/>
                                    </p:animScale>
                                    <p:animScale>
                                      <p:cBhvr>
                                        <p:cTn id="151" dur="26">
                                          <p:stCondLst>
                                            <p:cond delay="1312"/>
                                          </p:stCondLst>
                                        </p:cTn>
                                        <p:tgtEl>
                                          <p:spTgt spid="40"/>
                                        </p:tgtEl>
                                      </p:cBhvr>
                                      <p:to x="100000" y="80000"/>
                                    </p:animScale>
                                    <p:animScale>
                                      <p:cBhvr>
                                        <p:cTn id="152" dur="166" decel="50000">
                                          <p:stCondLst>
                                            <p:cond delay="1338"/>
                                          </p:stCondLst>
                                        </p:cTn>
                                        <p:tgtEl>
                                          <p:spTgt spid="40"/>
                                        </p:tgtEl>
                                      </p:cBhvr>
                                      <p:to x="100000" y="100000"/>
                                    </p:animScale>
                                    <p:animScale>
                                      <p:cBhvr>
                                        <p:cTn id="153" dur="26">
                                          <p:stCondLst>
                                            <p:cond delay="1642"/>
                                          </p:stCondLst>
                                        </p:cTn>
                                        <p:tgtEl>
                                          <p:spTgt spid="40"/>
                                        </p:tgtEl>
                                      </p:cBhvr>
                                      <p:to x="100000" y="90000"/>
                                    </p:animScale>
                                    <p:animScale>
                                      <p:cBhvr>
                                        <p:cTn id="154" dur="166" decel="50000">
                                          <p:stCondLst>
                                            <p:cond delay="1668"/>
                                          </p:stCondLst>
                                        </p:cTn>
                                        <p:tgtEl>
                                          <p:spTgt spid="40"/>
                                        </p:tgtEl>
                                      </p:cBhvr>
                                      <p:to x="100000" y="100000"/>
                                    </p:animScale>
                                    <p:animScale>
                                      <p:cBhvr>
                                        <p:cTn id="155" dur="26">
                                          <p:stCondLst>
                                            <p:cond delay="1808"/>
                                          </p:stCondLst>
                                        </p:cTn>
                                        <p:tgtEl>
                                          <p:spTgt spid="40"/>
                                        </p:tgtEl>
                                      </p:cBhvr>
                                      <p:to x="100000" y="95000"/>
                                    </p:animScale>
                                    <p:animScale>
                                      <p:cBhvr>
                                        <p:cTn id="156" dur="166" decel="50000">
                                          <p:stCondLst>
                                            <p:cond delay="1834"/>
                                          </p:stCondLst>
                                        </p:cTn>
                                        <p:tgtEl>
                                          <p:spTgt spid="40"/>
                                        </p:tgtEl>
                                      </p:cBhvr>
                                      <p:to x="100000" y="100000"/>
                                    </p:animScale>
                                  </p:childTnLst>
                                </p:cTn>
                              </p:par>
                              <p:par>
                                <p:cTn id="157" presetID="10" presetClass="entr" presetSubtype="0" fill="hold" grpId="0" nodeType="withEffect">
                                  <p:stCondLst>
                                    <p:cond delay="1000"/>
                                  </p:stCondLst>
                                  <p:childTnLst>
                                    <p:set>
                                      <p:cBhvr>
                                        <p:cTn id="158" dur="1" fill="hold">
                                          <p:stCondLst>
                                            <p:cond delay="0"/>
                                          </p:stCondLst>
                                        </p:cTn>
                                        <p:tgtEl>
                                          <p:spTgt spid="42"/>
                                        </p:tgtEl>
                                        <p:attrNameLst>
                                          <p:attrName>style.visibility</p:attrName>
                                        </p:attrNameLst>
                                      </p:cBhvr>
                                      <p:to>
                                        <p:strVal val="visible"/>
                                      </p:to>
                                    </p:set>
                                    <p:animEffect transition="in" filter="fade">
                                      <p:cBhvr>
                                        <p:cTn id="159" dur="500"/>
                                        <p:tgtEl>
                                          <p:spTgt spid="42"/>
                                        </p:tgtEl>
                                      </p:cBhvr>
                                    </p:animEffect>
                                  </p:childTnLst>
                                </p:cTn>
                              </p:par>
                            </p:childTnLst>
                          </p:cTn>
                        </p:par>
                      </p:childTnLst>
                    </p:cTn>
                  </p:par>
                  <p:par>
                    <p:cTn id="160" fill="hold">
                      <p:stCondLst>
                        <p:cond delay="indefinite"/>
                      </p:stCondLst>
                      <p:childTnLst>
                        <p:par>
                          <p:cTn id="161" fill="hold">
                            <p:stCondLst>
                              <p:cond delay="0"/>
                            </p:stCondLst>
                            <p:childTnLst>
                              <p:par>
                                <p:cTn id="162" presetID="26" presetClass="entr" presetSubtype="0" fill="hold" grpId="0" nodeType="clickEffect">
                                  <p:stCondLst>
                                    <p:cond delay="0"/>
                                  </p:stCondLst>
                                  <p:childTnLst>
                                    <p:set>
                                      <p:cBhvr>
                                        <p:cTn id="163" dur="1" fill="hold">
                                          <p:stCondLst>
                                            <p:cond delay="0"/>
                                          </p:stCondLst>
                                        </p:cTn>
                                        <p:tgtEl>
                                          <p:spTgt spid="41"/>
                                        </p:tgtEl>
                                        <p:attrNameLst>
                                          <p:attrName>style.visibility</p:attrName>
                                        </p:attrNameLst>
                                      </p:cBhvr>
                                      <p:to>
                                        <p:strVal val="visible"/>
                                      </p:to>
                                    </p:set>
                                    <p:animEffect transition="in" filter="wipe(down)">
                                      <p:cBhvr>
                                        <p:cTn id="164" dur="580">
                                          <p:stCondLst>
                                            <p:cond delay="0"/>
                                          </p:stCondLst>
                                        </p:cTn>
                                        <p:tgtEl>
                                          <p:spTgt spid="41"/>
                                        </p:tgtEl>
                                      </p:cBhvr>
                                    </p:animEffect>
                                    <p:anim calcmode="lin" valueType="num">
                                      <p:cBhvr>
                                        <p:cTn id="165"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66"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67"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68"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69"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70" dur="26">
                                          <p:stCondLst>
                                            <p:cond delay="650"/>
                                          </p:stCondLst>
                                        </p:cTn>
                                        <p:tgtEl>
                                          <p:spTgt spid="41"/>
                                        </p:tgtEl>
                                      </p:cBhvr>
                                      <p:to x="100000" y="60000"/>
                                    </p:animScale>
                                    <p:animScale>
                                      <p:cBhvr>
                                        <p:cTn id="171" dur="166" decel="50000">
                                          <p:stCondLst>
                                            <p:cond delay="676"/>
                                          </p:stCondLst>
                                        </p:cTn>
                                        <p:tgtEl>
                                          <p:spTgt spid="41"/>
                                        </p:tgtEl>
                                      </p:cBhvr>
                                      <p:to x="100000" y="100000"/>
                                    </p:animScale>
                                    <p:animScale>
                                      <p:cBhvr>
                                        <p:cTn id="172" dur="26">
                                          <p:stCondLst>
                                            <p:cond delay="1312"/>
                                          </p:stCondLst>
                                        </p:cTn>
                                        <p:tgtEl>
                                          <p:spTgt spid="41"/>
                                        </p:tgtEl>
                                      </p:cBhvr>
                                      <p:to x="100000" y="80000"/>
                                    </p:animScale>
                                    <p:animScale>
                                      <p:cBhvr>
                                        <p:cTn id="173" dur="166" decel="50000">
                                          <p:stCondLst>
                                            <p:cond delay="1338"/>
                                          </p:stCondLst>
                                        </p:cTn>
                                        <p:tgtEl>
                                          <p:spTgt spid="41"/>
                                        </p:tgtEl>
                                      </p:cBhvr>
                                      <p:to x="100000" y="100000"/>
                                    </p:animScale>
                                    <p:animScale>
                                      <p:cBhvr>
                                        <p:cTn id="174" dur="26">
                                          <p:stCondLst>
                                            <p:cond delay="1642"/>
                                          </p:stCondLst>
                                        </p:cTn>
                                        <p:tgtEl>
                                          <p:spTgt spid="41"/>
                                        </p:tgtEl>
                                      </p:cBhvr>
                                      <p:to x="100000" y="90000"/>
                                    </p:animScale>
                                    <p:animScale>
                                      <p:cBhvr>
                                        <p:cTn id="175" dur="166" decel="50000">
                                          <p:stCondLst>
                                            <p:cond delay="1668"/>
                                          </p:stCondLst>
                                        </p:cTn>
                                        <p:tgtEl>
                                          <p:spTgt spid="41"/>
                                        </p:tgtEl>
                                      </p:cBhvr>
                                      <p:to x="100000" y="100000"/>
                                    </p:animScale>
                                    <p:animScale>
                                      <p:cBhvr>
                                        <p:cTn id="176" dur="26">
                                          <p:stCondLst>
                                            <p:cond delay="1808"/>
                                          </p:stCondLst>
                                        </p:cTn>
                                        <p:tgtEl>
                                          <p:spTgt spid="41"/>
                                        </p:tgtEl>
                                      </p:cBhvr>
                                      <p:to x="100000" y="95000"/>
                                    </p:animScale>
                                    <p:animScale>
                                      <p:cBhvr>
                                        <p:cTn id="177" dur="166" decel="50000">
                                          <p:stCondLst>
                                            <p:cond delay="1834"/>
                                          </p:stCondLst>
                                        </p:cTn>
                                        <p:tgtEl>
                                          <p:spTgt spid="41"/>
                                        </p:tgtEl>
                                      </p:cBhvr>
                                      <p:to x="100000" y="100000"/>
                                    </p:animScale>
                                  </p:childTnLst>
                                </p:cTn>
                              </p:par>
                              <p:par>
                                <p:cTn id="178" presetID="10" presetClass="entr" presetSubtype="0" fill="hold" grpId="0" nodeType="withEffect">
                                  <p:stCondLst>
                                    <p:cond delay="1000"/>
                                  </p:stCondLst>
                                  <p:childTnLst>
                                    <p:set>
                                      <p:cBhvr>
                                        <p:cTn id="179" dur="1" fill="hold">
                                          <p:stCondLst>
                                            <p:cond delay="0"/>
                                          </p:stCondLst>
                                        </p:cTn>
                                        <p:tgtEl>
                                          <p:spTgt spid="43"/>
                                        </p:tgtEl>
                                        <p:attrNameLst>
                                          <p:attrName>style.visibility</p:attrName>
                                        </p:attrNameLst>
                                      </p:cBhvr>
                                      <p:to>
                                        <p:strVal val="visible"/>
                                      </p:to>
                                    </p:set>
                                    <p:animEffect transition="in" filter="fade">
                                      <p:cBhvr>
                                        <p:cTn id="18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3" grpId="1" animBg="1"/>
      <p:bldP spid="24" grpId="0" animBg="1"/>
      <p:bldP spid="26" grpId="0" animBg="1"/>
      <p:bldP spid="27" grpId="0" animBg="1"/>
      <p:bldP spid="28" grpId="0" animBg="1"/>
      <p:bldP spid="28" grpId="1" animBg="1"/>
      <p:bldP spid="29" grpId="0" animBg="1"/>
      <p:bldP spid="30" grpId="0" animBg="1"/>
      <p:bldP spid="30" grpId="1" animBg="1"/>
      <p:bldP spid="31" grpId="0" animBg="1"/>
      <p:bldP spid="32" grpId="0" animBg="1"/>
      <p:bldP spid="34" grpId="0" animBg="1"/>
      <p:bldP spid="35" grpId="0" animBg="1"/>
      <p:bldP spid="35" grpId="1" animBg="1"/>
      <p:bldP spid="36" grpId="0" animBg="1"/>
      <p:bldP spid="37" grpId="0" animBg="1"/>
      <p:bldP spid="39" grpId="0" animBg="1"/>
      <p:bldP spid="40" grpId="0" animBg="1"/>
      <p:bldP spid="41" grpId="0" animBg="1"/>
      <p:bldP spid="42" grpId="0"/>
      <p:bldP spid="4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Lowlands Heat Sunrise Fields Grass Clouds Village Brushes Desert Field Hot Nature Sky Sun Wallpaper Backgroun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717"/>
            <a:ext cx="9144000" cy="51427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43</a:t>
            </a:fld>
            <a:endParaRPr lang="fr-FR" dirty="0">
              <a:solidFill>
                <a:schemeClr val="bg1">
                  <a:lumMod val="75000"/>
                </a:schemeClr>
              </a:solidFill>
            </a:endParaRPr>
          </a:p>
        </p:txBody>
      </p:sp>
      <p:sp>
        <p:nvSpPr>
          <p:cNvPr id="18" name="ZoneTexte 17"/>
          <p:cNvSpPr txBox="1"/>
          <p:nvPr/>
        </p:nvSpPr>
        <p:spPr>
          <a:xfrm>
            <a:off x="154961" y="1347614"/>
            <a:ext cx="8834078" cy="507831"/>
          </a:xfrm>
          <a:prstGeom prst="rect">
            <a:avLst/>
          </a:prstGeom>
          <a:noFill/>
        </p:spPr>
        <p:txBody>
          <a:bodyPr wrap="square" rtlCol="0">
            <a:spAutoFit/>
          </a:bodyPr>
          <a:lstStyle/>
          <a:p>
            <a:r>
              <a:rPr lang="fr-FR" sz="1350" dirty="0">
                <a:solidFill>
                  <a:srgbClr val="FFFF00"/>
                </a:solidFill>
                <a:latin typeface="Arial" panose="020B0604020202020204" pitchFamily="34" charset="0"/>
                <a:cs typeface="Arial" panose="020B0604020202020204" pitchFamily="34" charset="0"/>
              </a:rPr>
              <a:t>6</a:t>
            </a:r>
            <a:r>
              <a:rPr lang="fr-FR" sz="1350" dirty="0">
                <a:solidFill>
                  <a:schemeClr val="bg1"/>
                </a:solidFill>
                <a:latin typeface="Arial" panose="020B0604020202020204" pitchFamily="34" charset="0"/>
                <a:cs typeface="Arial" panose="020B0604020202020204" pitchFamily="34" charset="0"/>
              </a:rPr>
              <a:t> </a:t>
            </a:r>
            <a:r>
              <a:rPr lang="fr-FR" sz="1350" u="sng" dirty="0">
                <a:solidFill>
                  <a:schemeClr val="bg1"/>
                </a:solidFill>
                <a:latin typeface="Arial" panose="020B0604020202020204" pitchFamily="34" charset="0"/>
                <a:cs typeface="Arial" panose="020B0604020202020204" pitchFamily="34" charset="0"/>
              </a:rPr>
              <a:t>Et Moïse et Aaron dirent à tous les fils d'Israël</a:t>
            </a:r>
            <a:r>
              <a:rPr lang="fr-FR" sz="1350" dirty="0">
                <a:solidFill>
                  <a:schemeClr val="bg1"/>
                </a:solidFill>
                <a:latin typeface="Arial" panose="020B0604020202020204" pitchFamily="34" charset="0"/>
                <a:cs typeface="Arial" panose="020B0604020202020204" pitchFamily="34" charset="0"/>
              </a:rPr>
              <a:t>: Au </a:t>
            </a:r>
            <a:r>
              <a:rPr lang="fr-FR" sz="1350"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soir </a:t>
            </a:r>
            <a:r>
              <a:rPr lang="fr-FR" sz="1350" dirty="0">
                <a:solidFill>
                  <a:schemeClr val="bg1"/>
                </a:solidFill>
                <a:latin typeface="Arial" panose="020B0604020202020204" pitchFamily="34" charset="0"/>
                <a:cs typeface="Arial" panose="020B0604020202020204" pitchFamily="34" charset="0"/>
              </a:rPr>
              <a:t>vous saurez que YHWH vous a fait </a:t>
            </a:r>
            <a:r>
              <a:rPr lang="fr-FR" sz="1350" dirty="0">
                <a:solidFill>
                  <a:srgbClr val="FFFF4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sortir</a:t>
            </a:r>
            <a:r>
              <a:rPr lang="fr-FR" sz="1350" dirty="0">
                <a:solidFill>
                  <a:schemeClr val="bg1"/>
                </a:solidFill>
                <a:latin typeface="Arial" panose="020B0604020202020204" pitchFamily="34" charset="0"/>
                <a:cs typeface="Arial" panose="020B0604020202020204" pitchFamily="34" charset="0"/>
              </a:rPr>
              <a:t> du pays d'Égypte;</a:t>
            </a:r>
          </a:p>
        </p:txBody>
      </p:sp>
      <p:sp>
        <p:nvSpPr>
          <p:cNvPr id="11" name="Virage 10"/>
          <p:cNvSpPr/>
          <p:nvPr/>
        </p:nvSpPr>
        <p:spPr>
          <a:xfrm flipV="1">
            <a:off x="1158082" y="1831543"/>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ZoneTexte 11"/>
          <p:cNvSpPr txBox="1"/>
          <p:nvPr/>
        </p:nvSpPr>
        <p:spPr>
          <a:xfrm>
            <a:off x="1691680" y="1779765"/>
            <a:ext cx="6912768" cy="738664"/>
          </a:xfrm>
          <a:prstGeom prst="rect">
            <a:avLst/>
          </a:prstGeom>
          <a:noFill/>
          <a:ln>
            <a:solidFill>
              <a:srgbClr val="FFFF00"/>
            </a:solidFill>
            <a:prstDash val="sysDash"/>
          </a:ln>
        </p:spPr>
        <p:txBody>
          <a:bodyPr wrap="square" rtlCol="0">
            <a:spAutoFit/>
          </a:bodyPr>
          <a:lstStyle/>
          <a:p>
            <a:r>
              <a:rPr lang="fr-FR" sz="1400" dirty="0">
                <a:solidFill>
                  <a:schemeClr val="bg1"/>
                </a:solidFill>
                <a:latin typeface="Spectral Light" panose="02020302060000000000" pitchFamily="18" charset="0"/>
                <a:cs typeface="Arial" panose="020B0604020202020204" pitchFamily="34" charset="0"/>
              </a:rPr>
              <a:t>Soir, &lt;erev</a:t>
            </a:r>
            <a:r>
              <a:rPr lang="fr-FR" sz="1400" baseline="30000" dirty="0">
                <a:solidFill>
                  <a:schemeClr val="bg1"/>
                </a:solidFill>
                <a:latin typeface="Spectral Light" panose="02020302060000000000" pitchFamily="18" charset="0"/>
                <a:cs typeface="Arial" panose="020B0604020202020204" pitchFamily="34" charset="0"/>
              </a:rPr>
              <a:t>6153</a:t>
            </a:r>
            <a:r>
              <a:rPr lang="fr-FR" sz="1400" dirty="0">
                <a:solidFill>
                  <a:schemeClr val="bg1"/>
                </a:solidFill>
                <a:latin typeface="Spectral Light" panose="02020302060000000000" pitchFamily="18" charset="0"/>
                <a:cs typeface="Arial" panose="020B0604020202020204" pitchFamily="34" charset="0"/>
              </a:rPr>
              <a:t>&gt; = crépuscule du soir : période située entre le coucher du soleil et la nuit</a:t>
            </a:r>
          </a:p>
          <a:p>
            <a:r>
              <a:rPr lang="fr-FR" sz="1400" dirty="0">
                <a:solidFill>
                  <a:schemeClr val="bg1"/>
                </a:solidFill>
                <a:latin typeface="Spectral Light" panose="02020302060000000000" pitchFamily="18" charset="0"/>
                <a:cs typeface="Arial" panose="020B0604020202020204" pitchFamily="34" charset="0"/>
              </a:rPr>
              <a:t>Sortie d'Égypte = libéré d'Égypte après 3 jours de marche et la traversée de la mer des roseaux</a:t>
            </a:r>
          </a:p>
        </p:txBody>
      </p:sp>
      <p:sp>
        <p:nvSpPr>
          <p:cNvPr id="13" name="ZoneTexte 12"/>
          <p:cNvSpPr txBox="1"/>
          <p:nvPr/>
        </p:nvSpPr>
        <p:spPr>
          <a:xfrm>
            <a:off x="154961" y="2569325"/>
            <a:ext cx="8834078" cy="630942"/>
          </a:xfrm>
          <a:prstGeom prst="rect">
            <a:avLst/>
          </a:prstGeom>
          <a:noFill/>
        </p:spPr>
        <p:txBody>
          <a:bodyPr wrap="square" rtlCol="0">
            <a:spAutoFit/>
          </a:bodyPr>
          <a:lstStyle/>
          <a:p>
            <a:r>
              <a:rPr lang="fr-FR" sz="1350" dirty="0">
                <a:solidFill>
                  <a:srgbClr val="FFFF00"/>
                </a:solidFill>
                <a:latin typeface="Arial" panose="020B0604020202020204" pitchFamily="34" charset="0"/>
                <a:cs typeface="Arial" panose="020B0604020202020204" pitchFamily="34" charset="0"/>
              </a:rPr>
              <a:t>7</a:t>
            </a:r>
            <a:r>
              <a:rPr lang="fr-FR" sz="1350" dirty="0">
                <a:solidFill>
                  <a:schemeClr val="bg1"/>
                </a:solidFill>
                <a:latin typeface="Arial" panose="020B0604020202020204" pitchFamily="34" charset="0"/>
                <a:cs typeface="Arial" panose="020B0604020202020204" pitchFamily="34" charset="0"/>
              </a:rPr>
              <a:t> Et vous verrez au </a:t>
            </a:r>
            <a:r>
              <a:rPr lang="fr-FR" sz="135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matin (demain matin) </a:t>
            </a:r>
            <a:r>
              <a:rPr lang="fr-FR" sz="1350" dirty="0">
                <a:solidFill>
                  <a:schemeClr val="bg1"/>
                </a:solidFill>
                <a:latin typeface="Arial" panose="020B0604020202020204" pitchFamily="34" charset="0"/>
                <a:cs typeface="Arial" panose="020B0604020202020204" pitchFamily="34" charset="0"/>
              </a:rPr>
              <a:t>éclater </a:t>
            </a:r>
            <a:r>
              <a:rPr lang="fr-FR" sz="1350" dirty="0">
                <a:solidFill>
                  <a:schemeClr val="bg1"/>
                </a:solidFill>
                <a:effectLst>
                  <a:glow rad="63500">
                    <a:schemeClr val="accent5">
                      <a:satMod val="175000"/>
                      <a:alpha val="40000"/>
                    </a:schemeClr>
                  </a:glow>
                </a:effectLst>
                <a:latin typeface="Arial" panose="020B0604020202020204" pitchFamily="34" charset="0"/>
                <a:cs typeface="Arial" panose="020B0604020202020204" pitchFamily="34" charset="0"/>
              </a:rPr>
              <a:t>la gloire de YHWH</a:t>
            </a:r>
            <a:r>
              <a:rPr lang="fr-FR" sz="1350" dirty="0">
                <a:solidFill>
                  <a:schemeClr val="bg1"/>
                </a:solidFill>
                <a:latin typeface="Arial" panose="020B0604020202020204" pitchFamily="34" charset="0"/>
                <a:cs typeface="Arial" panose="020B0604020202020204" pitchFamily="34" charset="0"/>
              </a:rPr>
              <a:t>, parce qu'Il a entendu vos </a:t>
            </a:r>
            <a:r>
              <a:rPr lang="fr-FR" sz="1350" dirty="0">
                <a:solidFill>
                  <a:srgbClr val="FFFF47"/>
                </a:solidFill>
                <a:latin typeface="Arial" panose="020B0604020202020204" pitchFamily="34" charset="0"/>
                <a:cs typeface="Arial" panose="020B0604020202020204" pitchFamily="34" charset="0"/>
              </a:rPr>
              <a:t>murmures</a:t>
            </a:r>
            <a:r>
              <a:rPr lang="fr-FR" sz="1350" dirty="0">
                <a:solidFill>
                  <a:schemeClr val="bg1"/>
                </a:solidFill>
                <a:latin typeface="Arial" panose="020B0604020202020204" pitchFamily="34" charset="0"/>
                <a:cs typeface="Arial" panose="020B0604020202020204" pitchFamily="34" charset="0"/>
              </a:rPr>
              <a:t> contre lui. Mais qui sommes-nous, pour que vous </a:t>
            </a:r>
            <a:r>
              <a:rPr lang="fr-FR" sz="1350" dirty="0">
                <a:solidFill>
                  <a:srgbClr val="FFFF47"/>
                </a:solidFill>
                <a:latin typeface="Arial" panose="020B0604020202020204" pitchFamily="34" charset="0"/>
                <a:cs typeface="Arial" panose="020B0604020202020204" pitchFamily="34" charset="0"/>
              </a:rPr>
              <a:t>murmuriez</a:t>
            </a:r>
            <a:r>
              <a:rPr lang="fr-FR" sz="1350" dirty="0">
                <a:solidFill>
                  <a:schemeClr val="bg1"/>
                </a:solidFill>
                <a:latin typeface="Arial" panose="020B0604020202020204" pitchFamily="34" charset="0"/>
                <a:cs typeface="Arial" panose="020B0604020202020204" pitchFamily="34" charset="0"/>
              </a:rPr>
              <a:t> contre nous?</a:t>
            </a:r>
          </a:p>
          <a:p>
            <a:endParaRPr lang="fr-FR" sz="800" dirty="0">
              <a:solidFill>
                <a:schemeClr val="bg1"/>
              </a:solidFill>
              <a:latin typeface="Arial" panose="020B0604020202020204" pitchFamily="34" charset="0"/>
              <a:cs typeface="Arial" panose="020B0604020202020204" pitchFamily="34" charset="0"/>
            </a:endParaRPr>
          </a:p>
        </p:txBody>
      </p:sp>
      <p:sp>
        <p:nvSpPr>
          <p:cNvPr id="9" name="Virage 8"/>
          <p:cNvSpPr/>
          <p:nvPr/>
        </p:nvSpPr>
        <p:spPr>
          <a:xfrm flipV="1">
            <a:off x="1135795" y="3057916"/>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ZoneTexte 9"/>
          <p:cNvSpPr txBox="1"/>
          <p:nvPr/>
        </p:nvSpPr>
        <p:spPr>
          <a:xfrm>
            <a:off x="1641317" y="3155355"/>
            <a:ext cx="5709196" cy="307777"/>
          </a:xfrm>
          <a:prstGeom prst="rect">
            <a:avLst/>
          </a:prstGeom>
          <a:noFill/>
          <a:ln>
            <a:solidFill>
              <a:srgbClr val="FFFF00"/>
            </a:solidFill>
            <a:prstDash val="sysDash"/>
          </a:ln>
        </p:spPr>
        <p:txBody>
          <a:bodyPr wrap="square" rtlCol="0">
            <a:spAutoFit/>
          </a:bodyPr>
          <a:lstStyle/>
          <a:p>
            <a:r>
              <a:rPr lang="fr-FR" sz="1400" dirty="0">
                <a:solidFill>
                  <a:schemeClr val="bg1"/>
                </a:solidFill>
                <a:latin typeface="Spectral Light" panose="02020302060000000000" pitchFamily="18" charset="0"/>
                <a:cs typeface="Arial" panose="020B0604020202020204" pitchFamily="34" charset="0"/>
              </a:rPr>
              <a:t>Matin, &lt;boqer</a:t>
            </a:r>
            <a:r>
              <a:rPr lang="fr-FR" sz="1400" baseline="30000" dirty="0">
                <a:solidFill>
                  <a:schemeClr val="bg1"/>
                </a:solidFill>
                <a:latin typeface="Spectral Light" panose="02020302060000000000" pitchFamily="18" charset="0"/>
                <a:cs typeface="Arial" panose="020B0604020202020204" pitchFamily="34" charset="0"/>
              </a:rPr>
              <a:t>1242</a:t>
            </a:r>
            <a:r>
              <a:rPr lang="fr-FR" sz="1400" dirty="0">
                <a:solidFill>
                  <a:schemeClr val="bg1"/>
                </a:solidFill>
                <a:latin typeface="Spectral Light" panose="02020302060000000000" pitchFamily="18" charset="0"/>
                <a:cs typeface="Arial" panose="020B0604020202020204" pitchFamily="34" charset="0"/>
              </a:rPr>
              <a:t>&gt; = crépuscule du matin, aube, demain, début du jour</a:t>
            </a:r>
          </a:p>
        </p:txBody>
      </p:sp>
      <p:sp>
        <p:nvSpPr>
          <p:cNvPr id="14" name="ZoneTexte 13"/>
          <p:cNvSpPr txBox="1"/>
          <p:nvPr/>
        </p:nvSpPr>
        <p:spPr>
          <a:xfrm>
            <a:off x="154961" y="3616684"/>
            <a:ext cx="8834078" cy="715581"/>
          </a:xfrm>
          <a:prstGeom prst="rect">
            <a:avLst/>
          </a:prstGeom>
          <a:noFill/>
        </p:spPr>
        <p:txBody>
          <a:bodyPr wrap="square" rtlCol="0">
            <a:spAutoFit/>
          </a:bodyPr>
          <a:lstStyle/>
          <a:p>
            <a:r>
              <a:rPr lang="fr-FR" sz="1350" dirty="0">
                <a:solidFill>
                  <a:srgbClr val="FFFF00"/>
                </a:solidFill>
                <a:latin typeface="Arial" panose="020B0604020202020204" pitchFamily="34" charset="0"/>
                <a:cs typeface="Arial" panose="020B0604020202020204" pitchFamily="34" charset="0"/>
              </a:rPr>
              <a:t>8</a:t>
            </a:r>
            <a:r>
              <a:rPr lang="fr-FR" sz="1350" dirty="0">
                <a:solidFill>
                  <a:schemeClr val="bg1"/>
                </a:solidFill>
                <a:latin typeface="Arial" panose="020B0604020202020204" pitchFamily="34" charset="0"/>
                <a:cs typeface="Arial" panose="020B0604020202020204" pitchFamily="34" charset="0"/>
              </a:rPr>
              <a:t> </a:t>
            </a:r>
            <a:r>
              <a:rPr lang="fr-FR" sz="1350" u="sng" dirty="0">
                <a:solidFill>
                  <a:schemeClr val="bg1"/>
                </a:solidFill>
                <a:latin typeface="Arial" panose="020B0604020202020204" pitchFamily="34" charset="0"/>
                <a:cs typeface="Arial" panose="020B0604020202020204" pitchFamily="34" charset="0"/>
              </a:rPr>
              <a:t>Moïse dit</a:t>
            </a:r>
            <a:r>
              <a:rPr lang="fr-FR" sz="1350" dirty="0">
                <a:solidFill>
                  <a:schemeClr val="bg1"/>
                </a:solidFill>
                <a:latin typeface="Arial" panose="020B0604020202020204" pitchFamily="34" charset="0"/>
                <a:cs typeface="Arial" panose="020B0604020202020204" pitchFamily="34" charset="0"/>
              </a:rPr>
              <a:t> : « YHWH vous donnera </a:t>
            </a:r>
            <a:r>
              <a:rPr lang="fr-FR" sz="1350"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 soir de la viande à manger</a:t>
            </a:r>
            <a:r>
              <a:rPr lang="fr-FR" sz="135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FR" sz="1350"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350" dirty="0">
                <a:solidFill>
                  <a:schemeClr val="bg1"/>
                </a:solidFill>
                <a:latin typeface="Arial" panose="020B0604020202020204" pitchFamily="34" charset="0"/>
                <a:cs typeface="Arial" panose="020B0604020202020204" pitchFamily="34" charset="0"/>
              </a:rPr>
              <a:t>et </a:t>
            </a:r>
            <a:r>
              <a:rPr lang="fr-FR" sz="135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matin (demain) du pain </a:t>
            </a:r>
            <a:r>
              <a:rPr lang="fr-FR" sz="1350" dirty="0">
                <a:solidFill>
                  <a:schemeClr val="bg1"/>
                </a:solidFill>
                <a:latin typeface="Arial" panose="020B0604020202020204" pitchFamily="34" charset="0"/>
                <a:cs typeface="Arial" panose="020B0604020202020204" pitchFamily="34" charset="0"/>
              </a:rPr>
              <a:t>à satiété, parce qu'il a entendu les </a:t>
            </a:r>
            <a:r>
              <a:rPr lang="fr-FR" sz="1350" dirty="0">
                <a:solidFill>
                  <a:srgbClr val="FFFF47"/>
                </a:solidFill>
                <a:latin typeface="Arial" panose="020B0604020202020204" pitchFamily="34" charset="0"/>
                <a:cs typeface="Arial" panose="020B0604020202020204" pitchFamily="34" charset="0"/>
              </a:rPr>
              <a:t>murmures</a:t>
            </a:r>
            <a:r>
              <a:rPr lang="fr-FR" sz="1350" dirty="0">
                <a:solidFill>
                  <a:schemeClr val="bg1"/>
                </a:solidFill>
                <a:latin typeface="Arial" panose="020B0604020202020204" pitchFamily="34" charset="0"/>
                <a:cs typeface="Arial" panose="020B0604020202020204" pitchFamily="34" charset="0"/>
              </a:rPr>
              <a:t> que vous avez proférés contre lui. Que sommes-nous en effet ? Ce n'est pas contre nous que vous </a:t>
            </a:r>
            <a:r>
              <a:rPr lang="fr-FR" sz="1350" dirty="0">
                <a:solidFill>
                  <a:srgbClr val="FFFF47"/>
                </a:solidFill>
                <a:latin typeface="Arial" panose="020B0604020202020204" pitchFamily="34" charset="0"/>
                <a:cs typeface="Arial" panose="020B0604020202020204" pitchFamily="34" charset="0"/>
              </a:rPr>
              <a:t>murmurez</a:t>
            </a:r>
            <a:r>
              <a:rPr lang="fr-FR" sz="1350" dirty="0">
                <a:solidFill>
                  <a:schemeClr val="bg1"/>
                </a:solidFill>
                <a:latin typeface="Arial" panose="020B0604020202020204" pitchFamily="34" charset="0"/>
                <a:cs typeface="Arial" panose="020B0604020202020204" pitchFamily="34" charset="0"/>
              </a:rPr>
              <a:t>, c'est contre YHWH.»</a:t>
            </a:r>
            <a:endParaRPr lang="fr-FR" sz="800" dirty="0">
              <a:solidFill>
                <a:schemeClr val="bg1"/>
              </a:solidFill>
              <a:latin typeface="Arial" panose="020B0604020202020204" pitchFamily="34" charset="0"/>
              <a:cs typeface="Arial" panose="020B0604020202020204" pitchFamily="34" charset="0"/>
            </a:endParaRPr>
          </a:p>
        </p:txBody>
      </p:sp>
      <p:sp>
        <p:nvSpPr>
          <p:cNvPr id="16" name="Virage 15"/>
          <p:cNvSpPr/>
          <p:nvPr/>
        </p:nvSpPr>
        <p:spPr>
          <a:xfrm flipV="1">
            <a:off x="1184922" y="4378618"/>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ZoneTexte 16"/>
          <p:cNvSpPr txBox="1"/>
          <p:nvPr/>
        </p:nvSpPr>
        <p:spPr>
          <a:xfrm>
            <a:off x="1720243" y="4468575"/>
            <a:ext cx="3571837" cy="523220"/>
          </a:xfrm>
          <a:prstGeom prst="rect">
            <a:avLst/>
          </a:prstGeom>
          <a:noFill/>
          <a:ln>
            <a:solidFill>
              <a:srgbClr val="FFFF00"/>
            </a:solidFill>
            <a:prstDash val="sysDash"/>
          </a:ln>
        </p:spPr>
        <p:txBody>
          <a:bodyPr wrap="square" rtlCol="0">
            <a:spAutoFit/>
          </a:bodyPr>
          <a:lstStyle/>
          <a:p>
            <a:r>
              <a:rPr lang="fr-FR" sz="1400" dirty="0">
                <a:solidFill>
                  <a:schemeClr val="bg1"/>
                </a:solidFill>
                <a:latin typeface="Spectral Light" panose="02020302060000000000" pitchFamily="18" charset="0"/>
                <a:cs typeface="Arial" panose="020B0604020202020204" pitchFamily="34" charset="0"/>
              </a:rPr>
              <a:t>&lt;erev</a:t>
            </a:r>
            <a:r>
              <a:rPr lang="fr-FR" sz="1400" baseline="30000" dirty="0">
                <a:solidFill>
                  <a:schemeClr val="bg1"/>
                </a:solidFill>
                <a:latin typeface="Spectral Light" panose="02020302060000000000" pitchFamily="18" charset="0"/>
                <a:cs typeface="Arial" panose="020B0604020202020204" pitchFamily="34" charset="0"/>
              </a:rPr>
              <a:t>6153</a:t>
            </a:r>
            <a:r>
              <a:rPr lang="fr-FR" sz="1400" dirty="0">
                <a:solidFill>
                  <a:schemeClr val="bg1"/>
                </a:solidFill>
                <a:latin typeface="Spectral Light" panose="02020302060000000000" pitchFamily="18" charset="0"/>
                <a:cs typeface="Arial" panose="020B0604020202020204" pitchFamily="34" charset="0"/>
              </a:rPr>
              <a:t>&gt; = viande : 16 </a:t>
            </a:r>
            <a:r>
              <a:rPr lang="fr-FR" sz="1400" dirty="0" err="1">
                <a:solidFill>
                  <a:schemeClr val="bg1"/>
                </a:solidFill>
                <a:latin typeface="Spectral Light" panose="02020302060000000000" pitchFamily="18" charset="0"/>
                <a:cs typeface="Arial" panose="020B0604020202020204" pitchFamily="34" charset="0"/>
              </a:rPr>
              <a:t>ziv</a:t>
            </a:r>
            <a:r>
              <a:rPr lang="fr-FR" sz="1400" dirty="0">
                <a:solidFill>
                  <a:schemeClr val="bg1"/>
                </a:solidFill>
                <a:latin typeface="Spectral Light" panose="02020302060000000000" pitchFamily="18" charset="0"/>
                <a:cs typeface="Arial" panose="020B0604020202020204" pitchFamily="34" charset="0"/>
              </a:rPr>
              <a:t> (ce soir) </a:t>
            </a:r>
          </a:p>
          <a:p>
            <a:r>
              <a:rPr lang="fr-FR" sz="1400" dirty="0">
                <a:solidFill>
                  <a:schemeClr val="bg1"/>
                </a:solidFill>
                <a:latin typeface="Spectral Light" panose="02020302060000000000" pitchFamily="18" charset="0"/>
                <a:cs typeface="Arial" panose="020B0604020202020204" pitchFamily="34" charset="0"/>
              </a:rPr>
              <a:t>&lt;boqer</a:t>
            </a:r>
            <a:r>
              <a:rPr lang="fr-FR" sz="1400" baseline="30000" dirty="0">
                <a:solidFill>
                  <a:schemeClr val="bg1"/>
                </a:solidFill>
                <a:latin typeface="Spectral Light" panose="02020302060000000000" pitchFamily="18" charset="0"/>
                <a:cs typeface="Arial" panose="020B0604020202020204" pitchFamily="34" charset="0"/>
              </a:rPr>
              <a:t>1242</a:t>
            </a:r>
            <a:r>
              <a:rPr lang="fr-FR" sz="1400" dirty="0">
                <a:solidFill>
                  <a:schemeClr val="bg1"/>
                </a:solidFill>
                <a:latin typeface="Spectral Light" panose="02020302060000000000" pitchFamily="18" charset="0"/>
                <a:cs typeface="Arial" panose="020B0604020202020204" pitchFamily="34" charset="0"/>
              </a:rPr>
              <a:t>&gt; = pain : 17 </a:t>
            </a:r>
            <a:r>
              <a:rPr lang="fr-FR" sz="1400" dirty="0" err="1">
                <a:solidFill>
                  <a:schemeClr val="bg1"/>
                </a:solidFill>
                <a:latin typeface="Spectral Light" panose="02020302060000000000" pitchFamily="18" charset="0"/>
                <a:cs typeface="Arial" panose="020B0604020202020204" pitchFamily="34" charset="0"/>
              </a:rPr>
              <a:t>ziv</a:t>
            </a:r>
            <a:r>
              <a:rPr lang="fr-FR" sz="1400" dirty="0">
                <a:solidFill>
                  <a:schemeClr val="bg1"/>
                </a:solidFill>
                <a:latin typeface="Spectral Light" panose="02020302060000000000" pitchFamily="18" charset="0"/>
                <a:cs typeface="Arial" panose="020B0604020202020204" pitchFamily="34" charset="0"/>
              </a:rPr>
              <a:t> (matin… demain)</a:t>
            </a:r>
          </a:p>
        </p:txBody>
      </p:sp>
      <p:sp>
        <p:nvSpPr>
          <p:cNvPr id="19" name="Éclair 18"/>
          <p:cNvSpPr/>
          <p:nvPr/>
        </p:nvSpPr>
        <p:spPr>
          <a:xfrm rot="21046469">
            <a:off x="7261897" y="2338409"/>
            <a:ext cx="504056" cy="360040"/>
          </a:xfrm>
          <a:prstGeom prst="lightningBol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Éclair 19"/>
          <p:cNvSpPr/>
          <p:nvPr/>
        </p:nvSpPr>
        <p:spPr>
          <a:xfrm rot="9300653">
            <a:off x="3976384" y="2959165"/>
            <a:ext cx="504056" cy="360040"/>
          </a:xfrm>
          <a:prstGeom prst="lightningBol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Éclair 20"/>
          <p:cNvSpPr/>
          <p:nvPr/>
        </p:nvSpPr>
        <p:spPr>
          <a:xfrm rot="17547589">
            <a:off x="376184" y="4288465"/>
            <a:ext cx="504056" cy="360040"/>
          </a:xfrm>
          <a:prstGeom prst="lightningBol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Éclair 21"/>
          <p:cNvSpPr/>
          <p:nvPr/>
        </p:nvSpPr>
        <p:spPr>
          <a:xfrm rot="15639735">
            <a:off x="638833" y="4438269"/>
            <a:ext cx="504056" cy="360040"/>
          </a:xfrm>
          <a:prstGeom prst="lightningBol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Virage 22"/>
          <p:cNvSpPr/>
          <p:nvPr/>
        </p:nvSpPr>
        <p:spPr>
          <a:xfrm flipV="1">
            <a:off x="942789" y="465911"/>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ZoneTexte 23"/>
          <p:cNvSpPr txBox="1"/>
          <p:nvPr/>
        </p:nvSpPr>
        <p:spPr>
          <a:xfrm>
            <a:off x="1478110" y="485289"/>
            <a:ext cx="7384758" cy="738664"/>
          </a:xfrm>
          <a:prstGeom prst="rect">
            <a:avLst/>
          </a:prstGeom>
          <a:noFill/>
          <a:ln>
            <a:solidFill>
              <a:srgbClr val="FFFF00"/>
            </a:solidFill>
            <a:prstDash val="sysDash"/>
          </a:ln>
        </p:spPr>
        <p:txBody>
          <a:bodyPr wrap="square" rtlCol="0">
            <a:spAutoFit/>
          </a:bodyPr>
          <a:lstStyle/>
          <a:p>
            <a:r>
              <a:rPr lang="fr-FR" sz="1400" dirty="0">
                <a:solidFill>
                  <a:schemeClr val="bg1"/>
                </a:solidFill>
                <a:latin typeface="Spectral Light" panose="02020302060000000000" pitchFamily="18" charset="0"/>
                <a:cs typeface="Arial" panose="020B0604020202020204" pitchFamily="34" charset="0"/>
              </a:rPr>
              <a:t>Instructions : 5 cycles = simple portion de pain</a:t>
            </a:r>
          </a:p>
          <a:p>
            <a:r>
              <a:rPr lang="fr-FR" sz="1400" dirty="0">
                <a:solidFill>
                  <a:schemeClr val="bg1"/>
                </a:solidFill>
                <a:latin typeface="Spectral Light" panose="02020302060000000000" pitchFamily="18" charset="0"/>
                <a:cs typeface="Arial" panose="020B0604020202020204" pitchFamily="34" charset="0"/>
              </a:rPr>
              <a:t>	    6</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cycle = double portion de pain pour 2 cycles : les cycles 6 et 7 </a:t>
            </a:r>
            <a:r>
              <a:rPr lang="fr-FR" sz="1100" dirty="0">
                <a:solidFill>
                  <a:schemeClr val="bg1"/>
                </a:solidFill>
                <a:latin typeface="Spectral Light" panose="02020302060000000000" pitchFamily="18" charset="0"/>
                <a:cs typeface="Arial" panose="020B0604020202020204" pitchFamily="34" charset="0"/>
              </a:rPr>
              <a:t>(voir aussi v22)</a:t>
            </a:r>
            <a:endParaRPr lang="fr-FR" sz="1400" dirty="0">
              <a:solidFill>
                <a:schemeClr val="bg1"/>
              </a:solidFill>
              <a:latin typeface="Spectral Light" panose="02020302060000000000" pitchFamily="18" charset="0"/>
              <a:cs typeface="Arial" panose="020B0604020202020204" pitchFamily="34" charset="0"/>
            </a:endParaRPr>
          </a:p>
          <a:p>
            <a:r>
              <a:rPr lang="fr-FR" sz="1400" dirty="0">
                <a:solidFill>
                  <a:schemeClr val="bg1"/>
                </a:solidFill>
                <a:latin typeface="Spectral Light" panose="02020302060000000000" pitchFamily="18" charset="0"/>
                <a:cs typeface="Arial" panose="020B0604020202020204" pitchFamily="34" charset="0"/>
              </a:rPr>
              <a:t>Yahuah prépare ici son peuple au 7</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cycle, jour de repos.</a:t>
            </a:r>
          </a:p>
        </p:txBody>
      </p:sp>
      <p:sp>
        <p:nvSpPr>
          <p:cNvPr id="25" name="ZoneTexte 24"/>
          <p:cNvSpPr txBox="1"/>
          <p:nvPr/>
        </p:nvSpPr>
        <p:spPr>
          <a:xfrm>
            <a:off x="154961" y="46197"/>
            <a:ext cx="8834078" cy="507831"/>
          </a:xfrm>
          <a:prstGeom prst="rect">
            <a:avLst/>
          </a:prstGeom>
          <a:noFill/>
        </p:spPr>
        <p:txBody>
          <a:bodyPr wrap="square" rtlCol="0">
            <a:spAutoFit/>
          </a:bodyPr>
          <a:lstStyle/>
          <a:p>
            <a:r>
              <a:rPr lang="fr-FR" sz="1350" dirty="0">
                <a:solidFill>
                  <a:srgbClr val="FFFF00"/>
                </a:solidFill>
                <a:latin typeface="Arial" panose="020B0604020202020204" pitchFamily="34" charset="0"/>
                <a:cs typeface="Arial" panose="020B0604020202020204" pitchFamily="34" charset="0"/>
              </a:rPr>
              <a:t>5 </a:t>
            </a:r>
            <a:r>
              <a:rPr lang="fr-FR" sz="1350" dirty="0">
                <a:solidFill>
                  <a:srgbClr val="FFC000"/>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Le sixième jour</a:t>
            </a:r>
            <a:r>
              <a:rPr lang="fr-FR" sz="1350" dirty="0">
                <a:solidFill>
                  <a:schemeClr val="bg1"/>
                </a:solidFill>
                <a:latin typeface="Arial" panose="020B0604020202020204" pitchFamily="34" charset="0"/>
                <a:cs typeface="Arial" panose="020B0604020202020204" pitchFamily="34" charset="0"/>
              </a:rPr>
              <a:t>, ils prépareront ce qu'ils auront apporté, c'est-à-dire le </a:t>
            </a:r>
            <a:r>
              <a:rPr lang="fr-FR" sz="1350" dirty="0">
                <a:solidFill>
                  <a:srgbClr val="00FF00"/>
                </a:solidFill>
                <a:latin typeface="Arial" panose="020B0604020202020204" pitchFamily="34" charset="0"/>
                <a:cs typeface="Arial" panose="020B0604020202020204" pitchFamily="34" charset="0"/>
              </a:rPr>
              <a:t>double de la portion</a:t>
            </a:r>
            <a:r>
              <a:rPr lang="fr-FR" sz="1350" dirty="0">
                <a:solidFill>
                  <a:schemeClr val="bg1"/>
                </a:solidFill>
                <a:latin typeface="Arial" panose="020B0604020202020204" pitchFamily="34" charset="0"/>
                <a:cs typeface="Arial" panose="020B0604020202020204" pitchFamily="34" charset="0"/>
              </a:rPr>
              <a:t> ramassée chaque jour.»</a:t>
            </a:r>
          </a:p>
        </p:txBody>
      </p:sp>
    </p:spTree>
    <p:extLst>
      <p:ext uri="{BB962C8B-B14F-4D97-AF65-F5344CB8AC3E}">
        <p14:creationId xmlns:p14="http://schemas.microsoft.com/office/powerpoint/2010/main" val="127172046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fade">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fade">
                                      <p:cBhvr>
                                        <p:cTn id="22" dur="500"/>
                                        <p:tgtEl>
                                          <p:spTgt spid="2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animEffect transition="in" filter="fade">
                                      <p:cBhvr>
                                        <p:cTn id="27" dur="500"/>
                                        <p:tgtEl>
                                          <p:spTgt spid="2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fade">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Effect transition="in" filter="fade">
                                      <p:cBhvr>
                                        <p:cTn id="47" dur="500"/>
                                        <p:tgtEl>
                                          <p:spTgt spid="1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fade">
                                      <p:cBhvr>
                                        <p:cTn id="52" dur="500"/>
                                        <p:tgtEl>
                                          <p:spTgt spid="1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Effect transition="in" filter="fade">
                                      <p:cBhvr>
                                        <p:cTn id="62" dur="500"/>
                                        <p:tgtEl>
                                          <p:spTgt spid="1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
                                            <p:txEl>
                                              <p:pRg st="0" end="0"/>
                                            </p:txEl>
                                          </p:spTgt>
                                        </p:tgtEl>
                                        <p:attrNameLst>
                                          <p:attrName>style.visibility</p:attrName>
                                        </p:attrNameLst>
                                      </p:cBhvr>
                                      <p:to>
                                        <p:strVal val="visible"/>
                                      </p:to>
                                    </p:set>
                                    <p:animEffect transition="in" filter="fade">
                                      <p:cBhvr>
                                        <p:cTn id="67" dur="500"/>
                                        <p:tgtEl>
                                          <p:spTgt spid="1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left)">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xEl>
                                              <p:pRg st="0" end="0"/>
                                            </p:txEl>
                                          </p:spTgt>
                                        </p:tgtEl>
                                        <p:attrNameLst>
                                          <p:attrName>style.visibility</p:attrName>
                                        </p:attrNameLst>
                                      </p:cBhvr>
                                      <p:to>
                                        <p:strVal val="visible"/>
                                      </p:to>
                                    </p:set>
                                    <p:animEffect transition="in" filter="fade">
                                      <p:cBhvr>
                                        <p:cTn id="77" dur="500"/>
                                        <p:tgtEl>
                                          <p:spTgt spid="1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7">
                                            <p:txEl>
                                              <p:pRg st="1" end="1"/>
                                            </p:txEl>
                                          </p:spTgt>
                                        </p:tgtEl>
                                        <p:attrNameLst>
                                          <p:attrName>style.visibility</p:attrName>
                                        </p:attrNameLst>
                                      </p:cBhvr>
                                      <p:to>
                                        <p:strVal val="visible"/>
                                      </p:to>
                                    </p:set>
                                    <p:animEffect transition="in" filter="fade">
                                      <p:cBhvr>
                                        <p:cTn id="82" dur="500"/>
                                        <p:tgtEl>
                                          <p:spTgt spid="17">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repeatCount="200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par>
                                <p:cTn id="88" presetID="27" presetClass="emph" presetSubtype="0" repeatCount="2000" fill="remove" grpId="1" nodeType="withEffect">
                                  <p:stCondLst>
                                    <p:cond delay="0"/>
                                  </p:stCondLst>
                                  <p:childTnLst>
                                    <p:animClr clrSpc="rgb" dir="cw">
                                      <p:cBhvr override="childStyle">
                                        <p:cTn id="89" dur="250" autoRev="1" fill="remove"/>
                                        <p:tgtEl>
                                          <p:spTgt spid="19"/>
                                        </p:tgtEl>
                                        <p:attrNameLst>
                                          <p:attrName>style.color</p:attrName>
                                        </p:attrNameLst>
                                      </p:cBhvr>
                                      <p:to>
                                        <a:schemeClr val="bg1"/>
                                      </p:to>
                                    </p:animClr>
                                    <p:animClr clrSpc="rgb" dir="cw">
                                      <p:cBhvr>
                                        <p:cTn id="90" dur="250" autoRev="1" fill="remove"/>
                                        <p:tgtEl>
                                          <p:spTgt spid="19"/>
                                        </p:tgtEl>
                                        <p:attrNameLst>
                                          <p:attrName>fillcolor</p:attrName>
                                        </p:attrNameLst>
                                      </p:cBhvr>
                                      <p:to>
                                        <a:schemeClr val="bg1"/>
                                      </p:to>
                                    </p:animClr>
                                    <p:set>
                                      <p:cBhvr>
                                        <p:cTn id="91" dur="250" autoRev="1" fill="remove"/>
                                        <p:tgtEl>
                                          <p:spTgt spid="19"/>
                                        </p:tgtEl>
                                        <p:attrNameLst>
                                          <p:attrName>fill.type</p:attrName>
                                        </p:attrNameLst>
                                      </p:cBhvr>
                                      <p:to>
                                        <p:strVal val="solid"/>
                                      </p:to>
                                    </p:set>
                                    <p:set>
                                      <p:cBhvr>
                                        <p:cTn id="92" dur="250" autoRev="1" fill="remove"/>
                                        <p:tgtEl>
                                          <p:spTgt spid="19"/>
                                        </p:tgtEl>
                                        <p:attrNameLst>
                                          <p:attrName>fill.on</p:attrName>
                                        </p:attrNameLst>
                                      </p:cBhvr>
                                      <p:to>
                                        <p:strVal val="true"/>
                                      </p:to>
                                    </p:se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par>
                                <p:cTn id="97" presetID="27" presetClass="emph" presetSubtype="0" repeatCount="2000" fill="remove" grpId="1" nodeType="withEffect">
                                  <p:stCondLst>
                                    <p:cond delay="0"/>
                                  </p:stCondLst>
                                  <p:childTnLst>
                                    <p:animClr clrSpc="rgb" dir="cw">
                                      <p:cBhvr override="childStyle">
                                        <p:cTn id="98" dur="250" autoRev="1" fill="remove"/>
                                        <p:tgtEl>
                                          <p:spTgt spid="20"/>
                                        </p:tgtEl>
                                        <p:attrNameLst>
                                          <p:attrName>style.color</p:attrName>
                                        </p:attrNameLst>
                                      </p:cBhvr>
                                      <p:to>
                                        <a:schemeClr val="bg1"/>
                                      </p:to>
                                    </p:animClr>
                                    <p:animClr clrSpc="rgb" dir="cw">
                                      <p:cBhvr>
                                        <p:cTn id="99" dur="250" autoRev="1" fill="remove"/>
                                        <p:tgtEl>
                                          <p:spTgt spid="20"/>
                                        </p:tgtEl>
                                        <p:attrNameLst>
                                          <p:attrName>fillcolor</p:attrName>
                                        </p:attrNameLst>
                                      </p:cBhvr>
                                      <p:to>
                                        <a:schemeClr val="bg1"/>
                                      </p:to>
                                    </p:animClr>
                                    <p:set>
                                      <p:cBhvr>
                                        <p:cTn id="100" dur="250" autoRev="1" fill="remove"/>
                                        <p:tgtEl>
                                          <p:spTgt spid="20"/>
                                        </p:tgtEl>
                                        <p:attrNameLst>
                                          <p:attrName>fill.type</p:attrName>
                                        </p:attrNameLst>
                                      </p:cBhvr>
                                      <p:to>
                                        <p:strVal val="solid"/>
                                      </p:to>
                                    </p:set>
                                    <p:set>
                                      <p:cBhvr>
                                        <p:cTn id="101" dur="250" autoRev="1" fill="remove"/>
                                        <p:tgtEl>
                                          <p:spTgt spid="20"/>
                                        </p:tgtEl>
                                        <p:attrNameLst>
                                          <p:attrName>fill.on</p:attrName>
                                        </p:attrNameLst>
                                      </p:cBhvr>
                                      <p:to>
                                        <p:strVal val="true"/>
                                      </p:to>
                                    </p:set>
                                  </p:childTnLst>
                                </p:cTn>
                              </p:par>
                            </p:childTnLst>
                          </p:cTn>
                        </p:par>
                        <p:par>
                          <p:cTn id="102" fill="hold">
                            <p:stCondLst>
                              <p:cond delay="2000"/>
                            </p:stCondLst>
                            <p:childTnLst>
                              <p:par>
                                <p:cTn id="103" presetID="10" presetClass="entr" presetSubtype="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500"/>
                                        <p:tgtEl>
                                          <p:spTgt spid="21"/>
                                        </p:tgtEl>
                                      </p:cBhvr>
                                    </p:animEffect>
                                  </p:childTnLst>
                                </p:cTn>
                              </p:par>
                              <p:par>
                                <p:cTn id="106" presetID="27" presetClass="emph" presetSubtype="0" repeatCount="2000" fill="remove" grpId="1" nodeType="withEffect">
                                  <p:stCondLst>
                                    <p:cond delay="0"/>
                                  </p:stCondLst>
                                  <p:childTnLst>
                                    <p:animClr clrSpc="rgb" dir="cw">
                                      <p:cBhvr override="childStyle">
                                        <p:cTn id="107" dur="250" autoRev="1" fill="remove"/>
                                        <p:tgtEl>
                                          <p:spTgt spid="21"/>
                                        </p:tgtEl>
                                        <p:attrNameLst>
                                          <p:attrName>style.color</p:attrName>
                                        </p:attrNameLst>
                                      </p:cBhvr>
                                      <p:to>
                                        <a:schemeClr val="bg1"/>
                                      </p:to>
                                    </p:animClr>
                                    <p:animClr clrSpc="rgb" dir="cw">
                                      <p:cBhvr>
                                        <p:cTn id="108" dur="250" autoRev="1" fill="remove"/>
                                        <p:tgtEl>
                                          <p:spTgt spid="21"/>
                                        </p:tgtEl>
                                        <p:attrNameLst>
                                          <p:attrName>fillcolor</p:attrName>
                                        </p:attrNameLst>
                                      </p:cBhvr>
                                      <p:to>
                                        <a:schemeClr val="bg1"/>
                                      </p:to>
                                    </p:animClr>
                                    <p:set>
                                      <p:cBhvr>
                                        <p:cTn id="109" dur="250" autoRev="1" fill="remove"/>
                                        <p:tgtEl>
                                          <p:spTgt spid="21"/>
                                        </p:tgtEl>
                                        <p:attrNameLst>
                                          <p:attrName>fill.type</p:attrName>
                                        </p:attrNameLst>
                                      </p:cBhvr>
                                      <p:to>
                                        <p:strVal val="solid"/>
                                      </p:to>
                                    </p:set>
                                    <p:set>
                                      <p:cBhvr>
                                        <p:cTn id="110" dur="250" autoRev="1" fill="remove"/>
                                        <p:tgtEl>
                                          <p:spTgt spid="21"/>
                                        </p:tgtEl>
                                        <p:attrNameLst>
                                          <p:attrName>fill.on</p:attrName>
                                        </p:attrNameLst>
                                      </p:cBhvr>
                                      <p:to>
                                        <p:strVal val="true"/>
                                      </p:to>
                                    </p:set>
                                  </p:childTnLst>
                                </p:cTn>
                              </p:par>
                            </p:childTnLst>
                          </p:cTn>
                        </p:par>
                        <p:par>
                          <p:cTn id="111" fill="hold">
                            <p:stCondLst>
                              <p:cond delay="3000"/>
                            </p:stCondLst>
                            <p:childTnLst>
                              <p:par>
                                <p:cTn id="112" presetID="10" presetClass="entr" presetSubtype="0" fill="hold" grpId="0" nodeType="after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fade">
                                      <p:cBhvr>
                                        <p:cTn id="114" dur="500"/>
                                        <p:tgtEl>
                                          <p:spTgt spid="22"/>
                                        </p:tgtEl>
                                      </p:cBhvr>
                                    </p:animEffect>
                                  </p:childTnLst>
                                </p:cTn>
                              </p:par>
                              <p:par>
                                <p:cTn id="115" presetID="27" presetClass="emph" presetSubtype="0" repeatCount="2000" fill="remove" grpId="1" nodeType="withEffect">
                                  <p:stCondLst>
                                    <p:cond delay="0"/>
                                  </p:stCondLst>
                                  <p:childTnLst>
                                    <p:animClr clrSpc="rgb" dir="cw">
                                      <p:cBhvr override="childStyle">
                                        <p:cTn id="116" dur="250" autoRev="1" fill="remove"/>
                                        <p:tgtEl>
                                          <p:spTgt spid="22"/>
                                        </p:tgtEl>
                                        <p:attrNameLst>
                                          <p:attrName>style.color</p:attrName>
                                        </p:attrNameLst>
                                      </p:cBhvr>
                                      <p:to>
                                        <a:schemeClr val="bg1"/>
                                      </p:to>
                                    </p:animClr>
                                    <p:animClr clrSpc="rgb" dir="cw">
                                      <p:cBhvr>
                                        <p:cTn id="117" dur="250" autoRev="1" fill="remove"/>
                                        <p:tgtEl>
                                          <p:spTgt spid="22"/>
                                        </p:tgtEl>
                                        <p:attrNameLst>
                                          <p:attrName>fillcolor</p:attrName>
                                        </p:attrNameLst>
                                      </p:cBhvr>
                                      <p:to>
                                        <a:schemeClr val="bg1"/>
                                      </p:to>
                                    </p:animClr>
                                    <p:set>
                                      <p:cBhvr>
                                        <p:cTn id="118" dur="250" autoRev="1" fill="remove"/>
                                        <p:tgtEl>
                                          <p:spTgt spid="22"/>
                                        </p:tgtEl>
                                        <p:attrNameLst>
                                          <p:attrName>fill.type</p:attrName>
                                        </p:attrNameLst>
                                      </p:cBhvr>
                                      <p:to>
                                        <p:strVal val="solid"/>
                                      </p:to>
                                    </p:set>
                                    <p:set>
                                      <p:cBhvr>
                                        <p:cTn id="119" dur="250" autoRev="1" fill="remove"/>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6" grpId="0" animBg="1"/>
      <p:bldP spid="19" grpId="0" animBg="1"/>
      <p:bldP spid="19" grpId="1" animBg="1"/>
      <p:bldP spid="20" grpId="0" animBg="1"/>
      <p:bldP spid="20" grpId="1" animBg="1"/>
      <p:bldP spid="21" grpId="0" animBg="1"/>
      <p:bldP spid="21" grpId="1" animBg="1"/>
      <p:bldP spid="22" grpId="0" animBg="1"/>
      <p:bldP spid="22" grpId="1" animBg="1"/>
      <p:bldP spid="23" grpId="0" animBg="1"/>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Lowlands Heat Sunrise Fields Grass Clouds Village Brushes Desert Field Hot Nature Sky Sun Wallpaper Backgroun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717"/>
            <a:ext cx="9144000" cy="51427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44</a:t>
            </a:fld>
            <a:endParaRPr lang="fr-FR" dirty="0">
              <a:solidFill>
                <a:schemeClr val="bg1">
                  <a:lumMod val="75000"/>
                </a:schemeClr>
              </a:solidFill>
            </a:endParaRPr>
          </a:p>
        </p:txBody>
      </p:sp>
      <p:sp>
        <p:nvSpPr>
          <p:cNvPr id="18" name="ZoneTexte 17"/>
          <p:cNvSpPr txBox="1"/>
          <p:nvPr/>
        </p:nvSpPr>
        <p:spPr>
          <a:xfrm>
            <a:off x="154961" y="217717"/>
            <a:ext cx="8834078" cy="507831"/>
          </a:xfrm>
          <a:prstGeom prst="rect">
            <a:avLst/>
          </a:prstGeom>
          <a:noFill/>
        </p:spPr>
        <p:txBody>
          <a:bodyPr wrap="square" rtlCol="0">
            <a:spAutoFit/>
          </a:bodyPr>
          <a:lstStyle/>
          <a:p>
            <a:r>
              <a:rPr lang="fr-FR" sz="1350" dirty="0">
                <a:solidFill>
                  <a:srgbClr val="FFFF00"/>
                </a:solidFill>
                <a:latin typeface="Arial" panose="020B0604020202020204" pitchFamily="34" charset="0"/>
                <a:cs typeface="Arial" panose="020B0604020202020204" pitchFamily="34" charset="0"/>
              </a:rPr>
              <a:t>9</a:t>
            </a:r>
            <a:r>
              <a:rPr lang="fr-FR" sz="1350" dirty="0">
                <a:solidFill>
                  <a:schemeClr val="bg1"/>
                </a:solidFill>
                <a:latin typeface="Arial" panose="020B0604020202020204" pitchFamily="34" charset="0"/>
                <a:cs typeface="Arial" panose="020B0604020202020204" pitchFamily="34" charset="0"/>
              </a:rPr>
              <a:t> </a:t>
            </a:r>
            <a:r>
              <a:rPr lang="fr-FR" sz="1350" u="sng" dirty="0">
                <a:solidFill>
                  <a:schemeClr val="bg1"/>
                </a:solidFill>
                <a:latin typeface="Arial" panose="020B0604020202020204" pitchFamily="34" charset="0"/>
                <a:cs typeface="Arial" panose="020B0604020202020204" pitchFamily="34" charset="0"/>
              </a:rPr>
              <a:t>Et Moïse dit à Aaron</a:t>
            </a:r>
            <a:r>
              <a:rPr lang="fr-FR" sz="1350" dirty="0">
                <a:solidFill>
                  <a:schemeClr val="bg1"/>
                </a:solidFill>
                <a:latin typeface="Arial" panose="020B0604020202020204" pitchFamily="34" charset="0"/>
                <a:cs typeface="Arial" panose="020B0604020202020204" pitchFamily="34" charset="0"/>
              </a:rPr>
              <a:t> : Dis à toute l'assemblée des enfants d'Israël : approchez-vous devant YHWH, car il a entendu vos </a:t>
            </a:r>
            <a:r>
              <a:rPr lang="fr-FR" sz="1350" dirty="0">
                <a:solidFill>
                  <a:srgbClr val="FFFF47"/>
                </a:solidFill>
                <a:latin typeface="Arial" panose="020B0604020202020204" pitchFamily="34" charset="0"/>
                <a:cs typeface="Arial" panose="020B0604020202020204" pitchFamily="34" charset="0"/>
              </a:rPr>
              <a:t>murmures</a:t>
            </a:r>
            <a:r>
              <a:rPr lang="fr-FR" sz="1350" dirty="0">
                <a:solidFill>
                  <a:schemeClr val="bg1"/>
                </a:solidFill>
                <a:latin typeface="Arial" panose="020B0604020202020204" pitchFamily="34" charset="0"/>
                <a:cs typeface="Arial" panose="020B0604020202020204" pitchFamily="34" charset="0"/>
              </a:rPr>
              <a:t>.</a:t>
            </a:r>
          </a:p>
        </p:txBody>
      </p:sp>
      <p:sp>
        <p:nvSpPr>
          <p:cNvPr id="11" name="Virage 10"/>
          <p:cNvSpPr/>
          <p:nvPr/>
        </p:nvSpPr>
        <p:spPr>
          <a:xfrm flipV="1">
            <a:off x="1142616" y="794151"/>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ZoneTexte 11"/>
          <p:cNvSpPr txBox="1"/>
          <p:nvPr/>
        </p:nvSpPr>
        <p:spPr>
          <a:xfrm>
            <a:off x="1691704" y="877991"/>
            <a:ext cx="2952304" cy="307777"/>
          </a:xfrm>
          <a:prstGeom prst="rect">
            <a:avLst/>
          </a:prstGeom>
          <a:noFill/>
          <a:ln>
            <a:solidFill>
              <a:srgbClr val="FFFF00"/>
            </a:solidFill>
            <a:prstDash val="sysDash"/>
          </a:ln>
        </p:spPr>
        <p:txBody>
          <a:bodyPr wrap="square" rtlCol="0">
            <a:spAutoFit/>
          </a:bodyPr>
          <a:lstStyle/>
          <a:p>
            <a:r>
              <a:rPr lang="fr-FR" sz="1400" dirty="0">
                <a:solidFill>
                  <a:schemeClr val="bg1"/>
                </a:solidFill>
                <a:latin typeface="Spectral Light" panose="02020302060000000000" pitchFamily="18" charset="0"/>
                <a:cs typeface="Arial" panose="020B0604020202020204" pitchFamily="34" charset="0"/>
              </a:rPr>
              <a:t>6</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évocation des murmures/plaintes</a:t>
            </a:r>
          </a:p>
        </p:txBody>
      </p:sp>
      <p:sp>
        <p:nvSpPr>
          <p:cNvPr id="13" name="ZoneTexte 12"/>
          <p:cNvSpPr txBox="1"/>
          <p:nvPr/>
        </p:nvSpPr>
        <p:spPr>
          <a:xfrm>
            <a:off x="154961" y="1377881"/>
            <a:ext cx="8834078" cy="2123658"/>
          </a:xfrm>
          <a:prstGeom prst="rect">
            <a:avLst/>
          </a:prstGeom>
          <a:noFill/>
        </p:spPr>
        <p:txBody>
          <a:bodyPr wrap="square" rtlCol="0">
            <a:spAutoFit/>
          </a:bodyPr>
          <a:lstStyle/>
          <a:p>
            <a:r>
              <a:rPr lang="fr-FR" sz="1350" dirty="0">
                <a:solidFill>
                  <a:srgbClr val="FFFF00"/>
                </a:solidFill>
                <a:latin typeface="Arial" panose="020B0604020202020204" pitchFamily="34" charset="0"/>
                <a:cs typeface="Arial" panose="020B0604020202020204" pitchFamily="34" charset="0"/>
              </a:rPr>
              <a:t>10</a:t>
            </a:r>
            <a:r>
              <a:rPr lang="fr-FR" sz="1350" dirty="0">
                <a:solidFill>
                  <a:schemeClr val="bg1"/>
                </a:solidFill>
                <a:latin typeface="Arial" panose="020B0604020202020204" pitchFamily="34" charset="0"/>
                <a:cs typeface="Arial" panose="020B0604020202020204" pitchFamily="34" charset="0"/>
              </a:rPr>
              <a:t> Et comme </a:t>
            </a:r>
            <a:r>
              <a:rPr lang="fr-FR" sz="1350" u="sng" dirty="0">
                <a:solidFill>
                  <a:schemeClr val="bg1"/>
                </a:solidFill>
                <a:latin typeface="Arial" panose="020B0604020202020204" pitchFamily="34" charset="0"/>
                <a:cs typeface="Arial" panose="020B0604020202020204" pitchFamily="34" charset="0"/>
              </a:rPr>
              <a:t>Aaron parlait à toute l'assemblée</a:t>
            </a:r>
            <a:r>
              <a:rPr lang="fr-FR" sz="1350" dirty="0">
                <a:solidFill>
                  <a:schemeClr val="bg1"/>
                </a:solidFill>
                <a:latin typeface="Arial" panose="020B0604020202020204" pitchFamily="34" charset="0"/>
                <a:cs typeface="Arial" panose="020B0604020202020204" pitchFamily="34" charset="0"/>
              </a:rPr>
              <a:t> des enfants d'Israël, ils se tournèrent vers le désert, et voici, </a:t>
            </a:r>
            <a:r>
              <a:rPr lang="fr-FR" sz="1350" dirty="0">
                <a:solidFill>
                  <a:schemeClr val="bg1"/>
                </a:solidFill>
                <a:effectLst>
                  <a:glow rad="63500">
                    <a:schemeClr val="accent5">
                      <a:satMod val="175000"/>
                      <a:alpha val="40000"/>
                    </a:schemeClr>
                  </a:glow>
                </a:effectLst>
                <a:latin typeface="Arial" panose="020B0604020202020204" pitchFamily="34" charset="0"/>
                <a:cs typeface="Arial" panose="020B0604020202020204" pitchFamily="34" charset="0"/>
              </a:rPr>
              <a:t>la gloire de YHWH</a:t>
            </a:r>
            <a:r>
              <a:rPr lang="fr-FR" sz="1350" dirty="0">
                <a:solidFill>
                  <a:schemeClr val="bg1"/>
                </a:solidFill>
                <a:latin typeface="Arial" panose="020B0604020202020204" pitchFamily="34" charset="0"/>
                <a:cs typeface="Arial" panose="020B0604020202020204" pitchFamily="34" charset="0"/>
              </a:rPr>
              <a:t> se montra dans la nuée;</a:t>
            </a:r>
          </a:p>
          <a:p>
            <a:endParaRPr lang="fr-FR" sz="800" dirty="0">
              <a:solidFill>
                <a:schemeClr val="bg1"/>
              </a:solidFill>
              <a:latin typeface="Arial" panose="020B0604020202020204" pitchFamily="34" charset="0"/>
              <a:cs typeface="Arial" panose="020B0604020202020204" pitchFamily="34" charset="0"/>
            </a:endParaRPr>
          </a:p>
          <a:p>
            <a:r>
              <a:rPr lang="fr-FR" sz="1350" dirty="0">
                <a:solidFill>
                  <a:srgbClr val="FFFF00"/>
                </a:solidFill>
                <a:latin typeface="Arial" panose="020B0604020202020204" pitchFamily="34" charset="0"/>
                <a:cs typeface="Arial" panose="020B0604020202020204" pitchFamily="34" charset="0"/>
              </a:rPr>
              <a:t>11</a:t>
            </a:r>
            <a:r>
              <a:rPr lang="fr-FR" sz="1350" dirty="0">
                <a:solidFill>
                  <a:schemeClr val="bg1"/>
                </a:solidFill>
                <a:latin typeface="Arial" panose="020B0604020202020204" pitchFamily="34" charset="0"/>
                <a:cs typeface="Arial" panose="020B0604020202020204" pitchFamily="34" charset="0"/>
              </a:rPr>
              <a:t> Et </a:t>
            </a:r>
            <a:r>
              <a:rPr lang="fr-FR" sz="1350" u="sng" dirty="0">
                <a:solidFill>
                  <a:schemeClr val="bg1"/>
                </a:solidFill>
                <a:latin typeface="Arial" panose="020B0604020202020204" pitchFamily="34" charset="0"/>
                <a:cs typeface="Arial" panose="020B0604020202020204" pitchFamily="34" charset="0"/>
              </a:rPr>
              <a:t>YHWH parla à Moïse</a:t>
            </a:r>
            <a:r>
              <a:rPr lang="fr-FR" sz="1350" dirty="0">
                <a:solidFill>
                  <a:schemeClr val="bg1"/>
                </a:solidFill>
                <a:latin typeface="Arial" panose="020B0604020202020204" pitchFamily="34" charset="0"/>
                <a:cs typeface="Arial" panose="020B0604020202020204" pitchFamily="34" charset="0"/>
              </a:rPr>
              <a:t>, en disant:</a:t>
            </a:r>
          </a:p>
          <a:p>
            <a:endParaRPr lang="fr-FR" sz="800" dirty="0">
              <a:solidFill>
                <a:schemeClr val="bg1"/>
              </a:solidFill>
              <a:latin typeface="Arial" panose="020B0604020202020204" pitchFamily="34" charset="0"/>
              <a:cs typeface="Arial" panose="020B0604020202020204" pitchFamily="34" charset="0"/>
            </a:endParaRPr>
          </a:p>
          <a:p>
            <a:r>
              <a:rPr lang="fr-FR" sz="1350" dirty="0">
                <a:solidFill>
                  <a:srgbClr val="FFFF00"/>
                </a:solidFill>
                <a:latin typeface="Arial" panose="020B0604020202020204" pitchFamily="34" charset="0"/>
                <a:cs typeface="Arial" panose="020B0604020202020204" pitchFamily="34" charset="0"/>
              </a:rPr>
              <a:t>12</a:t>
            </a:r>
            <a:r>
              <a:rPr lang="fr-FR" sz="1350" dirty="0">
                <a:solidFill>
                  <a:schemeClr val="bg1"/>
                </a:solidFill>
                <a:latin typeface="Arial" panose="020B0604020202020204" pitchFamily="34" charset="0"/>
                <a:cs typeface="Arial" panose="020B0604020202020204" pitchFamily="34" charset="0"/>
              </a:rPr>
              <a:t> J'ai entendu les </a:t>
            </a:r>
            <a:r>
              <a:rPr lang="fr-FR" sz="1350" dirty="0">
                <a:solidFill>
                  <a:srgbClr val="FFFF47"/>
                </a:solidFill>
                <a:latin typeface="Arial" panose="020B0604020202020204" pitchFamily="34" charset="0"/>
                <a:cs typeface="Arial" panose="020B0604020202020204" pitchFamily="34" charset="0"/>
              </a:rPr>
              <a:t>murmures</a:t>
            </a:r>
            <a:r>
              <a:rPr lang="fr-FR" sz="1350" dirty="0">
                <a:solidFill>
                  <a:schemeClr val="bg1"/>
                </a:solidFill>
                <a:latin typeface="Arial" panose="020B0604020202020204" pitchFamily="34" charset="0"/>
                <a:cs typeface="Arial" panose="020B0604020202020204" pitchFamily="34" charset="0"/>
              </a:rPr>
              <a:t> des enfants d'Israël. Parle-leur, et leur dis : entre les deux soirs </a:t>
            </a:r>
            <a:r>
              <a:rPr lang="fr-FR" sz="1350"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vous mangerez de la chair</a:t>
            </a:r>
            <a:r>
              <a:rPr lang="fr-FR" sz="1350" dirty="0">
                <a:solidFill>
                  <a:schemeClr val="bg1"/>
                </a:solidFill>
                <a:latin typeface="Arial" panose="020B0604020202020204" pitchFamily="34" charset="0"/>
                <a:cs typeface="Arial" panose="020B0604020202020204" pitchFamily="34" charset="0"/>
              </a:rPr>
              <a:t>, et </a:t>
            </a:r>
            <a:r>
              <a:rPr lang="fr-FR" sz="135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 matin (demain matin) vous vous rassasierez de pain</a:t>
            </a:r>
            <a:r>
              <a:rPr lang="fr-FR" sz="1350" dirty="0">
                <a:solidFill>
                  <a:schemeClr val="bg1"/>
                </a:solidFill>
                <a:latin typeface="Arial" panose="020B0604020202020204" pitchFamily="34" charset="0"/>
                <a:cs typeface="Arial" panose="020B0604020202020204" pitchFamily="34" charset="0"/>
              </a:rPr>
              <a:t>, et vous saurez que je suis YHWH votre Elohim.</a:t>
            </a:r>
          </a:p>
          <a:p>
            <a:endParaRPr lang="fr-FR" sz="800" dirty="0">
              <a:solidFill>
                <a:schemeClr val="bg1"/>
              </a:solidFill>
              <a:latin typeface="Arial" panose="020B0604020202020204" pitchFamily="34" charset="0"/>
              <a:cs typeface="Arial" panose="020B0604020202020204" pitchFamily="34" charset="0"/>
            </a:endParaRPr>
          </a:p>
          <a:p>
            <a:r>
              <a:rPr lang="fr-FR" sz="1350" dirty="0">
                <a:solidFill>
                  <a:srgbClr val="FFFF00"/>
                </a:solidFill>
                <a:latin typeface="Arial" panose="020B0604020202020204" pitchFamily="34" charset="0"/>
                <a:cs typeface="Arial" panose="020B0604020202020204" pitchFamily="34" charset="0"/>
              </a:rPr>
              <a:t>13</a:t>
            </a:r>
            <a:r>
              <a:rPr lang="fr-FR" sz="1350" dirty="0">
                <a:solidFill>
                  <a:schemeClr val="bg1"/>
                </a:solidFill>
                <a:latin typeface="Arial" panose="020B0604020202020204" pitchFamily="34" charset="0"/>
                <a:cs typeface="Arial" panose="020B0604020202020204" pitchFamily="34" charset="0"/>
              </a:rPr>
              <a:t> Et il arriva, </a:t>
            </a:r>
            <a:r>
              <a:rPr lang="fr-FR" sz="1350"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soir</a:t>
            </a:r>
            <a:r>
              <a:rPr lang="fr-FR" sz="1350" dirty="0">
                <a:solidFill>
                  <a:schemeClr val="bg1"/>
                </a:solidFill>
                <a:latin typeface="Arial" panose="020B0604020202020204" pitchFamily="34" charset="0"/>
                <a:cs typeface="Arial" panose="020B0604020202020204" pitchFamily="34" charset="0"/>
              </a:rPr>
              <a:t>, que des </a:t>
            </a:r>
            <a:r>
              <a:rPr lang="fr-FR" sz="1350"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cailles</a:t>
            </a:r>
            <a:r>
              <a:rPr lang="fr-FR" sz="1350" dirty="0">
                <a:solidFill>
                  <a:schemeClr val="bg1"/>
                </a:solidFill>
                <a:latin typeface="Arial" panose="020B0604020202020204" pitchFamily="34" charset="0"/>
                <a:cs typeface="Arial" panose="020B0604020202020204" pitchFamily="34" charset="0"/>
              </a:rPr>
              <a:t> montèrent et couvrirent le camp; et, </a:t>
            </a:r>
            <a:r>
              <a:rPr lang="fr-FR" sz="135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 matin (lendemain matin)</a:t>
            </a:r>
            <a:r>
              <a:rPr lang="fr-FR" sz="1350" dirty="0">
                <a:solidFill>
                  <a:schemeClr val="bg1"/>
                </a:solidFill>
                <a:latin typeface="Arial" panose="020B0604020202020204" pitchFamily="34" charset="0"/>
                <a:cs typeface="Arial" panose="020B0604020202020204" pitchFamily="34" charset="0"/>
              </a:rPr>
              <a:t>, il y eut </a:t>
            </a:r>
            <a:r>
              <a:rPr lang="fr-FR" sz="135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une couche de rosée</a:t>
            </a:r>
            <a:r>
              <a:rPr lang="fr-FR" sz="1350" dirty="0">
                <a:solidFill>
                  <a:schemeClr val="bg1"/>
                </a:solidFill>
                <a:latin typeface="Arial" panose="020B0604020202020204" pitchFamily="34" charset="0"/>
                <a:cs typeface="Arial" panose="020B0604020202020204" pitchFamily="34" charset="0"/>
              </a:rPr>
              <a:t> autour du camp;</a:t>
            </a:r>
          </a:p>
        </p:txBody>
      </p:sp>
      <p:sp>
        <p:nvSpPr>
          <p:cNvPr id="16" name="Virage 15"/>
          <p:cNvSpPr/>
          <p:nvPr/>
        </p:nvSpPr>
        <p:spPr>
          <a:xfrm flipV="1">
            <a:off x="1160178" y="3471850"/>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ZoneTexte 16"/>
          <p:cNvSpPr txBox="1"/>
          <p:nvPr/>
        </p:nvSpPr>
        <p:spPr>
          <a:xfrm>
            <a:off x="1741241" y="3471850"/>
            <a:ext cx="5135016" cy="738664"/>
          </a:xfrm>
          <a:prstGeom prst="rect">
            <a:avLst/>
          </a:prstGeom>
          <a:noFill/>
          <a:ln>
            <a:solidFill>
              <a:srgbClr val="FFFF00"/>
            </a:solidFill>
            <a:prstDash val="sysDash"/>
          </a:ln>
        </p:spPr>
        <p:txBody>
          <a:bodyPr wrap="square" rtlCol="0">
            <a:spAutoFit/>
          </a:bodyPr>
          <a:lstStyle/>
          <a:p>
            <a:r>
              <a:rPr lang="fr-FR" sz="1400" dirty="0">
                <a:solidFill>
                  <a:schemeClr val="bg1"/>
                </a:solidFill>
                <a:latin typeface="Spectral Light" panose="02020302060000000000" pitchFamily="18" charset="0"/>
                <a:cs typeface="Arial" panose="020B0604020202020204" pitchFamily="34" charset="0"/>
              </a:rPr>
              <a:t>« Entre les deux soirs » : étude détaillée de ce passage dans #3</a:t>
            </a:r>
          </a:p>
          <a:p>
            <a:r>
              <a:rPr lang="fr-FR" sz="1400" dirty="0">
                <a:solidFill>
                  <a:schemeClr val="bg1"/>
                </a:solidFill>
                <a:latin typeface="Spectral Light" panose="02020302060000000000" pitchFamily="18" charset="0"/>
                <a:cs typeface="Arial" panose="020B0604020202020204" pitchFamily="34" charset="0"/>
              </a:rPr>
              <a:t>Les cailles (viande) sont mangées le soir : 16 </a:t>
            </a:r>
            <a:r>
              <a:rPr lang="fr-FR" sz="1400" dirty="0" err="1">
                <a:solidFill>
                  <a:schemeClr val="bg1"/>
                </a:solidFill>
                <a:latin typeface="Spectral Light" panose="02020302060000000000" pitchFamily="18" charset="0"/>
                <a:cs typeface="Arial" panose="020B0604020202020204" pitchFamily="34" charset="0"/>
              </a:rPr>
              <a:t>ziv</a:t>
            </a:r>
            <a:endParaRPr lang="fr-FR" sz="1400" dirty="0">
              <a:solidFill>
                <a:schemeClr val="bg1"/>
              </a:solidFill>
              <a:latin typeface="Spectral Light" panose="02020302060000000000" pitchFamily="18" charset="0"/>
              <a:cs typeface="Arial" panose="020B0604020202020204" pitchFamily="34" charset="0"/>
            </a:endParaRPr>
          </a:p>
          <a:p>
            <a:r>
              <a:rPr lang="fr-FR" sz="1400" dirty="0">
                <a:solidFill>
                  <a:schemeClr val="bg1"/>
                </a:solidFill>
                <a:latin typeface="Spectral Light" panose="02020302060000000000" pitchFamily="18" charset="0"/>
                <a:cs typeface="Arial" panose="020B0604020202020204" pitchFamily="34" charset="0"/>
              </a:rPr>
              <a:t>Le pain est mangé à l’aurore : 17 </a:t>
            </a:r>
            <a:r>
              <a:rPr lang="fr-FR" sz="1400" dirty="0" err="1">
                <a:solidFill>
                  <a:schemeClr val="bg1"/>
                </a:solidFill>
                <a:latin typeface="Spectral Light" panose="02020302060000000000" pitchFamily="18" charset="0"/>
                <a:cs typeface="Arial" panose="020B0604020202020204" pitchFamily="34" charset="0"/>
              </a:rPr>
              <a:t>ziv</a:t>
            </a:r>
            <a:endParaRPr lang="fr-FR" sz="1400" dirty="0">
              <a:solidFill>
                <a:schemeClr val="bg1"/>
              </a:solidFill>
              <a:latin typeface="Spectral Light" panose="02020302060000000000" pitchFamily="18" charset="0"/>
              <a:cs typeface="Arial" panose="020B0604020202020204" pitchFamily="34" charset="0"/>
            </a:endParaRPr>
          </a:p>
        </p:txBody>
      </p:sp>
      <p:sp>
        <p:nvSpPr>
          <p:cNvPr id="19" name="Éclair 18"/>
          <p:cNvSpPr/>
          <p:nvPr/>
        </p:nvSpPr>
        <p:spPr>
          <a:xfrm rot="6912506">
            <a:off x="2264560" y="1969435"/>
            <a:ext cx="504056" cy="360040"/>
          </a:xfrm>
          <a:prstGeom prst="lightningBol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Éclair 19"/>
          <p:cNvSpPr/>
          <p:nvPr/>
        </p:nvSpPr>
        <p:spPr>
          <a:xfrm rot="8714557">
            <a:off x="2168185" y="406389"/>
            <a:ext cx="504056" cy="360040"/>
          </a:xfrm>
          <a:prstGeom prst="lightningBol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1962024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fade">
                                      <p:cBhvr>
                                        <p:cTn id="37" dur="500"/>
                                        <p:tgtEl>
                                          <p:spTgt spid="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fade">
                                      <p:cBhvr>
                                        <p:cTn id="47" dur="500"/>
                                        <p:tgtEl>
                                          <p:spTgt spid="1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xEl>
                                              <p:pRg st="1" end="1"/>
                                            </p:txEl>
                                          </p:spTgt>
                                        </p:tgtEl>
                                        <p:attrNameLst>
                                          <p:attrName>style.visibility</p:attrName>
                                        </p:attrNameLst>
                                      </p:cBhvr>
                                      <p:to>
                                        <p:strVal val="visible"/>
                                      </p:to>
                                    </p:set>
                                    <p:animEffect transition="in" filter="fade">
                                      <p:cBhvr>
                                        <p:cTn id="52" dur="500"/>
                                        <p:tgtEl>
                                          <p:spTgt spid="1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xEl>
                                              <p:pRg st="2" end="2"/>
                                            </p:txEl>
                                          </p:spTgt>
                                        </p:tgtEl>
                                        <p:attrNameLst>
                                          <p:attrName>style.visibility</p:attrName>
                                        </p:attrNameLst>
                                      </p:cBhvr>
                                      <p:to>
                                        <p:strVal val="visible"/>
                                      </p:to>
                                    </p:set>
                                    <p:animEffect transition="in" filter="fade">
                                      <p:cBhvr>
                                        <p:cTn id="57" dur="500"/>
                                        <p:tgtEl>
                                          <p:spTgt spid="1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27" presetClass="emph" presetSubtype="0" repeatCount="2000" fill="remove" grpId="1" nodeType="withEffect">
                                  <p:stCondLst>
                                    <p:cond delay="0"/>
                                  </p:stCondLst>
                                  <p:childTnLst>
                                    <p:animClr clrSpc="rgb" dir="cw">
                                      <p:cBhvr override="childStyle">
                                        <p:cTn id="64" dur="250" autoRev="1" fill="remove"/>
                                        <p:tgtEl>
                                          <p:spTgt spid="20"/>
                                        </p:tgtEl>
                                        <p:attrNameLst>
                                          <p:attrName>style.color</p:attrName>
                                        </p:attrNameLst>
                                      </p:cBhvr>
                                      <p:to>
                                        <a:schemeClr val="bg1"/>
                                      </p:to>
                                    </p:animClr>
                                    <p:animClr clrSpc="rgb" dir="cw">
                                      <p:cBhvr>
                                        <p:cTn id="65" dur="250" autoRev="1" fill="remove"/>
                                        <p:tgtEl>
                                          <p:spTgt spid="20"/>
                                        </p:tgtEl>
                                        <p:attrNameLst>
                                          <p:attrName>fillcolor</p:attrName>
                                        </p:attrNameLst>
                                      </p:cBhvr>
                                      <p:to>
                                        <a:schemeClr val="bg1"/>
                                      </p:to>
                                    </p:animClr>
                                    <p:set>
                                      <p:cBhvr>
                                        <p:cTn id="66" dur="250" autoRev="1" fill="remove"/>
                                        <p:tgtEl>
                                          <p:spTgt spid="20"/>
                                        </p:tgtEl>
                                        <p:attrNameLst>
                                          <p:attrName>fill.type</p:attrName>
                                        </p:attrNameLst>
                                      </p:cBhvr>
                                      <p:to>
                                        <p:strVal val="solid"/>
                                      </p:to>
                                    </p:set>
                                    <p:set>
                                      <p:cBhvr>
                                        <p:cTn id="67" dur="250" autoRev="1" fill="remove"/>
                                        <p:tgtEl>
                                          <p:spTgt spid="20"/>
                                        </p:tgtEl>
                                        <p:attrNameLst>
                                          <p:attrName>fill.on</p:attrName>
                                        </p:attrNameLst>
                                      </p:cBhvr>
                                      <p:to>
                                        <p:strVal val="true"/>
                                      </p:to>
                                    </p:se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27" presetClass="emph" presetSubtype="0" repeatCount="2000" fill="remove" grpId="1" nodeType="withEffect">
                                  <p:stCondLst>
                                    <p:cond delay="0"/>
                                  </p:stCondLst>
                                  <p:childTnLst>
                                    <p:animClr clrSpc="rgb" dir="cw">
                                      <p:cBhvr override="childStyle">
                                        <p:cTn id="73" dur="250" autoRev="1" fill="remove"/>
                                        <p:tgtEl>
                                          <p:spTgt spid="19"/>
                                        </p:tgtEl>
                                        <p:attrNameLst>
                                          <p:attrName>style.color</p:attrName>
                                        </p:attrNameLst>
                                      </p:cBhvr>
                                      <p:to>
                                        <a:schemeClr val="bg1"/>
                                      </p:to>
                                    </p:animClr>
                                    <p:animClr clrSpc="rgb" dir="cw">
                                      <p:cBhvr>
                                        <p:cTn id="74" dur="250" autoRev="1" fill="remove"/>
                                        <p:tgtEl>
                                          <p:spTgt spid="19"/>
                                        </p:tgtEl>
                                        <p:attrNameLst>
                                          <p:attrName>fillcolor</p:attrName>
                                        </p:attrNameLst>
                                      </p:cBhvr>
                                      <p:to>
                                        <a:schemeClr val="bg1"/>
                                      </p:to>
                                    </p:animClr>
                                    <p:set>
                                      <p:cBhvr>
                                        <p:cTn id="75" dur="250" autoRev="1" fill="remove"/>
                                        <p:tgtEl>
                                          <p:spTgt spid="19"/>
                                        </p:tgtEl>
                                        <p:attrNameLst>
                                          <p:attrName>fill.type</p:attrName>
                                        </p:attrNameLst>
                                      </p:cBhvr>
                                      <p:to>
                                        <p:strVal val="solid"/>
                                      </p:to>
                                    </p:set>
                                    <p:set>
                                      <p:cBhvr>
                                        <p:cTn id="76" dur="250" autoRev="1" fill="remove"/>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9" grpId="0" animBg="1"/>
      <p:bldP spid="19" grpId="1" animBg="1"/>
      <p:bldP spid="20" grpId="0" animBg="1"/>
      <p:bldP spid="20"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Lowlands Heat Sunrise Fields Grass Clouds Village Brushes Desert Field Hot Nature Sky Sun Wallpaper Backgroun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717"/>
            <a:ext cx="9144000" cy="51427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45</a:t>
            </a:fld>
            <a:endParaRPr lang="fr-FR" dirty="0">
              <a:solidFill>
                <a:schemeClr val="bg1">
                  <a:lumMod val="75000"/>
                </a:schemeClr>
              </a:solidFill>
            </a:endParaRPr>
          </a:p>
        </p:txBody>
      </p:sp>
      <p:sp>
        <p:nvSpPr>
          <p:cNvPr id="13" name="ZoneTexte 12"/>
          <p:cNvSpPr txBox="1"/>
          <p:nvPr/>
        </p:nvSpPr>
        <p:spPr>
          <a:xfrm>
            <a:off x="154961" y="267494"/>
            <a:ext cx="8834078" cy="2785378"/>
          </a:xfrm>
          <a:prstGeom prst="rect">
            <a:avLst/>
          </a:prstGeom>
          <a:noFill/>
        </p:spPr>
        <p:txBody>
          <a:bodyPr wrap="square" rtlCol="0">
            <a:spAutoFit/>
          </a:bodyPr>
          <a:lstStyle/>
          <a:p>
            <a:r>
              <a:rPr lang="fr-FR" sz="1350" dirty="0">
                <a:solidFill>
                  <a:srgbClr val="FFFF00"/>
                </a:solidFill>
                <a:latin typeface="Arial" panose="020B0604020202020204" pitchFamily="34" charset="0"/>
                <a:cs typeface="Arial" panose="020B0604020202020204" pitchFamily="34" charset="0"/>
              </a:rPr>
              <a:t>14</a:t>
            </a:r>
            <a:r>
              <a:rPr lang="fr-FR" sz="1350" dirty="0">
                <a:solidFill>
                  <a:schemeClr val="bg1"/>
                </a:solidFill>
                <a:latin typeface="Arial" panose="020B0604020202020204" pitchFamily="34" charset="0"/>
                <a:cs typeface="Arial" panose="020B0604020202020204" pitchFamily="34" charset="0"/>
              </a:rPr>
              <a:t> Et la couche de rosée s'évanouit, et voici il y avait sur la surface du désert une chose menue, perlée, menue comme le givre sur la terre.</a:t>
            </a:r>
          </a:p>
          <a:p>
            <a:endParaRPr lang="fr-FR" sz="800" dirty="0">
              <a:solidFill>
                <a:schemeClr val="bg1"/>
              </a:solidFill>
              <a:latin typeface="Arial" panose="020B0604020202020204" pitchFamily="34" charset="0"/>
              <a:cs typeface="Arial" panose="020B0604020202020204" pitchFamily="34" charset="0"/>
            </a:endParaRPr>
          </a:p>
          <a:p>
            <a:r>
              <a:rPr lang="fr-FR" sz="1350" dirty="0">
                <a:solidFill>
                  <a:srgbClr val="FFFF00"/>
                </a:solidFill>
                <a:latin typeface="Arial" panose="020B0604020202020204" pitchFamily="34" charset="0"/>
                <a:cs typeface="Arial" panose="020B0604020202020204" pitchFamily="34" charset="0"/>
              </a:rPr>
              <a:t>15</a:t>
            </a:r>
            <a:r>
              <a:rPr lang="fr-FR" sz="1350" dirty="0">
                <a:solidFill>
                  <a:schemeClr val="bg1"/>
                </a:solidFill>
                <a:latin typeface="Arial" panose="020B0604020202020204" pitchFamily="34" charset="0"/>
                <a:cs typeface="Arial" panose="020B0604020202020204" pitchFamily="34" charset="0"/>
              </a:rPr>
              <a:t> Quand les enfants d'Israël la virent, ils se dirent l'un à l'autre : Qu'est cela? car ils ne savaient ce que c'était. Et </a:t>
            </a:r>
            <a:r>
              <a:rPr lang="fr-FR" sz="1350" u="sng" dirty="0">
                <a:solidFill>
                  <a:schemeClr val="bg1"/>
                </a:solidFill>
                <a:latin typeface="Arial" panose="020B0604020202020204" pitchFamily="34" charset="0"/>
                <a:cs typeface="Arial" panose="020B0604020202020204" pitchFamily="34" charset="0"/>
              </a:rPr>
              <a:t>Moïse leur dit</a:t>
            </a:r>
            <a:r>
              <a:rPr lang="fr-FR" sz="1350" dirty="0">
                <a:solidFill>
                  <a:schemeClr val="bg1"/>
                </a:solidFill>
                <a:latin typeface="Arial" panose="020B0604020202020204" pitchFamily="34" charset="0"/>
                <a:cs typeface="Arial" panose="020B0604020202020204" pitchFamily="34" charset="0"/>
              </a:rPr>
              <a:t> : C'est </a:t>
            </a:r>
            <a:r>
              <a:rPr lang="fr-FR" sz="135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pain </a:t>
            </a:r>
            <a:r>
              <a:rPr lang="fr-FR" sz="1350" dirty="0">
                <a:solidFill>
                  <a:schemeClr val="bg1"/>
                </a:solidFill>
                <a:latin typeface="Arial" panose="020B0604020202020204" pitchFamily="34" charset="0"/>
                <a:cs typeface="Arial" panose="020B0604020202020204" pitchFamily="34" charset="0"/>
              </a:rPr>
              <a:t>que YHWH vous a donné à manger.</a:t>
            </a:r>
          </a:p>
          <a:p>
            <a:endParaRPr lang="fr-FR" sz="800" dirty="0">
              <a:solidFill>
                <a:schemeClr val="bg1"/>
              </a:solidFill>
              <a:latin typeface="Arial" panose="020B0604020202020204" pitchFamily="34" charset="0"/>
              <a:cs typeface="Arial" panose="020B0604020202020204" pitchFamily="34" charset="0"/>
            </a:endParaRPr>
          </a:p>
          <a:p>
            <a:r>
              <a:rPr lang="fr-FR" sz="1350" dirty="0">
                <a:solidFill>
                  <a:srgbClr val="FFFF00"/>
                </a:solidFill>
                <a:latin typeface="Arial" panose="020B0604020202020204" pitchFamily="34" charset="0"/>
                <a:cs typeface="Arial" panose="020B0604020202020204" pitchFamily="34" charset="0"/>
              </a:rPr>
              <a:t>16</a:t>
            </a:r>
            <a:r>
              <a:rPr lang="fr-FR" sz="1350" dirty="0">
                <a:solidFill>
                  <a:schemeClr val="bg1"/>
                </a:solidFill>
                <a:latin typeface="Arial" panose="020B0604020202020204" pitchFamily="34" charset="0"/>
                <a:cs typeface="Arial" panose="020B0604020202020204" pitchFamily="34" charset="0"/>
              </a:rPr>
              <a:t> Voici ce que </a:t>
            </a:r>
            <a:r>
              <a:rPr lang="fr-FR" sz="1350" u="sng" dirty="0">
                <a:solidFill>
                  <a:schemeClr val="bg1"/>
                </a:solidFill>
                <a:latin typeface="Arial" panose="020B0604020202020204" pitchFamily="34" charset="0"/>
                <a:cs typeface="Arial" panose="020B0604020202020204" pitchFamily="34" charset="0"/>
              </a:rPr>
              <a:t>YHWH a ordonné</a:t>
            </a:r>
            <a:r>
              <a:rPr lang="fr-FR" sz="1350" dirty="0">
                <a:solidFill>
                  <a:schemeClr val="bg1"/>
                </a:solidFill>
                <a:latin typeface="Arial" panose="020B0604020202020204" pitchFamily="34" charset="0"/>
                <a:cs typeface="Arial" panose="020B0604020202020204" pitchFamily="34" charset="0"/>
              </a:rPr>
              <a:t> : Que chacun de vous en ramasse ce qu'il faut pour sa nourriture, une mesure de 2 litres par personne, suivant le nombre que vous êtes. Chacun en prendra pour ceux qui sont dans sa tente.»</a:t>
            </a:r>
          </a:p>
          <a:p>
            <a:endParaRPr lang="fr-FR" sz="800" dirty="0">
              <a:solidFill>
                <a:schemeClr val="bg1"/>
              </a:solidFill>
              <a:latin typeface="Arial" panose="020B0604020202020204" pitchFamily="34" charset="0"/>
              <a:cs typeface="Arial" panose="020B0604020202020204" pitchFamily="34" charset="0"/>
            </a:endParaRPr>
          </a:p>
          <a:p>
            <a:r>
              <a:rPr lang="fr-FR" sz="1350" dirty="0">
                <a:solidFill>
                  <a:srgbClr val="FFFF00"/>
                </a:solidFill>
                <a:latin typeface="Arial" panose="020B0604020202020204" pitchFamily="34" charset="0"/>
                <a:cs typeface="Arial" panose="020B0604020202020204" pitchFamily="34" charset="0"/>
              </a:rPr>
              <a:t>17</a:t>
            </a:r>
            <a:r>
              <a:rPr lang="fr-FR" sz="1350" dirty="0">
                <a:solidFill>
                  <a:schemeClr val="bg1"/>
                </a:solidFill>
                <a:latin typeface="Arial" panose="020B0604020202020204" pitchFamily="34" charset="0"/>
                <a:cs typeface="Arial" panose="020B0604020202020204" pitchFamily="34" charset="0"/>
              </a:rPr>
              <a:t> Les enfants d'Israël firent donc ainsi; et ils recueillirent, l'un plus et l'autre moins.</a:t>
            </a:r>
          </a:p>
          <a:p>
            <a:endParaRPr lang="fr-FR" sz="800" dirty="0">
              <a:solidFill>
                <a:schemeClr val="bg1"/>
              </a:solidFill>
              <a:latin typeface="Arial" panose="020B0604020202020204" pitchFamily="34" charset="0"/>
              <a:cs typeface="Arial" panose="020B0604020202020204" pitchFamily="34" charset="0"/>
            </a:endParaRPr>
          </a:p>
          <a:p>
            <a:r>
              <a:rPr lang="fr-FR" sz="1350" dirty="0">
                <a:solidFill>
                  <a:srgbClr val="FFFF00"/>
                </a:solidFill>
                <a:latin typeface="Arial" panose="020B0604020202020204" pitchFamily="34" charset="0"/>
                <a:cs typeface="Arial" panose="020B0604020202020204" pitchFamily="34" charset="0"/>
              </a:rPr>
              <a:t>18 </a:t>
            </a:r>
            <a:r>
              <a:rPr lang="fr-FR" sz="1350" dirty="0">
                <a:solidFill>
                  <a:schemeClr val="bg1"/>
                </a:solidFill>
                <a:latin typeface="Arial" panose="020B0604020202020204" pitchFamily="34" charset="0"/>
                <a:cs typeface="Arial" panose="020B0604020202020204" pitchFamily="34" charset="0"/>
              </a:rPr>
              <a:t>On mesurait ensuite la quantité précise; celui qui avait ramassé plus n'avait rien de trop, et celui qui avait ramassé moins n'en manquait pas. Chacun ramassait ce qu'il fallait pour sa nourriture.</a:t>
            </a:r>
          </a:p>
          <a:p>
            <a:endParaRPr lang="fr-FR" sz="800" dirty="0">
              <a:solidFill>
                <a:schemeClr val="bg1"/>
              </a:solidFill>
              <a:latin typeface="Arial" panose="020B0604020202020204" pitchFamily="34" charset="0"/>
              <a:cs typeface="Arial" panose="020B0604020202020204" pitchFamily="34" charset="0"/>
            </a:endParaRPr>
          </a:p>
          <a:p>
            <a:r>
              <a:rPr lang="fr-FR" sz="1350" dirty="0">
                <a:solidFill>
                  <a:srgbClr val="FFFF00"/>
                </a:solidFill>
                <a:latin typeface="Arial" panose="020B0604020202020204" pitchFamily="34" charset="0"/>
                <a:cs typeface="Arial" panose="020B0604020202020204" pitchFamily="34" charset="0"/>
              </a:rPr>
              <a:t>19 </a:t>
            </a:r>
            <a:r>
              <a:rPr lang="fr-FR" sz="1350" dirty="0">
                <a:solidFill>
                  <a:schemeClr val="bg1"/>
                </a:solidFill>
                <a:latin typeface="Arial" panose="020B0604020202020204" pitchFamily="34" charset="0"/>
                <a:cs typeface="Arial" panose="020B0604020202020204" pitchFamily="34" charset="0"/>
              </a:rPr>
              <a:t>Et </a:t>
            </a:r>
            <a:r>
              <a:rPr lang="fr-FR" sz="1350" u="sng" dirty="0">
                <a:solidFill>
                  <a:schemeClr val="bg1"/>
                </a:solidFill>
                <a:latin typeface="Arial" panose="020B0604020202020204" pitchFamily="34" charset="0"/>
                <a:cs typeface="Arial" panose="020B0604020202020204" pitchFamily="34" charset="0"/>
              </a:rPr>
              <a:t>Moïse leur dit</a:t>
            </a:r>
            <a:r>
              <a:rPr lang="fr-FR" sz="1350" dirty="0">
                <a:solidFill>
                  <a:schemeClr val="bg1"/>
                </a:solidFill>
                <a:latin typeface="Arial" panose="020B0604020202020204" pitchFamily="34" charset="0"/>
                <a:cs typeface="Arial" panose="020B0604020202020204" pitchFamily="34" charset="0"/>
              </a:rPr>
              <a:t> : </a:t>
            </a:r>
            <a:r>
              <a:rPr lang="fr-FR" sz="135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personne n'en laisse de reste jusqu'au matin (demain matin)</a:t>
            </a:r>
            <a:r>
              <a:rPr lang="fr-FR" sz="1350" dirty="0">
                <a:solidFill>
                  <a:schemeClr val="bg1"/>
                </a:solidFill>
                <a:latin typeface="Arial" panose="020B0604020202020204" pitchFamily="34" charset="0"/>
                <a:cs typeface="Arial" panose="020B0604020202020204" pitchFamily="34" charset="0"/>
              </a:rPr>
              <a:t>.</a:t>
            </a:r>
          </a:p>
        </p:txBody>
      </p:sp>
      <p:sp>
        <p:nvSpPr>
          <p:cNvPr id="16" name="Virage 15"/>
          <p:cNvSpPr/>
          <p:nvPr/>
        </p:nvSpPr>
        <p:spPr>
          <a:xfrm flipV="1">
            <a:off x="1160178" y="3145321"/>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ZoneTexte 16"/>
          <p:cNvSpPr txBox="1"/>
          <p:nvPr/>
        </p:nvSpPr>
        <p:spPr>
          <a:xfrm>
            <a:off x="1741241" y="3299209"/>
            <a:ext cx="5639071" cy="307777"/>
          </a:xfrm>
          <a:prstGeom prst="rect">
            <a:avLst/>
          </a:prstGeom>
          <a:noFill/>
          <a:ln>
            <a:solidFill>
              <a:srgbClr val="FFFF00"/>
            </a:solidFill>
            <a:prstDash val="sysDash"/>
          </a:ln>
        </p:spPr>
        <p:txBody>
          <a:bodyPr wrap="square" rtlCol="0">
            <a:spAutoFit/>
          </a:bodyPr>
          <a:lstStyle/>
          <a:p>
            <a:r>
              <a:rPr lang="fr-FR" sz="1400" dirty="0">
                <a:solidFill>
                  <a:schemeClr val="bg1"/>
                </a:solidFill>
                <a:latin typeface="Spectral Light" panose="02020302060000000000" pitchFamily="18" charset="0"/>
                <a:cs typeface="Arial" panose="020B0604020202020204" pitchFamily="34" charset="0"/>
              </a:rPr>
              <a:t>matin, &lt;boqer</a:t>
            </a:r>
            <a:r>
              <a:rPr lang="fr-FR" sz="1400" baseline="30000" dirty="0">
                <a:solidFill>
                  <a:schemeClr val="bg1"/>
                </a:solidFill>
                <a:latin typeface="Spectral Light" panose="02020302060000000000" pitchFamily="18" charset="0"/>
                <a:cs typeface="Arial" panose="020B0604020202020204" pitchFamily="34" charset="0"/>
              </a:rPr>
              <a:t>1242</a:t>
            </a:r>
            <a:r>
              <a:rPr lang="fr-FR" sz="1400" dirty="0">
                <a:solidFill>
                  <a:schemeClr val="bg1"/>
                </a:solidFill>
                <a:latin typeface="Spectral Light" panose="02020302060000000000" pitchFamily="18" charset="0"/>
                <a:cs typeface="Arial" panose="020B0604020202020204" pitchFamily="34" charset="0"/>
              </a:rPr>
              <a:t>&gt; = crépuscule du matin, aube, demain, début du jour</a:t>
            </a:r>
          </a:p>
        </p:txBody>
      </p:sp>
      <p:sp>
        <p:nvSpPr>
          <p:cNvPr id="14" name="ZoneTexte 13"/>
          <p:cNvSpPr txBox="1"/>
          <p:nvPr/>
        </p:nvSpPr>
        <p:spPr>
          <a:xfrm>
            <a:off x="154961" y="3723878"/>
            <a:ext cx="8834078" cy="507831"/>
          </a:xfrm>
          <a:prstGeom prst="rect">
            <a:avLst/>
          </a:prstGeom>
          <a:noFill/>
        </p:spPr>
        <p:txBody>
          <a:bodyPr wrap="square" rtlCol="0">
            <a:spAutoFit/>
          </a:bodyPr>
          <a:lstStyle/>
          <a:p>
            <a:r>
              <a:rPr lang="fr-FR" sz="1350" dirty="0">
                <a:solidFill>
                  <a:srgbClr val="FFFF00"/>
                </a:solidFill>
                <a:latin typeface="Arial" panose="020B0604020202020204" pitchFamily="34" charset="0"/>
                <a:cs typeface="Arial" panose="020B0604020202020204" pitchFamily="34" charset="0"/>
              </a:rPr>
              <a:t>20</a:t>
            </a:r>
            <a:r>
              <a:rPr lang="fr-FR" sz="1350" dirty="0">
                <a:solidFill>
                  <a:schemeClr val="bg1"/>
                </a:solidFill>
                <a:latin typeface="Arial" panose="020B0604020202020204" pitchFamily="34" charset="0"/>
                <a:cs typeface="Arial" panose="020B0604020202020204" pitchFamily="34" charset="0"/>
              </a:rPr>
              <a:t> Ils </a:t>
            </a:r>
            <a:r>
              <a:rPr lang="fr-FR" sz="1350" dirty="0">
                <a:solidFill>
                  <a:srgbClr val="FFFF47"/>
                </a:solidFill>
                <a:latin typeface="Arial" panose="020B0604020202020204" pitchFamily="34" charset="0"/>
                <a:cs typeface="Arial" panose="020B0604020202020204" pitchFamily="34" charset="0"/>
              </a:rPr>
              <a:t>n'écoutèrent pas </a:t>
            </a:r>
            <a:r>
              <a:rPr lang="fr-FR" sz="1350" dirty="0">
                <a:solidFill>
                  <a:schemeClr val="bg1"/>
                </a:solidFill>
                <a:latin typeface="Arial" panose="020B0604020202020204" pitchFamily="34" charset="0"/>
                <a:cs typeface="Arial" panose="020B0604020202020204" pitchFamily="34" charset="0"/>
              </a:rPr>
              <a:t>Moïse et </a:t>
            </a:r>
            <a:r>
              <a:rPr lang="fr-FR" sz="135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certains en laissèrent jusqu'au matin (lendemain)</a:t>
            </a:r>
            <a:r>
              <a:rPr lang="fr-FR" sz="1350" dirty="0">
                <a:solidFill>
                  <a:schemeClr val="bg1"/>
                </a:solidFill>
                <a:latin typeface="Arial" panose="020B0604020202020204" pitchFamily="34" charset="0"/>
                <a:cs typeface="Arial" panose="020B0604020202020204" pitchFamily="34" charset="0"/>
              </a:rPr>
              <a:t>; mais il s'y mit des </a:t>
            </a:r>
            <a:r>
              <a:rPr lang="fr-FR" sz="135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a:t>
            </a:r>
            <a:r>
              <a:rPr lang="fr-FR" sz="1350" dirty="0">
                <a:solidFill>
                  <a:schemeClr val="bg1"/>
                </a:solidFill>
                <a:latin typeface="Arial" panose="020B0604020202020204" pitchFamily="34" charset="0"/>
                <a:cs typeface="Arial" panose="020B0604020202020204" pitchFamily="34" charset="0"/>
              </a:rPr>
              <a:t> et cela devint </a:t>
            </a:r>
            <a:r>
              <a:rPr lang="fr-FR" sz="135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infect</a:t>
            </a:r>
            <a:r>
              <a:rPr lang="fr-FR" sz="1350" dirty="0">
                <a:solidFill>
                  <a:schemeClr val="bg1"/>
                </a:solidFill>
                <a:latin typeface="Arial" panose="020B0604020202020204" pitchFamily="34" charset="0"/>
                <a:cs typeface="Arial" panose="020B0604020202020204" pitchFamily="34" charset="0"/>
              </a:rPr>
              <a:t>. Moïse fut </a:t>
            </a:r>
            <a:r>
              <a:rPr lang="fr-FR" sz="1350" dirty="0">
                <a:solidFill>
                  <a:srgbClr val="FFFF47"/>
                </a:solidFill>
                <a:latin typeface="Arial" panose="020B0604020202020204" pitchFamily="34" charset="0"/>
                <a:cs typeface="Arial" panose="020B0604020202020204" pitchFamily="34" charset="0"/>
              </a:rPr>
              <a:t>irrité</a:t>
            </a:r>
            <a:r>
              <a:rPr lang="fr-FR" sz="1350" dirty="0">
                <a:solidFill>
                  <a:schemeClr val="bg1"/>
                </a:solidFill>
                <a:latin typeface="Arial" panose="020B0604020202020204" pitchFamily="34" charset="0"/>
                <a:cs typeface="Arial" panose="020B0604020202020204" pitchFamily="34" charset="0"/>
              </a:rPr>
              <a:t> contre ces gens.</a:t>
            </a:r>
          </a:p>
        </p:txBody>
      </p:sp>
      <p:sp>
        <p:nvSpPr>
          <p:cNvPr id="4" name="Éclair 3"/>
          <p:cNvSpPr/>
          <p:nvPr/>
        </p:nvSpPr>
        <p:spPr>
          <a:xfrm>
            <a:off x="656122" y="3363838"/>
            <a:ext cx="504056" cy="360040"/>
          </a:xfrm>
          <a:prstGeom prst="lightningBol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Éclair 18"/>
          <p:cNvSpPr/>
          <p:nvPr/>
        </p:nvSpPr>
        <p:spPr>
          <a:xfrm rot="10800000">
            <a:off x="2123728" y="4231709"/>
            <a:ext cx="504056" cy="360040"/>
          </a:xfrm>
          <a:prstGeom prst="lightningBol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0851599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fade">
                                      <p:cBhvr>
                                        <p:cTn id="22" dur="500"/>
                                        <p:tgtEl>
                                          <p:spTgt spid="1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animEffect transition="in" filter="fade">
                                      <p:cBhvr>
                                        <p:cTn id="27" dur="500"/>
                                        <p:tgtEl>
                                          <p:spTgt spid="1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10" end="10"/>
                                            </p:txEl>
                                          </p:spTgt>
                                        </p:tgtEl>
                                        <p:attrNameLst>
                                          <p:attrName>style.visibility</p:attrName>
                                        </p:attrNameLst>
                                      </p:cBhvr>
                                      <p:to>
                                        <p:strVal val="visible"/>
                                      </p:to>
                                    </p:set>
                                    <p:animEffect transition="in" filter="fade">
                                      <p:cBhvr>
                                        <p:cTn id="32" dur="500"/>
                                        <p:tgtEl>
                                          <p:spTgt spid="1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fade">
                                      <p:cBhvr>
                                        <p:cTn id="42" dur="500"/>
                                        <p:tgtEl>
                                          <p:spTgt spid="1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fade">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par>
                                <p:cTn id="53" presetID="27" presetClass="emph" presetSubtype="0" repeatCount="2000" fill="remove" grpId="1" nodeType="withEffect">
                                  <p:stCondLst>
                                    <p:cond delay="0"/>
                                  </p:stCondLst>
                                  <p:childTnLst>
                                    <p:animClr clrSpc="rgb" dir="cw">
                                      <p:cBhvr override="childStyle">
                                        <p:cTn id="54" dur="250" autoRev="1" fill="remove"/>
                                        <p:tgtEl>
                                          <p:spTgt spid="4"/>
                                        </p:tgtEl>
                                        <p:attrNameLst>
                                          <p:attrName>style.color</p:attrName>
                                        </p:attrNameLst>
                                      </p:cBhvr>
                                      <p:to>
                                        <a:schemeClr val="bg1"/>
                                      </p:to>
                                    </p:animClr>
                                    <p:animClr clrSpc="rgb" dir="cw">
                                      <p:cBhvr>
                                        <p:cTn id="55" dur="250" autoRev="1" fill="remove"/>
                                        <p:tgtEl>
                                          <p:spTgt spid="4"/>
                                        </p:tgtEl>
                                        <p:attrNameLst>
                                          <p:attrName>fillcolor</p:attrName>
                                        </p:attrNameLst>
                                      </p:cBhvr>
                                      <p:to>
                                        <a:schemeClr val="bg1"/>
                                      </p:to>
                                    </p:animClr>
                                    <p:set>
                                      <p:cBhvr>
                                        <p:cTn id="56" dur="250" autoRev="1" fill="remove"/>
                                        <p:tgtEl>
                                          <p:spTgt spid="4"/>
                                        </p:tgtEl>
                                        <p:attrNameLst>
                                          <p:attrName>fill.type</p:attrName>
                                        </p:attrNameLst>
                                      </p:cBhvr>
                                      <p:to>
                                        <p:strVal val="solid"/>
                                      </p:to>
                                    </p:set>
                                    <p:set>
                                      <p:cBhvr>
                                        <p:cTn id="57" dur="250" autoRev="1" fill="remove"/>
                                        <p:tgtEl>
                                          <p:spTgt spid="4"/>
                                        </p:tgtEl>
                                        <p:attrNameLst>
                                          <p:attrName>fill.on</p:attrName>
                                        </p:attrNameLst>
                                      </p:cBhvr>
                                      <p:to>
                                        <p:strVal val="true"/>
                                      </p:to>
                                    </p:se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27" presetClass="emph" presetSubtype="0" repeatCount="2000" fill="remove" grpId="1" nodeType="withEffect">
                                  <p:stCondLst>
                                    <p:cond delay="0"/>
                                  </p:stCondLst>
                                  <p:childTnLst>
                                    <p:animClr clrSpc="rgb" dir="cw">
                                      <p:cBhvr override="childStyle">
                                        <p:cTn id="63" dur="250" autoRev="1" fill="remove"/>
                                        <p:tgtEl>
                                          <p:spTgt spid="19"/>
                                        </p:tgtEl>
                                        <p:attrNameLst>
                                          <p:attrName>style.color</p:attrName>
                                        </p:attrNameLst>
                                      </p:cBhvr>
                                      <p:to>
                                        <a:schemeClr val="bg1"/>
                                      </p:to>
                                    </p:animClr>
                                    <p:animClr clrSpc="rgb" dir="cw">
                                      <p:cBhvr>
                                        <p:cTn id="64" dur="250" autoRev="1" fill="remove"/>
                                        <p:tgtEl>
                                          <p:spTgt spid="19"/>
                                        </p:tgtEl>
                                        <p:attrNameLst>
                                          <p:attrName>fillcolor</p:attrName>
                                        </p:attrNameLst>
                                      </p:cBhvr>
                                      <p:to>
                                        <a:schemeClr val="bg1"/>
                                      </p:to>
                                    </p:animClr>
                                    <p:set>
                                      <p:cBhvr>
                                        <p:cTn id="65" dur="250" autoRev="1" fill="remove"/>
                                        <p:tgtEl>
                                          <p:spTgt spid="19"/>
                                        </p:tgtEl>
                                        <p:attrNameLst>
                                          <p:attrName>fill.type</p:attrName>
                                        </p:attrNameLst>
                                      </p:cBhvr>
                                      <p:to>
                                        <p:strVal val="solid"/>
                                      </p:to>
                                    </p:set>
                                    <p:set>
                                      <p:cBhvr>
                                        <p:cTn id="66" dur="250" autoRev="1" fill="remove"/>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4" grpId="1" animBg="1"/>
      <p:bldP spid="19" grpId="0" animBg="1"/>
      <p:bldP spid="19"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Lowlands Heat Sunrise Fields Grass Clouds Village Brushes Desert Field Hot Nature Sky Sun Wallpaper Backgroun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9144000" cy="51427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46</a:t>
            </a:fld>
            <a:endParaRPr lang="fr-FR" dirty="0">
              <a:solidFill>
                <a:schemeClr val="bg1">
                  <a:lumMod val="75000"/>
                </a:schemeClr>
              </a:solidFill>
            </a:endParaRPr>
          </a:p>
        </p:txBody>
      </p:sp>
      <p:sp>
        <p:nvSpPr>
          <p:cNvPr id="13" name="ZoneTexte 12"/>
          <p:cNvSpPr txBox="1"/>
          <p:nvPr/>
        </p:nvSpPr>
        <p:spPr>
          <a:xfrm>
            <a:off x="2452141" y="286186"/>
            <a:ext cx="5616625" cy="507831"/>
          </a:xfrm>
          <a:prstGeom prst="rect">
            <a:avLst/>
          </a:prstGeom>
          <a:noFill/>
        </p:spPr>
        <p:txBody>
          <a:bodyPr wrap="square" rtlCol="0">
            <a:spAutoFit/>
          </a:bodyPr>
          <a:lstStyle/>
          <a:p>
            <a:pPr algn="ctr"/>
            <a:r>
              <a:rPr lang="fr-FR" sz="1600" dirty="0">
                <a:solidFill>
                  <a:schemeClr val="bg1"/>
                </a:solidFill>
                <a:latin typeface="Spectral Light" panose="02020302060000000000" pitchFamily="18" charset="0"/>
                <a:cs typeface="Arial" panose="020B0604020202020204" pitchFamily="34" charset="0"/>
              </a:rPr>
              <a:t>La manne </a:t>
            </a:r>
            <a:r>
              <a:rPr lang="fr-FR" sz="1400" dirty="0">
                <a:solidFill>
                  <a:schemeClr val="bg1"/>
                </a:solidFill>
                <a:latin typeface="Spectral Light" panose="02020302060000000000" pitchFamily="18" charset="0"/>
                <a:cs typeface="Arial" panose="020B0604020202020204" pitchFamily="34" charset="0"/>
              </a:rPr>
              <a:t>: denrée alimentaire avec date limite de péremption</a:t>
            </a:r>
          </a:p>
          <a:p>
            <a:pPr algn="ctr"/>
            <a:r>
              <a:rPr lang="fr-FR" sz="1100" dirty="0">
                <a:solidFill>
                  <a:schemeClr val="bg1"/>
                </a:solidFill>
                <a:latin typeface="Spectral ExtraLight" panose="02020202060000000000" pitchFamily="18" charset="0"/>
                <a:cs typeface="Arial" panose="020B0604020202020204" pitchFamily="34" charset="0"/>
              </a:rPr>
              <a:t>(France : consommation, Canada : conservation)</a:t>
            </a:r>
          </a:p>
        </p:txBody>
      </p:sp>
      <p:pic>
        <p:nvPicPr>
          <p:cNvPr id="1026" name="Picture 2" descr="Image result for date de pÃ©rem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67494"/>
            <a:ext cx="1667492" cy="12756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5" name="Flèche vers le bas 4"/>
          <p:cNvSpPr/>
          <p:nvPr/>
        </p:nvSpPr>
        <p:spPr>
          <a:xfrm rot="2991996">
            <a:off x="4344916" y="910678"/>
            <a:ext cx="242146" cy="270520"/>
          </a:xfrm>
          <a:prstGeom prst="downArrow">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AutoShape 4" descr="Image result for v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Image result for ve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Image result for ve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2" descr="Related im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4839" y="1222019"/>
            <a:ext cx="1126064" cy="858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4130903" y="1482136"/>
            <a:ext cx="864096" cy="338554"/>
          </a:xfrm>
          <a:prstGeom prst="rect">
            <a:avLst/>
          </a:prstGeom>
          <a:noFill/>
        </p:spPr>
        <p:txBody>
          <a:bodyPr wrap="square" rtlCol="0">
            <a:spAutoFit/>
          </a:bodyPr>
          <a:lstStyle/>
          <a:p>
            <a:r>
              <a:rPr lang="fr-FR" sz="16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a:t>
            </a:r>
            <a:endParaRPr lang="fr-FR" sz="1600" dirty="0"/>
          </a:p>
        </p:txBody>
      </p:sp>
      <p:pic>
        <p:nvPicPr>
          <p:cNvPr id="1045" name="Picture 21" descr="Related image"/>
          <p:cNvPicPr>
            <a:picLocks noChangeAspect="1" noChangeArrowheads="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215071" y="794017"/>
            <a:ext cx="968762" cy="1286790"/>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p:cNvSpPr txBox="1"/>
          <p:nvPr/>
        </p:nvSpPr>
        <p:spPr>
          <a:xfrm>
            <a:off x="4994999" y="1482136"/>
            <a:ext cx="1287879" cy="338554"/>
          </a:xfrm>
          <a:prstGeom prst="rect">
            <a:avLst/>
          </a:prstGeom>
          <a:noFill/>
        </p:spPr>
        <p:txBody>
          <a:bodyPr wrap="square" rtlCol="0">
            <a:spAutoFit/>
          </a:bodyPr>
          <a:lstStyle/>
          <a:p>
            <a:pPr algn="r"/>
            <a:r>
              <a:rPr lang="fr-FR" sz="16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puanteur</a:t>
            </a:r>
            <a:endParaRPr lang="fr-FR" sz="1600" dirty="0"/>
          </a:p>
        </p:txBody>
      </p:sp>
      <p:sp>
        <p:nvSpPr>
          <p:cNvPr id="28" name="ZoneTexte 27"/>
          <p:cNvSpPr txBox="1"/>
          <p:nvPr/>
        </p:nvSpPr>
        <p:spPr>
          <a:xfrm>
            <a:off x="307975" y="2211710"/>
            <a:ext cx="8728521" cy="2739211"/>
          </a:xfrm>
          <a:prstGeom prst="rect">
            <a:avLst/>
          </a:prstGeom>
          <a:noFill/>
        </p:spPr>
        <p:txBody>
          <a:bodyPr wrap="square" rtlCol="0">
            <a:spAutoFit/>
          </a:bodyPr>
          <a:lstStyle/>
          <a:p>
            <a:r>
              <a:rPr lang="fr-FR" sz="1400" dirty="0">
                <a:solidFill>
                  <a:schemeClr val="bg1"/>
                </a:solidFill>
                <a:latin typeface="Spectral Light" panose="02020302060000000000" pitchFamily="18" charset="0"/>
                <a:cs typeface="Arial" panose="020B0604020202020204" pitchFamily="34" charset="0"/>
              </a:rPr>
              <a:t>Yahuah connaissait le moyen le plus efficace pour enseigner son peuple : par le </a:t>
            </a:r>
            <a:r>
              <a:rPr lang="fr-FR" sz="1400" u="sng" dirty="0">
                <a:solidFill>
                  <a:schemeClr val="bg1"/>
                </a:solidFill>
                <a:latin typeface="Spectral Light" panose="02020302060000000000" pitchFamily="18" charset="0"/>
                <a:cs typeface="Arial" panose="020B0604020202020204" pitchFamily="34" charset="0"/>
              </a:rPr>
              <a:t>ventre</a:t>
            </a:r>
            <a:r>
              <a:rPr lang="fr-FR" sz="1400" dirty="0">
                <a:solidFill>
                  <a:schemeClr val="bg1"/>
                </a:solidFill>
                <a:latin typeface="Spectral Light" panose="02020302060000000000" pitchFamily="18" charset="0"/>
                <a:cs typeface="Arial" panose="020B0604020202020204" pitchFamily="34" charset="0"/>
              </a:rPr>
              <a:t>.  L’attention est décuplée lorsqu’il s’agit de répondre aux gargouillis.</a:t>
            </a:r>
          </a:p>
          <a:p>
            <a:pPr marL="171450" indent="-171450">
              <a:buFontTx/>
              <a:buChar char="-"/>
            </a:pPr>
            <a:endParaRPr lang="fr-FR" sz="800" dirty="0">
              <a:solidFill>
                <a:schemeClr val="bg1"/>
              </a:solidFill>
              <a:latin typeface="Spectral Light" panose="02020302060000000000" pitchFamily="18" charset="0"/>
              <a:cs typeface="Arial" panose="020B0604020202020204" pitchFamily="34" charset="0"/>
            </a:endParaRPr>
          </a:p>
          <a:p>
            <a:r>
              <a:rPr lang="fr-FR" sz="1400" dirty="0">
                <a:solidFill>
                  <a:schemeClr val="bg1"/>
                </a:solidFill>
                <a:latin typeface="Spectral Light" panose="02020302060000000000" pitchFamily="18" charset="0"/>
                <a:cs typeface="Arial" panose="020B0604020202020204" pitchFamily="34" charset="0"/>
              </a:rPr>
              <a:t>Un visuel écœurant et une odeur repoussante rappelaient chaque jour, qu’à l’aube, le </a:t>
            </a:r>
            <a:r>
              <a:rPr lang="fr-FR" sz="1400" u="sng" dirty="0">
                <a:solidFill>
                  <a:schemeClr val="bg1"/>
                </a:solidFill>
                <a:latin typeface="Spectral Light" panose="02020302060000000000" pitchFamily="18" charset="0"/>
                <a:cs typeface="Arial" panose="020B0604020202020204" pitchFamily="34" charset="0"/>
              </a:rPr>
              <a:t>renouvellement</a:t>
            </a:r>
            <a:r>
              <a:rPr lang="fr-FR" sz="1400" dirty="0">
                <a:solidFill>
                  <a:schemeClr val="bg1"/>
                </a:solidFill>
                <a:latin typeface="Spectral Light" panose="02020302060000000000" pitchFamily="18" charset="0"/>
                <a:cs typeface="Arial" panose="020B0604020202020204" pitchFamily="34" charset="0"/>
              </a:rPr>
              <a:t> de la manne était essentielle pour répondre au besoin élémentaire de se nourrir. </a:t>
            </a:r>
          </a:p>
          <a:p>
            <a:pPr marL="171450" indent="-171450">
              <a:buFontTx/>
              <a:buChar char="-"/>
            </a:pPr>
            <a:endParaRPr lang="fr-FR" sz="800" dirty="0">
              <a:solidFill>
                <a:schemeClr val="bg1"/>
              </a:solidFill>
              <a:latin typeface="Spectral Light" panose="02020302060000000000" pitchFamily="18" charset="0"/>
              <a:cs typeface="Arial" panose="020B0604020202020204" pitchFamily="34" charset="0"/>
            </a:endParaRPr>
          </a:p>
          <a:p>
            <a:r>
              <a:rPr lang="fr-FR" sz="1400" dirty="0">
                <a:solidFill>
                  <a:schemeClr val="bg1"/>
                </a:solidFill>
                <a:latin typeface="Spectral Light" panose="02020302060000000000" pitchFamily="18" charset="0"/>
                <a:cs typeface="Arial" panose="020B0604020202020204" pitchFamily="34" charset="0"/>
              </a:rPr>
              <a:t>Ce fut un véritable </a:t>
            </a:r>
            <a:r>
              <a:rPr lang="fr-FR" sz="1400" u="sng" dirty="0">
                <a:solidFill>
                  <a:schemeClr val="bg1"/>
                </a:solidFill>
                <a:latin typeface="Spectral Light" panose="02020302060000000000" pitchFamily="18" charset="0"/>
                <a:cs typeface="Arial" panose="020B0604020202020204" pitchFamily="34" charset="0"/>
              </a:rPr>
              <a:t>apprentissage quotidien</a:t>
            </a:r>
            <a:r>
              <a:rPr lang="fr-FR" sz="1400" dirty="0">
                <a:solidFill>
                  <a:schemeClr val="bg1"/>
                </a:solidFill>
                <a:latin typeface="Spectral Light" panose="02020302060000000000" pitchFamily="18" charset="0"/>
                <a:cs typeface="Arial" panose="020B0604020202020204" pitchFamily="34" charset="0"/>
              </a:rPr>
              <a:t> : le cycle débute </a:t>
            </a:r>
            <a:r>
              <a:rPr lang="fr-FR" sz="1400" u="sng" dirty="0">
                <a:solidFill>
                  <a:schemeClr val="bg1"/>
                </a:solidFill>
                <a:latin typeface="Spectral Light" panose="02020302060000000000" pitchFamily="18" charset="0"/>
                <a:cs typeface="Arial" panose="020B0604020202020204" pitchFamily="34" charset="0"/>
              </a:rPr>
              <a:t>à l’aube</a:t>
            </a:r>
            <a:r>
              <a:rPr lang="fr-FR" sz="1400" dirty="0">
                <a:solidFill>
                  <a:schemeClr val="bg1"/>
                </a:solidFill>
                <a:latin typeface="Spectral Light" panose="02020302060000000000" pitchFamily="18" charset="0"/>
                <a:cs typeface="Arial" panose="020B0604020202020204" pitchFamily="34" charset="0"/>
              </a:rPr>
              <a:t>, pas le soir !</a:t>
            </a:r>
          </a:p>
          <a:p>
            <a:endParaRPr lang="fr-FR" sz="800" dirty="0">
              <a:solidFill>
                <a:schemeClr val="bg1"/>
              </a:solidFill>
              <a:latin typeface="Spectral Light" panose="02020302060000000000" pitchFamily="18" charset="0"/>
              <a:cs typeface="Arial" panose="020B0604020202020204" pitchFamily="34" charset="0"/>
            </a:endParaRPr>
          </a:p>
          <a:p>
            <a:r>
              <a:rPr lang="fr-FR" sz="1400" dirty="0">
                <a:solidFill>
                  <a:schemeClr val="bg1"/>
                </a:solidFill>
                <a:latin typeface="Spectral Light" panose="02020302060000000000" pitchFamily="18" charset="0"/>
                <a:cs typeface="Arial" panose="020B0604020202020204" pitchFamily="34" charset="0"/>
              </a:rPr>
              <a:t>Le modèle d’apprentissage, établi par Yahuah pour la survie de son peuple, s’étend de l’aube à l’aube (pas du soir au soir).</a:t>
            </a:r>
          </a:p>
          <a:p>
            <a:endParaRPr lang="fr-FR" sz="800" dirty="0">
              <a:solidFill>
                <a:schemeClr val="bg1"/>
              </a:solidFill>
              <a:latin typeface="Spectral Light" panose="02020302060000000000" pitchFamily="18" charset="0"/>
              <a:cs typeface="Arial" panose="020B0604020202020204" pitchFamily="34" charset="0"/>
            </a:endParaRPr>
          </a:p>
          <a:p>
            <a:r>
              <a:rPr lang="fr-FR" sz="1400" dirty="0">
                <a:solidFill>
                  <a:schemeClr val="bg1"/>
                </a:solidFill>
                <a:latin typeface="Spectral Light" panose="02020302060000000000" pitchFamily="18" charset="0"/>
                <a:cs typeface="Arial" panose="020B0604020202020204" pitchFamily="34" charset="0"/>
              </a:rPr>
              <a:t>La vie des Israélites se structure </a:t>
            </a:r>
            <a:r>
              <a:rPr lang="fr-FR" sz="1400" u="sng" dirty="0">
                <a:solidFill>
                  <a:schemeClr val="bg1"/>
                </a:solidFill>
                <a:latin typeface="Spectral Light" panose="02020302060000000000" pitchFamily="18" charset="0"/>
                <a:cs typeface="Arial" panose="020B0604020202020204" pitchFamily="34" charset="0"/>
              </a:rPr>
              <a:t>de l’aube à l’aube</a:t>
            </a:r>
            <a:r>
              <a:rPr lang="fr-FR" sz="1400" dirty="0">
                <a:solidFill>
                  <a:schemeClr val="bg1"/>
                </a:solidFill>
                <a:latin typeface="Spectral Light" panose="02020302060000000000" pitchFamily="18" charset="0"/>
                <a:cs typeface="Arial" panose="020B0604020202020204" pitchFamily="34" charset="0"/>
              </a:rPr>
              <a:t> : voici la leçon primordiale de la 1</a:t>
            </a:r>
            <a:r>
              <a:rPr lang="fr-FR" sz="1400" baseline="30000" dirty="0">
                <a:solidFill>
                  <a:schemeClr val="bg1"/>
                </a:solidFill>
                <a:latin typeface="Spectral Light" panose="02020302060000000000" pitchFamily="18" charset="0"/>
                <a:cs typeface="Arial" panose="020B0604020202020204" pitchFamily="34" charset="0"/>
              </a:rPr>
              <a:t>ère</a:t>
            </a:r>
            <a:r>
              <a:rPr lang="fr-FR" sz="1400" dirty="0">
                <a:solidFill>
                  <a:schemeClr val="bg1"/>
                </a:solidFill>
                <a:latin typeface="Spectral Light" panose="02020302060000000000" pitchFamily="18" charset="0"/>
                <a:cs typeface="Arial" panose="020B0604020202020204" pitchFamily="34" charset="0"/>
              </a:rPr>
              <a:t> semaine de la manne.</a:t>
            </a:r>
          </a:p>
          <a:p>
            <a:endParaRPr lang="fr-FR" sz="800" dirty="0">
              <a:solidFill>
                <a:schemeClr val="bg1"/>
              </a:solidFill>
              <a:latin typeface="Spectral Light" panose="02020302060000000000" pitchFamily="18" charset="0"/>
              <a:cs typeface="Arial" panose="020B0604020202020204" pitchFamily="34" charset="0"/>
            </a:endParaRPr>
          </a:p>
          <a:p>
            <a:r>
              <a:rPr lang="fr-FR" sz="1400" dirty="0">
                <a:solidFill>
                  <a:schemeClr val="bg1"/>
                </a:solidFill>
                <a:latin typeface="Spectral Light" panose="02020302060000000000" pitchFamily="18" charset="0"/>
                <a:cs typeface="Arial" panose="020B0604020202020204" pitchFamily="34" charset="0"/>
              </a:rPr>
              <a:t>L’aube est </a:t>
            </a:r>
            <a:r>
              <a:rPr lang="fr-FR" sz="1400" u="sng" dirty="0">
                <a:solidFill>
                  <a:schemeClr val="bg1"/>
                </a:solidFill>
                <a:latin typeface="Spectral Light" panose="02020302060000000000" pitchFamily="18" charset="0"/>
                <a:cs typeface="Arial" panose="020B0604020202020204" pitchFamily="34" charset="0"/>
              </a:rPr>
              <a:t>divinement</a:t>
            </a:r>
            <a:r>
              <a:rPr lang="fr-FR" sz="1400" dirty="0">
                <a:solidFill>
                  <a:schemeClr val="bg1"/>
                </a:solidFill>
                <a:latin typeface="Spectral Light" panose="02020302060000000000" pitchFamily="18" charset="0"/>
                <a:cs typeface="Arial" panose="020B0604020202020204" pitchFamily="34" charset="0"/>
              </a:rPr>
              <a:t> désignée pour lancer un nouveau cycle d’activité communautaire.</a:t>
            </a:r>
          </a:p>
        </p:txBody>
      </p:sp>
      <p:sp>
        <p:nvSpPr>
          <p:cNvPr id="29" name="Flèche vers le bas 28"/>
          <p:cNvSpPr/>
          <p:nvPr/>
        </p:nvSpPr>
        <p:spPr>
          <a:xfrm rot="18956990">
            <a:off x="5737432" y="900647"/>
            <a:ext cx="242146" cy="270520"/>
          </a:xfrm>
          <a:prstGeom prst="downArrow">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227701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37"/>
                                        </p:tgtEl>
                                        <p:attrNameLst>
                                          <p:attrName>style.visibility</p:attrName>
                                        </p:attrNameLst>
                                      </p:cBhvr>
                                      <p:to>
                                        <p:strVal val="visible"/>
                                      </p:to>
                                    </p:set>
                                    <p:animEffect transition="in" filter="randombar(horizontal)">
                                      <p:cBhvr>
                                        <p:cTn id="25" dur="500"/>
                                        <p:tgtEl>
                                          <p:spTgt spid="1037"/>
                                        </p:tgtEl>
                                      </p:cBhvr>
                                    </p:animEffect>
                                  </p:childTnLst>
                                </p:cTn>
                              </p:par>
                              <p:par>
                                <p:cTn id="26" presetID="14" presetClass="entr" presetSubtype="10" fill="hold" nodeType="withEffect">
                                  <p:stCondLst>
                                    <p:cond delay="0"/>
                                  </p:stCondLst>
                                  <p:childTnLst>
                                    <p:set>
                                      <p:cBhvr>
                                        <p:cTn id="27" dur="1" fill="hold">
                                          <p:stCondLst>
                                            <p:cond delay="0"/>
                                          </p:stCondLst>
                                        </p:cTn>
                                        <p:tgtEl>
                                          <p:spTgt spid="1045"/>
                                        </p:tgtEl>
                                        <p:attrNameLst>
                                          <p:attrName>style.visibility</p:attrName>
                                        </p:attrNameLst>
                                      </p:cBhvr>
                                      <p:to>
                                        <p:strVal val="visible"/>
                                      </p:to>
                                    </p:set>
                                    <p:animEffect transition="in" filter="randombar(horizontal)">
                                      <p:cBhvr>
                                        <p:cTn id="28" dur="500"/>
                                        <p:tgtEl>
                                          <p:spTgt spid="10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fade">
                                      <p:cBhvr>
                                        <p:cTn id="39" dur="500"/>
                                        <p:tgtEl>
                                          <p:spTgt spid="2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
                                            <p:txEl>
                                              <p:pRg st="2" end="2"/>
                                            </p:txEl>
                                          </p:spTgt>
                                        </p:tgtEl>
                                        <p:attrNameLst>
                                          <p:attrName>style.visibility</p:attrName>
                                        </p:attrNameLst>
                                      </p:cBhvr>
                                      <p:to>
                                        <p:strVal val="visible"/>
                                      </p:to>
                                    </p:set>
                                    <p:animEffect transition="in" filter="fade">
                                      <p:cBhvr>
                                        <p:cTn id="44" dur="500"/>
                                        <p:tgtEl>
                                          <p:spTgt spid="28">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8">
                                            <p:txEl>
                                              <p:pRg st="4" end="4"/>
                                            </p:txEl>
                                          </p:spTgt>
                                        </p:tgtEl>
                                        <p:attrNameLst>
                                          <p:attrName>style.visibility</p:attrName>
                                        </p:attrNameLst>
                                      </p:cBhvr>
                                      <p:to>
                                        <p:strVal val="visible"/>
                                      </p:to>
                                    </p:set>
                                    <p:animEffect transition="in" filter="fade">
                                      <p:cBhvr>
                                        <p:cTn id="49" dur="500"/>
                                        <p:tgtEl>
                                          <p:spTgt spid="28">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8">
                                            <p:txEl>
                                              <p:pRg st="6" end="6"/>
                                            </p:txEl>
                                          </p:spTgt>
                                        </p:tgtEl>
                                        <p:attrNameLst>
                                          <p:attrName>style.visibility</p:attrName>
                                        </p:attrNameLst>
                                      </p:cBhvr>
                                      <p:to>
                                        <p:strVal val="visible"/>
                                      </p:to>
                                    </p:set>
                                    <p:animEffect transition="in" filter="fade">
                                      <p:cBhvr>
                                        <p:cTn id="54" dur="500"/>
                                        <p:tgtEl>
                                          <p:spTgt spid="28">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8">
                                            <p:txEl>
                                              <p:pRg st="8" end="8"/>
                                            </p:txEl>
                                          </p:spTgt>
                                        </p:tgtEl>
                                        <p:attrNameLst>
                                          <p:attrName>style.visibility</p:attrName>
                                        </p:attrNameLst>
                                      </p:cBhvr>
                                      <p:to>
                                        <p:strVal val="visible"/>
                                      </p:to>
                                    </p:set>
                                    <p:animEffect transition="in" filter="fade">
                                      <p:cBhvr>
                                        <p:cTn id="59" dur="500"/>
                                        <p:tgtEl>
                                          <p:spTgt spid="28">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8">
                                            <p:txEl>
                                              <p:pRg st="10" end="10"/>
                                            </p:txEl>
                                          </p:spTgt>
                                        </p:tgtEl>
                                        <p:attrNameLst>
                                          <p:attrName>style.visibility</p:attrName>
                                        </p:attrNameLst>
                                      </p:cBhvr>
                                      <p:to>
                                        <p:strVal val="visible"/>
                                      </p:to>
                                    </p:set>
                                    <p:animEffect transition="in" filter="fade">
                                      <p:cBhvr>
                                        <p:cTn id="64" dur="500"/>
                                        <p:tgtEl>
                                          <p:spTgt spid="2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27" grpId="0"/>
      <p:bldP spid="2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Lowlands Heat Sunrise Fields Grass Clouds Village Brushes Desert Field Hot Nature Sky Sun Wallpaper Backgroun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717"/>
            <a:ext cx="9144000" cy="51427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47</a:t>
            </a:fld>
            <a:endParaRPr lang="fr-FR" dirty="0">
              <a:solidFill>
                <a:schemeClr val="bg1">
                  <a:lumMod val="75000"/>
                </a:schemeClr>
              </a:solidFill>
            </a:endParaRPr>
          </a:p>
        </p:txBody>
      </p:sp>
      <p:sp>
        <p:nvSpPr>
          <p:cNvPr id="13" name="ZoneTexte 12"/>
          <p:cNvSpPr txBox="1"/>
          <p:nvPr/>
        </p:nvSpPr>
        <p:spPr>
          <a:xfrm>
            <a:off x="154961" y="267494"/>
            <a:ext cx="8834078" cy="507831"/>
          </a:xfrm>
          <a:prstGeom prst="rect">
            <a:avLst/>
          </a:prstGeom>
          <a:noFill/>
        </p:spPr>
        <p:txBody>
          <a:bodyPr wrap="square" rtlCol="0">
            <a:spAutoFit/>
          </a:bodyPr>
          <a:lstStyle/>
          <a:p>
            <a:r>
              <a:rPr lang="fr-FR" sz="1350" dirty="0">
                <a:solidFill>
                  <a:srgbClr val="FFFF00"/>
                </a:solidFill>
                <a:latin typeface="Arial" panose="020B0604020202020204" pitchFamily="34" charset="0"/>
                <a:cs typeface="Arial" panose="020B0604020202020204" pitchFamily="34" charset="0"/>
              </a:rPr>
              <a:t>21</a:t>
            </a:r>
            <a:r>
              <a:rPr lang="fr-FR" sz="1350" dirty="0">
                <a:solidFill>
                  <a:schemeClr val="bg1"/>
                </a:solidFill>
                <a:latin typeface="Arial" panose="020B0604020202020204" pitchFamily="34" charset="0"/>
                <a:cs typeface="Arial" panose="020B0604020202020204" pitchFamily="34" charset="0"/>
              </a:rPr>
              <a:t> Tous les </a:t>
            </a:r>
            <a:r>
              <a:rPr lang="fr-FR" sz="135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matins</a:t>
            </a:r>
            <a:r>
              <a:rPr lang="fr-FR" sz="1350" dirty="0">
                <a:solidFill>
                  <a:schemeClr val="bg1"/>
                </a:solidFill>
                <a:latin typeface="Arial" panose="020B0604020202020204" pitchFamily="34" charset="0"/>
                <a:cs typeface="Arial" panose="020B0604020202020204" pitchFamily="34" charset="0"/>
              </a:rPr>
              <a:t>, chacun ramassait ce qu'il fallait pour sa </a:t>
            </a:r>
            <a:r>
              <a:rPr lang="fr-FR" sz="135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nourriture</a:t>
            </a:r>
            <a:r>
              <a:rPr lang="fr-FR" sz="1350" dirty="0">
                <a:solidFill>
                  <a:schemeClr val="bg1"/>
                </a:solidFill>
                <a:latin typeface="Arial" panose="020B0604020202020204" pitchFamily="34" charset="0"/>
                <a:cs typeface="Arial" panose="020B0604020202020204" pitchFamily="34" charset="0"/>
              </a:rPr>
              <a:t>, et quand venait la chaleur du soleil, cela fondait.</a:t>
            </a:r>
          </a:p>
        </p:txBody>
      </p:sp>
      <p:sp>
        <p:nvSpPr>
          <p:cNvPr id="16" name="Virage 15"/>
          <p:cNvSpPr/>
          <p:nvPr/>
        </p:nvSpPr>
        <p:spPr>
          <a:xfrm flipV="1">
            <a:off x="1160178" y="843558"/>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ZoneTexte 16"/>
          <p:cNvSpPr txBox="1"/>
          <p:nvPr/>
        </p:nvSpPr>
        <p:spPr>
          <a:xfrm>
            <a:off x="1720702" y="929729"/>
            <a:ext cx="6163666" cy="307777"/>
          </a:xfrm>
          <a:prstGeom prst="rect">
            <a:avLst/>
          </a:prstGeom>
          <a:noFill/>
          <a:ln>
            <a:solidFill>
              <a:srgbClr val="FFFF00"/>
            </a:solidFill>
            <a:prstDash val="sysDash"/>
          </a:ln>
        </p:spPr>
        <p:txBody>
          <a:bodyPr wrap="square" rtlCol="0">
            <a:spAutoFit/>
          </a:bodyPr>
          <a:lstStyle/>
          <a:p>
            <a:r>
              <a:rPr lang="fr-FR" sz="1400" dirty="0">
                <a:solidFill>
                  <a:schemeClr val="bg1"/>
                </a:solidFill>
                <a:latin typeface="Spectral Light" panose="02020302060000000000" pitchFamily="18" charset="0"/>
                <a:cs typeface="Arial" panose="020B0604020202020204" pitchFamily="34" charset="0"/>
              </a:rPr>
              <a:t>La manne arrive avec la rosée de l’aurore et disparait avec la chaleur du soleil</a:t>
            </a:r>
          </a:p>
        </p:txBody>
      </p:sp>
      <p:sp>
        <p:nvSpPr>
          <p:cNvPr id="14" name="ZoneTexte 13"/>
          <p:cNvSpPr txBox="1"/>
          <p:nvPr/>
        </p:nvSpPr>
        <p:spPr>
          <a:xfrm>
            <a:off x="154961" y="1347614"/>
            <a:ext cx="8834078" cy="1254189"/>
          </a:xfrm>
          <a:prstGeom prst="rect">
            <a:avLst/>
          </a:prstGeom>
          <a:noFill/>
        </p:spPr>
        <p:txBody>
          <a:bodyPr wrap="square" rtlCol="0">
            <a:spAutoFit/>
          </a:bodyPr>
          <a:lstStyle/>
          <a:p>
            <a:r>
              <a:rPr lang="fr-FR" sz="1350" dirty="0">
                <a:solidFill>
                  <a:srgbClr val="FFFF00"/>
                </a:solidFill>
                <a:latin typeface="Arial" panose="020B0604020202020204" pitchFamily="34" charset="0"/>
                <a:cs typeface="Arial" panose="020B0604020202020204" pitchFamily="34" charset="0"/>
              </a:rPr>
              <a:t>22</a:t>
            </a:r>
            <a:r>
              <a:rPr lang="fr-FR" sz="1350" dirty="0">
                <a:solidFill>
                  <a:schemeClr val="bg1"/>
                </a:solidFill>
                <a:latin typeface="Arial" panose="020B0604020202020204" pitchFamily="34" charset="0"/>
                <a:cs typeface="Arial" panose="020B0604020202020204" pitchFamily="34" charset="0"/>
              </a:rPr>
              <a:t> </a:t>
            </a:r>
            <a:r>
              <a:rPr lang="fr-FR" sz="1350" dirty="0">
                <a:solidFill>
                  <a:srgbClr val="FFC000"/>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Le sixième jour</a:t>
            </a:r>
            <a:r>
              <a:rPr lang="fr-FR" sz="1350" dirty="0">
                <a:solidFill>
                  <a:schemeClr val="bg1"/>
                </a:solidFill>
                <a:latin typeface="Arial" panose="020B0604020202020204" pitchFamily="34" charset="0"/>
                <a:cs typeface="Arial" panose="020B0604020202020204" pitchFamily="34" charset="0"/>
              </a:rPr>
              <a:t>, ils ramassèrent une </a:t>
            </a:r>
            <a:r>
              <a:rPr lang="fr-FR" sz="135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double quantité de nourriture</a:t>
            </a:r>
            <a:r>
              <a:rPr lang="fr-FR" sz="1350" dirty="0">
                <a:solidFill>
                  <a:schemeClr val="bg1"/>
                </a:solidFill>
                <a:latin typeface="Arial" panose="020B0604020202020204" pitchFamily="34" charset="0"/>
                <a:cs typeface="Arial" panose="020B0604020202020204" pitchFamily="34" charset="0"/>
              </a:rPr>
              <a:t>, 4 litres pour chacun. Tous les chefs de l'assemblée vinrent le rapporter à Moïse.</a:t>
            </a:r>
          </a:p>
          <a:p>
            <a:endParaRPr lang="fr-FR" sz="800" dirty="0">
              <a:solidFill>
                <a:schemeClr val="bg1"/>
              </a:solidFill>
              <a:latin typeface="Arial" panose="020B0604020202020204" pitchFamily="34" charset="0"/>
              <a:cs typeface="Arial" panose="020B0604020202020204" pitchFamily="34" charset="0"/>
            </a:endParaRPr>
          </a:p>
          <a:p>
            <a:r>
              <a:rPr lang="fr-FR" sz="1350" dirty="0">
                <a:solidFill>
                  <a:srgbClr val="FFFF00"/>
                </a:solidFill>
                <a:latin typeface="Arial" panose="020B0604020202020204" pitchFamily="34" charset="0"/>
                <a:cs typeface="Arial" panose="020B0604020202020204" pitchFamily="34" charset="0"/>
              </a:rPr>
              <a:t>23</a:t>
            </a:r>
            <a:r>
              <a:rPr lang="fr-FR" sz="1350" dirty="0">
                <a:solidFill>
                  <a:schemeClr val="bg1"/>
                </a:solidFill>
                <a:latin typeface="Arial" panose="020B0604020202020204" pitchFamily="34" charset="0"/>
                <a:cs typeface="Arial" panose="020B0604020202020204" pitchFamily="34" charset="0"/>
              </a:rPr>
              <a:t> Celui-ci leur dit : « C'est ce que YHWH a ordonné. </a:t>
            </a:r>
            <a:r>
              <a:rPr lang="fr-FR" sz="135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Demain</a:t>
            </a:r>
            <a:r>
              <a:rPr lang="fr-FR" sz="1350" dirty="0">
                <a:solidFill>
                  <a:srgbClr val="FFCC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350" dirty="0">
                <a:solidFill>
                  <a:schemeClr val="bg1"/>
                </a:solidFill>
                <a:latin typeface="Arial" panose="020B0604020202020204" pitchFamily="34" charset="0"/>
                <a:cs typeface="Arial" panose="020B0604020202020204" pitchFamily="34" charset="0"/>
              </a:rPr>
              <a:t>est le </a:t>
            </a:r>
            <a:r>
              <a:rPr lang="fr-FR" sz="135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jour du repos</a:t>
            </a:r>
            <a:r>
              <a:rPr lang="fr-FR" sz="1350" dirty="0">
                <a:solidFill>
                  <a:schemeClr val="bg1"/>
                </a:solidFill>
                <a:latin typeface="Arial" panose="020B0604020202020204" pitchFamily="34" charset="0"/>
                <a:cs typeface="Arial" panose="020B0604020202020204" pitchFamily="34" charset="0"/>
              </a:rPr>
              <a:t>, le </a:t>
            </a:r>
            <a:r>
              <a:rPr lang="fr-FR" sz="135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shabbat consacré à YHWH</a:t>
            </a:r>
            <a:r>
              <a:rPr lang="fr-FR" sz="1350" dirty="0">
                <a:solidFill>
                  <a:schemeClr val="bg1"/>
                </a:solidFill>
                <a:latin typeface="Arial" panose="020B0604020202020204" pitchFamily="34" charset="0"/>
                <a:cs typeface="Arial" panose="020B0604020202020204" pitchFamily="34" charset="0"/>
              </a:rPr>
              <a:t>. Faites cuire ce que vous avez à faire cuire, faites bouillir ce que vous avez à faire bouillir et mettez en réserve jusqu'au</a:t>
            </a:r>
            <a:r>
              <a:rPr lang="fr-FR" sz="135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matin (demain) </a:t>
            </a:r>
            <a:r>
              <a:rPr lang="fr-FR" sz="1350" dirty="0">
                <a:solidFill>
                  <a:schemeClr val="bg1"/>
                </a:solidFill>
                <a:latin typeface="Arial" panose="020B0604020202020204" pitchFamily="34" charset="0"/>
                <a:cs typeface="Arial" panose="020B0604020202020204" pitchFamily="34" charset="0"/>
              </a:rPr>
              <a:t>tout ce qui restera.»</a:t>
            </a:r>
          </a:p>
        </p:txBody>
      </p:sp>
      <p:sp>
        <p:nvSpPr>
          <p:cNvPr id="12" name="Virage 11"/>
          <p:cNvSpPr/>
          <p:nvPr/>
        </p:nvSpPr>
        <p:spPr>
          <a:xfrm flipV="1">
            <a:off x="1167446" y="2687440"/>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ZoneTexte 17"/>
          <p:cNvSpPr txBox="1"/>
          <p:nvPr/>
        </p:nvSpPr>
        <p:spPr>
          <a:xfrm>
            <a:off x="1727970" y="2687440"/>
            <a:ext cx="6163666" cy="1169551"/>
          </a:xfrm>
          <a:prstGeom prst="rect">
            <a:avLst/>
          </a:prstGeom>
          <a:noFill/>
          <a:ln>
            <a:solidFill>
              <a:srgbClr val="FFFF00"/>
            </a:solidFill>
            <a:prstDash val="sysDash"/>
          </a:ln>
        </p:spPr>
        <p:txBody>
          <a:bodyPr wrap="square" rtlCol="0">
            <a:spAutoFit/>
          </a:bodyPr>
          <a:lstStyle/>
          <a:p>
            <a:r>
              <a:rPr lang="fr-FR" sz="1400" dirty="0">
                <a:solidFill>
                  <a:schemeClr val="bg1"/>
                </a:solidFill>
                <a:latin typeface="Spectral Light" panose="02020302060000000000" pitchFamily="18" charset="0"/>
                <a:cs typeface="Arial" panose="020B0604020202020204" pitchFamily="34" charset="0"/>
              </a:rPr>
              <a:t>Demain, &lt;ma</a:t>
            </a:r>
            <a:r>
              <a:rPr lang="fr-FR" sz="1400" u="sng" dirty="0">
                <a:solidFill>
                  <a:schemeClr val="bg1"/>
                </a:solidFill>
                <a:latin typeface="Spectral Light" panose="02020302060000000000" pitchFamily="18" charset="0"/>
                <a:cs typeface="Arial" panose="020B0604020202020204" pitchFamily="34" charset="0"/>
              </a:rPr>
              <a:t>h</a:t>
            </a:r>
            <a:r>
              <a:rPr lang="fr-FR" sz="1400" dirty="0">
                <a:solidFill>
                  <a:schemeClr val="bg1"/>
                </a:solidFill>
                <a:latin typeface="Spectral Light" panose="02020302060000000000" pitchFamily="18" charset="0"/>
                <a:cs typeface="Arial" panose="020B0604020202020204" pitchFamily="34" charset="0"/>
              </a:rPr>
              <a:t>ar</a:t>
            </a:r>
            <a:r>
              <a:rPr lang="fr-FR" sz="1400" baseline="30000" dirty="0">
                <a:solidFill>
                  <a:schemeClr val="bg1"/>
                </a:solidFill>
                <a:latin typeface="Spectral Light" panose="02020302060000000000" pitchFamily="18" charset="0"/>
                <a:cs typeface="Arial" panose="020B0604020202020204" pitchFamily="34" charset="0"/>
              </a:rPr>
              <a:t>4279</a:t>
            </a:r>
            <a:r>
              <a:rPr lang="fr-FR" sz="1400" dirty="0">
                <a:solidFill>
                  <a:schemeClr val="bg1"/>
                </a:solidFill>
                <a:latin typeface="Spectral Light" panose="02020302060000000000" pitchFamily="18" charset="0"/>
                <a:cs typeface="Arial" panose="020B0604020202020204" pitchFamily="34" charset="0"/>
              </a:rPr>
              <a:t>&gt; = demain, lendemain</a:t>
            </a:r>
          </a:p>
          <a:p>
            <a:r>
              <a:rPr lang="fr-FR" sz="1400" dirty="0">
                <a:solidFill>
                  <a:schemeClr val="bg1"/>
                </a:solidFill>
                <a:latin typeface="Spectral Light" panose="02020302060000000000" pitchFamily="18" charset="0"/>
                <a:cs typeface="Arial" panose="020B0604020202020204" pitchFamily="34" charset="0"/>
              </a:rPr>
              <a:t>Matin, &lt;boqer</a:t>
            </a:r>
            <a:r>
              <a:rPr lang="fr-FR" sz="1400" baseline="30000" dirty="0">
                <a:solidFill>
                  <a:schemeClr val="bg1"/>
                </a:solidFill>
                <a:latin typeface="Spectral Light" panose="02020302060000000000" pitchFamily="18" charset="0"/>
                <a:cs typeface="Arial" panose="020B0604020202020204" pitchFamily="34" charset="0"/>
              </a:rPr>
              <a:t>1242</a:t>
            </a:r>
            <a:r>
              <a:rPr lang="fr-FR" sz="1400" dirty="0">
                <a:solidFill>
                  <a:schemeClr val="bg1"/>
                </a:solidFill>
                <a:latin typeface="Spectral Light" panose="02020302060000000000" pitchFamily="18" charset="0"/>
                <a:cs typeface="Arial" panose="020B0604020202020204" pitchFamily="34" charset="0"/>
              </a:rPr>
              <a:t>&gt; = crépuscule du matin, aube</a:t>
            </a:r>
          </a:p>
          <a:p>
            <a:r>
              <a:rPr lang="fr-FR" sz="1400" dirty="0">
                <a:solidFill>
                  <a:schemeClr val="bg1"/>
                </a:solidFill>
                <a:latin typeface="Spectral Light" panose="02020302060000000000" pitchFamily="18" charset="0"/>
                <a:cs typeface="Arial" panose="020B0604020202020204" pitchFamily="34" charset="0"/>
              </a:rPr>
              <a:t>Lexique </a:t>
            </a:r>
            <a:r>
              <a:rPr lang="fr-FR" sz="1400" dirty="0" err="1">
                <a:solidFill>
                  <a:schemeClr val="bg1"/>
                </a:solidFill>
                <a:latin typeface="Spectral Light" panose="02020302060000000000" pitchFamily="18" charset="0"/>
                <a:cs typeface="Arial" panose="020B0604020202020204" pitchFamily="34" charset="0"/>
              </a:rPr>
              <a:t>Selig</a:t>
            </a:r>
            <a:r>
              <a:rPr lang="fr-FR" sz="1400" dirty="0">
                <a:solidFill>
                  <a:schemeClr val="bg1"/>
                </a:solidFill>
                <a:latin typeface="Spectral Light" panose="02020302060000000000" pitchFamily="18" charset="0"/>
                <a:cs typeface="Arial" panose="020B0604020202020204" pitchFamily="34" charset="0"/>
              </a:rPr>
              <a:t> Newman  (1832) : matin, parfois utilisé à la place de « demain » &lt;ma</a:t>
            </a:r>
            <a:r>
              <a:rPr lang="fr-FR" sz="1400" u="sng" dirty="0">
                <a:solidFill>
                  <a:schemeClr val="bg1"/>
                </a:solidFill>
                <a:latin typeface="Spectral Light" panose="02020302060000000000" pitchFamily="18" charset="0"/>
                <a:cs typeface="Arial" panose="020B0604020202020204" pitchFamily="34" charset="0"/>
              </a:rPr>
              <a:t>h</a:t>
            </a:r>
            <a:r>
              <a:rPr lang="fr-FR" sz="1400" dirty="0">
                <a:solidFill>
                  <a:schemeClr val="bg1"/>
                </a:solidFill>
                <a:latin typeface="Spectral Light" panose="02020302060000000000" pitchFamily="18" charset="0"/>
                <a:cs typeface="Arial" panose="020B0604020202020204" pitchFamily="34" charset="0"/>
              </a:rPr>
              <a:t>ar</a:t>
            </a:r>
            <a:r>
              <a:rPr lang="fr-FR" sz="1400" baseline="30000" dirty="0">
                <a:solidFill>
                  <a:schemeClr val="bg1"/>
                </a:solidFill>
                <a:latin typeface="Spectral Light" panose="02020302060000000000" pitchFamily="18" charset="0"/>
                <a:cs typeface="Arial" panose="020B0604020202020204" pitchFamily="34" charset="0"/>
              </a:rPr>
              <a:t>4279</a:t>
            </a:r>
            <a:r>
              <a:rPr lang="fr-FR" sz="1400" dirty="0">
                <a:solidFill>
                  <a:schemeClr val="bg1"/>
                </a:solidFill>
                <a:latin typeface="Spectral Light" panose="02020302060000000000" pitchFamily="18" charset="0"/>
                <a:cs typeface="Arial" panose="020B0604020202020204" pitchFamily="34" charset="0"/>
              </a:rPr>
              <a:t>&gt; </a:t>
            </a:r>
          </a:p>
          <a:p>
            <a:r>
              <a:rPr lang="fr-FR" sz="1400" u="sng" dirty="0">
                <a:solidFill>
                  <a:schemeClr val="bg1"/>
                </a:solidFill>
                <a:latin typeface="Spectral Light" panose="02020302060000000000" pitchFamily="18" charset="0"/>
                <a:cs typeface="Arial" panose="020B0604020202020204" pitchFamily="34" charset="0"/>
              </a:rPr>
              <a:t>Question</a:t>
            </a:r>
            <a:r>
              <a:rPr lang="fr-FR" sz="1400" dirty="0">
                <a:solidFill>
                  <a:schemeClr val="bg1"/>
                </a:solidFill>
                <a:latin typeface="Spectral Light" panose="02020302060000000000" pitchFamily="18" charset="0"/>
                <a:cs typeface="Arial" panose="020B0604020202020204" pitchFamily="34" charset="0"/>
              </a:rPr>
              <a:t> : pourquoi Moïse ne dit-il pas « ce soir est le jour de repos… » ?</a:t>
            </a:r>
          </a:p>
        </p:txBody>
      </p:sp>
      <p:sp>
        <p:nvSpPr>
          <p:cNvPr id="11" name="ZoneTexte 10"/>
          <p:cNvSpPr txBox="1"/>
          <p:nvPr/>
        </p:nvSpPr>
        <p:spPr>
          <a:xfrm>
            <a:off x="154961" y="3957002"/>
            <a:ext cx="6505271" cy="1046440"/>
          </a:xfrm>
          <a:prstGeom prst="rect">
            <a:avLst/>
          </a:prstGeom>
          <a:noFill/>
        </p:spPr>
        <p:txBody>
          <a:bodyPr wrap="square" rtlCol="0">
            <a:spAutoFit/>
          </a:bodyPr>
          <a:lstStyle/>
          <a:p>
            <a:r>
              <a:rPr lang="fr-FR" sz="1350" dirty="0">
                <a:solidFill>
                  <a:srgbClr val="FFFF00"/>
                </a:solidFill>
                <a:latin typeface="Arial" panose="020B0604020202020204" pitchFamily="34" charset="0"/>
                <a:cs typeface="Arial" panose="020B0604020202020204" pitchFamily="34" charset="0"/>
              </a:rPr>
              <a:t>24</a:t>
            </a:r>
            <a:r>
              <a:rPr lang="fr-FR" sz="1350" dirty="0">
                <a:solidFill>
                  <a:schemeClr val="bg1"/>
                </a:solidFill>
                <a:latin typeface="Arial" panose="020B0604020202020204" pitchFamily="34" charset="0"/>
                <a:cs typeface="Arial" panose="020B0604020202020204" pitchFamily="34" charset="0"/>
              </a:rPr>
              <a:t> Ils le laissèrent jusqu'au </a:t>
            </a:r>
            <a:r>
              <a:rPr lang="fr-FR" sz="135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matin (lendemain)</a:t>
            </a:r>
            <a:r>
              <a:rPr lang="fr-FR" sz="1350" dirty="0">
                <a:solidFill>
                  <a:schemeClr val="bg1"/>
                </a:solidFill>
                <a:latin typeface="Arial" panose="020B0604020202020204" pitchFamily="34" charset="0"/>
                <a:cs typeface="Arial" panose="020B0604020202020204" pitchFamily="34" charset="0"/>
              </a:rPr>
              <a:t>, comme Moïse l'avait ordonné,</a:t>
            </a:r>
          </a:p>
          <a:p>
            <a:r>
              <a:rPr lang="fr-FR" sz="1350" dirty="0">
                <a:solidFill>
                  <a:schemeClr val="bg1"/>
                </a:solidFill>
                <a:latin typeface="Arial" panose="020B0604020202020204" pitchFamily="34" charset="0"/>
                <a:cs typeface="Arial" panose="020B0604020202020204" pitchFamily="34" charset="0"/>
              </a:rPr>
              <a:t>et cela ne devint pas </a:t>
            </a:r>
            <a:r>
              <a:rPr lang="fr-FR" sz="135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infect</a:t>
            </a:r>
            <a:r>
              <a:rPr lang="fr-FR" sz="1350" dirty="0">
                <a:solidFill>
                  <a:schemeClr val="bg1"/>
                </a:solidFill>
                <a:latin typeface="Arial" panose="020B0604020202020204" pitchFamily="34" charset="0"/>
                <a:cs typeface="Arial" panose="020B0604020202020204" pitchFamily="34" charset="0"/>
              </a:rPr>
              <a:t>, il ne s'y mit pas de </a:t>
            </a:r>
            <a:r>
              <a:rPr lang="fr-FR" sz="135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a:t>
            </a:r>
            <a:r>
              <a:rPr lang="fr-FR" sz="1350" dirty="0">
                <a:solidFill>
                  <a:schemeClr val="bg1"/>
                </a:solidFill>
                <a:latin typeface="Arial" panose="020B0604020202020204" pitchFamily="34" charset="0"/>
                <a:cs typeface="Arial" panose="020B0604020202020204" pitchFamily="34" charset="0"/>
              </a:rPr>
              <a:t>.</a:t>
            </a:r>
          </a:p>
          <a:p>
            <a:endParaRPr lang="fr-FR" sz="800" dirty="0">
              <a:solidFill>
                <a:schemeClr val="bg1"/>
              </a:solidFill>
              <a:latin typeface="Arial" panose="020B0604020202020204" pitchFamily="34" charset="0"/>
              <a:cs typeface="Arial" panose="020B0604020202020204" pitchFamily="34" charset="0"/>
            </a:endParaRPr>
          </a:p>
          <a:p>
            <a:r>
              <a:rPr lang="fr-FR" sz="1350" dirty="0">
                <a:solidFill>
                  <a:srgbClr val="FFFF00"/>
                </a:solidFill>
                <a:latin typeface="Arial" panose="020B0604020202020204" pitchFamily="34" charset="0"/>
                <a:cs typeface="Arial" panose="020B0604020202020204" pitchFamily="34" charset="0"/>
              </a:rPr>
              <a:t>25</a:t>
            </a:r>
            <a:r>
              <a:rPr lang="fr-FR" sz="1350" dirty="0">
                <a:solidFill>
                  <a:schemeClr val="bg1"/>
                </a:solidFill>
                <a:latin typeface="Arial" panose="020B0604020202020204" pitchFamily="34" charset="0"/>
                <a:cs typeface="Arial" panose="020B0604020202020204" pitchFamily="34" charset="0"/>
              </a:rPr>
              <a:t> Moïse dit : Mangez-le </a:t>
            </a:r>
            <a:r>
              <a:rPr lang="fr-FR" sz="135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aujourd'hui</a:t>
            </a:r>
            <a:r>
              <a:rPr lang="fr-FR" sz="1350" dirty="0">
                <a:solidFill>
                  <a:schemeClr val="bg1"/>
                </a:solidFill>
                <a:latin typeface="Arial" panose="020B0604020202020204" pitchFamily="34" charset="0"/>
                <a:cs typeface="Arial" panose="020B0604020202020204" pitchFamily="34" charset="0"/>
              </a:rPr>
              <a:t>, car c'est </a:t>
            </a:r>
            <a:r>
              <a:rPr lang="fr-FR" sz="135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le jour du shabbat pour YHWH</a:t>
            </a:r>
            <a:r>
              <a:rPr lang="fr-FR" sz="1350" dirty="0">
                <a:solidFill>
                  <a:schemeClr val="bg1"/>
                </a:solidFill>
                <a:latin typeface="Arial" panose="020B0604020202020204" pitchFamily="34" charset="0"/>
                <a:cs typeface="Arial" panose="020B0604020202020204" pitchFamily="34" charset="0"/>
              </a:rPr>
              <a:t>.</a:t>
            </a:r>
          </a:p>
          <a:p>
            <a:r>
              <a:rPr lang="fr-FR" sz="135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Aujourd'hui</a:t>
            </a:r>
            <a:r>
              <a:rPr lang="fr-FR" sz="1350" dirty="0">
                <a:solidFill>
                  <a:srgbClr val="FFCC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350" dirty="0">
                <a:solidFill>
                  <a:schemeClr val="bg1"/>
                </a:solidFill>
                <a:latin typeface="Arial" panose="020B0604020202020204" pitchFamily="34" charset="0"/>
                <a:cs typeface="Arial" panose="020B0604020202020204" pitchFamily="34" charset="0"/>
              </a:rPr>
              <a:t>vous n'en trouverez pas dans la campagne.</a:t>
            </a:r>
          </a:p>
        </p:txBody>
      </p:sp>
      <p:sp>
        <p:nvSpPr>
          <p:cNvPr id="5" name="Flèche gauche 4"/>
          <p:cNvSpPr/>
          <p:nvPr/>
        </p:nvSpPr>
        <p:spPr>
          <a:xfrm>
            <a:off x="4408904" y="4190126"/>
            <a:ext cx="1657732" cy="262642"/>
          </a:xfrm>
          <a:prstGeom prst="leftArrow">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gauche 18"/>
          <p:cNvSpPr/>
          <p:nvPr/>
        </p:nvSpPr>
        <p:spPr>
          <a:xfrm>
            <a:off x="4561304" y="4740800"/>
            <a:ext cx="1657732" cy="262642"/>
          </a:xfrm>
          <a:prstGeom prst="leftArrow">
            <a:avLst/>
          </a:prstGeom>
          <a:solidFill>
            <a:schemeClr val="accent6">
              <a:lumMod val="60000"/>
              <a:lumOff val="4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526142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fade">
                                      <p:cBhvr>
                                        <p:cTn id="27" dur="500"/>
                                        <p:tgtEl>
                                          <p:spTgt spid="1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fade">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xEl>
                                              <p:pRg st="1" end="1"/>
                                            </p:txEl>
                                          </p:spTgt>
                                        </p:tgtEl>
                                        <p:attrNameLst>
                                          <p:attrName>style.visibility</p:attrName>
                                        </p:attrNameLst>
                                      </p:cBhvr>
                                      <p:to>
                                        <p:strVal val="visible"/>
                                      </p:to>
                                    </p:set>
                                    <p:animEffect transition="in" filter="fade">
                                      <p:cBhvr>
                                        <p:cTn id="42" dur="500"/>
                                        <p:tgtEl>
                                          <p:spTgt spid="1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xEl>
                                              <p:pRg st="2" end="2"/>
                                            </p:txEl>
                                          </p:spTgt>
                                        </p:tgtEl>
                                        <p:attrNameLst>
                                          <p:attrName>style.visibility</p:attrName>
                                        </p:attrNameLst>
                                      </p:cBhvr>
                                      <p:to>
                                        <p:strVal val="visible"/>
                                      </p:to>
                                    </p:set>
                                    <p:animEffect transition="in" filter="fade">
                                      <p:cBhvr>
                                        <p:cTn id="47" dur="500"/>
                                        <p:tgtEl>
                                          <p:spTgt spid="1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xEl>
                                              <p:pRg st="3" end="3"/>
                                            </p:txEl>
                                          </p:spTgt>
                                        </p:tgtEl>
                                        <p:attrNameLst>
                                          <p:attrName>style.visibility</p:attrName>
                                        </p:attrNameLst>
                                      </p:cBhvr>
                                      <p:to>
                                        <p:strVal val="visible"/>
                                      </p:to>
                                    </p:set>
                                    <p:animEffect transition="in" filter="fade">
                                      <p:cBhvr>
                                        <p:cTn id="52" dur="500"/>
                                        <p:tgtEl>
                                          <p:spTgt spid="1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animEffect transition="in" filter="fade">
                                      <p:cBhvr>
                                        <p:cTn id="57" dur="500"/>
                                        <p:tgtEl>
                                          <p:spTgt spid="1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xEl>
                                              <p:pRg st="1" end="1"/>
                                            </p:txEl>
                                          </p:spTgt>
                                        </p:tgtEl>
                                        <p:attrNameLst>
                                          <p:attrName>style.visibility</p:attrName>
                                        </p:attrNameLst>
                                      </p:cBhvr>
                                      <p:to>
                                        <p:strVal val="visible"/>
                                      </p:to>
                                    </p:set>
                                    <p:animEffect transition="in" filter="fade">
                                      <p:cBhvr>
                                        <p:cTn id="62" dur="500"/>
                                        <p:tgtEl>
                                          <p:spTgt spid="11">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xEl>
                                              <p:pRg st="3" end="3"/>
                                            </p:txEl>
                                          </p:spTgt>
                                        </p:tgtEl>
                                        <p:attrNameLst>
                                          <p:attrName>style.visibility</p:attrName>
                                        </p:attrNameLst>
                                      </p:cBhvr>
                                      <p:to>
                                        <p:strVal val="visible"/>
                                      </p:to>
                                    </p:set>
                                    <p:animEffect transition="in" filter="fade">
                                      <p:cBhvr>
                                        <p:cTn id="67" dur="500"/>
                                        <p:tgtEl>
                                          <p:spTgt spid="11">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
                                            <p:txEl>
                                              <p:pRg st="4" end="4"/>
                                            </p:txEl>
                                          </p:spTgt>
                                        </p:tgtEl>
                                        <p:attrNameLst>
                                          <p:attrName>style.visibility</p:attrName>
                                        </p:attrNameLst>
                                      </p:cBhvr>
                                      <p:to>
                                        <p:strVal val="visible"/>
                                      </p:to>
                                    </p:set>
                                    <p:animEffect transition="in" filter="fade">
                                      <p:cBhvr>
                                        <p:cTn id="72" dur="500"/>
                                        <p:tgtEl>
                                          <p:spTgt spid="11">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right)">
                                      <p:cBhvr>
                                        <p:cTn id="77" dur="500"/>
                                        <p:tgtEl>
                                          <p:spTgt spid="5"/>
                                        </p:tgtEl>
                                      </p:cBhvr>
                                    </p:animEffect>
                                  </p:childTnLst>
                                </p:cTn>
                              </p:par>
                            </p:childTnLst>
                          </p:cTn>
                        </p:par>
                        <p:par>
                          <p:cTn id="78" fill="hold">
                            <p:stCondLst>
                              <p:cond delay="500"/>
                            </p:stCondLst>
                            <p:childTnLst>
                              <p:par>
                                <p:cTn id="79" presetID="27" presetClass="emph" presetSubtype="0" repeatCount="4000" fill="remove" grpId="1" nodeType="afterEffect">
                                  <p:stCondLst>
                                    <p:cond delay="0"/>
                                  </p:stCondLst>
                                  <p:childTnLst>
                                    <p:animClr clrSpc="rgb" dir="cw">
                                      <p:cBhvr override="childStyle">
                                        <p:cTn id="80" dur="250" autoRev="1" fill="remove"/>
                                        <p:tgtEl>
                                          <p:spTgt spid="5"/>
                                        </p:tgtEl>
                                        <p:attrNameLst>
                                          <p:attrName>style.color</p:attrName>
                                        </p:attrNameLst>
                                      </p:cBhvr>
                                      <p:to>
                                        <a:schemeClr val="bg1"/>
                                      </p:to>
                                    </p:animClr>
                                    <p:animClr clrSpc="rgb" dir="cw">
                                      <p:cBhvr>
                                        <p:cTn id="81" dur="250" autoRev="1" fill="remove"/>
                                        <p:tgtEl>
                                          <p:spTgt spid="5"/>
                                        </p:tgtEl>
                                        <p:attrNameLst>
                                          <p:attrName>fillcolor</p:attrName>
                                        </p:attrNameLst>
                                      </p:cBhvr>
                                      <p:to>
                                        <a:schemeClr val="bg1"/>
                                      </p:to>
                                    </p:animClr>
                                    <p:set>
                                      <p:cBhvr>
                                        <p:cTn id="82" dur="250" autoRev="1" fill="remove"/>
                                        <p:tgtEl>
                                          <p:spTgt spid="5"/>
                                        </p:tgtEl>
                                        <p:attrNameLst>
                                          <p:attrName>fill.type</p:attrName>
                                        </p:attrNameLst>
                                      </p:cBhvr>
                                      <p:to>
                                        <p:strVal val="solid"/>
                                      </p:to>
                                    </p:set>
                                    <p:set>
                                      <p:cBhvr>
                                        <p:cTn id="83" dur="250" autoRev="1" fill="remove"/>
                                        <p:tgtEl>
                                          <p:spTgt spid="5"/>
                                        </p:tgtEl>
                                        <p:attrNameLst>
                                          <p:attrName>fill.on</p:attrName>
                                        </p:attrNameLst>
                                      </p:cBhvr>
                                      <p:to>
                                        <p:strVal val="true"/>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right)">
                                      <p:cBhvr>
                                        <p:cTn id="88" dur="500"/>
                                        <p:tgtEl>
                                          <p:spTgt spid="19"/>
                                        </p:tgtEl>
                                      </p:cBhvr>
                                    </p:animEffect>
                                  </p:childTnLst>
                                </p:cTn>
                              </p:par>
                            </p:childTnLst>
                          </p:cTn>
                        </p:par>
                        <p:par>
                          <p:cTn id="89" fill="hold">
                            <p:stCondLst>
                              <p:cond delay="500"/>
                            </p:stCondLst>
                            <p:childTnLst>
                              <p:par>
                                <p:cTn id="90" presetID="27" presetClass="emph" presetSubtype="0" repeatCount="4000" fill="remove" grpId="1" nodeType="afterEffect">
                                  <p:stCondLst>
                                    <p:cond delay="0"/>
                                  </p:stCondLst>
                                  <p:childTnLst>
                                    <p:animClr clrSpc="rgb" dir="cw">
                                      <p:cBhvr override="childStyle">
                                        <p:cTn id="91" dur="250" autoRev="1" fill="remove"/>
                                        <p:tgtEl>
                                          <p:spTgt spid="19"/>
                                        </p:tgtEl>
                                        <p:attrNameLst>
                                          <p:attrName>style.color</p:attrName>
                                        </p:attrNameLst>
                                      </p:cBhvr>
                                      <p:to>
                                        <a:schemeClr val="bg1"/>
                                      </p:to>
                                    </p:animClr>
                                    <p:animClr clrSpc="rgb" dir="cw">
                                      <p:cBhvr>
                                        <p:cTn id="92" dur="250" autoRev="1" fill="remove"/>
                                        <p:tgtEl>
                                          <p:spTgt spid="19"/>
                                        </p:tgtEl>
                                        <p:attrNameLst>
                                          <p:attrName>fillcolor</p:attrName>
                                        </p:attrNameLst>
                                      </p:cBhvr>
                                      <p:to>
                                        <a:schemeClr val="bg1"/>
                                      </p:to>
                                    </p:animClr>
                                    <p:set>
                                      <p:cBhvr>
                                        <p:cTn id="93" dur="250" autoRev="1" fill="remove"/>
                                        <p:tgtEl>
                                          <p:spTgt spid="19"/>
                                        </p:tgtEl>
                                        <p:attrNameLst>
                                          <p:attrName>fill.type</p:attrName>
                                        </p:attrNameLst>
                                      </p:cBhvr>
                                      <p:to>
                                        <p:strVal val="solid"/>
                                      </p:to>
                                    </p:set>
                                    <p:set>
                                      <p:cBhvr>
                                        <p:cTn id="94" dur="250" autoRev="1" fill="remove"/>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5" grpId="0" animBg="1"/>
      <p:bldP spid="5" grpId="1" animBg="1"/>
      <p:bldP spid="19" grpId="0" animBg="1"/>
      <p:bldP spid="19"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Lowlands Heat Sunrise Fields Grass Clouds Village Brushes Desert Field Hot Nature Sky Sun Wallpaper Backgroun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717"/>
            <a:ext cx="9144000" cy="51427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48</a:t>
            </a:fld>
            <a:endParaRPr lang="fr-FR" dirty="0">
              <a:solidFill>
                <a:schemeClr val="bg1">
                  <a:lumMod val="75000"/>
                </a:schemeClr>
              </a:solidFill>
            </a:endParaRPr>
          </a:p>
        </p:txBody>
      </p:sp>
      <p:sp>
        <p:nvSpPr>
          <p:cNvPr id="13" name="ZoneTexte 12"/>
          <p:cNvSpPr txBox="1"/>
          <p:nvPr/>
        </p:nvSpPr>
        <p:spPr>
          <a:xfrm>
            <a:off x="154961" y="267494"/>
            <a:ext cx="8834078" cy="1708160"/>
          </a:xfrm>
          <a:prstGeom prst="rect">
            <a:avLst/>
          </a:prstGeom>
          <a:noFill/>
        </p:spPr>
        <p:txBody>
          <a:bodyPr wrap="square" rtlCol="0">
            <a:spAutoFit/>
          </a:bodyPr>
          <a:lstStyle/>
          <a:p>
            <a:r>
              <a:rPr lang="fr-FR" sz="1350" dirty="0">
                <a:solidFill>
                  <a:srgbClr val="FFFF00"/>
                </a:solidFill>
                <a:latin typeface="Arial" panose="020B0604020202020204" pitchFamily="34" charset="0"/>
                <a:cs typeface="Arial" panose="020B0604020202020204" pitchFamily="34" charset="0"/>
              </a:rPr>
              <a:t>26</a:t>
            </a:r>
            <a:r>
              <a:rPr lang="fr-FR" sz="1350" dirty="0">
                <a:solidFill>
                  <a:schemeClr val="bg1"/>
                </a:solidFill>
                <a:latin typeface="Arial" panose="020B0604020202020204" pitchFamily="34" charset="0"/>
                <a:cs typeface="Arial" panose="020B0604020202020204" pitchFamily="34" charset="0"/>
              </a:rPr>
              <a:t> Pendant </a:t>
            </a:r>
            <a:r>
              <a:rPr lang="fr-FR" sz="1350" dirty="0">
                <a:solidFill>
                  <a:srgbClr val="FFC000"/>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six jours </a:t>
            </a:r>
            <a:r>
              <a:rPr lang="fr-FR" sz="1350" dirty="0">
                <a:solidFill>
                  <a:schemeClr val="bg1"/>
                </a:solidFill>
                <a:latin typeface="Arial" panose="020B0604020202020204" pitchFamily="34" charset="0"/>
                <a:cs typeface="Arial" panose="020B0604020202020204" pitchFamily="34" charset="0"/>
              </a:rPr>
              <a:t>vous en ramasserez, mais </a:t>
            </a:r>
            <a:r>
              <a:rPr lang="fr-FR" sz="135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le septième jour, celui du shabbat</a:t>
            </a:r>
            <a:r>
              <a:rPr lang="fr-FR" sz="1350" dirty="0">
                <a:solidFill>
                  <a:schemeClr val="bg1"/>
                </a:solidFill>
                <a:latin typeface="Arial" panose="020B0604020202020204" pitchFamily="34" charset="0"/>
                <a:cs typeface="Arial" panose="020B0604020202020204" pitchFamily="34" charset="0"/>
              </a:rPr>
              <a:t>, il n'y en aura pas.</a:t>
            </a:r>
          </a:p>
          <a:p>
            <a:endParaRPr lang="fr-FR" sz="800" dirty="0">
              <a:solidFill>
                <a:schemeClr val="bg1"/>
              </a:solidFill>
              <a:latin typeface="Arial" panose="020B0604020202020204" pitchFamily="34" charset="0"/>
              <a:cs typeface="Arial" panose="020B0604020202020204" pitchFamily="34" charset="0"/>
            </a:endParaRPr>
          </a:p>
          <a:p>
            <a:r>
              <a:rPr lang="fr-FR" sz="1350" dirty="0">
                <a:solidFill>
                  <a:srgbClr val="FFFF00"/>
                </a:solidFill>
                <a:latin typeface="Arial" panose="020B0604020202020204" pitchFamily="34" charset="0"/>
                <a:cs typeface="Arial" panose="020B0604020202020204" pitchFamily="34" charset="0"/>
              </a:rPr>
              <a:t>27</a:t>
            </a:r>
            <a:r>
              <a:rPr lang="fr-FR" sz="1350" dirty="0">
                <a:solidFill>
                  <a:schemeClr val="bg1"/>
                </a:solidFill>
                <a:latin typeface="Arial" panose="020B0604020202020204" pitchFamily="34" charset="0"/>
                <a:cs typeface="Arial" panose="020B0604020202020204" pitchFamily="34" charset="0"/>
              </a:rPr>
              <a:t> Et </a:t>
            </a:r>
            <a:r>
              <a:rPr lang="fr-FR" sz="135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le septième jour</a:t>
            </a:r>
            <a:r>
              <a:rPr lang="fr-FR" sz="1350" dirty="0">
                <a:solidFill>
                  <a:schemeClr val="bg1"/>
                </a:solidFill>
                <a:latin typeface="Arial" panose="020B0604020202020204" pitchFamily="34" charset="0"/>
                <a:cs typeface="Arial" panose="020B0604020202020204" pitchFamily="34" charset="0"/>
              </a:rPr>
              <a:t>, quelques-uns du peuple sortirent pour en recueillir; mais ils n'en trouvèrent point.</a:t>
            </a:r>
          </a:p>
          <a:p>
            <a:endParaRPr lang="fr-FR" sz="800" dirty="0">
              <a:solidFill>
                <a:schemeClr val="bg1"/>
              </a:solidFill>
              <a:latin typeface="Arial" panose="020B0604020202020204" pitchFamily="34" charset="0"/>
              <a:cs typeface="Arial" panose="020B0604020202020204" pitchFamily="34" charset="0"/>
            </a:endParaRPr>
          </a:p>
          <a:p>
            <a:r>
              <a:rPr lang="fr-FR" sz="1350" dirty="0">
                <a:solidFill>
                  <a:srgbClr val="FFFF00"/>
                </a:solidFill>
                <a:latin typeface="Arial" panose="020B0604020202020204" pitchFamily="34" charset="0"/>
                <a:cs typeface="Arial" panose="020B0604020202020204" pitchFamily="34" charset="0"/>
              </a:rPr>
              <a:t>28</a:t>
            </a:r>
            <a:r>
              <a:rPr lang="fr-FR" sz="1350" dirty="0">
                <a:solidFill>
                  <a:schemeClr val="bg1"/>
                </a:solidFill>
                <a:latin typeface="Arial" panose="020B0604020202020204" pitchFamily="34" charset="0"/>
                <a:cs typeface="Arial" panose="020B0604020202020204" pitchFamily="34" charset="0"/>
              </a:rPr>
              <a:t> Alors </a:t>
            </a:r>
            <a:r>
              <a:rPr lang="fr-FR" sz="1350" u="sng" dirty="0">
                <a:solidFill>
                  <a:schemeClr val="bg1"/>
                </a:solidFill>
                <a:latin typeface="Arial" panose="020B0604020202020204" pitchFamily="34" charset="0"/>
                <a:cs typeface="Arial" panose="020B0604020202020204" pitchFamily="34" charset="0"/>
              </a:rPr>
              <a:t>YHWH dit à Moïse</a:t>
            </a:r>
            <a:r>
              <a:rPr lang="fr-FR" sz="1350" dirty="0">
                <a:solidFill>
                  <a:schemeClr val="bg1"/>
                </a:solidFill>
                <a:latin typeface="Arial" panose="020B0604020202020204" pitchFamily="34" charset="0"/>
                <a:cs typeface="Arial" panose="020B0604020202020204" pitchFamily="34" charset="0"/>
              </a:rPr>
              <a:t> : Jusqu'à quand refuserez-vous de garder mes commandements (</a:t>
            </a:r>
            <a:r>
              <a:rPr lang="fr-FR" sz="1350" dirty="0" err="1">
                <a:solidFill>
                  <a:schemeClr val="bg1"/>
                </a:solidFill>
                <a:latin typeface="Arial" panose="020B0604020202020204" pitchFamily="34" charset="0"/>
                <a:cs typeface="Arial" panose="020B0604020202020204" pitchFamily="34" charset="0"/>
              </a:rPr>
              <a:t>mitsvot</a:t>
            </a:r>
            <a:r>
              <a:rPr lang="fr-FR" sz="1350" dirty="0">
                <a:solidFill>
                  <a:schemeClr val="bg1"/>
                </a:solidFill>
                <a:latin typeface="Arial" panose="020B0604020202020204" pitchFamily="34" charset="0"/>
                <a:cs typeface="Arial" panose="020B0604020202020204" pitchFamily="34" charset="0"/>
              </a:rPr>
              <a:t>) et mes lois (torah) ?</a:t>
            </a:r>
          </a:p>
          <a:p>
            <a:endParaRPr lang="fr-FR" sz="800" dirty="0">
              <a:solidFill>
                <a:schemeClr val="bg1"/>
              </a:solidFill>
              <a:latin typeface="Arial" panose="020B0604020202020204" pitchFamily="34" charset="0"/>
              <a:cs typeface="Arial" panose="020B0604020202020204" pitchFamily="34" charset="0"/>
            </a:endParaRPr>
          </a:p>
          <a:p>
            <a:r>
              <a:rPr lang="fr-FR" sz="1350" dirty="0">
                <a:solidFill>
                  <a:srgbClr val="FFFF00"/>
                </a:solidFill>
                <a:latin typeface="Arial" panose="020B0604020202020204" pitchFamily="34" charset="0"/>
                <a:cs typeface="Arial" panose="020B0604020202020204" pitchFamily="34" charset="0"/>
              </a:rPr>
              <a:t>29 </a:t>
            </a:r>
            <a:r>
              <a:rPr lang="fr-FR" sz="1350" dirty="0">
                <a:solidFill>
                  <a:schemeClr val="bg1"/>
                </a:solidFill>
                <a:latin typeface="Arial" panose="020B0604020202020204" pitchFamily="34" charset="0"/>
                <a:cs typeface="Arial" panose="020B0604020202020204" pitchFamily="34" charset="0"/>
              </a:rPr>
              <a:t>Considérez que </a:t>
            </a:r>
            <a:r>
              <a:rPr lang="fr-FR" sz="1350" u="sng" dirty="0">
                <a:solidFill>
                  <a:schemeClr val="bg1"/>
                </a:solidFill>
                <a:latin typeface="Arial" panose="020B0604020202020204" pitchFamily="34" charset="0"/>
                <a:cs typeface="Arial" panose="020B0604020202020204" pitchFamily="34" charset="0"/>
              </a:rPr>
              <a:t>YHWH vous a donné</a:t>
            </a:r>
            <a:r>
              <a:rPr lang="fr-FR" sz="1350" dirty="0">
                <a:solidFill>
                  <a:schemeClr val="bg1"/>
                </a:solidFill>
                <a:latin typeface="Arial" panose="020B0604020202020204" pitchFamily="34" charset="0"/>
                <a:cs typeface="Arial" panose="020B0604020202020204" pitchFamily="34" charset="0"/>
              </a:rPr>
              <a:t> </a:t>
            </a:r>
            <a:r>
              <a:rPr lang="fr-FR" sz="135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le shabbat</a:t>
            </a:r>
            <a:r>
              <a:rPr lang="fr-FR" sz="1350" dirty="0">
                <a:solidFill>
                  <a:schemeClr val="bg1"/>
                </a:solidFill>
                <a:latin typeface="Arial" panose="020B0604020202020204" pitchFamily="34" charset="0"/>
                <a:cs typeface="Arial" panose="020B0604020202020204" pitchFamily="34" charset="0"/>
              </a:rPr>
              <a:t>, c'est pourquoi il vous donne </a:t>
            </a:r>
            <a:r>
              <a:rPr lang="fr-FR" sz="1350" dirty="0">
                <a:solidFill>
                  <a:srgbClr val="FFC000"/>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au sixième jour </a:t>
            </a:r>
            <a:r>
              <a:rPr lang="fr-FR" sz="135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 pain pour deux jours</a:t>
            </a:r>
            <a:r>
              <a:rPr lang="fr-FR" sz="1350" dirty="0">
                <a:solidFill>
                  <a:schemeClr val="bg1"/>
                </a:solidFill>
                <a:latin typeface="Arial" panose="020B0604020202020204" pitchFamily="34" charset="0"/>
                <a:cs typeface="Arial" panose="020B0604020202020204" pitchFamily="34" charset="0"/>
              </a:rPr>
              <a:t>; que chacun demeure à sa place, et que personne ne sorte de son lieu </a:t>
            </a:r>
            <a:r>
              <a:rPr lang="fr-FR" sz="135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le septième jour</a:t>
            </a:r>
            <a:r>
              <a:rPr lang="fr-FR" sz="1350" dirty="0">
                <a:solidFill>
                  <a:schemeClr val="bg1"/>
                </a:solidFill>
                <a:latin typeface="Arial" panose="020B0604020202020204" pitchFamily="34" charset="0"/>
                <a:cs typeface="Arial" panose="020B0604020202020204" pitchFamily="34" charset="0"/>
              </a:rPr>
              <a:t>.</a:t>
            </a:r>
          </a:p>
        </p:txBody>
      </p:sp>
      <p:sp>
        <p:nvSpPr>
          <p:cNvPr id="6" name="ZoneTexte 5"/>
          <p:cNvSpPr txBox="1"/>
          <p:nvPr/>
        </p:nvSpPr>
        <p:spPr>
          <a:xfrm>
            <a:off x="35496" y="4581668"/>
            <a:ext cx="8834078" cy="300082"/>
          </a:xfrm>
          <a:prstGeom prst="rect">
            <a:avLst/>
          </a:prstGeom>
          <a:noFill/>
        </p:spPr>
        <p:txBody>
          <a:bodyPr wrap="square" rtlCol="0">
            <a:spAutoFit/>
          </a:bodyPr>
          <a:lstStyle/>
          <a:p>
            <a:r>
              <a:rPr lang="fr-FR" sz="1350" dirty="0">
                <a:solidFill>
                  <a:srgbClr val="FFFF00"/>
                </a:solidFill>
                <a:latin typeface="Arial" panose="020B0604020202020204" pitchFamily="34" charset="0"/>
                <a:cs typeface="Arial" panose="020B0604020202020204" pitchFamily="34" charset="0"/>
              </a:rPr>
              <a:t>30 </a:t>
            </a:r>
            <a:r>
              <a:rPr lang="fr-FR" sz="1350" dirty="0">
                <a:solidFill>
                  <a:schemeClr val="bg1"/>
                </a:solidFill>
                <a:latin typeface="Arial" panose="020B0604020202020204" pitchFamily="34" charset="0"/>
                <a:cs typeface="Arial" panose="020B0604020202020204" pitchFamily="34" charset="0"/>
              </a:rPr>
              <a:t>Le peuple se reposa donc </a:t>
            </a:r>
            <a:r>
              <a:rPr lang="fr-FR" sz="135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le septième jour</a:t>
            </a:r>
            <a:r>
              <a:rPr lang="fr-FR" sz="1350" dirty="0">
                <a:solidFill>
                  <a:schemeClr val="bg1"/>
                </a:solidFill>
                <a:latin typeface="Arial" panose="020B0604020202020204" pitchFamily="34" charset="0"/>
                <a:cs typeface="Arial" panose="020B0604020202020204" pitchFamily="34" charset="0"/>
              </a:rPr>
              <a:t>.</a:t>
            </a:r>
          </a:p>
        </p:txBody>
      </p:sp>
      <p:sp>
        <p:nvSpPr>
          <p:cNvPr id="7" name="Virage 6"/>
          <p:cNvSpPr/>
          <p:nvPr/>
        </p:nvSpPr>
        <p:spPr>
          <a:xfrm flipV="1">
            <a:off x="1160178" y="2053531"/>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ZoneTexte 7"/>
          <p:cNvSpPr txBox="1"/>
          <p:nvPr/>
        </p:nvSpPr>
        <p:spPr>
          <a:xfrm>
            <a:off x="1720701" y="2139702"/>
            <a:ext cx="7268337" cy="2246769"/>
          </a:xfrm>
          <a:prstGeom prst="rect">
            <a:avLst/>
          </a:prstGeom>
          <a:noFill/>
          <a:ln>
            <a:solidFill>
              <a:srgbClr val="FFFF00"/>
            </a:solidFill>
            <a:prstDash val="sysDash"/>
          </a:ln>
        </p:spPr>
        <p:txBody>
          <a:bodyPr wrap="square" rtlCol="0">
            <a:spAutoFit/>
          </a:bodyPr>
          <a:lstStyle/>
          <a:p>
            <a:r>
              <a:rPr lang="fr-FR" sz="1400" dirty="0">
                <a:solidFill>
                  <a:schemeClr val="bg1"/>
                </a:solidFill>
                <a:latin typeface="Spectral Light" panose="02020302060000000000" pitchFamily="18" charset="0"/>
                <a:cs typeface="Arial" panose="020B0604020202020204" pitchFamily="34" charset="0"/>
              </a:rPr>
              <a:t>Pour ceux qui commencent le cycle au coucher du soleil : la portion de manne récoltée d’une aube à la suivante fait traverser 2 cycles.</a:t>
            </a:r>
          </a:p>
          <a:p>
            <a:r>
              <a:rPr lang="fr-FR" sz="1400" dirty="0">
                <a:solidFill>
                  <a:schemeClr val="bg1"/>
                </a:solidFill>
                <a:latin typeface="Spectral Light" panose="02020302060000000000" pitchFamily="18" charset="0"/>
                <a:cs typeface="Arial" panose="020B0604020202020204" pitchFamily="34" charset="0"/>
              </a:rPr>
              <a:t>De plus, le jour du shabbat, comme la manne ne pourrissait pas après le coucher du soleil, les personnes qui avaient faim le soir devaient désormais « étendre » la double portion de manne réservée pour deux cycles (6</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et 7</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à une double portion pour 3 cycles (6</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7</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et première moitié du 1</a:t>
            </a:r>
            <a:r>
              <a:rPr lang="fr-FR" sz="1400" baseline="30000" dirty="0">
                <a:solidFill>
                  <a:schemeClr val="bg1"/>
                </a:solidFill>
                <a:latin typeface="Spectral Light" panose="02020302060000000000" pitchFamily="18" charset="0"/>
                <a:cs typeface="Arial" panose="020B0604020202020204" pitchFamily="34" charset="0"/>
              </a:rPr>
              <a:t>er</a:t>
            </a:r>
            <a:r>
              <a:rPr lang="fr-FR" sz="1400" dirty="0">
                <a:solidFill>
                  <a:schemeClr val="bg1"/>
                </a:solidFill>
                <a:latin typeface="Spectral Light" panose="02020302060000000000" pitchFamily="18" charset="0"/>
                <a:cs typeface="Arial" panose="020B0604020202020204" pitchFamily="34" charset="0"/>
              </a:rPr>
              <a:t> de la nouvelle semaine).</a:t>
            </a:r>
          </a:p>
          <a:p>
            <a:r>
              <a:rPr lang="fr-FR" sz="1400" dirty="0">
                <a:solidFill>
                  <a:schemeClr val="bg1"/>
                </a:solidFill>
                <a:latin typeface="Spectral Light" panose="02020302060000000000" pitchFamily="18" charset="0"/>
                <a:cs typeface="Arial" panose="020B0604020202020204" pitchFamily="34" charset="0"/>
              </a:rPr>
              <a:t>Yahuah savait que ceux qui auraient faim après la tombée de la nuit auraient à disposition de la manne, celle-ci étant autorisée à être consommée jusqu‘à la fin de la nuit.</a:t>
            </a:r>
          </a:p>
          <a:p>
            <a:r>
              <a:rPr lang="fr-FR" sz="1400" dirty="0">
                <a:solidFill>
                  <a:schemeClr val="bg1"/>
                </a:solidFill>
                <a:latin typeface="Spectral Light" panose="02020302060000000000" pitchFamily="18" charset="0"/>
                <a:cs typeface="Arial" panose="020B0604020202020204" pitchFamily="34" charset="0"/>
              </a:rPr>
              <a:t>Yahuah a ordonné la consommation de la manne uniquement pour deux cycles (préparation et shabbat) - pas pour la période nocturne du cycle 1 de la semaine suivante.</a:t>
            </a:r>
          </a:p>
        </p:txBody>
      </p:sp>
    </p:spTree>
    <p:extLst>
      <p:ext uri="{BB962C8B-B14F-4D97-AF65-F5344CB8AC3E}">
        <p14:creationId xmlns:p14="http://schemas.microsoft.com/office/powerpoint/2010/main" val="132839712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fade">
                                      <p:cBhvr>
                                        <p:cTn id="22" dur="500"/>
                                        <p:tgtEl>
                                          <p:spTgt spid="1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fade">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fade">
                                      <p:cBhvr>
                                        <p:cTn id="47" dur="500"/>
                                        <p:tgtEl>
                                          <p:spTgt spid="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fade">
                                      <p:cBhvr>
                                        <p:cTn id="5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49</a:t>
            </a:fld>
            <a:endParaRPr lang="fr-FR" dirty="0">
              <a:solidFill>
                <a:schemeClr val="bg1">
                  <a:lumMod val="75000"/>
                </a:schemeClr>
              </a:solidFill>
            </a:endParaRPr>
          </a:p>
        </p:txBody>
      </p:sp>
      <p:pic>
        <p:nvPicPr>
          <p:cNvPr id="1026" name="Picture 2" descr="Image result for leÃ§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3072" y="2871625"/>
            <a:ext cx="1976734" cy="162612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Image result for professor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056" y="2491531"/>
            <a:ext cx="1789174" cy="2386311"/>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1763687" y="0"/>
            <a:ext cx="5616625" cy="646331"/>
          </a:xfrm>
          <a:prstGeom prst="rect">
            <a:avLst/>
          </a:prstGeom>
          <a:noFill/>
        </p:spPr>
        <p:txBody>
          <a:bodyPr wrap="square" rtlCol="0">
            <a:spAutoFit/>
          </a:bodyPr>
          <a:lstStyle/>
          <a:p>
            <a:pPr algn="ctr"/>
            <a:r>
              <a:rPr lang="fr-FR" sz="2000" dirty="0">
                <a:solidFill>
                  <a:schemeClr val="bg1"/>
                </a:solidFill>
                <a:latin typeface="Spectral Light" panose="02020302060000000000" pitchFamily="18" charset="0"/>
                <a:cs typeface="Arial" panose="020B0604020202020204" pitchFamily="34" charset="0"/>
              </a:rPr>
              <a:t>La semaine de la manne </a:t>
            </a:r>
            <a:endParaRPr lang="fr-FR" dirty="0">
              <a:solidFill>
                <a:schemeClr val="bg1"/>
              </a:solidFill>
              <a:latin typeface="Spectral Light" panose="02020302060000000000" pitchFamily="18" charset="0"/>
              <a:cs typeface="Arial" panose="020B0604020202020204" pitchFamily="34" charset="0"/>
            </a:endParaRPr>
          </a:p>
          <a:p>
            <a:pPr algn="ctr"/>
            <a:r>
              <a:rPr lang="fr-FR" sz="1600" dirty="0">
                <a:solidFill>
                  <a:srgbClr val="FFFF00"/>
                </a:solidFill>
                <a:latin typeface="Spectral Light" panose="02020302060000000000" pitchFamily="18" charset="0"/>
                <a:cs typeface="Arial" panose="020B0604020202020204" pitchFamily="34" charset="0"/>
              </a:rPr>
              <a:t>7 leçons</a:t>
            </a:r>
            <a:endParaRPr lang="fr-FR" sz="1200" dirty="0">
              <a:solidFill>
                <a:srgbClr val="FFFF00"/>
              </a:solidFill>
              <a:latin typeface="Spectral ExtraLight" panose="02020202060000000000" pitchFamily="18" charset="0"/>
              <a:cs typeface="Arial" panose="020B0604020202020204" pitchFamily="34" charset="0"/>
            </a:endParaRPr>
          </a:p>
        </p:txBody>
      </p:sp>
      <p:sp>
        <p:nvSpPr>
          <p:cNvPr id="10" name="ZoneTexte 9"/>
          <p:cNvSpPr txBox="1"/>
          <p:nvPr/>
        </p:nvSpPr>
        <p:spPr>
          <a:xfrm>
            <a:off x="182056" y="699542"/>
            <a:ext cx="8677750" cy="338554"/>
          </a:xfrm>
          <a:prstGeom prst="rect">
            <a:avLst/>
          </a:prstGeom>
          <a:noFill/>
        </p:spPr>
        <p:txBody>
          <a:bodyPr wrap="square" rtlCol="0">
            <a:spAutoFit/>
          </a:bodyPr>
          <a:lstStyle/>
          <a:p>
            <a:r>
              <a:rPr lang="fr-FR" sz="1600" dirty="0">
                <a:solidFill>
                  <a:srgbClr val="FFFF00"/>
                </a:solidFill>
                <a:latin typeface="Spectral Light" panose="02020302060000000000" pitchFamily="18" charset="0"/>
                <a:cs typeface="Arial" panose="020B0604020202020204" pitchFamily="34" charset="0"/>
              </a:rPr>
              <a:t>1. </a:t>
            </a:r>
            <a:r>
              <a:rPr lang="fr-FR" sz="1400" dirty="0">
                <a:solidFill>
                  <a:schemeClr val="bg1"/>
                </a:solidFill>
                <a:latin typeface="Spectral Light" panose="02020302060000000000" pitchFamily="18" charset="0"/>
                <a:cs typeface="Arial" panose="020B0604020202020204" pitchFamily="34" charset="0"/>
              </a:rPr>
              <a:t>Se lever à l’aurore pour récolter la manne : </a:t>
            </a:r>
            <a:r>
              <a:rPr lang="fr-FR" sz="1400" dirty="0">
                <a:solidFill>
                  <a:srgbClr val="FFFF00"/>
                </a:solidFill>
                <a:latin typeface="Spectral Light" panose="02020302060000000000" pitchFamily="18" charset="0"/>
                <a:cs typeface="Arial" panose="020B0604020202020204" pitchFamily="34" charset="0"/>
              </a:rPr>
              <a:t>pas de « grasse matinée » pendant 6 jours</a:t>
            </a:r>
            <a:endParaRPr lang="fr-FR" sz="1050" dirty="0">
              <a:solidFill>
                <a:srgbClr val="FFFF00"/>
              </a:solidFill>
              <a:latin typeface="Spectral ExtraLight" panose="02020202060000000000" pitchFamily="18" charset="0"/>
              <a:cs typeface="Arial" panose="020B0604020202020204" pitchFamily="34" charset="0"/>
            </a:endParaRPr>
          </a:p>
        </p:txBody>
      </p:sp>
      <p:sp>
        <p:nvSpPr>
          <p:cNvPr id="11" name="ZoneTexte 10"/>
          <p:cNvSpPr txBox="1"/>
          <p:nvPr/>
        </p:nvSpPr>
        <p:spPr>
          <a:xfrm>
            <a:off x="182056" y="1038235"/>
            <a:ext cx="8677750" cy="338554"/>
          </a:xfrm>
          <a:prstGeom prst="rect">
            <a:avLst/>
          </a:prstGeom>
          <a:noFill/>
        </p:spPr>
        <p:txBody>
          <a:bodyPr wrap="square" rtlCol="0">
            <a:spAutoFit/>
          </a:bodyPr>
          <a:lstStyle/>
          <a:p>
            <a:r>
              <a:rPr lang="fr-FR" sz="1600" dirty="0">
                <a:solidFill>
                  <a:srgbClr val="FFFF00"/>
                </a:solidFill>
                <a:latin typeface="Spectral Light" panose="02020302060000000000" pitchFamily="18" charset="0"/>
                <a:cs typeface="Arial" panose="020B0604020202020204" pitchFamily="34" charset="0"/>
              </a:rPr>
              <a:t>2. </a:t>
            </a:r>
            <a:r>
              <a:rPr lang="fr-FR" sz="1400" dirty="0">
                <a:solidFill>
                  <a:schemeClr val="bg1"/>
                </a:solidFill>
                <a:latin typeface="Spectral Light" panose="02020302060000000000" pitchFamily="18" charset="0"/>
                <a:cs typeface="Arial" panose="020B0604020202020204" pitchFamily="34" charset="0"/>
              </a:rPr>
              <a:t>Récolter uniquement ce qui est nécessaire pour l'approvisionnement alimentaire quotidien : </a:t>
            </a:r>
            <a:r>
              <a:rPr lang="fr-FR" sz="1400" dirty="0">
                <a:solidFill>
                  <a:srgbClr val="FFFF00"/>
                </a:solidFill>
                <a:latin typeface="Spectral Light" panose="02020302060000000000" pitchFamily="18" charset="0"/>
                <a:cs typeface="Arial" panose="020B0604020202020204" pitchFamily="34" charset="0"/>
              </a:rPr>
              <a:t>maîtrise de soi</a:t>
            </a:r>
            <a:endParaRPr lang="fr-FR" sz="1050" dirty="0">
              <a:solidFill>
                <a:srgbClr val="FFFF00"/>
              </a:solidFill>
              <a:latin typeface="Spectral ExtraLight" panose="02020202060000000000" pitchFamily="18" charset="0"/>
              <a:cs typeface="Arial" panose="020B0604020202020204" pitchFamily="34" charset="0"/>
            </a:endParaRPr>
          </a:p>
        </p:txBody>
      </p:sp>
      <p:sp>
        <p:nvSpPr>
          <p:cNvPr id="12" name="ZoneTexte 11"/>
          <p:cNvSpPr txBox="1"/>
          <p:nvPr/>
        </p:nvSpPr>
        <p:spPr>
          <a:xfrm>
            <a:off x="182056" y="1376789"/>
            <a:ext cx="8677750" cy="338554"/>
          </a:xfrm>
          <a:prstGeom prst="rect">
            <a:avLst/>
          </a:prstGeom>
          <a:noFill/>
        </p:spPr>
        <p:txBody>
          <a:bodyPr wrap="square" rtlCol="0">
            <a:spAutoFit/>
          </a:bodyPr>
          <a:lstStyle/>
          <a:p>
            <a:r>
              <a:rPr lang="fr-FR" sz="1600" dirty="0">
                <a:solidFill>
                  <a:srgbClr val="FFFF00"/>
                </a:solidFill>
                <a:latin typeface="Spectral Light" panose="02020302060000000000" pitchFamily="18" charset="0"/>
                <a:cs typeface="Arial" panose="020B0604020202020204" pitchFamily="34" charset="0"/>
              </a:rPr>
              <a:t>3. </a:t>
            </a:r>
            <a:r>
              <a:rPr lang="fr-FR" sz="1400" dirty="0">
                <a:solidFill>
                  <a:schemeClr val="bg1"/>
                </a:solidFill>
                <a:latin typeface="Spectral Light" panose="02020302060000000000" pitchFamily="18" charset="0"/>
                <a:cs typeface="Arial" panose="020B0604020202020204" pitchFamily="34" charset="0"/>
              </a:rPr>
              <a:t>La manne laissée au soleil fond : </a:t>
            </a:r>
            <a:r>
              <a:rPr lang="fr-FR" sz="1400" dirty="0">
                <a:solidFill>
                  <a:srgbClr val="FFFF00"/>
                </a:solidFill>
                <a:latin typeface="Spectral Light" panose="02020302060000000000" pitchFamily="18" charset="0"/>
                <a:cs typeface="Arial" panose="020B0604020202020204" pitchFamily="34" charset="0"/>
              </a:rPr>
              <a:t>conséquence de la procrastination</a:t>
            </a:r>
            <a:endParaRPr lang="fr-FR" sz="1050" dirty="0">
              <a:solidFill>
                <a:srgbClr val="FFFF00"/>
              </a:solidFill>
              <a:latin typeface="Spectral ExtraLight" panose="02020202060000000000" pitchFamily="18" charset="0"/>
              <a:cs typeface="Arial" panose="020B0604020202020204" pitchFamily="34" charset="0"/>
            </a:endParaRPr>
          </a:p>
        </p:txBody>
      </p:sp>
      <p:sp>
        <p:nvSpPr>
          <p:cNvPr id="13" name="ZoneTexte 12"/>
          <p:cNvSpPr txBox="1"/>
          <p:nvPr/>
        </p:nvSpPr>
        <p:spPr>
          <a:xfrm>
            <a:off x="182056" y="1715343"/>
            <a:ext cx="8677750" cy="553998"/>
          </a:xfrm>
          <a:prstGeom prst="rect">
            <a:avLst/>
          </a:prstGeom>
          <a:noFill/>
        </p:spPr>
        <p:txBody>
          <a:bodyPr wrap="square" rtlCol="0">
            <a:spAutoFit/>
          </a:bodyPr>
          <a:lstStyle/>
          <a:p>
            <a:r>
              <a:rPr lang="fr-FR" sz="1600" dirty="0">
                <a:solidFill>
                  <a:srgbClr val="FFFF00"/>
                </a:solidFill>
                <a:latin typeface="Spectral Light" panose="02020302060000000000" pitchFamily="18" charset="0"/>
                <a:cs typeface="Arial" panose="020B0604020202020204" pitchFamily="34" charset="0"/>
              </a:rPr>
              <a:t>4. </a:t>
            </a:r>
            <a:r>
              <a:rPr lang="fr-FR" sz="1400" dirty="0">
                <a:solidFill>
                  <a:schemeClr val="bg1"/>
                </a:solidFill>
                <a:latin typeface="Spectral Light" panose="02020302060000000000" pitchFamily="18" charset="0"/>
                <a:cs typeface="Arial" panose="020B0604020202020204" pitchFamily="34" charset="0"/>
              </a:rPr>
              <a:t>La manne non consommée et gardée jusqu’à l’aube suivante devient infecte et polluée par des vers (</a:t>
            </a:r>
            <a:r>
              <a:rPr lang="fr-FR" sz="1400" u="sng" dirty="0">
                <a:solidFill>
                  <a:schemeClr val="bg1"/>
                </a:solidFill>
                <a:latin typeface="Spectral Light" panose="02020302060000000000" pitchFamily="18" charset="0"/>
                <a:cs typeface="Arial" panose="020B0604020202020204" pitchFamily="34" charset="0"/>
              </a:rPr>
              <a:t>sauf </a:t>
            </a:r>
            <a:r>
              <a:rPr lang="fr-FR" sz="1400" dirty="0">
                <a:solidFill>
                  <a:schemeClr val="bg1"/>
                </a:solidFill>
                <a:latin typeface="Spectral Light" panose="02020302060000000000" pitchFamily="18" charset="0"/>
                <a:cs typeface="Arial" panose="020B0604020202020204" pitchFamily="34" charset="0"/>
              </a:rPr>
              <a:t>pour le cycle du shabbat) : </a:t>
            </a:r>
            <a:r>
              <a:rPr lang="fr-FR" sz="1400" dirty="0">
                <a:solidFill>
                  <a:srgbClr val="FFFF00"/>
                </a:solidFill>
                <a:latin typeface="Spectral Light" panose="02020302060000000000" pitchFamily="18" charset="0"/>
                <a:cs typeface="Arial" panose="020B0604020202020204" pitchFamily="34" charset="0"/>
              </a:rPr>
              <a:t>conséquence de la désobéissance</a:t>
            </a:r>
            <a:endParaRPr lang="fr-FR" sz="1050" dirty="0">
              <a:solidFill>
                <a:srgbClr val="FFFF00"/>
              </a:solidFill>
              <a:latin typeface="Spectral ExtraLight" panose="02020202060000000000" pitchFamily="18" charset="0"/>
              <a:cs typeface="Arial" panose="020B0604020202020204" pitchFamily="34" charset="0"/>
            </a:endParaRPr>
          </a:p>
        </p:txBody>
      </p:sp>
      <p:sp>
        <p:nvSpPr>
          <p:cNvPr id="14" name="ZoneTexte 13"/>
          <p:cNvSpPr txBox="1"/>
          <p:nvPr/>
        </p:nvSpPr>
        <p:spPr>
          <a:xfrm>
            <a:off x="182056" y="2214532"/>
            <a:ext cx="8677750" cy="338554"/>
          </a:xfrm>
          <a:prstGeom prst="rect">
            <a:avLst/>
          </a:prstGeom>
          <a:noFill/>
        </p:spPr>
        <p:txBody>
          <a:bodyPr wrap="square" rtlCol="0">
            <a:spAutoFit/>
          </a:bodyPr>
          <a:lstStyle/>
          <a:p>
            <a:r>
              <a:rPr lang="fr-FR" sz="1600" dirty="0">
                <a:solidFill>
                  <a:srgbClr val="FFFF00"/>
                </a:solidFill>
                <a:latin typeface="Spectral Light" panose="02020302060000000000" pitchFamily="18" charset="0"/>
                <a:cs typeface="Arial" panose="020B0604020202020204" pitchFamily="34" charset="0"/>
              </a:rPr>
              <a:t>5. </a:t>
            </a:r>
            <a:r>
              <a:rPr lang="fr-FR" sz="1400" dirty="0">
                <a:solidFill>
                  <a:schemeClr val="bg1"/>
                </a:solidFill>
                <a:latin typeface="Spectral Light" panose="02020302060000000000" pitchFamily="18" charset="0"/>
                <a:cs typeface="Arial" panose="020B0604020202020204" pitchFamily="34" charset="0"/>
              </a:rPr>
              <a:t>Récolter 2 fois plus de manne au 6</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cycle : chaque cycle de shabbat est précédé par un </a:t>
            </a:r>
            <a:r>
              <a:rPr lang="fr-FR" sz="1400" dirty="0">
                <a:solidFill>
                  <a:srgbClr val="FFFF00"/>
                </a:solidFill>
                <a:latin typeface="Spectral Light" panose="02020302060000000000" pitchFamily="18" charset="0"/>
                <a:cs typeface="Arial" panose="020B0604020202020204" pitchFamily="34" charset="0"/>
              </a:rPr>
              <a:t>cycle de préparation</a:t>
            </a:r>
            <a:endParaRPr lang="fr-FR" sz="1050" dirty="0">
              <a:solidFill>
                <a:srgbClr val="FFFF00"/>
              </a:solidFill>
              <a:latin typeface="Spectral ExtraLight" panose="02020202060000000000" pitchFamily="18" charset="0"/>
              <a:cs typeface="Arial" panose="020B0604020202020204" pitchFamily="34" charset="0"/>
            </a:endParaRPr>
          </a:p>
        </p:txBody>
      </p:sp>
      <p:sp>
        <p:nvSpPr>
          <p:cNvPr id="15" name="ZoneTexte 14"/>
          <p:cNvSpPr txBox="1"/>
          <p:nvPr/>
        </p:nvSpPr>
        <p:spPr>
          <a:xfrm>
            <a:off x="1763687" y="2553086"/>
            <a:ext cx="7096119" cy="523220"/>
          </a:xfrm>
          <a:prstGeom prst="rect">
            <a:avLst/>
          </a:prstGeom>
          <a:noFill/>
        </p:spPr>
        <p:txBody>
          <a:bodyPr wrap="square" rtlCol="0">
            <a:spAutoFit/>
          </a:bodyPr>
          <a:lstStyle/>
          <a:p>
            <a:r>
              <a:rPr lang="fr-FR" sz="1400" dirty="0">
                <a:solidFill>
                  <a:srgbClr val="FFFF00"/>
                </a:solidFill>
                <a:latin typeface="Spectral Light" panose="02020302060000000000" pitchFamily="18" charset="0"/>
                <a:cs typeface="Arial" panose="020B0604020202020204" pitchFamily="34" charset="0"/>
              </a:rPr>
              <a:t>6. </a:t>
            </a:r>
            <a:r>
              <a:rPr lang="en-US" sz="1400" dirty="0">
                <a:solidFill>
                  <a:schemeClr val="bg1"/>
                </a:solidFill>
                <a:latin typeface="Spectral Light" panose="02020302060000000000" pitchFamily="18" charset="0"/>
                <a:cs typeface="Arial" panose="020B0604020202020204" pitchFamily="34" charset="0"/>
              </a:rPr>
              <a:t>Pas de </a:t>
            </a:r>
            <a:r>
              <a:rPr lang="en-US" sz="1400" dirty="0" err="1">
                <a:solidFill>
                  <a:schemeClr val="bg1"/>
                </a:solidFill>
                <a:latin typeface="Spectral Light" panose="02020302060000000000" pitchFamily="18" charset="0"/>
                <a:cs typeface="Arial" panose="020B0604020202020204" pitchFamily="34" charset="0"/>
              </a:rPr>
              <a:t>récolte</a:t>
            </a:r>
            <a:r>
              <a:rPr lang="en-US" sz="1400" dirty="0">
                <a:solidFill>
                  <a:schemeClr val="bg1"/>
                </a:solidFill>
                <a:latin typeface="Spectral Light" panose="02020302060000000000" pitchFamily="18" charset="0"/>
                <a:cs typeface="Arial" panose="020B0604020202020204" pitchFamily="34" charset="0"/>
              </a:rPr>
              <a:t> de la </a:t>
            </a:r>
            <a:r>
              <a:rPr lang="en-US" sz="1400" dirty="0" err="1">
                <a:solidFill>
                  <a:schemeClr val="bg1"/>
                </a:solidFill>
                <a:latin typeface="Spectral Light" panose="02020302060000000000" pitchFamily="18" charset="0"/>
                <a:cs typeface="Arial" panose="020B0604020202020204" pitchFamily="34" charset="0"/>
              </a:rPr>
              <a:t>manne</a:t>
            </a:r>
            <a:r>
              <a:rPr lang="en-US" sz="1400" dirty="0">
                <a:solidFill>
                  <a:schemeClr val="bg1"/>
                </a:solidFill>
                <a:latin typeface="Spectral Light" panose="02020302060000000000" pitchFamily="18" charset="0"/>
                <a:cs typeface="Arial" panose="020B0604020202020204" pitchFamily="34" charset="0"/>
              </a:rPr>
              <a:t> au 7e cycle, jour du </a:t>
            </a:r>
            <a:r>
              <a:rPr lang="en-US" sz="1400" dirty="0" err="1">
                <a:solidFill>
                  <a:schemeClr val="bg1"/>
                </a:solidFill>
                <a:latin typeface="Spectral Light" panose="02020302060000000000" pitchFamily="18" charset="0"/>
                <a:cs typeface="Arial" panose="020B0604020202020204" pitchFamily="34" charset="0"/>
              </a:rPr>
              <a:t>shabbat</a:t>
            </a:r>
            <a:r>
              <a:rPr lang="en-US" sz="1400" dirty="0">
                <a:solidFill>
                  <a:schemeClr val="bg1"/>
                </a:solidFill>
                <a:latin typeface="Spectral Light" panose="02020302060000000000" pitchFamily="18" charset="0"/>
                <a:cs typeface="Arial" panose="020B0604020202020204" pitchFamily="34" charset="0"/>
              </a:rPr>
              <a:t>/repos : </a:t>
            </a:r>
            <a:r>
              <a:rPr lang="en-US" sz="1400" dirty="0">
                <a:solidFill>
                  <a:srgbClr val="FFFF00"/>
                </a:solidFill>
                <a:latin typeface="Spectral Light" panose="02020302060000000000" pitchFamily="18" charset="0"/>
                <a:cs typeface="Arial" panose="020B0604020202020204" pitchFamily="34" charset="0"/>
              </a:rPr>
              <a:t>pas de </a:t>
            </a:r>
            <a:r>
              <a:rPr lang="en-US" sz="1400" dirty="0" err="1">
                <a:solidFill>
                  <a:srgbClr val="FFFF00"/>
                </a:solidFill>
                <a:latin typeface="Spectral Light" panose="02020302060000000000" pitchFamily="18" charset="0"/>
                <a:cs typeface="Arial" panose="020B0604020202020204" pitchFamily="34" charset="0"/>
              </a:rPr>
              <a:t>préparation</a:t>
            </a:r>
            <a:r>
              <a:rPr lang="en-US" sz="1400" dirty="0">
                <a:solidFill>
                  <a:srgbClr val="FFFF00"/>
                </a:solidFill>
                <a:latin typeface="Spectral Light" panose="02020302060000000000" pitchFamily="18" charset="0"/>
                <a:cs typeface="Arial" panose="020B0604020202020204" pitchFamily="34" charset="0"/>
              </a:rPr>
              <a:t> de </a:t>
            </a:r>
            <a:r>
              <a:rPr lang="en-US" sz="1400" dirty="0" err="1">
                <a:solidFill>
                  <a:srgbClr val="FFFF00"/>
                </a:solidFill>
                <a:latin typeface="Spectral Light" panose="02020302060000000000" pitchFamily="18" charset="0"/>
                <a:cs typeface="Arial" panose="020B0604020202020204" pitchFamily="34" charset="0"/>
              </a:rPr>
              <a:t>nourriture</a:t>
            </a:r>
            <a:r>
              <a:rPr lang="en-US" sz="1400" dirty="0">
                <a:solidFill>
                  <a:srgbClr val="FFFF00"/>
                </a:solidFill>
                <a:latin typeface="Spectral Light" panose="02020302060000000000" pitchFamily="18" charset="0"/>
                <a:cs typeface="Arial" panose="020B0604020202020204" pitchFamily="34" charset="0"/>
              </a:rPr>
              <a:t> le jour du </a:t>
            </a:r>
            <a:r>
              <a:rPr lang="en-US" sz="1400" dirty="0" err="1">
                <a:solidFill>
                  <a:srgbClr val="FFFF00"/>
                </a:solidFill>
                <a:latin typeface="Spectral Light" panose="02020302060000000000" pitchFamily="18" charset="0"/>
                <a:cs typeface="Arial" panose="020B0604020202020204" pitchFamily="34" charset="0"/>
              </a:rPr>
              <a:t>shabbat</a:t>
            </a:r>
            <a:endParaRPr lang="fr-FR" sz="1400" dirty="0">
              <a:solidFill>
                <a:srgbClr val="FFFF00"/>
              </a:solidFill>
              <a:latin typeface="Spectral Light" panose="02020302060000000000" pitchFamily="18" charset="0"/>
              <a:cs typeface="Arial" panose="020B0604020202020204" pitchFamily="34" charset="0"/>
            </a:endParaRPr>
          </a:p>
        </p:txBody>
      </p:sp>
      <p:sp>
        <p:nvSpPr>
          <p:cNvPr id="17" name="ZoneTexte 16"/>
          <p:cNvSpPr txBox="1"/>
          <p:nvPr/>
        </p:nvSpPr>
        <p:spPr>
          <a:xfrm>
            <a:off x="1763687" y="3107084"/>
            <a:ext cx="5119385" cy="523220"/>
          </a:xfrm>
          <a:prstGeom prst="rect">
            <a:avLst/>
          </a:prstGeom>
          <a:noFill/>
        </p:spPr>
        <p:txBody>
          <a:bodyPr wrap="square" rtlCol="0">
            <a:spAutoFit/>
          </a:bodyPr>
          <a:lstStyle/>
          <a:p>
            <a:r>
              <a:rPr lang="fr-FR" sz="1400" dirty="0">
                <a:solidFill>
                  <a:srgbClr val="FFFF00"/>
                </a:solidFill>
                <a:latin typeface="Spectral Light" panose="02020302060000000000" pitchFamily="18" charset="0"/>
                <a:cs typeface="Arial" panose="020B0604020202020204" pitchFamily="34" charset="0"/>
              </a:rPr>
              <a:t>7. </a:t>
            </a:r>
            <a:r>
              <a:rPr lang="en-US" sz="1400" dirty="0" err="1">
                <a:solidFill>
                  <a:schemeClr val="bg1"/>
                </a:solidFill>
                <a:latin typeface="Spectral Light" panose="02020302060000000000" pitchFamily="18" charset="0"/>
                <a:cs typeface="Arial" panose="020B0604020202020204" pitchFamily="34" charset="0"/>
              </a:rPr>
              <a:t>Ces</a:t>
            </a:r>
            <a:r>
              <a:rPr lang="en-US" sz="1400" dirty="0">
                <a:solidFill>
                  <a:schemeClr val="bg1"/>
                </a:solidFill>
                <a:latin typeface="Spectral Light" panose="02020302060000000000" pitchFamily="18" charset="0"/>
                <a:cs typeface="Arial" panose="020B0604020202020204" pitchFamily="34" charset="0"/>
              </a:rPr>
              <a:t> instructions </a:t>
            </a:r>
            <a:r>
              <a:rPr lang="en-US" sz="1400" dirty="0" err="1">
                <a:solidFill>
                  <a:schemeClr val="bg1"/>
                </a:solidFill>
                <a:latin typeface="Spectral Light" panose="02020302060000000000" pitchFamily="18" charset="0"/>
                <a:cs typeface="Arial" panose="020B0604020202020204" pitchFamily="34" charset="0"/>
              </a:rPr>
              <a:t>sont</a:t>
            </a:r>
            <a:r>
              <a:rPr lang="en-US" sz="1400" dirty="0">
                <a:solidFill>
                  <a:schemeClr val="bg1"/>
                </a:solidFill>
                <a:latin typeface="Spectral Light" panose="02020302060000000000" pitchFamily="18" charset="0"/>
                <a:cs typeface="Arial" panose="020B0604020202020204" pitchFamily="34" charset="0"/>
              </a:rPr>
              <a:t> un </a:t>
            </a:r>
            <a:r>
              <a:rPr lang="en-US" sz="1400" dirty="0">
                <a:solidFill>
                  <a:srgbClr val="FFFF00"/>
                </a:solidFill>
                <a:latin typeface="Spectral Light" panose="02020302060000000000" pitchFamily="18" charset="0"/>
                <a:cs typeface="Arial" panose="020B0604020202020204" pitchFamily="34" charset="0"/>
              </a:rPr>
              <a:t>test </a:t>
            </a:r>
            <a:r>
              <a:rPr lang="en-US" sz="1400" dirty="0" err="1">
                <a:solidFill>
                  <a:srgbClr val="FFFF00"/>
                </a:solidFill>
                <a:latin typeface="Spectral Light" panose="02020302060000000000" pitchFamily="18" charset="0"/>
                <a:cs typeface="Arial" panose="020B0604020202020204" pitchFamily="34" charset="0"/>
              </a:rPr>
              <a:t>d’obéissance</a:t>
            </a:r>
            <a:r>
              <a:rPr lang="en-US" sz="1400" dirty="0">
                <a:solidFill>
                  <a:srgbClr val="FFFF00"/>
                </a:solidFill>
                <a:latin typeface="Spectral Light" panose="02020302060000000000" pitchFamily="18" charset="0"/>
                <a:cs typeface="Arial" panose="020B0604020202020204" pitchFamily="34" charset="0"/>
              </a:rPr>
              <a:t> </a:t>
            </a:r>
            <a:r>
              <a:rPr lang="en-US" sz="1400" dirty="0">
                <a:solidFill>
                  <a:schemeClr val="bg1"/>
                </a:solidFill>
                <a:latin typeface="Spectral Light" panose="02020302060000000000" pitchFamily="18" charset="0"/>
                <a:cs typeface="Arial" panose="020B0604020202020204" pitchFamily="34" charset="0"/>
              </a:rPr>
              <a:t>: “je </a:t>
            </a:r>
            <a:r>
              <a:rPr lang="en-US" sz="1400" dirty="0" err="1">
                <a:solidFill>
                  <a:schemeClr val="bg1"/>
                </a:solidFill>
                <a:latin typeface="Spectral Light" panose="02020302060000000000" pitchFamily="18" charset="0"/>
                <a:cs typeface="Arial" panose="020B0604020202020204" pitchFamily="34" charset="0"/>
              </a:rPr>
              <a:t>verrais</a:t>
            </a:r>
            <a:r>
              <a:rPr lang="en-US" sz="1400" dirty="0">
                <a:solidFill>
                  <a:schemeClr val="bg1"/>
                </a:solidFill>
                <a:latin typeface="Spectral Light" panose="02020302060000000000" pitchFamily="18" charset="0"/>
                <a:cs typeface="Arial" panose="020B0604020202020204" pitchFamily="34" charset="0"/>
              </a:rPr>
              <a:t> </a:t>
            </a:r>
            <a:r>
              <a:rPr lang="en-US" sz="1400" dirty="0" err="1">
                <a:solidFill>
                  <a:schemeClr val="bg1"/>
                </a:solidFill>
                <a:latin typeface="Spectral Light" panose="02020302060000000000" pitchFamily="18" charset="0"/>
                <a:cs typeface="Arial" panose="020B0604020202020204" pitchFamily="34" charset="0"/>
              </a:rPr>
              <a:t>si</a:t>
            </a:r>
            <a:r>
              <a:rPr lang="en-US" sz="1400" dirty="0">
                <a:solidFill>
                  <a:schemeClr val="bg1"/>
                </a:solidFill>
                <a:latin typeface="Spectral Light" panose="02020302060000000000" pitchFamily="18" charset="0"/>
                <a:cs typeface="Arial" panose="020B0604020202020204" pitchFamily="34" charset="0"/>
              </a:rPr>
              <a:t> mon </a:t>
            </a:r>
            <a:r>
              <a:rPr lang="en-US" sz="1400" dirty="0" err="1">
                <a:solidFill>
                  <a:schemeClr val="bg1"/>
                </a:solidFill>
                <a:latin typeface="Spectral Light" panose="02020302060000000000" pitchFamily="18" charset="0"/>
                <a:cs typeface="Arial" panose="020B0604020202020204" pitchFamily="34" charset="0"/>
              </a:rPr>
              <a:t>peuple</a:t>
            </a:r>
            <a:r>
              <a:rPr lang="en-US" sz="1400" dirty="0">
                <a:solidFill>
                  <a:schemeClr val="bg1"/>
                </a:solidFill>
                <a:latin typeface="Spectral Light" panose="02020302060000000000" pitchFamily="18" charset="0"/>
                <a:cs typeface="Arial" panose="020B0604020202020204" pitchFamily="34" charset="0"/>
              </a:rPr>
              <a:t> </a:t>
            </a:r>
            <a:r>
              <a:rPr lang="en-US" sz="1400" dirty="0" err="1">
                <a:solidFill>
                  <a:schemeClr val="bg1"/>
                </a:solidFill>
                <a:latin typeface="Spectral Light" panose="02020302060000000000" pitchFamily="18" charset="0"/>
                <a:cs typeface="Arial" panose="020B0604020202020204" pitchFamily="34" charset="0"/>
              </a:rPr>
              <a:t>suivra</a:t>
            </a:r>
            <a:r>
              <a:rPr lang="en-US" sz="1400" dirty="0">
                <a:solidFill>
                  <a:schemeClr val="bg1"/>
                </a:solidFill>
                <a:latin typeface="Spectral Light" panose="02020302060000000000" pitchFamily="18" charset="0"/>
                <a:cs typeface="Arial" panose="020B0604020202020204" pitchFamily="34" charset="0"/>
              </a:rPr>
              <a:t> ma </a:t>
            </a:r>
            <a:r>
              <a:rPr lang="en-US" sz="1400" dirty="0" err="1">
                <a:solidFill>
                  <a:schemeClr val="bg1"/>
                </a:solidFill>
                <a:latin typeface="Spectral Light" panose="02020302060000000000" pitchFamily="18" charset="0"/>
                <a:cs typeface="Arial" panose="020B0604020202020204" pitchFamily="34" charset="0"/>
              </a:rPr>
              <a:t>loi</a:t>
            </a:r>
            <a:r>
              <a:rPr lang="en-US" sz="1400" dirty="0">
                <a:solidFill>
                  <a:schemeClr val="bg1"/>
                </a:solidFill>
                <a:latin typeface="Spectral Light" panose="02020302060000000000" pitchFamily="18" charset="0"/>
                <a:cs typeface="Arial" panose="020B0604020202020204" pitchFamily="34" charset="0"/>
              </a:rPr>
              <a:t> </a:t>
            </a:r>
            <a:r>
              <a:rPr lang="en-US" sz="1400" dirty="0" err="1">
                <a:solidFill>
                  <a:schemeClr val="bg1"/>
                </a:solidFill>
                <a:latin typeface="Spectral Light" panose="02020302060000000000" pitchFamily="18" charset="0"/>
                <a:cs typeface="Arial" panose="020B0604020202020204" pitchFamily="34" charset="0"/>
              </a:rPr>
              <a:t>ou</a:t>
            </a:r>
            <a:r>
              <a:rPr lang="en-US" sz="1400" dirty="0">
                <a:solidFill>
                  <a:schemeClr val="bg1"/>
                </a:solidFill>
                <a:latin typeface="Spectral Light" panose="02020302060000000000" pitchFamily="18" charset="0"/>
                <a:cs typeface="Arial" panose="020B0604020202020204" pitchFamily="34" charset="0"/>
              </a:rPr>
              <a:t> pas”.</a:t>
            </a:r>
            <a:endParaRPr lang="fr-FR" sz="1400" dirty="0">
              <a:solidFill>
                <a:schemeClr val="bg1"/>
              </a:solidFill>
              <a:latin typeface="Spectral Light" panose="02020302060000000000" pitchFamily="18" charset="0"/>
              <a:cs typeface="Arial" panose="020B0604020202020204" pitchFamily="34" charset="0"/>
            </a:endParaRPr>
          </a:p>
        </p:txBody>
      </p:sp>
    </p:spTree>
    <p:extLst>
      <p:ext uri="{BB962C8B-B14F-4D97-AF65-F5344CB8AC3E}">
        <p14:creationId xmlns:p14="http://schemas.microsoft.com/office/powerpoint/2010/main" val="79626431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fade">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fade">
                                      <p:cBhvr>
                                        <p:cTn id="42" dur="5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fade">
                                      <p:cBhvr>
                                        <p:cTn id="4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5399"/>
          <a:stretch/>
        </p:blipFill>
        <p:spPr bwMode="auto">
          <a:xfrm>
            <a:off x="0" y="0"/>
            <a:ext cx="9144000" cy="5172589"/>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5</a:t>
            </a:fld>
            <a:endParaRPr lang="fr-FR" dirty="0">
              <a:solidFill>
                <a:schemeClr val="bg1">
                  <a:lumMod val="75000"/>
                </a:schemeClr>
              </a:solidFill>
            </a:endParaRPr>
          </a:p>
        </p:txBody>
      </p:sp>
      <p:sp>
        <p:nvSpPr>
          <p:cNvPr id="7" name="TextBox 4"/>
          <p:cNvSpPr txBox="1"/>
          <p:nvPr/>
        </p:nvSpPr>
        <p:spPr>
          <a:xfrm>
            <a:off x="-13717" y="195486"/>
            <a:ext cx="9144000" cy="769441"/>
          </a:xfrm>
          <a:prstGeom prst="rect">
            <a:avLst/>
          </a:prstGeom>
          <a:noFill/>
        </p:spPr>
        <p:txBody>
          <a:bodyPr wrap="square" rtlCol="0">
            <a:spAutoFit/>
          </a:bodyPr>
          <a:lstStyle/>
          <a:p>
            <a:pPr algn="ctr"/>
            <a:r>
              <a:rPr lang="en-US" sz="4400" dirty="0">
                <a:solidFill>
                  <a:schemeClr val="bg1"/>
                </a:solidFill>
                <a:effectLst>
                  <a:outerShdw blurRad="38100" dist="38100" dir="2700000" algn="tl">
                    <a:srgbClr val="000000">
                      <a:alpha val="43137"/>
                    </a:srgbClr>
                  </a:outerShdw>
                </a:effectLst>
                <a:latin typeface="Apple Garamond" panose="02000506080000020004" pitchFamily="2" charset="0"/>
              </a:rPr>
              <a:t>3 </a:t>
            </a:r>
            <a:r>
              <a:rPr lang="en-US" sz="4400" dirty="0" err="1">
                <a:solidFill>
                  <a:schemeClr val="bg1"/>
                </a:solidFill>
                <a:effectLst>
                  <a:outerShdw blurRad="38100" dist="38100" dir="2700000" algn="tl">
                    <a:srgbClr val="000000">
                      <a:alpha val="43137"/>
                    </a:srgbClr>
                  </a:outerShdw>
                </a:effectLst>
                <a:latin typeface="Apple Garamond" panose="02000506080000020004" pitchFamily="2" charset="0"/>
              </a:rPr>
              <a:t>jours</a:t>
            </a:r>
            <a:r>
              <a:rPr lang="en-US" sz="4400" dirty="0">
                <a:solidFill>
                  <a:schemeClr val="bg1"/>
                </a:solidFill>
                <a:effectLst>
                  <a:outerShdw blurRad="38100" dist="38100" dir="2700000" algn="tl">
                    <a:srgbClr val="000000">
                      <a:alpha val="43137"/>
                    </a:srgbClr>
                  </a:outerShdw>
                </a:effectLst>
                <a:latin typeface="Apple Garamond" panose="02000506080000020004" pitchFamily="2" charset="0"/>
              </a:rPr>
              <a:t> de </a:t>
            </a:r>
            <a:r>
              <a:rPr lang="en-US" sz="4400" dirty="0" err="1">
                <a:solidFill>
                  <a:schemeClr val="bg1"/>
                </a:solidFill>
                <a:effectLst>
                  <a:outerShdw blurRad="38100" dist="38100" dir="2700000" algn="tl">
                    <a:srgbClr val="000000">
                      <a:alpha val="43137"/>
                    </a:srgbClr>
                  </a:outerShdw>
                </a:effectLst>
                <a:latin typeface="Apple Garamond" panose="02000506080000020004" pitchFamily="2" charset="0"/>
              </a:rPr>
              <a:t>marche</a:t>
            </a:r>
            <a:r>
              <a:rPr lang="en-US" sz="4400" dirty="0">
                <a:solidFill>
                  <a:schemeClr val="bg1"/>
                </a:solidFill>
                <a:effectLst>
                  <a:outerShdw blurRad="38100" dist="38100" dir="2700000" algn="tl">
                    <a:srgbClr val="000000">
                      <a:alpha val="43137"/>
                    </a:srgbClr>
                  </a:outerShdw>
                </a:effectLst>
                <a:latin typeface="Apple Garamond" panose="02000506080000020004" pitchFamily="2" charset="0"/>
              </a:rPr>
              <a:t> </a:t>
            </a:r>
            <a:r>
              <a:rPr lang="en-US" sz="4400" dirty="0" err="1">
                <a:solidFill>
                  <a:schemeClr val="bg1"/>
                </a:solidFill>
                <a:effectLst>
                  <a:outerShdw blurRad="38100" dist="38100" dir="2700000" algn="tl">
                    <a:srgbClr val="000000">
                      <a:alpha val="43137"/>
                    </a:srgbClr>
                  </a:outerShdw>
                </a:effectLst>
                <a:latin typeface="Apple Garamond" panose="02000506080000020004" pitchFamily="2" charset="0"/>
              </a:rPr>
              <a:t>dans</a:t>
            </a:r>
            <a:r>
              <a:rPr lang="en-US" sz="4400" dirty="0">
                <a:solidFill>
                  <a:schemeClr val="bg1"/>
                </a:solidFill>
                <a:effectLst>
                  <a:outerShdw blurRad="38100" dist="38100" dir="2700000" algn="tl">
                    <a:srgbClr val="000000">
                      <a:alpha val="43137"/>
                    </a:srgbClr>
                  </a:outerShdw>
                </a:effectLst>
                <a:latin typeface="Apple Garamond" panose="02000506080000020004" pitchFamily="2" charset="0"/>
              </a:rPr>
              <a:t> le </a:t>
            </a:r>
            <a:r>
              <a:rPr lang="en-US" sz="4400" dirty="0" err="1">
                <a:solidFill>
                  <a:schemeClr val="bg1"/>
                </a:solidFill>
                <a:effectLst>
                  <a:outerShdw blurRad="38100" dist="38100" dir="2700000" algn="tl">
                    <a:srgbClr val="000000">
                      <a:alpha val="43137"/>
                    </a:srgbClr>
                  </a:outerShdw>
                </a:effectLst>
                <a:latin typeface="Apple Garamond" panose="02000506080000020004" pitchFamily="2" charset="0"/>
              </a:rPr>
              <a:t>désert</a:t>
            </a:r>
            <a:endParaRPr lang="en-US" sz="4400" dirty="0">
              <a:solidFill>
                <a:schemeClr val="bg1"/>
              </a:solidFill>
              <a:effectLst>
                <a:outerShdw blurRad="38100" dist="38100" dir="2700000" algn="tl">
                  <a:srgbClr val="000000">
                    <a:alpha val="43137"/>
                  </a:srgbClr>
                </a:outerShdw>
              </a:effectLst>
              <a:latin typeface="Apple Garamond" panose="02000506080000020004" pitchFamily="2" charset="0"/>
            </a:endParaRPr>
          </a:p>
        </p:txBody>
      </p:sp>
      <p:pic>
        <p:nvPicPr>
          <p:cNvPr id="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187747" y="1254146"/>
            <a:ext cx="4736527" cy="2664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67452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2169"/>
            <a:ext cx="9174324" cy="5145669"/>
          </a:xfrm>
          <a:prstGeom prst="rect">
            <a:avLst/>
          </a:prstGeom>
          <a:noFill/>
          <a:extLst>
            <a:ext uri="{909E8E84-426E-40DD-AFC4-6F175D3DCCD1}">
              <a14:hiddenFill xmlns:a14="http://schemas.microsoft.com/office/drawing/2010/main">
                <a:solidFill>
                  <a:srgbClr val="FFFFFF"/>
                </a:solidFill>
              </a14:hiddenFill>
            </a:ext>
          </a:extLst>
        </p:spPr>
      </p:pic>
      <p:sp>
        <p:nvSpPr>
          <p:cNvPr id="36" name="Right Brace 7"/>
          <p:cNvSpPr/>
          <p:nvPr/>
        </p:nvSpPr>
        <p:spPr>
          <a:xfrm rot="16200000">
            <a:off x="436165" y="382931"/>
            <a:ext cx="293907" cy="898319"/>
          </a:xfrm>
          <a:prstGeom prst="rightBrace">
            <a:avLst>
              <a:gd name="adj1" fmla="val 49272"/>
              <a:gd name="adj2" fmla="val 50000"/>
            </a:avLst>
          </a:prstGeom>
          <a:solidFill>
            <a:srgbClr val="FFFF47"/>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37" name="Rectangle 36"/>
          <p:cNvSpPr/>
          <p:nvPr/>
        </p:nvSpPr>
        <p:spPr>
          <a:xfrm>
            <a:off x="126827" y="979374"/>
            <a:ext cx="486526" cy="43096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8" name="Rectangle 37"/>
          <p:cNvSpPr/>
          <p:nvPr/>
        </p:nvSpPr>
        <p:spPr>
          <a:xfrm>
            <a:off x="611277" y="979374"/>
            <a:ext cx="417733" cy="430963"/>
          </a:xfrm>
          <a:prstGeom prst="rect">
            <a:avLst/>
          </a:prstGeom>
          <a:solidFill>
            <a:srgbClr val="FFCC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66" name="Right Brace 7"/>
          <p:cNvSpPr/>
          <p:nvPr/>
        </p:nvSpPr>
        <p:spPr>
          <a:xfrm rot="16200000">
            <a:off x="1401518" y="382931"/>
            <a:ext cx="293907" cy="898319"/>
          </a:xfrm>
          <a:prstGeom prst="rightBrace">
            <a:avLst>
              <a:gd name="adj1" fmla="val 49272"/>
              <a:gd name="adj2" fmla="val 50000"/>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67" name="Rectangle 66"/>
          <p:cNvSpPr/>
          <p:nvPr/>
        </p:nvSpPr>
        <p:spPr>
          <a:xfrm>
            <a:off x="1092180" y="979374"/>
            <a:ext cx="486526" cy="43096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68" name="Rectangle 67"/>
          <p:cNvSpPr/>
          <p:nvPr/>
        </p:nvSpPr>
        <p:spPr>
          <a:xfrm>
            <a:off x="1576630" y="979374"/>
            <a:ext cx="417733" cy="43096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69" name="Right Brace 7"/>
          <p:cNvSpPr/>
          <p:nvPr/>
        </p:nvSpPr>
        <p:spPr>
          <a:xfrm rot="16200000">
            <a:off x="2382456" y="382931"/>
            <a:ext cx="293907" cy="898319"/>
          </a:xfrm>
          <a:prstGeom prst="rightBrace">
            <a:avLst>
              <a:gd name="adj1" fmla="val 49272"/>
              <a:gd name="adj2" fmla="val 50000"/>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70" name="Rectangle 69"/>
          <p:cNvSpPr/>
          <p:nvPr/>
        </p:nvSpPr>
        <p:spPr>
          <a:xfrm>
            <a:off x="2073118" y="979374"/>
            <a:ext cx="486526" cy="43096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72" name="Rectangle 71"/>
          <p:cNvSpPr/>
          <p:nvPr/>
        </p:nvSpPr>
        <p:spPr>
          <a:xfrm>
            <a:off x="2557568" y="979374"/>
            <a:ext cx="417733" cy="43096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73" name="Right Brace 7"/>
          <p:cNvSpPr/>
          <p:nvPr/>
        </p:nvSpPr>
        <p:spPr>
          <a:xfrm rot="16200000">
            <a:off x="3390568" y="382931"/>
            <a:ext cx="293907" cy="898319"/>
          </a:xfrm>
          <a:prstGeom prst="rightBrace">
            <a:avLst>
              <a:gd name="adj1" fmla="val 49272"/>
              <a:gd name="adj2" fmla="val 50000"/>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74" name="Rectangle 73"/>
          <p:cNvSpPr/>
          <p:nvPr/>
        </p:nvSpPr>
        <p:spPr>
          <a:xfrm>
            <a:off x="3081230" y="979374"/>
            <a:ext cx="486526" cy="43096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75" name="Rectangle 74"/>
          <p:cNvSpPr/>
          <p:nvPr/>
        </p:nvSpPr>
        <p:spPr>
          <a:xfrm>
            <a:off x="3565680" y="979374"/>
            <a:ext cx="417733" cy="43096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76" name="Right Brace 7"/>
          <p:cNvSpPr/>
          <p:nvPr/>
        </p:nvSpPr>
        <p:spPr>
          <a:xfrm rot="16200000">
            <a:off x="4370730" y="382931"/>
            <a:ext cx="293907" cy="898319"/>
          </a:xfrm>
          <a:prstGeom prst="rightBrace">
            <a:avLst>
              <a:gd name="adj1" fmla="val 49272"/>
              <a:gd name="adj2" fmla="val 50000"/>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77" name="Rectangle 76"/>
          <p:cNvSpPr/>
          <p:nvPr/>
        </p:nvSpPr>
        <p:spPr>
          <a:xfrm>
            <a:off x="4061392" y="979374"/>
            <a:ext cx="486526" cy="43096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78" name="Rectangle 77"/>
          <p:cNvSpPr/>
          <p:nvPr/>
        </p:nvSpPr>
        <p:spPr>
          <a:xfrm>
            <a:off x="4545842" y="979374"/>
            <a:ext cx="417733" cy="43096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79" name="Right Brace 7"/>
          <p:cNvSpPr/>
          <p:nvPr/>
        </p:nvSpPr>
        <p:spPr>
          <a:xfrm rot="16200000">
            <a:off x="5334784" y="382931"/>
            <a:ext cx="293907" cy="898319"/>
          </a:xfrm>
          <a:prstGeom prst="rightBrace">
            <a:avLst>
              <a:gd name="adj1" fmla="val 49272"/>
              <a:gd name="adj2" fmla="val 50000"/>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80" name="Rectangle 79"/>
          <p:cNvSpPr/>
          <p:nvPr/>
        </p:nvSpPr>
        <p:spPr>
          <a:xfrm>
            <a:off x="5025446" y="979374"/>
            <a:ext cx="486526" cy="43096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81" name="Rectangle 80"/>
          <p:cNvSpPr/>
          <p:nvPr/>
        </p:nvSpPr>
        <p:spPr>
          <a:xfrm>
            <a:off x="5509896" y="979374"/>
            <a:ext cx="417733" cy="43096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83" name="Rectangle 82"/>
          <p:cNvSpPr/>
          <p:nvPr/>
        </p:nvSpPr>
        <p:spPr>
          <a:xfrm>
            <a:off x="6003323" y="979374"/>
            <a:ext cx="486526" cy="43096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84" name="Rectangle 83"/>
          <p:cNvSpPr/>
          <p:nvPr/>
        </p:nvSpPr>
        <p:spPr>
          <a:xfrm>
            <a:off x="6487773" y="979374"/>
            <a:ext cx="417733" cy="430963"/>
          </a:xfrm>
          <a:prstGeom prst="rect">
            <a:avLst/>
          </a:prstGeom>
          <a:solidFill>
            <a:srgbClr val="66FF66"/>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85" name="Right Brace 7"/>
          <p:cNvSpPr/>
          <p:nvPr/>
        </p:nvSpPr>
        <p:spPr>
          <a:xfrm rot="16200000">
            <a:off x="7279000" y="382931"/>
            <a:ext cx="293907" cy="898319"/>
          </a:xfrm>
          <a:prstGeom prst="rightBrace">
            <a:avLst>
              <a:gd name="adj1" fmla="val 49272"/>
              <a:gd name="adj2" fmla="val 50000"/>
            </a:avLst>
          </a:prstGeom>
          <a:solidFill>
            <a:srgbClr val="FFFF47"/>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FFFF47"/>
              </a:solidFill>
            </a:endParaRPr>
          </a:p>
        </p:txBody>
      </p:sp>
      <p:sp>
        <p:nvSpPr>
          <p:cNvPr id="86" name="Rectangle 85"/>
          <p:cNvSpPr/>
          <p:nvPr/>
        </p:nvSpPr>
        <p:spPr>
          <a:xfrm>
            <a:off x="6969662" y="979374"/>
            <a:ext cx="486526" cy="43096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87" name="Rectangle 86"/>
          <p:cNvSpPr/>
          <p:nvPr/>
        </p:nvSpPr>
        <p:spPr>
          <a:xfrm>
            <a:off x="7454112" y="979374"/>
            <a:ext cx="417733" cy="430963"/>
          </a:xfrm>
          <a:prstGeom prst="rect">
            <a:avLst/>
          </a:prstGeom>
          <a:solidFill>
            <a:srgbClr val="FFCC00"/>
          </a:solidFill>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2" name="ZoneTexte 1"/>
          <p:cNvSpPr txBox="1"/>
          <p:nvPr/>
        </p:nvSpPr>
        <p:spPr>
          <a:xfrm>
            <a:off x="133957" y="1404885"/>
            <a:ext cx="895053" cy="369332"/>
          </a:xfrm>
          <a:prstGeom prst="rect">
            <a:avLst/>
          </a:prstGeom>
          <a:noFill/>
        </p:spPr>
        <p:txBody>
          <a:bodyPr wrap="square" rtlCol="0">
            <a:spAutoFit/>
          </a:bodyPr>
          <a:lstStyle/>
          <a:p>
            <a:pPr algn="ctr"/>
            <a:r>
              <a:rPr lang="fr-FR" dirty="0" err="1">
                <a:solidFill>
                  <a:srgbClr val="FFFF00"/>
                </a:solidFill>
                <a:effectLst>
                  <a:outerShdw blurRad="38100" dist="38100" dir="2700000" algn="tl">
                    <a:srgbClr val="000000">
                      <a:alpha val="43137"/>
                    </a:srgbClr>
                  </a:outerShdw>
                </a:effectLst>
              </a:rPr>
              <a:t>Ziv</a:t>
            </a:r>
            <a:r>
              <a:rPr lang="fr-FR" dirty="0">
                <a:solidFill>
                  <a:srgbClr val="FFFF00"/>
                </a:solidFill>
                <a:effectLst>
                  <a:outerShdw blurRad="38100" dist="38100" dir="2700000" algn="tl">
                    <a:srgbClr val="000000">
                      <a:alpha val="43137"/>
                    </a:srgbClr>
                  </a:outerShdw>
                </a:effectLst>
              </a:rPr>
              <a:t> 16</a:t>
            </a:r>
          </a:p>
        </p:txBody>
      </p:sp>
      <p:sp>
        <p:nvSpPr>
          <p:cNvPr id="33" name="ZoneTexte 32"/>
          <p:cNvSpPr txBox="1"/>
          <p:nvPr/>
        </p:nvSpPr>
        <p:spPr>
          <a:xfrm>
            <a:off x="1038092" y="1410343"/>
            <a:ext cx="959539" cy="369332"/>
          </a:xfrm>
          <a:prstGeom prst="rect">
            <a:avLst/>
          </a:prstGeom>
          <a:noFill/>
        </p:spPr>
        <p:txBody>
          <a:bodyPr wrap="square" rtlCol="0">
            <a:spAutoFit/>
          </a:bodyPr>
          <a:lstStyle/>
          <a:p>
            <a:pPr algn="ctr"/>
            <a:r>
              <a:rPr lang="fr-FR" dirty="0">
                <a:solidFill>
                  <a:schemeClr val="bg1">
                    <a:lumMod val="85000"/>
                  </a:schemeClr>
                </a:solidFill>
                <a:effectLst>
                  <a:outerShdw blurRad="38100" dist="38100" dir="2700000" algn="tl">
                    <a:srgbClr val="000000">
                      <a:alpha val="43137"/>
                    </a:srgbClr>
                  </a:outerShdw>
                </a:effectLst>
              </a:rPr>
              <a:t>17</a:t>
            </a:r>
          </a:p>
        </p:txBody>
      </p:sp>
      <p:sp>
        <p:nvSpPr>
          <p:cNvPr id="35" name="ZoneTexte 34"/>
          <p:cNvSpPr txBox="1"/>
          <p:nvPr/>
        </p:nvSpPr>
        <p:spPr>
          <a:xfrm>
            <a:off x="2049639" y="1415788"/>
            <a:ext cx="959539" cy="369332"/>
          </a:xfrm>
          <a:prstGeom prst="rect">
            <a:avLst/>
          </a:prstGeom>
          <a:noFill/>
        </p:spPr>
        <p:txBody>
          <a:bodyPr wrap="square" rtlCol="0">
            <a:spAutoFit/>
          </a:bodyPr>
          <a:lstStyle/>
          <a:p>
            <a:pPr algn="ctr"/>
            <a:r>
              <a:rPr lang="fr-FR" dirty="0">
                <a:solidFill>
                  <a:schemeClr val="bg1">
                    <a:lumMod val="85000"/>
                  </a:schemeClr>
                </a:solidFill>
                <a:effectLst>
                  <a:outerShdw blurRad="38100" dist="38100" dir="2700000" algn="tl">
                    <a:srgbClr val="000000">
                      <a:alpha val="43137"/>
                    </a:srgbClr>
                  </a:outerShdw>
                </a:effectLst>
              </a:rPr>
              <a:t>18</a:t>
            </a:r>
          </a:p>
        </p:txBody>
      </p:sp>
      <p:sp>
        <p:nvSpPr>
          <p:cNvPr id="39" name="ZoneTexte 38"/>
          <p:cNvSpPr txBox="1"/>
          <p:nvPr/>
        </p:nvSpPr>
        <p:spPr>
          <a:xfrm>
            <a:off x="3057751" y="1420242"/>
            <a:ext cx="959539" cy="369332"/>
          </a:xfrm>
          <a:prstGeom prst="rect">
            <a:avLst/>
          </a:prstGeom>
          <a:noFill/>
        </p:spPr>
        <p:txBody>
          <a:bodyPr wrap="square" rtlCol="0">
            <a:spAutoFit/>
          </a:bodyPr>
          <a:lstStyle/>
          <a:p>
            <a:pPr algn="ctr"/>
            <a:r>
              <a:rPr lang="fr-FR" dirty="0">
                <a:solidFill>
                  <a:schemeClr val="bg1">
                    <a:lumMod val="85000"/>
                  </a:schemeClr>
                </a:solidFill>
                <a:effectLst>
                  <a:outerShdw blurRad="38100" dist="38100" dir="2700000" algn="tl">
                    <a:srgbClr val="000000">
                      <a:alpha val="43137"/>
                    </a:srgbClr>
                  </a:outerShdw>
                </a:effectLst>
              </a:rPr>
              <a:t>19</a:t>
            </a:r>
          </a:p>
        </p:txBody>
      </p:sp>
      <p:sp>
        <p:nvSpPr>
          <p:cNvPr id="40" name="ZoneTexte 39"/>
          <p:cNvSpPr txBox="1"/>
          <p:nvPr/>
        </p:nvSpPr>
        <p:spPr>
          <a:xfrm>
            <a:off x="4037913" y="1404894"/>
            <a:ext cx="959539" cy="369332"/>
          </a:xfrm>
          <a:prstGeom prst="rect">
            <a:avLst/>
          </a:prstGeom>
          <a:noFill/>
        </p:spPr>
        <p:txBody>
          <a:bodyPr wrap="square" rtlCol="0">
            <a:spAutoFit/>
          </a:bodyPr>
          <a:lstStyle/>
          <a:p>
            <a:pPr algn="ctr"/>
            <a:r>
              <a:rPr lang="fr-FR" dirty="0">
                <a:solidFill>
                  <a:schemeClr val="bg1">
                    <a:lumMod val="85000"/>
                  </a:schemeClr>
                </a:solidFill>
                <a:effectLst>
                  <a:outerShdw blurRad="38100" dist="38100" dir="2700000" algn="tl">
                    <a:srgbClr val="000000">
                      <a:alpha val="43137"/>
                    </a:srgbClr>
                  </a:outerShdw>
                </a:effectLst>
              </a:rPr>
              <a:t>20</a:t>
            </a:r>
          </a:p>
        </p:txBody>
      </p:sp>
      <p:sp>
        <p:nvSpPr>
          <p:cNvPr id="41" name="ZoneTexte 40"/>
          <p:cNvSpPr txBox="1"/>
          <p:nvPr/>
        </p:nvSpPr>
        <p:spPr>
          <a:xfrm>
            <a:off x="4997452" y="1404885"/>
            <a:ext cx="959539" cy="369332"/>
          </a:xfrm>
          <a:prstGeom prst="rect">
            <a:avLst/>
          </a:prstGeom>
          <a:noFill/>
        </p:spPr>
        <p:txBody>
          <a:bodyPr wrap="square" rtlCol="0">
            <a:spAutoFit/>
          </a:bodyPr>
          <a:lstStyle/>
          <a:p>
            <a:pPr algn="ctr"/>
            <a:r>
              <a:rPr lang="fr-FR" dirty="0">
                <a:solidFill>
                  <a:schemeClr val="bg1">
                    <a:lumMod val="85000"/>
                  </a:schemeClr>
                </a:solidFill>
                <a:effectLst>
                  <a:outerShdw blurRad="38100" dist="38100" dir="2700000" algn="tl">
                    <a:srgbClr val="000000">
                      <a:alpha val="43137"/>
                    </a:srgbClr>
                  </a:outerShdw>
                </a:effectLst>
              </a:rPr>
              <a:t>21</a:t>
            </a:r>
          </a:p>
        </p:txBody>
      </p:sp>
      <p:sp>
        <p:nvSpPr>
          <p:cNvPr id="42" name="ZoneTexte 41"/>
          <p:cNvSpPr txBox="1"/>
          <p:nvPr/>
        </p:nvSpPr>
        <p:spPr>
          <a:xfrm>
            <a:off x="5970036" y="1415788"/>
            <a:ext cx="959539" cy="369332"/>
          </a:xfrm>
          <a:prstGeom prst="rect">
            <a:avLst/>
          </a:prstGeom>
          <a:noFill/>
        </p:spPr>
        <p:txBody>
          <a:bodyPr wrap="square" rtlCol="0">
            <a:spAutoFit/>
          </a:bodyPr>
          <a:lstStyle/>
          <a:p>
            <a:pPr algn="ctr"/>
            <a:r>
              <a:rPr lang="fr-FR" dirty="0">
                <a:solidFill>
                  <a:srgbClr val="4CDB45"/>
                </a:solidFill>
                <a:effectLst>
                  <a:outerShdw blurRad="38100" dist="38100" dir="2700000" algn="tl">
                    <a:srgbClr val="000000">
                      <a:alpha val="43137"/>
                    </a:srgbClr>
                  </a:outerShdw>
                </a:effectLst>
              </a:rPr>
              <a:t>22</a:t>
            </a:r>
          </a:p>
        </p:txBody>
      </p:sp>
      <p:sp>
        <p:nvSpPr>
          <p:cNvPr id="43" name="ZoneTexte 42"/>
          <p:cNvSpPr txBox="1"/>
          <p:nvPr/>
        </p:nvSpPr>
        <p:spPr>
          <a:xfrm>
            <a:off x="6924938" y="1410343"/>
            <a:ext cx="959539" cy="369332"/>
          </a:xfrm>
          <a:prstGeom prst="rect">
            <a:avLst/>
          </a:prstGeom>
          <a:noFill/>
        </p:spPr>
        <p:txBody>
          <a:bodyPr wrap="square" rtlCol="0">
            <a:spAutoFit/>
          </a:bodyPr>
          <a:lstStyle/>
          <a:p>
            <a:pPr algn="ctr"/>
            <a:r>
              <a:rPr lang="fr-FR" dirty="0">
                <a:solidFill>
                  <a:srgbClr val="FFFF00"/>
                </a:solidFill>
                <a:effectLst>
                  <a:outerShdw blurRad="38100" dist="38100" dir="2700000" algn="tl">
                    <a:srgbClr val="000000">
                      <a:alpha val="43137"/>
                    </a:srgbClr>
                  </a:outerShdw>
                </a:effectLst>
              </a:rPr>
              <a:t>23</a:t>
            </a:r>
          </a:p>
        </p:txBody>
      </p:sp>
      <p:sp>
        <p:nvSpPr>
          <p:cNvPr id="3" name="Espace réservé du numéro de diapositive 2"/>
          <p:cNvSpPr>
            <a:spLocks noGrp="1"/>
          </p:cNvSpPr>
          <p:nvPr>
            <p:ph type="sldNum" sz="quarter" idx="12"/>
          </p:nvPr>
        </p:nvSpPr>
        <p:spPr/>
        <p:txBody>
          <a:bodyPr/>
          <a:lstStyle/>
          <a:p>
            <a:fld id="{2D09FF85-A8E4-4662-9A25-7E1193D20439}" type="slidenum">
              <a:rPr lang="fr-FR" smtClean="0">
                <a:solidFill>
                  <a:schemeClr val="bg1">
                    <a:lumMod val="75000"/>
                  </a:schemeClr>
                </a:solidFill>
              </a:rPr>
              <a:t>50</a:t>
            </a:fld>
            <a:endParaRPr lang="fr-FR" dirty="0">
              <a:solidFill>
                <a:schemeClr val="bg1">
                  <a:lumMod val="75000"/>
                </a:schemeClr>
              </a:solidFill>
            </a:endParaRPr>
          </a:p>
        </p:txBody>
      </p:sp>
      <p:sp>
        <p:nvSpPr>
          <p:cNvPr id="90" name="Right Brace 7"/>
          <p:cNvSpPr/>
          <p:nvPr/>
        </p:nvSpPr>
        <p:spPr>
          <a:xfrm rot="16200000">
            <a:off x="518784" y="3497791"/>
            <a:ext cx="293907" cy="898319"/>
          </a:xfrm>
          <a:prstGeom prst="rightBrace">
            <a:avLst>
              <a:gd name="adj1" fmla="val 49272"/>
              <a:gd name="adj2" fmla="val 50000"/>
            </a:avLst>
          </a:prstGeom>
          <a:solidFill>
            <a:srgbClr val="FFFF47"/>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92" name="Rectangle 91"/>
          <p:cNvSpPr/>
          <p:nvPr/>
        </p:nvSpPr>
        <p:spPr>
          <a:xfrm>
            <a:off x="209446" y="4087224"/>
            <a:ext cx="486526" cy="430963"/>
          </a:xfrm>
          <a:prstGeom prst="rect">
            <a:avLst/>
          </a:prstGeom>
          <a:solidFill>
            <a:srgbClr val="FFCC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rgbClr val="FFFF00"/>
              </a:solidFill>
            </a:endParaRPr>
          </a:p>
        </p:txBody>
      </p:sp>
      <p:sp>
        <p:nvSpPr>
          <p:cNvPr id="93" name="Rectangle 92"/>
          <p:cNvSpPr/>
          <p:nvPr/>
        </p:nvSpPr>
        <p:spPr>
          <a:xfrm>
            <a:off x="693896" y="4087225"/>
            <a:ext cx="417733" cy="42328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95" name="Rectangle 94"/>
          <p:cNvSpPr/>
          <p:nvPr/>
        </p:nvSpPr>
        <p:spPr>
          <a:xfrm>
            <a:off x="1174799" y="4087224"/>
            <a:ext cx="486526" cy="43096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6" name="Rectangle 95"/>
          <p:cNvSpPr/>
          <p:nvPr/>
        </p:nvSpPr>
        <p:spPr>
          <a:xfrm>
            <a:off x="1659249" y="4087224"/>
            <a:ext cx="417733" cy="43864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97" name="Right Brace 7"/>
          <p:cNvSpPr/>
          <p:nvPr/>
        </p:nvSpPr>
        <p:spPr>
          <a:xfrm rot="16200000">
            <a:off x="2465075" y="3497791"/>
            <a:ext cx="293907" cy="898319"/>
          </a:xfrm>
          <a:prstGeom prst="rightBrace">
            <a:avLst>
              <a:gd name="adj1" fmla="val 49272"/>
              <a:gd name="adj2" fmla="val 50000"/>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98" name="Rectangle 97"/>
          <p:cNvSpPr/>
          <p:nvPr/>
        </p:nvSpPr>
        <p:spPr>
          <a:xfrm>
            <a:off x="2155737" y="4087224"/>
            <a:ext cx="486526" cy="43096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9" name="Rectangle 98"/>
          <p:cNvSpPr/>
          <p:nvPr/>
        </p:nvSpPr>
        <p:spPr>
          <a:xfrm>
            <a:off x="2640187" y="4087224"/>
            <a:ext cx="417733" cy="43864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00" name="Right Brace 7"/>
          <p:cNvSpPr/>
          <p:nvPr/>
        </p:nvSpPr>
        <p:spPr>
          <a:xfrm rot="16200000">
            <a:off x="3473187" y="3497791"/>
            <a:ext cx="293907" cy="898319"/>
          </a:xfrm>
          <a:prstGeom prst="rightBrace">
            <a:avLst>
              <a:gd name="adj1" fmla="val 49272"/>
              <a:gd name="adj2" fmla="val 50000"/>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101" name="Rectangle 100"/>
          <p:cNvSpPr/>
          <p:nvPr/>
        </p:nvSpPr>
        <p:spPr>
          <a:xfrm>
            <a:off x="3163849" y="4087224"/>
            <a:ext cx="486526" cy="43096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02" name="Rectangle 101"/>
          <p:cNvSpPr/>
          <p:nvPr/>
        </p:nvSpPr>
        <p:spPr>
          <a:xfrm>
            <a:off x="3648299" y="4087224"/>
            <a:ext cx="417733" cy="43096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03" name="Right Brace 7"/>
          <p:cNvSpPr/>
          <p:nvPr/>
        </p:nvSpPr>
        <p:spPr>
          <a:xfrm rot="16200000">
            <a:off x="4453349" y="3497792"/>
            <a:ext cx="293907" cy="898319"/>
          </a:xfrm>
          <a:prstGeom prst="rightBrace">
            <a:avLst>
              <a:gd name="adj1" fmla="val 49272"/>
              <a:gd name="adj2" fmla="val 50000"/>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104" name="Rectangle 103"/>
          <p:cNvSpPr/>
          <p:nvPr/>
        </p:nvSpPr>
        <p:spPr>
          <a:xfrm>
            <a:off x="4144011" y="4087224"/>
            <a:ext cx="486526" cy="43096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05" name="Rectangle 104"/>
          <p:cNvSpPr/>
          <p:nvPr/>
        </p:nvSpPr>
        <p:spPr>
          <a:xfrm>
            <a:off x="4628461" y="4087224"/>
            <a:ext cx="417733" cy="43096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06" name="Right Brace 7"/>
          <p:cNvSpPr/>
          <p:nvPr/>
        </p:nvSpPr>
        <p:spPr>
          <a:xfrm rot="16200000">
            <a:off x="5417403" y="3497792"/>
            <a:ext cx="293907" cy="898319"/>
          </a:xfrm>
          <a:prstGeom prst="rightBrace">
            <a:avLst>
              <a:gd name="adj1" fmla="val 49272"/>
              <a:gd name="adj2" fmla="val 50000"/>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107" name="Rectangle 106"/>
          <p:cNvSpPr/>
          <p:nvPr/>
        </p:nvSpPr>
        <p:spPr>
          <a:xfrm>
            <a:off x="5108065" y="4087224"/>
            <a:ext cx="486526" cy="43096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08" name="Rectangle 107"/>
          <p:cNvSpPr/>
          <p:nvPr/>
        </p:nvSpPr>
        <p:spPr>
          <a:xfrm>
            <a:off x="5592515" y="4087224"/>
            <a:ext cx="417733" cy="43096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0" name="Rectangle 109"/>
          <p:cNvSpPr/>
          <p:nvPr/>
        </p:nvSpPr>
        <p:spPr>
          <a:xfrm>
            <a:off x="6084626" y="4087224"/>
            <a:ext cx="486526" cy="430963"/>
          </a:xfrm>
          <a:prstGeom prst="rect">
            <a:avLst/>
          </a:prstGeom>
          <a:solidFill>
            <a:srgbClr val="66FF6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11" name="Rectangle 110"/>
          <p:cNvSpPr/>
          <p:nvPr/>
        </p:nvSpPr>
        <p:spPr>
          <a:xfrm>
            <a:off x="6569076" y="4087224"/>
            <a:ext cx="417733" cy="43096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3" name="Rectangle 112"/>
          <p:cNvSpPr/>
          <p:nvPr/>
        </p:nvSpPr>
        <p:spPr>
          <a:xfrm>
            <a:off x="7052281" y="4087224"/>
            <a:ext cx="486526" cy="430963"/>
          </a:xfrm>
          <a:prstGeom prst="rect">
            <a:avLst/>
          </a:prstGeom>
          <a:solidFill>
            <a:srgbClr val="FFCC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14" name="Rectangle 113"/>
          <p:cNvSpPr/>
          <p:nvPr/>
        </p:nvSpPr>
        <p:spPr>
          <a:xfrm>
            <a:off x="7536731" y="4087224"/>
            <a:ext cx="417733" cy="43096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7" name="ZoneTexte 116"/>
          <p:cNvSpPr txBox="1"/>
          <p:nvPr/>
        </p:nvSpPr>
        <p:spPr>
          <a:xfrm>
            <a:off x="216576" y="4510508"/>
            <a:ext cx="895053" cy="369332"/>
          </a:xfrm>
          <a:prstGeom prst="rect">
            <a:avLst/>
          </a:prstGeom>
          <a:noFill/>
        </p:spPr>
        <p:txBody>
          <a:bodyPr wrap="square" rtlCol="0">
            <a:spAutoFit/>
          </a:bodyPr>
          <a:lstStyle/>
          <a:p>
            <a:pPr algn="ctr"/>
            <a:r>
              <a:rPr lang="fr-FR" dirty="0" err="1">
                <a:solidFill>
                  <a:srgbClr val="FFFF00"/>
                </a:solidFill>
                <a:effectLst>
                  <a:outerShdw blurRad="38100" dist="38100" dir="2700000" algn="tl">
                    <a:srgbClr val="000000">
                      <a:alpha val="43137"/>
                    </a:srgbClr>
                  </a:outerShdw>
                </a:effectLst>
              </a:rPr>
              <a:t>Ziv</a:t>
            </a:r>
            <a:r>
              <a:rPr lang="fr-FR" dirty="0">
                <a:solidFill>
                  <a:srgbClr val="FFFF00"/>
                </a:solidFill>
                <a:effectLst>
                  <a:outerShdw blurRad="38100" dist="38100" dir="2700000" algn="tl">
                    <a:srgbClr val="000000">
                      <a:alpha val="43137"/>
                    </a:srgbClr>
                  </a:outerShdw>
                </a:effectLst>
              </a:rPr>
              <a:t> 16</a:t>
            </a:r>
          </a:p>
        </p:txBody>
      </p:sp>
      <p:sp>
        <p:nvSpPr>
          <p:cNvPr id="118" name="ZoneTexte 117"/>
          <p:cNvSpPr txBox="1"/>
          <p:nvPr/>
        </p:nvSpPr>
        <p:spPr>
          <a:xfrm>
            <a:off x="1120711" y="4515966"/>
            <a:ext cx="959539" cy="369332"/>
          </a:xfrm>
          <a:prstGeom prst="rect">
            <a:avLst/>
          </a:prstGeom>
          <a:noFill/>
        </p:spPr>
        <p:txBody>
          <a:bodyPr wrap="square" rtlCol="0">
            <a:spAutoFit/>
          </a:bodyPr>
          <a:lstStyle/>
          <a:p>
            <a:pPr algn="ctr"/>
            <a:r>
              <a:rPr lang="fr-FR" dirty="0">
                <a:solidFill>
                  <a:schemeClr val="bg1">
                    <a:lumMod val="85000"/>
                  </a:schemeClr>
                </a:solidFill>
                <a:effectLst>
                  <a:outerShdw blurRad="38100" dist="38100" dir="2700000" algn="tl">
                    <a:srgbClr val="000000">
                      <a:alpha val="43137"/>
                    </a:srgbClr>
                  </a:outerShdw>
                </a:effectLst>
              </a:rPr>
              <a:t>17</a:t>
            </a:r>
          </a:p>
        </p:txBody>
      </p:sp>
      <p:sp>
        <p:nvSpPr>
          <p:cNvPr id="119" name="ZoneTexte 118"/>
          <p:cNvSpPr txBox="1"/>
          <p:nvPr/>
        </p:nvSpPr>
        <p:spPr>
          <a:xfrm>
            <a:off x="2132258" y="4521411"/>
            <a:ext cx="959539" cy="369332"/>
          </a:xfrm>
          <a:prstGeom prst="rect">
            <a:avLst/>
          </a:prstGeom>
          <a:noFill/>
        </p:spPr>
        <p:txBody>
          <a:bodyPr wrap="square" rtlCol="0">
            <a:spAutoFit/>
          </a:bodyPr>
          <a:lstStyle/>
          <a:p>
            <a:pPr algn="ctr"/>
            <a:r>
              <a:rPr lang="fr-FR" dirty="0">
                <a:solidFill>
                  <a:schemeClr val="bg1">
                    <a:lumMod val="85000"/>
                  </a:schemeClr>
                </a:solidFill>
                <a:effectLst>
                  <a:outerShdw blurRad="38100" dist="38100" dir="2700000" algn="tl">
                    <a:srgbClr val="000000">
                      <a:alpha val="43137"/>
                    </a:srgbClr>
                  </a:outerShdw>
                </a:effectLst>
              </a:rPr>
              <a:t>18</a:t>
            </a:r>
          </a:p>
        </p:txBody>
      </p:sp>
      <p:sp>
        <p:nvSpPr>
          <p:cNvPr id="120" name="ZoneTexte 119"/>
          <p:cNvSpPr txBox="1"/>
          <p:nvPr/>
        </p:nvSpPr>
        <p:spPr>
          <a:xfrm>
            <a:off x="3140370" y="4525865"/>
            <a:ext cx="959539" cy="369332"/>
          </a:xfrm>
          <a:prstGeom prst="rect">
            <a:avLst/>
          </a:prstGeom>
          <a:noFill/>
        </p:spPr>
        <p:txBody>
          <a:bodyPr wrap="square" rtlCol="0">
            <a:spAutoFit/>
          </a:bodyPr>
          <a:lstStyle/>
          <a:p>
            <a:pPr algn="ctr"/>
            <a:r>
              <a:rPr lang="fr-FR" dirty="0">
                <a:solidFill>
                  <a:schemeClr val="bg1">
                    <a:lumMod val="85000"/>
                  </a:schemeClr>
                </a:solidFill>
                <a:effectLst>
                  <a:outerShdw blurRad="38100" dist="38100" dir="2700000" algn="tl">
                    <a:srgbClr val="000000">
                      <a:alpha val="43137"/>
                    </a:srgbClr>
                  </a:outerShdw>
                </a:effectLst>
              </a:rPr>
              <a:t>19</a:t>
            </a:r>
          </a:p>
        </p:txBody>
      </p:sp>
      <p:sp>
        <p:nvSpPr>
          <p:cNvPr id="121" name="ZoneTexte 120"/>
          <p:cNvSpPr txBox="1"/>
          <p:nvPr/>
        </p:nvSpPr>
        <p:spPr>
          <a:xfrm>
            <a:off x="4120532" y="4510517"/>
            <a:ext cx="959539" cy="369332"/>
          </a:xfrm>
          <a:prstGeom prst="rect">
            <a:avLst/>
          </a:prstGeom>
          <a:noFill/>
        </p:spPr>
        <p:txBody>
          <a:bodyPr wrap="square" rtlCol="0">
            <a:spAutoFit/>
          </a:bodyPr>
          <a:lstStyle/>
          <a:p>
            <a:pPr algn="ctr"/>
            <a:r>
              <a:rPr lang="fr-FR" dirty="0">
                <a:solidFill>
                  <a:schemeClr val="bg1">
                    <a:lumMod val="85000"/>
                  </a:schemeClr>
                </a:solidFill>
                <a:effectLst>
                  <a:outerShdw blurRad="38100" dist="38100" dir="2700000" algn="tl">
                    <a:srgbClr val="000000">
                      <a:alpha val="43137"/>
                    </a:srgbClr>
                  </a:outerShdw>
                </a:effectLst>
              </a:rPr>
              <a:t>20</a:t>
            </a:r>
          </a:p>
        </p:txBody>
      </p:sp>
      <p:sp>
        <p:nvSpPr>
          <p:cNvPr id="122" name="ZoneTexte 121"/>
          <p:cNvSpPr txBox="1"/>
          <p:nvPr/>
        </p:nvSpPr>
        <p:spPr>
          <a:xfrm>
            <a:off x="5080071" y="4510508"/>
            <a:ext cx="959539" cy="369332"/>
          </a:xfrm>
          <a:prstGeom prst="rect">
            <a:avLst/>
          </a:prstGeom>
          <a:noFill/>
        </p:spPr>
        <p:txBody>
          <a:bodyPr wrap="square" rtlCol="0">
            <a:spAutoFit/>
          </a:bodyPr>
          <a:lstStyle/>
          <a:p>
            <a:pPr algn="ctr"/>
            <a:r>
              <a:rPr lang="fr-FR" dirty="0">
                <a:solidFill>
                  <a:schemeClr val="bg1">
                    <a:lumMod val="85000"/>
                  </a:schemeClr>
                </a:solidFill>
                <a:effectLst>
                  <a:outerShdw blurRad="38100" dist="38100" dir="2700000" algn="tl">
                    <a:srgbClr val="000000">
                      <a:alpha val="43137"/>
                    </a:srgbClr>
                  </a:outerShdw>
                </a:effectLst>
              </a:rPr>
              <a:t>21</a:t>
            </a:r>
          </a:p>
        </p:txBody>
      </p:sp>
      <p:sp>
        <p:nvSpPr>
          <p:cNvPr id="123" name="ZoneTexte 122"/>
          <p:cNvSpPr txBox="1"/>
          <p:nvPr/>
        </p:nvSpPr>
        <p:spPr>
          <a:xfrm>
            <a:off x="6052655" y="4521411"/>
            <a:ext cx="959539" cy="369332"/>
          </a:xfrm>
          <a:prstGeom prst="rect">
            <a:avLst/>
          </a:prstGeom>
          <a:noFill/>
        </p:spPr>
        <p:txBody>
          <a:bodyPr wrap="square" rtlCol="0">
            <a:spAutoFit/>
          </a:bodyPr>
          <a:lstStyle/>
          <a:p>
            <a:pPr algn="ctr"/>
            <a:r>
              <a:rPr lang="fr-FR" dirty="0">
                <a:solidFill>
                  <a:srgbClr val="4CDB45"/>
                </a:solidFill>
                <a:effectLst>
                  <a:outerShdw blurRad="38100" dist="38100" dir="2700000" algn="tl">
                    <a:srgbClr val="000000">
                      <a:alpha val="43137"/>
                    </a:srgbClr>
                  </a:outerShdw>
                </a:effectLst>
              </a:rPr>
              <a:t>22</a:t>
            </a:r>
          </a:p>
        </p:txBody>
      </p:sp>
      <p:sp>
        <p:nvSpPr>
          <p:cNvPr id="124" name="ZoneTexte 123"/>
          <p:cNvSpPr txBox="1"/>
          <p:nvPr/>
        </p:nvSpPr>
        <p:spPr>
          <a:xfrm>
            <a:off x="7028802" y="4525865"/>
            <a:ext cx="959539" cy="369332"/>
          </a:xfrm>
          <a:prstGeom prst="rect">
            <a:avLst/>
          </a:prstGeom>
          <a:noFill/>
        </p:spPr>
        <p:txBody>
          <a:bodyPr wrap="square" rtlCol="0">
            <a:spAutoFit/>
          </a:bodyPr>
          <a:lstStyle/>
          <a:p>
            <a:pPr algn="ctr"/>
            <a:r>
              <a:rPr lang="fr-FR" dirty="0">
                <a:solidFill>
                  <a:srgbClr val="FFFF00"/>
                </a:solidFill>
                <a:effectLst>
                  <a:outerShdw blurRad="38100" dist="38100" dir="2700000" algn="tl">
                    <a:srgbClr val="000000">
                      <a:alpha val="43137"/>
                    </a:srgbClr>
                  </a:outerShdw>
                </a:effectLst>
              </a:rPr>
              <a:t>23</a:t>
            </a:r>
          </a:p>
        </p:txBody>
      </p:sp>
      <p:sp>
        <p:nvSpPr>
          <p:cNvPr id="145" name="ZoneTexte 144"/>
          <p:cNvSpPr txBox="1"/>
          <p:nvPr/>
        </p:nvSpPr>
        <p:spPr>
          <a:xfrm>
            <a:off x="126987" y="2140863"/>
            <a:ext cx="1656753" cy="1438855"/>
          </a:xfrm>
          <a:prstGeom prst="rect">
            <a:avLst/>
          </a:prstGeom>
          <a:solidFill>
            <a:schemeClr val="bg1">
              <a:lumMod val="85000"/>
            </a:schemeClr>
          </a:solidFill>
          <a:ln w="57150">
            <a:solidFill>
              <a:srgbClr val="FFFF47"/>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100" dirty="0">
                <a:solidFill>
                  <a:schemeClr val="tx1">
                    <a:lumMod val="95000"/>
                    <a:lumOff val="5000"/>
                  </a:schemeClr>
                </a:solidFill>
                <a:latin typeface="Arial" panose="020B0604020202020204" pitchFamily="34" charset="0"/>
                <a:cs typeface="Arial" panose="020B0604020202020204" pitchFamily="34" charset="0"/>
              </a:rPr>
              <a:t>Rassemblés (shabbat), les Israélites murmurent contre Moïse et Aaron. Instructions de YHWH sur la semaine de la manne</a:t>
            </a:r>
          </a:p>
          <a:p>
            <a:pPr lvl="0" algn="ctr"/>
            <a:r>
              <a:rPr lang="fr-FR" sz="1000" dirty="0">
                <a:solidFill>
                  <a:schemeClr val="tx1">
                    <a:lumMod val="95000"/>
                    <a:lumOff val="5000"/>
                  </a:schemeClr>
                </a:solidFill>
                <a:latin typeface="Arial" panose="020B0604020202020204" pitchFamily="34" charset="0"/>
                <a:cs typeface="Arial" panose="020B0604020202020204" pitchFamily="34" charset="0"/>
              </a:rPr>
              <a:t>(Ex 16.2/5)</a:t>
            </a:r>
          </a:p>
        </p:txBody>
      </p:sp>
      <p:cxnSp>
        <p:nvCxnSpPr>
          <p:cNvPr id="146" name="Connecteur droit avec flèche 145"/>
          <p:cNvCxnSpPr>
            <a:stCxn id="145" idx="0"/>
          </p:cNvCxnSpPr>
          <p:nvPr/>
        </p:nvCxnSpPr>
        <p:spPr>
          <a:xfrm flipH="1" flipV="1">
            <a:off x="902762" y="1410343"/>
            <a:ext cx="52602" cy="730520"/>
          </a:xfrm>
          <a:prstGeom prst="straightConnector1">
            <a:avLst/>
          </a:prstGeom>
          <a:ln>
            <a:solidFill>
              <a:schemeClr val="accent6">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147" name="ZoneTexte 146"/>
          <p:cNvSpPr txBox="1"/>
          <p:nvPr/>
        </p:nvSpPr>
        <p:spPr>
          <a:xfrm>
            <a:off x="1928434" y="2394951"/>
            <a:ext cx="1656753" cy="661720"/>
          </a:xfrm>
          <a:prstGeom prst="rect">
            <a:avLst/>
          </a:prstGeom>
          <a:solidFill>
            <a:schemeClr val="bg1">
              <a:lumMod val="85000"/>
            </a:schemeClr>
          </a:solidFill>
          <a:ln w="57150">
            <a:solidFill>
              <a:srgbClr val="FF330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Le SOIR, YHWH envoie les cailles </a:t>
            </a:r>
            <a:r>
              <a:rPr lang="fr-FR" sz="1100" dirty="0">
                <a:solidFill>
                  <a:schemeClr val="tx1">
                    <a:lumMod val="95000"/>
                    <a:lumOff val="5000"/>
                  </a:schemeClr>
                </a:solidFill>
                <a:latin typeface="Arial" panose="020B0604020202020204" pitchFamily="34" charset="0"/>
                <a:cs typeface="Arial" panose="020B0604020202020204" pitchFamily="34" charset="0"/>
              </a:rPr>
              <a:t>(Ex 16.8, 12, 13)</a:t>
            </a:r>
          </a:p>
        </p:txBody>
      </p:sp>
      <p:cxnSp>
        <p:nvCxnSpPr>
          <p:cNvPr id="148" name="Connecteur droit avec flèche 147"/>
          <p:cNvCxnSpPr>
            <a:stCxn id="147" idx="0"/>
          </p:cNvCxnSpPr>
          <p:nvPr/>
        </p:nvCxnSpPr>
        <p:spPr>
          <a:xfrm flipH="1" flipV="1">
            <a:off x="1120711" y="1401131"/>
            <a:ext cx="1636100" cy="993820"/>
          </a:xfrm>
          <a:prstGeom prst="straightConnector1">
            <a:avLst/>
          </a:prstGeom>
          <a:ln>
            <a:solidFill>
              <a:schemeClr val="accent6">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149" name="ZoneTexte 148"/>
          <p:cNvSpPr txBox="1"/>
          <p:nvPr/>
        </p:nvSpPr>
        <p:spPr>
          <a:xfrm>
            <a:off x="3743623" y="2256280"/>
            <a:ext cx="1656753" cy="692497"/>
          </a:xfrm>
          <a:prstGeom prst="rect">
            <a:avLst/>
          </a:prstGeom>
          <a:solidFill>
            <a:schemeClr val="bg1">
              <a:lumMod val="85000"/>
            </a:schemeClr>
          </a:solidFill>
          <a:ln w="57150">
            <a:solidFill>
              <a:srgbClr val="DF57FF"/>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À l’AUBE, YHWH fait descendre la manne </a:t>
            </a:r>
            <a:r>
              <a:rPr lang="fr-FR" sz="1100" dirty="0">
                <a:solidFill>
                  <a:schemeClr val="tx1">
                    <a:lumMod val="95000"/>
                    <a:lumOff val="5000"/>
                  </a:schemeClr>
                </a:solidFill>
                <a:latin typeface="Arial" panose="020B0604020202020204" pitchFamily="34" charset="0"/>
                <a:cs typeface="Arial" panose="020B0604020202020204" pitchFamily="34" charset="0"/>
              </a:rPr>
              <a:t>(Ex 16.13)</a:t>
            </a:r>
          </a:p>
        </p:txBody>
      </p:sp>
      <p:cxnSp>
        <p:nvCxnSpPr>
          <p:cNvPr id="150" name="Connecteur droit avec flèche 149"/>
          <p:cNvCxnSpPr/>
          <p:nvPr/>
        </p:nvCxnSpPr>
        <p:spPr>
          <a:xfrm flipH="1" flipV="1">
            <a:off x="1578706" y="1404885"/>
            <a:ext cx="2993296" cy="832286"/>
          </a:xfrm>
          <a:prstGeom prst="straightConnector1">
            <a:avLst/>
          </a:prstGeom>
          <a:ln>
            <a:solidFill>
              <a:schemeClr val="accent6">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151" name="ZoneTexte 150"/>
          <p:cNvSpPr txBox="1"/>
          <p:nvPr/>
        </p:nvSpPr>
        <p:spPr>
          <a:xfrm>
            <a:off x="5567239" y="2256664"/>
            <a:ext cx="1656753" cy="861774"/>
          </a:xfrm>
          <a:prstGeom prst="rect">
            <a:avLst/>
          </a:prstGeom>
          <a:solidFill>
            <a:schemeClr val="bg1">
              <a:lumMod val="85000"/>
            </a:schemeClr>
          </a:solidFill>
          <a:ln w="57150">
            <a:solidFill>
              <a:srgbClr val="00FF0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Double portion de manne recueillie pour deux jours</a:t>
            </a:r>
          </a:p>
          <a:p>
            <a:pPr lvl="0" algn="ctr"/>
            <a:r>
              <a:rPr lang="fr-FR" sz="1100" dirty="0">
                <a:solidFill>
                  <a:schemeClr val="tx1">
                    <a:lumMod val="95000"/>
                    <a:lumOff val="5000"/>
                  </a:schemeClr>
                </a:solidFill>
                <a:latin typeface="Arial" panose="020B0604020202020204" pitchFamily="34" charset="0"/>
                <a:cs typeface="Arial" panose="020B0604020202020204" pitchFamily="34" charset="0"/>
              </a:rPr>
              <a:t>(Ex 16.22/23)</a:t>
            </a:r>
          </a:p>
        </p:txBody>
      </p:sp>
      <p:sp>
        <p:nvSpPr>
          <p:cNvPr id="153" name="ZoneTexte 152"/>
          <p:cNvSpPr txBox="1"/>
          <p:nvPr/>
        </p:nvSpPr>
        <p:spPr>
          <a:xfrm>
            <a:off x="7379743" y="2237169"/>
            <a:ext cx="1656753" cy="692497"/>
          </a:xfrm>
          <a:prstGeom prst="rect">
            <a:avLst/>
          </a:prstGeom>
          <a:solidFill>
            <a:schemeClr val="bg1">
              <a:lumMod val="85000"/>
            </a:schemeClr>
          </a:solidFill>
          <a:ln w="57150">
            <a:solidFill>
              <a:schemeClr val="bg1">
                <a:lumMod val="65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Simple portion de manne recueillie au 1</a:t>
            </a:r>
            <a:r>
              <a:rPr lang="fr-FR" sz="1300" baseline="30000" dirty="0">
                <a:solidFill>
                  <a:schemeClr val="tx1">
                    <a:lumMod val="95000"/>
                    <a:lumOff val="5000"/>
                  </a:schemeClr>
                </a:solidFill>
                <a:latin typeface="Arial" panose="020B0604020202020204" pitchFamily="34" charset="0"/>
                <a:cs typeface="Arial" panose="020B0604020202020204" pitchFamily="34" charset="0"/>
              </a:rPr>
              <a:t>er</a:t>
            </a:r>
            <a:r>
              <a:rPr lang="fr-FR" sz="1300" dirty="0">
                <a:solidFill>
                  <a:schemeClr val="tx1">
                    <a:lumMod val="95000"/>
                    <a:lumOff val="5000"/>
                  </a:schemeClr>
                </a:solidFill>
                <a:latin typeface="Arial" panose="020B0604020202020204" pitchFamily="34" charset="0"/>
                <a:cs typeface="Arial" panose="020B0604020202020204" pitchFamily="34" charset="0"/>
              </a:rPr>
              <a:t> cycle</a:t>
            </a:r>
          </a:p>
        </p:txBody>
      </p:sp>
      <p:cxnSp>
        <p:nvCxnSpPr>
          <p:cNvPr id="155" name="Connecteur droit avec flèche 154"/>
          <p:cNvCxnSpPr>
            <a:stCxn id="145" idx="2"/>
            <a:endCxn id="92" idx="0"/>
          </p:cNvCxnSpPr>
          <p:nvPr/>
        </p:nvCxnSpPr>
        <p:spPr>
          <a:xfrm flipH="1">
            <a:off x="452709" y="3579718"/>
            <a:ext cx="502655" cy="507506"/>
          </a:xfrm>
          <a:prstGeom prst="straightConnector1">
            <a:avLst/>
          </a:prstGeom>
          <a:ln>
            <a:solidFill>
              <a:schemeClr val="accent4">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159" name="Rectangle 158"/>
          <p:cNvSpPr/>
          <p:nvPr/>
        </p:nvSpPr>
        <p:spPr>
          <a:xfrm>
            <a:off x="91858" y="2133527"/>
            <a:ext cx="1727009" cy="1492214"/>
          </a:xfrm>
          <a:prstGeom prst="rect">
            <a:avLst/>
          </a:prstGeom>
          <a:solidFill>
            <a:schemeClr val="bg1">
              <a:lumMod val="8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Rectangle 161"/>
          <p:cNvSpPr/>
          <p:nvPr/>
        </p:nvSpPr>
        <p:spPr>
          <a:xfrm>
            <a:off x="5512282" y="2237168"/>
            <a:ext cx="1783261" cy="910646"/>
          </a:xfrm>
          <a:prstGeom prst="rect">
            <a:avLst/>
          </a:prstGeom>
          <a:solidFill>
            <a:schemeClr val="bg1">
              <a:lumMod val="8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Rectangle 164"/>
          <p:cNvSpPr/>
          <p:nvPr/>
        </p:nvSpPr>
        <p:spPr>
          <a:xfrm>
            <a:off x="7935703" y="979374"/>
            <a:ext cx="486526" cy="43096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66" name="Rectangle 165"/>
          <p:cNvSpPr/>
          <p:nvPr/>
        </p:nvSpPr>
        <p:spPr>
          <a:xfrm>
            <a:off x="8420153" y="979374"/>
            <a:ext cx="417733" cy="43096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67" name="ZoneTexte 166"/>
          <p:cNvSpPr txBox="1"/>
          <p:nvPr/>
        </p:nvSpPr>
        <p:spPr>
          <a:xfrm>
            <a:off x="7890979" y="1404885"/>
            <a:ext cx="959539" cy="369332"/>
          </a:xfrm>
          <a:prstGeom prst="rect">
            <a:avLst/>
          </a:prstGeom>
          <a:noFill/>
        </p:spPr>
        <p:txBody>
          <a:bodyPr wrap="square" rtlCol="0">
            <a:spAutoFit/>
          </a:bodyPr>
          <a:lstStyle/>
          <a:p>
            <a:pPr algn="ctr"/>
            <a:r>
              <a:rPr lang="fr-FR" dirty="0">
                <a:solidFill>
                  <a:schemeClr val="bg1">
                    <a:lumMod val="85000"/>
                  </a:schemeClr>
                </a:solidFill>
                <a:effectLst>
                  <a:outerShdw blurRad="38100" dist="38100" dir="2700000" algn="tl">
                    <a:srgbClr val="000000">
                      <a:alpha val="43137"/>
                    </a:srgbClr>
                  </a:outerShdw>
                </a:effectLst>
              </a:rPr>
              <a:t>24</a:t>
            </a:r>
          </a:p>
        </p:txBody>
      </p:sp>
      <p:sp>
        <p:nvSpPr>
          <p:cNvPr id="170" name="Rectangle 169"/>
          <p:cNvSpPr/>
          <p:nvPr/>
        </p:nvSpPr>
        <p:spPr>
          <a:xfrm>
            <a:off x="8491057" y="4087224"/>
            <a:ext cx="417733" cy="430963"/>
          </a:xfrm>
          <a:prstGeom prst="rect">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71" name="ZoneTexte 170"/>
          <p:cNvSpPr txBox="1"/>
          <p:nvPr/>
        </p:nvSpPr>
        <p:spPr>
          <a:xfrm>
            <a:off x="7952519" y="4525865"/>
            <a:ext cx="959539" cy="369332"/>
          </a:xfrm>
          <a:prstGeom prst="rect">
            <a:avLst/>
          </a:prstGeom>
          <a:noFill/>
        </p:spPr>
        <p:txBody>
          <a:bodyPr wrap="square" rtlCol="0">
            <a:spAutoFit/>
          </a:bodyPr>
          <a:lstStyle/>
          <a:p>
            <a:pPr algn="ctr"/>
            <a:r>
              <a:rPr lang="fr-FR" dirty="0">
                <a:solidFill>
                  <a:schemeClr val="bg1">
                    <a:lumMod val="85000"/>
                  </a:schemeClr>
                </a:solidFill>
                <a:effectLst>
                  <a:outerShdw blurRad="38100" dist="38100" dir="2700000" algn="tl">
                    <a:srgbClr val="000000">
                      <a:alpha val="43137"/>
                    </a:srgbClr>
                  </a:outerShdw>
                </a:effectLst>
              </a:rPr>
              <a:t>24</a:t>
            </a:r>
          </a:p>
        </p:txBody>
      </p:sp>
      <p:cxnSp>
        <p:nvCxnSpPr>
          <p:cNvPr id="172" name="Connecteur droit avec flèche 171"/>
          <p:cNvCxnSpPr>
            <a:stCxn id="147" idx="2"/>
            <a:endCxn id="92" idx="3"/>
          </p:cNvCxnSpPr>
          <p:nvPr/>
        </p:nvCxnSpPr>
        <p:spPr>
          <a:xfrm flipH="1">
            <a:off x="695972" y="3056671"/>
            <a:ext cx="2060839" cy="1246035"/>
          </a:xfrm>
          <a:prstGeom prst="straightConnector1">
            <a:avLst/>
          </a:prstGeom>
          <a:ln>
            <a:solidFill>
              <a:schemeClr val="accent4">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174" name="Rectangle 173"/>
          <p:cNvSpPr/>
          <p:nvPr/>
        </p:nvSpPr>
        <p:spPr>
          <a:xfrm>
            <a:off x="8001930" y="4087224"/>
            <a:ext cx="486526" cy="43096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83" name="Right Brace 7"/>
          <p:cNvSpPr/>
          <p:nvPr/>
        </p:nvSpPr>
        <p:spPr>
          <a:xfrm rot="16200000">
            <a:off x="6309393" y="382931"/>
            <a:ext cx="293907" cy="898319"/>
          </a:xfrm>
          <a:prstGeom prst="rightBrace">
            <a:avLst>
              <a:gd name="adj1" fmla="val 49272"/>
              <a:gd name="adj2" fmla="val 50000"/>
            </a:avLst>
          </a:prstGeom>
          <a:solidFill>
            <a:srgbClr val="4CDB45"/>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184" name="Right Brace 7"/>
          <p:cNvSpPr/>
          <p:nvPr/>
        </p:nvSpPr>
        <p:spPr>
          <a:xfrm rot="16200000">
            <a:off x="8259938" y="382931"/>
            <a:ext cx="293907" cy="898319"/>
          </a:xfrm>
          <a:prstGeom prst="rightBrace">
            <a:avLst>
              <a:gd name="adj1" fmla="val 49272"/>
              <a:gd name="adj2" fmla="val 50000"/>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185" name="Right Brace 7"/>
          <p:cNvSpPr/>
          <p:nvPr/>
        </p:nvSpPr>
        <p:spPr>
          <a:xfrm rot="16200000">
            <a:off x="7367170" y="3497792"/>
            <a:ext cx="293907" cy="898319"/>
          </a:xfrm>
          <a:prstGeom prst="rightBrace">
            <a:avLst>
              <a:gd name="adj1" fmla="val 49272"/>
              <a:gd name="adj2" fmla="val 50000"/>
            </a:avLst>
          </a:prstGeom>
          <a:solidFill>
            <a:srgbClr val="FFFF47"/>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FFFF47"/>
              </a:solidFill>
            </a:endParaRPr>
          </a:p>
        </p:txBody>
      </p:sp>
      <p:sp>
        <p:nvSpPr>
          <p:cNvPr id="186" name="Right Brace 7"/>
          <p:cNvSpPr/>
          <p:nvPr/>
        </p:nvSpPr>
        <p:spPr>
          <a:xfrm rot="16200000">
            <a:off x="6385470" y="3497792"/>
            <a:ext cx="293907" cy="898319"/>
          </a:xfrm>
          <a:prstGeom prst="rightBrace">
            <a:avLst>
              <a:gd name="adj1" fmla="val 49272"/>
              <a:gd name="adj2" fmla="val 50000"/>
            </a:avLst>
          </a:prstGeom>
          <a:solidFill>
            <a:srgbClr val="4CDB45"/>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187" name="Right Brace 7"/>
          <p:cNvSpPr/>
          <p:nvPr/>
        </p:nvSpPr>
        <p:spPr>
          <a:xfrm rot="16200000">
            <a:off x="8304136" y="3497792"/>
            <a:ext cx="293907" cy="898319"/>
          </a:xfrm>
          <a:prstGeom prst="rightBrace">
            <a:avLst>
              <a:gd name="adj1" fmla="val 49272"/>
              <a:gd name="adj2" fmla="val 50000"/>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194" name="Right Brace 7"/>
          <p:cNvSpPr/>
          <p:nvPr/>
        </p:nvSpPr>
        <p:spPr>
          <a:xfrm rot="16200000">
            <a:off x="1484137" y="3497792"/>
            <a:ext cx="293907" cy="898319"/>
          </a:xfrm>
          <a:prstGeom prst="rightBrace">
            <a:avLst>
              <a:gd name="adj1" fmla="val 49272"/>
              <a:gd name="adj2" fmla="val 50000"/>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cxnSp>
        <p:nvCxnSpPr>
          <p:cNvPr id="152" name="Connecteur droit avec flèche 151"/>
          <p:cNvCxnSpPr>
            <a:stCxn id="151" idx="0"/>
            <a:endCxn id="84" idx="1"/>
          </p:cNvCxnSpPr>
          <p:nvPr/>
        </p:nvCxnSpPr>
        <p:spPr>
          <a:xfrm flipV="1">
            <a:off x="6395616" y="1194856"/>
            <a:ext cx="92157" cy="1061808"/>
          </a:xfrm>
          <a:prstGeom prst="straightConnector1">
            <a:avLst/>
          </a:prstGeom>
          <a:ln>
            <a:solidFill>
              <a:schemeClr val="accent6">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57" name="Connecteur droit avec flèche 156"/>
          <p:cNvCxnSpPr>
            <a:stCxn id="151" idx="2"/>
            <a:endCxn id="110" idx="1"/>
          </p:cNvCxnSpPr>
          <p:nvPr/>
        </p:nvCxnSpPr>
        <p:spPr>
          <a:xfrm flipH="1">
            <a:off x="6084626" y="3118438"/>
            <a:ext cx="310990" cy="1184268"/>
          </a:xfrm>
          <a:prstGeom prst="straightConnector1">
            <a:avLst/>
          </a:prstGeom>
          <a:ln>
            <a:solidFill>
              <a:schemeClr val="accent4">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203" name="ZoneTexte 202"/>
          <p:cNvSpPr txBox="1"/>
          <p:nvPr/>
        </p:nvSpPr>
        <p:spPr>
          <a:xfrm>
            <a:off x="72249" y="206924"/>
            <a:ext cx="1018467" cy="369332"/>
          </a:xfrm>
          <a:prstGeom prst="rect">
            <a:avLst/>
          </a:prstGeom>
          <a:noFill/>
        </p:spPr>
        <p:txBody>
          <a:bodyPr wrap="square" rtlCol="0">
            <a:spAutoFit/>
          </a:bodyPr>
          <a:lstStyle/>
          <a:p>
            <a:pPr algn="ctr"/>
            <a:r>
              <a:rPr lang="fr-FR" dirty="0">
                <a:solidFill>
                  <a:srgbClr val="FFFF00"/>
                </a:solidFill>
                <a:effectLst>
                  <a:outerShdw blurRad="38100" dist="38100" dir="2700000" algn="tl">
                    <a:srgbClr val="000000">
                      <a:alpha val="43137"/>
                    </a:srgbClr>
                  </a:outerShdw>
                </a:effectLst>
              </a:rPr>
              <a:t>Shabbat</a:t>
            </a:r>
          </a:p>
        </p:txBody>
      </p:sp>
      <p:sp>
        <p:nvSpPr>
          <p:cNvPr id="204" name="ZoneTexte 203"/>
          <p:cNvSpPr txBox="1"/>
          <p:nvPr/>
        </p:nvSpPr>
        <p:spPr>
          <a:xfrm>
            <a:off x="5718762" y="354898"/>
            <a:ext cx="1485794" cy="369332"/>
          </a:xfrm>
          <a:prstGeom prst="rect">
            <a:avLst/>
          </a:prstGeom>
          <a:noFill/>
        </p:spPr>
        <p:txBody>
          <a:bodyPr wrap="square" rtlCol="0">
            <a:spAutoFit/>
          </a:bodyPr>
          <a:lstStyle/>
          <a:p>
            <a:pPr algn="ctr"/>
            <a:r>
              <a:rPr lang="fr-FR" dirty="0">
                <a:solidFill>
                  <a:srgbClr val="4CDB45"/>
                </a:solidFill>
                <a:effectLst>
                  <a:outerShdw blurRad="38100" dist="38100" dir="2700000" algn="tl">
                    <a:srgbClr val="000000">
                      <a:alpha val="43137"/>
                    </a:srgbClr>
                  </a:outerShdw>
                </a:effectLst>
              </a:rPr>
              <a:t>Préparation</a:t>
            </a:r>
          </a:p>
        </p:txBody>
      </p:sp>
      <p:sp>
        <p:nvSpPr>
          <p:cNvPr id="205" name="ZoneTexte 204"/>
          <p:cNvSpPr txBox="1"/>
          <p:nvPr/>
        </p:nvSpPr>
        <p:spPr>
          <a:xfrm>
            <a:off x="6905506" y="206924"/>
            <a:ext cx="1018467" cy="369332"/>
          </a:xfrm>
          <a:prstGeom prst="rect">
            <a:avLst/>
          </a:prstGeom>
          <a:noFill/>
        </p:spPr>
        <p:txBody>
          <a:bodyPr wrap="square" rtlCol="0">
            <a:spAutoFit/>
          </a:bodyPr>
          <a:lstStyle/>
          <a:p>
            <a:pPr algn="ctr"/>
            <a:r>
              <a:rPr lang="fr-FR" dirty="0">
                <a:solidFill>
                  <a:srgbClr val="FFFF00"/>
                </a:solidFill>
                <a:effectLst>
                  <a:outerShdw blurRad="38100" dist="38100" dir="2700000" algn="tl">
                    <a:srgbClr val="000000">
                      <a:alpha val="43137"/>
                    </a:srgbClr>
                  </a:outerShdw>
                </a:effectLst>
              </a:rPr>
              <a:t>Shabbat</a:t>
            </a:r>
          </a:p>
        </p:txBody>
      </p:sp>
      <p:cxnSp>
        <p:nvCxnSpPr>
          <p:cNvPr id="156" name="Connecteur droit avec flèche 155"/>
          <p:cNvCxnSpPr>
            <a:stCxn id="149" idx="2"/>
            <a:endCxn id="95" idx="1"/>
          </p:cNvCxnSpPr>
          <p:nvPr/>
        </p:nvCxnSpPr>
        <p:spPr>
          <a:xfrm flipH="1">
            <a:off x="1174799" y="2948777"/>
            <a:ext cx="3397201" cy="1353929"/>
          </a:xfrm>
          <a:prstGeom prst="straightConnector1">
            <a:avLst/>
          </a:prstGeom>
          <a:ln>
            <a:solidFill>
              <a:schemeClr val="accent4">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54" name="Connecteur droit avec flèche 153"/>
          <p:cNvCxnSpPr>
            <a:stCxn id="153" idx="0"/>
            <a:endCxn id="202" idx="3"/>
          </p:cNvCxnSpPr>
          <p:nvPr/>
        </p:nvCxnSpPr>
        <p:spPr>
          <a:xfrm flipV="1">
            <a:off x="8208120" y="1189403"/>
            <a:ext cx="189592" cy="1047766"/>
          </a:xfrm>
          <a:prstGeom prst="straightConnector1">
            <a:avLst/>
          </a:prstGeom>
          <a:ln>
            <a:solidFill>
              <a:schemeClr val="accent6">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58" name="Connecteur droit avec flèche 157"/>
          <p:cNvCxnSpPr>
            <a:stCxn id="153" idx="2"/>
            <a:endCxn id="174" idx="1"/>
          </p:cNvCxnSpPr>
          <p:nvPr/>
        </p:nvCxnSpPr>
        <p:spPr>
          <a:xfrm flipH="1">
            <a:off x="8001930" y="2929666"/>
            <a:ext cx="206190" cy="1373040"/>
          </a:xfrm>
          <a:prstGeom prst="straightConnector1">
            <a:avLst/>
          </a:prstGeom>
          <a:ln>
            <a:solidFill>
              <a:schemeClr val="accent4">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160" name="Rectangle 159"/>
          <p:cNvSpPr/>
          <p:nvPr/>
        </p:nvSpPr>
        <p:spPr>
          <a:xfrm>
            <a:off x="1911003" y="2372824"/>
            <a:ext cx="1709137" cy="745614"/>
          </a:xfrm>
          <a:prstGeom prst="rect">
            <a:avLst/>
          </a:prstGeom>
          <a:solidFill>
            <a:schemeClr val="bg1">
              <a:lumMod val="8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Rectangle 160"/>
          <p:cNvSpPr/>
          <p:nvPr/>
        </p:nvSpPr>
        <p:spPr>
          <a:xfrm>
            <a:off x="3693190" y="2240779"/>
            <a:ext cx="1784031" cy="725603"/>
          </a:xfrm>
          <a:prstGeom prst="rect">
            <a:avLst/>
          </a:prstGeom>
          <a:solidFill>
            <a:schemeClr val="bg1">
              <a:lumMod val="8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 name="Rectangle 162"/>
          <p:cNvSpPr/>
          <p:nvPr/>
        </p:nvSpPr>
        <p:spPr>
          <a:xfrm>
            <a:off x="7350589" y="2227680"/>
            <a:ext cx="1685907" cy="721097"/>
          </a:xfrm>
          <a:prstGeom prst="rect">
            <a:avLst/>
          </a:prstGeom>
          <a:solidFill>
            <a:schemeClr val="bg1">
              <a:lumMod val="8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3" name="Rectangle 212"/>
          <p:cNvSpPr/>
          <p:nvPr/>
        </p:nvSpPr>
        <p:spPr>
          <a:xfrm>
            <a:off x="1170495" y="4087224"/>
            <a:ext cx="5811088" cy="413323"/>
          </a:xfrm>
          <a:prstGeom prst="rect">
            <a:avLst/>
          </a:prstGeom>
          <a:noFill/>
          <a:ln w="57150">
            <a:solidFill>
              <a:srgbClr val="DF57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1600480" y="982741"/>
            <a:ext cx="5865087" cy="413323"/>
          </a:xfrm>
          <a:prstGeom prst="rect">
            <a:avLst/>
          </a:prstGeom>
          <a:noFill/>
          <a:ln w="57150">
            <a:solidFill>
              <a:srgbClr val="DF57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6514664" y="982741"/>
            <a:ext cx="1883048" cy="413323"/>
          </a:xfrm>
          <a:prstGeom prst="rect">
            <a:avLst/>
          </a:prstGeom>
          <a:noFill/>
          <a:ln w="5715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6052655" y="4085003"/>
            <a:ext cx="1883048" cy="413323"/>
          </a:xfrm>
          <a:prstGeom prst="rect">
            <a:avLst/>
          </a:prstGeom>
          <a:noFill/>
          <a:ln w="5715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88557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1000"/>
                                        <p:tgtEl>
                                          <p:spTgt spid="66"/>
                                        </p:tgtEl>
                                      </p:cBhvr>
                                    </p:animEffect>
                                    <p:anim calcmode="lin" valueType="num">
                                      <p:cBhvr>
                                        <p:cTn id="26" dur="1000" fill="hold"/>
                                        <p:tgtEl>
                                          <p:spTgt spid="66"/>
                                        </p:tgtEl>
                                        <p:attrNameLst>
                                          <p:attrName>ppt_x</p:attrName>
                                        </p:attrNameLst>
                                      </p:cBhvr>
                                      <p:tavLst>
                                        <p:tav tm="0">
                                          <p:val>
                                            <p:strVal val="#ppt_x"/>
                                          </p:val>
                                        </p:tav>
                                        <p:tav tm="100000">
                                          <p:val>
                                            <p:strVal val="#ppt_x"/>
                                          </p:val>
                                        </p:tav>
                                      </p:tavLst>
                                    </p:anim>
                                    <p:anim calcmode="lin" valueType="num">
                                      <p:cBhvr>
                                        <p:cTn id="27" dur="1000" fill="hold"/>
                                        <p:tgtEl>
                                          <p:spTgt spid="6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1000"/>
                                        <p:tgtEl>
                                          <p:spTgt spid="67"/>
                                        </p:tgtEl>
                                      </p:cBhvr>
                                    </p:animEffect>
                                    <p:anim calcmode="lin" valueType="num">
                                      <p:cBhvr>
                                        <p:cTn id="31" dur="1000" fill="hold"/>
                                        <p:tgtEl>
                                          <p:spTgt spid="67"/>
                                        </p:tgtEl>
                                        <p:attrNameLst>
                                          <p:attrName>ppt_x</p:attrName>
                                        </p:attrNameLst>
                                      </p:cBhvr>
                                      <p:tavLst>
                                        <p:tav tm="0">
                                          <p:val>
                                            <p:strVal val="#ppt_x"/>
                                          </p:val>
                                        </p:tav>
                                        <p:tav tm="100000">
                                          <p:val>
                                            <p:strVal val="#ppt_x"/>
                                          </p:val>
                                        </p:tav>
                                      </p:tavLst>
                                    </p:anim>
                                    <p:anim calcmode="lin" valueType="num">
                                      <p:cBhvr>
                                        <p:cTn id="32" dur="1000" fill="hold"/>
                                        <p:tgtEl>
                                          <p:spTgt spid="6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1000"/>
                                        <p:tgtEl>
                                          <p:spTgt spid="68"/>
                                        </p:tgtEl>
                                      </p:cBhvr>
                                    </p:animEffect>
                                    <p:anim calcmode="lin" valueType="num">
                                      <p:cBhvr>
                                        <p:cTn id="36" dur="1000" fill="hold"/>
                                        <p:tgtEl>
                                          <p:spTgt spid="68"/>
                                        </p:tgtEl>
                                        <p:attrNameLst>
                                          <p:attrName>ppt_x</p:attrName>
                                        </p:attrNameLst>
                                      </p:cBhvr>
                                      <p:tavLst>
                                        <p:tav tm="0">
                                          <p:val>
                                            <p:strVal val="#ppt_x"/>
                                          </p:val>
                                        </p:tav>
                                        <p:tav tm="100000">
                                          <p:val>
                                            <p:strVal val="#ppt_x"/>
                                          </p:val>
                                        </p:tav>
                                      </p:tavLst>
                                    </p:anim>
                                    <p:anim calcmode="lin" valueType="num">
                                      <p:cBhvr>
                                        <p:cTn id="37" dur="1000" fill="hold"/>
                                        <p:tgtEl>
                                          <p:spTgt spid="68"/>
                                        </p:tgtEl>
                                        <p:attrNameLst>
                                          <p:attrName>ppt_y</p:attrName>
                                        </p:attrNameLst>
                                      </p:cBhvr>
                                      <p:tavLst>
                                        <p:tav tm="0">
                                          <p:val>
                                            <p:strVal val="#ppt_y+.1"/>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1000"/>
                                        <p:tgtEl>
                                          <p:spTgt spid="70"/>
                                        </p:tgtEl>
                                      </p:cBhvr>
                                    </p:animEffect>
                                    <p:anim calcmode="lin" valueType="num">
                                      <p:cBhvr>
                                        <p:cTn id="49" dur="1000" fill="hold"/>
                                        <p:tgtEl>
                                          <p:spTgt spid="70"/>
                                        </p:tgtEl>
                                        <p:attrNameLst>
                                          <p:attrName>ppt_x</p:attrName>
                                        </p:attrNameLst>
                                      </p:cBhvr>
                                      <p:tavLst>
                                        <p:tav tm="0">
                                          <p:val>
                                            <p:strVal val="#ppt_x"/>
                                          </p:val>
                                        </p:tav>
                                        <p:tav tm="100000">
                                          <p:val>
                                            <p:strVal val="#ppt_x"/>
                                          </p:val>
                                        </p:tav>
                                      </p:tavLst>
                                    </p:anim>
                                    <p:anim calcmode="lin" valueType="num">
                                      <p:cBhvr>
                                        <p:cTn id="50" dur="1000" fill="hold"/>
                                        <p:tgtEl>
                                          <p:spTgt spid="7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1000"/>
                                        <p:tgtEl>
                                          <p:spTgt spid="72"/>
                                        </p:tgtEl>
                                      </p:cBhvr>
                                    </p:animEffect>
                                    <p:anim calcmode="lin" valueType="num">
                                      <p:cBhvr>
                                        <p:cTn id="54" dur="1000" fill="hold"/>
                                        <p:tgtEl>
                                          <p:spTgt spid="72"/>
                                        </p:tgtEl>
                                        <p:attrNameLst>
                                          <p:attrName>ppt_x</p:attrName>
                                        </p:attrNameLst>
                                      </p:cBhvr>
                                      <p:tavLst>
                                        <p:tav tm="0">
                                          <p:val>
                                            <p:strVal val="#ppt_x"/>
                                          </p:val>
                                        </p:tav>
                                        <p:tav tm="100000">
                                          <p:val>
                                            <p:strVal val="#ppt_x"/>
                                          </p:val>
                                        </p:tav>
                                      </p:tavLst>
                                    </p:anim>
                                    <p:anim calcmode="lin" valueType="num">
                                      <p:cBhvr>
                                        <p:cTn id="55" dur="1000" fill="hold"/>
                                        <p:tgtEl>
                                          <p:spTgt spid="72"/>
                                        </p:tgtEl>
                                        <p:attrNameLst>
                                          <p:attrName>ppt_y</p:attrName>
                                        </p:attrNameLst>
                                      </p:cBhvr>
                                      <p:tavLst>
                                        <p:tav tm="0">
                                          <p:val>
                                            <p:strVal val="#ppt_y+.1"/>
                                          </p:val>
                                        </p:tav>
                                        <p:tav tm="100000">
                                          <p:val>
                                            <p:strVal val="#ppt_y"/>
                                          </p:val>
                                        </p:tav>
                                      </p:tavLst>
                                    </p:anim>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42"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fade">
                                      <p:cBhvr>
                                        <p:cTn id="66" dur="1000"/>
                                        <p:tgtEl>
                                          <p:spTgt spid="74"/>
                                        </p:tgtEl>
                                      </p:cBhvr>
                                    </p:animEffect>
                                    <p:anim calcmode="lin" valueType="num">
                                      <p:cBhvr>
                                        <p:cTn id="67" dur="1000" fill="hold"/>
                                        <p:tgtEl>
                                          <p:spTgt spid="74"/>
                                        </p:tgtEl>
                                        <p:attrNameLst>
                                          <p:attrName>ppt_x</p:attrName>
                                        </p:attrNameLst>
                                      </p:cBhvr>
                                      <p:tavLst>
                                        <p:tav tm="0">
                                          <p:val>
                                            <p:strVal val="#ppt_x"/>
                                          </p:val>
                                        </p:tav>
                                        <p:tav tm="100000">
                                          <p:val>
                                            <p:strVal val="#ppt_x"/>
                                          </p:val>
                                        </p:tav>
                                      </p:tavLst>
                                    </p:anim>
                                    <p:anim calcmode="lin" valueType="num">
                                      <p:cBhvr>
                                        <p:cTn id="68" dur="1000" fill="hold"/>
                                        <p:tgtEl>
                                          <p:spTgt spid="7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par>
                                <p:cTn id="74" presetID="10" presetClass="entr" presetSubtype="0"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par>
                                <p:cTn id="77" presetID="42" presetClass="entr" presetSubtype="0" fill="hold" grpId="0" nodeType="with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1000"/>
                                        <p:tgtEl>
                                          <p:spTgt spid="76"/>
                                        </p:tgtEl>
                                      </p:cBhvr>
                                    </p:animEffect>
                                    <p:anim calcmode="lin" valueType="num">
                                      <p:cBhvr>
                                        <p:cTn id="80" dur="1000" fill="hold"/>
                                        <p:tgtEl>
                                          <p:spTgt spid="76"/>
                                        </p:tgtEl>
                                        <p:attrNameLst>
                                          <p:attrName>ppt_x</p:attrName>
                                        </p:attrNameLst>
                                      </p:cBhvr>
                                      <p:tavLst>
                                        <p:tav tm="0">
                                          <p:val>
                                            <p:strVal val="#ppt_x"/>
                                          </p:val>
                                        </p:tav>
                                        <p:tav tm="100000">
                                          <p:val>
                                            <p:strVal val="#ppt_x"/>
                                          </p:val>
                                        </p:tav>
                                      </p:tavLst>
                                    </p:anim>
                                    <p:anim calcmode="lin" valueType="num">
                                      <p:cBhvr>
                                        <p:cTn id="81" dur="1000" fill="hold"/>
                                        <p:tgtEl>
                                          <p:spTgt spid="7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1000"/>
                                        <p:tgtEl>
                                          <p:spTgt spid="77"/>
                                        </p:tgtEl>
                                      </p:cBhvr>
                                    </p:animEffect>
                                    <p:anim calcmode="lin" valueType="num">
                                      <p:cBhvr>
                                        <p:cTn id="85" dur="1000" fill="hold"/>
                                        <p:tgtEl>
                                          <p:spTgt spid="77"/>
                                        </p:tgtEl>
                                        <p:attrNameLst>
                                          <p:attrName>ppt_x</p:attrName>
                                        </p:attrNameLst>
                                      </p:cBhvr>
                                      <p:tavLst>
                                        <p:tav tm="0">
                                          <p:val>
                                            <p:strVal val="#ppt_x"/>
                                          </p:val>
                                        </p:tav>
                                        <p:tav tm="100000">
                                          <p:val>
                                            <p:strVal val="#ppt_x"/>
                                          </p:val>
                                        </p:tav>
                                      </p:tavLst>
                                    </p:anim>
                                    <p:anim calcmode="lin" valueType="num">
                                      <p:cBhvr>
                                        <p:cTn id="86" dur="1000" fill="hold"/>
                                        <p:tgtEl>
                                          <p:spTgt spid="77"/>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fade">
                                      <p:cBhvr>
                                        <p:cTn id="89" dur="1000"/>
                                        <p:tgtEl>
                                          <p:spTgt spid="78"/>
                                        </p:tgtEl>
                                      </p:cBhvr>
                                    </p:animEffect>
                                    <p:anim calcmode="lin" valueType="num">
                                      <p:cBhvr>
                                        <p:cTn id="90" dur="1000" fill="hold"/>
                                        <p:tgtEl>
                                          <p:spTgt spid="78"/>
                                        </p:tgtEl>
                                        <p:attrNameLst>
                                          <p:attrName>ppt_x</p:attrName>
                                        </p:attrNameLst>
                                      </p:cBhvr>
                                      <p:tavLst>
                                        <p:tav tm="0">
                                          <p:val>
                                            <p:strVal val="#ppt_x"/>
                                          </p:val>
                                        </p:tav>
                                        <p:tav tm="100000">
                                          <p:val>
                                            <p:strVal val="#ppt_x"/>
                                          </p:val>
                                        </p:tav>
                                      </p:tavLst>
                                    </p:anim>
                                    <p:anim calcmode="lin" valueType="num">
                                      <p:cBhvr>
                                        <p:cTn id="91" dur="1000" fill="hold"/>
                                        <p:tgtEl>
                                          <p:spTgt spid="78"/>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par>
                                <p:cTn id="95" presetID="42" presetClass="entr" presetSubtype="0" fill="hold" grpId="0" nodeType="with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fade">
                                      <p:cBhvr>
                                        <p:cTn id="102" dur="1000"/>
                                        <p:tgtEl>
                                          <p:spTgt spid="80"/>
                                        </p:tgtEl>
                                      </p:cBhvr>
                                    </p:animEffect>
                                    <p:anim calcmode="lin" valueType="num">
                                      <p:cBhvr>
                                        <p:cTn id="103" dur="1000" fill="hold"/>
                                        <p:tgtEl>
                                          <p:spTgt spid="80"/>
                                        </p:tgtEl>
                                        <p:attrNameLst>
                                          <p:attrName>ppt_x</p:attrName>
                                        </p:attrNameLst>
                                      </p:cBhvr>
                                      <p:tavLst>
                                        <p:tav tm="0">
                                          <p:val>
                                            <p:strVal val="#ppt_x"/>
                                          </p:val>
                                        </p:tav>
                                        <p:tav tm="100000">
                                          <p:val>
                                            <p:strVal val="#ppt_x"/>
                                          </p:val>
                                        </p:tav>
                                      </p:tavLst>
                                    </p:anim>
                                    <p:anim calcmode="lin" valueType="num">
                                      <p:cBhvr>
                                        <p:cTn id="104" dur="1000" fill="hold"/>
                                        <p:tgtEl>
                                          <p:spTgt spid="80"/>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par>
                                <p:cTn id="110" presetID="10"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183"/>
                                        </p:tgtEl>
                                        <p:attrNameLst>
                                          <p:attrName>style.visibility</p:attrName>
                                        </p:attrNameLst>
                                      </p:cBhvr>
                                      <p:to>
                                        <p:strVal val="visible"/>
                                      </p:to>
                                    </p:set>
                                    <p:animEffect transition="in" filter="fade">
                                      <p:cBhvr>
                                        <p:cTn id="115" dur="1000"/>
                                        <p:tgtEl>
                                          <p:spTgt spid="183"/>
                                        </p:tgtEl>
                                      </p:cBhvr>
                                    </p:animEffect>
                                    <p:anim calcmode="lin" valueType="num">
                                      <p:cBhvr>
                                        <p:cTn id="116" dur="1000" fill="hold"/>
                                        <p:tgtEl>
                                          <p:spTgt spid="183"/>
                                        </p:tgtEl>
                                        <p:attrNameLst>
                                          <p:attrName>ppt_x</p:attrName>
                                        </p:attrNameLst>
                                      </p:cBhvr>
                                      <p:tavLst>
                                        <p:tav tm="0">
                                          <p:val>
                                            <p:strVal val="#ppt_x"/>
                                          </p:val>
                                        </p:tav>
                                        <p:tav tm="100000">
                                          <p:val>
                                            <p:strVal val="#ppt_x"/>
                                          </p:val>
                                        </p:tav>
                                      </p:tavLst>
                                    </p:anim>
                                    <p:anim calcmode="lin" valueType="num">
                                      <p:cBhvr>
                                        <p:cTn id="117" dur="1000" fill="hold"/>
                                        <p:tgtEl>
                                          <p:spTgt spid="183"/>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83"/>
                                        </p:tgtEl>
                                        <p:attrNameLst>
                                          <p:attrName>style.visibility</p:attrName>
                                        </p:attrNameLst>
                                      </p:cBhvr>
                                      <p:to>
                                        <p:strVal val="visible"/>
                                      </p:to>
                                    </p:set>
                                    <p:animEffect transition="in" filter="fade">
                                      <p:cBhvr>
                                        <p:cTn id="120" dur="1000"/>
                                        <p:tgtEl>
                                          <p:spTgt spid="83"/>
                                        </p:tgtEl>
                                      </p:cBhvr>
                                    </p:animEffect>
                                    <p:anim calcmode="lin" valueType="num">
                                      <p:cBhvr>
                                        <p:cTn id="121" dur="1000" fill="hold"/>
                                        <p:tgtEl>
                                          <p:spTgt spid="83"/>
                                        </p:tgtEl>
                                        <p:attrNameLst>
                                          <p:attrName>ppt_x</p:attrName>
                                        </p:attrNameLst>
                                      </p:cBhvr>
                                      <p:tavLst>
                                        <p:tav tm="0">
                                          <p:val>
                                            <p:strVal val="#ppt_x"/>
                                          </p:val>
                                        </p:tav>
                                        <p:tav tm="100000">
                                          <p:val>
                                            <p:strVal val="#ppt_x"/>
                                          </p:val>
                                        </p:tav>
                                      </p:tavLst>
                                    </p:anim>
                                    <p:anim calcmode="lin" valueType="num">
                                      <p:cBhvr>
                                        <p:cTn id="122" dur="1000" fill="hold"/>
                                        <p:tgtEl>
                                          <p:spTgt spid="83"/>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fade">
                                      <p:cBhvr>
                                        <p:cTn id="125" dur="1000"/>
                                        <p:tgtEl>
                                          <p:spTgt spid="84"/>
                                        </p:tgtEl>
                                      </p:cBhvr>
                                    </p:animEffect>
                                    <p:anim calcmode="lin" valueType="num">
                                      <p:cBhvr>
                                        <p:cTn id="126" dur="1000" fill="hold"/>
                                        <p:tgtEl>
                                          <p:spTgt spid="84"/>
                                        </p:tgtEl>
                                        <p:attrNameLst>
                                          <p:attrName>ppt_x</p:attrName>
                                        </p:attrNameLst>
                                      </p:cBhvr>
                                      <p:tavLst>
                                        <p:tav tm="0">
                                          <p:val>
                                            <p:strVal val="#ppt_x"/>
                                          </p:val>
                                        </p:tav>
                                        <p:tav tm="100000">
                                          <p:val>
                                            <p:strVal val="#ppt_x"/>
                                          </p:val>
                                        </p:tav>
                                      </p:tavLst>
                                    </p:anim>
                                    <p:anim calcmode="lin" valueType="num">
                                      <p:cBhvr>
                                        <p:cTn id="127" dur="1000" fill="hold"/>
                                        <p:tgtEl>
                                          <p:spTgt spid="84"/>
                                        </p:tgtEl>
                                        <p:attrNameLst>
                                          <p:attrName>ppt_y</p:attrName>
                                        </p:attrNameLst>
                                      </p:cBhvr>
                                      <p:tavLst>
                                        <p:tav tm="0">
                                          <p:val>
                                            <p:strVal val="#ppt_y+.1"/>
                                          </p:val>
                                        </p:tav>
                                        <p:tav tm="100000">
                                          <p:val>
                                            <p:strVal val="#ppt_y"/>
                                          </p:val>
                                        </p:tav>
                                      </p:tavLst>
                                    </p:anim>
                                  </p:childTnLst>
                                </p:cTn>
                              </p:par>
                              <p:par>
                                <p:cTn id="128" presetID="10" presetClass="entr" presetSubtype="0" fill="hold" grpId="0" nodeType="withEffect">
                                  <p:stCondLst>
                                    <p:cond delay="0"/>
                                  </p:stCondLst>
                                  <p:childTnLst>
                                    <p:set>
                                      <p:cBhvr>
                                        <p:cTn id="129" dur="1" fill="hold">
                                          <p:stCondLst>
                                            <p:cond delay="0"/>
                                          </p:stCondLst>
                                        </p:cTn>
                                        <p:tgtEl>
                                          <p:spTgt spid="42"/>
                                        </p:tgtEl>
                                        <p:attrNameLst>
                                          <p:attrName>style.visibility</p:attrName>
                                        </p:attrNameLst>
                                      </p:cBhvr>
                                      <p:to>
                                        <p:strVal val="visible"/>
                                      </p:to>
                                    </p:set>
                                    <p:animEffect transition="in" filter="fade">
                                      <p:cBhvr>
                                        <p:cTn id="130" dur="500"/>
                                        <p:tgtEl>
                                          <p:spTgt spid="42"/>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1000"/>
                                        <p:tgtEl>
                                          <p:spTgt spid="85"/>
                                        </p:tgtEl>
                                      </p:cBhvr>
                                    </p:animEffect>
                                    <p:anim calcmode="lin" valueType="num">
                                      <p:cBhvr>
                                        <p:cTn id="134" dur="1000" fill="hold"/>
                                        <p:tgtEl>
                                          <p:spTgt spid="85"/>
                                        </p:tgtEl>
                                        <p:attrNameLst>
                                          <p:attrName>ppt_x</p:attrName>
                                        </p:attrNameLst>
                                      </p:cBhvr>
                                      <p:tavLst>
                                        <p:tav tm="0">
                                          <p:val>
                                            <p:strVal val="#ppt_x"/>
                                          </p:val>
                                        </p:tav>
                                        <p:tav tm="100000">
                                          <p:val>
                                            <p:strVal val="#ppt_x"/>
                                          </p:val>
                                        </p:tav>
                                      </p:tavLst>
                                    </p:anim>
                                    <p:anim calcmode="lin" valueType="num">
                                      <p:cBhvr>
                                        <p:cTn id="135" dur="1000" fill="hold"/>
                                        <p:tgtEl>
                                          <p:spTgt spid="85"/>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86"/>
                                        </p:tgtEl>
                                        <p:attrNameLst>
                                          <p:attrName>style.visibility</p:attrName>
                                        </p:attrNameLst>
                                      </p:cBhvr>
                                      <p:to>
                                        <p:strVal val="visible"/>
                                      </p:to>
                                    </p:set>
                                    <p:animEffect transition="in" filter="fade">
                                      <p:cBhvr>
                                        <p:cTn id="138" dur="1000"/>
                                        <p:tgtEl>
                                          <p:spTgt spid="86"/>
                                        </p:tgtEl>
                                      </p:cBhvr>
                                    </p:animEffect>
                                    <p:anim calcmode="lin" valueType="num">
                                      <p:cBhvr>
                                        <p:cTn id="139" dur="1000" fill="hold"/>
                                        <p:tgtEl>
                                          <p:spTgt spid="86"/>
                                        </p:tgtEl>
                                        <p:attrNameLst>
                                          <p:attrName>ppt_x</p:attrName>
                                        </p:attrNameLst>
                                      </p:cBhvr>
                                      <p:tavLst>
                                        <p:tav tm="0">
                                          <p:val>
                                            <p:strVal val="#ppt_x"/>
                                          </p:val>
                                        </p:tav>
                                        <p:tav tm="100000">
                                          <p:val>
                                            <p:strVal val="#ppt_x"/>
                                          </p:val>
                                        </p:tav>
                                      </p:tavLst>
                                    </p:anim>
                                    <p:anim calcmode="lin" valueType="num">
                                      <p:cBhvr>
                                        <p:cTn id="140" dur="1000" fill="hold"/>
                                        <p:tgtEl>
                                          <p:spTgt spid="86"/>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87"/>
                                        </p:tgtEl>
                                        <p:attrNameLst>
                                          <p:attrName>style.visibility</p:attrName>
                                        </p:attrNameLst>
                                      </p:cBhvr>
                                      <p:to>
                                        <p:strVal val="visible"/>
                                      </p:to>
                                    </p:set>
                                    <p:animEffect transition="in" filter="fade">
                                      <p:cBhvr>
                                        <p:cTn id="143" dur="1000"/>
                                        <p:tgtEl>
                                          <p:spTgt spid="87"/>
                                        </p:tgtEl>
                                      </p:cBhvr>
                                    </p:animEffect>
                                    <p:anim calcmode="lin" valueType="num">
                                      <p:cBhvr>
                                        <p:cTn id="144" dur="1000" fill="hold"/>
                                        <p:tgtEl>
                                          <p:spTgt spid="87"/>
                                        </p:tgtEl>
                                        <p:attrNameLst>
                                          <p:attrName>ppt_x</p:attrName>
                                        </p:attrNameLst>
                                      </p:cBhvr>
                                      <p:tavLst>
                                        <p:tav tm="0">
                                          <p:val>
                                            <p:strVal val="#ppt_x"/>
                                          </p:val>
                                        </p:tav>
                                        <p:tav tm="100000">
                                          <p:val>
                                            <p:strVal val="#ppt_x"/>
                                          </p:val>
                                        </p:tav>
                                      </p:tavLst>
                                    </p:anim>
                                    <p:anim calcmode="lin" valueType="num">
                                      <p:cBhvr>
                                        <p:cTn id="145" dur="1000" fill="hold"/>
                                        <p:tgtEl>
                                          <p:spTgt spid="87"/>
                                        </p:tgtEl>
                                        <p:attrNameLst>
                                          <p:attrName>ppt_y</p:attrName>
                                        </p:attrNameLst>
                                      </p:cBhvr>
                                      <p:tavLst>
                                        <p:tav tm="0">
                                          <p:val>
                                            <p:strVal val="#ppt_y+.1"/>
                                          </p:val>
                                        </p:tav>
                                        <p:tav tm="100000">
                                          <p:val>
                                            <p:strVal val="#ppt_y"/>
                                          </p:val>
                                        </p:tav>
                                      </p:tavLst>
                                    </p:anim>
                                  </p:childTnLst>
                                </p:cTn>
                              </p:par>
                              <p:par>
                                <p:cTn id="146" presetID="10"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childTnLst>
                                </p:cTn>
                              </p:par>
                              <p:par>
                                <p:cTn id="149" presetID="42" presetClass="entr" presetSubtype="0" fill="hold" grpId="0" nodeType="withEffect">
                                  <p:stCondLst>
                                    <p:cond delay="0"/>
                                  </p:stCondLst>
                                  <p:childTnLst>
                                    <p:set>
                                      <p:cBhvr>
                                        <p:cTn id="150" dur="1" fill="hold">
                                          <p:stCondLst>
                                            <p:cond delay="0"/>
                                          </p:stCondLst>
                                        </p:cTn>
                                        <p:tgtEl>
                                          <p:spTgt spid="165"/>
                                        </p:tgtEl>
                                        <p:attrNameLst>
                                          <p:attrName>style.visibility</p:attrName>
                                        </p:attrNameLst>
                                      </p:cBhvr>
                                      <p:to>
                                        <p:strVal val="visible"/>
                                      </p:to>
                                    </p:set>
                                    <p:animEffect transition="in" filter="fade">
                                      <p:cBhvr>
                                        <p:cTn id="151" dur="1000"/>
                                        <p:tgtEl>
                                          <p:spTgt spid="165"/>
                                        </p:tgtEl>
                                      </p:cBhvr>
                                    </p:animEffect>
                                    <p:anim calcmode="lin" valueType="num">
                                      <p:cBhvr>
                                        <p:cTn id="152" dur="1000" fill="hold"/>
                                        <p:tgtEl>
                                          <p:spTgt spid="165"/>
                                        </p:tgtEl>
                                        <p:attrNameLst>
                                          <p:attrName>ppt_x</p:attrName>
                                        </p:attrNameLst>
                                      </p:cBhvr>
                                      <p:tavLst>
                                        <p:tav tm="0">
                                          <p:val>
                                            <p:strVal val="#ppt_x"/>
                                          </p:val>
                                        </p:tav>
                                        <p:tav tm="100000">
                                          <p:val>
                                            <p:strVal val="#ppt_x"/>
                                          </p:val>
                                        </p:tav>
                                      </p:tavLst>
                                    </p:anim>
                                    <p:anim calcmode="lin" valueType="num">
                                      <p:cBhvr>
                                        <p:cTn id="153" dur="1000" fill="hold"/>
                                        <p:tgtEl>
                                          <p:spTgt spid="165"/>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166"/>
                                        </p:tgtEl>
                                        <p:attrNameLst>
                                          <p:attrName>style.visibility</p:attrName>
                                        </p:attrNameLst>
                                      </p:cBhvr>
                                      <p:to>
                                        <p:strVal val="visible"/>
                                      </p:to>
                                    </p:set>
                                    <p:animEffect transition="in" filter="fade">
                                      <p:cBhvr>
                                        <p:cTn id="156" dur="1000"/>
                                        <p:tgtEl>
                                          <p:spTgt spid="166"/>
                                        </p:tgtEl>
                                      </p:cBhvr>
                                    </p:animEffect>
                                    <p:anim calcmode="lin" valueType="num">
                                      <p:cBhvr>
                                        <p:cTn id="157" dur="1000" fill="hold"/>
                                        <p:tgtEl>
                                          <p:spTgt spid="166"/>
                                        </p:tgtEl>
                                        <p:attrNameLst>
                                          <p:attrName>ppt_x</p:attrName>
                                        </p:attrNameLst>
                                      </p:cBhvr>
                                      <p:tavLst>
                                        <p:tav tm="0">
                                          <p:val>
                                            <p:strVal val="#ppt_x"/>
                                          </p:val>
                                        </p:tav>
                                        <p:tav tm="100000">
                                          <p:val>
                                            <p:strVal val="#ppt_x"/>
                                          </p:val>
                                        </p:tav>
                                      </p:tavLst>
                                    </p:anim>
                                    <p:anim calcmode="lin" valueType="num">
                                      <p:cBhvr>
                                        <p:cTn id="158" dur="1000" fill="hold"/>
                                        <p:tgtEl>
                                          <p:spTgt spid="166"/>
                                        </p:tgtEl>
                                        <p:attrNameLst>
                                          <p:attrName>ppt_y</p:attrName>
                                        </p:attrNameLst>
                                      </p:cBhvr>
                                      <p:tavLst>
                                        <p:tav tm="0">
                                          <p:val>
                                            <p:strVal val="#ppt_y+.1"/>
                                          </p:val>
                                        </p:tav>
                                        <p:tav tm="100000">
                                          <p:val>
                                            <p:strVal val="#ppt_y"/>
                                          </p:val>
                                        </p:tav>
                                      </p:tavLst>
                                    </p:anim>
                                  </p:childTnLst>
                                </p:cTn>
                              </p:par>
                              <p:par>
                                <p:cTn id="159" presetID="10" presetClass="entr" presetSubtype="0" fill="hold" grpId="0" nodeType="withEffect">
                                  <p:stCondLst>
                                    <p:cond delay="0"/>
                                  </p:stCondLst>
                                  <p:childTnLst>
                                    <p:set>
                                      <p:cBhvr>
                                        <p:cTn id="160" dur="1" fill="hold">
                                          <p:stCondLst>
                                            <p:cond delay="0"/>
                                          </p:stCondLst>
                                        </p:cTn>
                                        <p:tgtEl>
                                          <p:spTgt spid="167"/>
                                        </p:tgtEl>
                                        <p:attrNameLst>
                                          <p:attrName>style.visibility</p:attrName>
                                        </p:attrNameLst>
                                      </p:cBhvr>
                                      <p:to>
                                        <p:strVal val="visible"/>
                                      </p:to>
                                    </p:set>
                                    <p:animEffect transition="in" filter="fade">
                                      <p:cBhvr>
                                        <p:cTn id="161" dur="500"/>
                                        <p:tgtEl>
                                          <p:spTgt spid="167"/>
                                        </p:tgtEl>
                                      </p:cBhvr>
                                    </p:animEffect>
                                  </p:childTnLst>
                                </p:cTn>
                              </p:par>
                              <p:par>
                                <p:cTn id="162" presetID="42" presetClass="entr" presetSubtype="0" fill="hold" grpId="0" nodeType="withEffect">
                                  <p:stCondLst>
                                    <p:cond delay="0"/>
                                  </p:stCondLst>
                                  <p:childTnLst>
                                    <p:set>
                                      <p:cBhvr>
                                        <p:cTn id="163" dur="1" fill="hold">
                                          <p:stCondLst>
                                            <p:cond delay="0"/>
                                          </p:stCondLst>
                                        </p:cTn>
                                        <p:tgtEl>
                                          <p:spTgt spid="184"/>
                                        </p:tgtEl>
                                        <p:attrNameLst>
                                          <p:attrName>style.visibility</p:attrName>
                                        </p:attrNameLst>
                                      </p:cBhvr>
                                      <p:to>
                                        <p:strVal val="visible"/>
                                      </p:to>
                                    </p:set>
                                    <p:animEffect transition="in" filter="fade">
                                      <p:cBhvr>
                                        <p:cTn id="164" dur="1000"/>
                                        <p:tgtEl>
                                          <p:spTgt spid="184"/>
                                        </p:tgtEl>
                                      </p:cBhvr>
                                    </p:animEffect>
                                    <p:anim calcmode="lin" valueType="num">
                                      <p:cBhvr>
                                        <p:cTn id="165" dur="1000" fill="hold"/>
                                        <p:tgtEl>
                                          <p:spTgt spid="184"/>
                                        </p:tgtEl>
                                        <p:attrNameLst>
                                          <p:attrName>ppt_x</p:attrName>
                                        </p:attrNameLst>
                                      </p:cBhvr>
                                      <p:tavLst>
                                        <p:tav tm="0">
                                          <p:val>
                                            <p:strVal val="#ppt_x"/>
                                          </p:val>
                                        </p:tav>
                                        <p:tav tm="100000">
                                          <p:val>
                                            <p:strVal val="#ppt_x"/>
                                          </p:val>
                                        </p:tav>
                                      </p:tavLst>
                                    </p:anim>
                                    <p:anim calcmode="lin" valueType="num">
                                      <p:cBhvr>
                                        <p:cTn id="166" dur="1000" fill="hold"/>
                                        <p:tgtEl>
                                          <p:spTgt spid="184"/>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90"/>
                                        </p:tgtEl>
                                        <p:attrNameLst>
                                          <p:attrName>style.visibility</p:attrName>
                                        </p:attrNameLst>
                                      </p:cBhvr>
                                      <p:to>
                                        <p:strVal val="visible"/>
                                      </p:to>
                                    </p:set>
                                    <p:animEffect transition="in" filter="fade">
                                      <p:cBhvr>
                                        <p:cTn id="171" dur="1000"/>
                                        <p:tgtEl>
                                          <p:spTgt spid="90"/>
                                        </p:tgtEl>
                                      </p:cBhvr>
                                    </p:animEffect>
                                    <p:anim calcmode="lin" valueType="num">
                                      <p:cBhvr>
                                        <p:cTn id="172" dur="1000" fill="hold"/>
                                        <p:tgtEl>
                                          <p:spTgt spid="90"/>
                                        </p:tgtEl>
                                        <p:attrNameLst>
                                          <p:attrName>ppt_x</p:attrName>
                                        </p:attrNameLst>
                                      </p:cBhvr>
                                      <p:tavLst>
                                        <p:tav tm="0">
                                          <p:val>
                                            <p:strVal val="#ppt_x"/>
                                          </p:val>
                                        </p:tav>
                                        <p:tav tm="100000">
                                          <p:val>
                                            <p:strVal val="#ppt_x"/>
                                          </p:val>
                                        </p:tav>
                                      </p:tavLst>
                                    </p:anim>
                                    <p:anim calcmode="lin" valueType="num">
                                      <p:cBhvr>
                                        <p:cTn id="173" dur="1000" fill="hold"/>
                                        <p:tgtEl>
                                          <p:spTgt spid="90"/>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92"/>
                                        </p:tgtEl>
                                        <p:attrNameLst>
                                          <p:attrName>style.visibility</p:attrName>
                                        </p:attrNameLst>
                                      </p:cBhvr>
                                      <p:to>
                                        <p:strVal val="visible"/>
                                      </p:to>
                                    </p:set>
                                    <p:animEffect transition="in" filter="fade">
                                      <p:cBhvr>
                                        <p:cTn id="176" dur="1000"/>
                                        <p:tgtEl>
                                          <p:spTgt spid="92"/>
                                        </p:tgtEl>
                                      </p:cBhvr>
                                    </p:animEffect>
                                    <p:anim calcmode="lin" valueType="num">
                                      <p:cBhvr>
                                        <p:cTn id="177" dur="1000" fill="hold"/>
                                        <p:tgtEl>
                                          <p:spTgt spid="92"/>
                                        </p:tgtEl>
                                        <p:attrNameLst>
                                          <p:attrName>ppt_x</p:attrName>
                                        </p:attrNameLst>
                                      </p:cBhvr>
                                      <p:tavLst>
                                        <p:tav tm="0">
                                          <p:val>
                                            <p:strVal val="#ppt_x"/>
                                          </p:val>
                                        </p:tav>
                                        <p:tav tm="100000">
                                          <p:val>
                                            <p:strVal val="#ppt_x"/>
                                          </p:val>
                                        </p:tav>
                                      </p:tavLst>
                                    </p:anim>
                                    <p:anim calcmode="lin" valueType="num">
                                      <p:cBhvr>
                                        <p:cTn id="178" dur="1000" fill="hold"/>
                                        <p:tgtEl>
                                          <p:spTgt spid="92"/>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93"/>
                                        </p:tgtEl>
                                        <p:attrNameLst>
                                          <p:attrName>style.visibility</p:attrName>
                                        </p:attrNameLst>
                                      </p:cBhvr>
                                      <p:to>
                                        <p:strVal val="visible"/>
                                      </p:to>
                                    </p:set>
                                    <p:animEffect transition="in" filter="fade">
                                      <p:cBhvr>
                                        <p:cTn id="181" dur="1000"/>
                                        <p:tgtEl>
                                          <p:spTgt spid="93"/>
                                        </p:tgtEl>
                                      </p:cBhvr>
                                    </p:animEffect>
                                    <p:anim calcmode="lin" valueType="num">
                                      <p:cBhvr>
                                        <p:cTn id="182" dur="1000" fill="hold"/>
                                        <p:tgtEl>
                                          <p:spTgt spid="93"/>
                                        </p:tgtEl>
                                        <p:attrNameLst>
                                          <p:attrName>ppt_x</p:attrName>
                                        </p:attrNameLst>
                                      </p:cBhvr>
                                      <p:tavLst>
                                        <p:tav tm="0">
                                          <p:val>
                                            <p:strVal val="#ppt_x"/>
                                          </p:val>
                                        </p:tav>
                                        <p:tav tm="100000">
                                          <p:val>
                                            <p:strVal val="#ppt_x"/>
                                          </p:val>
                                        </p:tav>
                                      </p:tavLst>
                                    </p:anim>
                                    <p:anim calcmode="lin" valueType="num">
                                      <p:cBhvr>
                                        <p:cTn id="183" dur="1000" fill="hold"/>
                                        <p:tgtEl>
                                          <p:spTgt spid="93"/>
                                        </p:tgtEl>
                                        <p:attrNameLst>
                                          <p:attrName>ppt_y</p:attrName>
                                        </p:attrNameLst>
                                      </p:cBhvr>
                                      <p:tavLst>
                                        <p:tav tm="0">
                                          <p:val>
                                            <p:strVal val="#ppt_y+.1"/>
                                          </p:val>
                                        </p:tav>
                                        <p:tav tm="100000">
                                          <p:val>
                                            <p:strVal val="#ppt_y"/>
                                          </p:val>
                                        </p:tav>
                                      </p:tavLst>
                                    </p:anim>
                                  </p:childTnLst>
                                </p:cTn>
                              </p:par>
                              <p:par>
                                <p:cTn id="184" presetID="10" presetClass="entr" presetSubtype="0" fill="hold" grpId="0" nodeType="withEffect">
                                  <p:stCondLst>
                                    <p:cond delay="0"/>
                                  </p:stCondLst>
                                  <p:childTnLst>
                                    <p:set>
                                      <p:cBhvr>
                                        <p:cTn id="185" dur="1" fill="hold">
                                          <p:stCondLst>
                                            <p:cond delay="0"/>
                                          </p:stCondLst>
                                        </p:cTn>
                                        <p:tgtEl>
                                          <p:spTgt spid="117"/>
                                        </p:tgtEl>
                                        <p:attrNameLst>
                                          <p:attrName>style.visibility</p:attrName>
                                        </p:attrNameLst>
                                      </p:cBhvr>
                                      <p:to>
                                        <p:strVal val="visible"/>
                                      </p:to>
                                    </p:set>
                                    <p:animEffect transition="in" filter="fade">
                                      <p:cBhvr>
                                        <p:cTn id="186" dur="500"/>
                                        <p:tgtEl>
                                          <p:spTgt spid="117"/>
                                        </p:tgtEl>
                                      </p:cBhvr>
                                    </p:animEffect>
                                  </p:childTnLst>
                                </p:cTn>
                              </p:par>
                              <p:par>
                                <p:cTn id="187" presetID="42" presetClass="entr" presetSubtype="0" fill="hold" grpId="0" nodeType="withEffect">
                                  <p:stCondLst>
                                    <p:cond delay="0"/>
                                  </p:stCondLst>
                                  <p:childTnLst>
                                    <p:set>
                                      <p:cBhvr>
                                        <p:cTn id="188" dur="1" fill="hold">
                                          <p:stCondLst>
                                            <p:cond delay="0"/>
                                          </p:stCondLst>
                                        </p:cTn>
                                        <p:tgtEl>
                                          <p:spTgt spid="95"/>
                                        </p:tgtEl>
                                        <p:attrNameLst>
                                          <p:attrName>style.visibility</p:attrName>
                                        </p:attrNameLst>
                                      </p:cBhvr>
                                      <p:to>
                                        <p:strVal val="visible"/>
                                      </p:to>
                                    </p:set>
                                    <p:animEffect transition="in" filter="fade">
                                      <p:cBhvr>
                                        <p:cTn id="189" dur="1000"/>
                                        <p:tgtEl>
                                          <p:spTgt spid="95"/>
                                        </p:tgtEl>
                                      </p:cBhvr>
                                    </p:animEffect>
                                    <p:anim calcmode="lin" valueType="num">
                                      <p:cBhvr>
                                        <p:cTn id="190" dur="1000" fill="hold"/>
                                        <p:tgtEl>
                                          <p:spTgt spid="95"/>
                                        </p:tgtEl>
                                        <p:attrNameLst>
                                          <p:attrName>ppt_x</p:attrName>
                                        </p:attrNameLst>
                                      </p:cBhvr>
                                      <p:tavLst>
                                        <p:tav tm="0">
                                          <p:val>
                                            <p:strVal val="#ppt_x"/>
                                          </p:val>
                                        </p:tav>
                                        <p:tav tm="100000">
                                          <p:val>
                                            <p:strVal val="#ppt_x"/>
                                          </p:val>
                                        </p:tav>
                                      </p:tavLst>
                                    </p:anim>
                                    <p:anim calcmode="lin" valueType="num">
                                      <p:cBhvr>
                                        <p:cTn id="191" dur="1000" fill="hold"/>
                                        <p:tgtEl>
                                          <p:spTgt spid="95"/>
                                        </p:tgtEl>
                                        <p:attrNameLst>
                                          <p:attrName>ppt_y</p:attrName>
                                        </p:attrNameLst>
                                      </p:cBhvr>
                                      <p:tavLst>
                                        <p:tav tm="0">
                                          <p:val>
                                            <p:strVal val="#ppt_y+.1"/>
                                          </p:val>
                                        </p:tav>
                                        <p:tav tm="100000">
                                          <p:val>
                                            <p:strVal val="#ppt_y"/>
                                          </p:val>
                                        </p:tav>
                                      </p:tavLst>
                                    </p:anim>
                                  </p:childTnLst>
                                </p:cTn>
                              </p:par>
                              <p:par>
                                <p:cTn id="192" presetID="42" presetClass="entr" presetSubtype="0" fill="hold" grpId="0" nodeType="withEffect">
                                  <p:stCondLst>
                                    <p:cond delay="0"/>
                                  </p:stCondLst>
                                  <p:childTnLst>
                                    <p:set>
                                      <p:cBhvr>
                                        <p:cTn id="193" dur="1" fill="hold">
                                          <p:stCondLst>
                                            <p:cond delay="0"/>
                                          </p:stCondLst>
                                        </p:cTn>
                                        <p:tgtEl>
                                          <p:spTgt spid="96"/>
                                        </p:tgtEl>
                                        <p:attrNameLst>
                                          <p:attrName>style.visibility</p:attrName>
                                        </p:attrNameLst>
                                      </p:cBhvr>
                                      <p:to>
                                        <p:strVal val="visible"/>
                                      </p:to>
                                    </p:set>
                                    <p:animEffect transition="in" filter="fade">
                                      <p:cBhvr>
                                        <p:cTn id="194" dur="1000"/>
                                        <p:tgtEl>
                                          <p:spTgt spid="96"/>
                                        </p:tgtEl>
                                      </p:cBhvr>
                                    </p:animEffect>
                                    <p:anim calcmode="lin" valueType="num">
                                      <p:cBhvr>
                                        <p:cTn id="195" dur="1000" fill="hold"/>
                                        <p:tgtEl>
                                          <p:spTgt spid="96"/>
                                        </p:tgtEl>
                                        <p:attrNameLst>
                                          <p:attrName>ppt_x</p:attrName>
                                        </p:attrNameLst>
                                      </p:cBhvr>
                                      <p:tavLst>
                                        <p:tav tm="0">
                                          <p:val>
                                            <p:strVal val="#ppt_x"/>
                                          </p:val>
                                        </p:tav>
                                        <p:tav tm="100000">
                                          <p:val>
                                            <p:strVal val="#ppt_x"/>
                                          </p:val>
                                        </p:tav>
                                      </p:tavLst>
                                    </p:anim>
                                    <p:anim calcmode="lin" valueType="num">
                                      <p:cBhvr>
                                        <p:cTn id="196" dur="1000" fill="hold"/>
                                        <p:tgtEl>
                                          <p:spTgt spid="96"/>
                                        </p:tgtEl>
                                        <p:attrNameLst>
                                          <p:attrName>ppt_y</p:attrName>
                                        </p:attrNameLst>
                                      </p:cBhvr>
                                      <p:tavLst>
                                        <p:tav tm="0">
                                          <p:val>
                                            <p:strVal val="#ppt_y+.1"/>
                                          </p:val>
                                        </p:tav>
                                        <p:tav tm="100000">
                                          <p:val>
                                            <p:strVal val="#ppt_y"/>
                                          </p:val>
                                        </p:tav>
                                      </p:tavLst>
                                    </p:anim>
                                  </p:childTnLst>
                                </p:cTn>
                              </p:par>
                              <p:par>
                                <p:cTn id="197" presetID="10" presetClass="entr" presetSubtype="0" fill="hold" grpId="0" nodeType="withEffect">
                                  <p:stCondLst>
                                    <p:cond delay="0"/>
                                  </p:stCondLst>
                                  <p:childTnLst>
                                    <p:set>
                                      <p:cBhvr>
                                        <p:cTn id="198" dur="1" fill="hold">
                                          <p:stCondLst>
                                            <p:cond delay="0"/>
                                          </p:stCondLst>
                                        </p:cTn>
                                        <p:tgtEl>
                                          <p:spTgt spid="118"/>
                                        </p:tgtEl>
                                        <p:attrNameLst>
                                          <p:attrName>style.visibility</p:attrName>
                                        </p:attrNameLst>
                                      </p:cBhvr>
                                      <p:to>
                                        <p:strVal val="visible"/>
                                      </p:to>
                                    </p:set>
                                    <p:animEffect transition="in" filter="fade">
                                      <p:cBhvr>
                                        <p:cTn id="199" dur="500"/>
                                        <p:tgtEl>
                                          <p:spTgt spid="118"/>
                                        </p:tgtEl>
                                      </p:cBhvr>
                                    </p:animEffect>
                                  </p:childTnLst>
                                </p:cTn>
                              </p:par>
                              <p:par>
                                <p:cTn id="200" presetID="42" presetClass="entr" presetSubtype="0" fill="hold" grpId="0" nodeType="withEffect">
                                  <p:stCondLst>
                                    <p:cond delay="0"/>
                                  </p:stCondLst>
                                  <p:childTnLst>
                                    <p:set>
                                      <p:cBhvr>
                                        <p:cTn id="201" dur="1" fill="hold">
                                          <p:stCondLst>
                                            <p:cond delay="0"/>
                                          </p:stCondLst>
                                        </p:cTn>
                                        <p:tgtEl>
                                          <p:spTgt spid="97"/>
                                        </p:tgtEl>
                                        <p:attrNameLst>
                                          <p:attrName>style.visibility</p:attrName>
                                        </p:attrNameLst>
                                      </p:cBhvr>
                                      <p:to>
                                        <p:strVal val="visible"/>
                                      </p:to>
                                    </p:set>
                                    <p:animEffect transition="in" filter="fade">
                                      <p:cBhvr>
                                        <p:cTn id="202" dur="1000"/>
                                        <p:tgtEl>
                                          <p:spTgt spid="97"/>
                                        </p:tgtEl>
                                      </p:cBhvr>
                                    </p:animEffect>
                                    <p:anim calcmode="lin" valueType="num">
                                      <p:cBhvr>
                                        <p:cTn id="203" dur="1000" fill="hold"/>
                                        <p:tgtEl>
                                          <p:spTgt spid="97"/>
                                        </p:tgtEl>
                                        <p:attrNameLst>
                                          <p:attrName>ppt_x</p:attrName>
                                        </p:attrNameLst>
                                      </p:cBhvr>
                                      <p:tavLst>
                                        <p:tav tm="0">
                                          <p:val>
                                            <p:strVal val="#ppt_x"/>
                                          </p:val>
                                        </p:tav>
                                        <p:tav tm="100000">
                                          <p:val>
                                            <p:strVal val="#ppt_x"/>
                                          </p:val>
                                        </p:tav>
                                      </p:tavLst>
                                    </p:anim>
                                    <p:anim calcmode="lin" valueType="num">
                                      <p:cBhvr>
                                        <p:cTn id="204" dur="1000" fill="hold"/>
                                        <p:tgtEl>
                                          <p:spTgt spid="97"/>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98"/>
                                        </p:tgtEl>
                                        <p:attrNameLst>
                                          <p:attrName>style.visibility</p:attrName>
                                        </p:attrNameLst>
                                      </p:cBhvr>
                                      <p:to>
                                        <p:strVal val="visible"/>
                                      </p:to>
                                    </p:set>
                                    <p:animEffect transition="in" filter="fade">
                                      <p:cBhvr>
                                        <p:cTn id="207" dur="1000"/>
                                        <p:tgtEl>
                                          <p:spTgt spid="98"/>
                                        </p:tgtEl>
                                      </p:cBhvr>
                                    </p:animEffect>
                                    <p:anim calcmode="lin" valueType="num">
                                      <p:cBhvr>
                                        <p:cTn id="208" dur="1000" fill="hold"/>
                                        <p:tgtEl>
                                          <p:spTgt spid="98"/>
                                        </p:tgtEl>
                                        <p:attrNameLst>
                                          <p:attrName>ppt_x</p:attrName>
                                        </p:attrNameLst>
                                      </p:cBhvr>
                                      <p:tavLst>
                                        <p:tav tm="0">
                                          <p:val>
                                            <p:strVal val="#ppt_x"/>
                                          </p:val>
                                        </p:tav>
                                        <p:tav tm="100000">
                                          <p:val>
                                            <p:strVal val="#ppt_x"/>
                                          </p:val>
                                        </p:tav>
                                      </p:tavLst>
                                    </p:anim>
                                    <p:anim calcmode="lin" valueType="num">
                                      <p:cBhvr>
                                        <p:cTn id="209" dur="1000" fill="hold"/>
                                        <p:tgtEl>
                                          <p:spTgt spid="98"/>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99"/>
                                        </p:tgtEl>
                                        <p:attrNameLst>
                                          <p:attrName>style.visibility</p:attrName>
                                        </p:attrNameLst>
                                      </p:cBhvr>
                                      <p:to>
                                        <p:strVal val="visible"/>
                                      </p:to>
                                    </p:set>
                                    <p:animEffect transition="in" filter="fade">
                                      <p:cBhvr>
                                        <p:cTn id="212" dur="1000"/>
                                        <p:tgtEl>
                                          <p:spTgt spid="99"/>
                                        </p:tgtEl>
                                      </p:cBhvr>
                                    </p:animEffect>
                                    <p:anim calcmode="lin" valueType="num">
                                      <p:cBhvr>
                                        <p:cTn id="213" dur="1000" fill="hold"/>
                                        <p:tgtEl>
                                          <p:spTgt spid="99"/>
                                        </p:tgtEl>
                                        <p:attrNameLst>
                                          <p:attrName>ppt_x</p:attrName>
                                        </p:attrNameLst>
                                      </p:cBhvr>
                                      <p:tavLst>
                                        <p:tav tm="0">
                                          <p:val>
                                            <p:strVal val="#ppt_x"/>
                                          </p:val>
                                        </p:tav>
                                        <p:tav tm="100000">
                                          <p:val>
                                            <p:strVal val="#ppt_x"/>
                                          </p:val>
                                        </p:tav>
                                      </p:tavLst>
                                    </p:anim>
                                    <p:anim calcmode="lin" valueType="num">
                                      <p:cBhvr>
                                        <p:cTn id="214" dur="1000" fill="hold"/>
                                        <p:tgtEl>
                                          <p:spTgt spid="99"/>
                                        </p:tgtEl>
                                        <p:attrNameLst>
                                          <p:attrName>ppt_y</p:attrName>
                                        </p:attrNameLst>
                                      </p:cBhvr>
                                      <p:tavLst>
                                        <p:tav tm="0">
                                          <p:val>
                                            <p:strVal val="#ppt_y+.1"/>
                                          </p:val>
                                        </p:tav>
                                        <p:tav tm="100000">
                                          <p:val>
                                            <p:strVal val="#ppt_y"/>
                                          </p:val>
                                        </p:tav>
                                      </p:tavLst>
                                    </p:anim>
                                  </p:childTnLst>
                                </p:cTn>
                              </p:par>
                              <p:par>
                                <p:cTn id="215" presetID="10" presetClass="entr" presetSubtype="0" fill="hold" grpId="0" nodeType="withEffect">
                                  <p:stCondLst>
                                    <p:cond delay="0"/>
                                  </p:stCondLst>
                                  <p:childTnLst>
                                    <p:set>
                                      <p:cBhvr>
                                        <p:cTn id="216" dur="1" fill="hold">
                                          <p:stCondLst>
                                            <p:cond delay="0"/>
                                          </p:stCondLst>
                                        </p:cTn>
                                        <p:tgtEl>
                                          <p:spTgt spid="119"/>
                                        </p:tgtEl>
                                        <p:attrNameLst>
                                          <p:attrName>style.visibility</p:attrName>
                                        </p:attrNameLst>
                                      </p:cBhvr>
                                      <p:to>
                                        <p:strVal val="visible"/>
                                      </p:to>
                                    </p:set>
                                    <p:animEffect transition="in" filter="fade">
                                      <p:cBhvr>
                                        <p:cTn id="217" dur="500"/>
                                        <p:tgtEl>
                                          <p:spTgt spid="119"/>
                                        </p:tgtEl>
                                      </p:cBhvr>
                                    </p:animEffect>
                                  </p:childTnLst>
                                </p:cTn>
                              </p:par>
                              <p:par>
                                <p:cTn id="218" presetID="42" presetClass="entr" presetSubtype="0" fill="hold" grpId="0" nodeType="withEffect">
                                  <p:stCondLst>
                                    <p:cond delay="0"/>
                                  </p:stCondLst>
                                  <p:childTnLst>
                                    <p:set>
                                      <p:cBhvr>
                                        <p:cTn id="219" dur="1" fill="hold">
                                          <p:stCondLst>
                                            <p:cond delay="0"/>
                                          </p:stCondLst>
                                        </p:cTn>
                                        <p:tgtEl>
                                          <p:spTgt spid="100"/>
                                        </p:tgtEl>
                                        <p:attrNameLst>
                                          <p:attrName>style.visibility</p:attrName>
                                        </p:attrNameLst>
                                      </p:cBhvr>
                                      <p:to>
                                        <p:strVal val="visible"/>
                                      </p:to>
                                    </p:set>
                                    <p:animEffect transition="in" filter="fade">
                                      <p:cBhvr>
                                        <p:cTn id="220" dur="1000"/>
                                        <p:tgtEl>
                                          <p:spTgt spid="100"/>
                                        </p:tgtEl>
                                      </p:cBhvr>
                                    </p:animEffect>
                                    <p:anim calcmode="lin" valueType="num">
                                      <p:cBhvr>
                                        <p:cTn id="221" dur="1000" fill="hold"/>
                                        <p:tgtEl>
                                          <p:spTgt spid="100"/>
                                        </p:tgtEl>
                                        <p:attrNameLst>
                                          <p:attrName>ppt_x</p:attrName>
                                        </p:attrNameLst>
                                      </p:cBhvr>
                                      <p:tavLst>
                                        <p:tav tm="0">
                                          <p:val>
                                            <p:strVal val="#ppt_x"/>
                                          </p:val>
                                        </p:tav>
                                        <p:tav tm="100000">
                                          <p:val>
                                            <p:strVal val="#ppt_x"/>
                                          </p:val>
                                        </p:tav>
                                      </p:tavLst>
                                    </p:anim>
                                    <p:anim calcmode="lin" valueType="num">
                                      <p:cBhvr>
                                        <p:cTn id="222" dur="1000" fill="hold"/>
                                        <p:tgtEl>
                                          <p:spTgt spid="100"/>
                                        </p:tgtEl>
                                        <p:attrNameLst>
                                          <p:attrName>ppt_y</p:attrName>
                                        </p:attrNameLst>
                                      </p:cBhvr>
                                      <p:tavLst>
                                        <p:tav tm="0">
                                          <p:val>
                                            <p:strVal val="#ppt_y+.1"/>
                                          </p:val>
                                        </p:tav>
                                        <p:tav tm="100000">
                                          <p:val>
                                            <p:strVal val="#ppt_y"/>
                                          </p:val>
                                        </p:tav>
                                      </p:tavLst>
                                    </p:anim>
                                  </p:childTnLst>
                                </p:cTn>
                              </p:par>
                              <p:par>
                                <p:cTn id="223" presetID="42" presetClass="entr" presetSubtype="0" fill="hold" grpId="0" nodeType="with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fade">
                                      <p:cBhvr>
                                        <p:cTn id="225" dur="1000"/>
                                        <p:tgtEl>
                                          <p:spTgt spid="101"/>
                                        </p:tgtEl>
                                      </p:cBhvr>
                                    </p:animEffect>
                                    <p:anim calcmode="lin" valueType="num">
                                      <p:cBhvr>
                                        <p:cTn id="226" dur="1000" fill="hold"/>
                                        <p:tgtEl>
                                          <p:spTgt spid="101"/>
                                        </p:tgtEl>
                                        <p:attrNameLst>
                                          <p:attrName>ppt_x</p:attrName>
                                        </p:attrNameLst>
                                      </p:cBhvr>
                                      <p:tavLst>
                                        <p:tav tm="0">
                                          <p:val>
                                            <p:strVal val="#ppt_x"/>
                                          </p:val>
                                        </p:tav>
                                        <p:tav tm="100000">
                                          <p:val>
                                            <p:strVal val="#ppt_x"/>
                                          </p:val>
                                        </p:tav>
                                      </p:tavLst>
                                    </p:anim>
                                    <p:anim calcmode="lin" valueType="num">
                                      <p:cBhvr>
                                        <p:cTn id="227" dur="1000" fill="hold"/>
                                        <p:tgtEl>
                                          <p:spTgt spid="101"/>
                                        </p:tgtEl>
                                        <p:attrNameLst>
                                          <p:attrName>ppt_y</p:attrName>
                                        </p:attrNameLst>
                                      </p:cBhvr>
                                      <p:tavLst>
                                        <p:tav tm="0">
                                          <p:val>
                                            <p:strVal val="#ppt_y+.1"/>
                                          </p:val>
                                        </p:tav>
                                        <p:tav tm="100000">
                                          <p:val>
                                            <p:strVal val="#ppt_y"/>
                                          </p:val>
                                        </p:tav>
                                      </p:tavLst>
                                    </p:anim>
                                  </p:childTnLst>
                                </p:cTn>
                              </p:par>
                              <p:par>
                                <p:cTn id="228" presetID="42" presetClass="entr" presetSubtype="0" fill="hold" grpId="0" nodeType="withEffect">
                                  <p:stCondLst>
                                    <p:cond delay="0"/>
                                  </p:stCondLst>
                                  <p:childTnLst>
                                    <p:set>
                                      <p:cBhvr>
                                        <p:cTn id="229" dur="1" fill="hold">
                                          <p:stCondLst>
                                            <p:cond delay="0"/>
                                          </p:stCondLst>
                                        </p:cTn>
                                        <p:tgtEl>
                                          <p:spTgt spid="102"/>
                                        </p:tgtEl>
                                        <p:attrNameLst>
                                          <p:attrName>style.visibility</p:attrName>
                                        </p:attrNameLst>
                                      </p:cBhvr>
                                      <p:to>
                                        <p:strVal val="visible"/>
                                      </p:to>
                                    </p:set>
                                    <p:animEffect transition="in" filter="fade">
                                      <p:cBhvr>
                                        <p:cTn id="230" dur="1000"/>
                                        <p:tgtEl>
                                          <p:spTgt spid="102"/>
                                        </p:tgtEl>
                                      </p:cBhvr>
                                    </p:animEffect>
                                    <p:anim calcmode="lin" valueType="num">
                                      <p:cBhvr>
                                        <p:cTn id="231" dur="1000" fill="hold"/>
                                        <p:tgtEl>
                                          <p:spTgt spid="102"/>
                                        </p:tgtEl>
                                        <p:attrNameLst>
                                          <p:attrName>ppt_x</p:attrName>
                                        </p:attrNameLst>
                                      </p:cBhvr>
                                      <p:tavLst>
                                        <p:tav tm="0">
                                          <p:val>
                                            <p:strVal val="#ppt_x"/>
                                          </p:val>
                                        </p:tav>
                                        <p:tav tm="100000">
                                          <p:val>
                                            <p:strVal val="#ppt_x"/>
                                          </p:val>
                                        </p:tav>
                                      </p:tavLst>
                                    </p:anim>
                                    <p:anim calcmode="lin" valueType="num">
                                      <p:cBhvr>
                                        <p:cTn id="232" dur="1000" fill="hold"/>
                                        <p:tgtEl>
                                          <p:spTgt spid="102"/>
                                        </p:tgtEl>
                                        <p:attrNameLst>
                                          <p:attrName>ppt_y</p:attrName>
                                        </p:attrNameLst>
                                      </p:cBhvr>
                                      <p:tavLst>
                                        <p:tav tm="0">
                                          <p:val>
                                            <p:strVal val="#ppt_y+.1"/>
                                          </p:val>
                                        </p:tav>
                                        <p:tav tm="100000">
                                          <p:val>
                                            <p:strVal val="#ppt_y"/>
                                          </p:val>
                                        </p:tav>
                                      </p:tavLst>
                                    </p:anim>
                                  </p:childTnLst>
                                </p:cTn>
                              </p:par>
                              <p:par>
                                <p:cTn id="233" presetID="10" presetClass="entr" presetSubtype="0" fill="hold" grpId="0" nodeType="withEffect">
                                  <p:stCondLst>
                                    <p:cond delay="0"/>
                                  </p:stCondLst>
                                  <p:childTnLst>
                                    <p:set>
                                      <p:cBhvr>
                                        <p:cTn id="234" dur="1" fill="hold">
                                          <p:stCondLst>
                                            <p:cond delay="0"/>
                                          </p:stCondLst>
                                        </p:cTn>
                                        <p:tgtEl>
                                          <p:spTgt spid="120"/>
                                        </p:tgtEl>
                                        <p:attrNameLst>
                                          <p:attrName>style.visibility</p:attrName>
                                        </p:attrNameLst>
                                      </p:cBhvr>
                                      <p:to>
                                        <p:strVal val="visible"/>
                                      </p:to>
                                    </p:set>
                                    <p:animEffect transition="in" filter="fade">
                                      <p:cBhvr>
                                        <p:cTn id="235" dur="500"/>
                                        <p:tgtEl>
                                          <p:spTgt spid="120"/>
                                        </p:tgtEl>
                                      </p:cBhvr>
                                    </p:animEffect>
                                  </p:childTnLst>
                                </p:cTn>
                              </p:par>
                              <p:par>
                                <p:cTn id="236" presetID="42" presetClass="entr" presetSubtype="0" fill="hold" grpId="0" nodeType="withEffect">
                                  <p:stCondLst>
                                    <p:cond delay="0"/>
                                  </p:stCondLst>
                                  <p:childTnLst>
                                    <p:set>
                                      <p:cBhvr>
                                        <p:cTn id="237" dur="1" fill="hold">
                                          <p:stCondLst>
                                            <p:cond delay="0"/>
                                          </p:stCondLst>
                                        </p:cTn>
                                        <p:tgtEl>
                                          <p:spTgt spid="103"/>
                                        </p:tgtEl>
                                        <p:attrNameLst>
                                          <p:attrName>style.visibility</p:attrName>
                                        </p:attrNameLst>
                                      </p:cBhvr>
                                      <p:to>
                                        <p:strVal val="visible"/>
                                      </p:to>
                                    </p:set>
                                    <p:animEffect transition="in" filter="fade">
                                      <p:cBhvr>
                                        <p:cTn id="238" dur="1000"/>
                                        <p:tgtEl>
                                          <p:spTgt spid="103"/>
                                        </p:tgtEl>
                                      </p:cBhvr>
                                    </p:animEffect>
                                    <p:anim calcmode="lin" valueType="num">
                                      <p:cBhvr>
                                        <p:cTn id="239" dur="1000" fill="hold"/>
                                        <p:tgtEl>
                                          <p:spTgt spid="103"/>
                                        </p:tgtEl>
                                        <p:attrNameLst>
                                          <p:attrName>ppt_x</p:attrName>
                                        </p:attrNameLst>
                                      </p:cBhvr>
                                      <p:tavLst>
                                        <p:tav tm="0">
                                          <p:val>
                                            <p:strVal val="#ppt_x"/>
                                          </p:val>
                                        </p:tav>
                                        <p:tav tm="100000">
                                          <p:val>
                                            <p:strVal val="#ppt_x"/>
                                          </p:val>
                                        </p:tav>
                                      </p:tavLst>
                                    </p:anim>
                                    <p:anim calcmode="lin" valueType="num">
                                      <p:cBhvr>
                                        <p:cTn id="240" dur="1000" fill="hold"/>
                                        <p:tgtEl>
                                          <p:spTgt spid="103"/>
                                        </p:tgtEl>
                                        <p:attrNameLst>
                                          <p:attrName>ppt_y</p:attrName>
                                        </p:attrNameLst>
                                      </p:cBhvr>
                                      <p:tavLst>
                                        <p:tav tm="0">
                                          <p:val>
                                            <p:strVal val="#ppt_y+.1"/>
                                          </p:val>
                                        </p:tav>
                                        <p:tav tm="100000">
                                          <p:val>
                                            <p:strVal val="#ppt_y"/>
                                          </p:val>
                                        </p:tav>
                                      </p:tavLst>
                                    </p:anim>
                                  </p:childTnLst>
                                </p:cTn>
                              </p:par>
                              <p:par>
                                <p:cTn id="241" presetID="42" presetClass="entr" presetSubtype="0" fill="hold" grpId="0" nodeType="withEffect">
                                  <p:stCondLst>
                                    <p:cond delay="0"/>
                                  </p:stCondLst>
                                  <p:childTnLst>
                                    <p:set>
                                      <p:cBhvr>
                                        <p:cTn id="242" dur="1" fill="hold">
                                          <p:stCondLst>
                                            <p:cond delay="0"/>
                                          </p:stCondLst>
                                        </p:cTn>
                                        <p:tgtEl>
                                          <p:spTgt spid="104"/>
                                        </p:tgtEl>
                                        <p:attrNameLst>
                                          <p:attrName>style.visibility</p:attrName>
                                        </p:attrNameLst>
                                      </p:cBhvr>
                                      <p:to>
                                        <p:strVal val="visible"/>
                                      </p:to>
                                    </p:set>
                                    <p:animEffect transition="in" filter="fade">
                                      <p:cBhvr>
                                        <p:cTn id="243" dur="1000"/>
                                        <p:tgtEl>
                                          <p:spTgt spid="104"/>
                                        </p:tgtEl>
                                      </p:cBhvr>
                                    </p:animEffect>
                                    <p:anim calcmode="lin" valueType="num">
                                      <p:cBhvr>
                                        <p:cTn id="244" dur="1000" fill="hold"/>
                                        <p:tgtEl>
                                          <p:spTgt spid="104"/>
                                        </p:tgtEl>
                                        <p:attrNameLst>
                                          <p:attrName>ppt_x</p:attrName>
                                        </p:attrNameLst>
                                      </p:cBhvr>
                                      <p:tavLst>
                                        <p:tav tm="0">
                                          <p:val>
                                            <p:strVal val="#ppt_x"/>
                                          </p:val>
                                        </p:tav>
                                        <p:tav tm="100000">
                                          <p:val>
                                            <p:strVal val="#ppt_x"/>
                                          </p:val>
                                        </p:tav>
                                      </p:tavLst>
                                    </p:anim>
                                    <p:anim calcmode="lin" valueType="num">
                                      <p:cBhvr>
                                        <p:cTn id="245" dur="1000" fill="hold"/>
                                        <p:tgtEl>
                                          <p:spTgt spid="104"/>
                                        </p:tgtEl>
                                        <p:attrNameLst>
                                          <p:attrName>ppt_y</p:attrName>
                                        </p:attrNameLst>
                                      </p:cBhvr>
                                      <p:tavLst>
                                        <p:tav tm="0">
                                          <p:val>
                                            <p:strVal val="#ppt_y+.1"/>
                                          </p:val>
                                        </p:tav>
                                        <p:tav tm="100000">
                                          <p:val>
                                            <p:strVal val="#ppt_y"/>
                                          </p:val>
                                        </p:tav>
                                      </p:tavLst>
                                    </p:anim>
                                  </p:childTnLst>
                                </p:cTn>
                              </p:par>
                              <p:par>
                                <p:cTn id="246" presetID="42" presetClass="entr" presetSubtype="0" fill="hold" grpId="0" nodeType="withEffect">
                                  <p:stCondLst>
                                    <p:cond delay="0"/>
                                  </p:stCondLst>
                                  <p:childTnLst>
                                    <p:set>
                                      <p:cBhvr>
                                        <p:cTn id="247" dur="1" fill="hold">
                                          <p:stCondLst>
                                            <p:cond delay="0"/>
                                          </p:stCondLst>
                                        </p:cTn>
                                        <p:tgtEl>
                                          <p:spTgt spid="105"/>
                                        </p:tgtEl>
                                        <p:attrNameLst>
                                          <p:attrName>style.visibility</p:attrName>
                                        </p:attrNameLst>
                                      </p:cBhvr>
                                      <p:to>
                                        <p:strVal val="visible"/>
                                      </p:to>
                                    </p:set>
                                    <p:animEffect transition="in" filter="fade">
                                      <p:cBhvr>
                                        <p:cTn id="248" dur="1000"/>
                                        <p:tgtEl>
                                          <p:spTgt spid="105"/>
                                        </p:tgtEl>
                                      </p:cBhvr>
                                    </p:animEffect>
                                    <p:anim calcmode="lin" valueType="num">
                                      <p:cBhvr>
                                        <p:cTn id="249" dur="1000" fill="hold"/>
                                        <p:tgtEl>
                                          <p:spTgt spid="105"/>
                                        </p:tgtEl>
                                        <p:attrNameLst>
                                          <p:attrName>ppt_x</p:attrName>
                                        </p:attrNameLst>
                                      </p:cBhvr>
                                      <p:tavLst>
                                        <p:tav tm="0">
                                          <p:val>
                                            <p:strVal val="#ppt_x"/>
                                          </p:val>
                                        </p:tav>
                                        <p:tav tm="100000">
                                          <p:val>
                                            <p:strVal val="#ppt_x"/>
                                          </p:val>
                                        </p:tav>
                                      </p:tavLst>
                                    </p:anim>
                                    <p:anim calcmode="lin" valueType="num">
                                      <p:cBhvr>
                                        <p:cTn id="250" dur="1000" fill="hold"/>
                                        <p:tgtEl>
                                          <p:spTgt spid="105"/>
                                        </p:tgtEl>
                                        <p:attrNameLst>
                                          <p:attrName>ppt_y</p:attrName>
                                        </p:attrNameLst>
                                      </p:cBhvr>
                                      <p:tavLst>
                                        <p:tav tm="0">
                                          <p:val>
                                            <p:strVal val="#ppt_y+.1"/>
                                          </p:val>
                                        </p:tav>
                                        <p:tav tm="100000">
                                          <p:val>
                                            <p:strVal val="#ppt_y"/>
                                          </p:val>
                                        </p:tav>
                                      </p:tavLst>
                                    </p:anim>
                                  </p:childTnLst>
                                </p:cTn>
                              </p:par>
                              <p:par>
                                <p:cTn id="251" presetID="10" presetClass="entr" presetSubtype="0" fill="hold" grpId="0" nodeType="withEffect">
                                  <p:stCondLst>
                                    <p:cond delay="0"/>
                                  </p:stCondLst>
                                  <p:childTnLst>
                                    <p:set>
                                      <p:cBhvr>
                                        <p:cTn id="252" dur="1" fill="hold">
                                          <p:stCondLst>
                                            <p:cond delay="0"/>
                                          </p:stCondLst>
                                        </p:cTn>
                                        <p:tgtEl>
                                          <p:spTgt spid="121"/>
                                        </p:tgtEl>
                                        <p:attrNameLst>
                                          <p:attrName>style.visibility</p:attrName>
                                        </p:attrNameLst>
                                      </p:cBhvr>
                                      <p:to>
                                        <p:strVal val="visible"/>
                                      </p:to>
                                    </p:set>
                                    <p:animEffect transition="in" filter="fade">
                                      <p:cBhvr>
                                        <p:cTn id="253" dur="500"/>
                                        <p:tgtEl>
                                          <p:spTgt spid="121"/>
                                        </p:tgtEl>
                                      </p:cBhvr>
                                    </p:animEffect>
                                  </p:childTnLst>
                                </p:cTn>
                              </p:par>
                              <p:par>
                                <p:cTn id="254" presetID="42" presetClass="entr" presetSubtype="0" fill="hold" grpId="0" nodeType="withEffect">
                                  <p:stCondLst>
                                    <p:cond delay="0"/>
                                  </p:stCondLst>
                                  <p:childTnLst>
                                    <p:set>
                                      <p:cBhvr>
                                        <p:cTn id="255" dur="1" fill="hold">
                                          <p:stCondLst>
                                            <p:cond delay="0"/>
                                          </p:stCondLst>
                                        </p:cTn>
                                        <p:tgtEl>
                                          <p:spTgt spid="106"/>
                                        </p:tgtEl>
                                        <p:attrNameLst>
                                          <p:attrName>style.visibility</p:attrName>
                                        </p:attrNameLst>
                                      </p:cBhvr>
                                      <p:to>
                                        <p:strVal val="visible"/>
                                      </p:to>
                                    </p:set>
                                    <p:animEffect transition="in" filter="fade">
                                      <p:cBhvr>
                                        <p:cTn id="256" dur="1000"/>
                                        <p:tgtEl>
                                          <p:spTgt spid="106"/>
                                        </p:tgtEl>
                                      </p:cBhvr>
                                    </p:animEffect>
                                    <p:anim calcmode="lin" valueType="num">
                                      <p:cBhvr>
                                        <p:cTn id="257" dur="1000" fill="hold"/>
                                        <p:tgtEl>
                                          <p:spTgt spid="106"/>
                                        </p:tgtEl>
                                        <p:attrNameLst>
                                          <p:attrName>ppt_x</p:attrName>
                                        </p:attrNameLst>
                                      </p:cBhvr>
                                      <p:tavLst>
                                        <p:tav tm="0">
                                          <p:val>
                                            <p:strVal val="#ppt_x"/>
                                          </p:val>
                                        </p:tav>
                                        <p:tav tm="100000">
                                          <p:val>
                                            <p:strVal val="#ppt_x"/>
                                          </p:val>
                                        </p:tav>
                                      </p:tavLst>
                                    </p:anim>
                                    <p:anim calcmode="lin" valueType="num">
                                      <p:cBhvr>
                                        <p:cTn id="258" dur="1000" fill="hold"/>
                                        <p:tgtEl>
                                          <p:spTgt spid="106"/>
                                        </p:tgtEl>
                                        <p:attrNameLst>
                                          <p:attrName>ppt_y</p:attrName>
                                        </p:attrNameLst>
                                      </p:cBhvr>
                                      <p:tavLst>
                                        <p:tav tm="0">
                                          <p:val>
                                            <p:strVal val="#ppt_y+.1"/>
                                          </p:val>
                                        </p:tav>
                                        <p:tav tm="100000">
                                          <p:val>
                                            <p:strVal val="#ppt_y"/>
                                          </p:val>
                                        </p:tav>
                                      </p:tavLst>
                                    </p:anim>
                                  </p:childTnLst>
                                </p:cTn>
                              </p:par>
                              <p:par>
                                <p:cTn id="259" presetID="42" presetClass="entr" presetSubtype="0" fill="hold" grpId="0" nodeType="withEffect">
                                  <p:stCondLst>
                                    <p:cond delay="0"/>
                                  </p:stCondLst>
                                  <p:childTnLst>
                                    <p:set>
                                      <p:cBhvr>
                                        <p:cTn id="260" dur="1" fill="hold">
                                          <p:stCondLst>
                                            <p:cond delay="0"/>
                                          </p:stCondLst>
                                        </p:cTn>
                                        <p:tgtEl>
                                          <p:spTgt spid="107"/>
                                        </p:tgtEl>
                                        <p:attrNameLst>
                                          <p:attrName>style.visibility</p:attrName>
                                        </p:attrNameLst>
                                      </p:cBhvr>
                                      <p:to>
                                        <p:strVal val="visible"/>
                                      </p:to>
                                    </p:set>
                                    <p:animEffect transition="in" filter="fade">
                                      <p:cBhvr>
                                        <p:cTn id="261" dur="1000"/>
                                        <p:tgtEl>
                                          <p:spTgt spid="107"/>
                                        </p:tgtEl>
                                      </p:cBhvr>
                                    </p:animEffect>
                                    <p:anim calcmode="lin" valueType="num">
                                      <p:cBhvr>
                                        <p:cTn id="262" dur="1000" fill="hold"/>
                                        <p:tgtEl>
                                          <p:spTgt spid="107"/>
                                        </p:tgtEl>
                                        <p:attrNameLst>
                                          <p:attrName>ppt_x</p:attrName>
                                        </p:attrNameLst>
                                      </p:cBhvr>
                                      <p:tavLst>
                                        <p:tav tm="0">
                                          <p:val>
                                            <p:strVal val="#ppt_x"/>
                                          </p:val>
                                        </p:tav>
                                        <p:tav tm="100000">
                                          <p:val>
                                            <p:strVal val="#ppt_x"/>
                                          </p:val>
                                        </p:tav>
                                      </p:tavLst>
                                    </p:anim>
                                    <p:anim calcmode="lin" valueType="num">
                                      <p:cBhvr>
                                        <p:cTn id="263" dur="1000" fill="hold"/>
                                        <p:tgtEl>
                                          <p:spTgt spid="107"/>
                                        </p:tgtEl>
                                        <p:attrNameLst>
                                          <p:attrName>ppt_y</p:attrName>
                                        </p:attrNameLst>
                                      </p:cBhvr>
                                      <p:tavLst>
                                        <p:tav tm="0">
                                          <p:val>
                                            <p:strVal val="#ppt_y+.1"/>
                                          </p:val>
                                        </p:tav>
                                        <p:tav tm="100000">
                                          <p:val>
                                            <p:strVal val="#ppt_y"/>
                                          </p:val>
                                        </p:tav>
                                      </p:tavLst>
                                    </p:anim>
                                  </p:childTnLst>
                                </p:cTn>
                              </p:par>
                              <p:par>
                                <p:cTn id="264" presetID="42" presetClass="entr" presetSubtype="0" fill="hold" grpId="0" nodeType="withEffect">
                                  <p:stCondLst>
                                    <p:cond delay="0"/>
                                  </p:stCondLst>
                                  <p:childTnLst>
                                    <p:set>
                                      <p:cBhvr>
                                        <p:cTn id="265" dur="1" fill="hold">
                                          <p:stCondLst>
                                            <p:cond delay="0"/>
                                          </p:stCondLst>
                                        </p:cTn>
                                        <p:tgtEl>
                                          <p:spTgt spid="108"/>
                                        </p:tgtEl>
                                        <p:attrNameLst>
                                          <p:attrName>style.visibility</p:attrName>
                                        </p:attrNameLst>
                                      </p:cBhvr>
                                      <p:to>
                                        <p:strVal val="visible"/>
                                      </p:to>
                                    </p:set>
                                    <p:animEffect transition="in" filter="fade">
                                      <p:cBhvr>
                                        <p:cTn id="266" dur="1000"/>
                                        <p:tgtEl>
                                          <p:spTgt spid="108"/>
                                        </p:tgtEl>
                                      </p:cBhvr>
                                    </p:animEffect>
                                    <p:anim calcmode="lin" valueType="num">
                                      <p:cBhvr>
                                        <p:cTn id="267" dur="1000" fill="hold"/>
                                        <p:tgtEl>
                                          <p:spTgt spid="108"/>
                                        </p:tgtEl>
                                        <p:attrNameLst>
                                          <p:attrName>ppt_x</p:attrName>
                                        </p:attrNameLst>
                                      </p:cBhvr>
                                      <p:tavLst>
                                        <p:tav tm="0">
                                          <p:val>
                                            <p:strVal val="#ppt_x"/>
                                          </p:val>
                                        </p:tav>
                                        <p:tav tm="100000">
                                          <p:val>
                                            <p:strVal val="#ppt_x"/>
                                          </p:val>
                                        </p:tav>
                                      </p:tavLst>
                                    </p:anim>
                                    <p:anim calcmode="lin" valueType="num">
                                      <p:cBhvr>
                                        <p:cTn id="268" dur="1000" fill="hold"/>
                                        <p:tgtEl>
                                          <p:spTgt spid="108"/>
                                        </p:tgtEl>
                                        <p:attrNameLst>
                                          <p:attrName>ppt_y</p:attrName>
                                        </p:attrNameLst>
                                      </p:cBhvr>
                                      <p:tavLst>
                                        <p:tav tm="0">
                                          <p:val>
                                            <p:strVal val="#ppt_y+.1"/>
                                          </p:val>
                                        </p:tav>
                                        <p:tav tm="100000">
                                          <p:val>
                                            <p:strVal val="#ppt_y"/>
                                          </p:val>
                                        </p:tav>
                                      </p:tavLst>
                                    </p:anim>
                                  </p:childTnLst>
                                </p:cTn>
                              </p:par>
                              <p:par>
                                <p:cTn id="269" presetID="10" presetClass="entr" presetSubtype="0" fill="hold" grpId="0" nodeType="withEffect">
                                  <p:stCondLst>
                                    <p:cond delay="0"/>
                                  </p:stCondLst>
                                  <p:childTnLst>
                                    <p:set>
                                      <p:cBhvr>
                                        <p:cTn id="270" dur="1" fill="hold">
                                          <p:stCondLst>
                                            <p:cond delay="0"/>
                                          </p:stCondLst>
                                        </p:cTn>
                                        <p:tgtEl>
                                          <p:spTgt spid="122"/>
                                        </p:tgtEl>
                                        <p:attrNameLst>
                                          <p:attrName>style.visibility</p:attrName>
                                        </p:attrNameLst>
                                      </p:cBhvr>
                                      <p:to>
                                        <p:strVal val="visible"/>
                                      </p:to>
                                    </p:set>
                                    <p:animEffect transition="in" filter="fade">
                                      <p:cBhvr>
                                        <p:cTn id="271" dur="500"/>
                                        <p:tgtEl>
                                          <p:spTgt spid="122"/>
                                        </p:tgtEl>
                                      </p:cBhvr>
                                    </p:animEffect>
                                  </p:childTnLst>
                                </p:cTn>
                              </p:par>
                              <p:par>
                                <p:cTn id="272" presetID="42" presetClass="entr" presetSubtype="0" fill="hold" grpId="0" nodeType="withEffect">
                                  <p:stCondLst>
                                    <p:cond delay="0"/>
                                  </p:stCondLst>
                                  <p:childTnLst>
                                    <p:set>
                                      <p:cBhvr>
                                        <p:cTn id="273" dur="1" fill="hold">
                                          <p:stCondLst>
                                            <p:cond delay="0"/>
                                          </p:stCondLst>
                                        </p:cTn>
                                        <p:tgtEl>
                                          <p:spTgt spid="110"/>
                                        </p:tgtEl>
                                        <p:attrNameLst>
                                          <p:attrName>style.visibility</p:attrName>
                                        </p:attrNameLst>
                                      </p:cBhvr>
                                      <p:to>
                                        <p:strVal val="visible"/>
                                      </p:to>
                                    </p:set>
                                    <p:animEffect transition="in" filter="fade">
                                      <p:cBhvr>
                                        <p:cTn id="274" dur="1000"/>
                                        <p:tgtEl>
                                          <p:spTgt spid="110"/>
                                        </p:tgtEl>
                                      </p:cBhvr>
                                    </p:animEffect>
                                    <p:anim calcmode="lin" valueType="num">
                                      <p:cBhvr>
                                        <p:cTn id="275" dur="1000" fill="hold"/>
                                        <p:tgtEl>
                                          <p:spTgt spid="110"/>
                                        </p:tgtEl>
                                        <p:attrNameLst>
                                          <p:attrName>ppt_x</p:attrName>
                                        </p:attrNameLst>
                                      </p:cBhvr>
                                      <p:tavLst>
                                        <p:tav tm="0">
                                          <p:val>
                                            <p:strVal val="#ppt_x"/>
                                          </p:val>
                                        </p:tav>
                                        <p:tav tm="100000">
                                          <p:val>
                                            <p:strVal val="#ppt_x"/>
                                          </p:val>
                                        </p:tav>
                                      </p:tavLst>
                                    </p:anim>
                                    <p:anim calcmode="lin" valueType="num">
                                      <p:cBhvr>
                                        <p:cTn id="276" dur="1000" fill="hold"/>
                                        <p:tgtEl>
                                          <p:spTgt spid="110"/>
                                        </p:tgtEl>
                                        <p:attrNameLst>
                                          <p:attrName>ppt_y</p:attrName>
                                        </p:attrNameLst>
                                      </p:cBhvr>
                                      <p:tavLst>
                                        <p:tav tm="0">
                                          <p:val>
                                            <p:strVal val="#ppt_y+.1"/>
                                          </p:val>
                                        </p:tav>
                                        <p:tav tm="100000">
                                          <p:val>
                                            <p:strVal val="#ppt_y"/>
                                          </p:val>
                                        </p:tav>
                                      </p:tavLst>
                                    </p:anim>
                                  </p:childTnLst>
                                </p:cTn>
                              </p:par>
                              <p:par>
                                <p:cTn id="277" presetID="42" presetClass="entr" presetSubtype="0" fill="hold" grpId="0" nodeType="withEffect">
                                  <p:stCondLst>
                                    <p:cond delay="0"/>
                                  </p:stCondLst>
                                  <p:childTnLst>
                                    <p:set>
                                      <p:cBhvr>
                                        <p:cTn id="278" dur="1" fill="hold">
                                          <p:stCondLst>
                                            <p:cond delay="0"/>
                                          </p:stCondLst>
                                        </p:cTn>
                                        <p:tgtEl>
                                          <p:spTgt spid="111"/>
                                        </p:tgtEl>
                                        <p:attrNameLst>
                                          <p:attrName>style.visibility</p:attrName>
                                        </p:attrNameLst>
                                      </p:cBhvr>
                                      <p:to>
                                        <p:strVal val="visible"/>
                                      </p:to>
                                    </p:set>
                                    <p:animEffect transition="in" filter="fade">
                                      <p:cBhvr>
                                        <p:cTn id="279" dur="1000"/>
                                        <p:tgtEl>
                                          <p:spTgt spid="111"/>
                                        </p:tgtEl>
                                      </p:cBhvr>
                                    </p:animEffect>
                                    <p:anim calcmode="lin" valueType="num">
                                      <p:cBhvr>
                                        <p:cTn id="280" dur="1000" fill="hold"/>
                                        <p:tgtEl>
                                          <p:spTgt spid="111"/>
                                        </p:tgtEl>
                                        <p:attrNameLst>
                                          <p:attrName>ppt_x</p:attrName>
                                        </p:attrNameLst>
                                      </p:cBhvr>
                                      <p:tavLst>
                                        <p:tav tm="0">
                                          <p:val>
                                            <p:strVal val="#ppt_x"/>
                                          </p:val>
                                        </p:tav>
                                        <p:tav tm="100000">
                                          <p:val>
                                            <p:strVal val="#ppt_x"/>
                                          </p:val>
                                        </p:tav>
                                      </p:tavLst>
                                    </p:anim>
                                    <p:anim calcmode="lin" valueType="num">
                                      <p:cBhvr>
                                        <p:cTn id="281" dur="1000" fill="hold"/>
                                        <p:tgtEl>
                                          <p:spTgt spid="111"/>
                                        </p:tgtEl>
                                        <p:attrNameLst>
                                          <p:attrName>ppt_y</p:attrName>
                                        </p:attrNameLst>
                                      </p:cBhvr>
                                      <p:tavLst>
                                        <p:tav tm="0">
                                          <p:val>
                                            <p:strVal val="#ppt_y+.1"/>
                                          </p:val>
                                        </p:tav>
                                        <p:tav tm="100000">
                                          <p:val>
                                            <p:strVal val="#ppt_y"/>
                                          </p:val>
                                        </p:tav>
                                      </p:tavLst>
                                    </p:anim>
                                  </p:childTnLst>
                                </p:cTn>
                              </p:par>
                              <p:par>
                                <p:cTn id="282" presetID="10" presetClass="entr" presetSubtype="0" fill="hold" grpId="0" nodeType="withEffect">
                                  <p:stCondLst>
                                    <p:cond delay="0"/>
                                  </p:stCondLst>
                                  <p:childTnLst>
                                    <p:set>
                                      <p:cBhvr>
                                        <p:cTn id="283" dur="1" fill="hold">
                                          <p:stCondLst>
                                            <p:cond delay="0"/>
                                          </p:stCondLst>
                                        </p:cTn>
                                        <p:tgtEl>
                                          <p:spTgt spid="123"/>
                                        </p:tgtEl>
                                        <p:attrNameLst>
                                          <p:attrName>style.visibility</p:attrName>
                                        </p:attrNameLst>
                                      </p:cBhvr>
                                      <p:to>
                                        <p:strVal val="visible"/>
                                      </p:to>
                                    </p:set>
                                    <p:animEffect transition="in" filter="fade">
                                      <p:cBhvr>
                                        <p:cTn id="284" dur="500"/>
                                        <p:tgtEl>
                                          <p:spTgt spid="123"/>
                                        </p:tgtEl>
                                      </p:cBhvr>
                                    </p:animEffect>
                                  </p:childTnLst>
                                </p:cTn>
                              </p:par>
                              <p:par>
                                <p:cTn id="285" presetID="42" presetClass="entr" presetSubtype="0" fill="hold" grpId="0" nodeType="withEffect">
                                  <p:stCondLst>
                                    <p:cond delay="0"/>
                                  </p:stCondLst>
                                  <p:childTnLst>
                                    <p:set>
                                      <p:cBhvr>
                                        <p:cTn id="286" dur="1" fill="hold">
                                          <p:stCondLst>
                                            <p:cond delay="0"/>
                                          </p:stCondLst>
                                        </p:cTn>
                                        <p:tgtEl>
                                          <p:spTgt spid="113"/>
                                        </p:tgtEl>
                                        <p:attrNameLst>
                                          <p:attrName>style.visibility</p:attrName>
                                        </p:attrNameLst>
                                      </p:cBhvr>
                                      <p:to>
                                        <p:strVal val="visible"/>
                                      </p:to>
                                    </p:set>
                                    <p:animEffect transition="in" filter="fade">
                                      <p:cBhvr>
                                        <p:cTn id="287" dur="1000"/>
                                        <p:tgtEl>
                                          <p:spTgt spid="113"/>
                                        </p:tgtEl>
                                      </p:cBhvr>
                                    </p:animEffect>
                                    <p:anim calcmode="lin" valueType="num">
                                      <p:cBhvr>
                                        <p:cTn id="288" dur="1000" fill="hold"/>
                                        <p:tgtEl>
                                          <p:spTgt spid="113"/>
                                        </p:tgtEl>
                                        <p:attrNameLst>
                                          <p:attrName>ppt_x</p:attrName>
                                        </p:attrNameLst>
                                      </p:cBhvr>
                                      <p:tavLst>
                                        <p:tav tm="0">
                                          <p:val>
                                            <p:strVal val="#ppt_x"/>
                                          </p:val>
                                        </p:tav>
                                        <p:tav tm="100000">
                                          <p:val>
                                            <p:strVal val="#ppt_x"/>
                                          </p:val>
                                        </p:tav>
                                      </p:tavLst>
                                    </p:anim>
                                    <p:anim calcmode="lin" valueType="num">
                                      <p:cBhvr>
                                        <p:cTn id="289" dur="1000" fill="hold"/>
                                        <p:tgtEl>
                                          <p:spTgt spid="113"/>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114"/>
                                        </p:tgtEl>
                                        <p:attrNameLst>
                                          <p:attrName>style.visibility</p:attrName>
                                        </p:attrNameLst>
                                      </p:cBhvr>
                                      <p:to>
                                        <p:strVal val="visible"/>
                                      </p:to>
                                    </p:set>
                                    <p:animEffect transition="in" filter="fade">
                                      <p:cBhvr>
                                        <p:cTn id="292" dur="1000"/>
                                        <p:tgtEl>
                                          <p:spTgt spid="114"/>
                                        </p:tgtEl>
                                      </p:cBhvr>
                                    </p:animEffect>
                                    <p:anim calcmode="lin" valueType="num">
                                      <p:cBhvr>
                                        <p:cTn id="293" dur="1000" fill="hold"/>
                                        <p:tgtEl>
                                          <p:spTgt spid="114"/>
                                        </p:tgtEl>
                                        <p:attrNameLst>
                                          <p:attrName>ppt_x</p:attrName>
                                        </p:attrNameLst>
                                      </p:cBhvr>
                                      <p:tavLst>
                                        <p:tav tm="0">
                                          <p:val>
                                            <p:strVal val="#ppt_x"/>
                                          </p:val>
                                        </p:tav>
                                        <p:tav tm="100000">
                                          <p:val>
                                            <p:strVal val="#ppt_x"/>
                                          </p:val>
                                        </p:tav>
                                      </p:tavLst>
                                    </p:anim>
                                    <p:anim calcmode="lin" valueType="num">
                                      <p:cBhvr>
                                        <p:cTn id="294" dur="1000" fill="hold"/>
                                        <p:tgtEl>
                                          <p:spTgt spid="114"/>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185"/>
                                        </p:tgtEl>
                                        <p:attrNameLst>
                                          <p:attrName>style.visibility</p:attrName>
                                        </p:attrNameLst>
                                      </p:cBhvr>
                                      <p:to>
                                        <p:strVal val="visible"/>
                                      </p:to>
                                    </p:set>
                                    <p:animEffect transition="in" filter="fade">
                                      <p:cBhvr>
                                        <p:cTn id="297" dur="1000"/>
                                        <p:tgtEl>
                                          <p:spTgt spid="185"/>
                                        </p:tgtEl>
                                      </p:cBhvr>
                                    </p:animEffect>
                                    <p:anim calcmode="lin" valueType="num">
                                      <p:cBhvr>
                                        <p:cTn id="298" dur="1000" fill="hold"/>
                                        <p:tgtEl>
                                          <p:spTgt spid="185"/>
                                        </p:tgtEl>
                                        <p:attrNameLst>
                                          <p:attrName>ppt_x</p:attrName>
                                        </p:attrNameLst>
                                      </p:cBhvr>
                                      <p:tavLst>
                                        <p:tav tm="0">
                                          <p:val>
                                            <p:strVal val="#ppt_x"/>
                                          </p:val>
                                        </p:tav>
                                        <p:tav tm="100000">
                                          <p:val>
                                            <p:strVal val="#ppt_x"/>
                                          </p:val>
                                        </p:tav>
                                      </p:tavLst>
                                    </p:anim>
                                    <p:anim calcmode="lin" valueType="num">
                                      <p:cBhvr>
                                        <p:cTn id="299" dur="1000" fill="hold"/>
                                        <p:tgtEl>
                                          <p:spTgt spid="185"/>
                                        </p:tgtEl>
                                        <p:attrNameLst>
                                          <p:attrName>ppt_y</p:attrName>
                                        </p:attrNameLst>
                                      </p:cBhvr>
                                      <p:tavLst>
                                        <p:tav tm="0">
                                          <p:val>
                                            <p:strVal val="#ppt_y+.1"/>
                                          </p:val>
                                        </p:tav>
                                        <p:tav tm="100000">
                                          <p:val>
                                            <p:strVal val="#ppt_y"/>
                                          </p:val>
                                        </p:tav>
                                      </p:tavLst>
                                    </p:anim>
                                  </p:childTnLst>
                                </p:cTn>
                              </p:par>
                              <p:par>
                                <p:cTn id="300" presetID="42" presetClass="entr" presetSubtype="0" fill="hold" grpId="0" nodeType="withEffect">
                                  <p:stCondLst>
                                    <p:cond delay="0"/>
                                  </p:stCondLst>
                                  <p:childTnLst>
                                    <p:set>
                                      <p:cBhvr>
                                        <p:cTn id="301" dur="1" fill="hold">
                                          <p:stCondLst>
                                            <p:cond delay="0"/>
                                          </p:stCondLst>
                                        </p:cTn>
                                        <p:tgtEl>
                                          <p:spTgt spid="186"/>
                                        </p:tgtEl>
                                        <p:attrNameLst>
                                          <p:attrName>style.visibility</p:attrName>
                                        </p:attrNameLst>
                                      </p:cBhvr>
                                      <p:to>
                                        <p:strVal val="visible"/>
                                      </p:to>
                                    </p:set>
                                    <p:animEffect transition="in" filter="fade">
                                      <p:cBhvr>
                                        <p:cTn id="302" dur="1000"/>
                                        <p:tgtEl>
                                          <p:spTgt spid="186"/>
                                        </p:tgtEl>
                                      </p:cBhvr>
                                    </p:animEffect>
                                    <p:anim calcmode="lin" valueType="num">
                                      <p:cBhvr>
                                        <p:cTn id="303" dur="1000" fill="hold"/>
                                        <p:tgtEl>
                                          <p:spTgt spid="186"/>
                                        </p:tgtEl>
                                        <p:attrNameLst>
                                          <p:attrName>ppt_x</p:attrName>
                                        </p:attrNameLst>
                                      </p:cBhvr>
                                      <p:tavLst>
                                        <p:tav tm="0">
                                          <p:val>
                                            <p:strVal val="#ppt_x"/>
                                          </p:val>
                                        </p:tav>
                                        <p:tav tm="100000">
                                          <p:val>
                                            <p:strVal val="#ppt_x"/>
                                          </p:val>
                                        </p:tav>
                                      </p:tavLst>
                                    </p:anim>
                                    <p:anim calcmode="lin" valueType="num">
                                      <p:cBhvr>
                                        <p:cTn id="304" dur="1000" fill="hold"/>
                                        <p:tgtEl>
                                          <p:spTgt spid="186"/>
                                        </p:tgtEl>
                                        <p:attrNameLst>
                                          <p:attrName>ppt_y</p:attrName>
                                        </p:attrNameLst>
                                      </p:cBhvr>
                                      <p:tavLst>
                                        <p:tav tm="0">
                                          <p:val>
                                            <p:strVal val="#ppt_y+.1"/>
                                          </p:val>
                                        </p:tav>
                                        <p:tav tm="100000">
                                          <p:val>
                                            <p:strVal val="#ppt_y"/>
                                          </p:val>
                                        </p:tav>
                                      </p:tavLst>
                                    </p:anim>
                                  </p:childTnLst>
                                </p:cTn>
                              </p:par>
                              <p:par>
                                <p:cTn id="305" presetID="42" presetClass="entr" presetSubtype="0" fill="hold" grpId="0" nodeType="withEffect">
                                  <p:stCondLst>
                                    <p:cond delay="0"/>
                                  </p:stCondLst>
                                  <p:childTnLst>
                                    <p:set>
                                      <p:cBhvr>
                                        <p:cTn id="306" dur="1" fill="hold">
                                          <p:stCondLst>
                                            <p:cond delay="0"/>
                                          </p:stCondLst>
                                        </p:cTn>
                                        <p:tgtEl>
                                          <p:spTgt spid="187"/>
                                        </p:tgtEl>
                                        <p:attrNameLst>
                                          <p:attrName>style.visibility</p:attrName>
                                        </p:attrNameLst>
                                      </p:cBhvr>
                                      <p:to>
                                        <p:strVal val="visible"/>
                                      </p:to>
                                    </p:set>
                                    <p:animEffect transition="in" filter="fade">
                                      <p:cBhvr>
                                        <p:cTn id="307" dur="1000"/>
                                        <p:tgtEl>
                                          <p:spTgt spid="187"/>
                                        </p:tgtEl>
                                      </p:cBhvr>
                                    </p:animEffect>
                                    <p:anim calcmode="lin" valueType="num">
                                      <p:cBhvr>
                                        <p:cTn id="308" dur="1000" fill="hold"/>
                                        <p:tgtEl>
                                          <p:spTgt spid="187"/>
                                        </p:tgtEl>
                                        <p:attrNameLst>
                                          <p:attrName>ppt_x</p:attrName>
                                        </p:attrNameLst>
                                      </p:cBhvr>
                                      <p:tavLst>
                                        <p:tav tm="0">
                                          <p:val>
                                            <p:strVal val="#ppt_x"/>
                                          </p:val>
                                        </p:tav>
                                        <p:tav tm="100000">
                                          <p:val>
                                            <p:strVal val="#ppt_x"/>
                                          </p:val>
                                        </p:tav>
                                      </p:tavLst>
                                    </p:anim>
                                    <p:anim calcmode="lin" valueType="num">
                                      <p:cBhvr>
                                        <p:cTn id="309" dur="1000" fill="hold"/>
                                        <p:tgtEl>
                                          <p:spTgt spid="187"/>
                                        </p:tgtEl>
                                        <p:attrNameLst>
                                          <p:attrName>ppt_y</p:attrName>
                                        </p:attrNameLst>
                                      </p:cBhvr>
                                      <p:tavLst>
                                        <p:tav tm="0">
                                          <p:val>
                                            <p:strVal val="#ppt_y+.1"/>
                                          </p:val>
                                        </p:tav>
                                        <p:tav tm="100000">
                                          <p:val>
                                            <p:strVal val="#ppt_y"/>
                                          </p:val>
                                        </p:tav>
                                      </p:tavLst>
                                    </p:anim>
                                  </p:childTnLst>
                                </p:cTn>
                              </p:par>
                              <p:par>
                                <p:cTn id="310" presetID="42" presetClass="entr" presetSubtype="0" fill="hold" grpId="0" nodeType="withEffect">
                                  <p:stCondLst>
                                    <p:cond delay="0"/>
                                  </p:stCondLst>
                                  <p:childTnLst>
                                    <p:set>
                                      <p:cBhvr>
                                        <p:cTn id="311" dur="1" fill="hold">
                                          <p:stCondLst>
                                            <p:cond delay="0"/>
                                          </p:stCondLst>
                                        </p:cTn>
                                        <p:tgtEl>
                                          <p:spTgt spid="194"/>
                                        </p:tgtEl>
                                        <p:attrNameLst>
                                          <p:attrName>style.visibility</p:attrName>
                                        </p:attrNameLst>
                                      </p:cBhvr>
                                      <p:to>
                                        <p:strVal val="visible"/>
                                      </p:to>
                                    </p:set>
                                    <p:animEffect transition="in" filter="fade">
                                      <p:cBhvr>
                                        <p:cTn id="312" dur="1000"/>
                                        <p:tgtEl>
                                          <p:spTgt spid="194"/>
                                        </p:tgtEl>
                                      </p:cBhvr>
                                    </p:animEffect>
                                    <p:anim calcmode="lin" valueType="num">
                                      <p:cBhvr>
                                        <p:cTn id="313" dur="1000" fill="hold"/>
                                        <p:tgtEl>
                                          <p:spTgt spid="194"/>
                                        </p:tgtEl>
                                        <p:attrNameLst>
                                          <p:attrName>ppt_x</p:attrName>
                                        </p:attrNameLst>
                                      </p:cBhvr>
                                      <p:tavLst>
                                        <p:tav tm="0">
                                          <p:val>
                                            <p:strVal val="#ppt_x"/>
                                          </p:val>
                                        </p:tav>
                                        <p:tav tm="100000">
                                          <p:val>
                                            <p:strVal val="#ppt_x"/>
                                          </p:val>
                                        </p:tav>
                                      </p:tavLst>
                                    </p:anim>
                                    <p:anim calcmode="lin" valueType="num">
                                      <p:cBhvr>
                                        <p:cTn id="314" dur="1000" fill="hold"/>
                                        <p:tgtEl>
                                          <p:spTgt spid="194"/>
                                        </p:tgtEl>
                                        <p:attrNameLst>
                                          <p:attrName>ppt_y</p:attrName>
                                        </p:attrNameLst>
                                      </p:cBhvr>
                                      <p:tavLst>
                                        <p:tav tm="0">
                                          <p:val>
                                            <p:strVal val="#ppt_y+.1"/>
                                          </p:val>
                                        </p:tav>
                                        <p:tav tm="100000">
                                          <p:val>
                                            <p:strVal val="#ppt_y"/>
                                          </p:val>
                                        </p:tav>
                                      </p:tavLst>
                                    </p:anim>
                                  </p:childTnLst>
                                </p:cTn>
                              </p:par>
                              <p:par>
                                <p:cTn id="315" presetID="10" presetClass="entr" presetSubtype="0" fill="hold" grpId="0" nodeType="withEffect">
                                  <p:stCondLst>
                                    <p:cond delay="0"/>
                                  </p:stCondLst>
                                  <p:childTnLst>
                                    <p:set>
                                      <p:cBhvr>
                                        <p:cTn id="316" dur="1" fill="hold">
                                          <p:stCondLst>
                                            <p:cond delay="0"/>
                                          </p:stCondLst>
                                        </p:cTn>
                                        <p:tgtEl>
                                          <p:spTgt spid="171"/>
                                        </p:tgtEl>
                                        <p:attrNameLst>
                                          <p:attrName>style.visibility</p:attrName>
                                        </p:attrNameLst>
                                      </p:cBhvr>
                                      <p:to>
                                        <p:strVal val="visible"/>
                                      </p:to>
                                    </p:set>
                                    <p:animEffect transition="in" filter="fade">
                                      <p:cBhvr>
                                        <p:cTn id="317" dur="500"/>
                                        <p:tgtEl>
                                          <p:spTgt spid="171"/>
                                        </p:tgtEl>
                                      </p:cBhvr>
                                    </p:animEffect>
                                  </p:childTnLst>
                                </p:cTn>
                              </p:par>
                              <p:par>
                                <p:cTn id="318" presetID="10" presetClass="entr" presetSubtype="0" fill="hold" grpId="0" nodeType="withEffect">
                                  <p:stCondLst>
                                    <p:cond delay="0"/>
                                  </p:stCondLst>
                                  <p:childTnLst>
                                    <p:set>
                                      <p:cBhvr>
                                        <p:cTn id="319" dur="1" fill="hold">
                                          <p:stCondLst>
                                            <p:cond delay="0"/>
                                          </p:stCondLst>
                                        </p:cTn>
                                        <p:tgtEl>
                                          <p:spTgt spid="124"/>
                                        </p:tgtEl>
                                        <p:attrNameLst>
                                          <p:attrName>style.visibility</p:attrName>
                                        </p:attrNameLst>
                                      </p:cBhvr>
                                      <p:to>
                                        <p:strVal val="visible"/>
                                      </p:to>
                                    </p:set>
                                    <p:animEffect transition="in" filter="fade">
                                      <p:cBhvr>
                                        <p:cTn id="320" dur="500"/>
                                        <p:tgtEl>
                                          <p:spTgt spid="124"/>
                                        </p:tgtEl>
                                      </p:cBhvr>
                                    </p:animEffect>
                                  </p:childTnLst>
                                </p:cTn>
                              </p:par>
                              <p:par>
                                <p:cTn id="321" presetID="42" presetClass="entr" presetSubtype="0" fill="hold" grpId="0" nodeType="withEffect">
                                  <p:stCondLst>
                                    <p:cond delay="0"/>
                                  </p:stCondLst>
                                  <p:childTnLst>
                                    <p:set>
                                      <p:cBhvr>
                                        <p:cTn id="322" dur="1" fill="hold">
                                          <p:stCondLst>
                                            <p:cond delay="0"/>
                                          </p:stCondLst>
                                        </p:cTn>
                                        <p:tgtEl>
                                          <p:spTgt spid="170"/>
                                        </p:tgtEl>
                                        <p:attrNameLst>
                                          <p:attrName>style.visibility</p:attrName>
                                        </p:attrNameLst>
                                      </p:cBhvr>
                                      <p:to>
                                        <p:strVal val="visible"/>
                                      </p:to>
                                    </p:set>
                                    <p:animEffect transition="in" filter="fade">
                                      <p:cBhvr>
                                        <p:cTn id="323" dur="1000"/>
                                        <p:tgtEl>
                                          <p:spTgt spid="170"/>
                                        </p:tgtEl>
                                      </p:cBhvr>
                                    </p:animEffect>
                                    <p:anim calcmode="lin" valueType="num">
                                      <p:cBhvr>
                                        <p:cTn id="324" dur="1000" fill="hold"/>
                                        <p:tgtEl>
                                          <p:spTgt spid="170"/>
                                        </p:tgtEl>
                                        <p:attrNameLst>
                                          <p:attrName>ppt_x</p:attrName>
                                        </p:attrNameLst>
                                      </p:cBhvr>
                                      <p:tavLst>
                                        <p:tav tm="0">
                                          <p:val>
                                            <p:strVal val="#ppt_x"/>
                                          </p:val>
                                        </p:tav>
                                        <p:tav tm="100000">
                                          <p:val>
                                            <p:strVal val="#ppt_x"/>
                                          </p:val>
                                        </p:tav>
                                      </p:tavLst>
                                    </p:anim>
                                    <p:anim calcmode="lin" valueType="num">
                                      <p:cBhvr>
                                        <p:cTn id="325" dur="1000" fill="hold"/>
                                        <p:tgtEl>
                                          <p:spTgt spid="170"/>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74"/>
                                        </p:tgtEl>
                                        <p:attrNameLst>
                                          <p:attrName>style.visibility</p:attrName>
                                        </p:attrNameLst>
                                      </p:cBhvr>
                                      <p:to>
                                        <p:strVal val="visible"/>
                                      </p:to>
                                    </p:set>
                                    <p:animEffect transition="in" filter="fade">
                                      <p:cBhvr>
                                        <p:cTn id="328" dur="1000"/>
                                        <p:tgtEl>
                                          <p:spTgt spid="174"/>
                                        </p:tgtEl>
                                      </p:cBhvr>
                                    </p:animEffect>
                                    <p:anim calcmode="lin" valueType="num">
                                      <p:cBhvr>
                                        <p:cTn id="329" dur="1000" fill="hold"/>
                                        <p:tgtEl>
                                          <p:spTgt spid="174"/>
                                        </p:tgtEl>
                                        <p:attrNameLst>
                                          <p:attrName>ppt_x</p:attrName>
                                        </p:attrNameLst>
                                      </p:cBhvr>
                                      <p:tavLst>
                                        <p:tav tm="0">
                                          <p:val>
                                            <p:strVal val="#ppt_x"/>
                                          </p:val>
                                        </p:tav>
                                        <p:tav tm="100000">
                                          <p:val>
                                            <p:strVal val="#ppt_x"/>
                                          </p:val>
                                        </p:tav>
                                      </p:tavLst>
                                    </p:anim>
                                    <p:anim calcmode="lin" valueType="num">
                                      <p:cBhvr>
                                        <p:cTn id="330" dur="1000" fill="hold"/>
                                        <p:tgtEl>
                                          <p:spTgt spid="174"/>
                                        </p:tgtEl>
                                        <p:attrNameLst>
                                          <p:attrName>ppt_y</p:attrName>
                                        </p:attrNameLst>
                                      </p:cBhvr>
                                      <p:tavLst>
                                        <p:tav tm="0">
                                          <p:val>
                                            <p:strVal val="#ppt_y+.1"/>
                                          </p:val>
                                        </p:tav>
                                        <p:tav tm="100000">
                                          <p:val>
                                            <p:strVal val="#ppt_y"/>
                                          </p:val>
                                        </p:tav>
                                      </p:tavLst>
                                    </p:anim>
                                  </p:childTnLst>
                                </p:cTn>
                              </p:par>
                            </p:childTnLst>
                          </p:cTn>
                        </p:par>
                      </p:childTnLst>
                    </p:cTn>
                  </p:par>
                  <p:par>
                    <p:cTn id="331" fill="hold">
                      <p:stCondLst>
                        <p:cond delay="indefinite"/>
                      </p:stCondLst>
                      <p:childTnLst>
                        <p:par>
                          <p:cTn id="332" fill="hold">
                            <p:stCondLst>
                              <p:cond delay="0"/>
                            </p:stCondLst>
                            <p:childTnLst>
                              <p:par>
                                <p:cTn id="333" presetID="10" presetClass="entr" presetSubtype="0" fill="hold" grpId="0" nodeType="clickEffect">
                                  <p:stCondLst>
                                    <p:cond delay="0"/>
                                  </p:stCondLst>
                                  <p:childTnLst>
                                    <p:set>
                                      <p:cBhvr>
                                        <p:cTn id="334" dur="1" fill="hold">
                                          <p:stCondLst>
                                            <p:cond delay="0"/>
                                          </p:stCondLst>
                                        </p:cTn>
                                        <p:tgtEl>
                                          <p:spTgt spid="203"/>
                                        </p:tgtEl>
                                        <p:attrNameLst>
                                          <p:attrName>style.visibility</p:attrName>
                                        </p:attrNameLst>
                                      </p:cBhvr>
                                      <p:to>
                                        <p:strVal val="visible"/>
                                      </p:to>
                                    </p:set>
                                    <p:animEffect transition="in" filter="fade">
                                      <p:cBhvr>
                                        <p:cTn id="335" dur="500"/>
                                        <p:tgtEl>
                                          <p:spTgt spid="203"/>
                                        </p:tgtEl>
                                      </p:cBhvr>
                                    </p:animEffect>
                                  </p:childTnLst>
                                </p:cTn>
                              </p:par>
                            </p:childTnLst>
                          </p:cTn>
                        </p:par>
                      </p:childTnLst>
                    </p:cTn>
                  </p:par>
                  <p:par>
                    <p:cTn id="336" fill="hold">
                      <p:stCondLst>
                        <p:cond delay="indefinite"/>
                      </p:stCondLst>
                      <p:childTnLst>
                        <p:par>
                          <p:cTn id="337" fill="hold">
                            <p:stCondLst>
                              <p:cond delay="0"/>
                            </p:stCondLst>
                            <p:childTnLst>
                              <p:par>
                                <p:cTn id="338" presetID="10" presetClass="entr" presetSubtype="0" fill="hold" grpId="0" nodeType="clickEffect">
                                  <p:stCondLst>
                                    <p:cond delay="0"/>
                                  </p:stCondLst>
                                  <p:childTnLst>
                                    <p:set>
                                      <p:cBhvr>
                                        <p:cTn id="339" dur="1" fill="hold">
                                          <p:stCondLst>
                                            <p:cond delay="0"/>
                                          </p:stCondLst>
                                        </p:cTn>
                                        <p:tgtEl>
                                          <p:spTgt spid="205"/>
                                        </p:tgtEl>
                                        <p:attrNameLst>
                                          <p:attrName>style.visibility</p:attrName>
                                        </p:attrNameLst>
                                      </p:cBhvr>
                                      <p:to>
                                        <p:strVal val="visible"/>
                                      </p:to>
                                    </p:set>
                                    <p:animEffect transition="in" filter="fade">
                                      <p:cBhvr>
                                        <p:cTn id="340" dur="500"/>
                                        <p:tgtEl>
                                          <p:spTgt spid="205"/>
                                        </p:tgtEl>
                                      </p:cBhvr>
                                    </p:animEffect>
                                  </p:childTnLst>
                                </p:cTn>
                              </p:par>
                            </p:childTnLst>
                          </p:cTn>
                        </p:par>
                      </p:childTnLst>
                    </p:cTn>
                  </p:par>
                  <p:par>
                    <p:cTn id="341" fill="hold">
                      <p:stCondLst>
                        <p:cond delay="indefinite"/>
                      </p:stCondLst>
                      <p:childTnLst>
                        <p:par>
                          <p:cTn id="342" fill="hold">
                            <p:stCondLst>
                              <p:cond delay="0"/>
                            </p:stCondLst>
                            <p:childTnLst>
                              <p:par>
                                <p:cTn id="343" presetID="10" presetClass="entr" presetSubtype="0" fill="hold" grpId="0" nodeType="clickEffect">
                                  <p:stCondLst>
                                    <p:cond delay="0"/>
                                  </p:stCondLst>
                                  <p:childTnLst>
                                    <p:set>
                                      <p:cBhvr>
                                        <p:cTn id="344" dur="1" fill="hold">
                                          <p:stCondLst>
                                            <p:cond delay="0"/>
                                          </p:stCondLst>
                                        </p:cTn>
                                        <p:tgtEl>
                                          <p:spTgt spid="204"/>
                                        </p:tgtEl>
                                        <p:attrNameLst>
                                          <p:attrName>style.visibility</p:attrName>
                                        </p:attrNameLst>
                                      </p:cBhvr>
                                      <p:to>
                                        <p:strVal val="visible"/>
                                      </p:to>
                                    </p:set>
                                    <p:animEffect transition="in" filter="fade">
                                      <p:cBhvr>
                                        <p:cTn id="345" dur="500"/>
                                        <p:tgtEl>
                                          <p:spTgt spid="204"/>
                                        </p:tgtEl>
                                      </p:cBhvr>
                                    </p:animEffect>
                                  </p:childTnLst>
                                </p:cTn>
                              </p:par>
                            </p:childTnLst>
                          </p:cTn>
                        </p:par>
                      </p:childTnLst>
                    </p:cTn>
                  </p:par>
                  <p:par>
                    <p:cTn id="346" fill="hold">
                      <p:stCondLst>
                        <p:cond delay="indefinite"/>
                      </p:stCondLst>
                      <p:childTnLst>
                        <p:par>
                          <p:cTn id="347" fill="hold">
                            <p:stCondLst>
                              <p:cond delay="0"/>
                            </p:stCondLst>
                            <p:childTnLst>
                              <p:par>
                                <p:cTn id="348" presetID="16" presetClass="exit" presetSubtype="37" fill="hold" grpId="0" nodeType="clickEffect">
                                  <p:stCondLst>
                                    <p:cond delay="0"/>
                                  </p:stCondLst>
                                  <p:childTnLst>
                                    <p:animEffect transition="out" filter="barn(outVertical)">
                                      <p:cBhvr>
                                        <p:cTn id="349" dur="500"/>
                                        <p:tgtEl>
                                          <p:spTgt spid="159"/>
                                        </p:tgtEl>
                                      </p:cBhvr>
                                    </p:animEffect>
                                    <p:set>
                                      <p:cBhvr>
                                        <p:cTn id="350" dur="1" fill="hold">
                                          <p:stCondLst>
                                            <p:cond delay="499"/>
                                          </p:stCondLst>
                                        </p:cTn>
                                        <p:tgtEl>
                                          <p:spTgt spid="159"/>
                                        </p:tgtEl>
                                        <p:attrNameLst>
                                          <p:attrName>style.visibility</p:attrName>
                                        </p:attrNameLst>
                                      </p:cBhvr>
                                      <p:to>
                                        <p:strVal val="hidden"/>
                                      </p:to>
                                    </p:set>
                                  </p:childTnLst>
                                </p:cTn>
                              </p:par>
                            </p:childTnLst>
                          </p:cTn>
                        </p:par>
                      </p:childTnLst>
                    </p:cTn>
                  </p:par>
                  <p:par>
                    <p:cTn id="351" fill="hold">
                      <p:stCondLst>
                        <p:cond delay="indefinite"/>
                      </p:stCondLst>
                      <p:childTnLst>
                        <p:par>
                          <p:cTn id="352" fill="hold">
                            <p:stCondLst>
                              <p:cond delay="0"/>
                            </p:stCondLst>
                            <p:childTnLst>
                              <p:par>
                                <p:cTn id="353" presetID="22" presetClass="entr" presetSubtype="4" fill="hold" nodeType="clickEffect">
                                  <p:stCondLst>
                                    <p:cond delay="0"/>
                                  </p:stCondLst>
                                  <p:childTnLst>
                                    <p:set>
                                      <p:cBhvr>
                                        <p:cTn id="354" dur="1" fill="hold">
                                          <p:stCondLst>
                                            <p:cond delay="0"/>
                                          </p:stCondLst>
                                        </p:cTn>
                                        <p:tgtEl>
                                          <p:spTgt spid="146"/>
                                        </p:tgtEl>
                                        <p:attrNameLst>
                                          <p:attrName>style.visibility</p:attrName>
                                        </p:attrNameLst>
                                      </p:cBhvr>
                                      <p:to>
                                        <p:strVal val="visible"/>
                                      </p:to>
                                    </p:set>
                                    <p:animEffect transition="in" filter="wipe(down)">
                                      <p:cBhvr>
                                        <p:cTn id="355" dur="750"/>
                                        <p:tgtEl>
                                          <p:spTgt spid="146"/>
                                        </p:tgtEl>
                                      </p:cBhvr>
                                    </p:animEffect>
                                  </p:childTnLst>
                                </p:cTn>
                              </p:par>
                            </p:childTnLst>
                          </p:cTn>
                        </p:par>
                      </p:childTnLst>
                    </p:cTn>
                  </p:par>
                  <p:par>
                    <p:cTn id="356" fill="hold">
                      <p:stCondLst>
                        <p:cond delay="indefinite"/>
                      </p:stCondLst>
                      <p:childTnLst>
                        <p:par>
                          <p:cTn id="357" fill="hold">
                            <p:stCondLst>
                              <p:cond delay="0"/>
                            </p:stCondLst>
                            <p:childTnLst>
                              <p:par>
                                <p:cTn id="358" presetID="22" presetClass="entr" presetSubtype="1" fill="hold" nodeType="clickEffect">
                                  <p:stCondLst>
                                    <p:cond delay="0"/>
                                  </p:stCondLst>
                                  <p:childTnLst>
                                    <p:set>
                                      <p:cBhvr>
                                        <p:cTn id="359" dur="1" fill="hold">
                                          <p:stCondLst>
                                            <p:cond delay="0"/>
                                          </p:stCondLst>
                                        </p:cTn>
                                        <p:tgtEl>
                                          <p:spTgt spid="155"/>
                                        </p:tgtEl>
                                        <p:attrNameLst>
                                          <p:attrName>style.visibility</p:attrName>
                                        </p:attrNameLst>
                                      </p:cBhvr>
                                      <p:to>
                                        <p:strVal val="visible"/>
                                      </p:to>
                                    </p:set>
                                    <p:animEffect transition="in" filter="wipe(up)">
                                      <p:cBhvr>
                                        <p:cTn id="360" dur="750"/>
                                        <p:tgtEl>
                                          <p:spTgt spid="155"/>
                                        </p:tgtEl>
                                      </p:cBhvr>
                                    </p:animEffect>
                                  </p:childTnLst>
                                </p:cTn>
                              </p:par>
                            </p:childTnLst>
                          </p:cTn>
                        </p:par>
                      </p:childTnLst>
                    </p:cTn>
                  </p:par>
                  <p:par>
                    <p:cTn id="361" fill="hold">
                      <p:stCondLst>
                        <p:cond delay="indefinite"/>
                      </p:stCondLst>
                      <p:childTnLst>
                        <p:par>
                          <p:cTn id="362" fill="hold">
                            <p:stCondLst>
                              <p:cond delay="0"/>
                            </p:stCondLst>
                            <p:childTnLst>
                              <p:par>
                                <p:cTn id="363" presetID="16" presetClass="exit" presetSubtype="37" fill="hold" grpId="0" nodeType="clickEffect">
                                  <p:stCondLst>
                                    <p:cond delay="0"/>
                                  </p:stCondLst>
                                  <p:childTnLst>
                                    <p:animEffect transition="out" filter="barn(outVertical)">
                                      <p:cBhvr>
                                        <p:cTn id="364" dur="500"/>
                                        <p:tgtEl>
                                          <p:spTgt spid="160"/>
                                        </p:tgtEl>
                                      </p:cBhvr>
                                    </p:animEffect>
                                    <p:set>
                                      <p:cBhvr>
                                        <p:cTn id="365" dur="1" fill="hold">
                                          <p:stCondLst>
                                            <p:cond delay="499"/>
                                          </p:stCondLst>
                                        </p:cTn>
                                        <p:tgtEl>
                                          <p:spTgt spid="160"/>
                                        </p:tgtEl>
                                        <p:attrNameLst>
                                          <p:attrName>style.visibility</p:attrName>
                                        </p:attrNameLst>
                                      </p:cBhvr>
                                      <p:to>
                                        <p:strVal val="hidden"/>
                                      </p:to>
                                    </p:set>
                                  </p:childTnLst>
                                </p:cTn>
                              </p:par>
                            </p:childTnLst>
                          </p:cTn>
                        </p:par>
                      </p:childTnLst>
                    </p:cTn>
                  </p:par>
                  <p:par>
                    <p:cTn id="366" fill="hold">
                      <p:stCondLst>
                        <p:cond delay="indefinite"/>
                      </p:stCondLst>
                      <p:childTnLst>
                        <p:par>
                          <p:cTn id="367" fill="hold">
                            <p:stCondLst>
                              <p:cond delay="0"/>
                            </p:stCondLst>
                            <p:childTnLst>
                              <p:par>
                                <p:cTn id="368" presetID="22" presetClass="entr" presetSubtype="4" fill="hold" nodeType="clickEffect">
                                  <p:stCondLst>
                                    <p:cond delay="0"/>
                                  </p:stCondLst>
                                  <p:childTnLst>
                                    <p:set>
                                      <p:cBhvr>
                                        <p:cTn id="369" dur="1" fill="hold">
                                          <p:stCondLst>
                                            <p:cond delay="0"/>
                                          </p:stCondLst>
                                        </p:cTn>
                                        <p:tgtEl>
                                          <p:spTgt spid="148"/>
                                        </p:tgtEl>
                                        <p:attrNameLst>
                                          <p:attrName>style.visibility</p:attrName>
                                        </p:attrNameLst>
                                      </p:cBhvr>
                                      <p:to>
                                        <p:strVal val="visible"/>
                                      </p:to>
                                    </p:set>
                                    <p:animEffect transition="in" filter="wipe(down)">
                                      <p:cBhvr>
                                        <p:cTn id="370" dur="750"/>
                                        <p:tgtEl>
                                          <p:spTgt spid="148"/>
                                        </p:tgtEl>
                                      </p:cBhvr>
                                    </p:animEffect>
                                  </p:childTnLst>
                                </p:cTn>
                              </p:par>
                            </p:childTnLst>
                          </p:cTn>
                        </p:par>
                      </p:childTnLst>
                    </p:cTn>
                  </p:par>
                  <p:par>
                    <p:cTn id="371" fill="hold">
                      <p:stCondLst>
                        <p:cond delay="indefinite"/>
                      </p:stCondLst>
                      <p:childTnLst>
                        <p:par>
                          <p:cTn id="372" fill="hold">
                            <p:stCondLst>
                              <p:cond delay="0"/>
                            </p:stCondLst>
                            <p:childTnLst>
                              <p:par>
                                <p:cTn id="373" presetID="22" presetClass="entr" presetSubtype="1" fill="hold" nodeType="clickEffect">
                                  <p:stCondLst>
                                    <p:cond delay="0"/>
                                  </p:stCondLst>
                                  <p:childTnLst>
                                    <p:set>
                                      <p:cBhvr>
                                        <p:cTn id="374" dur="1" fill="hold">
                                          <p:stCondLst>
                                            <p:cond delay="0"/>
                                          </p:stCondLst>
                                        </p:cTn>
                                        <p:tgtEl>
                                          <p:spTgt spid="172"/>
                                        </p:tgtEl>
                                        <p:attrNameLst>
                                          <p:attrName>style.visibility</p:attrName>
                                        </p:attrNameLst>
                                      </p:cBhvr>
                                      <p:to>
                                        <p:strVal val="visible"/>
                                      </p:to>
                                    </p:set>
                                    <p:animEffect transition="in" filter="wipe(up)">
                                      <p:cBhvr>
                                        <p:cTn id="375" dur="750"/>
                                        <p:tgtEl>
                                          <p:spTgt spid="172"/>
                                        </p:tgtEl>
                                      </p:cBhvr>
                                    </p:animEffect>
                                  </p:childTnLst>
                                </p:cTn>
                              </p:par>
                            </p:childTnLst>
                          </p:cTn>
                        </p:par>
                      </p:childTnLst>
                    </p:cTn>
                  </p:par>
                  <p:par>
                    <p:cTn id="376" fill="hold">
                      <p:stCondLst>
                        <p:cond delay="indefinite"/>
                      </p:stCondLst>
                      <p:childTnLst>
                        <p:par>
                          <p:cTn id="377" fill="hold">
                            <p:stCondLst>
                              <p:cond delay="0"/>
                            </p:stCondLst>
                            <p:childTnLst>
                              <p:par>
                                <p:cTn id="378" presetID="16" presetClass="exit" presetSubtype="37" fill="hold" grpId="0" nodeType="clickEffect">
                                  <p:stCondLst>
                                    <p:cond delay="0"/>
                                  </p:stCondLst>
                                  <p:childTnLst>
                                    <p:animEffect transition="out" filter="barn(outVertical)">
                                      <p:cBhvr>
                                        <p:cTn id="379" dur="500"/>
                                        <p:tgtEl>
                                          <p:spTgt spid="161"/>
                                        </p:tgtEl>
                                      </p:cBhvr>
                                    </p:animEffect>
                                    <p:set>
                                      <p:cBhvr>
                                        <p:cTn id="380" dur="1" fill="hold">
                                          <p:stCondLst>
                                            <p:cond delay="499"/>
                                          </p:stCondLst>
                                        </p:cTn>
                                        <p:tgtEl>
                                          <p:spTgt spid="161"/>
                                        </p:tgtEl>
                                        <p:attrNameLst>
                                          <p:attrName>style.visibility</p:attrName>
                                        </p:attrNameLst>
                                      </p:cBhvr>
                                      <p:to>
                                        <p:strVal val="hidden"/>
                                      </p:to>
                                    </p:set>
                                  </p:childTnLst>
                                </p:cTn>
                              </p:par>
                            </p:childTnLst>
                          </p:cTn>
                        </p:par>
                      </p:childTnLst>
                    </p:cTn>
                  </p:par>
                  <p:par>
                    <p:cTn id="381" fill="hold">
                      <p:stCondLst>
                        <p:cond delay="indefinite"/>
                      </p:stCondLst>
                      <p:childTnLst>
                        <p:par>
                          <p:cTn id="382" fill="hold">
                            <p:stCondLst>
                              <p:cond delay="0"/>
                            </p:stCondLst>
                            <p:childTnLst>
                              <p:par>
                                <p:cTn id="383" presetID="22" presetClass="entr" presetSubtype="4" fill="hold" nodeType="clickEffect">
                                  <p:stCondLst>
                                    <p:cond delay="0"/>
                                  </p:stCondLst>
                                  <p:childTnLst>
                                    <p:set>
                                      <p:cBhvr>
                                        <p:cTn id="384" dur="1" fill="hold">
                                          <p:stCondLst>
                                            <p:cond delay="0"/>
                                          </p:stCondLst>
                                        </p:cTn>
                                        <p:tgtEl>
                                          <p:spTgt spid="150"/>
                                        </p:tgtEl>
                                        <p:attrNameLst>
                                          <p:attrName>style.visibility</p:attrName>
                                        </p:attrNameLst>
                                      </p:cBhvr>
                                      <p:to>
                                        <p:strVal val="visible"/>
                                      </p:to>
                                    </p:set>
                                    <p:animEffect transition="in" filter="wipe(down)">
                                      <p:cBhvr>
                                        <p:cTn id="385" dur="750"/>
                                        <p:tgtEl>
                                          <p:spTgt spid="150"/>
                                        </p:tgtEl>
                                      </p:cBhvr>
                                    </p:animEffect>
                                  </p:childTnLst>
                                </p:cTn>
                              </p:par>
                            </p:childTnLst>
                          </p:cTn>
                        </p:par>
                      </p:childTnLst>
                    </p:cTn>
                  </p:par>
                  <p:par>
                    <p:cTn id="386" fill="hold">
                      <p:stCondLst>
                        <p:cond delay="indefinite"/>
                      </p:stCondLst>
                      <p:childTnLst>
                        <p:par>
                          <p:cTn id="387" fill="hold">
                            <p:stCondLst>
                              <p:cond delay="0"/>
                            </p:stCondLst>
                            <p:childTnLst>
                              <p:par>
                                <p:cTn id="388" presetID="22" presetClass="entr" presetSubtype="1" fill="hold" nodeType="clickEffect">
                                  <p:stCondLst>
                                    <p:cond delay="0"/>
                                  </p:stCondLst>
                                  <p:childTnLst>
                                    <p:set>
                                      <p:cBhvr>
                                        <p:cTn id="389" dur="1" fill="hold">
                                          <p:stCondLst>
                                            <p:cond delay="0"/>
                                          </p:stCondLst>
                                        </p:cTn>
                                        <p:tgtEl>
                                          <p:spTgt spid="156"/>
                                        </p:tgtEl>
                                        <p:attrNameLst>
                                          <p:attrName>style.visibility</p:attrName>
                                        </p:attrNameLst>
                                      </p:cBhvr>
                                      <p:to>
                                        <p:strVal val="visible"/>
                                      </p:to>
                                    </p:set>
                                    <p:animEffect transition="in" filter="wipe(up)">
                                      <p:cBhvr>
                                        <p:cTn id="390" dur="750"/>
                                        <p:tgtEl>
                                          <p:spTgt spid="156"/>
                                        </p:tgtEl>
                                      </p:cBhvr>
                                    </p:animEffect>
                                  </p:childTnLst>
                                </p:cTn>
                              </p:par>
                            </p:childTnLst>
                          </p:cTn>
                        </p:par>
                      </p:childTnLst>
                    </p:cTn>
                  </p:par>
                  <p:par>
                    <p:cTn id="391" fill="hold">
                      <p:stCondLst>
                        <p:cond delay="indefinite"/>
                      </p:stCondLst>
                      <p:childTnLst>
                        <p:par>
                          <p:cTn id="392" fill="hold">
                            <p:stCondLst>
                              <p:cond delay="0"/>
                            </p:stCondLst>
                            <p:childTnLst>
                              <p:par>
                                <p:cTn id="393" presetID="16" presetClass="exit" presetSubtype="37" fill="hold" grpId="0" nodeType="clickEffect">
                                  <p:stCondLst>
                                    <p:cond delay="0"/>
                                  </p:stCondLst>
                                  <p:childTnLst>
                                    <p:animEffect transition="out" filter="barn(outVertical)">
                                      <p:cBhvr>
                                        <p:cTn id="394" dur="500"/>
                                        <p:tgtEl>
                                          <p:spTgt spid="162"/>
                                        </p:tgtEl>
                                      </p:cBhvr>
                                    </p:animEffect>
                                    <p:set>
                                      <p:cBhvr>
                                        <p:cTn id="395" dur="1" fill="hold">
                                          <p:stCondLst>
                                            <p:cond delay="499"/>
                                          </p:stCondLst>
                                        </p:cTn>
                                        <p:tgtEl>
                                          <p:spTgt spid="162"/>
                                        </p:tgtEl>
                                        <p:attrNameLst>
                                          <p:attrName>style.visibility</p:attrName>
                                        </p:attrNameLst>
                                      </p:cBhvr>
                                      <p:to>
                                        <p:strVal val="hidden"/>
                                      </p:to>
                                    </p:set>
                                  </p:childTnLst>
                                </p:cTn>
                              </p:par>
                            </p:childTnLst>
                          </p:cTn>
                        </p:par>
                      </p:childTnLst>
                    </p:cTn>
                  </p:par>
                  <p:par>
                    <p:cTn id="396" fill="hold">
                      <p:stCondLst>
                        <p:cond delay="indefinite"/>
                      </p:stCondLst>
                      <p:childTnLst>
                        <p:par>
                          <p:cTn id="397" fill="hold">
                            <p:stCondLst>
                              <p:cond delay="0"/>
                            </p:stCondLst>
                            <p:childTnLst>
                              <p:par>
                                <p:cTn id="398" presetID="22" presetClass="entr" presetSubtype="4" fill="hold" nodeType="clickEffect">
                                  <p:stCondLst>
                                    <p:cond delay="0"/>
                                  </p:stCondLst>
                                  <p:childTnLst>
                                    <p:set>
                                      <p:cBhvr>
                                        <p:cTn id="399" dur="1" fill="hold">
                                          <p:stCondLst>
                                            <p:cond delay="0"/>
                                          </p:stCondLst>
                                        </p:cTn>
                                        <p:tgtEl>
                                          <p:spTgt spid="152"/>
                                        </p:tgtEl>
                                        <p:attrNameLst>
                                          <p:attrName>style.visibility</p:attrName>
                                        </p:attrNameLst>
                                      </p:cBhvr>
                                      <p:to>
                                        <p:strVal val="visible"/>
                                      </p:to>
                                    </p:set>
                                    <p:animEffect transition="in" filter="wipe(down)">
                                      <p:cBhvr>
                                        <p:cTn id="400" dur="750"/>
                                        <p:tgtEl>
                                          <p:spTgt spid="152"/>
                                        </p:tgtEl>
                                      </p:cBhvr>
                                    </p:animEffect>
                                  </p:childTnLst>
                                </p:cTn>
                              </p:par>
                            </p:childTnLst>
                          </p:cTn>
                        </p:par>
                      </p:childTnLst>
                    </p:cTn>
                  </p:par>
                  <p:par>
                    <p:cTn id="401" fill="hold">
                      <p:stCondLst>
                        <p:cond delay="indefinite"/>
                      </p:stCondLst>
                      <p:childTnLst>
                        <p:par>
                          <p:cTn id="402" fill="hold">
                            <p:stCondLst>
                              <p:cond delay="0"/>
                            </p:stCondLst>
                            <p:childTnLst>
                              <p:par>
                                <p:cTn id="403" presetID="22" presetClass="entr" presetSubtype="1" fill="hold" nodeType="clickEffect">
                                  <p:stCondLst>
                                    <p:cond delay="0"/>
                                  </p:stCondLst>
                                  <p:childTnLst>
                                    <p:set>
                                      <p:cBhvr>
                                        <p:cTn id="404" dur="1" fill="hold">
                                          <p:stCondLst>
                                            <p:cond delay="0"/>
                                          </p:stCondLst>
                                        </p:cTn>
                                        <p:tgtEl>
                                          <p:spTgt spid="157"/>
                                        </p:tgtEl>
                                        <p:attrNameLst>
                                          <p:attrName>style.visibility</p:attrName>
                                        </p:attrNameLst>
                                      </p:cBhvr>
                                      <p:to>
                                        <p:strVal val="visible"/>
                                      </p:to>
                                    </p:set>
                                    <p:animEffect transition="in" filter="wipe(up)">
                                      <p:cBhvr>
                                        <p:cTn id="405" dur="500"/>
                                        <p:tgtEl>
                                          <p:spTgt spid="157"/>
                                        </p:tgtEl>
                                      </p:cBhvr>
                                    </p:animEffect>
                                  </p:childTnLst>
                                </p:cTn>
                              </p:par>
                            </p:childTnLst>
                          </p:cTn>
                        </p:par>
                      </p:childTnLst>
                    </p:cTn>
                  </p:par>
                  <p:par>
                    <p:cTn id="406" fill="hold">
                      <p:stCondLst>
                        <p:cond delay="indefinite"/>
                      </p:stCondLst>
                      <p:childTnLst>
                        <p:par>
                          <p:cTn id="407" fill="hold">
                            <p:stCondLst>
                              <p:cond delay="0"/>
                            </p:stCondLst>
                            <p:childTnLst>
                              <p:par>
                                <p:cTn id="408" presetID="16" presetClass="exit" presetSubtype="37" fill="hold" grpId="0" nodeType="clickEffect">
                                  <p:stCondLst>
                                    <p:cond delay="0"/>
                                  </p:stCondLst>
                                  <p:childTnLst>
                                    <p:animEffect transition="out" filter="barn(outVertical)">
                                      <p:cBhvr>
                                        <p:cTn id="409" dur="500"/>
                                        <p:tgtEl>
                                          <p:spTgt spid="163"/>
                                        </p:tgtEl>
                                      </p:cBhvr>
                                    </p:animEffect>
                                    <p:set>
                                      <p:cBhvr>
                                        <p:cTn id="410" dur="1" fill="hold">
                                          <p:stCondLst>
                                            <p:cond delay="499"/>
                                          </p:stCondLst>
                                        </p:cTn>
                                        <p:tgtEl>
                                          <p:spTgt spid="163"/>
                                        </p:tgtEl>
                                        <p:attrNameLst>
                                          <p:attrName>style.visibility</p:attrName>
                                        </p:attrNameLst>
                                      </p:cBhvr>
                                      <p:to>
                                        <p:strVal val="hidden"/>
                                      </p:to>
                                    </p:set>
                                  </p:childTnLst>
                                </p:cTn>
                              </p:par>
                            </p:childTnLst>
                          </p:cTn>
                        </p:par>
                      </p:childTnLst>
                    </p:cTn>
                  </p:par>
                  <p:par>
                    <p:cTn id="411" fill="hold">
                      <p:stCondLst>
                        <p:cond delay="indefinite"/>
                      </p:stCondLst>
                      <p:childTnLst>
                        <p:par>
                          <p:cTn id="412" fill="hold">
                            <p:stCondLst>
                              <p:cond delay="0"/>
                            </p:stCondLst>
                            <p:childTnLst>
                              <p:par>
                                <p:cTn id="413" presetID="22" presetClass="entr" presetSubtype="4" fill="hold" nodeType="clickEffect">
                                  <p:stCondLst>
                                    <p:cond delay="0"/>
                                  </p:stCondLst>
                                  <p:childTnLst>
                                    <p:set>
                                      <p:cBhvr>
                                        <p:cTn id="414" dur="1" fill="hold">
                                          <p:stCondLst>
                                            <p:cond delay="0"/>
                                          </p:stCondLst>
                                        </p:cTn>
                                        <p:tgtEl>
                                          <p:spTgt spid="154"/>
                                        </p:tgtEl>
                                        <p:attrNameLst>
                                          <p:attrName>style.visibility</p:attrName>
                                        </p:attrNameLst>
                                      </p:cBhvr>
                                      <p:to>
                                        <p:strVal val="visible"/>
                                      </p:to>
                                    </p:set>
                                    <p:animEffect transition="in" filter="wipe(down)">
                                      <p:cBhvr>
                                        <p:cTn id="415" dur="750"/>
                                        <p:tgtEl>
                                          <p:spTgt spid="154"/>
                                        </p:tgtEl>
                                      </p:cBhvr>
                                    </p:animEffect>
                                  </p:childTnLst>
                                </p:cTn>
                              </p:par>
                            </p:childTnLst>
                          </p:cTn>
                        </p:par>
                      </p:childTnLst>
                    </p:cTn>
                  </p:par>
                  <p:par>
                    <p:cTn id="416" fill="hold">
                      <p:stCondLst>
                        <p:cond delay="indefinite"/>
                      </p:stCondLst>
                      <p:childTnLst>
                        <p:par>
                          <p:cTn id="417" fill="hold">
                            <p:stCondLst>
                              <p:cond delay="0"/>
                            </p:stCondLst>
                            <p:childTnLst>
                              <p:par>
                                <p:cTn id="418" presetID="22" presetClass="entr" presetSubtype="1" fill="hold" nodeType="clickEffect">
                                  <p:stCondLst>
                                    <p:cond delay="0"/>
                                  </p:stCondLst>
                                  <p:childTnLst>
                                    <p:set>
                                      <p:cBhvr>
                                        <p:cTn id="419" dur="1" fill="hold">
                                          <p:stCondLst>
                                            <p:cond delay="0"/>
                                          </p:stCondLst>
                                        </p:cTn>
                                        <p:tgtEl>
                                          <p:spTgt spid="158"/>
                                        </p:tgtEl>
                                        <p:attrNameLst>
                                          <p:attrName>style.visibility</p:attrName>
                                        </p:attrNameLst>
                                      </p:cBhvr>
                                      <p:to>
                                        <p:strVal val="visible"/>
                                      </p:to>
                                    </p:set>
                                    <p:animEffect transition="in" filter="wipe(up)">
                                      <p:cBhvr>
                                        <p:cTn id="420" dur="500"/>
                                        <p:tgtEl>
                                          <p:spTgt spid="158"/>
                                        </p:tgtEl>
                                      </p:cBhvr>
                                    </p:animEffect>
                                  </p:childTnLst>
                                </p:cTn>
                              </p:par>
                            </p:childTnLst>
                          </p:cTn>
                        </p:par>
                      </p:childTnLst>
                    </p:cTn>
                  </p:par>
                  <p:par>
                    <p:cTn id="421" fill="hold">
                      <p:stCondLst>
                        <p:cond delay="indefinite"/>
                      </p:stCondLst>
                      <p:childTnLst>
                        <p:par>
                          <p:cTn id="422" fill="hold">
                            <p:stCondLst>
                              <p:cond delay="0"/>
                            </p:stCondLst>
                            <p:childTnLst>
                              <p:par>
                                <p:cTn id="423" presetID="21" presetClass="entr" presetSubtype="1" fill="hold" grpId="0" nodeType="clickEffect">
                                  <p:stCondLst>
                                    <p:cond delay="0"/>
                                  </p:stCondLst>
                                  <p:childTnLst>
                                    <p:set>
                                      <p:cBhvr>
                                        <p:cTn id="424" dur="1" fill="hold">
                                          <p:stCondLst>
                                            <p:cond delay="0"/>
                                          </p:stCondLst>
                                        </p:cTn>
                                        <p:tgtEl>
                                          <p:spTgt spid="177"/>
                                        </p:tgtEl>
                                        <p:attrNameLst>
                                          <p:attrName>style.visibility</p:attrName>
                                        </p:attrNameLst>
                                      </p:cBhvr>
                                      <p:to>
                                        <p:strVal val="visible"/>
                                      </p:to>
                                    </p:set>
                                    <p:animEffect transition="in" filter="wheel(1)">
                                      <p:cBhvr>
                                        <p:cTn id="425" dur="2000"/>
                                        <p:tgtEl>
                                          <p:spTgt spid="177"/>
                                        </p:tgtEl>
                                      </p:cBhvr>
                                    </p:animEffect>
                                  </p:childTnLst>
                                </p:cTn>
                              </p:par>
                              <p:par>
                                <p:cTn id="426" presetID="21" presetClass="entr" presetSubtype="1" fill="hold" grpId="0" nodeType="withEffect">
                                  <p:stCondLst>
                                    <p:cond delay="0"/>
                                  </p:stCondLst>
                                  <p:childTnLst>
                                    <p:set>
                                      <p:cBhvr>
                                        <p:cTn id="427" dur="1" fill="hold">
                                          <p:stCondLst>
                                            <p:cond delay="0"/>
                                          </p:stCondLst>
                                        </p:cTn>
                                        <p:tgtEl>
                                          <p:spTgt spid="213"/>
                                        </p:tgtEl>
                                        <p:attrNameLst>
                                          <p:attrName>style.visibility</p:attrName>
                                        </p:attrNameLst>
                                      </p:cBhvr>
                                      <p:to>
                                        <p:strVal val="visible"/>
                                      </p:to>
                                    </p:set>
                                    <p:animEffect transition="in" filter="wheel(1)">
                                      <p:cBhvr>
                                        <p:cTn id="428" dur="2000"/>
                                        <p:tgtEl>
                                          <p:spTgt spid="213"/>
                                        </p:tgtEl>
                                      </p:cBhvr>
                                    </p:animEffect>
                                  </p:childTnLst>
                                </p:cTn>
                              </p:par>
                            </p:childTnLst>
                          </p:cTn>
                        </p:par>
                      </p:childTnLst>
                    </p:cTn>
                  </p:par>
                  <p:par>
                    <p:cTn id="429" fill="hold">
                      <p:stCondLst>
                        <p:cond delay="indefinite"/>
                      </p:stCondLst>
                      <p:childTnLst>
                        <p:par>
                          <p:cTn id="430" fill="hold">
                            <p:stCondLst>
                              <p:cond delay="0"/>
                            </p:stCondLst>
                            <p:childTnLst>
                              <p:par>
                                <p:cTn id="431" presetID="26" presetClass="entr" presetSubtype="0" fill="hold" grpId="0" nodeType="clickEffect">
                                  <p:stCondLst>
                                    <p:cond delay="0"/>
                                  </p:stCondLst>
                                  <p:childTnLst>
                                    <p:set>
                                      <p:cBhvr>
                                        <p:cTn id="432" dur="1" fill="hold">
                                          <p:stCondLst>
                                            <p:cond delay="0"/>
                                          </p:stCondLst>
                                        </p:cTn>
                                        <p:tgtEl>
                                          <p:spTgt spid="202"/>
                                        </p:tgtEl>
                                        <p:attrNameLst>
                                          <p:attrName>style.visibility</p:attrName>
                                        </p:attrNameLst>
                                      </p:cBhvr>
                                      <p:to>
                                        <p:strVal val="visible"/>
                                      </p:to>
                                    </p:set>
                                    <p:animEffect transition="in" filter="wipe(down)">
                                      <p:cBhvr>
                                        <p:cTn id="433" dur="580">
                                          <p:stCondLst>
                                            <p:cond delay="0"/>
                                          </p:stCondLst>
                                        </p:cTn>
                                        <p:tgtEl>
                                          <p:spTgt spid="202"/>
                                        </p:tgtEl>
                                      </p:cBhvr>
                                    </p:animEffect>
                                    <p:anim calcmode="lin" valueType="num">
                                      <p:cBhvr>
                                        <p:cTn id="434" dur="1822" tmFilter="0,0; 0.14,0.36; 0.43,0.73; 0.71,0.91; 1.0,1.0">
                                          <p:stCondLst>
                                            <p:cond delay="0"/>
                                          </p:stCondLst>
                                        </p:cTn>
                                        <p:tgtEl>
                                          <p:spTgt spid="202"/>
                                        </p:tgtEl>
                                        <p:attrNameLst>
                                          <p:attrName>ppt_x</p:attrName>
                                        </p:attrNameLst>
                                      </p:cBhvr>
                                      <p:tavLst>
                                        <p:tav tm="0">
                                          <p:val>
                                            <p:strVal val="#ppt_x-0.25"/>
                                          </p:val>
                                        </p:tav>
                                        <p:tav tm="100000">
                                          <p:val>
                                            <p:strVal val="#ppt_x"/>
                                          </p:val>
                                        </p:tav>
                                      </p:tavLst>
                                    </p:anim>
                                    <p:anim calcmode="lin" valueType="num">
                                      <p:cBhvr>
                                        <p:cTn id="435" dur="664" tmFilter="0.0,0.0; 0.25,0.07; 0.50,0.2; 0.75,0.467; 1.0,1.0">
                                          <p:stCondLst>
                                            <p:cond delay="0"/>
                                          </p:stCondLst>
                                        </p:cTn>
                                        <p:tgtEl>
                                          <p:spTgt spid="202"/>
                                        </p:tgtEl>
                                        <p:attrNameLst>
                                          <p:attrName>ppt_y</p:attrName>
                                        </p:attrNameLst>
                                      </p:cBhvr>
                                      <p:tavLst>
                                        <p:tav tm="0" fmla="#ppt_y-sin(pi*$)/3">
                                          <p:val>
                                            <p:fltVal val="0.5"/>
                                          </p:val>
                                        </p:tav>
                                        <p:tav tm="100000">
                                          <p:val>
                                            <p:fltVal val="1"/>
                                          </p:val>
                                        </p:tav>
                                      </p:tavLst>
                                    </p:anim>
                                    <p:anim calcmode="lin" valueType="num">
                                      <p:cBhvr>
                                        <p:cTn id="436" dur="664" tmFilter="0, 0; 0.125,0.2665; 0.25,0.4; 0.375,0.465; 0.5,0.5;  0.625,0.535; 0.75,0.6; 0.875,0.7335; 1,1">
                                          <p:stCondLst>
                                            <p:cond delay="664"/>
                                          </p:stCondLst>
                                        </p:cTn>
                                        <p:tgtEl>
                                          <p:spTgt spid="202"/>
                                        </p:tgtEl>
                                        <p:attrNameLst>
                                          <p:attrName>ppt_y</p:attrName>
                                        </p:attrNameLst>
                                      </p:cBhvr>
                                      <p:tavLst>
                                        <p:tav tm="0" fmla="#ppt_y-sin(pi*$)/9">
                                          <p:val>
                                            <p:fltVal val="0"/>
                                          </p:val>
                                        </p:tav>
                                        <p:tav tm="100000">
                                          <p:val>
                                            <p:fltVal val="1"/>
                                          </p:val>
                                        </p:tav>
                                      </p:tavLst>
                                    </p:anim>
                                    <p:anim calcmode="lin" valueType="num">
                                      <p:cBhvr>
                                        <p:cTn id="437" dur="332" tmFilter="0, 0; 0.125,0.2665; 0.25,0.4; 0.375,0.465; 0.5,0.5;  0.625,0.535; 0.75,0.6; 0.875,0.7335; 1,1">
                                          <p:stCondLst>
                                            <p:cond delay="1324"/>
                                          </p:stCondLst>
                                        </p:cTn>
                                        <p:tgtEl>
                                          <p:spTgt spid="202"/>
                                        </p:tgtEl>
                                        <p:attrNameLst>
                                          <p:attrName>ppt_y</p:attrName>
                                        </p:attrNameLst>
                                      </p:cBhvr>
                                      <p:tavLst>
                                        <p:tav tm="0" fmla="#ppt_y-sin(pi*$)/27">
                                          <p:val>
                                            <p:fltVal val="0"/>
                                          </p:val>
                                        </p:tav>
                                        <p:tav tm="100000">
                                          <p:val>
                                            <p:fltVal val="1"/>
                                          </p:val>
                                        </p:tav>
                                      </p:tavLst>
                                    </p:anim>
                                    <p:anim calcmode="lin" valueType="num">
                                      <p:cBhvr>
                                        <p:cTn id="438" dur="164" tmFilter="0, 0; 0.125,0.2665; 0.25,0.4; 0.375,0.465; 0.5,0.5;  0.625,0.535; 0.75,0.6; 0.875,0.7335; 1,1">
                                          <p:stCondLst>
                                            <p:cond delay="1656"/>
                                          </p:stCondLst>
                                        </p:cTn>
                                        <p:tgtEl>
                                          <p:spTgt spid="202"/>
                                        </p:tgtEl>
                                        <p:attrNameLst>
                                          <p:attrName>ppt_y</p:attrName>
                                        </p:attrNameLst>
                                      </p:cBhvr>
                                      <p:tavLst>
                                        <p:tav tm="0" fmla="#ppt_y-sin(pi*$)/81">
                                          <p:val>
                                            <p:fltVal val="0"/>
                                          </p:val>
                                        </p:tav>
                                        <p:tav tm="100000">
                                          <p:val>
                                            <p:fltVal val="1"/>
                                          </p:val>
                                        </p:tav>
                                      </p:tavLst>
                                    </p:anim>
                                    <p:animScale>
                                      <p:cBhvr>
                                        <p:cTn id="439" dur="26">
                                          <p:stCondLst>
                                            <p:cond delay="650"/>
                                          </p:stCondLst>
                                        </p:cTn>
                                        <p:tgtEl>
                                          <p:spTgt spid="202"/>
                                        </p:tgtEl>
                                      </p:cBhvr>
                                      <p:to x="100000" y="60000"/>
                                    </p:animScale>
                                    <p:animScale>
                                      <p:cBhvr>
                                        <p:cTn id="440" dur="166" decel="50000">
                                          <p:stCondLst>
                                            <p:cond delay="676"/>
                                          </p:stCondLst>
                                        </p:cTn>
                                        <p:tgtEl>
                                          <p:spTgt spid="202"/>
                                        </p:tgtEl>
                                      </p:cBhvr>
                                      <p:to x="100000" y="100000"/>
                                    </p:animScale>
                                    <p:animScale>
                                      <p:cBhvr>
                                        <p:cTn id="441" dur="26">
                                          <p:stCondLst>
                                            <p:cond delay="1312"/>
                                          </p:stCondLst>
                                        </p:cTn>
                                        <p:tgtEl>
                                          <p:spTgt spid="202"/>
                                        </p:tgtEl>
                                      </p:cBhvr>
                                      <p:to x="100000" y="80000"/>
                                    </p:animScale>
                                    <p:animScale>
                                      <p:cBhvr>
                                        <p:cTn id="442" dur="166" decel="50000">
                                          <p:stCondLst>
                                            <p:cond delay="1338"/>
                                          </p:stCondLst>
                                        </p:cTn>
                                        <p:tgtEl>
                                          <p:spTgt spid="202"/>
                                        </p:tgtEl>
                                      </p:cBhvr>
                                      <p:to x="100000" y="100000"/>
                                    </p:animScale>
                                    <p:animScale>
                                      <p:cBhvr>
                                        <p:cTn id="443" dur="26">
                                          <p:stCondLst>
                                            <p:cond delay="1642"/>
                                          </p:stCondLst>
                                        </p:cTn>
                                        <p:tgtEl>
                                          <p:spTgt spid="202"/>
                                        </p:tgtEl>
                                      </p:cBhvr>
                                      <p:to x="100000" y="90000"/>
                                    </p:animScale>
                                    <p:animScale>
                                      <p:cBhvr>
                                        <p:cTn id="444" dur="166" decel="50000">
                                          <p:stCondLst>
                                            <p:cond delay="1668"/>
                                          </p:stCondLst>
                                        </p:cTn>
                                        <p:tgtEl>
                                          <p:spTgt spid="202"/>
                                        </p:tgtEl>
                                      </p:cBhvr>
                                      <p:to x="100000" y="100000"/>
                                    </p:animScale>
                                    <p:animScale>
                                      <p:cBhvr>
                                        <p:cTn id="445" dur="26">
                                          <p:stCondLst>
                                            <p:cond delay="1808"/>
                                          </p:stCondLst>
                                        </p:cTn>
                                        <p:tgtEl>
                                          <p:spTgt spid="202"/>
                                        </p:tgtEl>
                                      </p:cBhvr>
                                      <p:to x="100000" y="95000"/>
                                    </p:animScale>
                                    <p:animScale>
                                      <p:cBhvr>
                                        <p:cTn id="446" dur="166" decel="50000">
                                          <p:stCondLst>
                                            <p:cond delay="1834"/>
                                          </p:stCondLst>
                                        </p:cTn>
                                        <p:tgtEl>
                                          <p:spTgt spid="202"/>
                                        </p:tgtEl>
                                      </p:cBhvr>
                                      <p:to x="100000" y="100000"/>
                                    </p:animScale>
                                  </p:childTnLst>
                                </p:cTn>
                              </p:par>
                              <p:par>
                                <p:cTn id="447" presetID="26" presetClass="entr" presetSubtype="0" fill="hold" grpId="0" nodeType="withEffect">
                                  <p:stCondLst>
                                    <p:cond delay="0"/>
                                  </p:stCondLst>
                                  <p:childTnLst>
                                    <p:set>
                                      <p:cBhvr>
                                        <p:cTn id="448" dur="1" fill="hold">
                                          <p:stCondLst>
                                            <p:cond delay="0"/>
                                          </p:stCondLst>
                                        </p:cTn>
                                        <p:tgtEl>
                                          <p:spTgt spid="201"/>
                                        </p:tgtEl>
                                        <p:attrNameLst>
                                          <p:attrName>style.visibility</p:attrName>
                                        </p:attrNameLst>
                                      </p:cBhvr>
                                      <p:to>
                                        <p:strVal val="visible"/>
                                      </p:to>
                                    </p:set>
                                    <p:animEffect transition="in" filter="wipe(down)">
                                      <p:cBhvr>
                                        <p:cTn id="449" dur="580">
                                          <p:stCondLst>
                                            <p:cond delay="0"/>
                                          </p:stCondLst>
                                        </p:cTn>
                                        <p:tgtEl>
                                          <p:spTgt spid="201"/>
                                        </p:tgtEl>
                                      </p:cBhvr>
                                    </p:animEffect>
                                    <p:anim calcmode="lin" valueType="num">
                                      <p:cBhvr>
                                        <p:cTn id="450" dur="1822" tmFilter="0,0; 0.14,0.36; 0.43,0.73; 0.71,0.91; 1.0,1.0">
                                          <p:stCondLst>
                                            <p:cond delay="0"/>
                                          </p:stCondLst>
                                        </p:cTn>
                                        <p:tgtEl>
                                          <p:spTgt spid="201"/>
                                        </p:tgtEl>
                                        <p:attrNameLst>
                                          <p:attrName>ppt_x</p:attrName>
                                        </p:attrNameLst>
                                      </p:cBhvr>
                                      <p:tavLst>
                                        <p:tav tm="0">
                                          <p:val>
                                            <p:strVal val="#ppt_x-0.25"/>
                                          </p:val>
                                        </p:tav>
                                        <p:tav tm="100000">
                                          <p:val>
                                            <p:strVal val="#ppt_x"/>
                                          </p:val>
                                        </p:tav>
                                      </p:tavLst>
                                    </p:anim>
                                    <p:anim calcmode="lin" valueType="num">
                                      <p:cBhvr>
                                        <p:cTn id="451" dur="664" tmFilter="0.0,0.0; 0.25,0.07; 0.50,0.2; 0.75,0.467; 1.0,1.0">
                                          <p:stCondLst>
                                            <p:cond delay="0"/>
                                          </p:stCondLst>
                                        </p:cTn>
                                        <p:tgtEl>
                                          <p:spTgt spid="201"/>
                                        </p:tgtEl>
                                        <p:attrNameLst>
                                          <p:attrName>ppt_y</p:attrName>
                                        </p:attrNameLst>
                                      </p:cBhvr>
                                      <p:tavLst>
                                        <p:tav tm="0" fmla="#ppt_y-sin(pi*$)/3">
                                          <p:val>
                                            <p:fltVal val="0.5"/>
                                          </p:val>
                                        </p:tav>
                                        <p:tav tm="100000">
                                          <p:val>
                                            <p:fltVal val="1"/>
                                          </p:val>
                                        </p:tav>
                                      </p:tavLst>
                                    </p:anim>
                                    <p:anim calcmode="lin" valueType="num">
                                      <p:cBhvr>
                                        <p:cTn id="452" dur="664" tmFilter="0, 0; 0.125,0.2665; 0.25,0.4; 0.375,0.465; 0.5,0.5;  0.625,0.535; 0.75,0.6; 0.875,0.7335; 1,1">
                                          <p:stCondLst>
                                            <p:cond delay="664"/>
                                          </p:stCondLst>
                                        </p:cTn>
                                        <p:tgtEl>
                                          <p:spTgt spid="201"/>
                                        </p:tgtEl>
                                        <p:attrNameLst>
                                          <p:attrName>ppt_y</p:attrName>
                                        </p:attrNameLst>
                                      </p:cBhvr>
                                      <p:tavLst>
                                        <p:tav tm="0" fmla="#ppt_y-sin(pi*$)/9">
                                          <p:val>
                                            <p:fltVal val="0"/>
                                          </p:val>
                                        </p:tav>
                                        <p:tav tm="100000">
                                          <p:val>
                                            <p:fltVal val="1"/>
                                          </p:val>
                                        </p:tav>
                                      </p:tavLst>
                                    </p:anim>
                                    <p:anim calcmode="lin" valueType="num">
                                      <p:cBhvr>
                                        <p:cTn id="453" dur="332" tmFilter="0, 0; 0.125,0.2665; 0.25,0.4; 0.375,0.465; 0.5,0.5;  0.625,0.535; 0.75,0.6; 0.875,0.7335; 1,1">
                                          <p:stCondLst>
                                            <p:cond delay="1324"/>
                                          </p:stCondLst>
                                        </p:cTn>
                                        <p:tgtEl>
                                          <p:spTgt spid="201"/>
                                        </p:tgtEl>
                                        <p:attrNameLst>
                                          <p:attrName>ppt_y</p:attrName>
                                        </p:attrNameLst>
                                      </p:cBhvr>
                                      <p:tavLst>
                                        <p:tav tm="0" fmla="#ppt_y-sin(pi*$)/27">
                                          <p:val>
                                            <p:fltVal val="0"/>
                                          </p:val>
                                        </p:tav>
                                        <p:tav tm="100000">
                                          <p:val>
                                            <p:fltVal val="1"/>
                                          </p:val>
                                        </p:tav>
                                      </p:tavLst>
                                    </p:anim>
                                    <p:anim calcmode="lin" valueType="num">
                                      <p:cBhvr>
                                        <p:cTn id="454" dur="164" tmFilter="0, 0; 0.125,0.2665; 0.25,0.4; 0.375,0.465; 0.5,0.5;  0.625,0.535; 0.75,0.6; 0.875,0.7335; 1,1">
                                          <p:stCondLst>
                                            <p:cond delay="1656"/>
                                          </p:stCondLst>
                                        </p:cTn>
                                        <p:tgtEl>
                                          <p:spTgt spid="201"/>
                                        </p:tgtEl>
                                        <p:attrNameLst>
                                          <p:attrName>ppt_y</p:attrName>
                                        </p:attrNameLst>
                                      </p:cBhvr>
                                      <p:tavLst>
                                        <p:tav tm="0" fmla="#ppt_y-sin(pi*$)/81">
                                          <p:val>
                                            <p:fltVal val="0"/>
                                          </p:val>
                                        </p:tav>
                                        <p:tav tm="100000">
                                          <p:val>
                                            <p:fltVal val="1"/>
                                          </p:val>
                                        </p:tav>
                                      </p:tavLst>
                                    </p:anim>
                                    <p:animScale>
                                      <p:cBhvr>
                                        <p:cTn id="455" dur="26">
                                          <p:stCondLst>
                                            <p:cond delay="650"/>
                                          </p:stCondLst>
                                        </p:cTn>
                                        <p:tgtEl>
                                          <p:spTgt spid="201"/>
                                        </p:tgtEl>
                                      </p:cBhvr>
                                      <p:to x="100000" y="60000"/>
                                    </p:animScale>
                                    <p:animScale>
                                      <p:cBhvr>
                                        <p:cTn id="456" dur="166" decel="50000">
                                          <p:stCondLst>
                                            <p:cond delay="676"/>
                                          </p:stCondLst>
                                        </p:cTn>
                                        <p:tgtEl>
                                          <p:spTgt spid="201"/>
                                        </p:tgtEl>
                                      </p:cBhvr>
                                      <p:to x="100000" y="100000"/>
                                    </p:animScale>
                                    <p:animScale>
                                      <p:cBhvr>
                                        <p:cTn id="457" dur="26">
                                          <p:stCondLst>
                                            <p:cond delay="1312"/>
                                          </p:stCondLst>
                                        </p:cTn>
                                        <p:tgtEl>
                                          <p:spTgt spid="201"/>
                                        </p:tgtEl>
                                      </p:cBhvr>
                                      <p:to x="100000" y="80000"/>
                                    </p:animScale>
                                    <p:animScale>
                                      <p:cBhvr>
                                        <p:cTn id="458" dur="166" decel="50000">
                                          <p:stCondLst>
                                            <p:cond delay="1338"/>
                                          </p:stCondLst>
                                        </p:cTn>
                                        <p:tgtEl>
                                          <p:spTgt spid="201"/>
                                        </p:tgtEl>
                                      </p:cBhvr>
                                      <p:to x="100000" y="100000"/>
                                    </p:animScale>
                                    <p:animScale>
                                      <p:cBhvr>
                                        <p:cTn id="459" dur="26">
                                          <p:stCondLst>
                                            <p:cond delay="1642"/>
                                          </p:stCondLst>
                                        </p:cTn>
                                        <p:tgtEl>
                                          <p:spTgt spid="201"/>
                                        </p:tgtEl>
                                      </p:cBhvr>
                                      <p:to x="100000" y="90000"/>
                                    </p:animScale>
                                    <p:animScale>
                                      <p:cBhvr>
                                        <p:cTn id="460" dur="166" decel="50000">
                                          <p:stCondLst>
                                            <p:cond delay="1668"/>
                                          </p:stCondLst>
                                        </p:cTn>
                                        <p:tgtEl>
                                          <p:spTgt spid="201"/>
                                        </p:tgtEl>
                                      </p:cBhvr>
                                      <p:to x="100000" y="100000"/>
                                    </p:animScale>
                                    <p:animScale>
                                      <p:cBhvr>
                                        <p:cTn id="461" dur="26">
                                          <p:stCondLst>
                                            <p:cond delay="1808"/>
                                          </p:stCondLst>
                                        </p:cTn>
                                        <p:tgtEl>
                                          <p:spTgt spid="201"/>
                                        </p:tgtEl>
                                      </p:cBhvr>
                                      <p:to x="100000" y="95000"/>
                                    </p:animScale>
                                    <p:animScale>
                                      <p:cBhvr>
                                        <p:cTn id="462" dur="166" decel="50000">
                                          <p:stCondLst>
                                            <p:cond delay="1834"/>
                                          </p:stCondLst>
                                        </p:cTn>
                                        <p:tgtEl>
                                          <p:spTgt spid="20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66" grpId="0" animBg="1"/>
      <p:bldP spid="67" grpId="0" animBg="1"/>
      <p:bldP spid="68" grpId="0" animBg="1"/>
      <p:bldP spid="69" grpId="0" animBg="1"/>
      <p:bldP spid="70"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3" grpId="0" animBg="1"/>
      <p:bldP spid="84" grpId="0" animBg="1"/>
      <p:bldP spid="85" grpId="0" animBg="1"/>
      <p:bldP spid="86" grpId="0" animBg="1"/>
      <p:bldP spid="87" grpId="0" animBg="1"/>
      <p:bldP spid="2" grpId="0"/>
      <p:bldP spid="33" grpId="0"/>
      <p:bldP spid="35" grpId="0"/>
      <p:bldP spid="39" grpId="0"/>
      <p:bldP spid="40" grpId="0"/>
      <p:bldP spid="41" grpId="0"/>
      <p:bldP spid="42" grpId="0"/>
      <p:bldP spid="43" grpId="0"/>
      <p:bldP spid="90" grpId="0" animBg="1"/>
      <p:bldP spid="92" grpId="0" animBg="1"/>
      <p:bldP spid="93"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10" grpId="0" animBg="1"/>
      <p:bldP spid="111" grpId="0" animBg="1"/>
      <p:bldP spid="113" grpId="0" animBg="1"/>
      <p:bldP spid="114" grpId="0" animBg="1"/>
      <p:bldP spid="117" grpId="0"/>
      <p:bldP spid="118" grpId="0"/>
      <p:bldP spid="119" grpId="0"/>
      <p:bldP spid="120" grpId="0"/>
      <p:bldP spid="121" grpId="0"/>
      <p:bldP spid="122" grpId="0"/>
      <p:bldP spid="123" grpId="0"/>
      <p:bldP spid="124" grpId="0"/>
      <p:bldP spid="159" grpId="0" animBg="1"/>
      <p:bldP spid="162" grpId="0" animBg="1"/>
      <p:bldP spid="165" grpId="0" animBg="1"/>
      <p:bldP spid="166" grpId="0" animBg="1"/>
      <p:bldP spid="167" grpId="0"/>
      <p:bldP spid="170" grpId="0" animBg="1"/>
      <p:bldP spid="171" grpId="0"/>
      <p:bldP spid="174" grpId="0" animBg="1"/>
      <p:bldP spid="183" grpId="0" animBg="1"/>
      <p:bldP spid="184" grpId="0" animBg="1"/>
      <p:bldP spid="185" grpId="0" animBg="1"/>
      <p:bldP spid="186" grpId="0" animBg="1"/>
      <p:bldP spid="187" grpId="0" animBg="1"/>
      <p:bldP spid="194" grpId="0" animBg="1"/>
      <p:bldP spid="203" grpId="0"/>
      <p:bldP spid="204" grpId="0"/>
      <p:bldP spid="205" grpId="0"/>
      <p:bldP spid="160" grpId="0" animBg="1"/>
      <p:bldP spid="161" grpId="0" animBg="1"/>
      <p:bldP spid="163" grpId="0" animBg="1"/>
      <p:bldP spid="213" grpId="0" animBg="1"/>
      <p:bldP spid="177" grpId="0" animBg="1"/>
      <p:bldP spid="202" grpId="0" animBg="1"/>
      <p:bldP spid="20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2169"/>
            <a:ext cx="9174324" cy="5145669"/>
          </a:xfrm>
          <a:prstGeom prst="rect">
            <a:avLst/>
          </a:prstGeom>
          <a:noFill/>
          <a:extLst>
            <a:ext uri="{909E8E84-426E-40DD-AFC4-6F175D3DCCD1}">
              <a14:hiddenFill xmlns:a14="http://schemas.microsoft.com/office/drawing/2010/main">
                <a:solidFill>
                  <a:srgbClr val="FFFFFF"/>
                </a:solidFill>
              </a14:hiddenFill>
            </a:ext>
          </a:extLst>
        </p:spPr>
      </p:pic>
      <p:sp>
        <p:nvSpPr>
          <p:cNvPr id="36" name="Right Brace 7"/>
          <p:cNvSpPr/>
          <p:nvPr/>
        </p:nvSpPr>
        <p:spPr>
          <a:xfrm rot="16200000">
            <a:off x="3237830" y="382931"/>
            <a:ext cx="293907" cy="898319"/>
          </a:xfrm>
          <a:prstGeom prst="rightBrace">
            <a:avLst>
              <a:gd name="adj1" fmla="val 49272"/>
              <a:gd name="adj2" fmla="val 50000"/>
            </a:avLst>
          </a:prstGeom>
          <a:solidFill>
            <a:srgbClr val="FFFF47"/>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37" name="Rectangle 36"/>
          <p:cNvSpPr/>
          <p:nvPr/>
        </p:nvSpPr>
        <p:spPr>
          <a:xfrm>
            <a:off x="2928492" y="979380"/>
            <a:ext cx="486526" cy="43096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8" name="Rectangle 37"/>
          <p:cNvSpPr/>
          <p:nvPr/>
        </p:nvSpPr>
        <p:spPr>
          <a:xfrm>
            <a:off x="3412942" y="979380"/>
            <a:ext cx="417733" cy="430963"/>
          </a:xfrm>
          <a:prstGeom prst="rect">
            <a:avLst/>
          </a:prstGeom>
          <a:solidFill>
            <a:srgbClr val="FFCC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66" name="Right Brace 7"/>
          <p:cNvSpPr/>
          <p:nvPr/>
        </p:nvSpPr>
        <p:spPr>
          <a:xfrm rot="16200000">
            <a:off x="4203183" y="382931"/>
            <a:ext cx="293907" cy="898319"/>
          </a:xfrm>
          <a:prstGeom prst="rightBrace">
            <a:avLst>
              <a:gd name="adj1" fmla="val 49272"/>
              <a:gd name="adj2" fmla="val 50000"/>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67" name="Rectangle 66"/>
          <p:cNvSpPr/>
          <p:nvPr/>
        </p:nvSpPr>
        <p:spPr>
          <a:xfrm>
            <a:off x="3893845" y="979380"/>
            <a:ext cx="486526" cy="43096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68" name="Rectangle 67"/>
          <p:cNvSpPr/>
          <p:nvPr/>
        </p:nvSpPr>
        <p:spPr>
          <a:xfrm>
            <a:off x="4378295" y="979380"/>
            <a:ext cx="417733" cy="43096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2" name="ZoneTexte 1"/>
          <p:cNvSpPr txBox="1"/>
          <p:nvPr/>
        </p:nvSpPr>
        <p:spPr>
          <a:xfrm>
            <a:off x="2935622" y="1404891"/>
            <a:ext cx="895053" cy="369332"/>
          </a:xfrm>
          <a:prstGeom prst="rect">
            <a:avLst/>
          </a:prstGeom>
          <a:noFill/>
        </p:spPr>
        <p:txBody>
          <a:bodyPr wrap="square" rtlCol="0">
            <a:spAutoFit/>
          </a:bodyPr>
          <a:lstStyle/>
          <a:p>
            <a:pPr algn="ctr"/>
            <a:r>
              <a:rPr lang="fr-FR" dirty="0" err="1">
                <a:solidFill>
                  <a:srgbClr val="FFFF00"/>
                </a:solidFill>
                <a:effectLst>
                  <a:outerShdw blurRad="38100" dist="38100" dir="2700000" algn="tl">
                    <a:srgbClr val="000000">
                      <a:alpha val="43137"/>
                    </a:srgbClr>
                  </a:outerShdw>
                </a:effectLst>
              </a:rPr>
              <a:t>Ziv</a:t>
            </a:r>
            <a:r>
              <a:rPr lang="fr-FR" dirty="0">
                <a:solidFill>
                  <a:srgbClr val="FFFF00"/>
                </a:solidFill>
                <a:effectLst>
                  <a:outerShdw blurRad="38100" dist="38100" dir="2700000" algn="tl">
                    <a:srgbClr val="000000">
                      <a:alpha val="43137"/>
                    </a:srgbClr>
                  </a:outerShdw>
                </a:effectLst>
              </a:rPr>
              <a:t> 16</a:t>
            </a:r>
          </a:p>
        </p:txBody>
      </p:sp>
      <p:sp>
        <p:nvSpPr>
          <p:cNvPr id="33" name="ZoneTexte 32"/>
          <p:cNvSpPr txBox="1"/>
          <p:nvPr/>
        </p:nvSpPr>
        <p:spPr>
          <a:xfrm>
            <a:off x="3839757" y="1410349"/>
            <a:ext cx="959539" cy="369332"/>
          </a:xfrm>
          <a:prstGeom prst="rect">
            <a:avLst/>
          </a:prstGeom>
          <a:noFill/>
        </p:spPr>
        <p:txBody>
          <a:bodyPr wrap="square" rtlCol="0">
            <a:spAutoFit/>
          </a:bodyPr>
          <a:lstStyle/>
          <a:p>
            <a:pPr algn="ctr"/>
            <a:r>
              <a:rPr lang="fr-FR" dirty="0">
                <a:solidFill>
                  <a:schemeClr val="bg1">
                    <a:lumMod val="85000"/>
                  </a:schemeClr>
                </a:solidFill>
                <a:effectLst>
                  <a:outerShdw blurRad="38100" dist="38100" dir="2700000" algn="tl">
                    <a:srgbClr val="000000">
                      <a:alpha val="43137"/>
                    </a:srgbClr>
                  </a:outerShdw>
                </a:effectLst>
              </a:rPr>
              <a:t>17</a:t>
            </a:r>
          </a:p>
        </p:txBody>
      </p:sp>
      <p:sp>
        <p:nvSpPr>
          <p:cNvPr id="3" name="Espace réservé du numéro de diapositive 2"/>
          <p:cNvSpPr>
            <a:spLocks noGrp="1"/>
          </p:cNvSpPr>
          <p:nvPr>
            <p:ph type="sldNum" sz="quarter" idx="12"/>
          </p:nvPr>
        </p:nvSpPr>
        <p:spPr/>
        <p:txBody>
          <a:bodyPr/>
          <a:lstStyle/>
          <a:p>
            <a:fld id="{2D09FF85-A8E4-4662-9A25-7E1193D20439}" type="slidenum">
              <a:rPr lang="fr-FR" smtClean="0">
                <a:solidFill>
                  <a:schemeClr val="bg1">
                    <a:lumMod val="75000"/>
                  </a:schemeClr>
                </a:solidFill>
              </a:rPr>
              <a:t>51</a:t>
            </a:fld>
            <a:endParaRPr lang="fr-FR" dirty="0">
              <a:solidFill>
                <a:schemeClr val="bg1">
                  <a:lumMod val="75000"/>
                </a:schemeClr>
              </a:solidFill>
            </a:endParaRPr>
          </a:p>
        </p:txBody>
      </p:sp>
      <p:sp>
        <p:nvSpPr>
          <p:cNvPr id="90" name="Right Brace 7"/>
          <p:cNvSpPr/>
          <p:nvPr/>
        </p:nvSpPr>
        <p:spPr>
          <a:xfrm rot="16200000">
            <a:off x="3320449" y="3497791"/>
            <a:ext cx="293907" cy="898319"/>
          </a:xfrm>
          <a:prstGeom prst="rightBrace">
            <a:avLst>
              <a:gd name="adj1" fmla="val 49272"/>
              <a:gd name="adj2" fmla="val 50000"/>
            </a:avLst>
          </a:prstGeom>
          <a:solidFill>
            <a:srgbClr val="FFFF47"/>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92" name="Rectangle 91"/>
          <p:cNvSpPr/>
          <p:nvPr/>
        </p:nvSpPr>
        <p:spPr>
          <a:xfrm>
            <a:off x="3011111" y="4087230"/>
            <a:ext cx="486526" cy="430963"/>
          </a:xfrm>
          <a:prstGeom prst="rect">
            <a:avLst/>
          </a:prstGeom>
          <a:solidFill>
            <a:srgbClr val="FFCC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rgbClr val="FFFF00"/>
              </a:solidFill>
            </a:endParaRPr>
          </a:p>
        </p:txBody>
      </p:sp>
      <p:sp>
        <p:nvSpPr>
          <p:cNvPr id="93" name="Rectangle 92"/>
          <p:cNvSpPr/>
          <p:nvPr/>
        </p:nvSpPr>
        <p:spPr>
          <a:xfrm>
            <a:off x="3495561" y="4087231"/>
            <a:ext cx="417733" cy="42328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95" name="Rectangle 94"/>
          <p:cNvSpPr/>
          <p:nvPr/>
        </p:nvSpPr>
        <p:spPr>
          <a:xfrm>
            <a:off x="3976464" y="4087230"/>
            <a:ext cx="486526" cy="43096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6" name="Rectangle 95"/>
          <p:cNvSpPr/>
          <p:nvPr/>
        </p:nvSpPr>
        <p:spPr>
          <a:xfrm>
            <a:off x="4460914" y="4087230"/>
            <a:ext cx="417733" cy="43864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7" name="ZoneTexte 116"/>
          <p:cNvSpPr txBox="1"/>
          <p:nvPr/>
        </p:nvSpPr>
        <p:spPr>
          <a:xfrm>
            <a:off x="3018241" y="4510514"/>
            <a:ext cx="895053" cy="369332"/>
          </a:xfrm>
          <a:prstGeom prst="rect">
            <a:avLst/>
          </a:prstGeom>
          <a:noFill/>
        </p:spPr>
        <p:txBody>
          <a:bodyPr wrap="square" rtlCol="0">
            <a:spAutoFit/>
          </a:bodyPr>
          <a:lstStyle/>
          <a:p>
            <a:pPr algn="ctr"/>
            <a:r>
              <a:rPr lang="fr-FR" dirty="0" err="1">
                <a:solidFill>
                  <a:srgbClr val="FFFF00"/>
                </a:solidFill>
                <a:effectLst>
                  <a:outerShdw blurRad="38100" dist="38100" dir="2700000" algn="tl">
                    <a:srgbClr val="000000">
                      <a:alpha val="43137"/>
                    </a:srgbClr>
                  </a:outerShdw>
                </a:effectLst>
              </a:rPr>
              <a:t>Ziv</a:t>
            </a:r>
            <a:r>
              <a:rPr lang="fr-FR" dirty="0">
                <a:solidFill>
                  <a:srgbClr val="FFFF00"/>
                </a:solidFill>
                <a:effectLst>
                  <a:outerShdw blurRad="38100" dist="38100" dir="2700000" algn="tl">
                    <a:srgbClr val="000000">
                      <a:alpha val="43137"/>
                    </a:srgbClr>
                  </a:outerShdw>
                </a:effectLst>
              </a:rPr>
              <a:t> 16</a:t>
            </a:r>
          </a:p>
        </p:txBody>
      </p:sp>
      <p:sp>
        <p:nvSpPr>
          <p:cNvPr id="118" name="ZoneTexte 117"/>
          <p:cNvSpPr txBox="1"/>
          <p:nvPr/>
        </p:nvSpPr>
        <p:spPr>
          <a:xfrm>
            <a:off x="3922376" y="4515972"/>
            <a:ext cx="959539" cy="369332"/>
          </a:xfrm>
          <a:prstGeom prst="rect">
            <a:avLst/>
          </a:prstGeom>
          <a:noFill/>
        </p:spPr>
        <p:txBody>
          <a:bodyPr wrap="square" rtlCol="0">
            <a:spAutoFit/>
          </a:bodyPr>
          <a:lstStyle/>
          <a:p>
            <a:pPr algn="ctr"/>
            <a:r>
              <a:rPr lang="fr-FR" dirty="0">
                <a:solidFill>
                  <a:schemeClr val="bg1">
                    <a:lumMod val="85000"/>
                  </a:schemeClr>
                </a:solidFill>
                <a:effectLst>
                  <a:outerShdw blurRad="38100" dist="38100" dir="2700000" algn="tl">
                    <a:srgbClr val="000000">
                      <a:alpha val="43137"/>
                    </a:srgbClr>
                  </a:outerShdw>
                </a:effectLst>
              </a:rPr>
              <a:t>17</a:t>
            </a:r>
          </a:p>
        </p:txBody>
      </p:sp>
      <p:sp>
        <p:nvSpPr>
          <p:cNvPr id="194" name="Right Brace 7"/>
          <p:cNvSpPr/>
          <p:nvPr/>
        </p:nvSpPr>
        <p:spPr>
          <a:xfrm rot="16200000">
            <a:off x="4285802" y="3497792"/>
            <a:ext cx="293907" cy="898319"/>
          </a:xfrm>
          <a:prstGeom prst="rightBrace">
            <a:avLst>
              <a:gd name="adj1" fmla="val 49272"/>
              <a:gd name="adj2" fmla="val 50000"/>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203" name="ZoneTexte 202"/>
          <p:cNvSpPr txBox="1"/>
          <p:nvPr/>
        </p:nvSpPr>
        <p:spPr>
          <a:xfrm>
            <a:off x="2873914" y="206930"/>
            <a:ext cx="1018467" cy="369332"/>
          </a:xfrm>
          <a:prstGeom prst="rect">
            <a:avLst/>
          </a:prstGeom>
          <a:noFill/>
        </p:spPr>
        <p:txBody>
          <a:bodyPr wrap="square" rtlCol="0">
            <a:spAutoFit/>
          </a:bodyPr>
          <a:lstStyle/>
          <a:p>
            <a:pPr algn="ctr"/>
            <a:r>
              <a:rPr lang="fr-FR" dirty="0">
                <a:solidFill>
                  <a:srgbClr val="FFFF00"/>
                </a:solidFill>
                <a:effectLst>
                  <a:outerShdw blurRad="38100" dist="38100" dir="2700000" algn="tl">
                    <a:srgbClr val="000000">
                      <a:alpha val="43137"/>
                    </a:srgbClr>
                  </a:outerShdw>
                </a:effectLst>
              </a:rPr>
              <a:t>Shabbat</a:t>
            </a:r>
          </a:p>
        </p:txBody>
      </p:sp>
      <p:sp>
        <p:nvSpPr>
          <p:cNvPr id="109" name="ZoneTexte 108"/>
          <p:cNvSpPr txBox="1"/>
          <p:nvPr/>
        </p:nvSpPr>
        <p:spPr>
          <a:xfrm>
            <a:off x="2989081" y="1952034"/>
            <a:ext cx="1656753" cy="1569660"/>
          </a:xfrm>
          <a:prstGeom prst="rect">
            <a:avLst/>
          </a:prstGeom>
          <a:solidFill>
            <a:schemeClr val="bg1">
              <a:lumMod val="85000"/>
            </a:schemeClr>
          </a:solidFill>
          <a:ln w="57150">
            <a:solidFill>
              <a:srgbClr val="FFFF47"/>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600" dirty="0">
                <a:solidFill>
                  <a:schemeClr val="tx1">
                    <a:lumMod val="95000"/>
                    <a:lumOff val="5000"/>
                  </a:schemeClr>
                </a:solidFill>
                <a:latin typeface="Arial" panose="020B0604020202020204" pitchFamily="34" charset="0"/>
                <a:cs typeface="Arial" panose="020B0604020202020204" pitchFamily="34" charset="0"/>
              </a:rPr>
              <a:t>Arrivée des cailles</a:t>
            </a:r>
          </a:p>
          <a:p>
            <a:pPr lvl="0" algn="ctr"/>
            <a:r>
              <a:rPr lang="fr-FR" sz="1600" dirty="0">
                <a:solidFill>
                  <a:schemeClr val="tx1">
                    <a:lumMod val="95000"/>
                    <a:lumOff val="5000"/>
                  </a:schemeClr>
                </a:solidFill>
                <a:latin typeface="Arial" panose="020B0604020202020204" pitchFamily="34" charset="0"/>
                <a:cs typeface="Arial" panose="020B0604020202020204" pitchFamily="34" charset="0"/>
              </a:rPr>
              <a:t>+</a:t>
            </a:r>
          </a:p>
          <a:p>
            <a:pPr lvl="0" algn="ctr"/>
            <a:r>
              <a:rPr lang="fr-FR" sz="1600" dirty="0">
                <a:solidFill>
                  <a:schemeClr val="tx1">
                    <a:lumMod val="95000"/>
                    <a:lumOff val="5000"/>
                  </a:schemeClr>
                </a:solidFill>
                <a:latin typeface="Arial" panose="020B0604020202020204" pitchFamily="34" charset="0"/>
                <a:cs typeface="Arial" panose="020B0604020202020204" pitchFamily="34" charset="0"/>
              </a:rPr>
              <a:t>Préparation pour les consommer !</a:t>
            </a:r>
            <a:endParaRPr lang="fr-FR" sz="1200"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112" name="Connecteur droit avec flèche 111"/>
          <p:cNvCxnSpPr>
            <a:stCxn id="109" idx="0"/>
          </p:cNvCxnSpPr>
          <p:nvPr/>
        </p:nvCxnSpPr>
        <p:spPr>
          <a:xfrm flipH="1" flipV="1">
            <a:off x="3764856" y="1221514"/>
            <a:ext cx="52602" cy="730520"/>
          </a:xfrm>
          <a:prstGeom prst="straightConnector1">
            <a:avLst/>
          </a:prstGeom>
          <a:ln>
            <a:solidFill>
              <a:schemeClr val="accent6">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15" name="Connecteur droit avec flèche 114"/>
          <p:cNvCxnSpPr>
            <a:stCxn id="109" idx="2"/>
          </p:cNvCxnSpPr>
          <p:nvPr/>
        </p:nvCxnSpPr>
        <p:spPr>
          <a:xfrm flipH="1">
            <a:off x="3412942" y="3521694"/>
            <a:ext cx="404516" cy="565536"/>
          </a:xfrm>
          <a:prstGeom prst="straightConnector1">
            <a:avLst/>
          </a:prstGeom>
          <a:ln>
            <a:solidFill>
              <a:schemeClr val="accent4">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116" name="Rectangle 115"/>
          <p:cNvSpPr/>
          <p:nvPr/>
        </p:nvSpPr>
        <p:spPr>
          <a:xfrm>
            <a:off x="2953952" y="1923678"/>
            <a:ext cx="1727009" cy="1636035"/>
          </a:xfrm>
          <a:prstGeom prst="rect">
            <a:avLst/>
          </a:prstGeom>
          <a:solidFill>
            <a:schemeClr val="bg1">
              <a:lumMod val="8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ZoneTexte 124"/>
          <p:cNvSpPr txBox="1"/>
          <p:nvPr/>
        </p:nvSpPr>
        <p:spPr>
          <a:xfrm>
            <a:off x="5174911" y="1833754"/>
            <a:ext cx="3771732" cy="1815882"/>
          </a:xfrm>
          <a:prstGeom prst="rect">
            <a:avLst/>
          </a:prstGeom>
          <a:noFill/>
          <a:ln>
            <a:solidFill>
              <a:srgbClr val="FFFF00"/>
            </a:solidFill>
            <a:prstDash val="sysDash"/>
          </a:ln>
        </p:spPr>
        <p:txBody>
          <a:bodyPr wrap="square" rtlCol="0">
            <a:spAutoFit/>
          </a:bodyPr>
          <a:lstStyle/>
          <a:p>
            <a:r>
              <a:rPr lang="fr-FR" sz="1400" dirty="0">
                <a:solidFill>
                  <a:schemeClr val="bg1"/>
                </a:solidFill>
                <a:latin typeface="Spectral Light" panose="02020302060000000000" pitchFamily="18" charset="0"/>
                <a:cs typeface="Arial" panose="020B0604020202020204" pitchFamily="34" charset="0"/>
              </a:rPr>
              <a:t>Les Israélites avaient-ils connaissance en ce jour là (</a:t>
            </a:r>
            <a:r>
              <a:rPr lang="fr-FR" sz="1400" b="1" dirty="0">
                <a:solidFill>
                  <a:schemeClr val="bg1"/>
                </a:solidFill>
                <a:latin typeface="Spectral Light" panose="02020302060000000000" pitchFamily="18" charset="0"/>
                <a:cs typeface="Arial" panose="020B0604020202020204" pitchFamily="34" charset="0"/>
              </a:rPr>
              <a:t>16 </a:t>
            </a:r>
            <a:r>
              <a:rPr lang="fr-FR" sz="1400" b="1" dirty="0" err="1">
                <a:solidFill>
                  <a:schemeClr val="bg1"/>
                </a:solidFill>
                <a:latin typeface="Spectral Light" panose="02020302060000000000" pitchFamily="18" charset="0"/>
                <a:cs typeface="Arial" panose="020B0604020202020204" pitchFamily="34" charset="0"/>
              </a:rPr>
              <a:t>ziv</a:t>
            </a:r>
            <a:r>
              <a:rPr lang="fr-FR" sz="1400" dirty="0">
                <a:solidFill>
                  <a:schemeClr val="bg1"/>
                </a:solidFill>
                <a:latin typeface="Spectral Light" panose="02020302060000000000" pitchFamily="18" charset="0"/>
                <a:cs typeface="Arial" panose="020B0604020202020204" pitchFamily="34" charset="0"/>
              </a:rPr>
              <a:t>) de l’ordonnance divine de s’abstenir à cuisiner le jour du shabbat/repos ?</a:t>
            </a:r>
          </a:p>
          <a:p>
            <a:endParaRPr lang="fr-FR" sz="1400" dirty="0">
              <a:solidFill>
                <a:schemeClr val="bg1"/>
              </a:solidFill>
              <a:latin typeface="Spectral Light" panose="02020302060000000000" pitchFamily="18" charset="0"/>
              <a:cs typeface="Arial" panose="020B0604020202020204" pitchFamily="34" charset="0"/>
            </a:endParaRPr>
          </a:p>
          <a:p>
            <a:r>
              <a:rPr lang="fr-FR" sz="1400" dirty="0">
                <a:solidFill>
                  <a:schemeClr val="bg1"/>
                </a:solidFill>
                <a:latin typeface="Spectral Light" panose="02020302060000000000" pitchFamily="18" charset="0"/>
                <a:cs typeface="Arial" panose="020B0604020202020204" pitchFamily="34" charset="0"/>
              </a:rPr>
              <a:t>L’instruction spécifique ne sera donnée qu’une semaine plus tard : le </a:t>
            </a:r>
            <a:r>
              <a:rPr lang="fr-FR" sz="1400" b="1" dirty="0">
                <a:solidFill>
                  <a:schemeClr val="bg1"/>
                </a:solidFill>
                <a:latin typeface="Spectral Light" panose="02020302060000000000" pitchFamily="18" charset="0"/>
                <a:cs typeface="Arial" panose="020B0604020202020204" pitchFamily="34" charset="0"/>
              </a:rPr>
              <a:t>22 </a:t>
            </a:r>
            <a:r>
              <a:rPr lang="fr-FR" sz="1400" b="1" dirty="0" err="1">
                <a:solidFill>
                  <a:schemeClr val="bg1"/>
                </a:solidFill>
                <a:latin typeface="Spectral Light" panose="02020302060000000000" pitchFamily="18" charset="0"/>
                <a:cs typeface="Arial" panose="020B0604020202020204" pitchFamily="34" charset="0"/>
              </a:rPr>
              <a:t>ziv</a:t>
            </a:r>
            <a:r>
              <a:rPr lang="fr-FR" sz="1400" dirty="0">
                <a:solidFill>
                  <a:schemeClr val="bg1"/>
                </a:solidFill>
                <a:latin typeface="Spectral Light" panose="02020302060000000000" pitchFamily="18" charset="0"/>
                <a:cs typeface="Arial" panose="020B0604020202020204" pitchFamily="34" charset="0"/>
              </a:rPr>
              <a:t>.</a:t>
            </a:r>
          </a:p>
          <a:p>
            <a:endParaRPr lang="fr-FR" sz="1400" dirty="0">
              <a:solidFill>
                <a:schemeClr val="bg1"/>
              </a:solidFill>
              <a:latin typeface="Spectral Light" panose="02020302060000000000" pitchFamily="18" charset="0"/>
              <a:cs typeface="Arial" panose="020B0604020202020204" pitchFamily="34" charset="0"/>
            </a:endParaRPr>
          </a:p>
          <a:p>
            <a:r>
              <a:rPr lang="fr-FR" sz="1400" dirty="0">
                <a:solidFill>
                  <a:schemeClr val="bg1"/>
                </a:solidFill>
                <a:latin typeface="Spectral Light" panose="02020302060000000000" pitchFamily="18" charset="0"/>
                <a:cs typeface="Arial" panose="020B0604020202020204" pitchFamily="34" charset="0"/>
              </a:rPr>
              <a:t>L’éducation est progressive.</a:t>
            </a:r>
          </a:p>
        </p:txBody>
      </p:sp>
    </p:spTree>
    <p:extLst>
      <p:ext uri="{BB962C8B-B14F-4D97-AF65-F5344CB8AC3E}">
        <p14:creationId xmlns:p14="http://schemas.microsoft.com/office/powerpoint/2010/main" val="163724811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1000"/>
                                        <p:tgtEl>
                                          <p:spTgt spid="66"/>
                                        </p:tgtEl>
                                      </p:cBhvr>
                                    </p:animEffect>
                                    <p:anim calcmode="lin" valueType="num">
                                      <p:cBhvr>
                                        <p:cTn id="26" dur="1000" fill="hold"/>
                                        <p:tgtEl>
                                          <p:spTgt spid="66"/>
                                        </p:tgtEl>
                                        <p:attrNameLst>
                                          <p:attrName>ppt_x</p:attrName>
                                        </p:attrNameLst>
                                      </p:cBhvr>
                                      <p:tavLst>
                                        <p:tav tm="0">
                                          <p:val>
                                            <p:strVal val="#ppt_x"/>
                                          </p:val>
                                        </p:tav>
                                        <p:tav tm="100000">
                                          <p:val>
                                            <p:strVal val="#ppt_x"/>
                                          </p:val>
                                        </p:tav>
                                      </p:tavLst>
                                    </p:anim>
                                    <p:anim calcmode="lin" valueType="num">
                                      <p:cBhvr>
                                        <p:cTn id="27" dur="1000" fill="hold"/>
                                        <p:tgtEl>
                                          <p:spTgt spid="6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1000"/>
                                        <p:tgtEl>
                                          <p:spTgt spid="67"/>
                                        </p:tgtEl>
                                      </p:cBhvr>
                                    </p:animEffect>
                                    <p:anim calcmode="lin" valueType="num">
                                      <p:cBhvr>
                                        <p:cTn id="31" dur="1000" fill="hold"/>
                                        <p:tgtEl>
                                          <p:spTgt spid="67"/>
                                        </p:tgtEl>
                                        <p:attrNameLst>
                                          <p:attrName>ppt_x</p:attrName>
                                        </p:attrNameLst>
                                      </p:cBhvr>
                                      <p:tavLst>
                                        <p:tav tm="0">
                                          <p:val>
                                            <p:strVal val="#ppt_x"/>
                                          </p:val>
                                        </p:tav>
                                        <p:tav tm="100000">
                                          <p:val>
                                            <p:strVal val="#ppt_x"/>
                                          </p:val>
                                        </p:tav>
                                      </p:tavLst>
                                    </p:anim>
                                    <p:anim calcmode="lin" valueType="num">
                                      <p:cBhvr>
                                        <p:cTn id="32" dur="1000" fill="hold"/>
                                        <p:tgtEl>
                                          <p:spTgt spid="6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1000"/>
                                        <p:tgtEl>
                                          <p:spTgt spid="68"/>
                                        </p:tgtEl>
                                      </p:cBhvr>
                                    </p:animEffect>
                                    <p:anim calcmode="lin" valueType="num">
                                      <p:cBhvr>
                                        <p:cTn id="36" dur="1000" fill="hold"/>
                                        <p:tgtEl>
                                          <p:spTgt spid="68"/>
                                        </p:tgtEl>
                                        <p:attrNameLst>
                                          <p:attrName>ppt_x</p:attrName>
                                        </p:attrNameLst>
                                      </p:cBhvr>
                                      <p:tavLst>
                                        <p:tav tm="0">
                                          <p:val>
                                            <p:strVal val="#ppt_x"/>
                                          </p:val>
                                        </p:tav>
                                        <p:tav tm="100000">
                                          <p:val>
                                            <p:strVal val="#ppt_x"/>
                                          </p:val>
                                        </p:tav>
                                      </p:tavLst>
                                    </p:anim>
                                    <p:anim calcmode="lin" valueType="num">
                                      <p:cBhvr>
                                        <p:cTn id="37" dur="1000" fill="hold"/>
                                        <p:tgtEl>
                                          <p:spTgt spid="68"/>
                                        </p:tgtEl>
                                        <p:attrNameLst>
                                          <p:attrName>ppt_y</p:attrName>
                                        </p:attrNameLst>
                                      </p:cBhvr>
                                      <p:tavLst>
                                        <p:tav tm="0">
                                          <p:val>
                                            <p:strVal val="#ppt_y+.1"/>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fade">
                                      <p:cBhvr>
                                        <p:cTn id="45" dur="1000"/>
                                        <p:tgtEl>
                                          <p:spTgt spid="90"/>
                                        </p:tgtEl>
                                      </p:cBhvr>
                                    </p:animEffect>
                                    <p:anim calcmode="lin" valueType="num">
                                      <p:cBhvr>
                                        <p:cTn id="46" dur="1000" fill="hold"/>
                                        <p:tgtEl>
                                          <p:spTgt spid="90"/>
                                        </p:tgtEl>
                                        <p:attrNameLst>
                                          <p:attrName>ppt_x</p:attrName>
                                        </p:attrNameLst>
                                      </p:cBhvr>
                                      <p:tavLst>
                                        <p:tav tm="0">
                                          <p:val>
                                            <p:strVal val="#ppt_x"/>
                                          </p:val>
                                        </p:tav>
                                        <p:tav tm="100000">
                                          <p:val>
                                            <p:strVal val="#ppt_x"/>
                                          </p:val>
                                        </p:tav>
                                      </p:tavLst>
                                    </p:anim>
                                    <p:anim calcmode="lin" valueType="num">
                                      <p:cBhvr>
                                        <p:cTn id="47" dur="1000" fill="hold"/>
                                        <p:tgtEl>
                                          <p:spTgt spid="9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fade">
                                      <p:cBhvr>
                                        <p:cTn id="50" dur="1000"/>
                                        <p:tgtEl>
                                          <p:spTgt spid="92"/>
                                        </p:tgtEl>
                                      </p:cBhvr>
                                    </p:animEffect>
                                    <p:anim calcmode="lin" valueType="num">
                                      <p:cBhvr>
                                        <p:cTn id="51" dur="1000" fill="hold"/>
                                        <p:tgtEl>
                                          <p:spTgt spid="92"/>
                                        </p:tgtEl>
                                        <p:attrNameLst>
                                          <p:attrName>ppt_x</p:attrName>
                                        </p:attrNameLst>
                                      </p:cBhvr>
                                      <p:tavLst>
                                        <p:tav tm="0">
                                          <p:val>
                                            <p:strVal val="#ppt_x"/>
                                          </p:val>
                                        </p:tav>
                                        <p:tav tm="100000">
                                          <p:val>
                                            <p:strVal val="#ppt_x"/>
                                          </p:val>
                                        </p:tav>
                                      </p:tavLst>
                                    </p:anim>
                                    <p:anim calcmode="lin" valueType="num">
                                      <p:cBhvr>
                                        <p:cTn id="52" dur="1000" fill="hold"/>
                                        <p:tgtEl>
                                          <p:spTgt spid="9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fade">
                                      <p:cBhvr>
                                        <p:cTn id="55" dur="1000"/>
                                        <p:tgtEl>
                                          <p:spTgt spid="93"/>
                                        </p:tgtEl>
                                      </p:cBhvr>
                                    </p:animEffect>
                                    <p:anim calcmode="lin" valueType="num">
                                      <p:cBhvr>
                                        <p:cTn id="56" dur="1000" fill="hold"/>
                                        <p:tgtEl>
                                          <p:spTgt spid="93"/>
                                        </p:tgtEl>
                                        <p:attrNameLst>
                                          <p:attrName>ppt_x</p:attrName>
                                        </p:attrNameLst>
                                      </p:cBhvr>
                                      <p:tavLst>
                                        <p:tav tm="0">
                                          <p:val>
                                            <p:strVal val="#ppt_x"/>
                                          </p:val>
                                        </p:tav>
                                        <p:tav tm="100000">
                                          <p:val>
                                            <p:strVal val="#ppt_x"/>
                                          </p:val>
                                        </p:tav>
                                      </p:tavLst>
                                    </p:anim>
                                    <p:anim calcmode="lin" valueType="num">
                                      <p:cBhvr>
                                        <p:cTn id="57" dur="1000" fill="hold"/>
                                        <p:tgtEl>
                                          <p:spTgt spid="93"/>
                                        </p:tgtEl>
                                        <p:attrNameLst>
                                          <p:attrName>ppt_y</p:attrName>
                                        </p:attrNameLst>
                                      </p:cBhvr>
                                      <p:tavLst>
                                        <p:tav tm="0">
                                          <p:val>
                                            <p:strVal val="#ppt_y+.1"/>
                                          </p:val>
                                        </p:tav>
                                        <p:tav tm="100000">
                                          <p:val>
                                            <p:strVal val="#ppt_y"/>
                                          </p:val>
                                        </p:tav>
                                      </p:tavLst>
                                    </p:anim>
                                  </p:childTnLst>
                                </p:cTn>
                              </p:par>
                              <p:par>
                                <p:cTn id="58" presetID="10" presetClass="entr" presetSubtype="0" fill="hold" grpId="0" nodeType="withEffect">
                                  <p:stCondLst>
                                    <p:cond delay="0"/>
                                  </p:stCondLst>
                                  <p:childTnLst>
                                    <p:set>
                                      <p:cBhvr>
                                        <p:cTn id="59" dur="1" fill="hold">
                                          <p:stCondLst>
                                            <p:cond delay="0"/>
                                          </p:stCondLst>
                                        </p:cTn>
                                        <p:tgtEl>
                                          <p:spTgt spid="117"/>
                                        </p:tgtEl>
                                        <p:attrNameLst>
                                          <p:attrName>style.visibility</p:attrName>
                                        </p:attrNameLst>
                                      </p:cBhvr>
                                      <p:to>
                                        <p:strVal val="visible"/>
                                      </p:to>
                                    </p:set>
                                    <p:animEffect transition="in" filter="fade">
                                      <p:cBhvr>
                                        <p:cTn id="60" dur="500"/>
                                        <p:tgtEl>
                                          <p:spTgt spid="117"/>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1000"/>
                                        <p:tgtEl>
                                          <p:spTgt spid="95"/>
                                        </p:tgtEl>
                                      </p:cBhvr>
                                    </p:animEffect>
                                    <p:anim calcmode="lin" valueType="num">
                                      <p:cBhvr>
                                        <p:cTn id="64" dur="1000" fill="hold"/>
                                        <p:tgtEl>
                                          <p:spTgt spid="95"/>
                                        </p:tgtEl>
                                        <p:attrNameLst>
                                          <p:attrName>ppt_x</p:attrName>
                                        </p:attrNameLst>
                                      </p:cBhvr>
                                      <p:tavLst>
                                        <p:tav tm="0">
                                          <p:val>
                                            <p:strVal val="#ppt_x"/>
                                          </p:val>
                                        </p:tav>
                                        <p:tav tm="100000">
                                          <p:val>
                                            <p:strVal val="#ppt_x"/>
                                          </p:val>
                                        </p:tav>
                                      </p:tavLst>
                                    </p:anim>
                                    <p:anim calcmode="lin" valueType="num">
                                      <p:cBhvr>
                                        <p:cTn id="65" dur="1000" fill="hold"/>
                                        <p:tgtEl>
                                          <p:spTgt spid="9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fade">
                                      <p:cBhvr>
                                        <p:cTn id="68" dur="1000"/>
                                        <p:tgtEl>
                                          <p:spTgt spid="96"/>
                                        </p:tgtEl>
                                      </p:cBhvr>
                                    </p:animEffect>
                                    <p:anim calcmode="lin" valueType="num">
                                      <p:cBhvr>
                                        <p:cTn id="69" dur="1000" fill="hold"/>
                                        <p:tgtEl>
                                          <p:spTgt spid="96"/>
                                        </p:tgtEl>
                                        <p:attrNameLst>
                                          <p:attrName>ppt_x</p:attrName>
                                        </p:attrNameLst>
                                      </p:cBhvr>
                                      <p:tavLst>
                                        <p:tav tm="0">
                                          <p:val>
                                            <p:strVal val="#ppt_x"/>
                                          </p:val>
                                        </p:tav>
                                        <p:tav tm="100000">
                                          <p:val>
                                            <p:strVal val="#ppt_x"/>
                                          </p:val>
                                        </p:tav>
                                      </p:tavLst>
                                    </p:anim>
                                    <p:anim calcmode="lin" valueType="num">
                                      <p:cBhvr>
                                        <p:cTn id="70" dur="1000" fill="hold"/>
                                        <p:tgtEl>
                                          <p:spTgt spid="96"/>
                                        </p:tgtEl>
                                        <p:attrNameLst>
                                          <p:attrName>ppt_y</p:attrName>
                                        </p:attrNameLst>
                                      </p:cBhvr>
                                      <p:tavLst>
                                        <p:tav tm="0">
                                          <p:val>
                                            <p:strVal val="#ppt_y+.1"/>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118"/>
                                        </p:tgtEl>
                                        <p:attrNameLst>
                                          <p:attrName>style.visibility</p:attrName>
                                        </p:attrNameLst>
                                      </p:cBhvr>
                                      <p:to>
                                        <p:strVal val="visible"/>
                                      </p:to>
                                    </p:set>
                                    <p:animEffect transition="in" filter="fade">
                                      <p:cBhvr>
                                        <p:cTn id="73" dur="500"/>
                                        <p:tgtEl>
                                          <p:spTgt spid="118"/>
                                        </p:tgtEl>
                                      </p:cBhvr>
                                    </p:animEffect>
                                  </p:childTnLst>
                                </p:cTn>
                              </p:par>
                              <p:par>
                                <p:cTn id="74" presetID="42" presetClass="entr" presetSubtype="0" fill="hold" grpId="0" nodeType="withEffect">
                                  <p:stCondLst>
                                    <p:cond delay="0"/>
                                  </p:stCondLst>
                                  <p:childTnLst>
                                    <p:set>
                                      <p:cBhvr>
                                        <p:cTn id="75" dur="1" fill="hold">
                                          <p:stCondLst>
                                            <p:cond delay="0"/>
                                          </p:stCondLst>
                                        </p:cTn>
                                        <p:tgtEl>
                                          <p:spTgt spid="194"/>
                                        </p:tgtEl>
                                        <p:attrNameLst>
                                          <p:attrName>style.visibility</p:attrName>
                                        </p:attrNameLst>
                                      </p:cBhvr>
                                      <p:to>
                                        <p:strVal val="visible"/>
                                      </p:to>
                                    </p:set>
                                    <p:animEffect transition="in" filter="fade">
                                      <p:cBhvr>
                                        <p:cTn id="76" dur="1000"/>
                                        <p:tgtEl>
                                          <p:spTgt spid="194"/>
                                        </p:tgtEl>
                                      </p:cBhvr>
                                    </p:animEffect>
                                    <p:anim calcmode="lin" valueType="num">
                                      <p:cBhvr>
                                        <p:cTn id="77" dur="1000" fill="hold"/>
                                        <p:tgtEl>
                                          <p:spTgt spid="194"/>
                                        </p:tgtEl>
                                        <p:attrNameLst>
                                          <p:attrName>ppt_x</p:attrName>
                                        </p:attrNameLst>
                                      </p:cBhvr>
                                      <p:tavLst>
                                        <p:tav tm="0">
                                          <p:val>
                                            <p:strVal val="#ppt_x"/>
                                          </p:val>
                                        </p:tav>
                                        <p:tav tm="100000">
                                          <p:val>
                                            <p:strVal val="#ppt_x"/>
                                          </p:val>
                                        </p:tav>
                                      </p:tavLst>
                                    </p:anim>
                                    <p:anim calcmode="lin" valueType="num">
                                      <p:cBhvr>
                                        <p:cTn id="78" dur="1000" fill="hold"/>
                                        <p:tgtEl>
                                          <p:spTgt spid="19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03"/>
                                        </p:tgtEl>
                                        <p:attrNameLst>
                                          <p:attrName>style.visibility</p:attrName>
                                        </p:attrNameLst>
                                      </p:cBhvr>
                                      <p:to>
                                        <p:strVal val="visible"/>
                                      </p:to>
                                    </p:set>
                                    <p:animEffect transition="in" filter="fade">
                                      <p:cBhvr>
                                        <p:cTn id="83" dur="500"/>
                                        <p:tgtEl>
                                          <p:spTgt spid="203"/>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xit" presetSubtype="37" fill="hold" grpId="0" nodeType="clickEffect">
                                  <p:stCondLst>
                                    <p:cond delay="0"/>
                                  </p:stCondLst>
                                  <p:childTnLst>
                                    <p:animEffect transition="out" filter="barn(outVertical)">
                                      <p:cBhvr>
                                        <p:cTn id="87" dur="500"/>
                                        <p:tgtEl>
                                          <p:spTgt spid="116"/>
                                        </p:tgtEl>
                                      </p:cBhvr>
                                    </p:animEffect>
                                    <p:set>
                                      <p:cBhvr>
                                        <p:cTn id="88" dur="1" fill="hold">
                                          <p:stCondLst>
                                            <p:cond delay="499"/>
                                          </p:stCondLst>
                                        </p:cTn>
                                        <p:tgtEl>
                                          <p:spTgt spid="11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112"/>
                                        </p:tgtEl>
                                        <p:attrNameLst>
                                          <p:attrName>style.visibility</p:attrName>
                                        </p:attrNameLst>
                                      </p:cBhvr>
                                      <p:to>
                                        <p:strVal val="visible"/>
                                      </p:to>
                                    </p:set>
                                    <p:animEffect transition="in" filter="wipe(down)">
                                      <p:cBhvr>
                                        <p:cTn id="93" dur="750"/>
                                        <p:tgtEl>
                                          <p:spTgt spid="11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115"/>
                                        </p:tgtEl>
                                        <p:attrNameLst>
                                          <p:attrName>style.visibility</p:attrName>
                                        </p:attrNameLst>
                                      </p:cBhvr>
                                      <p:to>
                                        <p:strVal val="visible"/>
                                      </p:to>
                                    </p:set>
                                    <p:animEffect transition="in" filter="wipe(up)">
                                      <p:cBhvr>
                                        <p:cTn id="98" dur="750"/>
                                        <p:tgtEl>
                                          <p:spTgt spid="115"/>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25">
                                            <p:txEl>
                                              <p:pRg st="0" end="0"/>
                                            </p:txEl>
                                          </p:spTgt>
                                        </p:tgtEl>
                                        <p:attrNameLst>
                                          <p:attrName>style.visibility</p:attrName>
                                        </p:attrNameLst>
                                      </p:cBhvr>
                                      <p:to>
                                        <p:strVal val="visible"/>
                                      </p:to>
                                    </p:set>
                                    <p:animEffect transition="in" filter="fade">
                                      <p:cBhvr>
                                        <p:cTn id="103" dur="500"/>
                                        <p:tgtEl>
                                          <p:spTgt spid="125">
                                            <p:txEl>
                                              <p:pRg st="0" end="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25">
                                            <p:txEl>
                                              <p:pRg st="2" end="2"/>
                                            </p:txEl>
                                          </p:spTgt>
                                        </p:tgtEl>
                                        <p:attrNameLst>
                                          <p:attrName>style.visibility</p:attrName>
                                        </p:attrNameLst>
                                      </p:cBhvr>
                                      <p:to>
                                        <p:strVal val="visible"/>
                                      </p:to>
                                    </p:set>
                                    <p:animEffect transition="in" filter="fade">
                                      <p:cBhvr>
                                        <p:cTn id="108" dur="500"/>
                                        <p:tgtEl>
                                          <p:spTgt spid="125">
                                            <p:txEl>
                                              <p:pRg st="2" end="2"/>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125">
                                            <p:txEl>
                                              <p:pRg st="4" end="4"/>
                                            </p:txEl>
                                          </p:spTgt>
                                        </p:tgtEl>
                                        <p:attrNameLst>
                                          <p:attrName>style.visibility</p:attrName>
                                        </p:attrNameLst>
                                      </p:cBhvr>
                                      <p:to>
                                        <p:strVal val="visible"/>
                                      </p:to>
                                    </p:set>
                                    <p:animEffect transition="in" filter="fade">
                                      <p:cBhvr>
                                        <p:cTn id="113" dur="500"/>
                                        <p:tgtEl>
                                          <p:spTgt spid="1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66" grpId="0" animBg="1"/>
      <p:bldP spid="67" grpId="0" animBg="1"/>
      <p:bldP spid="68" grpId="0" animBg="1"/>
      <p:bldP spid="2" grpId="0"/>
      <p:bldP spid="33" grpId="0"/>
      <p:bldP spid="90" grpId="0" animBg="1"/>
      <p:bldP spid="92" grpId="0" animBg="1"/>
      <p:bldP spid="93" grpId="0" animBg="1"/>
      <p:bldP spid="95" grpId="0" animBg="1"/>
      <p:bldP spid="96" grpId="0" animBg="1"/>
      <p:bldP spid="117" grpId="0"/>
      <p:bldP spid="118" grpId="0"/>
      <p:bldP spid="194" grpId="0" animBg="1"/>
      <p:bldP spid="203" grpId="0"/>
      <p:bldP spid="1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20588"/>
            <a:ext cx="9144000" cy="524803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a:xfrm>
            <a:off x="6575642" y="4873609"/>
            <a:ext cx="2133600" cy="273844"/>
          </a:xfrm>
        </p:spPr>
        <p:txBody>
          <a:bodyPr/>
          <a:lstStyle/>
          <a:p>
            <a:fld id="{2D09FF85-A8E4-4662-9A25-7E1193D20439}" type="slidenum">
              <a:rPr lang="fr-FR" smtClean="0">
                <a:solidFill>
                  <a:schemeClr val="bg1">
                    <a:lumMod val="75000"/>
                  </a:schemeClr>
                </a:solidFill>
              </a:rPr>
              <a:t>52</a:t>
            </a:fld>
            <a:endParaRPr lang="fr-FR" dirty="0">
              <a:solidFill>
                <a:schemeClr val="bg1">
                  <a:lumMod val="75000"/>
                </a:schemeClr>
              </a:solidFill>
            </a:endParaRPr>
          </a:p>
        </p:txBody>
      </p:sp>
      <p:sp>
        <p:nvSpPr>
          <p:cNvPr id="30" name="Rectangle 29"/>
          <p:cNvSpPr/>
          <p:nvPr/>
        </p:nvSpPr>
        <p:spPr>
          <a:xfrm>
            <a:off x="501414" y="975481"/>
            <a:ext cx="179675"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4" name="ZoneTexte 33"/>
          <p:cNvSpPr txBox="1"/>
          <p:nvPr/>
        </p:nvSpPr>
        <p:spPr>
          <a:xfrm>
            <a:off x="709606" y="1104732"/>
            <a:ext cx="1074134"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fr-FR" sz="1400" dirty="0">
                <a:solidFill>
                  <a:schemeClr val="bg1"/>
                </a:solidFill>
                <a:latin typeface="Arial" panose="020B0604020202020204" pitchFamily="34" charset="0"/>
                <a:cs typeface="Arial" panose="020B0604020202020204" pitchFamily="34" charset="0"/>
              </a:rPr>
              <a:t>Nuit du </a:t>
            </a:r>
          </a:p>
          <a:p>
            <a:pPr algn="ctr"/>
            <a:r>
              <a:rPr lang="fr-FR" sz="1400" b="1" dirty="0">
                <a:solidFill>
                  <a:schemeClr val="bg1"/>
                </a:solidFill>
                <a:latin typeface="Arial" panose="020B0604020202020204" pitchFamily="34" charset="0"/>
                <a:cs typeface="Arial" panose="020B0604020202020204" pitchFamily="34" charset="0"/>
              </a:rPr>
              <a:t>22 </a:t>
            </a:r>
            <a:r>
              <a:rPr lang="fr-FR" sz="1400" b="1" dirty="0" err="1">
                <a:solidFill>
                  <a:schemeClr val="bg1"/>
                </a:solidFill>
                <a:latin typeface="Arial" panose="020B0604020202020204" pitchFamily="34" charset="0"/>
                <a:cs typeface="Arial" panose="020B0604020202020204" pitchFamily="34" charset="0"/>
              </a:rPr>
              <a:t>ziv</a:t>
            </a:r>
            <a:endParaRPr lang="fr-FR" sz="1400" dirty="0">
              <a:solidFill>
                <a:schemeClr val="bg1"/>
              </a:solidFill>
              <a:latin typeface="Arial" panose="020B0604020202020204" pitchFamily="34" charset="0"/>
              <a:cs typeface="Arial" panose="020B0604020202020204" pitchFamily="34" charset="0"/>
            </a:endParaRPr>
          </a:p>
        </p:txBody>
      </p:sp>
      <p:sp>
        <p:nvSpPr>
          <p:cNvPr id="35" name="Rectangle 34"/>
          <p:cNvSpPr/>
          <p:nvPr/>
        </p:nvSpPr>
        <p:spPr>
          <a:xfrm>
            <a:off x="1788220" y="960486"/>
            <a:ext cx="179675" cy="75600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7" name="ZoneTexte 46"/>
          <p:cNvSpPr txBox="1"/>
          <p:nvPr/>
        </p:nvSpPr>
        <p:spPr>
          <a:xfrm>
            <a:off x="1967895" y="1104732"/>
            <a:ext cx="1074134" cy="523220"/>
          </a:xfrm>
          <a:prstGeom prst="rect">
            <a:avLst/>
          </a:prstGeom>
          <a:solidFill>
            <a:srgbClr val="66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0">
            <a:noAutofit/>
          </a:bodyPr>
          <a:lstStyle/>
          <a:p>
            <a:pPr algn="ctr"/>
            <a:r>
              <a:rPr lang="fr-FR" sz="1300" dirty="0">
                <a:solidFill>
                  <a:schemeClr val="tx1">
                    <a:lumMod val="95000"/>
                    <a:lumOff val="5000"/>
                  </a:schemeClr>
                </a:solidFill>
                <a:latin typeface="Arial" panose="020B0604020202020204" pitchFamily="34" charset="0"/>
                <a:cs typeface="Arial" panose="020B0604020202020204" pitchFamily="34" charset="0"/>
              </a:rPr>
              <a:t>Préparation</a:t>
            </a:r>
          </a:p>
        </p:txBody>
      </p:sp>
      <p:cxnSp>
        <p:nvCxnSpPr>
          <p:cNvPr id="48" name="Straight Connector 22"/>
          <p:cNvCxnSpPr/>
          <p:nvPr/>
        </p:nvCxnSpPr>
        <p:spPr>
          <a:xfrm flipV="1">
            <a:off x="466085" y="950814"/>
            <a:ext cx="0" cy="7343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9" name="Straight Connector 22"/>
          <p:cNvCxnSpPr/>
          <p:nvPr/>
        </p:nvCxnSpPr>
        <p:spPr>
          <a:xfrm flipH="1" flipV="1">
            <a:off x="3046694" y="989567"/>
            <a:ext cx="3351" cy="726009"/>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081643" y="1009536"/>
            <a:ext cx="179675"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1" name="ZoneTexte 80"/>
          <p:cNvSpPr txBox="1"/>
          <p:nvPr/>
        </p:nvSpPr>
        <p:spPr>
          <a:xfrm>
            <a:off x="648700" y="4255612"/>
            <a:ext cx="1096583" cy="523220"/>
          </a:xfrm>
          <a:prstGeom prst="rect">
            <a:avLst/>
          </a:prstGeom>
          <a:solidFill>
            <a:srgbClr val="66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0">
            <a:noAutofit/>
          </a:bodyPr>
          <a:lstStyle/>
          <a:p>
            <a:pPr algn="ctr"/>
            <a:r>
              <a:rPr lang="fr-FR" sz="1300" dirty="0">
                <a:solidFill>
                  <a:schemeClr val="tx1">
                    <a:lumMod val="95000"/>
                    <a:lumOff val="5000"/>
                  </a:schemeClr>
                </a:solidFill>
                <a:latin typeface="Arial" panose="020B0604020202020204" pitchFamily="34" charset="0"/>
                <a:cs typeface="Arial" panose="020B0604020202020204" pitchFamily="34" charset="0"/>
              </a:rPr>
              <a:t>Préparation</a:t>
            </a:r>
          </a:p>
        </p:txBody>
      </p:sp>
      <p:sp>
        <p:nvSpPr>
          <p:cNvPr id="82" name="Rectangle 81"/>
          <p:cNvSpPr/>
          <p:nvPr/>
        </p:nvSpPr>
        <p:spPr>
          <a:xfrm>
            <a:off x="448537" y="4139838"/>
            <a:ext cx="179675" cy="72000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83" name="Straight Connector 22"/>
          <p:cNvCxnSpPr/>
          <p:nvPr/>
        </p:nvCxnSpPr>
        <p:spPr>
          <a:xfrm flipV="1">
            <a:off x="1797962" y="4175869"/>
            <a:ext cx="1" cy="728091"/>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1837535" y="4177935"/>
            <a:ext cx="179675"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5" name="ZoneTexte 84"/>
          <p:cNvSpPr txBox="1"/>
          <p:nvPr/>
        </p:nvSpPr>
        <p:spPr>
          <a:xfrm>
            <a:off x="4666555" y="4255612"/>
            <a:ext cx="1001173"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fr-FR" sz="1400" dirty="0">
                <a:solidFill>
                  <a:schemeClr val="bg1"/>
                </a:solidFill>
                <a:latin typeface="Arial" panose="020B0604020202020204" pitchFamily="34" charset="0"/>
                <a:cs typeface="Arial" panose="020B0604020202020204" pitchFamily="34" charset="0"/>
              </a:rPr>
              <a:t>Nuit du </a:t>
            </a:r>
          </a:p>
          <a:p>
            <a:pPr algn="ctr"/>
            <a:r>
              <a:rPr lang="fr-FR" sz="1400" b="1" dirty="0">
                <a:solidFill>
                  <a:schemeClr val="bg1"/>
                </a:solidFill>
                <a:latin typeface="Arial" panose="020B0604020202020204" pitchFamily="34" charset="0"/>
                <a:cs typeface="Arial" panose="020B0604020202020204" pitchFamily="34" charset="0"/>
              </a:rPr>
              <a:t>23 </a:t>
            </a:r>
            <a:r>
              <a:rPr lang="fr-FR" sz="1400" b="1" dirty="0" err="1">
                <a:solidFill>
                  <a:schemeClr val="bg1"/>
                </a:solidFill>
                <a:latin typeface="Arial" panose="020B0604020202020204" pitchFamily="34" charset="0"/>
                <a:cs typeface="Arial" panose="020B0604020202020204" pitchFamily="34" charset="0"/>
              </a:rPr>
              <a:t>ziv</a:t>
            </a:r>
            <a:endParaRPr lang="fr-FR" sz="1400" dirty="0">
              <a:solidFill>
                <a:schemeClr val="bg1"/>
              </a:solidFill>
              <a:latin typeface="Arial" panose="020B0604020202020204" pitchFamily="34" charset="0"/>
              <a:cs typeface="Arial" panose="020B0604020202020204" pitchFamily="34" charset="0"/>
            </a:endParaRPr>
          </a:p>
        </p:txBody>
      </p:sp>
      <p:sp>
        <p:nvSpPr>
          <p:cNvPr id="86" name="Rectangle 85"/>
          <p:cNvSpPr/>
          <p:nvPr/>
        </p:nvSpPr>
        <p:spPr>
          <a:xfrm>
            <a:off x="3052746" y="4183886"/>
            <a:ext cx="179675" cy="695278"/>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7" name="ZoneTexte 86"/>
          <p:cNvSpPr txBox="1"/>
          <p:nvPr/>
        </p:nvSpPr>
        <p:spPr>
          <a:xfrm>
            <a:off x="3254716" y="4255612"/>
            <a:ext cx="1119589" cy="523220"/>
          </a:xfrm>
          <a:prstGeom prst="rect">
            <a:avLst/>
          </a:prstGeom>
          <a:solidFill>
            <a:srgbClr val="FFFF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0">
            <a:no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Shabbat</a:t>
            </a:r>
          </a:p>
        </p:txBody>
      </p:sp>
      <p:cxnSp>
        <p:nvCxnSpPr>
          <p:cNvPr id="88" name="Straight Connector 22"/>
          <p:cNvCxnSpPr/>
          <p:nvPr/>
        </p:nvCxnSpPr>
        <p:spPr>
          <a:xfrm flipV="1">
            <a:off x="4415619" y="4181886"/>
            <a:ext cx="0" cy="72603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4453871" y="4178490"/>
            <a:ext cx="200218" cy="720000"/>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0" name="ZoneTexte 89"/>
          <p:cNvSpPr txBox="1"/>
          <p:nvPr/>
        </p:nvSpPr>
        <p:spPr>
          <a:xfrm>
            <a:off x="2019080" y="4255612"/>
            <a:ext cx="1022949"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fr-FR" sz="1400" dirty="0">
                <a:solidFill>
                  <a:schemeClr val="bg1"/>
                </a:solidFill>
                <a:latin typeface="Arial" panose="020B0604020202020204" pitchFamily="34" charset="0"/>
                <a:cs typeface="Arial" panose="020B0604020202020204" pitchFamily="34" charset="0"/>
              </a:rPr>
              <a:t>Nuit du </a:t>
            </a:r>
          </a:p>
          <a:p>
            <a:pPr algn="ctr"/>
            <a:r>
              <a:rPr lang="fr-FR" sz="1400" b="1" dirty="0">
                <a:solidFill>
                  <a:schemeClr val="bg1"/>
                </a:solidFill>
                <a:latin typeface="Arial" panose="020B0604020202020204" pitchFamily="34" charset="0"/>
                <a:cs typeface="Arial" panose="020B0604020202020204" pitchFamily="34" charset="0"/>
              </a:rPr>
              <a:t>22 </a:t>
            </a:r>
            <a:r>
              <a:rPr lang="fr-FR" sz="1400" b="1" dirty="0" err="1">
                <a:solidFill>
                  <a:schemeClr val="bg1"/>
                </a:solidFill>
                <a:latin typeface="Arial" panose="020B0604020202020204" pitchFamily="34" charset="0"/>
                <a:cs typeface="Arial" panose="020B0604020202020204" pitchFamily="34" charset="0"/>
              </a:rPr>
              <a:t>ziv</a:t>
            </a:r>
            <a:endParaRPr lang="fr-FR" sz="1400" dirty="0">
              <a:solidFill>
                <a:schemeClr val="bg1"/>
              </a:solidFill>
              <a:latin typeface="Arial" panose="020B0604020202020204" pitchFamily="34" charset="0"/>
              <a:cs typeface="Arial" panose="020B0604020202020204" pitchFamily="34" charset="0"/>
            </a:endParaRPr>
          </a:p>
        </p:txBody>
      </p:sp>
      <p:sp>
        <p:nvSpPr>
          <p:cNvPr id="94" name="Rectangle 93"/>
          <p:cNvSpPr/>
          <p:nvPr/>
        </p:nvSpPr>
        <p:spPr>
          <a:xfrm>
            <a:off x="5667728" y="4210988"/>
            <a:ext cx="179675" cy="705851"/>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1" name="ZoneTexte 40"/>
          <p:cNvSpPr txBox="1"/>
          <p:nvPr/>
        </p:nvSpPr>
        <p:spPr>
          <a:xfrm>
            <a:off x="126987" y="2225502"/>
            <a:ext cx="1656753" cy="892552"/>
          </a:xfrm>
          <a:prstGeom prst="rect">
            <a:avLst/>
          </a:prstGeom>
          <a:solidFill>
            <a:schemeClr val="bg1">
              <a:lumMod val="85000"/>
            </a:schemeClr>
          </a:solidFill>
          <a:ln w="57150">
            <a:solidFill>
              <a:schemeClr val="bg1">
                <a:lumMod val="65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Double portion de manne recueillie pour deux jours</a:t>
            </a:r>
          </a:p>
          <a:p>
            <a:pPr lvl="0" algn="ctr"/>
            <a:r>
              <a:rPr lang="fr-FR" sz="1100" dirty="0">
                <a:solidFill>
                  <a:schemeClr val="tx1">
                    <a:lumMod val="95000"/>
                    <a:lumOff val="5000"/>
                  </a:schemeClr>
                </a:solidFill>
                <a:latin typeface="Arial" panose="020B0604020202020204" pitchFamily="34" charset="0"/>
                <a:cs typeface="Arial" panose="020B0604020202020204" pitchFamily="34" charset="0"/>
              </a:rPr>
              <a:t>(Ex 16.22)</a:t>
            </a:r>
          </a:p>
        </p:txBody>
      </p:sp>
      <p:cxnSp>
        <p:nvCxnSpPr>
          <p:cNvPr id="42" name="Connecteur droit avec flèche 41"/>
          <p:cNvCxnSpPr>
            <a:stCxn id="41" idx="0"/>
            <a:endCxn id="47" idx="1"/>
          </p:cNvCxnSpPr>
          <p:nvPr/>
        </p:nvCxnSpPr>
        <p:spPr>
          <a:xfrm flipV="1">
            <a:off x="955364" y="1366342"/>
            <a:ext cx="1012531" cy="859160"/>
          </a:xfrm>
          <a:prstGeom prst="straightConnector1">
            <a:avLst/>
          </a:prstGeom>
          <a:ln>
            <a:solidFill>
              <a:schemeClr val="accent6">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44" name="ZoneTexte 43"/>
          <p:cNvSpPr txBox="1"/>
          <p:nvPr/>
        </p:nvSpPr>
        <p:spPr>
          <a:xfrm>
            <a:off x="1967895" y="2240891"/>
            <a:ext cx="1656753" cy="692497"/>
          </a:xfrm>
          <a:prstGeom prst="rect">
            <a:avLst/>
          </a:prstGeom>
          <a:solidFill>
            <a:schemeClr val="bg1">
              <a:lumMod val="85000"/>
            </a:schemeClr>
          </a:solidFill>
          <a:ln w="57150">
            <a:solidFill>
              <a:srgbClr val="00FF0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Cycle de préparation pour le shabbat</a:t>
            </a:r>
          </a:p>
        </p:txBody>
      </p:sp>
      <p:sp>
        <p:nvSpPr>
          <p:cNvPr id="57" name="ZoneTexte 56"/>
          <p:cNvSpPr txBox="1"/>
          <p:nvPr/>
        </p:nvSpPr>
        <p:spPr>
          <a:xfrm>
            <a:off x="3857904" y="2087002"/>
            <a:ext cx="1795654" cy="1738938"/>
          </a:xfrm>
          <a:prstGeom prst="rect">
            <a:avLst/>
          </a:prstGeom>
          <a:solidFill>
            <a:schemeClr val="bg1">
              <a:lumMod val="85000"/>
            </a:schemeClr>
          </a:solidFill>
          <a:ln w="57150">
            <a:solidFill>
              <a:srgbClr val="FFCC0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200" dirty="0">
                <a:solidFill>
                  <a:schemeClr val="tx1">
                    <a:lumMod val="95000"/>
                    <a:lumOff val="5000"/>
                  </a:schemeClr>
                </a:solidFill>
                <a:latin typeface="Arial" panose="020B0604020202020204" pitchFamily="34" charset="0"/>
                <a:cs typeface="Arial" panose="020B0604020202020204" pitchFamily="34" charset="0"/>
              </a:rPr>
              <a:t>« Demain est le jour du repos, le shabbat consacré à YHWH. Faites cuire …, faites bouillir… et mettez en réserve jusqu'au matin (demain) tout ce qui restera.» </a:t>
            </a:r>
          </a:p>
          <a:p>
            <a:pPr lvl="0" algn="ctr"/>
            <a:r>
              <a:rPr lang="fr-FR" sz="1050" dirty="0">
                <a:solidFill>
                  <a:schemeClr val="tx1">
                    <a:lumMod val="95000"/>
                    <a:lumOff val="5000"/>
                  </a:schemeClr>
                </a:solidFill>
                <a:latin typeface="Arial" panose="020B0604020202020204" pitchFamily="34" charset="0"/>
                <a:cs typeface="Arial" panose="020B0604020202020204" pitchFamily="34" charset="0"/>
              </a:rPr>
              <a:t>(Exode 16.23)</a:t>
            </a:r>
          </a:p>
        </p:txBody>
      </p:sp>
      <p:cxnSp>
        <p:nvCxnSpPr>
          <p:cNvPr id="65" name="Connecteur droit avec flèche 64"/>
          <p:cNvCxnSpPr>
            <a:stCxn id="57" idx="0"/>
            <a:endCxn id="47" idx="2"/>
          </p:cNvCxnSpPr>
          <p:nvPr/>
        </p:nvCxnSpPr>
        <p:spPr>
          <a:xfrm flipH="1" flipV="1">
            <a:off x="2504962" y="1627952"/>
            <a:ext cx="2250769" cy="459050"/>
          </a:xfrm>
          <a:prstGeom prst="straightConnector1">
            <a:avLst/>
          </a:prstGeom>
          <a:ln>
            <a:solidFill>
              <a:schemeClr val="accent6">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78" name="Connecteur droit avec flèche 77"/>
          <p:cNvCxnSpPr>
            <a:stCxn id="41" idx="2"/>
            <a:endCxn id="82" idx="0"/>
          </p:cNvCxnSpPr>
          <p:nvPr/>
        </p:nvCxnSpPr>
        <p:spPr>
          <a:xfrm flipH="1">
            <a:off x="538375" y="3118054"/>
            <a:ext cx="416989" cy="1021784"/>
          </a:xfrm>
          <a:prstGeom prst="straightConnector1">
            <a:avLst/>
          </a:prstGeom>
          <a:ln>
            <a:solidFill>
              <a:schemeClr val="accent4">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98" name="Connecteur droit avec flèche 97"/>
          <p:cNvCxnSpPr>
            <a:stCxn id="44" idx="2"/>
            <a:endCxn id="114" idx="1"/>
          </p:cNvCxnSpPr>
          <p:nvPr/>
        </p:nvCxnSpPr>
        <p:spPr>
          <a:xfrm flipH="1">
            <a:off x="1770838" y="2933388"/>
            <a:ext cx="1025434" cy="2210112"/>
          </a:xfrm>
          <a:prstGeom prst="straightConnector1">
            <a:avLst/>
          </a:prstGeom>
          <a:ln>
            <a:solidFill>
              <a:schemeClr val="accent4">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00" name="Connecteur droit avec flèche 99"/>
          <p:cNvCxnSpPr>
            <a:stCxn id="57" idx="2"/>
            <a:endCxn id="81" idx="0"/>
          </p:cNvCxnSpPr>
          <p:nvPr/>
        </p:nvCxnSpPr>
        <p:spPr>
          <a:xfrm flipH="1">
            <a:off x="1196992" y="3825940"/>
            <a:ext cx="3558739" cy="429672"/>
          </a:xfrm>
          <a:prstGeom prst="straightConnector1">
            <a:avLst/>
          </a:prstGeom>
          <a:ln>
            <a:solidFill>
              <a:schemeClr val="accent4">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71" name="Rectangle 70"/>
          <p:cNvSpPr/>
          <p:nvPr/>
        </p:nvSpPr>
        <p:spPr>
          <a:xfrm>
            <a:off x="112714" y="2211710"/>
            <a:ext cx="1685249" cy="921733"/>
          </a:xfrm>
          <a:prstGeom prst="rect">
            <a:avLst/>
          </a:prstGeom>
          <a:solidFill>
            <a:schemeClr val="bg1">
              <a:lumMod val="8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p:cNvSpPr/>
          <p:nvPr/>
        </p:nvSpPr>
        <p:spPr>
          <a:xfrm>
            <a:off x="1925730" y="2202300"/>
            <a:ext cx="1782174" cy="754171"/>
          </a:xfrm>
          <a:prstGeom prst="rect">
            <a:avLst/>
          </a:prstGeom>
          <a:solidFill>
            <a:schemeClr val="bg1">
              <a:lumMod val="8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p:cNvSpPr/>
          <p:nvPr/>
        </p:nvSpPr>
        <p:spPr>
          <a:xfrm>
            <a:off x="3838178" y="2067694"/>
            <a:ext cx="1829550" cy="1800200"/>
          </a:xfrm>
          <a:prstGeom prst="rect">
            <a:avLst/>
          </a:prstGeom>
          <a:solidFill>
            <a:schemeClr val="bg1">
              <a:lumMod val="8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p:cNvSpPr txBox="1"/>
          <p:nvPr/>
        </p:nvSpPr>
        <p:spPr>
          <a:xfrm>
            <a:off x="3295691" y="1104732"/>
            <a:ext cx="1074134"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fr-FR" sz="1400" dirty="0">
                <a:solidFill>
                  <a:schemeClr val="bg1"/>
                </a:solidFill>
                <a:latin typeface="Arial" panose="020B0604020202020204" pitchFamily="34" charset="0"/>
                <a:cs typeface="Arial" panose="020B0604020202020204" pitchFamily="34" charset="0"/>
              </a:rPr>
              <a:t>Nuit du </a:t>
            </a:r>
          </a:p>
          <a:p>
            <a:pPr algn="ctr"/>
            <a:r>
              <a:rPr lang="fr-FR" sz="1400" b="1" dirty="0">
                <a:solidFill>
                  <a:schemeClr val="bg1"/>
                </a:solidFill>
                <a:latin typeface="Arial" panose="020B0604020202020204" pitchFamily="34" charset="0"/>
                <a:cs typeface="Arial" panose="020B0604020202020204" pitchFamily="34" charset="0"/>
              </a:rPr>
              <a:t>23 </a:t>
            </a:r>
            <a:r>
              <a:rPr lang="fr-FR" sz="1400" b="1" dirty="0" err="1">
                <a:solidFill>
                  <a:schemeClr val="bg1"/>
                </a:solidFill>
                <a:latin typeface="Arial" panose="020B0604020202020204" pitchFamily="34" charset="0"/>
                <a:cs typeface="Arial" panose="020B0604020202020204" pitchFamily="34" charset="0"/>
              </a:rPr>
              <a:t>ziv</a:t>
            </a:r>
            <a:endParaRPr lang="fr-FR" sz="1400" dirty="0">
              <a:solidFill>
                <a:schemeClr val="bg1"/>
              </a:solidFill>
              <a:latin typeface="Arial" panose="020B0604020202020204" pitchFamily="34" charset="0"/>
              <a:cs typeface="Arial" panose="020B0604020202020204" pitchFamily="34" charset="0"/>
            </a:endParaRPr>
          </a:p>
        </p:txBody>
      </p:sp>
      <p:sp>
        <p:nvSpPr>
          <p:cNvPr id="70" name="Rectangle 69"/>
          <p:cNvSpPr/>
          <p:nvPr/>
        </p:nvSpPr>
        <p:spPr>
          <a:xfrm>
            <a:off x="4374305" y="957125"/>
            <a:ext cx="179675" cy="75600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2" name="ZoneTexte 71"/>
          <p:cNvSpPr txBox="1"/>
          <p:nvPr/>
        </p:nvSpPr>
        <p:spPr>
          <a:xfrm>
            <a:off x="4553980" y="1104732"/>
            <a:ext cx="1074134" cy="523220"/>
          </a:xfrm>
          <a:prstGeom prst="rect">
            <a:avLst/>
          </a:prstGeom>
          <a:solidFill>
            <a:srgbClr val="FFFF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0">
            <a:no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Shabbat</a:t>
            </a:r>
          </a:p>
        </p:txBody>
      </p:sp>
      <p:cxnSp>
        <p:nvCxnSpPr>
          <p:cNvPr id="73" name="Straight Connector 22"/>
          <p:cNvCxnSpPr/>
          <p:nvPr/>
        </p:nvCxnSpPr>
        <p:spPr>
          <a:xfrm flipH="1" flipV="1">
            <a:off x="5632779" y="986206"/>
            <a:ext cx="3351" cy="726009"/>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5667728" y="1006175"/>
            <a:ext cx="179675"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5" name="ZoneTexte 74"/>
          <p:cNvSpPr txBox="1"/>
          <p:nvPr/>
        </p:nvSpPr>
        <p:spPr>
          <a:xfrm>
            <a:off x="5849052" y="1104732"/>
            <a:ext cx="1074134"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fr-FR" sz="1400" dirty="0">
                <a:solidFill>
                  <a:schemeClr val="bg1"/>
                </a:solidFill>
                <a:latin typeface="Arial" panose="020B0604020202020204" pitchFamily="34" charset="0"/>
                <a:cs typeface="Arial" panose="020B0604020202020204" pitchFamily="34" charset="0"/>
              </a:rPr>
              <a:t>Nuit du </a:t>
            </a:r>
          </a:p>
          <a:p>
            <a:pPr algn="ctr"/>
            <a:r>
              <a:rPr lang="fr-FR" sz="1400" b="1" dirty="0">
                <a:solidFill>
                  <a:schemeClr val="bg1"/>
                </a:solidFill>
                <a:latin typeface="Arial" panose="020B0604020202020204" pitchFamily="34" charset="0"/>
                <a:cs typeface="Arial" panose="020B0604020202020204" pitchFamily="34" charset="0"/>
              </a:rPr>
              <a:t>24 </a:t>
            </a:r>
            <a:r>
              <a:rPr lang="fr-FR" sz="1400" b="1" dirty="0" err="1">
                <a:solidFill>
                  <a:schemeClr val="bg1"/>
                </a:solidFill>
                <a:latin typeface="Arial" panose="020B0604020202020204" pitchFamily="34" charset="0"/>
                <a:cs typeface="Arial" panose="020B0604020202020204" pitchFamily="34" charset="0"/>
              </a:rPr>
              <a:t>ziv</a:t>
            </a:r>
            <a:endParaRPr lang="fr-FR" sz="1400" dirty="0">
              <a:solidFill>
                <a:schemeClr val="bg1"/>
              </a:solidFill>
              <a:latin typeface="Arial" panose="020B0604020202020204" pitchFamily="34" charset="0"/>
              <a:cs typeface="Arial" panose="020B0604020202020204" pitchFamily="34" charset="0"/>
            </a:endParaRPr>
          </a:p>
        </p:txBody>
      </p:sp>
      <p:sp>
        <p:nvSpPr>
          <p:cNvPr id="76" name="Rectangle 75"/>
          <p:cNvSpPr/>
          <p:nvPr/>
        </p:nvSpPr>
        <p:spPr>
          <a:xfrm>
            <a:off x="6927666" y="975460"/>
            <a:ext cx="179675" cy="75600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7" name="ZoneTexte 76"/>
          <p:cNvSpPr txBox="1"/>
          <p:nvPr/>
        </p:nvSpPr>
        <p:spPr>
          <a:xfrm>
            <a:off x="7107341" y="1112219"/>
            <a:ext cx="1074134" cy="508246"/>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0">
            <a:no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Cycle 1</a:t>
            </a:r>
          </a:p>
        </p:txBody>
      </p:sp>
      <p:cxnSp>
        <p:nvCxnSpPr>
          <p:cNvPr id="79" name="Straight Connector 22"/>
          <p:cNvCxnSpPr/>
          <p:nvPr/>
        </p:nvCxnSpPr>
        <p:spPr>
          <a:xfrm flipH="1" flipV="1">
            <a:off x="8186140" y="1004541"/>
            <a:ext cx="3351" cy="726009"/>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8231951" y="1024510"/>
            <a:ext cx="179675"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2" name="Right Brace 7"/>
          <p:cNvSpPr/>
          <p:nvPr/>
        </p:nvSpPr>
        <p:spPr>
          <a:xfrm rot="16200000">
            <a:off x="4183705" y="-459154"/>
            <a:ext cx="310749" cy="2578069"/>
          </a:xfrm>
          <a:prstGeom prst="rightBrace">
            <a:avLst>
              <a:gd name="adj1" fmla="val 49272"/>
              <a:gd name="adj2" fmla="val 50000"/>
            </a:avLst>
          </a:prstGeom>
          <a:solidFill>
            <a:srgbClr val="FFFF47"/>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FFFF47"/>
              </a:solidFill>
            </a:endParaRPr>
          </a:p>
        </p:txBody>
      </p:sp>
      <p:sp>
        <p:nvSpPr>
          <p:cNvPr id="93" name="Right Brace 7"/>
          <p:cNvSpPr/>
          <p:nvPr/>
        </p:nvSpPr>
        <p:spPr>
          <a:xfrm rot="16200000">
            <a:off x="1586812" y="-466865"/>
            <a:ext cx="316942" cy="2593492"/>
          </a:xfrm>
          <a:prstGeom prst="rightBrace">
            <a:avLst>
              <a:gd name="adj1" fmla="val 49272"/>
              <a:gd name="adj2" fmla="val 50000"/>
            </a:avLst>
          </a:prstGeom>
          <a:solidFill>
            <a:srgbClr val="4CDB45"/>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96" name="Right Brace 7"/>
          <p:cNvSpPr/>
          <p:nvPr/>
        </p:nvSpPr>
        <p:spPr>
          <a:xfrm rot="16200000">
            <a:off x="6737792" y="-457681"/>
            <a:ext cx="312243" cy="2575122"/>
          </a:xfrm>
          <a:prstGeom prst="rightBrace">
            <a:avLst>
              <a:gd name="adj1" fmla="val 49272"/>
              <a:gd name="adj2" fmla="val 50000"/>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cxnSp>
        <p:nvCxnSpPr>
          <p:cNvPr id="45" name="Connecteur droit avec flèche 44"/>
          <p:cNvCxnSpPr>
            <a:stCxn id="44" idx="0"/>
          </p:cNvCxnSpPr>
          <p:nvPr/>
        </p:nvCxnSpPr>
        <p:spPr>
          <a:xfrm flipH="1" flipV="1">
            <a:off x="1745284" y="771551"/>
            <a:ext cx="1050988" cy="1469340"/>
          </a:xfrm>
          <a:prstGeom prst="straightConnector1">
            <a:avLst/>
          </a:prstGeom>
          <a:ln>
            <a:solidFill>
              <a:schemeClr val="accent6">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97" name="ZoneTexte 96"/>
          <p:cNvSpPr txBox="1"/>
          <p:nvPr/>
        </p:nvSpPr>
        <p:spPr>
          <a:xfrm>
            <a:off x="7271096" y="4255612"/>
            <a:ext cx="969575"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fr-FR" sz="1400" dirty="0">
                <a:solidFill>
                  <a:schemeClr val="bg1"/>
                </a:solidFill>
                <a:latin typeface="Arial" panose="020B0604020202020204" pitchFamily="34" charset="0"/>
                <a:cs typeface="Arial" panose="020B0604020202020204" pitchFamily="34" charset="0"/>
              </a:rPr>
              <a:t>Nuit du </a:t>
            </a:r>
          </a:p>
          <a:p>
            <a:pPr algn="ctr"/>
            <a:r>
              <a:rPr lang="fr-FR" sz="1400" b="1" dirty="0">
                <a:solidFill>
                  <a:schemeClr val="bg1"/>
                </a:solidFill>
                <a:latin typeface="Arial" panose="020B0604020202020204" pitchFamily="34" charset="0"/>
                <a:cs typeface="Arial" panose="020B0604020202020204" pitchFamily="34" charset="0"/>
              </a:rPr>
              <a:t>24 </a:t>
            </a:r>
            <a:r>
              <a:rPr lang="fr-FR" sz="1400" b="1" dirty="0" err="1">
                <a:solidFill>
                  <a:schemeClr val="bg1"/>
                </a:solidFill>
                <a:latin typeface="Arial" panose="020B0604020202020204" pitchFamily="34" charset="0"/>
                <a:cs typeface="Arial" panose="020B0604020202020204" pitchFamily="34" charset="0"/>
              </a:rPr>
              <a:t>ziv</a:t>
            </a:r>
            <a:endParaRPr lang="fr-FR" sz="1400" dirty="0">
              <a:solidFill>
                <a:schemeClr val="bg1"/>
              </a:solidFill>
              <a:latin typeface="Arial" panose="020B0604020202020204" pitchFamily="34" charset="0"/>
              <a:cs typeface="Arial" panose="020B0604020202020204" pitchFamily="34" charset="0"/>
            </a:endParaRPr>
          </a:p>
        </p:txBody>
      </p:sp>
      <p:sp>
        <p:nvSpPr>
          <p:cNvPr id="106" name="ZoneTexte 105"/>
          <p:cNvSpPr txBox="1"/>
          <p:nvPr/>
        </p:nvSpPr>
        <p:spPr>
          <a:xfrm>
            <a:off x="5859257" y="4272445"/>
            <a:ext cx="1119589" cy="489555"/>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0">
            <a:no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Cycle 1</a:t>
            </a:r>
          </a:p>
        </p:txBody>
      </p:sp>
      <p:cxnSp>
        <p:nvCxnSpPr>
          <p:cNvPr id="107" name="Straight Connector 22"/>
          <p:cNvCxnSpPr/>
          <p:nvPr/>
        </p:nvCxnSpPr>
        <p:spPr>
          <a:xfrm flipV="1">
            <a:off x="7020160" y="4181886"/>
            <a:ext cx="0" cy="72603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7058412" y="4178490"/>
            <a:ext cx="200218" cy="720000"/>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09" name="Rectangle 108"/>
          <p:cNvSpPr/>
          <p:nvPr/>
        </p:nvSpPr>
        <p:spPr>
          <a:xfrm>
            <a:off x="8242281" y="4191975"/>
            <a:ext cx="179675" cy="705851"/>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3" name="Right Brace 7"/>
          <p:cNvSpPr/>
          <p:nvPr/>
        </p:nvSpPr>
        <p:spPr>
          <a:xfrm rot="16200000" flipH="1">
            <a:off x="4242688" y="3732629"/>
            <a:ext cx="243670" cy="2578069"/>
          </a:xfrm>
          <a:prstGeom prst="rightBrace">
            <a:avLst>
              <a:gd name="adj1" fmla="val 49272"/>
              <a:gd name="adj2" fmla="val 50246"/>
            </a:avLst>
          </a:prstGeom>
          <a:solidFill>
            <a:srgbClr val="FFFF47"/>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FFFF47"/>
              </a:solidFill>
            </a:endParaRPr>
          </a:p>
        </p:txBody>
      </p:sp>
      <p:sp>
        <p:nvSpPr>
          <p:cNvPr id="114" name="Right Brace 7"/>
          <p:cNvSpPr/>
          <p:nvPr/>
        </p:nvSpPr>
        <p:spPr>
          <a:xfrm rot="16200000" flipH="1">
            <a:off x="1637719" y="3713747"/>
            <a:ext cx="240573" cy="2618933"/>
          </a:xfrm>
          <a:prstGeom prst="rightBrace">
            <a:avLst>
              <a:gd name="adj1" fmla="val 49272"/>
              <a:gd name="adj2" fmla="val 50490"/>
            </a:avLst>
          </a:prstGeom>
          <a:solidFill>
            <a:srgbClr val="4CDB45"/>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115" name="Right Brace 7"/>
          <p:cNvSpPr/>
          <p:nvPr/>
        </p:nvSpPr>
        <p:spPr>
          <a:xfrm rot="16200000" flipH="1">
            <a:off x="6815577" y="3716795"/>
            <a:ext cx="242923" cy="2610487"/>
          </a:xfrm>
          <a:prstGeom prst="rightBrace">
            <a:avLst>
              <a:gd name="adj1" fmla="val 49272"/>
              <a:gd name="adj2" fmla="val 50739"/>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116" name="Rectangle 115"/>
          <p:cNvSpPr/>
          <p:nvPr/>
        </p:nvSpPr>
        <p:spPr>
          <a:xfrm>
            <a:off x="448538" y="4139838"/>
            <a:ext cx="5187592" cy="1003661"/>
          </a:xfrm>
          <a:prstGeom prst="rect">
            <a:avLst/>
          </a:prstGeom>
          <a:noFill/>
          <a:ln w="5715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ZoneTexte 119"/>
          <p:cNvSpPr txBox="1"/>
          <p:nvPr/>
        </p:nvSpPr>
        <p:spPr>
          <a:xfrm>
            <a:off x="5847403" y="2328083"/>
            <a:ext cx="2574553" cy="1000274"/>
          </a:xfrm>
          <a:prstGeom prst="rect">
            <a:avLst/>
          </a:prstGeom>
          <a:solidFill>
            <a:schemeClr val="bg1">
              <a:lumMod val="85000"/>
            </a:schemeClr>
          </a:solidFill>
          <a:ln w="57150">
            <a:solidFill>
              <a:srgbClr val="FFCC0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200" dirty="0">
                <a:solidFill>
                  <a:schemeClr val="tx1">
                    <a:lumMod val="95000"/>
                    <a:lumOff val="5000"/>
                  </a:schemeClr>
                </a:solidFill>
                <a:latin typeface="Arial" panose="020B0604020202020204" pitchFamily="34" charset="0"/>
                <a:cs typeface="Arial" panose="020B0604020202020204" pitchFamily="34" charset="0"/>
              </a:rPr>
              <a:t>« Mangez-le aujourd'hui, car c'est le jour du shabbat pour YHWH. Aujourd'hui vous n'en trouverez pas dans la campagne. »</a:t>
            </a:r>
          </a:p>
          <a:p>
            <a:pPr lvl="0" algn="ctr"/>
            <a:r>
              <a:rPr lang="fr-FR" sz="1100" dirty="0">
                <a:solidFill>
                  <a:schemeClr val="tx1">
                    <a:lumMod val="95000"/>
                    <a:lumOff val="5000"/>
                  </a:schemeClr>
                </a:solidFill>
                <a:latin typeface="Arial" panose="020B0604020202020204" pitchFamily="34" charset="0"/>
                <a:cs typeface="Arial" panose="020B0604020202020204" pitchFamily="34" charset="0"/>
              </a:rPr>
              <a:t>(Ex 16.25)</a:t>
            </a:r>
          </a:p>
        </p:txBody>
      </p:sp>
      <p:cxnSp>
        <p:nvCxnSpPr>
          <p:cNvPr id="121" name="Connecteur droit avec flèche 120"/>
          <p:cNvCxnSpPr>
            <a:stCxn id="120" idx="0"/>
          </p:cNvCxnSpPr>
          <p:nvPr/>
        </p:nvCxnSpPr>
        <p:spPr>
          <a:xfrm flipH="1" flipV="1">
            <a:off x="4364524" y="771551"/>
            <a:ext cx="2770156" cy="1556532"/>
          </a:xfrm>
          <a:prstGeom prst="straightConnector1">
            <a:avLst/>
          </a:prstGeom>
          <a:ln>
            <a:solidFill>
              <a:schemeClr val="accent6">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22" name="Connecteur droit avec flèche 121"/>
          <p:cNvCxnSpPr>
            <a:stCxn id="120" idx="2"/>
          </p:cNvCxnSpPr>
          <p:nvPr/>
        </p:nvCxnSpPr>
        <p:spPr>
          <a:xfrm flipH="1">
            <a:off x="4364524" y="3328357"/>
            <a:ext cx="2770156" cy="1694856"/>
          </a:xfrm>
          <a:prstGeom prst="straightConnector1">
            <a:avLst/>
          </a:prstGeom>
          <a:ln>
            <a:solidFill>
              <a:schemeClr val="accent4">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129" name="Rectangle 128"/>
          <p:cNvSpPr/>
          <p:nvPr/>
        </p:nvSpPr>
        <p:spPr>
          <a:xfrm>
            <a:off x="1758005" y="771551"/>
            <a:ext cx="5165181" cy="1003661"/>
          </a:xfrm>
          <a:prstGeom prst="rect">
            <a:avLst/>
          </a:prstGeom>
          <a:noFill/>
          <a:ln w="57150">
            <a:solidFill>
              <a:srgbClr val="00FF00"/>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104" name="Rectangle 103"/>
          <p:cNvSpPr/>
          <p:nvPr/>
        </p:nvSpPr>
        <p:spPr>
          <a:xfrm>
            <a:off x="5833130" y="2289826"/>
            <a:ext cx="2627302" cy="1074011"/>
          </a:xfrm>
          <a:prstGeom prst="rect">
            <a:avLst/>
          </a:prstGeom>
          <a:solidFill>
            <a:schemeClr val="bg1">
              <a:lumMod val="8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0755894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1000"/>
                                        <p:tgtEl>
                                          <p:spTgt spid="69"/>
                                        </p:tgtEl>
                                      </p:cBhvr>
                                    </p:animEffect>
                                    <p:anim calcmode="lin" valueType="num">
                                      <p:cBhvr>
                                        <p:cTn id="43" dur="1000" fill="hold"/>
                                        <p:tgtEl>
                                          <p:spTgt spid="69"/>
                                        </p:tgtEl>
                                        <p:attrNameLst>
                                          <p:attrName>ppt_x</p:attrName>
                                        </p:attrNameLst>
                                      </p:cBhvr>
                                      <p:tavLst>
                                        <p:tav tm="0">
                                          <p:val>
                                            <p:strVal val="#ppt_x"/>
                                          </p:val>
                                        </p:tav>
                                        <p:tav tm="100000">
                                          <p:val>
                                            <p:strVal val="#ppt_x"/>
                                          </p:val>
                                        </p:tav>
                                      </p:tavLst>
                                    </p:anim>
                                    <p:anim calcmode="lin" valueType="num">
                                      <p:cBhvr>
                                        <p:cTn id="44" dur="1000" fill="hold"/>
                                        <p:tgtEl>
                                          <p:spTgt spid="69"/>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1000"/>
                                        <p:tgtEl>
                                          <p:spTgt spid="70"/>
                                        </p:tgtEl>
                                      </p:cBhvr>
                                    </p:animEffect>
                                    <p:anim calcmode="lin" valueType="num">
                                      <p:cBhvr>
                                        <p:cTn id="48" dur="1000" fill="hold"/>
                                        <p:tgtEl>
                                          <p:spTgt spid="70"/>
                                        </p:tgtEl>
                                        <p:attrNameLst>
                                          <p:attrName>ppt_x</p:attrName>
                                        </p:attrNameLst>
                                      </p:cBhvr>
                                      <p:tavLst>
                                        <p:tav tm="0">
                                          <p:val>
                                            <p:strVal val="#ppt_x"/>
                                          </p:val>
                                        </p:tav>
                                        <p:tav tm="100000">
                                          <p:val>
                                            <p:strVal val="#ppt_x"/>
                                          </p:val>
                                        </p:tav>
                                      </p:tavLst>
                                    </p:anim>
                                    <p:anim calcmode="lin" valueType="num">
                                      <p:cBhvr>
                                        <p:cTn id="49" dur="1000" fill="hold"/>
                                        <p:tgtEl>
                                          <p:spTgt spid="70"/>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1000"/>
                                        <p:tgtEl>
                                          <p:spTgt spid="73"/>
                                        </p:tgtEl>
                                      </p:cBhvr>
                                    </p:animEffect>
                                    <p:anim calcmode="lin" valueType="num">
                                      <p:cBhvr>
                                        <p:cTn id="58" dur="1000" fill="hold"/>
                                        <p:tgtEl>
                                          <p:spTgt spid="73"/>
                                        </p:tgtEl>
                                        <p:attrNameLst>
                                          <p:attrName>ppt_x</p:attrName>
                                        </p:attrNameLst>
                                      </p:cBhvr>
                                      <p:tavLst>
                                        <p:tav tm="0">
                                          <p:val>
                                            <p:strVal val="#ppt_x"/>
                                          </p:val>
                                        </p:tav>
                                        <p:tav tm="100000">
                                          <p:val>
                                            <p:strVal val="#ppt_x"/>
                                          </p:val>
                                        </p:tav>
                                      </p:tavLst>
                                    </p:anim>
                                    <p:anim calcmode="lin" valueType="num">
                                      <p:cBhvr>
                                        <p:cTn id="59" dur="1000" fill="hold"/>
                                        <p:tgtEl>
                                          <p:spTgt spid="7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fade">
                                      <p:cBhvr>
                                        <p:cTn id="62" dur="1000"/>
                                        <p:tgtEl>
                                          <p:spTgt spid="74"/>
                                        </p:tgtEl>
                                      </p:cBhvr>
                                    </p:animEffect>
                                    <p:anim calcmode="lin" valueType="num">
                                      <p:cBhvr>
                                        <p:cTn id="63" dur="1000" fill="hold"/>
                                        <p:tgtEl>
                                          <p:spTgt spid="74"/>
                                        </p:tgtEl>
                                        <p:attrNameLst>
                                          <p:attrName>ppt_x</p:attrName>
                                        </p:attrNameLst>
                                      </p:cBhvr>
                                      <p:tavLst>
                                        <p:tav tm="0">
                                          <p:val>
                                            <p:strVal val="#ppt_x"/>
                                          </p:val>
                                        </p:tav>
                                        <p:tav tm="100000">
                                          <p:val>
                                            <p:strVal val="#ppt_x"/>
                                          </p:val>
                                        </p:tav>
                                      </p:tavLst>
                                    </p:anim>
                                    <p:anim calcmode="lin" valueType="num">
                                      <p:cBhvr>
                                        <p:cTn id="64" dur="1000" fill="hold"/>
                                        <p:tgtEl>
                                          <p:spTgt spid="7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1000"/>
                                        <p:tgtEl>
                                          <p:spTgt spid="75"/>
                                        </p:tgtEl>
                                      </p:cBhvr>
                                    </p:animEffect>
                                    <p:anim calcmode="lin" valueType="num">
                                      <p:cBhvr>
                                        <p:cTn id="68" dur="1000" fill="hold"/>
                                        <p:tgtEl>
                                          <p:spTgt spid="75"/>
                                        </p:tgtEl>
                                        <p:attrNameLst>
                                          <p:attrName>ppt_x</p:attrName>
                                        </p:attrNameLst>
                                      </p:cBhvr>
                                      <p:tavLst>
                                        <p:tav tm="0">
                                          <p:val>
                                            <p:strVal val="#ppt_x"/>
                                          </p:val>
                                        </p:tav>
                                        <p:tav tm="100000">
                                          <p:val>
                                            <p:strVal val="#ppt_x"/>
                                          </p:val>
                                        </p:tav>
                                      </p:tavLst>
                                    </p:anim>
                                    <p:anim calcmode="lin" valueType="num">
                                      <p:cBhvr>
                                        <p:cTn id="69" dur="1000" fill="hold"/>
                                        <p:tgtEl>
                                          <p:spTgt spid="75"/>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1000"/>
                                        <p:tgtEl>
                                          <p:spTgt spid="76"/>
                                        </p:tgtEl>
                                      </p:cBhvr>
                                    </p:animEffect>
                                    <p:anim calcmode="lin" valueType="num">
                                      <p:cBhvr>
                                        <p:cTn id="73" dur="1000" fill="hold"/>
                                        <p:tgtEl>
                                          <p:spTgt spid="76"/>
                                        </p:tgtEl>
                                        <p:attrNameLst>
                                          <p:attrName>ppt_x</p:attrName>
                                        </p:attrNameLst>
                                      </p:cBhvr>
                                      <p:tavLst>
                                        <p:tav tm="0">
                                          <p:val>
                                            <p:strVal val="#ppt_x"/>
                                          </p:val>
                                        </p:tav>
                                        <p:tav tm="100000">
                                          <p:val>
                                            <p:strVal val="#ppt_x"/>
                                          </p:val>
                                        </p:tav>
                                      </p:tavLst>
                                    </p:anim>
                                    <p:anim calcmode="lin" valueType="num">
                                      <p:cBhvr>
                                        <p:cTn id="74" dur="1000" fill="hold"/>
                                        <p:tgtEl>
                                          <p:spTgt spid="76"/>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1000"/>
                                        <p:tgtEl>
                                          <p:spTgt spid="77"/>
                                        </p:tgtEl>
                                      </p:cBhvr>
                                    </p:animEffect>
                                    <p:anim calcmode="lin" valueType="num">
                                      <p:cBhvr>
                                        <p:cTn id="78" dur="1000" fill="hold"/>
                                        <p:tgtEl>
                                          <p:spTgt spid="77"/>
                                        </p:tgtEl>
                                        <p:attrNameLst>
                                          <p:attrName>ppt_x</p:attrName>
                                        </p:attrNameLst>
                                      </p:cBhvr>
                                      <p:tavLst>
                                        <p:tav tm="0">
                                          <p:val>
                                            <p:strVal val="#ppt_x"/>
                                          </p:val>
                                        </p:tav>
                                        <p:tav tm="100000">
                                          <p:val>
                                            <p:strVal val="#ppt_x"/>
                                          </p:val>
                                        </p:tav>
                                      </p:tavLst>
                                    </p:anim>
                                    <p:anim calcmode="lin" valueType="num">
                                      <p:cBhvr>
                                        <p:cTn id="79" dur="1000" fill="hold"/>
                                        <p:tgtEl>
                                          <p:spTgt spid="77"/>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9"/>
                                        </p:tgtEl>
                                        <p:attrNameLst>
                                          <p:attrName>style.visibility</p:attrName>
                                        </p:attrNameLst>
                                      </p:cBhvr>
                                      <p:to>
                                        <p:strVal val="visible"/>
                                      </p:to>
                                    </p:set>
                                    <p:animEffect transition="in" filter="fade">
                                      <p:cBhvr>
                                        <p:cTn id="82" dur="1000"/>
                                        <p:tgtEl>
                                          <p:spTgt spid="79"/>
                                        </p:tgtEl>
                                      </p:cBhvr>
                                    </p:animEffect>
                                    <p:anim calcmode="lin" valueType="num">
                                      <p:cBhvr>
                                        <p:cTn id="83" dur="1000" fill="hold"/>
                                        <p:tgtEl>
                                          <p:spTgt spid="79"/>
                                        </p:tgtEl>
                                        <p:attrNameLst>
                                          <p:attrName>ppt_x</p:attrName>
                                        </p:attrNameLst>
                                      </p:cBhvr>
                                      <p:tavLst>
                                        <p:tav tm="0">
                                          <p:val>
                                            <p:strVal val="#ppt_x"/>
                                          </p:val>
                                        </p:tav>
                                        <p:tav tm="100000">
                                          <p:val>
                                            <p:strVal val="#ppt_x"/>
                                          </p:val>
                                        </p:tav>
                                      </p:tavLst>
                                    </p:anim>
                                    <p:anim calcmode="lin" valueType="num">
                                      <p:cBhvr>
                                        <p:cTn id="84" dur="1000" fill="hold"/>
                                        <p:tgtEl>
                                          <p:spTgt spid="7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80"/>
                                        </p:tgtEl>
                                        <p:attrNameLst>
                                          <p:attrName>style.visibility</p:attrName>
                                        </p:attrNameLst>
                                      </p:cBhvr>
                                      <p:to>
                                        <p:strVal val="visible"/>
                                      </p:to>
                                    </p:set>
                                    <p:animEffect transition="in" filter="fade">
                                      <p:cBhvr>
                                        <p:cTn id="87" dur="1000"/>
                                        <p:tgtEl>
                                          <p:spTgt spid="80"/>
                                        </p:tgtEl>
                                      </p:cBhvr>
                                    </p:animEffect>
                                    <p:anim calcmode="lin" valueType="num">
                                      <p:cBhvr>
                                        <p:cTn id="88" dur="1000" fill="hold"/>
                                        <p:tgtEl>
                                          <p:spTgt spid="80"/>
                                        </p:tgtEl>
                                        <p:attrNameLst>
                                          <p:attrName>ppt_x</p:attrName>
                                        </p:attrNameLst>
                                      </p:cBhvr>
                                      <p:tavLst>
                                        <p:tav tm="0">
                                          <p:val>
                                            <p:strVal val="#ppt_x"/>
                                          </p:val>
                                        </p:tav>
                                        <p:tav tm="100000">
                                          <p:val>
                                            <p:strVal val="#ppt_x"/>
                                          </p:val>
                                        </p:tav>
                                      </p:tavLst>
                                    </p:anim>
                                    <p:anim calcmode="lin" valueType="num">
                                      <p:cBhvr>
                                        <p:cTn id="8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1000"/>
                                        <p:tgtEl>
                                          <p:spTgt spid="82"/>
                                        </p:tgtEl>
                                      </p:cBhvr>
                                    </p:animEffect>
                                    <p:anim calcmode="lin" valueType="num">
                                      <p:cBhvr>
                                        <p:cTn id="95" dur="1000" fill="hold"/>
                                        <p:tgtEl>
                                          <p:spTgt spid="82"/>
                                        </p:tgtEl>
                                        <p:attrNameLst>
                                          <p:attrName>ppt_x</p:attrName>
                                        </p:attrNameLst>
                                      </p:cBhvr>
                                      <p:tavLst>
                                        <p:tav tm="0">
                                          <p:val>
                                            <p:strVal val="#ppt_x"/>
                                          </p:val>
                                        </p:tav>
                                        <p:tav tm="100000">
                                          <p:val>
                                            <p:strVal val="#ppt_x"/>
                                          </p:val>
                                        </p:tav>
                                      </p:tavLst>
                                    </p:anim>
                                    <p:anim calcmode="lin" valueType="num">
                                      <p:cBhvr>
                                        <p:cTn id="96" dur="1000" fill="hold"/>
                                        <p:tgtEl>
                                          <p:spTgt spid="82"/>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fade">
                                      <p:cBhvr>
                                        <p:cTn id="99" dur="1000"/>
                                        <p:tgtEl>
                                          <p:spTgt spid="81"/>
                                        </p:tgtEl>
                                      </p:cBhvr>
                                    </p:animEffect>
                                    <p:anim calcmode="lin" valueType="num">
                                      <p:cBhvr>
                                        <p:cTn id="100" dur="1000" fill="hold"/>
                                        <p:tgtEl>
                                          <p:spTgt spid="81"/>
                                        </p:tgtEl>
                                        <p:attrNameLst>
                                          <p:attrName>ppt_x</p:attrName>
                                        </p:attrNameLst>
                                      </p:cBhvr>
                                      <p:tavLst>
                                        <p:tav tm="0">
                                          <p:val>
                                            <p:strVal val="#ppt_x"/>
                                          </p:val>
                                        </p:tav>
                                        <p:tav tm="100000">
                                          <p:val>
                                            <p:strVal val="#ppt_x"/>
                                          </p:val>
                                        </p:tav>
                                      </p:tavLst>
                                    </p:anim>
                                    <p:anim calcmode="lin" valueType="num">
                                      <p:cBhvr>
                                        <p:cTn id="101" dur="1000" fill="hold"/>
                                        <p:tgtEl>
                                          <p:spTgt spid="81"/>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Effect transition="in" filter="fade">
                                      <p:cBhvr>
                                        <p:cTn id="104" dur="1000"/>
                                        <p:tgtEl>
                                          <p:spTgt spid="83"/>
                                        </p:tgtEl>
                                      </p:cBhvr>
                                    </p:animEffect>
                                    <p:anim calcmode="lin" valueType="num">
                                      <p:cBhvr>
                                        <p:cTn id="105" dur="1000" fill="hold"/>
                                        <p:tgtEl>
                                          <p:spTgt spid="83"/>
                                        </p:tgtEl>
                                        <p:attrNameLst>
                                          <p:attrName>ppt_x</p:attrName>
                                        </p:attrNameLst>
                                      </p:cBhvr>
                                      <p:tavLst>
                                        <p:tav tm="0">
                                          <p:val>
                                            <p:strVal val="#ppt_x"/>
                                          </p:val>
                                        </p:tav>
                                        <p:tav tm="100000">
                                          <p:val>
                                            <p:strVal val="#ppt_x"/>
                                          </p:val>
                                        </p:tav>
                                      </p:tavLst>
                                    </p:anim>
                                    <p:anim calcmode="lin" valueType="num">
                                      <p:cBhvr>
                                        <p:cTn id="106" dur="1000" fill="hold"/>
                                        <p:tgtEl>
                                          <p:spTgt spid="83"/>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84"/>
                                        </p:tgtEl>
                                        <p:attrNameLst>
                                          <p:attrName>style.visibility</p:attrName>
                                        </p:attrNameLst>
                                      </p:cBhvr>
                                      <p:to>
                                        <p:strVal val="visible"/>
                                      </p:to>
                                    </p:set>
                                    <p:animEffect transition="in" filter="fade">
                                      <p:cBhvr>
                                        <p:cTn id="109" dur="1000"/>
                                        <p:tgtEl>
                                          <p:spTgt spid="84"/>
                                        </p:tgtEl>
                                      </p:cBhvr>
                                    </p:animEffect>
                                    <p:anim calcmode="lin" valueType="num">
                                      <p:cBhvr>
                                        <p:cTn id="110" dur="1000" fill="hold"/>
                                        <p:tgtEl>
                                          <p:spTgt spid="84"/>
                                        </p:tgtEl>
                                        <p:attrNameLst>
                                          <p:attrName>ppt_x</p:attrName>
                                        </p:attrNameLst>
                                      </p:cBhvr>
                                      <p:tavLst>
                                        <p:tav tm="0">
                                          <p:val>
                                            <p:strVal val="#ppt_x"/>
                                          </p:val>
                                        </p:tav>
                                        <p:tav tm="100000">
                                          <p:val>
                                            <p:strVal val="#ppt_x"/>
                                          </p:val>
                                        </p:tav>
                                      </p:tavLst>
                                    </p:anim>
                                    <p:anim calcmode="lin" valueType="num">
                                      <p:cBhvr>
                                        <p:cTn id="111" dur="1000" fill="hold"/>
                                        <p:tgtEl>
                                          <p:spTgt spid="84"/>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90"/>
                                        </p:tgtEl>
                                        <p:attrNameLst>
                                          <p:attrName>style.visibility</p:attrName>
                                        </p:attrNameLst>
                                      </p:cBhvr>
                                      <p:to>
                                        <p:strVal val="visible"/>
                                      </p:to>
                                    </p:set>
                                    <p:animEffect transition="in" filter="fade">
                                      <p:cBhvr>
                                        <p:cTn id="114" dur="1000"/>
                                        <p:tgtEl>
                                          <p:spTgt spid="90"/>
                                        </p:tgtEl>
                                      </p:cBhvr>
                                    </p:animEffect>
                                    <p:anim calcmode="lin" valueType="num">
                                      <p:cBhvr>
                                        <p:cTn id="115" dur="1000" fill="hold"/>
                                        <p:tgtEl>
                                          <p:spTgt spid="90"/>
                                        </p:tgtEl>
                                        <p:attrNameLst>
                                          <p:attrName>ppt_x</p:attrName>
                                        </p:attrNameLst>
                                      </p:cBhvr>
                                      <p:tavLst>
                                        <p:tav tm="0">
                                          <p:val>
                                            <p:strVal val="#ppt_x"/>
                                          </p:val>
                                        </p:tav>
                                        <p:tav tm="100000">
                                          <p:val>
                                            <p:strVal val="#ppt_x"/>
                                          </p:val>
                                        </p:tav>
                                      </p:tavLst>
                                    </p:anim>
                                    <p:anim calcmode="lin" valueType="num">
                                      <p:cBhvr>
                                        <p:cTn id="116" dur="1000" fill="hold"/>
                                        <p:tgtEl>
                                          <p:spTgt spid="90"/>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86"/>
                                        </p:tgtEl>
                                        <p:attrNameLst>
                                          <p:attrName>style.visibility</p:attrName>
                                        </p:attrNameLst>
                                      </p:cBhvr>
                                      <p:to>
                                        <p:strVal val="visible"/>
                                      </p:to>
                                    </p:set>
                                    <p:animEffect transition="in" filter="fade">
                                      <p:cBhvr>
                                        <p:cTn id="119" dur="1000"/>
                                        <p:tgtEl>
                                          <p:spTgt spid="86"/>
                                        </p:tgtEl>
                                      </p:cBhvr>
                                    </p:animEffect>
                                    <p:anim calcmode="lin" valueType="num">
                                      <p:cBhvr>
                                        <p:cTn id="120" dur="1000" fill="hold"/>
                                        <p:tgtEl>
                                          <p:spTgt spid="86"/>
                                        </p:tgtEl>
                                        <p:attrNameLst>
                                          <p:attrName>ppt_x</p:attrName>
                                        </p:attrNameLst>
                                      </p:cBhvr>
                                      <p:tavLst>
                                        <p:tav tm="0">
                                          <p:val>
                                            <p:strVal val="#ppt_x"/>
                                          </p:val>
                                        </p:tav>
                                        <p:tav tm="100000">
                                          <p:val>
                                            <p:strVal val="#ppt_x"/>
                                          </p:val>
                                        </p:tav>
                                      </p:tavLst>
                                    </p:anim>
                                    <p:anim calcmode="lin" valueType="num">
                                      <p:cBhvr>
                                        <p:cTn id="121" dur="1000" fill="hold"/>
                                        <p:tgtEl>
                                          <p:spTgt spid="86"/>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7"/>
                                        </p:tgtEl>
                                        <p:attrNameLst>
                                          <p:attrName>style.visibility</p:attrName>
                                        </p:attrNameLst>
                                      </p:cBhvr>
                                      <p:to>
                                        <p:strVal val="visible"/>
                                      </p:to>
                                    </p:set>
                                    <p:animEffect transition="in" filter="fade">
                                      <p:cBhvr>
                                        <p:cTn id="124" dur="1000"/>
                                        <p:tgtEl>
                                          <p:spTgt spid="87"/>
                                        </p:tgtEl>
                                      </p:cBhvr>
                                    </p:animEffect>
                                    <p:anim calcmode="lin" valueType="num">
                                      <p:cBhvr>
                                        <p:cTn id="125" dur="1000" fill="hold"/>
                                        <p:tgtEl>
                                          <p:spTgt spid="87"/>
                                        </p:tgtEl>
                                        <p:attrNameLst>
                                          <p:attrName>ppt_x</p:attrName>
                                        </p:attrNameLst>
                                      </p:cBhvr>
                                      <p:tavLst>
                                        <p:tav tm="0">
                                          <p:val>
                                            <p:strVal val="#ppt_x"/>
                                          </p:val>
                                        </p:tav>
                                        <p:tav tm="100000">
                                          <p:val>
                                            <p:strVal val="#ppt_x"/>
                                          </p:val>
                                        </p:tav>
                                      </p:tavLst>
                                    </p:anim>
                                    <p:anim calcmode="lin" valueType="num">
                                      <p:cBhvr>
                                        <p:cTn id="126" dur="1000" fill="hold"/>
                                        <p:tgtEl>
                                          <p:spTgt spid="87"/>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fade">
                                      <p:cBhvr>
                                        <p:cTn id="129" dur="1000"/>
                                        <p:tgtEl>
                                          <p:spTgt spid="88"/>
                                        </p:tgtEl>
                                      </p:cBhvr>
                                    </p:animEffect>
                                    <p:anim calcmode="lin" valueType="num">
                                      <p:cBhvr>
                                        <p:cTn id="130" dur="1000" fill="hold"/>
                                        <p:tgtEl>
                                          <p:spTgt spid="88"/>
                                        </p:tgtEl>
                                        <p:attrNameLst>
                                          <p:attrName>ppt_x</p:attrName>
                                        </p:attrNameLst>
                                      </p:cBhvr>
                                      <p:tavLst>
                                        <p:tav tm="0">
                                          <p:val>
                                            <p:strVal val="#ppt_x"/>
                                          </p:val>
                                        </p:tav>
                                        <p:tav tm="100000">
                                          <p:val>
                                            <p:strVal val="#ppt_x"/>
                                          </p:val>
                                        </p:tav>
                                      </p:tavLst>
                                    </p:anim>
                                    <p:anim calcmode="lin" valueType="num">
                                      <p:cBhvr>
                                        <p:cTn id="131" dur="1000" fill="hold"/>
                                        <p:tgtEl>
                                          <p:spTgt spid="88"/>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1000"/>
                                        <p:tgtEl>
                                          <p:spTgt spid="89"/>
                                        </p:tgtEl>
                                      </p:cBhvr>
                                    </p:animEffect>
                                    <p:anim calcmode="lin" valueType="num">
                                      <p:cBhvr>
                                        <p:cTn id="135" dur="1000" fill="hold"/>
                                        <p:tgtEl>
                                          <p:spTgt spid="89"/>
                                        </p:tgtEl>
                                        <p:attrNameLst>
                                          <p:attrName>ppt_x</p:attrName>
                                        </p:attrNameLst>
                                      </p:cBhvr>
                                      <p:tavLst>
                                        <p:tav tm="0">
                                          <p:val>
                                            <p:strVal val="#ppt_x"/>
                                          </p:val>
                                        </p:tav>
                                        <p:tav tm="100000">
                                          <p:val>
                                            <p:strVal val="#ppt_x"/>
                                          </p:val>
                                        </p:tav>
                                      </p:tavLst>
                                    </p:anim>
                                    <p:anim calcmode="lin" valueType="num">
                                      <p:cBhvr>
                                        <p:cTn id="136" dur="1000" fill="hold"/>
                                        <p:tgtEl>
                                          <p:spTgt spid="89"/>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85"/>
                                        </p:tgtEl>
                                        <p:attrNameLst>
                                          <p:attrName>style.visibility</p:attrName>
                                        </p:attrNameLst>
                                      </p:cBhvr>
                                      <p:to>
                                        <p:strVal val="visible"/>
                                      </p:to>
                                    </p:set>
                                    <p:animEffect transition="in" filter="fade">
                                      <p:cBhvr>
                                        <p:cTn id="139" dur="1000"/>
                                        <p:tgtEl>
                                          <p:spTgt spid="85"/>
                                        </p:tgtEl>
                                      </p:cBhvr>
                                    </p:animEffect>
                                    <p:anim calcmode="lin" valueType="num">
                                      <p:cBhvr>
                                        <p:cTn id="140" dur="1000" fill="hold"/>
                                        <p:tgtEl>
                                          <p:spTgt spid="85"/>
                                        </p:tgtEl>
                                        <p:attrNameLst>
                                          <p:attrName>ppt_x</p:attrName>
                                        </p:attrNameLst>
                                      </p:cBhvr>
                                      <p:tavLst>
                                        <p:tav tm="0">
                                          <p:val>
                                            <p:strVal val="#ppt_x"/>
                                          </p:val>
                                        </p:tav>
                                        <p:tav tm="100000">
                                          <p:val>
                                            <p:strVal val="#ppt_x"/>
                                          </p:val>
                                        </p:tav>
                                      </p:tavLst>
                                    </p:anim>
                                    <p:anim calcmode="lin" valueType="num">
                                      <p:cBhvr>
                                        <p:cTn id="141" dur="1000" fill="hold"/>
                                        <p:tgtEl>
                                          <p:spTgt spid="85"/>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94"/>
                                        </p:tgtEl>
                                        <p:attrNameLst>
                                          <p:attrName>style.visibility</p:attrName>
                                        </p:attrNameLst>
                                      </p:cBhvr>
                                      <p:to>
                                        <p:strVal val="visible"/>
                                      </p:to>
                                    </p:set>
                                    <p:animEffect transition="in" filter="fade">
                                      <p:cBhvr>
                                        <p:cTn id="144" dur="1000"/>
                                        <p:tgtEl>
                                          <p:spTgt spid="94"/>
                                        </p:tgtEl>
                                      </p:cBhvr>
                                    </p:animEffect>
                                    <p:anim calcmode="lin" valueType="num">
                                      <p:cBhvr>
                                        <p:cTn id="145" dur="1000" fill="hold"/>
                                        <p:tgtEl>
                                          <p:spTgt spid="94"/>
                                        </p:tgtEl>
                                        <p:attrNameLst>
                                          <p:attrName>ppt_x</p:attrName>
                                        </p:attrNameLst>
                                      </p:cBhvr>
                                      <p:tavLst>
                                        <p:tav tm="0">
                                          <p:val>
                                            <p:strVal val="#ppt_x"/>
                                          </p:val>
                                        </p:tav>
                                        <p:tav tm="100000">
                                          <p:val>
                                            <p:strVal val="#ppt_x"/>
                                          </p:val>
                                        </p:tav>
                                      </p:tavLst>
                                    </p:anim>
                                    <p:anim calcmode="lin" valueType="num">
                                      <p:cBhvr>
                                        <p:cTn id="146" dur="1000" fill="hold"/>
                                        <p:tgtEl>
                                          <p:spTgt spid="94"/>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06"/>
                                        </p:tgtEl>
                                        <p:attrNameLst>
                                          <p:attrName>style.visibility</p:attrName>
                                        </p:attrNameLst>
                                      </p:cBhvr>
                                      <p:to>
                                        <p:strVal val="visible"/>
                                      </p:to>
                                    </p:set>
                                    <p:animEffect transition="in" filter="fade">
                                      <p:cBhvr>
                                        <p:cTn id="149" dur="1000"/>
                                        <p:tgtEl>
                                          <p:spTgt spid="106"/>
                                        </p:tgtEl>
                                      </p:cBhvr>
                                    </p:animEffect>
                                    <p:anim calcmode="lin" valueType="num">
                                      <p:cBhvr>
                                        <p:cTn id="150" dur="1000" fill="hold"/>
                                        <p:tgtEl>
                                          <p:spTgt spid="106"/>
                                        </p:tgtEl>
                                        <p:attrNameLst>
                                          <p:attrName>ppt_x</p:attrName>
                                        </p:attrNameLst>
                                      </p:cBhvr>
                                      <p:tavLst>
                                        <p:tav tm="0">
                                          <p:val>
                                            <p:strVal val="#ppt_x"/>
                                          </p:val>
                                        </p:tav>
                                        <p:tav tm="100000">
                                          <p:val>
                                            <p:strVal val="#ppt_x"/>
                                          </p:val>
                                        </p:tav>
                                      </p:tavLst>
                                    </p:anim>
                                    <p:anim calcmode="lin" valueType="num">
                                      <p:cBhvr>
                                        <p:cTn id="151" dur="1000" fill="hold"/>
                                        <p:tgtEl>
                                          <p:spTgt spid="106"/>
                                        </p:tgtEl>
                                        <p:attrNameLst>
                                          <p:attrName>ppt_y</p:attrName>
                                        </p:attrNameLst>
                                      </p:cBhvr>
                                      <p:tavLst>
                                        <p:tav tm="0">
                                          <p:val>
                                            <p:strVal val="#ppt_y+.1"/>
                                          </p:val>
                                        </p:tav>
                                        <p:tav tm="100000">
                                          <p:val>
                                            <p:strVal val="#ppt_y"/>
                                          </p:val>
                                        </p:tav>
                                      </p:tavLst>
                                    </p:anim>
                                  </p:childTnLst>
                                </p:cTn>
                              </p:par>
                              <p:par>
                                <p:cTn id="152" presetID="42" presetClass="entr" presetSubtype="0" fill="hold" nodeType="withEffect">
                                  <p:stCondLst>
                                    <p:cond delay="0"/>
                                  </p:stCondLst>
                                  <p:childTnLst>
                                    <p:set>
                                      <p:cBhvr>
                                        <p:cTn id="153" dur="1" fill="hold">
                                          <p:stCondLst>
                                            <p:cond delay="0"/>
                                          </p:stCondLst>
                                        </p:cTn>
                                        <p:tgtEl>
                                          <p:spTgt spid="107"/>
                                        </p:tgtEl>
                                        <p:attrNameLst>
                                          <p:attrName>style.visibility</p:attrName>
                                        </p:attrNameLst>
                                      </p:cBhvr>
                                      <p:to>
                                        <p:strVal val="visible"/>
                                      </p:to>
                                    </p:set>
                                    <p:animEffect transition="in" filter="fade">
                                      <p:cBhvr>
                                        <p:cTn id="154" dur="1000"/>
                                        <p:tgtEl>
                                          <p:spTgt spid="107"/>
                                        </p:tgtEl>
                                      </p:cBhvr>
                                    </p:animEffect>
                                    <p:anim calcmode="lin" valueType="num">
                                      <p:cBhvr>
                                        <p:cTn id="155" dur="1000" fill="hold"/>
                                        <p:tgtEl>
                                          <p:spTgt spid="107"/>
                                        </p:tgtEl>
                                        <p:attrNameLst>
                                          <p:attrName>ppt_x</p:attrName>
                                        </p:attrNameLst>
                                      </p:cBhvr>
                                      <p:tavLst>
                                        <p:tav tm="0">
                                          <p:val>
                                            <p:strVal val="#ppt_x"/>
                                          </p:val>
                                        </p:tav>
                                        <p:tav tm="100000">
                                          <p:val>
                                            <p:strVal val="#ppt_x"/>
                                          </p:val>
                                        </p:tav>
                                      </p:tavLst>
                                    </p:anim>
                                    <p:anim calcmode="lin" valueType="num">
                                      <p:cBhvr>
                                        <p:cTn id="156" dur="1000" fill="hold"/>
                                        <p:tgtEl>
                                          <p:spTgt spid="107"/>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108"/>
                                        </p:tgtEl>
                                        <p:attrNameLst>
                                          <p:attrName>style.visibility</p:attrName>
                                        </p:attrNameLst>
                                      </p:cBhvr>
                                      <p:to>
                                        <p:strVal val="visible"/>
                                      </p:to>
                                    </p:set>
                                    <p:animEffect transition="in" filter="fade">
                                      <p:cBhvr>
                                        <p:cTn id="159" dur="1000"/>
                                        <p:tgtEl>
                                          <p:spTgt spid="108"/>
                                        </p:tgtEl>
                                      </p:cBhvr>
                                    </p:animEffect>
                                    <p:anim calcmode="lin" valueType="num">
                                      <p:cBhvr>
                                        <p:cTn id="160" dur="1000" fill="hold"/>
                                        <p:tgtEl>
                                          <p:spTgt spid="108"/>
                                        </p:tgtEl>
                                        <p:attrNameLst>
                                          <p:attrName>ppt_x</p:attrName>
                                        </p:attrNameLst>
                                      </p:cBhvr>
                                      <p:tavLst>
                                        <p:tav tm="0">
                                          <p:val>
                                            <p:strVal val="#ppt_x"/>
                                          </p:val>
                                        </p:tav>
                                        <p:tav tm="100000">
                                          <p:val>
                                            <p:strVal val="#ppt_x"/>
                                          </p:val>
                                        </p:tav>
                                      </p:tavLst>
                                    </p:anim>
                                    <p:anim calcmode="lin" valueType="num">
                                      <p:cBhvr>
                                        <p:cTn id="161" dur="1000" fill="hold"/>
                                        <p:tgtEl>
                                          <p:spTgt spid="108"/>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97"/>
                                        </p:tgtEl>
                                        <p:attrNameLst>
                                          <p:attrName>style.visibility</p:attrName>
                                        </p:attrNameLst>
                                      </p:cBhvr>
                                      <p:to>
                                        <p:strVal val="visible"/>
                                      </p:to>
                                    </p:set>
                                    <p:animEffect transition="in" filter="fade">
                                      <p:cBhvr>
                                        <p:cTn id="164" dur="1000"/>
                                        <p:tgtEl>
                                          <p:spTgt spid="97"/>
                                        </p:tgtEl>
                                      </p:cBhvr>
                                    </p:animEffect>
                                    <p:anim calcmode="lin" valueType="num">
                                      <p:cBhvr>
                                        <p:cTn id="165" dur="1000" fill="hold"/>
                                        <p:tgtEl>
                                          <p:spTgt spid="97"/>
                                        </p:tgtEl>
                                        <p:attrNameLst>
                                          <p:attrName>ppt_x</p:attrName>
                                        </p:attrNameLst>
                                      </p:cBhvr>
                                      <p:tavLst>
                                        <p:tav tm="0">
                                          <p:val>
                                            <p:strVal val="#ppt_x"/>
                                          </p:val>
                                        </p:tav>
                                        <p:tav tm="100000">
                                          <p:val>
                                            <p:strVal val="#ppt_x"/>
                                          </p:val>
                                        </p:tav>
                                      </p:tavLst>
                                    </p:anim>
                                    <p:anim calcmode="lin" valueType="num">
                                      <p:cBhvr>
                                        <p:cTn id="166" dur="1000" fill="hold"/>
                                        <p:tgtEl>
                                          <p:spTgt spid="97"/>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109"/>
                                        </p:tgtEl>
                                        <p:attrNameLst>
                                          <p:attrName>style.visibility</p:attrName>
                                        </p:attrNameLst>
                                      </p:cBhvr>
                                      <p:to>
                                        <p:strVal val="visible"/>
                                      </p:to>
                                    </p:set>
                                    <p:animEffect transition="in" filter="fade">
                                      <p:cBhvr>
                                        <p:cTn id="169" dur="1000"/>
                                        <p:tgtEl>
                                          <p:spTgt spid="109"/>
                                        </p:tgtEl>
                                      </p:cBhvr>
                                    </p:animEffect>
                                    <p:anim calcmode="lin" valueType="num">
                                      <p:cBhvr>
                                        <p:cTn id="170" dur="1000" fill="hold"/>
                                        <p:tgtEl>
                                          <p:spTgt spid="109"/>
                                        </p:tgtEl>
                                        <p:attrNameLst>
                                          <p:attrName>ppt_x</p:attrName>
                                        </p:attrNameLst>
                                      </p:cBhvr>
                                      <p:tavLst>
                                        <p:tav tm="0">
                                          <p:val>
                                            <p:strVal val="#ppt_x"/>
                                          </p:val>
                                        </p:tav>
                                        <p:tav tm="100000">
                                          <p:val>
                                            <p:strVal val="#ppt_x"/>
                                          </p:val>
                                        </p:tav>
                                      </p:tavLst>
                                    </p:anim>
                                    <p:anim calcmode="lin" valueType="num">
                                      <p:cBhvr>
                                        <p:cTn id="1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2" presetClass="entr" presetSubtype="4" fill="hold" grpId="0" nodeType="clickEffect">
                                  <p:stCondLst>
                                    <p:cond delay="0"/>
                                  </p:stCondLst>
                                  <p:childTnLst>
                                    <p:set>
                                      <p:cBhvr>
                                        <p:cTn id="175" dur="1" fill="hold">
                                          <p:stCondLst>
                                            <p:cond delay="0"/>
                                          </p:stCondLst>
                                        </p:cTn>
                                        <p:tgtEl>
                                          <p:spTgt spid="93"/>
                                        </p:tgtEl>
                                        <p:attrNameLst>
                                          <p:attrName>style.visibility</p:attrName>
                                        </p:attrNameLst>
                                      </p:cBhvr>
                                      <p:to>
                                        <p:strVal val="visible"/>
                                      </p:to>
                                    </p:set>
                                    <p:animEffect transition="in" filter="wipe(down)">
                                      <p:cBhvr>
                                        <p:cTn id="176" dur="500"/>
                                        <p:tgtEl>
                                          <p:spTgt spid="93"/>
                                        </p:tgtEl>
                                      </p:cBhvr>
                                    </p:animEffect>
                                  </p:childTnLst>
                                </p:cTn>
                              </p:par>
                              <p:par>
                                <p:cTn id="177" presetID="22" presetClass="entr" presetSubtype="1" fill="hold" grpId="0" nodeType="withEffect">
                                  <p:stCondLst>
                                    <p:cond delay="0"/>
                                  </p:stCondLst>
                                  <p:childTnLst>
                                    <p:set>
                                      <p:cBhvr>
                                        <p:cTn id="178" dur="1" fill="hold">
                                          <p:stCondLst>
                                            <p:cond delay="0"/>
                                          </p:stCondLst>
                                        </p:cTn>
                                        <p:tgtEl>
                                          <p:spTgt spid="114"/>
                                        </p:tgtEl>
                                        <p:attrNameLst>
                                          <p:attrName>style.visibility</p:attrName>
                                        </p:attrNameLst>
                                      </p:cBhvr>
                                      <p:to>
                                        <p:strVal val="visible"/>
                                      </p:to>
                                    </p:set>
                                    <p:animEffect transition="in" filter="wipe(up)">
                                      <p:cBhvr>
                                        <p:cTn id="179" dur="500"/>
                                        <p:tgtEl>
                                          <p:spTgt spid="114"/>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4" fill="hold" grpId="0" nodeType="clickEffect">
                                  <p:stCondLst>
                                    <p:cond delay="0"/>
                                  </p:stCondLst>
                                  <p:childTnLst>
                                    <p:set>
                                      <p:cBhvr>
                                        <p:cTn id="183" dur="1" fill="hold">
                                          <p:stCondLst>
                                            <p:cond delay="0"/>
                                          </p:stCondLst>
                                        </p:cTn>
                                        <p:tgtEl>
                                          <p:spTgt spid="92"/>
                                        </p:tgtEl>
                                        <p:attrNameLst>
                                          <p:attrName>style.visibility</p:attrName>
                                        </p:attrNameLst>
                                      </p:cBhvr>
                                      <p:to>
                                        <p:strVal val="visible"/>
                                      </p:to>
                                    </p:set>
                                    <p:animEffect transition="in" filter="wipe(down)">
                                      <p:cBhvr>
                                        <p:cTn id="184" dur="500"/>
                                        <p:tgtEl>
                                          <p:spTgt spid="92"/>
                                        </p:tgtEl>
                                      </p:cBhvr>
                                    </p:animEffect>
                                  </p:childTnLst>
                                </p:cTn>
                              </p:par>
                              <p:par>
                                <p:cTn id="185" presetID="22" presetClass="entr" presetSubtype="1" fill="hold" grpId="0" nodeType="withEffect">
                                  <p:stCondLst>
                                    <p:cond delay="0"/>
                                  </p:stCondLst>
                                  <p:childTnLst>
                                    <p:set>
                                      <p:cBhvr>
                                        <p:cTn id="186" dur="1" fill="hold">
                                          <p:stCondLst>
                                            <p:cond delay="0"/>
                                          </p:stCondLst>
                                        </p:cTn>
                                        <p:tgtEl>
                                          <p:spTgt spid="113"/>
                                        </p:tgtEl>
                                        <p:attrNameLst>
                                          <p:attrName>style.visibility</p:attrName>
                                        </p:attrNameLst>
                                      </p:cBhvr>
                                      <p:to>
                                        <p:strVal val="visible"/>
                                      </p:to>
                                    </p:set>
                                    <p:animEffect transition="in" filter="wipe(up)">
                                      <p:cBhvr>
                                        <p:cTn id="187" dur="500"/>
                                        <p:tgtEl>
                                          <p:spTgt spid="113"/>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4" fill="hold" grpId="0" nodeType="clickEffect">
                                  <p:stCondLst>
                                    <p:cond delay="0"/>
                                  </p:stCondLst>
                                  <p:childTnLst>
                                    <p:set>
                                      <p:cBhvr>
                                        <p:cTn id="191" dur="1" fill="hold">
                                          <p:stCondLst>
                                            <p:cond delay="0"/>
                                          </p:stCondLst>
                                        </p:cTn>
                                        <p:tgtEl>
                                          <p:spTgt spid="96"/>
                                        </p:tgtEl>
                                        <p:attrNameLst>
                                          <p:attrName>style.visibility</p:attrName>
                                        </p:attrNameLst>
                                      </p:cBhvr>
                                      <p:to>
                                        <p:strVal val="visible"/>
                                      </p:to>
                                    </p:set>
                                    <p:animEffect transition="in" filter="wipe(down)">
                                      <p:cBhvr>
                                        <p:cTn id="192" dur="500"/>
                                        <p:tgtEl>
                                          <p:spTgt spid="96"/>
                                        </p:tgtEl>
                                      </p:cBhvr>
                                    </p:animEffect>
                                  </p:childTnLst>
                                </p:cTn>
                              </p:par>
                              <p:par>
                                <p:cTn id="193" presetID="22" presetClass="entr" presetSubtype="1" fill="hold" grpId="0" nodeType="withEffect">
                                  <p:stCondLst>
                                    <p:cond delay="0"/>
                                  </p:stCondLst>
                                  <p:childTnLst>
                                    <p:set>
                                      <p:cBhvr>
                                        <p:cTn id="194" dur="1" fill="hold">
                                          <p:stCondLst>
                                            <p:cond delay="0"/>
                                          </p:stCondLst>
                                        </p:cTn>
                                        <p:tgtEl>
                                          <p:spTgt spid="115"/>
                                        </p:tgtEl>
                                        <p:attrNameLst>
                                          <p:attrName>style.visibility</p:attrName>
                                        </p:attrNameLst>
                                      </p:cBhvr>
                                      <p:to>
                                        <p:strVal val="visible"/>
                                      </p:to>
                                    </p:set>
                                    <p:animEffect transition="in" filter="wipe(up)">
                                      <p:cBhvr>
                                        <p:cTn id="195" dur="500"/>
                                        <p:tgtEl>
                                          <p:spTgt spid="115"/>
                                        </p:tgtEl>
                                      </p:cBhvr>
                                    </p:animEffect>
                                  </p:childTnLst>
                                </p:cTn>
                              </p:par>
                            </p:childTnLst>
                          </p:cTn>
                        </p:par>
                      </p:childTnLst>
                    </p:cTn>
                  </p:par>
                  <p:par>
                    <p:cTn id="196" fill="hold">
                      <p:stCondLst>
                        <p:cond delay="indefinite"/>
                      </p:stCondLst>
                      <p:childTnLst>
                        <p:par>
                          <p:cTn id="197" fill="hold">
                            <p:stCondLst>
                              <p:cond delay="0"/>
                            </p:stCondLst>
                            <p:childTnLst>
                              <p:par>
                                <p:cTn id="198" presetID="16" presetClass="exit" presetSubtype="37" fill="hold" grpId="0" nodeType="clickEffect">
                                  <p:stCondLst>
                                    <p:cond delay="0"/>
                                  </p:stCondLst>
                                  <p:childTnLst>
                                    <p:animEffect transition="out" filter="barn(outVertical)">
                                      <p:cBhvr>
                                        <p:cTn id="199" dur="500"/>
                                        <p:tgtEl>
                                          <p:spTgt spid="71"/>
                                        </p:tgtEl>
                                      </p:cBhvr>
                                    </p:animEffect>
                                    <p:set>
                                      <p:cBhvr>
                                        <p:cTn id="200" dur="1" fill="hold">
                                          <p:stCondLst>
                                            <p:cond delay="499"/>
                                          </p:stCondLst>
                                        </p:cTn>
                                        <p:tgtEl>
                                          <p:spTgt spid="71"/>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22" presetClass="entr" presetSubtype="4" fill="hold" nodeType="clickEffect">
                                  <p:stCondLst>
                                    <p:cond delay="0"/>
                                  </p:stCondLst>
                                  <p:childTnLst>
                                    <p:set>
                                      <p:cBhvr>
                                        <p:cTn id="204" dur="1" fill="hold">
                                          <p:stCondLst>
                                            <p:cond delay="0"/>
                                          </p:stCondLst>
                                        </p:cTn>
                                        <p:tgtEl>
                                          <p:spTgt spid="42"/>
                                        </p:tgtEl>
                                        <p:attrNameLst>
                                          <p:attrName>style.visibility</p:attrName>
                                        </p:attrNameLst>
                                      </p:cBhvr>
                                      <p:to>
                                        <p:strVal val="visible"/>
                                      </p:to>
                                    </p:set>
                                    <p:animEffect transition="in" filter="wipe(down)">
                                      <p:cBhvr>
                                        <p:cTn id="205" dur="750"/>
                                        <p:tgtEl>
                                          <p:spTgt spid="42"/>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1" fill="hold" nodeType="clickEffect">
                                  <p:stCondLst>
                                    <p:cond delay="0"/>
                                  </p:stCondLst>
                                  <p:childTnLst>
                                    <p:set>
                                      <p:cBhvr>
                                        <p:cTn id="209" dur="1" fill="hold">
                                          <p:stCondLst>
                                            <p:cond delay="0"/>
                                          </p:stCondLst>
                                        </p:cTn>
                                        <p:tgtEl>
                                          <p:spTgt spid="78"/>
                                        </p:tgtEl>
                                        <p:attrNameLst>
                                          <p:attrName>style.visibility</p:attrName>
                                        </p:attrNameLst>
                                      </p:cBhvr>
                                      <p:to>
                                        <p:strVal val="visible"/>
                                      </p:to>
                                    </p:set>
                                    <p:animEffect transition="in" filter="wipe(up)">
                                      <p:cBhvr>
                                        <p:cTn id="210" dur="750"/>
                                        <p:tgtEl>
                                          <p:spTgt spid="78"/>
                                        </p:tgtEl>
                                      </p:cBhvr>
                                    </p:animEffect>
                                  </p:childTnLst>
                                </p:cTn>
                              </p:par>
                            </p:childTnLst>
                          </p:cTn>
                        </p:par>
                      </p:childTnLst>
                    </p:cTn>
                  </p:par>
                  <p:par>
                    <p:cTn id="211" fill="hold">
                      <p:stCondLst>
                        <p:cond delay="indefinite"/>
                      </p:stCondLst>
                      <p:childTnLst>
                        <p:par>
                          <p:cTn id="212" fill="hold">
                            <p:stCondLst>
                              <p:cond delay="0"/>
                            </p:stCondLst>
                            <p:childTnLst>
                              <p:par>
                                <p:cTn id="213" presetID="16" presetClass="exit" presetSubtype="37" fill="hold" grpId="0" nodeType="clickEffect">
                                  <p:stCondLst>
                                    <p:cond delay="0"/>
                                  </p:stCondLst>
                                  <p:childTnLst>
                                    <p:animEffect transition="out" filter="barn(outVertical)">
                                      <p:cBhvr>
                                        <p:cTn id="214" dur="500"/>
                                        <p:tgtEl>
                                          <p:spTgt spid="102"/>
                                        </p:tgtEl>
                                      </p:cBhvr>
                                    </p:animEffect>
                                    <p:set>
                                      <p:cBhvr>
                                        <p:cTn id="215" dur="1" fill="hold">
                                          <p:stCondLst>
                                            <p:cond delay="499"/>
                                          </p:stCondLst>
                                        </p:cTn>
                                        <p:tgtEl>
                                          <p:spTgt spid="102"/>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22" presetClass="entr" presetSubtype="4" fill="hold" nodeType="clickEffect">
                                  <p:stCondLst>
                                    <p:cond delay="0"/>
                                  </p:stCondLst>
                                  <p:childTnLst>
                                    <p:set>
                                      <p:cBhvr>
                                        <p:cTn id="219" dur="1" fill="hold">
                                          <p:stCondLst>
                                            <p:cond delay="0"/>
                                          </p:stCondLst>
                                        </p:cTn>
                                        <p:tgtEl>
                                          <p:spTgt spid="45"/>
                                        </p:tgtEl>
                                        <p:attrNameLst>
                                          <p:attrName>style.visibility</p:attrName>
                                        </p:attrNameLst>
                                      </p:cBhvr>
                                      <p:to>
                                        <p:strVal val="visible"/>
                                      </p:to>
                                    </p:set>
                                    <p:animEffect transition="in" filter="wipe(down)">
                                      <p:cBhvr>
                                        <p:cTn id="220" dur="750"/>
                                        <p:tgtEl>
                                          <p:spTgt spid="45"/>
                                        </p:tgtEl>
                                      </p:cBhvr>
                                    </p:animEffect>
                                  </p:childTnLst>
                                </p:cTn>
                              </p:par>
                            </p:childTnLst>
                          </p:cTn>
                        </p:par>
                      </p:childTnLst>
                    </p:cTn>
                  </p:par>
                  <p:par>
                    <p:cTn id="221" fill="hold">
                      <p:stCondLst>
                        <p:cond delay="indefinite"/>
                      </p:stCondLst>
                      <p:childTnLst>
                        <p:par>
                          <p:cTn id="222" fill="hold">
                            <p:stCondLst>
                              <p:cond delay="0"/>
                            </p:stCondLst>
                            <p:childTnLst>
                              <p:par>
                                <p:cTn id="223" presetID="22" presetClass="entr" presetSubtype="1" fill="hold" nodeType="clickEffect">
                                  <p:stCondLst>
                                    <p:cond delay="0"/>
                                  </p:stCondLst>
                                  <p:childTnLst>
                                    <p:set>
                                      <p:cBhvr>
                                        <p:cTn id="224" dur="1" fill="hold">
                                          <p:stCondLst>
                                            <p:cond delay="0"/>
                                          </p:stCondLst>
                                        </p:cTn>
                                        <p:tgtEl>
                                          <p:spTgt spid="98"/>
                                        </p:tgtEl>
                                        <p:attrNameLst>
                                          <p:attrName>style.visibility</p:attrName>
                                        </p:attrNameLst>
                                      </p:cBhvr>
                                      <p:to>
                                        <p:strVal val="visible"/>
                                      </p:to>
                                    </p:set>
                                    <p:animEffect transition="in" filter="wipe(up)">
                                      <p:cBhvr>
                                        <p:cTn id="225" dur="750"/>
                                        <p:tgtEl>
                                          <p:spTgt spid="98"/>
                                        </p:tgtEl>
                                      </p:cBhvr>
                                    </p:animEffect>
                                  </p:childTnLst>
                                </p:cTn>
                              </p:par>
                            </p:childTnLst>
                          </p:cTn>
                        </p:par>
                      </p:childTnLst>
                    </p:cTn>
                  </p:par>
                  <p:par>
                    <p:cTn id="226" fill="hold">
                      <p:stCondLst>
                        <p:cond delay="indefinite"/>
                      </p:stCondLst>
                      <p:childTnLst>
                        <p:par>
                          <p:cTn id="227" fill="hold">
                            <p:stCondLst>
                              <p:cond delay="0"/>
                            </p:stCondLst>
                            <p:childTnLst>
                              <p:par>
                                <p:cTn id="228" presetID="16" presetClass="exit" presetSubtype="37" fill="hold" grpId="0" nodeType="clickEffect">
                                  <p:stCondLst>
                                    <p:cond delay="0"/>
                                  </p:stCondLst>
                                  <p:childTnLst>
                                    <p:animEffect transition="out" filter="barn(outVertical)">
                                      <p:cBhvr>
                                        <p:cTn id="229" dur="500"/>
                                        <p:tgtEl>
                                          <p:spTgt spid="103"/>
                                        </p:tgtEl>
                                      </p:cBhvr>
                                    </p:animEffect>
                                    <p:set>
                                      <p:cBhvr>
                                        <p:cTn id="230" dur="1" fill="hold">
                                          <p:stCondLst>
                                            <p:cond delay="499"/>
                                          </p:stCondLst>
                                        </p:cTn>
                                        <p:tgtEl>
                                          <p:spTgt spid="103"/>
                                        </p:tgtEl>
                                        <p:attrNameLst>
                                          <p:attrName>style.visibility</p:attrName>
                                        </p:attrNameLst>
                                      </p:cBhvr>
                                      <p:to>
                                        <p:strVal val="hidden"/>
                                      </p:to>
                                    </p:set>
                                  </p:childTnLst>
                                </p:cTn>
                              </p:par>
                            </p:childTnLst>
                          </p:cTn>
                        </p:par>
                      </p:childTnLst>
                    </p:cTn>
                  </p:par>
                  <p:par>
                    <p:cTn id="231" fill="hold">
                      <p:stCondLst>
                        <p:cond delay="indefinite"/>
                      </p:stCondLst>
                      <p:childTnLst>
                        <p:par>
                          <p:cTn id="232" fill="hold">
                            <p:stCondLst>
                              <p:cond delay="0"/>
                            </p:stCondLst>
                            <p:childTnLst>
                              <p:par>
                                <p:cTn id="233" presetID="22" presetClass="entr" presetSubtype="4" fill="hold" nodeType="clickEffect">
                                  <p:stCondLst>
                                    <p:cond delay="0"/>
                                  </p:stCondLst>
                                  <p:childTnLst>
                                    <p:set>
                                      <p:cBhvr>
                                        <p:cTn id="234" dur="1" fill="hold">
                                          <p:stCondLst>
                                            <p:cond delay="0"/>
                                          </p:stCondLst>
                                        </p:cTn>
                                        <p:tgtEl>
                                          <p:spTgt spid="65"/>
                                        </p:tgtEl>
                                        <p:attrNameLst>
                                          <p:attrName>style.visibility</p:attrName>
                                        </p:attrNameLst>
                                      </p:cBhvr>
                                      <p:to>
                                        <p:strVal val="visible"/>
                                      </p:to>
                                    </p:set>
                                    <p:animEffect transition="in" filter="wipe(down)">
                                      <p:cBhvr>
                                        <p:cTn id="235" dur="750"/>
                                        <p:tgtEl>
                                          <p:spTgt spid="65"/>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1" fill="hold" nodeType="clickEffect">
                                  <p:stCondLst>
                                    <p:cond delay="0"/>
                                  </p:stCondLst>
                                  <p:childTnLst>
                                    <p:set>
                                      <p:cBhvr>
                                        <p:cTn id="239" dur="1" fill="hold">
                                          <p:stCondLst>
                                            <p:cond delay="0"/>
                                          </p:stCondLst>
                                        </p:cTn>
                                        <p:tgtEl>
                                          <p:spTgt spid="100"/>
                                        </p:tgtEl>
                                        <p:attrNameLst>
                                          <p:attrName>style.visibility</p:attrName>
                                        </p:attrNameLst>
                                      </p:cBhvr>
                                      <p:to>
                                        <p:strVal val="visible"/>
                                      </p:to>
                                    </p:set>
                                    <p:animEffect transition="in" filter="wipe(up)">
                                      <p:cBhvr>
                                        <p:cTn id="240" dur="750"/>
                                        <p:tgtEl>
                                          <p:spTgt spid="100"/>
                                        </p:tgtEl>
                                      </p:cBhvr>
                                    </p:animEffect>
                                  </p:childTnLst>
                                </p:cTn>
                              </p:par>
                            </p:childTnLst>
                          </p:cTn>
                        </p:par>
                      </p:childTnLst>
                    </p:cTn>
                  </p:par>
                  <p:par>
                    <p:cTn id="241" fill="hold">
                      <p:stCondLst>
                        <p:cond delay="indefinite"/>
                      </p:stCondLst>
                      <p:childTnLst>
                        <p:par>
                          <p:cTn id="242" fill="hold">
                            <p:stCondLst>
                              <p:cond delay="0"/>
                            </p:stCondLst>
                            <p:childTnLst>
                              <p:par>
                                <p:cTn id="243" presetID="16" presetClass="exit" presetSubtype="37" fill="hold" grpId="0" nodeType="clickEffect">
                                  <p:stCondLst>
                                    <p:cond delay="0"/>
                                  </p:stCondLst>
                                  <p:childTnLst>
                                    <p:animEffect transition="out" filter="barn(outVertical)">
                                      <p:cBhvr>
                                        <p:cTn id="244" dur="500"/>
                                        <p:tgtEl>
                                          <p:spTgt spid="104"/>
                                        </p:tgtEl>
                                      </p:cBhvr>
                                    </p:animEffect>
                                    <p:set>
                                      <p:cBhvr>
                                        <p:cTn id="245" dur="1" fill="hold">
                                          <p:stCondLst>
                                            <p:cond delay="499"/>
                                          </p:stCondLst>
                                        </p:cTn>
                                        <p:tgtEl>
                                          <p:spTgt spid="104"/>
                                        </p:tgtEl>
                                        <p:attrNameLst>
                                          <p:attrName>style.visibility</p:attrName>
                                        </p:attrNameLst>
                                      </p:cBhvr>
                                      <p:to>
                                        <p:strVal val="hidden"/>
                                      </p:to>
                                    </p:set>
                                  </p:childTnLst>
                                </p:cTn>
                              </p:par>
                            </p:childTnLst>
                          </p:cTn>
                        </p:par>
                      </p:childTnLst>
                    </p:cTn>
                  </p:par>
                  <p:par>
                    <p:cTn id="246" fill="hold">
                      <p:stCondLst>
                        <p:cond delay="indefinite"/>
                      </p:stCondLst>
                      <p:childTnLst>
                        <p:par>
                          <p:cTn id="247" fill="hold">
                            <p:stCondLst>
                              <p:cond delay="0"/>
                            </p:stCondLst>
                            <p:childTnLst>
                              <p:par>
                                <p:cTn id="248" presetID="22" presetClass="entr" presetSubtype="4" fill="hold" nodeType="clickEffect">
                                  <p:stCondLst>
                                    <p:cond delay="0"/>
                                  </p:stCondLst>
                                  <p:childTnLst>
                                    <p:set>
                                      <p:cBhvr>
                                        <p:cTn id="249" dur="1" fill="hold">
                                          <p:stCondLst>
                                            <p:cond delay="0"/>
                                          </p:stCondLst>
                                        </p:cTn>
                                        <p:tgtEl>
                                          <p:spTgt spid="121"/>
                                        </p:tgtEl>
                                        <p:attrNameLst>
                                          <p:attrName>style.visibility</p:attrName>
                                        </p:attrNameLst>
                                      </p:cBhvr>
                                      <p:to>
                                        <p:strVal val="visible"/>
                                      </p:to>
                                    </p:set>
                                    <p:animEffect transition="in" filter="wipe(down)">
                                      <p:cBhvr>
                                        <p:cTn id="250" dur="750"/>
                                        <p:tgtEl>
                                          <p:spTgt spid="121"/>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1" fill="hold" nodeType="clickEffect">
                                  <p:stCondLst>
                                    <p:cond delay="0"/>
                                  </p:stCondLst>
                                  <p:childTnLst>
                                    <p:set>
                                      <p:cBhvr>
                                        <p:cTn id="254" dur="1" fill="hold">
                                          <p:stCondLst>
                                            <p:cond delay="0"/>
                                          </p:stCondLst>
                                        </p:cTn>
                                        <p:tgtEl>
                                          <p:spTgt spid="122"/>
                                        </p:tgtEl>
                                        <p:attrNameLst>
                                          <p:attrName>style.visibility</p:attrName>
                                        </p:attrNameLst>
                                      </p:cBhvr>
                                      <p:to>
                                        <p:strVal val="visible"/>
                                      </p:to>
                                    </p:set>
                                    <p:animEffect transition="in" filter="wipe(up)">
                                      <p:cBhvr>
                                        <p:cTn id="255" dur="750"/>
                                        <p:tgtEl>
                                          <p:spTgt spid="122"/>
                                        </p:tgtEl>
                                      </p:cBhvr>
                                    </p:animEffect>
                                  </p:childTnLst>
                                </p:cTn>
                              </p:par>
                            </p:childTnLst>
                          </p:cTn>
                        </p:par>
                      </p:childTnLst>
                    </p:cTn>
                  </p:par>
                  <p:par>
                    <p:cTn id="256" fill="hold">
                      <p:stCondLst>
                        <p:cond delay="indefinite"/>
                      </p:stCondLst>
                      <p:childTnLst>
                        <p:par>
                          <p:cTn id="257" fill="hold">
                            <p:stCondLst>
                              <p:cond delay="0"/>
                            </p:stCondLst>
                            <p:childTnLst>
                              <p:par>
                                <p:cTn id="258" presetID="26" presetClass="entr" presetSubtype="0" fill="hold" grpId="0" nodeType="clickEffect">
                                  <p:stCondLst>
                                    <p:cond delay="0"/>
                                  </p:stCondLst>
                                  <p:childTnLst>
                                    <p:set>
                                      <p:cBhvr>
                                        <p:cTn id="259" dur="1" fill="hold">
                                          <p:stCondLst>
                                            <p:cond delay="0"/>
                                          </p:stCondLst>
                                        </p:cTn>
                                        <p:tgtEl>
                                          <p:spTgt spid="129"/>
                                        </p:tgtEl>
                                        <p:attrNameLst>
                                          <p:attrName>style.visibility</p:attrName>
                                        </p:attrNameLst>
                                      </p:cBhvr>
                                      <p:to>
                                        <p:strVal val="visible"/>
                                      </p:to>
                                    </p:set>
                                    <p:animEffect transition="in" filter="wipe(down)">
                                      <p:cBhvr>
                                        <p:cTn id="260" dur="580">
                                          <p:stCondLst>
                                            <p:cond delay="0"/>
                                          </p:stCondLst>
                                        </p:cTn>
                                        <p:tgtEl>
                                          <p:spTgt spid="129"/>
                                        </p:tgtEl>
                                      </p:cBhvr>
                                    </p:animEffect>
                                    <p:anim calcmode="lin" valueType="num">
                                      <p:cBhvr>
                                        <p:cTn id="261" dur="1822" tmFilter="0,0; 0.14,0.36; 0.43,0.73; 0.71,0.91; 1.0,1.0">
                                          <p:stCondLst>
                                            <p:cond delay="0"/>
                                          </p:stCondLst>
                                        </p:cTn>
                                        <p:tgtEl>
                                          <p:spTgt spid="129"/>
                                        </p:tgtEl>
                                        <p:attrNameLst>
                                          <p:attrName>ppt_x</p:attrName>
                                        </p:attrNameLst>
                                      </p:cBhvr>
                                      <p:tavLst>
                                        <p:tav tm="0">
                                          <p:val>
                                            <p:strVal val="#ppt_x-0.25"/>
                                          </p:val>
                                        </p:tav>
                                        <p:tav tm="100000">
                                          <p:val>
                                            <p:strVal val="#ppt_x"/>
                                          </p:val>
                                        </p:tav>
                                      </p:tavLst>
                                    </p:anim>
                                    <p:anim calcmode="lin" valueType="num">
                                      <p:cBhvr>
                                        <p:cTn id="262" dur="664" tmFilter="0.0,0.0; 0.25,0.07; 0.50,0.2; 0.75,0.467; 1.0,1.0">
                                          <p:stCondLst>
                                            <p:cond delay="0"/>
                                          </p:stCondLst>
                                        </p:cTn>
                                        <p:tgtEl>
                                          <p:spTgt spid="129"/>
                                        </p:tgtEl>
                                        <p:attrNameLst>
                                          <p:attrName>ppt_y</p:attrName>
                                        </p:attrNameLst>
                                      </p:cBhvr>
                                      <p:tavLst>
                                        <p:tav tm="0" fmla="#ppt_y-sin(pi*$)/3">
                                          <p:val>
                                            <p:fltVal val="0.5"/>
                                          </p:val>
                                        </p:tav>
                                        <p:tav tm="100000">
                                          <p:val>
                                            <p:fltVal val="1"/>
                                          </p:val>
                                        </p:tav>
                                      </p:tavLst>
                                    </p:anim>
                                    <p:anim calcmode="lin" valueType="num">
                                      <p:cBhvr>
                                        <p:cTn id="263" dur="664" tmFilter="0, 0; 0.125,0.2665; 0.25,0.4; 0.375,0.465; 0.5,0.5;  0.625,0.535; 0.75,0.6; 0.875,0.7335; 1,1">
                                          <p:stCondLst>
                                            <p:cond delay="664"/>
                                          </p:stCondLst>
                                        </p:cTn>
                                        <p:tgtEl>
                                          <p:spTgt spid="129"/>
                                        </p:tgtEl>
                                        <p:attrNameLst>
                                          <p:attrName>ppt_y</p:attrName>
                                        </p:attrNameLst>
                                      </p:cBhvr>
                                      <p:tavLst>
                                        <p:tav tm="0" fmla="#ppt_y-sin(pi*$)/9">
                                          <p:val>
                                            <p:fltVal val="0"/>
                                          </p:val>
                                        </p:tav>
                                        <p:tav tm="100000">
                                          <p:val>
                                            <p:fltVal val="1"/>
                                          </p:val>
                                        </p:tav>
                                      </p:tavLst>
                                    </p:anim>
                                    <p:anim calcmode="lin" valueType="num">
                                      <p:cBhvr>
                                        <p:cTn id="264" dur="332" tmFilter="0, 0; 0.125,0.2665; 0.25,0.4; 0.375,0.465; 0.5,0.5;  0.625,0.535; 0.75,0.6; 0.875,0.7335; 1,1">
                                          <p:stCondLst>
                                            <p:cond delay="1324"/>
                                          </p:stCondLst>
                                        </p:cTn>
                                        <p:tgtEl>
                                          <p:spTgt spid="129"/>
                                        </p:tgtEl>
                                        <p:attrNameLst>
                                          <p:attrName>ppt_y</p:attrName>
                                        </p:attrNameLst>
                                      </p:cBhvr>
                                      <p:tavLst>
                                        <p:tav tm="0" fmla="#ppt_y-sin(pi*$)/27">
                                          <p:val>
                                            <p:fltVal val="0"/>
                                          </p:val>
                                        </p:tav>
                                        <p:tav tm="100000">
                                          <p:val>
                                            <p:fltVal val="1"/>
                                          </p:val>
                                        </p:tav>
                                      </p:tavLst>
                                    </p:anim>
                                    <p:anim calcmode="lin" valueType="num">
                                      <p:cBhvr>
                                        <p:cTn id="265" dur="164" tmFilter="0, 0; 0.125,0.2665; 0.25,0.4; 0.375,0.465; 0.5,0.5;  0.625,0.535; 0.75,0.6; 0.875,0.7335; 1,1">
                                          <p:stCondLst>
                                            <p:cond delay="1656"/>
                                          </p:stCondLst>
                                        </p:cTn>
                                        <p:tgtEl>
                                          <p:spTgt spid="129"/>
                                        </p:tgtEl>
                                        <p:attrNameLst>
                                          <p:attrName>ppt_y</p:attrName>
                                        </p:attrNameLst>
                                      </p:cBhvr>
                                      <p:tavLst>
                                        <p:tav tm="0" fmla="#ppt_y-sin(pi*$)/81">
                                          <p:val>
                                            <p:fltVal val="0"/>
                                          </p:val>
                                        </p:tav>
                                        <p:tav tm="100000">
                                          <p:val>
                                            <p:fltVal val="1"/>
                                          </p:val>
                                        </p:tav>
                                      </p:tavLst>
                                    </p:anim>
                                    <p:animScale>
                                      <p:cBhvr>
                                        <p:cTn id="266" dur="26">
                                          <p:stCondLst>
                                            <p:cond delay="650"/>
                                          </p:stCondLst>
                                        </p:cTn>
                                        <p:tgtEl>
                                          <p:spTgt spid="129"/>
                                        </p:tgtEl>
                                      </p:cBhvr>
                                      <p:to x="100000" y="60000"/>
                                    </p:animScale>
                                    <p:animScale>
                                      <p:cBhvr>
                                        <p:cTn id="267" dur="166" decel="50000">
                                          <p:stCondLst>
                                            <p:cond delay="676"/>
                                          </p:stCondLst>
                                        </p:cTn>
                                        <p:tgtEl>
                                          <p:spTgt spid="129"/>
                                        </p:tgtEl>
                                      </p:cBhvr>
                                      <p:to x="100000" y="100000"/>
                                    </p:animScale>
                                    <p:animScale>
                                      <p:cBhvr>
                                        <p:cTn id="268" dur="26">
                                          <p:stCondLst>
                                            <p:cond delay="1312"/>
                                          </p:stCondLst>
                                        </p:cTn>
                                        <p:tgtEl>
                                          <p:spTgt spid="129"/>
                                        </p:tgtEl>
                                      </p:cBhvr>
                                      <p:to x="100000" y="80000"/>
                                    </p:animScale>
                                    <p:animScale>
                                      <p:cBhvr>
                                        <p:cTn id="269" dur="166" decel="50000">
                                          <p:stCondLst>
                                            <p:cond delay="1338"/>
                                          </p:stCondLst>
                                        </p:cTn>
                                        <p:tgtEl>
                                          <p:spTgt spid="129"/>
                                        </p:tgtEl>
                                      </p:cBhvr>
                                      <p:to x="100000" y="100000"/>
                                    </p:animScale>
                                    <p:animScale>
                                      <p:cBhvr>
                                        <p:cTn id="270" dur="26">
                                          <p:stCondLst>
                                            <p:cond delay="1642"/>
                                          </p:stCondLst>
                                        </p:cTn>
                                        <p:tgtEl>
                                          <p:spTgt spid="129"/>
                                        </p:tgtEl>
                                      </p:cBhvr>
                                      <p:to x="100000" y="90000"/>
                                    </p:animScale>
                                    <p:animScale>
                                      <p:cBhvr>
                                        <p:cTn id="271" dur="166" decel="50000">
                                          <p:stCondLst>
                                            <p:cond delay="1668"/>
                                          </p:stCondLst>
                                        </p:cTn>
                                        <p:tgtEl>
                                          <p:spTgt spid="129"/>
                                        </p:tgtEl>
                                      </p:cBhvr>
                                      <p:to x="100000" y="100000"/>
                                    </p:animScale>
                                    <p:animScale>
                                      <p:cBhvr>
                                        <p:cTn id="272" dur="26">
                                          <p:stCondLst>
                                            <p:cond delay="1808"/>
                                          </p:stCondLst>
                                        </p:cTn>
                                        <p:tgtEl>
                                          <p:spTgt spid="129"/>
                                        </p:tgtEl>
                                      </p:cBhvr>
                                      <p:to x="100000" y="95000"/>
                                    </p:animScale>
                                    <p:animScale>
                                      <p:cBhvr>
                                        <p:cTn id="273" dur="166" decel="50000">
                                          <p:stCondLst>
                                            <p:cond delay="1834"/>
                                          </p:stCondLst>
                                        </p:cTn>
                                        <p:tgtEl>
                                          <p:spTgt spid="129"/>
                                        </p:tgtEl>
                                      </p:cBhvr>
                                      <p:to x="100000" y="100000"/>
                                    </p:animScale>
                                  </p:childTnLst>
                                </p:cTn>
                              </p:par>
                            </p:childTnLst>
                          </p:cTn>
                        </p:par>
                      </p:childTnLst>
                    </p:cTn>
                  </p:par>
                  <p:par>
                    <p:cTn id="274" fill="hold">
                      <p:stCondLst>
                        <p:cond delay="indefinite"/>
                      </p:stCondLst>
                      <p:childTnLst>
                        <p:par>
                          <p:cTn id="275" fill="hold">
                            <p:stCondLst>
                              <p:cond delay="0"/>
                            </p:stCondLst>
                            <p:childTnLst>
                              <p:par>
                                <p:cTn id="276" presetID="26" presetClass="entr" presetSubtype="0" fill="hold" grpId="0" nodeType="clickEffect">
                                  <p:stCondLst>
                                    <p:cond delay="0"/>
                                  </p:stCondLst>
                                  <p:childTnLst>
                                    <p:set>
                                      <p:cBhvr>
                                        <p:cTn id="277" dur="1" fill="hold">
                                          <p:stCondLst>
                                            <p:cond delay="0"/>
                                          </p:stCondLst>
                                        </p:cTn>
                                        <p:tgtEl>
                                          <p:spTgt spid="116"/>
                                        </p:tgtEl>
                                        <p:attrNameLst>
                                          <p:attrName>style.visibility</p:attrName>
                                        </p:attrNameLst>
                                      </p:cBhvr>
                                      <p:to>
                                        <p:strVal val="visible"/>
                                      </p:to>
                                    </p:set>
                                    <p:animEffect transition="in" filter="wipe(down)">
                                      <p:cBhvr>
                                        <p:cTn id="278" dur="580">
                                          <p:stCondLst>
                                            <p:cond delay="0"/>
                                          </p:stCondLst>
                                        </p:cTn>
                                        <p:tgtEl>
                                          <p:spTgt spid="116"/>
                                        </p:tgtEl>
                                      </p:cBhvr>
                                    </p:animEffect>
                                    <p:anim calcmode="lin" valueType="num">
                                      <p:cBhvr>
                                        <p:cTn id="279" dur="1822" tmFilter="0,0; 0.14,0.36; 0.43,0.73; 0.71,0.91; 1.0,1.0">
                                          <p:stCondLst>
                                            <p:cond delay="0"/>
                                          </p:stCondLst>
                                        </p:cTn>
                                        <p:tgtEl>
                                          <p:spTgt spid="116"/>
                                        </p:tgtEl>
                                        <p:attrNameLst>
                                          <p:attrName>ppt_x</p:attrName>
                                        </p:attrNameLst>
                                      </p:cBhvr>
                                      <p:tavLst>
                                        <p:tav tm="0">
                                          <p:val>
                                            <p:strVal val="#ppt_x-0.25"/>
                                          </p:val>
                                        </p:tav>
                                        <p:tav tm="100000">
                                          <p:val>
                                            <p:strVal val="#ppt_x"/>
                                          </p:val>
                                        </p:tav>
                                      </p:tavLst>
                                    </p:anim>
                                    <p:anim calcmode="lin" valueType="num">
                                      <p:cBhvr>
                                        <p:cTn id="280" dur="664" tmFilter="0.0,0.0; 0.25,0.07; 0.50,0.2; 0.75,0.467; 1.0,1.0">
                                          <p:stCondLst>
                                            <p:cond delay="0"/>
                                          </p:stCondLst>
                                        </p:cTn>
                                        <p:tgtEl>
                                          <p:spTgt spid="116"/>
                                        </p:tgtEl>
                                        <p:attrNameLst>
                                          <p:attrName>ppt_y</p:attrName>
                                        </p:attrNameLst>
                                      </p:cBhvr>
                                      <p:tavLst>
                                        <p:tav tm="0" fmla="#ppt_y-sin(pi*$)/3">
                                          <p:val>
                                            <p:fltVal val="0.5"/>
                                          </p:val>
                                        </p:tav>
                                        <p:tav tm="100000">
                                          <p:val>
                                            <p:fltVal val="1"/>
                                          </p:val>
                                        </p:tav>
                                      </p:tavLst>
                                    </p:anim>
                                    <p:anim calcmode="lin" valueType="num">
                                      <p:cBhvr>
                                        <p:cTn id="281" dur="664" tmFilter="0, 0; 0.125,0.2665; 0.25,0.4; 0.375,0.465; 0.5,0.5;  0.625,0.535; 0.75,0.6; 0.875,0.7335; 1,1">
                                          <p:stCondLst>
                                            <p:cond delay="664"/>
                                          </p:stCondLst>
                                        </p:cTn>
                                        <p:tgtEl>
                                          <p:spTgt spid="116"/>
                                        </p:tgtEl>
                                        <p:attrNameLst>
                                          <p:attrName>ppt_y</p:attrName>
                                        </p:attrNameLst>
                                      </p:cBhvr>
                                      <p:tavLst>
                                        <p:tav tm="0" fmla="#ppt_y-sin(pi*$)/9">
                                          <p:val>
                                            <p:fltVal val="0"/>
                                          </p:val>
                                        </p:tav>
                                        <p:tav tm="100000">
                                          <p:val>
                                            <p:fltVal val="1"/>
                                          </p:val>
                                        </p:tav>
                                      </p:tavLst>
                                    </p:anim>
                                    <p:anim calcmode="lin" valueType="num">
                                      <p:cBhvr>
                                        <p:cTn id="282" dur="332" tmFilter="0, 0; 0.125,0.2665; 0.25,0.4; 0.375,0.465; 0.5,0.5;  0.625,0.535; 0.75,0.6; 0.875,0.7335; 1,1">
                                          <p:stCondLst>
                                            <p:cond delay="1324"/>
                                          </p:stCondLst>
                                        </p:cTn>
                                        <p:tgtEl>
                                          <p:spTgt spid="116"/>
                                        </p:tgtEl>
                                        <p:attrNameLst>
                                          <p:attrName>ppt_y</p:attrName>
                                        </p:attrNameLst>
                                      </p:cBhvr>
                                      <p:tavLst>
                                        <p:tav tm="0" fmla="#ppt_y-sin(pi*$)/27">
                                          <p:val>
                                            <p:fltVal val="0"/>
                                          </p:val>
                                        </p:tav>
                                        <p:tav tm="100000">
                                          <p:val>
                                            <p:fltVal val="1"/>
                                          </p:val>
                                        </p:tav>
                                      </p:tavLst>
                                    </p:anim>
                                    <p:anim calcmode="lin" valueType="num">
                                      <p:cBhvr>
                                        <p:cTn id="283" dur="164" tmFilter="0, 0; 0.125,0.2665; 0.25,0.4; 0.375,0.465; 0.5,0.5;  0.625,0.535; 0.75,0.6; 0.875,0.7335; 1,1">
                                          <p:stCondLst>
                                            <p:cond delay="1656"/>
                                          </p:stCondLst>
                                        </p:cTn>
                                        <p:tgtEl>
                                          <p:spTgt spid="116"/>
                                        </p:tgtEl>
                                        <p:attrNameLst>
                                          <p:attrName>ppt_y</p:attrName>
                                        </p:attrNameLst>
                                      </p:cBhvr>
                                      <p:tavLst>
                                        <p:tav tm="0" fmla="#ppt_y-sin(pi*$)/81">
                                          <p:val>
                                            <p:fltVal val="0"/>
                                          </p:val>
                                        </p:tav>
                                        <p:tav tm="100000">
                                          <p:val>
                                            <p:fltVal val="1"/>
                                          </p:val>
                                        </p:tav>
                                      </p:tavLst>
                                    </p:anim>
                                    <p:animScale>
                                      <p:cBhvr>
                                        <p:cTn id="284" dur="26">
                                          <p:stCondLst>
                                            <p:cond delay="650"/>
                                          </p:stCondLst>
                                        </p:cTn>
                                        <p:tgtEl>
                                          <p:spTgt spid="116"/>
                                        </p:tgtEl>
                                      </p:cBhvr>
                                      <p:to x="100000" y="60000"/>
                                    </p:animScale>
                                    <p:animScale>
                                      <p:cBhvr>
                                        <p:cTn id="285" dur="166" decel="50000">
                                          <p:stCondLst>
                                            <p:cond delay="676"/>
                                          </p:stCondLst>
                                        </p:cTn>
                                        <p:tgtEl>
                                          <p:spTgt spid="116"/>
                                        </p:tgtEl>
                                      </p:cBhvr>
                                      <p:to x="100000" y="100000"/>
                                    </p:animScale>
                                    <p:animScale>
                                      <p:cBhvr>
                                        <p:cTn id="286" dur="26">
                                          <p:stCondLst>
                                            <p:cond delay="1312"/>
                                          </p:stCondLst>
                                        </p:cTn>
                                        <p:tgtEl>
                                          <p:spTgt spid="116"/>
                                        </p:tgtEl>
                                      </p:cBhvr>
                                      <p:to x="100000" y="80000"/>
                                    </p:animScale>
                                    <p:animScale>
                                      <p:cBhvr>
                                        <p:cTn id="287" dur="166" decel="50000">
                                          <p:stCondLst>
                                            <p:cond delay="1338"/>
                                          </p:stCondLst>
                                        </p:cTn>
                                        <p:tgtEl>
                                          <p:spTgt spid="116"/>
                                        </p:tgtEl>
                                      </p:cBhvr>
                                      <p:to x="100000" y="100000"/>
                                    </p:animScale>
                                    <p:animScale>
                                      <p:cBhvr>
                                        <p:cTn id="288" dur="26">
                                          <p:stCondLst>
                                            <p:cond delay="1642"/>
                                          </p:stCondLst>
                                        </p:cTn>
                                        <p:tgtEl>
                                          <p:spTgt spid="116"/>
                                        </p:tgtEl>
                                      </p:cBhvr>
                                      <p:to x="100000" y="90000"/>
                                    </p:animScale>
                                    <p:animScale>
                                      <p:cBhvr>
                                        <p:cTn id="289" dur="166" decel="50000">
                                          <p:stCondLst>
                                            <p:cond delay="1668"/>
                                          </p:stCondLst>
                                        </p:cTn>
                                        <p:tgtEl>
                                          <p:spTgt spid="116"/>
                                        </p:tgtEl>
                                      </p:cBhvr>
                                      <p:to x="100000" y="100000"/>
                                    </p:animScale>
                                    <p:animScale>
                                      <p:cBhvr>
                                        <p:cTn id="290" dur="26">
                                          <p:stCondLst>
                                            <p:cond delay="1808"/>
                                          </p:stCondLst>
                                        </p:cTn>
                                        <p:tgtEl>
                                          <p:spTgt spid="116"/>
                                        </p:tgtEl>
                                      </p:cBhvr>
                                      <p:to x="100000" y="95000"/>
                                    </p:animScale>
                                    <p:animScale>
                                      <p:cBhvr>
                                        <p:cTn id="291" dur="166" decel="50000">
                                          <p:stCondLst>
                                            <p:cond delay="1834"/>
                                          </p:stCondLst>
                                        </p:cTn>
                                        <p:tgtEl>
                                          <p:spTgt spid="1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35" grpId="0" animBg="1"/>
      <p:bldP spid="47" grpId="0" animBg="1"/>
      <p:bldP spid="51" grpId="0" animBg="1"/>
      <p:bldP spid="81" grpId="0" animBg="1"/>
      <p:bldP spid="82" grpId="0" animBg="1"/>
      <p:bldP spid="84" grpId="0" animBg="1"/>
      <p:bldP spid="85" grpId="0" animBg="1"/>
      <p:bldP spid="86" grpId="0" animBg="1"/>
      <p:bldP spid="87" grpId="0" animBg="1"/>
      <p:bldP spid="89" grpId="0" animBg="1"/>
      <p:bldP spid="90" grpId="0" animBg="1"/>
      <p:bldP spid="94" grpId="0" animBg="1"/>
      <p:bldP spid="71" grpId="0" animBg="1"/>
      <p:bldP spid="102" grpId="0" animBg="1"/>
      <p:bldP spid="103" grpId="0" animBg="1"/>
      <p:bldP spid="69" grpId="0" animBg="1"/>
      <p:bldP spid="70" grpId="0" animBg="1"/>
      <p:bldP spid="72" grpId="0" animBg="1"/>
      <p:bldP spid="74" grpId="0" animBg="1"/>
      <p:bldP spid="75" grpId="0" animBg="1"/>
      <p:bldP spid="76" grpId="0" animBg="1"/>
      <p:bldP spid="77" grpId="0" animBg="1"/>
      <p:bldP spid="80" grpId="0" animBg="1"/>
      <p:bldP spid="92" grpId="0" animBg="1"/>
      <p:bldP spid="93" grpId="0" animBg="1"/>
      <p:bldP spid="96" grpId="0" animBg="1"/>
      <p:bldP spid="97" grpId="0" animBg="1"/>
      <p:bldP spid="106" grpId="0" animBg="1"/>
      <p:bldP spid="108" grpId="0" animBg="1"/>
      <p:bldP spid="109" grpId="0" animBg="1"/>
      <p:bldP spid="113" grpId="0" animBg="1"/>
      <p:bldP spid="114" grpId="0" animBg="1"/>
      <p:bldP spid="115" grpId="0" animBg="1"/>
      <p:bldP spid="116" grpId="0" animBg="1"/>
      <p:bldP spid="129" grpId="0" animBg="1"/>
      <p:bldP spid="10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20588"/>
            <a:ext cx="9144000" cy="524803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a:xfrm>
            <a:off x="6575642" y="4873609"/>
            <a:ext cx="2133600" cy="273844"/>
          </a:xfrm>
        </p:spPr>
        <p:txBody>
          <a:bodyPr/>
          <a:lstStyle/>
          <a:p>
            <a:fld id="{2D09FF85-A8E4-4662-9A25-7E1193D20439}" type="slidenum">
              <a:rPr lang="fr-FR" smtClean="0">
                <a:solidFill>
                  <a:schemeClr val="bg1">
                    <a:lumMod val="75000"/>
                  </a:schemeClr>
                </a:solidFill>
              </a:rPr>
              <a:t>53</a:t>
            </a:fld>
            <a:endParaRPr lang="fr-FR" dirty="0">
              <a:solidFill>
                <a:schemeClr val="bg1">
                  <a:lumMod val="75000"/>
                </a:schemeClr>
              </a:solidFill>
            </a:endParaRPr>
          </a:p>
        </p:txBody>
      </p:sp>
      <p:sp>
        <p:nvSpPr>
          <p:cNvPr id="30" name="Rectangle 29"/>
          <p:cNvSpPr/>
          <p:nvPr/>
        </p:nvSpPr>
        <p:spPr>
          <a:xfrm>
            <a:off x="501414" y="975481"/>
            <a:ext cx="179675"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4" name="ZoneTexte 33"/>
          <p:cNvSpPr txBox="1"/>
          <p:nvPr/>
        </p:nvSpPr>
        <p:spPr>
          <a:xfrm>
            <a:off x="709606" y="1104732"/>
            <a:ext cx="1074134"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fr-FR" sz="1400" dirty="0">
                <a:solidFill>
                  <a:schemeClr val="bg1"/>
                </a:solidFill>
                <a:latin typeface="Arial" panose="020B0604020202020204" pitchFamily="34" charset="0"/>
                <a:cs typeface="Arial" panose="020B0604020202020204" pitchFamily="34" charset="0"/>
              </a:rPr>
              <a:t>Nuit du </a:t>
            </a:r>
          </a:p>
          <a:p>
            <a:pPr algn="ctr"/>
            <a:r>
              <a:rPr lang="fr-FR" sz="1400" b="1" dirty="0">
                <a:solidFill>
                  <a:schemeClr val="bg1"/>
                </a:solidFill>
                <a:latin typeface="Arial" panose="020B0604020202020204" pitchFamily="34" charset="0"/>
                <a:cs typeface="Arial" panose="020B0604020202020204" pitchFamily="34" charset="0"/>
              </a:rPr>
              <a:t>22 </a:t>
            </a:r>
            <a:r>
              <a:rPr lang="fr-FR" sz="1400" b="1" dirty="0" err="1">
                <a:solidFill>
                  <a:schemeClr val="bg1"/>
                </a:solidFill>
                <a:latin typeface="Arial" panose="020B0604020202020204" pitchFamily="34" charset="0"/>
                <a:cs typeface="Arial" panose="020B0604020202020204" pitchFamily="34" charset="0"/>
              </a:rPr>
              <a:t>ziv</a:t>
            </a:r>
            <a:endParaRPr lang="fr-FR" sz="1400" dirty="0">
              <a:solidFill>
                <a:schemeClr val="bg1"/>
              </a:solidFill>
              <a:latin typeface="Arial" panose="020B0604020202020204" pitchFamily="34" charset="0"/>
              <a:cs typeface="Arial" panose="020B0604020202020204" pitchFamily="34" charset="0"/>
            </a:endParaRPr>
          </a:p>
        </p:txBody>
      </p:sp>
      <p:sp>
        <p:nvSpPr>
          <p:cNvPr id="35" name="Rectangle 34"/>
          <p:cNvSpPr/>
          <p:nvPr/>
        </p:nvSpPr>
        <p:spPr>
          <a:xfrm>
            <a:off x="1788220" y="960486"/>
            <a:ext cx="179675" cy="75600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7" name="ZoneTexte 46"/>
          <p:cNvSpPr txBox="1"/>
          <p:nvPr/>
        </p:nvSpPr>
        <p:spPr>
          <a:xfrm>
            <a:off x="1967895" y="1104732"/>
            <a:ext cx="1074134" cy="523220"/>
          </a:xfrm>
          <a:prstGeom prst="rect">
            <a:avLst/>
          </a:prstGeom>
          <a:solidFill>
            <a:srgbClr val="66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0">
            <a:noAutofit/>
          </a:bodyPr>
          <a:lstStyle/>
          <a:p>
            <a:pPr algn="ctr"/>
            <a:r>
              <a:rPr lang="fr-FR" sz="1300" dirty="0">
                <a:solidFill>
                  <a:schemeClr val="tx1">
                    <a:lumMod val="95000"/>
                    <a:lumOff val="5000"/>
                  </a:schemeClr>
                </a:solidFill>
                <a:latin typeface="Arial" panose="020B0604020202020204" pitchFamily="34" charset="0"/>
                <a:cs typeface="Arial" panose="020B0604020202020204" pitchFamily="34" charset="0"/>
              </a:rPr>
              <a:t>Préparation</a:t>
            </a:r>
          </a:p>
        </p:txBody>
      </p:sp>
      <p:cxnSp>
        <p:nvCxnSpPr>
          <p:cNvPr id="48" name="Straight Connector 22"/>
          <p:cNvCxnSpPr/>
          <p:nvPr/>
        </p:nvCxnSpPr>
        <p:spPr>
          <a:xfrm flipV="1">
            <a:off x="466085" y="950814"/>
            <a:ext cx="0" cy="7343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9" name="Straight Connector 22"/>
          <p:cNvCxnSpPr/>
          <p:nvPr/>
        </p:nvCxnSpPr>
        <p:spPr>
          <a:xfrm flipH="1" flipV="1">
            <a:off x="3046694" y="989567"/>
            <a:ext cx="3351" cy="726009"/>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081643" y="1009536"/>
            <a:ext cx="179675"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1" name="ZoneTexte 80"/>
          <p:cNvSpPr txBox="1"/>
          <p:nvPr/>
        </p:nvSpPr>
        <p:spPr>
          <a:xfrm>
            <a:off x="648700" y="4255612"/>
            <a:ext cx="1096583" cy="523220"/>
          </a:xfrm>
          <a:prstGeom prst="rect">
            <a:avLst/>
          </a:prstGeom>
          <a:solidFill>
            <a:srgbClr val="66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0">
            <a:noAutofit/>
          </a:bodyPr>
          <a:lstStyle/>
          <a:p>
            <a:pPr algn="ctr"/>
            <a:r>
              <a:rPr lang="fr-FR" sz="1300" dirty="0">
                <a:solidFill>
                  <a:schemeClr val="tx1">
                    <a:lumMod val="95000"/>
                    <a:lumOff val="5000"/>
                  </a:schemeClr>
                </a:solidFill>
                <a:latin typeface="Arial" panose="020B0604020202020204" pitchFamily="34" charset="0"/>
                <a:cs typeface="Arial" panose="020B0604020202020204" pitchFamily="34" charset="0"/>
              </a:rPr>
              <a:t>Préparation</a:t>
            </a:r>
          </a:p>
        </p:txBody>
      </p:sp>
      <p:sp>
        <p:nvSpPr>
          <p:cNvPr id="82" name="Rectangle 81"/>
          <p:cNvSpPr/>
          <p:nvPr/>
        </p:nvSpPr>
        <p:spPr>
          <a:xfrm>
            <a:off x="448537" y="4139838"/>
            <a:ext cx="179675" cy="72000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83" name="Straight Connector 22"/>
          <p:cNvCxnSpPr/>
          <p:nvPr/>
        </p:nvCxnSpPr>
        <p:spPr>
          <a:xfrm flipV="1">
            <a:off x="1797962" y="4175869"/>
            <a:ext cx="1" cy="728091"/>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1837535" y="4177935"/>
            <a:ext cx="179675"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5" name="ZoneTexte 84"/>
          <p:cNvSpPr txBox="1"/>
          <p:nvPr/>
        </p:nvSpPr>
        <p:spPr>
          <a:xfrm>
            <a:off x="4666555" y="4255612"/>
            <a:ext cx="1001173"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fr-FR" sz="1400" dirty="0">
                <a:solidFill>
                  <a:schemeClr val="bg1"/>
                </a:solidFill>
                <a:latin typeface="Arial" panose="020B0604020202020204" pitchFamily="34" charset="0"/>
                <a:cs typeface="Arial" panose="020B0604020202020204" pitchFamily="34" charset="0"/>
              </a:rPr>
              <a:t>Nuit du </a:t>
            </a:r>
          </a:p>
          <a:p>
            <a:pPr algn="ctr"/>
            <a:r>
              <a:rPr lang="fr-FR" sz="1400" b="1" dirty="0">
                <a:solidFill>
                  <a:schemeClr val="bg1"/>
                </a:solidFill>
                <a:latin typeface="Arial" panose="020B0604020202020204" pitchFamily="34" charset="0"/>
                <a:cs typeface="Arial" panose="020B0604020202020204" pitchFamily="34" charset="0"/>
              </a:rPr>
              <a:t>23 </a:t>
            </a:r>
            <a:r>
              <a:rPr lang="fr-FR" sz="1400" b="1" dirty="0" err="1">
                <a:solidFill>
                  <a:schemeClr val="bg1"/>
                </a:solidFill>
                <a:latin typeface="Arial" panose="020B0604020202020204" pitchFamily="34" charset="0"/>
                <a:cs typeface="Arial" panose="020B0604020202020204" pitchFamily="34" charset="0"/>
              </a:rPr>
              <a:t>ziv</a:t>
            </a:r>
            <a:endParaRPr lang="fr-FR" sz="1400" dirty="0">
              <a:solidFill>
                <a:schemeClr val="bg1"/>
              </a:solidFill>
              <a:latin typeface="Arial" panose="020B0604020202020204" pitchFamily="34" charset="0"/>
              <a:cs typeface="Arial" panose="020B0604020202020204" pitchFamily="34" charset="0"/>
            </a:endParaRPr>
          </a:p>
        </p:txBody>
      </p:sp>
      <p:sp>
        <p:nvSpPr>
          <p:cNvPr id="86" name="Rectangle 85"/>
          <p:cNvSpPr/>
          <p:nvPr/>
        </p:nvSpPr>
        <p:spPr>
          <a:xfrm>
            <a:off x="3052746" y="4183886"/>
            <a:ext cx="179675" cy="695278"/>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7" name="ZoneTexte 86"/>
          <p:cNvSpPr txBox="1"/>
          <p:nvPr/>
        </p:nvSpPr>
        <p:spPr>
          <a:xfrm>
            <a:off x="3254716" y="4255612"/>
            <a:ext cx="1119589" cy="523220"/>
          </a:xfrm>
          <a:prstGeom prst="rect">
            <a:avLst/>
          </a:prstGeom>
          <a:solidFill>
            <a:srgbClr val="FFFF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0">
            <a:no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Shabbat</a:t>
            </a:r>
          </a:p>
        </p:txBody>
      </p:sp>
      <p:cxnSp>
        <p:nvCxnSpPr>
          <p:cNvPr id="88" name="Straight Connector 22"/>
          <p:cNvCxnSpPr/>
          <p:nvPr/>
        </p:nvCxnSpPr>
        <p:spPr>
          <a:xfrm flipV="1">
            <a:off x="4415619" y="4181886"/>
            <a:ext cx="0" cy="72603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4453871" y="4178490"/>
            <a:ext cx="200218" cy="720000"/>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0" name="ZoneTexte 89"/>
          <p:cNvSpPr txBox="1"/>
          <p:nvPr/>
        </p:nvSpPr>
        <p:spPr>
          <a:xfrm>
            <a:off x="2019080" y="4255612"/>
            <a:ext cx="1022949"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fr-FR" sz="1400" dirty="0">
                <a:solidFill>
                  <a:schemeClr val="bg1"/>
                </a:solidFill>
                <a:latin typeface="Arial" panose="020B0604020202020204" pitchFamily="34" charset="0"/>
                <a:cs typeface="Arial" panose="020B0604020202020204" pitchFamily="34" charset="0"/>
              </a:rPr>
              <a:t>Nuit du </a:t>
            </a:r>
          </a:p>
          <a:p>
            <a:pPr algn="ctr"/>
            <a:r>
              <a:rPr lang="fr-FR" sz="1400" b="1" dirty="0">
                <a:solidFill>
                  <a:schemeClr val="bg1"/>
                </a:solidFill>
                <a:latin typeface="Arial" panose="020B0604020202020204" pitchFamily="34" charset="0"/>
                <a:cs typeface="Arial" panose="020B0604020202020204" pitchFamily="34" charset="0"/>
              </a:rPr>
              <a:t>22 </a:t>
            </a:r>
            <a:r>
              <a:rPr lang="fr-FR" sz="1400" b="1" dirty="0" err="1">
                <a:solidFill>
                  <a:schemeClr val="bg1"/>
                </a:solidFill>
                <a:latin typeface="Arial" panose="020B0604020202020204" pitchFamily="34" charset="0"/>
                <a:cs typeface="Arial" panose="020B0604020202020204" pitchFamily="34" charset="0"/>
              </a:rPr>
              <a:t>ziv</a:t>
            </a:r>
            <a:endParaRPr lang="fr-FR" sz="1400" dirty="0">
              <a:solidFill>
                <a:schemeClr val="bg1"/>
              </a:solidFill>
              <a:latin typeface="Arial" panose="020B0604020202020204" pitchFamily="34" charset="0"/>
              <a:cs typeface="Arial" panose="020B0604020202020204" pitchFamily="34" charset="0"/>
            </a:endParaRPr>
          </a:p>
        </p:txBody>
      </p:sp>
      <p:sp>
        <p:nvSpPr>
          <p:cNvPr id="94" name="Rectangle 93"/>
          <p:cNvSpPr/>
          <p:nvPr/>
        </p:nvSpPr>
        <p:spPr>
          <a:xfrm>
            <a:off x="5667728" y="4210988"/>
            <a:ext cx="179675" cy="705851"/>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7" name="ZoneTexte 56"/>
          <p:cNvSpPr txBox="1"/>
          <p:nvPr/>
        </p:nvSpPr>
        <p:spPr>
          <a:xfrm>
            <a:off x="448536" y="2068494"/>
            <a:ext cx="3187359" cy="1331134"/>
          </a:xfrm>
          <a:prstGeom prst="rect">
            <a:avLst/>
          </a:prstGeom>
          <a:solidFill>
            <a:schemeClr val="bg1">
              <a:lumMod val="85000"/>
            </a:schemeClr>
          </a:solidFill>
          <a:ln w="57150">
            <a:solidFill>
              <a:srgbClr val="FFCC0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400" dirty="0">
                <a:solidFill>
                  <a:schemeClr val="tx1">
                    <a:lumMod val="95000"/>
                    <a:lumOff val="5000"/>
                  </a:schemeClr>
                </a:solidFill>
                <a:latin typeface="Arial" panose="020B0604020202020204" pitchFamily="34" charset="0"/>
                <a:cs typeface="Arial" panose="020B0604020202020204" pitchFamily="34" charset="0"/>
              </a:rPr>
              <a:t>« DEMAIN est le jour du repos, le SHABBAT consacré à YHWH. FAITES cuire …, FAITES bouillir… et mettez en réserve JUSQU'AU MATIN tout ce qui restera.» </a:t>
            </a:r>
          </a:p>
          <a:p>
            <a:pPr lvl="0" algn="ctr"/>
            <a:r>
              <a:rPr lang="fr-FR" sz="1100" dirty="0">
                <a:solidFill>
                  <a:schemeClr val="tx1">
                    <a:lumMod val="95000"/>
                    <a:lumOff val="5000"/>
                  </a:schemeClr>
                </a:solidFill>
                <a:latin typeface="Arial" panose="020B0604020202020204" pitchFamily="34" charset="0"/>
                <a:cs typeface="Arial" panose="020B0604020202020204" pitchFamily="34" charset="0"/>
              </a:rPr>
              <a:t>(Exode 16.23)</a:t>
            </a:r>
          </a:p>
        </p:txBody>
      </p:sp>
      <p:cxnSp>
        <p:nvCxnSpPr>
          <p:cNvPr id="65" name="Connecteur droit avec flèche 64"/>
          <p:cNvCxnSpPr>
            <a:stCxn id="57" idx="0"/>
            <a:endCxn id="47" idx="2"/>
          </p:cNvCxnSpPr>
          <p:nvPr/>
        </p:nvCxnSpPr>
        <p:spPr>
          <a:xfrm flipV="1">
            <a:off x="2042216" y="1627952"/>
            <a:ext cx="462746" cy="440542"/>
          </a:xfrm>
          <a:prstGeom prst="straightConnector1">
            <a:avLst/>
          </a:prstGeom>
          <a:ln>
            <a:solidFill>
              <a:schemeClr val="accent6">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00" name="Connecteur droit avec flèche 99"/>
          <p:cNvCxnSpPr>
            <a:stCxn id="57" idx="2"/>
            <a:endCxn id="81" idx="0"/>
          </p:cNvCxnSpPr>
          <p:nvPr/>
        </p:nvCxnSpPr>
        <p:spPr>
          <a:xfrm flipH="1">
            <a:off x="1196992" y="3399628"/>
            <a:ext cx="845224" cy="855984"/>
          </a:xfrm>
          <a:prstGeom prst="straightConnector1">
            <a:avLst/>
          </a:prstGeom>
          <a:ln>
            <a:solidFill>
              <a:schemeClr val="accent4">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69" name="ZoneTexte 68"/>
          <p:cNvSpPr txBox="1"/>
          <p:nvPr/>
        </p:nvSpPr>
        <p:spPr>
          <a:xfrm>
            <a:off x="3295691" y="1104732"/>
            <a:ext cx="1043388" cy="523220"/>
          </a:xfrm>
          <a:prstGeom prst="rect">
            <a:avLst/>
          </a:prstGeom>
          <a:solidFill>
            <a:schemeClr val="tx1"/>
          </a:solidFill>
          <a:ln w="28575">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fr-FR" sz="1400" dirty="0">
                <a:solidFill>
                  <a:schemeClr val="bg1"/>
                </a:solidFill>
                <a:latin typeface="Arial" panose="020B0604020202020204" pitchFamily="34" charset="0"/>
                <a:cs typeface="Arial" panose="020B0604020202020204" pitchFamily="34" charset="0"/>
              </a:rPr>
              <a:t>Nuit du </a:t>
            </a:r>
          </a:p>
          <a:p>
            <a:pPr algn="ctr"/>
            <a:r>
              <a:rPr lang="fr-FR" sz="1400" b="1" dirty="0">
                <a:solidFill>
                  <a:schemeClr val="bg1"/>
                </a:solidFill>
                <a:latin typeface="Arial" panose="020B0604020202020204" pitchFamily="34" charset="0"/>
                <a:cs typeface="Arial" panose="020B0604020202020204" pitchFamily="34" charset="0"/>
              </a:rPr>
              <a:t>23 </a:t>
            </a:r>
            <a:r>
              <a:rPr lang="fr-FR" sz="1400" b="1" dirty="0" err="1">
                <a:solidFill>
                  <a:schemeClr val="bg1"/>
                </a:solidFill>
                <a:latin typeface="Arial" panose="020B0604020202020204" pitchFamily="34" charset="0"/>
                <a:cs typeface="Arial" panose="020B0604020202020204" pitchFamily="34" charset="0"/>
              </a:rPr>
              <a:t>ziv</a:t>
            </a:r>
            <a:endParaRPr lang="fr-FR" sz="1400" dirty="0">
              <a:solidFill>
                <a:schemeClr val="bg1"/>
              </a:solidFill>
              <a:latin typeface="Arial" panose="020B0604020202020204" pitchFamily="34" charset="0"/>
              <a:cs typeface="Arial" panose="020B0604020202020204" pitchFamily="34" charset="0"/>
            </a:endParaRPr>
          </a:p>
        </p:txBody>
      </p:sp>
      <p:sp>
        <p:nvSpPr>
          <p:cNvPr id="70" name="Rectangle 69"/>
          <p:cNvSpPr/>
          <p:nvPr/>
        </p:nvSpPr>
        <p:spPr>
          <a:xfrm>
            <a:off x="4374305" y="957125"/>
            <a:ext cx="179675" cy="75600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2" name="ZoneTexte 71"/>
          <p:cNvSpPr txBox="1"/>
          <p:nvPr/>
        </p:nvSpPr>
        <p:spPr>
          <a:xfrm>
            <a:off x="4553980" y="1104732"/>
            <a:ext cx="1074134" cy="523220"/>
          </a:xfrm>
          <a:prstGeom prst="rect">
            <a:avLst/>
          </a:prstGeom>
          <a:solidFill>
            <a:srgbClr val="FFFF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0">
            <a:no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Shabbat</a:t>
            </a:r>
          </a:p>
        </p:txBody>
      </p:sp>
      <p:cxnSp>
        <p:nvCxnSpPr>
          <p:cNvPr id="73" name="Straight Connector 22"/>
          <p:cNvCxnSpPr/>
          <p:nvPr/>
        </p:nvCxnSpPr>
        <p:spPr>
          <a:xfrm flipH="1" flipV="1">
            <a:off x="5632779" y="986206"/>
            <a:ext cx="3351" cy="726009"/>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5667728" y="1006175"/>
            <a:ext cx="179675"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5" name="ZoneTexte 74"/>
          <p:cNvSpPr txBox="1"/>
          <p:nvPr/>
        </p:nvSpPr>
        <p:spPr>
          <a:xfrm>
            <a:off x="5849052" y="1104732"/>
            <a:ext cx="1074134"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fr-FR" sz="1400" dirty="0">
                <a:solidFill>
                  <a:schemeClr val="bg1"/>
                </a:solidFill>
                <a:latin typeface="Arial" panose="020B0604020202020204" pitchFamily="34" charset="0"/>
                <a:cs typeface="Arial" panose="020B0604020202020204" pitchFamily="34" charset="0"/>
              </a:rPr>
              <a:t>Nuit du </a:t>
            </a:r>
          </a:p>
          <a:p>
            <a:pPr algn="ctr"/>
            <a:r>
              <a:rPr lang="fr-FR" sz="1400" b="1" dirty="0">
                <a:solidFill>
                  <a:schemeClr val="bg1"/>
                </a:solidFill>
                <a:latin typeface="Arial" panose="020B0604020202020204" pitchFamily="34" charset="0"/>
                <a:cs typeface="Arial" panose="020B0604020202020204" pitchFamily="34" charset="0"/>
              </a:rPr>
              <a:t>24 </a:t>
            </a:r>
            <a:r>
              <a:rPr lang="fr-FR" sz="1400" b="1" dirty="0" err="1">
                <a:solidFill>
                  <a:schemeClr val="bg1"/>
                </a:solidFill>
                <a:latin typeface="Arial" panose="020B0604020202020204" pitchFamily="34" charset="0"/>
                <a:cs typeface="Arial" panose="020B0604020202020204" pitchFamily="34" charset="0"/>
              </a:rPr>
              <a:t>ziv</a:t>
            </a:r>
            <a:endParaRPr lang="fr-FR" sz="1400" dirty="0">
              <a:solidFill>
                <a:schemeClr val="bg1"/>
              </a:solidFill>
              <a:latin typeface="Arial" panose="020B0604020202020204" pitchFamily="34" charset="0"/>
              <a:cs typeface="Arial" panose="020B0604020202020204" pitchFamily="34" charset="0"/>
            </a:endParaRPr>
          </a:p>
        </p:txBody>
      </p:sp>
      <p:sp>
        <p:nvSpPr>
          <p:cNvPr id="76" name="Rectangle 75"/>
          <p:cNvSpPr/>
          <p:nvPr/>
        </p:nvSpPr>
        <p:spPr>
          <a:xfrm>
            <a:off x="6927666" y="975460"/>
            <a:ext cx="179675" cy="75600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7" name="ZoneTexte 76"/>
          <p:cNvSpPr txBox="1"/>
          <p:nvPr/>
        </p:nvSpPr>
        <p:spPr>
          <a:xfrm>
            <a:off x="7107341" y="1112219"/>
            <a:ext cx="1074134" cy="508246"/>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0">
            <a:no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Cycle 1</a:t>
            </a:r>
          </a:p>
        </p:txBody>
      </p:sp>
      <p:cxnSp>
        <p:nvCxnSpPr>
          <p:cNvPr id="79" name="Straight Connector 22"/>
          <p:cNvCxnSpPr/>
          <p:nvPr/>
        </p:nvCxnSpPr>
        <p:spPr>
          <a:xfrm flipH="1" flipV="1">
            <a:off x="8186140" y="1004541"/>
            <a:ext cx="3351" cy="726009"/>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8231951" y="1024510"/>
            <a:ext cx="179675"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2" name="Right Brace 7"/>
          <p:cNvSpPr/>
          <p:nvPr/>
        </p:nvSpPr>
        <p:spPr>
          <a:xfrm rot="16200000">
            <a:off x="4183705" y="-459154"/>
            <a:ext cx="310749" cy="2578069"/>
          </a:xfrm>
          <a:prstGeom prst="rightBrace">
            <a:avLst>
              <a:gd name="adj1" fmla="val 49272"/>
              <a:gd name="adj2" fmla="val 50000"/>
            </a:avLst>
          </a:prstGeom>
          <a:solidFill>
            <a:srgbClr val="FFFF47"/>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FFFF47"/>
              </a:solidFill>
            </a:endParaRPr>
          </a:p>
        </p:txBody>
      </p:sp>
      <p:sp>
        <p:nvSpPr>
          <p:cNvPr id="93" name="Right Brace 7"/>
          <p:cNvSpPr/>
          <p:nvPr/>
        </p:nvSpPr>
        <p:spPr>
          <a:xfrm rot="16200000">
            <a:off x="1586812" y="-466865"/>
            <a:ext cx="316942" cy="2593492"/>
          </a:xfrm>
          <a:prstGeom prst="rightBrace">
            <a:avLst>
              <a:gd name="adj1" fmla="val 49272"/>
              <a:gd name="adj2" fmla="val 50000"/>
            </a:avLst>
          </a:prstGeom>
          <a:solidFill>
            <a:srgbClr val="4CDB45"/>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96" name="Right Brace 7"/>
          <p:cNvSpPr/>
          <p:nvPr/>
        </p:nvSpPr>
        <p:spPr>
          <a:xfrm rot="16200000">
            <a:off x="6737792" y="-457681"/>
            <a:ext cx="312243" cy="2575122"/>
          </a:xfrm>
          <a:prstGeom prst="rightBrace">
            <a:avLst>
              <a:gd name="adj1" fmla="val 49272"/>
              <a:gd name="adj2" fmla="val 50000"/>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97" name="ZoneTexte 96"/>
          <p:cNvSpPr txBox="1"/>
          <p:nvPr/>
        </p:nvSpPr>
        <p:spPr>
          <a:xfrm>
            <a:off x="7271096" y="4255612"/>
            <a:ext cx="969575"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fr-FR" sz="1400" dirty="0">
                <a:solidFill>
                  <a:schemeClr val="bg1"/>
                </a:solidFill>
                <a:latin typeface="Arial" panose="020B0604020202020204" pitchFamily="34" charset="0"/>
                <a:cs typeface="Arial" panose="020B0604020202020204" pitchFamily="34" charset="0"/>
              </a:rPr>
              <a:t>Nuit du </a:t>
            </a:r>
          </a:p>
          <a:p>
            <a:pPr algn="ctr"/>
            <a:r>
              <a:rPr lang="fr-FR" sz="1400" b="1" dirty="0">
                <a:solidFill>
                  <a:schemeClr val="bg1"/>
                </a:solidFill>
                <a:latin typeface="Arial" panose="020B0604020202020204" pitchFamily="34" charset="0"/>
                <a:cs typeface="Arial" panose="020B0604020202020204" pitchFamily="34" charset="0"/>
              </a:rPr>
              <a:t>24 </a:t>
            </a:r>
            <a:r>
              <a:rPr lang="fr-FR" sz="1400" b="1" dirty="0" err="1">
                <a:solidFill>
                  <a:schemeClr val="bg1"/>
                </a:solidFill>
                <a:latin typeface="Arial" panose="020B0604020202020204" pitchFamily="34" charset="0"/>
                <a:cs typeface="Arial" panose="020B0604020202020204" pitchFamily="34" charset="0"/>
              </a:rPr>
              <a:t>ziv</a:t>
            </a:r>
            <a:endParaRPr lang="fr-FR" sz="1400" dirty="0">
              <a:solidFill>
                <a:schemeClr val="bg1"/>
              </a:solidFill>
              <a:latin typeface="Arial" panose="020B0604020202020204" pitchFamily="34" charset="0"/>
              <a:cs typeface="Arial" panose="020B0604020202020204" pitchFamily="34" charset="0"/>
            </a:endParaRPr>
          </a:p>
        </p:txBody>
      </p:sp>
      <p:sp>
        <p:nvSpPr>
          <p:cNvPr id="106" name="ZoneTexte 105"/>
          <p:cNvSpPr txBox="1"/>
          <p:nvPr/>
        </p:nvSpPr>
        <p:spPr>
          <a:xfrm>
            <a:off x="5859257" y="4272445"/>
            <a:ext cx="1119589" cy="489555"/>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0">
            <a:no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Cycle 1</a:t>
            </a:r>
          </a:p>
        </p:txBody>
      </p:sp>
      <p:cxnSp>
        <p:nvCxnSpPr>
          <p:cNvPr id="107" name="Straight Connector 22"/>
          <p:cNvCxnSpPr/>
          <p:nvPr/>
        </p:nvCxnSpPr>
        <p:spPr>
          <a:xfrm flipV="1">
            <a:off x="7020160" y="4181886"/>
            <a:ext cx="0" cy="72603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7058412" y="4178490"/>
            <a:ext cx="200218" cy="720000"/>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09" name="Rectangle 108"/>
          <p:cNvSpPr/>
          <p:nvPr/>
        </p:nvSpPr>
        <p:spPr>
          <a:xfrm>
            <a:off x="8242281" y="4191975"/>
            <a:ext cx="179675" cy="705851"/>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3" name="Right Brace 7"/>
          <p:cNvSpPr/>
          <p:nvPr/>
        </p:nvSpPr>
        <p:spPr>
          <a:xfrm rot="16200000" flipH="1">
            <a:off x="4242688" y="3732629"/>
            <a:ext cx="243670" cy="2578069"/>
          </a:xfrm>
          <a:prstGeom prst="rightBrace">
            <a:avLst>
              <a:gd name="adj1" fmla="val 49272"/>
              <a:gd name="adj2" fmla="val 50246"/>
            </a:avLst>
          </a:prstGeom>
          <a:solidFill>
            <a:srgbClr val="FFFF47"/>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FFFF47"/>
              </a:solidFill>
            </a:endParaRPr>
          </a:p>
        </p:txBody>
      </p:sp>
      <p:sp>
        <p:nvSpPr>
          <p:cNvPr id="114" name="Right Brace 7"/>
          <p:cNvSpPr/>
          <p:nvPr/>
        </p:nvSpPr>
        <p:spPr>
          <a:xfrm rot="16200000" flipH="1">
            <a:off x="1637719" y="3713747"/>
            <a:ext cx="240573" cy="2618933"/>
          </a:xfrm>
          <a:prstGeom prst="rightBrace">
            <a:avLst>
              <a:gd name="adj1" fmla="val 49272"/>
              <a:gd name="adj2" fmla="val 50490"/>
            </a:avLst>
          </a:prstGeom>
          <a:solidFill>
            <a:srgbClr val="4CDB45"/>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115" name="Right Brace 7"/>
          <p:cNvSpPr/>
          <p:nvPr/>
        </p:nvSpPr>
        <p:spPr>
          <a:xfrm rot="16200000" flipH="1">
            <a:off x="6815577" y="3716795"/>
            <a:ext cx="242923" cy="2610487"/>
          </a:xfrm>
          <a:prstGeom prst="rightBrace">
            <a:avLst>
              <a:gd name="adj1" fmla="val 49272"/>
              <a:gd name="adj2" fmla="val 50739"/>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116" name="Rectangle 115"/>
          <p:cNvSpPr/>
          <p:nvPr/>
        </p:nvSpPr>
        <p:spPr>
          <a:xfrm>
            <a:off x="448538" y="4139838"/>
            <a:ext cx="2593491" cy="1003661"/>
          </a:xfrm>
          <a:prstGeom prst="rect">
            <a:avLst/>
          </a:prstGeom>
          <a:noFill/>
          <a:ln w="5715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ZoneTexte 119"/>
          <p:cNvSpPr txBox="1"/>
          <p:nvPr/>
        </p:nvSpPr>
        <p:spPr>
          <a:xfrm>
            <a:off x="3803771" y="2366252"/>
            <a:ext cx="1802582" cy="830997"/>
          </a:xfrm>
          <a:prstGeom prst="rect">
            <a:avLst/>
          </a:prstGeom>
          <a:solidFill>
            <a:schemeClr val="bg1">
              <a:lumMod val="85000"/>
            </a:schemeClr>
          </a:solidFill>
          <a:ln w="57150">
            <a:solidFill>
              <a:srgbClr val="FFCC0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600" dirty="0">
                <a:solidFill>
                  <a:schemeClr val="tx1">
                    <a:lumMod val="95000"/>
                    <a:lumOff val="5000"/>
                  </a:schemeClr>
                </a:solidFill>
                <a:latin typeface="Arial" panose="020B0604020202020204" pitchFamily="34" charset="0"/>
                <a:cs typeface="Arial" panose="020B0604020202020204" pitchFamily="34" charset="0"/>
              </a:rPr>
              <a:t>Shabbat</a:t>
            </a:r>
          </a:p>
          <a:p>
            <a:pPr lvl="0" algn="ctr"/>
            <a:r>
              <a:rPr lang="fr-FR" sz="1600" dirty="0">
                <a:solidFill>
                  <a:schemeClr val="tx1">
                    <a:lumMod val="95000"/>
                    <a:lumOff val="5000"/>
                  </a:schemeClr>
                </a:solidFill>
                <a:latin typeface="Arial" panose="020B0604020202020204" pitchFamily="34" charset="0"/>
                <a:cs typeface="Arial" panose="020B0604020202020204" pitchFamily="34" charset="0"/>
              </a:rPr>
              <a:t>ou</a:t>
            </a:r>
          </a:p>
          <a:p>
            <a:pPr lvl="0" algn="ctr"/>
            <a:r>
              <a:rPr lang="fr-FR" sz="1600" dirty="0">
                <a:solidFill>
                  <a:schemeClr val="tx1">
                    <a:lumMod val="95000"/>
                    <a:lumOff val="5000"/>
                  </a:schemeClr>
                </a:solidFill>
                <a:latin typeface="Arial" panose="020B0604020202020204" pitchFamily="34" charset="0"/>
                <a:cs typeface="Arial" panose="020B0604020202020204" pitchFamily="34" charset="0"/>
              </a:rPr>
              <a:t>pas shabbat ?!</a:t>
            </a:r>
            <a:endParaRPr lang="fr-FR" sz="1400"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121" name="Connecteur droit avec flèche 120"/>
          <p:cNvCxnSpPr>
            <a:stCxn id="120" idx="0"/>
            <a:endCxn id="69" idx="2"/>
          </p:cNvCxnSpPr>
          <p:nvPr/>
        </p:nvCxnSpPr>
        <p:spPr>
          <a:xfrm flipH="1" flipV="1">
            <a:off x="3817385" y="1627952"/>
            <a:ext cx="887677" cy="738300"/>
          </a:xfrm>
          <a:prstGeom prst="straightConnector1">
            <a:avLst/>
          </a:prstGeom>
          <a:ln>
            <a:solidFill>
              <a:schemeClr val="accent6">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22" name="Connecteur droit avec flèche 121"/>
          <p:cNvCxnSpPr>
            <a:stCxn id="120" idx="2"/>
            <a:endCxn id="85" idx="0"/>
          </p:cNvCxnSpPr>
          <p:nvPr/>
        </p:nvCxnSpPr>
        <p:spPr>
          <a:xfrm>
            <a:off x="4705062" y="3197249"/>
            <a:ext cx="462080" cy="1058363"/>
          </a:xfrm>
          <a:prstGeom prst="straightConnector1">
            <a:avLst/>
          </a:prstGeom>
          <a:ln>
            <a:solidFill>
              <a:schemeClr val="accent4">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129" name="Rectangle 128"/>
          <p:cNvSpPr/>
          <p:nvPr/>
        </p:nvSpPr>
        <p:spPr>
          <a:xfrm>
            <a:off x="1758006" y="771551"/>
            <a:ext cx="2616300" cy="1003661"/>
          </a:xfrm>
          <a:prstGeom prst="rect">
            <a:avLst/>
          </a:prstGeom>
          <a:noFill/>
          <a:ln w="57150">
            <a:solidFill>
              <a:srgbClr val="00FF00"/>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91" name="Rectangle 90"/>
          <p:cNvSpPr/>
          <p:nvPr/>
        </p:nvSpPr>
        <p:spPr>
          <a:xfrm>
            <a:off x="3261318" y="1104732"/>
            <a:ext cx="1077761" cy="515733"/>
          </a:xfrm>
          <a:prstGeom prst="rect">
            <a:avLst/>
          </a:prstGeom>
          <a:noFill/>
          <a:ln w="57150">
            <a:solidFill>
              <a:srgbClr val="FF0000"/>
            </a:solidFill>
            <a:prstDash val="sysDot"/>
          </a:ln>
          <a:effectLst>
            <a:glow rad="101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71" name="Rectangle 70"/>
          <p:cNvSpPr/>
          <p:nvPr/>
        </p:nvSpPr>
        <p:spPr>
          <a:xfrm>
            <a:off x="416450" y="2015866"/>
            <a:ext cx="3291454" cy="1419980"/>
          </a:xfrm>
          <a:prstGeom prst="rect">
            <a:avLst/>
          </a:prstGeom>
          <a:solidFill>
            <a:schemeClr val="bg1">
              <a:lumMod val="8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p:cNvSpPr/>
          <p:nvPr/>
        </p:nvSpPr>
        <p:spPr>
          <a:xfrm>
            <a:off x="3743623" y="2327780"/>
            <a:ext cx="1892507" cy="892041"/>
          </a:xfrm>
          <a:prstGeom prst="rect">
            <a:avLst/>
          </a:prstGeom>
          <a:solidFill>
            <a:schemeClr val="bg1">
              <a:lumMod val="8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2385885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1000"/>
                                        <p:tgtEl>
                                          <p:spTgt spid="69"/>
                                        </p:tgtEl>
                                      </p:cBhvr>
                                    </p:animEffect>
                                    <p:anim calcmode="lin" valueType="num">
                                      <p:cBhvr>
                                        <p:cTn id="43" dur="1000" fill="hold"/>
                                        <p:tgtEl>
                                          <p:spTgt spid="69"/>
                                        </p:tgtEl>
                                        <p:attrNameLst>
                                          <p:attrName>ppt_x</p:attrName>
                                        </p:attrNameLst>
                                      </p:cBhvr>
                                      <p:tavLst>
                                        <p:tav tm="0">
                                          <p:val>
                                            <p:strVal val="#ppt_x"/>
                                          </p:val>
                                        </p:tav>
                                        <p:tav tm="100000">
                                          <p:val>
                                            <p:strVal val="#ppt_x"/>
                                          </p:val>
                                        </p:tav>
                                      </p:tavLst>
                                    </p:anim>
                                    <p:anim calcmode="lin" valueType="num">
                                      <p:cBhvr>
                                        <p:cTn id="44" dur="1000" fill="hold"/>
                                        <p:tgtEl>
                                          <p:spTgt spid="69"/>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1000"/>
                                        <p:tgtEl>
                                          <p:spTgt spid="70"/>
                                        </p:tgtEl>
                                      </p:cBhvr>
                                    </p:animEffect>
                                    <p:anim calcmode="lin" valueType="num">
                                      <p:cBhvr>
                                        <p:cTn id="48" dur="1000" fill="hold"/>
                                        <p:tgtEl>
                                          <p:spTgt spid="70"/>
                                        </p:tgtEl>
                                        <p:attrNameLst>
                                          <p:attrName>ppt_x</p:attrName>
                                        </p:attrNameLst>
                                      </p:cBhvr>
                                      <p:tavLst>
                                        <p:tav tm="0">
                                          <p:val>
                                            <p:strVal val="#ppt_x"/>
                                          </p:val>
                                        </p:tav>
                                        <p:tav tm="100000">
                                          <p:val>
                                            <p:strVal val="#ppt_x"/>
                                          </p:val>
                                        </p:tav>
                                      </p:tavLst>
                                    </p:anim>
                                    <p:anim calcmode="lin" valueType="num">
                                      <p:cBhvr>
                                        <p:cTn id="49" dur="1000" fill="hold"/>
                                        <p:tgtEl>
                                          <p:spTgt spid="70"/>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1000"/>
                                        <p:tgtEl>
                                          <p:spTgt spid="73"/>
                                        </p:tgtEl>
                                      </p:cBhvr>
                                    </p:animEffect>
                                    <p:anim calcmode="lin" valueType="num">
                                      <p:cBhvr>
                                        <p:cTn id="58" dur="1000" fill="hold"/>
                                        <p:tgtEl>
                                          <p:spTgt spid="73"/>
                                        </p:tgtEl>
                                        <p:attrNameLst>
                                          <p:attrName>ppt_x</p:attrName>
                                        </p:attrNameLst>
                                      </p:cBhvr>
                                      <p:tavLst>
                                        <p:tav tm="0">
                                          <p:val>
                                            <p:strVal val="#ppt_x"/>
                                          </p:val>
                                        </p:tav>
                                        <p:tav tm="100000">
                                          <p:val>
                                            <p:strVal val="#ppt_x"/>
                                          </p:val>
                                        </p:tav>
                                      </p:tavLst>
                                    </p:anim>
                                    <p:anim calcmode="lin" valueType="num">
                                      <p:cBhvr>
                                        <p:cTn id="59" dur="1000" fill="hold"/>
                                        <p:tgtEl>
                                          <p:spTgt spid="7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fade">
                                      <p:cBhvr>
                                        <p:cTn id="62" dur="1000"/>
                                        <p:tgtEl>
                                          <p:spTgt spid="74"/>
                                        </p:tgtEl>
                                      </p:cBhvr>
                                    </p:animEffect>
                                    <p:anim calcmode="lin" valueType="num">
                                      <p:cBhvr>
                                        <p:cTn id="63" dur="1000" fill="hold"/>
                                        <p:tgtEl>
                                          <p:spTgt spid="74"/>
                                        </p:tgtEl>
                                        <p:attrNameLst>
                                          <p:attrName>ppt_x</p:attrName>
                                        </p:attrNameLst>
                                      </p:cBhvr>
                                      <p:tavLst>
                                        <p:tav tm="0">
                                          <p:val>
                                            <p:strVal val="#ppt_x"/>
                                          </p:val>
                                        </p:tav>
                                        <p:tav tm="100000">
                                          <p:val>
                                            <p:strVal val="#ppt_x"/>
                                          </p:val>
                                        </p:tav>
                                      </p:tavLst>
                                    </p:anim>
                                    <p:anim calcmode="lin" valueType="num">
                                      <p:cBhvr>
                                        <p:cTn id="64" dur="1000" fill="hold"/>
                                        <p:tgtEl>
                                          <p:spTgt spid="7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1000"/>
                                        <p:tgtEl>
                                          <p:spTgt spid="75"/>
                                        </p:tgtEl>
                                      </p:cBhvr>
                                    </p:animEffect>
                                    <p:anim calcmode="lin" valueType="num">
                                      <p:cBhvr>
                                        <p:cTn id="68" dur="1000" fill="hold"/>
                                        <p:tgtEl>
                                          <p:spTgt spid="75"/>
                                        </p:tgtEl>
                                        <p:attrNameLst>
                                          <p:attrName>ppt_x</p:attrName>
                                        </p:attrNameLst>
                                      </p:cBhvr>
                                      <p:tavLst>
                                        <p:tav tm="0">
                                          <p:val>
                                            <p:strVal val="#ppt_x"/>
                                          </p:val>
                                        </p:tav>
                                        <p:tav tm="100000">
                                          <p:val>
                                            <p:strVal val="#ppt_x"/>
                                          </p:val>
                                        </p:tav>
                                      </p:tavLst>
                                    </p:anim>
                                    <p:anim calcmode="lin" valueType="num">
                                      <p:cBhvr>
                                        <p:cTn id="69" dur="1000" fill="hold"/>
                                        <p:tgtEl>
                                          <p:spTgt spid="75"/>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1000"/>
                                        <p:tgtEl>
                                          <p:spTgt spid="76"/>
                                        </p:tgtEl>
                                      </p:cBhvr>
                                    </p:animEffect>
                                    <p:anim calcmode="lin" valueType="num">
                                      <p:cBhvr>
                                        <p:cTn id="73" dur="1000" fill="hold"/>
                                        <p:tgtEl>
                                          <p:spTgt spid="76"/>
                                        </p:tgtEl>
                                        <p:attrNameLst>
                                          <p:attrName>ppt_x</p:attrName>
                                        </p:attrNameLst>
                                      </p:cBhvr>
                                      <p:tavLst>
                                        <p:tav tm="0">
                                          <p:val>
                                            <p:strVal val="#ppt_x"/>
                                          </p:val>
                                        </p:tav>
                                        <p:tav tm="100000">
                                          <p:val>
                                            <p:strVal val="#ppt_x"/>
                                          </p:val>
                                        </p:tav>
                                      </p:tavLst>
                                    </p:anim>
                                    <p:anim calcmode="lin" valueType="num">
                                      <p:cBhvr>
                                        <p:cTn id="74" dur="1000" fill="hold"/>
                                        <p:tgtEl>
                                          <p:spTgt spid="76"/>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1000"/>
                                        <p:tgtEl>
                                          <p:spTgt spid="77"/>
                                        </p:tgtEl>
                                      </p:cBhvr>
                                    </p:animEffect>
                                    <p:anim calcmode="lin" valueType="num">
                                      <p:cBhvr>
                                        <p:cTn id="78" dur="1000" fill="hold"/>
                                        <p:tgtEl>
                                          <p:spTgt spid="77"/>
                                        </p:tgtEl>
                                        <p:attrNameLst>
                                          <p:attrName>ppt_x</p:attrName>
                                        </p:attrNameLst>
                                      </p:cBhvr>
                                      <p:tavLst>
                                        <p:tav tm="0">
                                          <p:val>
                                            <p:strVal val="#ppt_x"/>
                                          </p:val>
                                        </p:tav>
                                        <p:tav tm="100000">
                                          <p:val>
                                            <p:strVal val="#ppt_x"/>
                                          </p:val>
                                        </p:tav>
                                      </p:tavLst>
                                    </p:anim>
                                    <p:anim calcmode="lin" valueType="num">
                                      <p:cBhvr>
                                        <p:cTn id="79" dur="1000" fill="hold"/>
                                        <p:tgtEl>
                                          <p:spTgt spid="77"/>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9"/>
                                        </p:tgtEl>
                                        <p:attrNameLst>
                                          <p:attrName>style.visibility</p:attrName>
                                        </p:attrNameLst>
                                      </p:cBhvr>
                                      <p:to>
                                        <p:strVal val="visible"/>
                                      </p:to>
                                    </p:set>
                                    <p:animEffect transition="in" filter="fade">
                                      <p:cBhvr>
                                        <p:cTn id="82" dur="1000"/>
                                        <p:tgtEl>
                                          <p:spTgt spid="79"/>
                                        </p:tgtEl>
                                      </p:cBhvr>
                                    </p:animEffect>
                                    <p:anim calcmode="lin" valueType="num">
                                      <p:cBhvr>
                                        <p:cTn id="83" dur="1000" fill="hold"/>
                                        <p:tgtEl>
                                          <p:spTgt spid="79"/>
                                        </p:tgtEl>
                                        <p:attrNameLst>
                                          <p:attrName>ppt_x</p:attrName>
                                        </p:attrNameLst>
                                      </p:cBhvr>
                                      <p:tavLst>
                                        <p:tav tm="0">
                                          <p:val>
                                            <p:strVal val="#ppt_x"/>
                                          </p:val>
                                        </p:tav>
                                        <p:tav tm="100000">
                                          <p:val>
                                            <p:strVal val="#ppt_x"/>
                                          </p:val>
                                        </p:tav>
                                      </p:tavLst>
                                    </p:anim>
                                    <p:anim calcmode="lin" valueType="num">
                                      <p:cBhvr>
                                        <p:cTn id="84" dur="1000" fill="hold"/>
                                        <p:tgtEl>
                                          <p:spTgt spid="7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80"/>
                                        </p:tgtEl>
                                        <p:attrNameLst>
                                          <p:attrName>style.visibility</p:attrName>
                                        </p:attrNameLst>
                                      </p:cBhvr>
                                      <p:to>
                                        <p:strVal val="visible"/>
                                      </p:to>
                                    </p:set>
                                    <p:animEffect transition="in" filter="fade">
                                      <p:cBhvr>
                                        <p:cTn id="87" dur="1000"/>
                                        <p:tgtEl>
                                          <p:spTgt spid="80"/>
                                        </p:tgtEl>
                                      </p:cBhvr>
                                    </p:animEffect>
                                    <p:anim calcmode="lin" valueType="num">
                                      <p:cBhvr>
                                        <p:cTn id="88" dur="1000" fill="hold"/>
                                        <p:tgtEl>
                                          <p:spTgt spid="80"/>
                                        </p:tgtEl>
                                        <p:attrNameLst>
                                          <p:attrName>ppt_x</p:attrName>
                                        </p:attrNameLst>
                                      </p:cBhvr>
                                      <p:tavLst>
                                        <p:tav tm="0">
                                          <p:val>
                                            <p:strVal val="#ppt_x"/>
                                          </p:val>
                                        </p:tav>
                                        <p:tav tm="100000">
                                          <p:val>
                                            <p:strVal val="#ppt_x"/>
                                          </p:val>
                                        </p:tav>
                                      </p:tavLst>
                                    </p:anim>
                                    <p:anim calcmode="lin" valueType="num">
                                      <p:cBhvr>
                                        <p:cTn id="8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1000"/>
                                        <p:tgtEl>
                                          <p:spTgt spid="82"/>
                                        </p:tgtEl>
                                      </p:cBhvr>
                                    </p:animEffect>
                                    <p:anim calcmode="lin" valueType="num">
                                      <p:cBhvr>
                                        <p:cTn id="95" dur="1000" fill="hold"/>
                                        <p:tgtEl>
                                          <p:spTgt spid="82"/>
                                        </p:tgtEl>
                                        <p:attrNameLst>
                                          <p:attrName>ppt_x</p:attrName>
                                        </p:attrNameLst>
                                      </p:cBhvr>
                                      <p:tavLst>
                                        <p:tav tm="0">
                                          <p:val>
                                            <p:strVal val="#ppt_x"/>
                                          </p:val>
                                        </p:tav>
                                        <p:tav tm="100000">
                                          <p:val>
                                            <p:strVal val="#ppt_x"/>
                                          </p:val>
                                        </p:tav>
                                      </p:tavLst>
                                    </p:anim>
                                    <p:anim calcmode="lin" valueType="num">
                                      <p:cBhvr>
                                        <p:cTn id="96" dur="1000" fill="hold"/>
                                        <p:tgtEl>
                                          <p:spTgt spid="82"/>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fade">
                                      <p:cBhvr>
                                        <p:cTn id="99" dur="1000"/>
                                        <p:tgtEl>
                                          <p:spTgt spid="81"/>
                                        </p:tgtEl>
                                      </p:cBhvr>
                                    </p:animEffect>
                                    <p:anim calcmode="lin" valueType="num">
                                      <p:cBhvr>
                                        <p:cTn id="100" dur="1000" fill="hold"/>
                                        <p:tgtEl>
                                          <p:spTgt spid="81"/>
                                        </p:tgtEl>
                                        <p:attrNameLst>
                                          <p:attrName>ppt_x</p:attrName>
                                        </p:attrNameLst>
                                      </p:cBhvr>
                                      <p:tavLst>
                                        <p:tav tm="0">
                                          <p:val>
                                            <p:strVal val="#ppt_x"/>
                                          </p:val>
                                        </p:tav>
                                        <p:tav tm="100000">
                                          <p:val>
                                            <p:strVal val="#ppt_x"/>
                                          </p:val>
                                        </p:tav>
                                      </p:tavLst>
                                    </p:anim>
                                    <p:anim calcmode="lin" valueType="num">
                                      <p:cBhvr>
                                        <p:cTn id="101" dur="1000" fill="hold"/>
                                        <p:tgtEl>
                                          <p:spTgt spid="81"/>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Effect transition="in" filter="fade">
                                      <p:cBhvr>
                                        <p:cTn id="104" dur="1000"/>
                                        <p:tgtEl>
                                          <p:spTgt spid="83"/>
                                        </p:tgtEl>
                                      </p:cBhvr>
                                    </p:animEffect>
                                    <p:anim calcmode="lin" valueType="num">
                                      <p:cBhvr>
                                        <p:cTn id="105" dur="1000" fill="hold"/>
                                        <p:tgtEl>
                                          <p:spTgt spid="83"/>
                                        </p:tgtEl>
                                        <p:attrNameLst>
                                          <p:attrName>ppt_x</p:attrName>
                                        </p:attrNameLst>
                                      </p:cBhvr>
                                      <p:tavLst>
                                        <p:tav tm="0">
                                          <p:val>
                                            <p:strVal val="#ppt_x"/>
                                          </p:val>
                                        </p:tav>
                                        <p:tav tm="100000">
                                          <p:val>
                                            <p:strVal val="#ppt_x"/>
                                          </p:val>
                                        </p:tav>
                                      </p:tavLst>
                                    </p:anim>
                                    <p:anim calcmode="lin" valueType="num">
                                      <p:cBhvr>
                                        <p:cTn id="106" dur="1000" fill="hold"/>
                                        <p:tgtEl>
                                          <p:spTgt spid="83"/>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84"/>
                                        </p:tgtEl>
                                        <p:attrNameLst>
                                          <p:attrName>style.visibility</p:attrName>
                                        </p:attrNameLst>
                                      </p:cBhvr>
                                      <p:to>
                                        <p:strVal val="visible"/>
                                      </p:to>
                                    </p:set>
                                    <p:animEffect transition="in" filter="fade">
                                      <p:cBhvr>
                                        <p:cTn id="109" dur="1000"/>
                                        <p:tgtEl>
                                          <p:spTgt spid="84"/>
                                        </p:tgtEl>
                                      </p:cBhvr>
                                    </p:animEffect>
                                    <p:anim calcmode="lin" valueType="num">
                                      <p:cBhvr>
                                        <p:cTn id="110" dur="1000" fill="hold"/>
                                        <p:tgtEl>
                                          <p:spTgt spid="84"/>
                                        </p:tgtEl>
                                        <p:attrNameLst>
                                          <p:attrName>ppt_x</p:attrName>
                                        </p:attrNameLst>
                                      </p:cBhvr>
                                      <p:tavLst>
                                        <p:tav tm="0">
                                          <p:val>
                                            <p:strVal val="#ppt_x"/>
                                          </p:val>
                                        </p:tav>
                                        <p:tav tm="100000">
                                          <p:val>
                                            <p:strVal val="#ppt_x"/>
                                          </p:val>
                                        </p:tav>
                                      </p:tavLst>
                                    </p:anim>
                                    <p:anim calcmode="lin" valueType="num">
                                      <p:cBhvr>
                                        <p:cTn id="111" dur="1000" fill="hold"/>
                                        <p:tgtEl>
                                          <p:spTgt spid="84"/>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90"/>
                                        </p:tgtEl>
                                        <p:attrNameLst>
                                          <p:attrName>style.visibility</p:attrName>
                                        </p:attrNameLst>
                                      </p:cBhvr>
                                      <p:to>
                                        <p:strVal val="visible"/>
                                      </p:to>
                                    </p:set>
                                    <p:animEffect transition="in" filter="fade">
                                      <p:cBhvr>
                                        <p:cTn id="114" dur="1000"/>
                                        <p:tgtEl>
                                          <p:spTgt spid="90"/>
                                        </p:tgtEl>
                                      </p:cBhvr>
                                    </p:animEffect>
                                    <p:anim calcmode="lin" valueType="num">
                                      <p:cBhvr>
                                        <p:cTn id="115" dur="1000" fill="hold"/>
                                        <p:tgtEl>
                                          <p:spTgt spid="90"/>
                                        </p:tgtEl>
                                        <p:attrNameLst>
                                          <p:attrName>ppt_x</p:attrName>
                                        </p:attrNameLst>
                                      </p:cBhvr>
                                      <p:tavLst>
                                        <p:tav tm="0">
                                          <p:val>
                                            <p:strVal val="#ppt_x"/>
                                          </p:val>
                                        </p:tav>
                                        <p:tav tm="100000">
                                          <p:val>
                                            <p:strVal val="#ppt_x"/>
                                          </p:val>
                                        </p:tav>
                                      </p:tavLst>
                                    </p:anim>
                                    <p:anim calcmode="lin" valueType="num">
                                      <p:cBhvr>
                                        <p:cTn id="116" dur="1000" fill="hold"/>
                                        <p:tgtEl>
                                          <p:spTgt spid="90"/>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86"/>
                                        </p:tgtEl>
                                        <p:attrNameLst>
                                          <p:attrName>style.visibility</p:attrName>
                                        </p:attrNameLst>
                                      </p:cBhvr>
                                      <p:to>
                                        <p:strVal val="visible"/>
                                      </p:to>
                                    </p:set>
                                    <p:animEffect transition="in" filter="fade">
                                      <p:cBhvr>
                                        <p:cTn id="119" dur="1000"/>
                                        <p:tgtEl>
                                          <p:spTgt spid="86"/>
                                        </p:tgtEl>
                                      </p:cBhvr>
                                    </p:animEffect>
                                    <p:anim calcmode="lin" valueType="num">
                                      <p:cBhvr>
                                        <p:cTn id="120" dur="1000" fill="hold"/>
                                        <p:tgtEl>
                                          <p:spTgt spid="86"/>
                                        </p:tgtEl>
                                        <p:attrNameLst>
                                          <p:attrName>ppt_x</p:attrName>
                                        </p:attrNameLst>
                                      </p:cBhvr>
                                      <p:tavLst>
                                        <p:tav tm="0">
                                          <p:val>
                                            <p:strVal val="#ppt_x"/>
                                          </p:val>
                                        </p:tav>
                                        <p:tav tm="100000">
                                          <p:val>
                                            <p:strVal val="#ppt_x"/>
                                          </p:val>
                                        </p:tav>
                                      </p:tavLst>
                                    </p:anim>
                                    <p:anim calcmode="lin" valueType="num">
                                      <p:cBhvr>
                                        <p:cTn id="121" dur="1000" fill="hold"/>
                                        <p:tgtEl>
                                          <p:spTgt spid="86"/>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7"/>
                                        </p:tgtEl>
                                        <p:attrNameLst>
                                          <p:attrName>style.visibility</p:attrName>
                                        </p:attrNameLst>
                                      </p:cBhvr>
                                      <p:to>
                                        <p:strVal val="visible"/>
                                      </p:to>
                                    </p:set>
                                    <p:animEffect transition="in" filter="fade">
                                      <p:cBhvr>
                                        <p:cTn id="124" dur="1000"/>
                                        <p:tgtEl>
                                          <p:spTgt spid="87"/>
                                        </p:tgtEl>
                                      </p:cBhvr>
                                    </p:animEffect>
                                    <p:anim calcmode="lin" valueType="num">
                                      <p:cBhvr>
                                        <p:cTn id="125" dur="1000" fill="hold"/>
                                        <p:tgtEl>
                                          <p:spTgt spid="87"/>
                                        </p:tgtEl>
                                        <p:attrNameLst>
                                          <p:attrName>ppt_x</p:attrName>
                                        </p:attrNameLst>
                                      </p:cBhvr>
                                      <p:tavLst>
                                        <p:tav tm="0">
                                          <p:val>
                                            <p:strVal val="#ppt_x"/>
                                          </p:val>
                                        </p:tav>
                                        <p:tav tm="100000">
                                          <p:val>
                                            <p:strVal val="#ppt_x"/>
                                          </p:val>
                                        </p:tav>
                                      </p:tavLst>
                                    </p:anim>
                                    <p:anim calcmode="lin" valueType="num">
                                      <p:cBhvr>
                                        <p:cTn id="126" dur="1000" fill="hold"/>
                                        <p:tgtEl>
                                          <p:spTgt spid="87"/>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fade">
                                      <p:cBhvr>
                                        <p:cTn id="129" dur="1000"/>
                                        <p:tgtEl>
                                          <p:spTgt spid="88"/>
                                        </p:tgtEl>
                                      </p:cBhvr>
                                    </p:animEffect>
                                    <p:anim calcmode="lin" valueType="num">
                                      <p:cBhvr>
                                        <p:cTn id="130" dur="1000" fill="hold"/>
                                        <p:tgtEl>
                                          <p:spTgt spid="88"/>
                                        </p:tgtEl>
                                        <p:attrNameLst>
                                          <p:attrName>ppt_x</p:attrName>
                                        </p:attrNameLst>
                                      </p:cBhvr>
                                      <p:tavLst>
                                        <p:tav tm="0">
                                          <p:val>
                                            <p:strVal val="#ppt_x"/>
                                          </p:val>
                                        </p:tav>
                                        <p:tav tm="100000">
                                          <p:val>
                                            <p:strVal val="#ppt_x"/>
                                          </p:val>
                                        </p:tav>
                                      </p:tavLst>
                                    </p:anim>
                                    <p:anim calcmode="lin" valueType="num">
                                      <p:cBhvr>
                                        <p:cTn id="131" dur="1000" fill="hold"/>
                                        <p:tgtEl>
                                          <p:spTgt spid="88"/>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1000"/>
                                        <p:tgtEl>
                                          <p:spTgt spid="89"/>
                                        </p:tgtEl>
                                      </p:cBhvr>
                                    </p:animEffect>
                                    <p:anim calcmode="lin" valueType="num">
                                      <p:cBhvr>
                                        <p:cTn id="135" dur="1000" fill="hold"/>
                                        <p:tgtEl>
                                          <p:spTgt spid="89"/>
                                        </p:tgtEl>
                                        <p:attrNameLst>
                                          <p:attrName>ppt_x</p:attrName>
                                        </p:attrNameLst>
                                      </p:cBhvr>
                                      <p:tavLst>
                                        <p:tav tm="0">
                                          <p:val>
                                            <p:strVal val="#ppt_x"/>
                                          </p:val>
                                        </p:tav>
                                        <p:tav tm="100000">
                                          <p:val>
                                            <p:strVal val="#ppt_x"/>
                                          </p:val>
                                        </p:tav>
                                      </p:tavLst>
                                    </p:anim>
                                    <p:anim calcmode="lin" valueType="num">
                                      <p:cBhvr>
                                        <p:cTn id="136" dur="1000" fill="hold"/>
                                        <p:tgtEl>
                                          <p:spTgt spid="89"/>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85"/>
                                        </p:tgtEl>
                                        <p:attrNameLst>
                                          <p:attrName>style.visibility</p:attrName>
                                        </p:attrNameLst>
                                      </p:cBhvr>
                                      <p:to>
                                        <p:strVal val="visible"/>
                                      </p:to>
                                    </p:set>
                                    <p:animEffect transition="in" filter="fade">
                                      <p:cBhvr>
                                        <p:cTn id="139" dur="1000"/>
                                        <p:tgtEl>
                                          <p:spTgt spid="85"/>
                                        </p:tgtEl>
                                      </p:cBhvr>
                                    </p:animEffect>
                                    <p:anim calcmode="lin" valueType="num">
                                      <p:cBhvr>
                                        <p:cTn id="140" dur="1000" fill="hold"/>
                                        <p:tgtEl>
                                          <p:spTgt spid="85"/>
                                        </p:tgtEl>
                                        <p:attrNameLst>
                                          <p:attrName>ppt_x</p:attrName>
                                        </p:attrNameLst>
                                      </p:cBhvr>
                                      <p:tavLst>
                                        <p:tav tm="0">
                                          <p:val>
                                            <p:strVal val="#ppt_x"/>
                                          </p:val>
                                        </p:tav>
                                        <p:tav tm="100000">
                                          <p:val>
                                            <p:strVal val="#ppt_x"/>
                                          </p:val>
                                        </p:tav>
                                      </p:tavLst>
                                    </p:anim>
                                    <p:anim calcmode="lin" valueType="num">
                                      <p:cBhvr>
                                        <p:cTn id="141" dur="1000" fill="hold"/>
                                        <p:tgtEl>
                                          <p:spTgt spid="85"/>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94"/>
                                        </p:tgtEl>
                                        <p:attrNameLst>
                                          <p:attrName>style.visibility</p:attrName>
                                        </p:attrNameLst>
                                      </p:cBhvr>
                                      <p:to>
                                        <p:strVal val="visible"/>
                                      </p:to>
                                    </p:set>
                                    <p:animEffect transition="in" filter="fade">
                                      <p:cBhvr>
                                        <p:cTn id="144" dur="1000"/>
                                        <p:tgtEl>
                                          <p:spTgt spid="94"/>
                                        </p:tgtEl>
                                      </p:cBhvr>
                                    </p:animEffect>
                                    <p:anim calcmode="lin" valueType="num">
                                      <p:cBhvr>
                                        <p:cTn id="145" dur="1000" fill="hold"/>
                                        <p:tgtEl>
                                          <p:spTgt spid="94"/>
                                        </p:tgtEl>
                                        <p:attrNameLst>
                                          <p:attrName>ppt_x</p:attrName>
                                        </p:attrNameLst>
                                      </p:cBhvr>
                                      <p:tavLst>
                                        <p:tav tm="0">
                                          <p:val>
                                            <p:strVal val="#ppt_x"/>
                                          </p:val>
                                        </p:tav>
                                        <p:tav tm="100000">
                                          <p:val>
                                            <p:strVal val="#ppt_x"/>
                                          </p:val>
                                        </p:tav>
                                      </p:tavLst>
                                    </p:anim>
                                    <p:anim calcmode="lin" valueType="num">
                                      <p:cBhvr>
                                        <p:cTn id="146" dur="1000" fill="hold"/>
                                        <p:tgtEl>
                                          <p:spTgt spid="94"/>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06"/>
                                        </p:tgtEl>
                                        <p:attrNameLst>
                                          <p:attrName>style.visibility</p:attrName>
                                        </p:attrNameLst>
                                      </p:cBhvr>
                                      <p:to>
                                        <p:strVal val="visible"/>
                                      </p:to>
                                    </p:set>
                                    <p:animEffect transition="in" filter="fade">
                                      <p:cBhvr>
                                        <p:cTn id="149" dur="1000"/>
                                        <p:tgtEl>
                                          <p:spTgt spid="106"/>
                                        </p:tgtEl>
                                      </p:cBhvr>
                                    </p:animEffect>
                                    <p:anim calcmode="lin" valueType="num">
                                      <p:cBhvr>
                                        <p:cTn id="150" dur="1000" fill="hold"/>
                                        <p:tgtEl>
                                          <p:spTgt spid="106"/>
                                        </p:tgtEl>
                                        <p:attrNameLst>
                                          <p:attrName>ppt_x</p:attrName>
                                        </p:attrNameLst>
                                      </p:cBhvr>
                                      <p:tavLst>
                                        <p:tav tm="0">
                                          <p:val>
                                            <p:strVal val="#ppt_x"/>
                                          </p:val>
                                        </p:tav>
                                        <p:tav tm="100000">
                                          <p:val>
                                            <p:strVal val="#ppt_x"/>
                                          </p:val>
                                        </p:tav>
                                      </p:tavLst>
                                    </p:anim>
                                    <p:anim calcmode="lin" valueType="num">
                                      <p:cBhvr>
                                        <p:cTn id="151" dur="1000" fill="hold"/>
                                        <p:tgtEl>
                                          <p:spTgt spid="106"/>
                                        </p:tgtEl>
                                        <p:attrNameLst>
                                          <p:attrName>ppt_y</p:attrName>
                                        </p:attrNameLst>
                                      </p:cBhvr>
                                      <p:tavLst>
                                        <p:tav tm="0">
                                          <p:val>
                                            <p:strVal val="#ppt_y+.1"/>
                                          </p:val>
                                        </p:tav>
                                        <p:tav tm="100000">
                                          <p:val>
                                            <p:strVal val="#ppt_y"/>
                                          </p:val>
                                        </p:tav>
                                      </p:tavLst>
                                    </p:anim>
                                  </p:childTnLst>
                                </p:cTn>
                              </p:par>
                              <p:par>
                                <p:cTn id="152" presetID="42" presetClass="entr" presetSubtype="0" fill="hold" nodeType="withEffect">
                                  <p:stCondLst>
                                    <p:cond delay="0"/>
                                  </p:stCondLst>
                                  <p:childTnLst>
                                    <p:set>
                                      <p:cBhvr>
                                        <p:cTn id="153" dur="1" fill="hold">
                                          <p:stCondLst>
                                            <p:cond delay="0"/>
                                          </p:stCondLst>
                                        </p:cTn>
                                        <p:tgtEl>
                                          <p:spTgt spid="107"/>
                                        </p:tgtEl>
                                        <p:attrNameLst>
                                          <p:attrName>style.visibility</p:attrName>
                                        </p:attrNameLst>
                                      </p:cBhvr>
                                      <p:to>
                                        <p:strVal val="visible"/>
                                      </p:to>
                                    </p:set>
                                    <p:animEffect transition="in" filter="fade">
                                      <p:cBhvr>
                                        <p:cTn id="154" dur="1000"/>
                                        <p:tgtEl>
                                          <p:spTgt spid="107"/>
                                        </p:tgtEl>
                                      </p:cBhvr>
                                    </p:animEffect>
                                    <p:anim calcmode="lin" valueType="num">
                                      <p:cBhvr>
                                        <p:cTn id="155" dur="1000" fill="hold"/>
                                        <p:tgtEl>
                                          <p:spTgt spid="107"/>
                                        </p:tgtEl>
                                        <p:attrNameLst>
                                          <p:attrName>ppt_x</p:attrName>
                                        </p:attrNameLst>
                                      </p:cBhvr>
                                      <p:tavLst>
                                        <p:tav tm="0">
                                          <p:val>
                                            <p:strVal val="#ppt_x"/>
                                          </p:val>
                                        </p:tav>
                                        <p:tav tm="100000">
                                          <p:val>
                                            <p:strVal val="#ppt_x"/>
                                          </p:val>
                                        </p:tav>
                                      </p:tavLst>
                                    </p:anim>
                                    <p:anim calcmode="lin" valueType="num">
                                      <p:cBhvr>
                                        <p:cTn id="156" dur="1000" fill="hold"/>
                                        <p:tgtEl>
                                          <p:spTgt spid="107"/>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108"/>
                                        </p:tgtEl>
                                        <p:attrNameLst>
                                          <p:attrName>style.visibility</p:attrName>
                                        </p:attrNameLst>
                                      </p:cBhvr>
                                      <p:to>
                                        <p:strVal val="visible"/>
                                      </p:to>
                                    </p:set>
                                    <p:animEffect transition="in" filter="fade">
                                      <p:cBhvr>
                                        <p:cTn id="159" dur="1000"/>
                                        <p:tgtEl>
                                          <p:spTgt spid="108"/>
                                        </p:tgtEl>
                                      </p:cBhvr>
                                    </p:animEffect>
                                    <p:anim calcmode="lin" valueType="num">
                                      <p:cBhvr>
                                        <p:cTn id="160" dur="1000" fill="hold"/>
                                        <p:tgtEl>
                                          <p:spTgt spid="108"/>
                                        </p:tgtEl>
                                        <p:attrNameLst>
                                          <p:attrName>ppt_x</p:attrName>
                                        </p:attrNameLst>
                                      </p:cBhvr>
                                      <p:tavLst>
                                        <p:tav tm="0">
                                          <p:val>
                                            <p:strVal val="#ppt_x"/>
                                          </p:val>
                                        </p:tav>
                                        <p:tav tm="100000">
                                          <p:val>
                                            <p:strVal val="#ppt_x"/>
                                          </p:val>
                                        </p:tav>
                                      </p:tavLst>
                                    </p:anim>
                                    <p:anim calcmode="lin" valueType="num">
                                      <p:cBhvr>
                                        <p:cTn id="161" dur="1000" fill="hold"/>
                                        <p:tgtEl>
                                          <p:spTgt spid="108"/>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97"/>
                                        </p:tgtEl>
                                        <p:attrNameLst>
                                          <p:attrName>style.visibility</p:attrName>
                                        </p:attrNameLst>
                                      </p:cBhvr>
                                      <p:to>
                                        <p:strVal val="visible"/>
                                      </p:to>
                                    </p:set>
                                    <p:animEffect transition="in" filter="fade">
                                      <p:cBhvr>
                                        <p:cTn id="164" dur="1000"/>
                                        <p:tgtEl>
                                          <p:spTgt spid="97"/>
                                        </p:tgtEl>
                                      </p:cBhvr>
                                    </p:animEffect>
                                    <p:anim calcmode="lin" valueType="num">
                                      <p:cBhvr>
                                        <p:cTn id="165" dur="1000" fill="hold"/>
                                        <p:tgtEl>
                                          <p:spTgt spid="97"/>
                                        </p:tgtEl>
                                        <p:attrNameLst>
                                          <p:attrName>ppt_x</p:attrName>
                                        </p:attrNameLst>
                                      </p:cBhvr>
                                      <p:tavLst>
                                        <p:tav tm="0">
                                          <p:val>
                                            <p:strVal val="#ppt_x"/>
                                          </p:val>
                                        </p:tav>
                                        <p:tav tm="100000">
                                          <p:val>
                                            <p:strVal val="#ppt_x"/>
                                          </p:val>
                                        </p:tav>
                                      </p:tavLst>
                                    </p:anim>
                                    <p:anim calcmode="lin" valueType="num">
                                      <p:cBhvr>
                                        <p:cTn id="166" dur="1000" fill="hold"/>
                                        <p:tgtEl>
                                          <p:spTgt spid="97"/>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109"/>
                                        </p:tgtEl>
                                        <p:attrNameLst>
                                          <p:attrName>style.visibility</p:attrName>
                                        </p:attrNameLst>
                                      </p:cBhvr>
                                      <p:to>
                                        <p:strVal val="visible"/>
                                      </p:to>
                                    </p:set>
                                    <p:animEffect transition="in" filter="fade">
                                      <p:cBhvr>
                                        <p:cTn id="169" dur="1000"/>
                                        <p:tgtEl>
                                          <p:spTgt spid="109"/>
                                        </p:tgtEl>
                                      </p:cBhvr>
                                    </p:animEffect>
                                    <p:anim calcmode="lin" valueType="num">
                                      <p:cBhvr>
                                        <p:cTn id="170" dur="1000" fill="hold"/>
                                        <p:tgtEl>
                                          <p:spTgt spid="109"/>
                                        </p:tgtEl>
                                        <p:attrNameLst>
                                          <p:attrName>ppt_x</p:attrName>
                                        </p:attrNameLst>
                                      </p:cBhvr>
                                      <p:tavLst>
                                        <p:tav tm="0">
                                          <p:val>
                                            <p:strVal val="#ppt_x"/>
                                          </p:val>
                                        </p:tav>
                                        <p:tav tm="100000">
                                          <p:val>
                                            <p:strVal val="#ppt_x"/>
                                          </p:val>
                                        </p:tav>
                                      </p:tavLst>
                                    </p:anim>
                                    <p:anim calcmode="lin" valueType="num">
                                      <p:cBhvr>
                                        <p:cTn id="1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2" presetClass="entr" presetSubtype="4" fill="hold" grpId="0" nodeType="clickEffect">
                                  <p:stCondLst>
                                    <p:cond delay="0"/>
                                  </p:stCondLst>
                                  <p:childTnLst>
                                    <p:set>
                                      <p:cBhvr>
                                        <p:cTn id="175" dur="1" fill="hold">
                                          <p:stCondLst>
                                            <p:cond delay="0"/>
                                          </p:stCondLst>
                                        </p:cTn>
                                        <p:tgtEl>
                                          <p:spTgt spid="93"/>
                                        </p:tgtEl>
                                        <p:attrNameLst>
                                          <p:attrName>style.visibility</p:attrName>
                                        </p:attrNameLst>
                                      </p:cBhvr>
                                      <p:to>
                                        <p:strVal val="visible"/>
                                      </p:to>
                                    </p:set>
                                    <p:animEffect transition="in" filter="wipe(down)">
                                      <p:cBhvr>
                                        <p:cTn id="176" dur="500"/>
                                        <p:tgtEl>
                                          <p:spTgt spid="93"/>
                                        </p:tgtEl>
                                      </p:cBhvr>
                                    </p:animEffect>
                                  </p:childTnLst>
                                </p:cTn>
                              </p:par>
                              <p:par>
                                <p:cTn id="177" presetID="22" presetClass="entr" presetSubtype="1" fill="hold" grpId="0" nodeType="withEffect">
                                  <p:stCondLst>
                                    <p:cond delay="0"/>
                                  </p:stCondLst>
                                  <p:childTnLst>
                                    <p:set>
                                      <p:cBhvr>
                                        <p:cTn id="178" dur="1" fill="hold">
                                          <p:stCondLst>
                                            <p:cond delay="0"/>
                                          </p:stCondLst>
                                        </p:cTn>
                                        <p:tgtEl>
                                          <p:spTgt spid="114"/>
                                        </p:tgtEl>
                                        <p:attrNameLst>
                                          <p:attrName>style.visibility</p:attrName>
                                        </p:attrNameLst>
                                      </p:cBhvr>
                                      <p:to>
                                        <p:strVal val="visible"/>
                                      </p:to>
                                    </p:set>
                                    <p:animEffect transition="in" filter="wipe(up)">
                                      <p:cBhvr>
                                        <p:cTn id="179" dur="500"/>
                                        <p:tgtEl>
                                          <p:spTgt spid="114"/>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4" fill="hold" grpId="0" nodeType="clickEffect">
                                  <p:stCondLst>
                                    <p:cond delay="0"/>
                                  </p:stCondLst>
                                  <p:childTnLst>
                                    <p:set>
                                      <p:cBhvr>
                                        <p:cTn id="183" dur="1" fill="hold">
                                          <p:stCondLst>
                                            <p:cond delay="0"/>
                                          </p:stCondLst>
                                        </p:cTn>
                                        <p:tgtEl>
                                          <p:spTgt spid="92"/>
                                        </p:tgtEl>
                                        <p:attrNameLst>
                                          <p:attrName>style.visibility</p:attrName>
                                        </p:attrNameLst>
                                      </p:cBhvr>
                                      <p:to>
                                        <p:strVal val="visible"/>
                                      </p:to>
                                    </p:set>
                                    <p:animEffect transition="in" filter="wipe(down)">
                                      <p:cBhvr>
                                        <p:cTn id="184" dur="500"/>
                                        <p:tgtEl>
                                          <p:spTgt spid="92"/>
                                        </p:tgtEl>
                                      </p:cBhvr>
                                    </p:animEffect>
                                  </p:childTnLst>
                                </p:cTn>
                              </p:par>
                              <p:par>
                                <p:cTn id="185" presetID="22" presetClass="entr" presetSubtype="1" fill="hold" grpId="0" nodeType="withEffect">
                                  <p:stCondLst>
                                    <p:cond delay="0"/>
                                  </p:stCondLst>
                                  <p:childTnLst>
                                    <p:set>
                                      <p:cBhvr>
                                        <p:cTn id="186" dur="1" fill="hold">
                                          <p:stCondLst>
                                            <p:cond delay="0"/>
                                          </p:stCondLst>
                                        </p:cTn>
                                        <p:tgtEl>
                                          <p:spTgt spid="113"/>
                                        </p:tgtEl>
                                        <p:attrNameLst>
                                          <p:attrName>style.visibility</p:attrName>
                                        </p:attrNameLst>
                                      </p:cBhvr>
                                      <p:to>
                                        <p:strVal val="visible"/>
                                      </p:to>
                                    </p:set>
                                    <p:animEffect transition="in" filter="wipe(up)">
                                      <p:cBhvr>
                                        <p:cTn id="187" dur="500"/>
                                        <p:tgtEl>
                                          <p:spTgt spid="113"/>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4" fill="hold" grpId="0" nodeType="clickEffect">
                                  <p:stCondLst>
                                    <p:cond delay="0"/>
                                  </p:stCondLst>
                                  <p:childTnLst>
                                    <p:set>
                                      <p:cBhvr>
                                        <p:cTn id="191" dur="1" fill="hold">
                                          <p:stCondLst>
                                            <p:cond delay="0"/>
                                          </p:stCondLst>
                                        </p:cTn>
                                        <p:tgtEl>
                                          <p:spTgt spid="96"/>
                                        </p:tgtEl>
                                        <p:attrNameLst>
                                          <p:attrName>style.visibility</p:attrName>
                                        </p:attrNameLst>
                                      </p:cBhvr>
                                      <p:to>
                                        <p:strVal val="visible"/>
                                      </p:to>
                                    </p:set>
                                    <p:animEffect transition="in" filter="wipe(down)">
                                      <p:cBhvr>
                                        <p:cTn id="192" dur="500"/>
                                        <p:tgtEl>
                                          <p:spTgt spid="96"/>
                                        </p:tgtEl>
                                      </p:cBhvr>
                                    </p:animEffect>
                                  </p:childTnLst>
                                </p:cTn>
                              </p:par>
                              <p:par>
                                <p:cTn id="193" presetID="22" presetClass="entr" presetSubtype="1" fill="hold" grpId="0" nodeType="withEffect">
                                  <p:stCondLst>
                                    <p:cond delay="0"/>
                                  </p:stCondLst>
                                  <p:childTnLst>
                                    <p:set>
                                      <p:cBhvr>
                                        <p:cTn id="194" dur="1" fill="hold">
                                          <p:stCondLst>
                                            <p:cond delay="0"/>
                                          </p:stCondLst>
                                        </p:cTn>
                                        <p:tgtEl>
                                          <p:spTgt spid="115"/>
                                        </p:tgtEl>
                                        <p:attrNameLst>
                                          <p:attrName>style.visibility</p:attrName>
                                        </p:attrNameLst>
                                      </p:cBhvr>
                                      <p:to>
                                        <p:strVal val="visible"/>
                                      </p:to>
                                    </p:set>
                                    <p:animEffect transition="in" filter="wipe(up)">
                                      <p:cBhvr>
                                        <p:cTn id="195" dur="500"/>
                                        <p:tgtEl>
                                          <p:spTgt spid="115"/>
                                        </p:tgtEl>
                                      </p:cBhvr>
                                    </p:animEffect>
                                  </p:childTnLst>
                                </p:cTn>
                              </p:par>
                            </p:childTnLst>
                          </p:cTn>
                        </p:par>
                      </p:childTnLst>
                    </p:cTn>
                  </p:par>
                  <p:par>
                    <p:cTn id="196" fill="hold">
                      <p:stCondLst>
                        <p:cond delay="indefinite"/>
                      </p:stCondLst>
                      <p:childTnLst>
                        <p:par>
                          <p:cTn id="197" fill="hold">
                            <p:stCondLst>
                              <p:cond delay="0"/>
                            </p:stCondLst>
                            <p:childTnLst>
                              <p:par>
                                <p:cTn id="198" presetID="16" presetClass="exit" presetSubtype="37" fill="hold" grpId="0" nodeType="clickEffect">
                                  <p:stCondLst>
                                    <p:cond delay="0"/>
                                  </p:stCondLst>
                                  <p:childTnLst>
                                    <p:animEffect transition="out" filter="barn(outVertical)">
                                      <p:cBhvr>
                                        <p:cTn id="199" dur="500"/>
                                        <p:tgtEl>
                                          <p:spTgt spid="71"/>
                                        </p:tgtEl>
                                      </p:cBhvr>
                                    </p:animEffect>
                                    <p:set>
                                      <p:cBhvr>
                                        <p:cTn id="200" dur="1" fill="hold">
                                          <p:stCondLst>
                                            <p:cond delay="499"/>
                                          </p:stCondLst>
                                        </p:cTn>
                                        <p:tgtEl>
                                          <p:spTgt spid="71"/>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22" presetClass="entr" presetSubtype="4" fill="hold" nodeType="clickEffect">
                                  <p:stCondLst>
                                    <p:cond delay="0"/>
                                  </p:stCondLst>
                                  <p:childTnLst>
                                    <p:set>
                                      <p:cBhvr>
                                        <p:cTn id="204" dur="1" fill="hold">
                                          <p:stCondLst>
                                            <p:cond delay="0"/>
                                          </p:stCondLst>
                                        </p:cTn>
                                        <p:tgtEl>
                                          <p:spTgt spid="65"/>
                                        </p:tgtEl>
                                        <p:attrNameLst>
                                          <p:attrName>style.visibility</p:attrName>
                                        </p:attrNameLst>
                                      </p:cBhvr>
                                      <p:to>
                                        <p:strVal val="visible"/>
                                      </p:to>
                                    </p:set>
                                    <p:animEffect transition="in" filter="wipe(down)">
                                      <p:cBhvr>
                                        <p:cTn id="205" dur="750"/>
                                        <p:tgtEl>
                                          <p:spTgt spid="65"/>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1" fill="hold" nodeType="clickEffect">
                                  <p:stCondLst>
                                    <p:cond delay="0"/>
                                  </p:stCondLst>
                                  <p:childTnLst>
                                    <p:set>
                                      <p:cBhvr>
                                        <p:cTn id="209" dur="1" fill="hold">
                                          <p:stCondLst>
                                            <p:cond delay="0"/>
                                          </p:stCondLst>
                                        </p:cTn>
                                        <p:tgtEl>
                                          <p:spTgt spid="100"/>
                                        </p:tgtEl>
                                        <p:attrNameLst>
                                          <p:attrName>style.visibility</p:attrName>
                                        </p:attrNameLst>
                                      </p:cBhvr>
                                      <p:to>
                                        <p:strVal val="visible"/>
                                      </p:to>
                                    </p:set>
                                    <p:animEffect transition="in" filter="wipe(up)">
                                      <p:cBhvr>
                                        <p:cTn id="210" dur="750"/>
                                        <p:tgtEl>
                                          <p:spTgt spid="100"/>
                                        </p:tgtEl>
                                      </p:cBhvr>
                                    </p:animEffect>
                                  </p:childTnLst>
                                </p:cTn>
                              </p:par>
                            </p:childTnLst>
                          </p:cTn>
                        </p:par>
                      </p:childTnLst>
                    </p:cTn>
                  </p:par>
                  <p:par>
                    <p:cTn id="211" fill="hold">
                      <p:stCondLst>
                        <p:cond delay="indefinite"/>
                      </p:stCondLst>
                      <p:childTnLst>
                        <p:par>
                          <p:cTn id="212" fill="hold">
                            <p:stCondLst>
                              <p:cond delay="0"/>
                            </p:stCondLst>
                            <p:childTnLst>
                              <p:par>
                                <p:cTn id="213" presetID="26" presetClass="entr" presetSubtype="0" fill="hold" grpId="0" nodeType="clickEffect">
                                  <p:stCondLst>
                                    <p:cond delay="0"/>
                                  </p:stCondLst>
                                  <p:childTnLst>
                                    <p:set>
                                      <p:cBhvr>
                                        <p:cTn id="214" dur="1" fill="hold">
                                          <p:stCondLst>
                                            <p:cond delay="0"/>
                                          </p:stCondLst>
                                        </p:cTn>
                                        <p:tgtEl>
                                          <p:spTgt spid="116"/>
                                        </p:tgtEl>
                                        <p:attrNameLst>
                                          <p:attrName>style.visibility</p:attrName>
                                        </p:attrNameLst>
                                      </p:cBhvr>
                                      <p:to>
                                        <p:strVal val="visible"/>
                                      </p:to>
                                    </p:set>
                                    <p:animEffect transition="in" filter="wipe(down)">
                                      <p:cBhvr>
                                        <p:cTn id="215" dur="580">
                                          <p:stCondLst>
                                            <p:cond delay="0"/>
                                          </p:stCondLst>
                                        </p:cTn>
                                        <p:tgtEl>
                                          <p:spTgt spid="116"/>
                                        </p:tgtEl>
                                      </p:cBhvr>
                                    </p:animEffect>
                                    <p:anim calcmode="lin" valueType="num">
                                      <p:cBhvr>
                                        <p:cTn id="216" dur="1822" tmFilter="0,0; 0.14,0.36; 0.43,0.73; 0.71,0.91; 1.0,1.0">
                                          <p:stCondLst>
                                            <p:cond delay="0"/>
                                          </p:stCondLst>
                                        </p:cTn>
                                        <p:tgtEl>
                                          <p:spTgt spid="116"/>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16"/>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16"/>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16"/>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16"/>
                                        </p:tgtEl>
                                        <p:attrNameLst>
                                          <p:attrName>ppt_y</p:attrName>
                                        </p:attrNameLst>
                                      </p:cBhvr>
                                      <p:tavLst>
                                        <p:tav tm="0" fmla="#ppt_y-sin(pi*$)/81">
                                          <p:val>
                                            <p:fltVal val="0"/>
                                          </p:val>
                                        </p:tav>
                                        <p:tav tm="100000">
                                          <p:val>
                                            <p:fltVal val="1"/>
                                          </p:val>
                                        </p:tav>
                                      </p:tavLst>
                                    </p:anim>
                                    <p:animScale>
                                      <p:cBhvr>
                                        <p:cTn id="221" dur="26">
                                          <p:stCondLst>
                                            <p:cond delay="650"/>
                                          </p:stCondLst>
                                        </p:cTn>
                                        <p:tgtEl>
                                          <p:spTgt spid="116"/>
                                        </p:tgtEl>
                                      </p:cBhvr>
                                      <p:to x="100000" y="60000"/>
                                    </p:animScale>
                                    <p:animScale>
                                      <p:cBhvr>
                                        <p:cTn id="222" dur="166" decel="50000">
                                          <p:stCondLst>
                                            <p:cond delay="676"/>
                                          </p:stCondLst>
                                        </p:cTn>
                                        <p:tgtEl>
                                          <p:spTgt spid="116"/>
                                        </p:tgtEl>
                                      </p:cBhvr>
                                      <p:to x="100000" y="100000"/>
                                    </p:animScale>
                                    <p:animScale>
                                      <p:cBhvr>
                                        <p:cTn id="223" dur="26">
                                          <p:stCondLst>
                                            <p:cond delay="1312"/>
                                          </p:stCondLst>
                                        </p:cTn>
                                        <p:tgtEl>
                                          <p:spTgt spid="116"/>
                                        </p:tgtEl>
                                      </p:cBhvr>
                                      <p:to x="100000" y="80000"/>
                                    </p:animScale>
                                    <p:animScale>
                                      <p:cBhvr>
                                        <p:cTn id="224" dur="166" decel="50000">
                                          <p:stCondLst>
                                            <p:cond delay="1338"/>
                                          </p:stCondLst>
                                        </p:cTn>
                                        <p:tgtEl>
                                          <p:spTgt spid="116"/>
                                        </p:tgtEl>
                                      </p:cBhvr>
                                      <p:to x="100000" y="100000"/>
                                    </p:animScale>
                                    <p:animScale>
                                      <p:cBhvr>
                                        <p:cTn id="225" dur="26">
                                          <p:stCondLst>
                                            <p:cond delay="1642"/>
                                          </p:stCondLst>
                                        </p:cTn>
                                        <p:tgtEl>
                                          <p:spTgt spid="116"/>
                                        </p:tgtEl>
                                      </p:cBhvr>
                                      <p:to x="100000" y="90000"/>
                                    </p:animScale>
                                    <p:animScale>
                                      <p:cBhvr>
                                        <p:cTn id="226" dur="166" decel="50000">
                                          <p:stCondLst>
                                            <p:cond delay="1668"/>
                                          </p:stCondLst>
                                        </p:cTn>
                                        <p:tgtEl>
                                          <p:spTgt spid="116"/>
                                        </p:tgtEl>
                                      </p:cBhvr>
                                      <p:to x="100000" y="100000"/>
                                    </p:animScale>
                                    <p:animScale>
                                      <p:cBhvr>
                                        <p:cTn id="227" dur="26">
                                          <p:stCondLst>
                                            <p:cond delay="1808"/>
                                          </p:stCondLst>
                                        </p:cTn>
                                        <p:tgtEl>
                                          <p:spTgt spid="116"/>
                                        </p:tgtEl>
                                      </p:cBhvr>
                                      <p:to x="100000" y="95000"/>
                                    </p:animScale>
                                    <p:animScale>
                                      <p:cBhvr>
                                        <p:cTn id="228" dur="166" decel="50000">
                                          <p:stCondLst>
                                            <p:cond delay="1834"/>
                                          </p:stCondLst>
                                        </p:cTn>
                                        <p:tgtEl>
                                          <p:spTgt spid="116"/>
                                        </p:tgtEl>
                                      </p:cBhvr>
                                      <p:to x="100000" y="100000"/>
                                    </p:animScale>
                                  </p:childTnLst>
                                </p:cTn>
                              </p:par>
                            </p:childTnLst>
                          </p:cTn>
                        </p:par>
                      </p:childTnLst>
                    </p:cTn>
                  </p:par>
                  <p:par>
                    <p:cTn id="229" fill="hold">
                      <p:stCondLst>
                        <p:cond delay="indefinite"/>
                      </p:stCondLst>
                      <p:childTnLst>
                        <p:par>
                          <p:cTn id="230" fill="hold">
                            <p:stCondLst>
                              <p:cond delay="0"/>
                            </p:stCondLst>
                            <p:childTnLst>
                              <p:par>
                                <p:cTn id="231" presetID="26" presetClass="entr" presetSubtype="0" fill="hold" grpId="0" nodeType="clickEffect">
                                  <p:stCondLst>
                                    <p:cond delay="0"/>
                                  </p:stCondLst>
                                  <p:childTnLst>
                                    <p:set>
                                      <p:cBhvr>
                                        <p:cTn id="232" dur="1" fill="hold">
                                          <p:stCondLst>
                                            <p:cond delay="0"/>
                                          </p:stCondLst>
                                        </p:cTn>
                                        <p:tgtEl>
                                          <p:spTgt spid="129"/>
                                        </p:tgtEl>
                                        <p:attrNameLst>
                                          <p:attrName>style.visibility</p:attrName>
                                        </p:attrNameLst>
                                      </p:cBhvr>
                                      <p:to>
                                        <p:strVal val="visible"/>
                                      </p:to>
                                    </p:set>
                                    <p:animEffect transition="in" filter="wipe(down)">
                                      <p:cBhvr>
                                        <p:cTn id="233" dur="580">
                                          <p:stCondLst>
                                            <p:cond delay="0"/>
                                          </p:stCondLst>
                                        </p:cTn>
                                        <p:tgtEl>
                                          <p:spTgt spid="129"/>
                                        </p:tgtEl>
                                      </p:cBhvr>
                                    </p:animEffect>
                                    <p:anim calcmode="lin" valueType="num">
                                      <p:cBhvr>
                                        <p:cTn id="234" dur="1822" tmFilter="0,0; 0.14,0.36; 0.43,0.73; 0.71,0.91; 1.0,1.0">
                                          <p:stCondLst>
                                            <p:cond delay="0"/>
                                          </p:stCondLst>
                                        </p:cTn>
                                        <p:tgtEl>
                                          <p:spTgt spid="129"/>
                                        </p:tgtEl>
                                        <p:attrNameLst>
                                          <p:attrName>ppt_x</p:attrName>
                                        </p:attrNameLst>
                                      </p:cBhvr>
                                      <p:tavLst>
                                        <p:tav tm="0">
                                          <p:val>
                                            <p:strVal val="#ppt_x-0.25"/>
                                          </p:val>
                                        </p:tav>
                                        <p:tav tm="100000">
                                          <p:val>
                                            <p:strVal val="#ppt_x"/>
                                          </p:val>
                                        </p:tav>
                                      </p:tavLst>
                                    </p:anim>
                                    <p:anim calcmode="lin" valueType="num">
                                      <p:cBhvr>
                                        <p:cTn id="235" dur="664" tmFilter="0.0,0.0; 0.25,0.07; 0.50,0.2; 0.75,0.467; 1.0,1.0">
                                          <p:stCondLst>
                                            <p:cond delay="0"/>
                                          </p:stCondLst>
                                        </p:cTn>
                                        <p:tgtEl>
                                          <p:spTgt spid="129"/>
                                        </p:tgtEl>
                                        <p:attrNameLst>
                                          <p:attrName>ppt_y</p:attrName>
                                        </p:attrNameLst>
                                      </p:cBhvr>
                                      <p:tavLst>
                                        <p:tav tm="0" fmla="#ppt_y-sin(pi*$)/3">
                                          <p:val>
                                            <p:fltVal val="0.5"/>
                                          </p:val>
                                        </p:tav>
                                        <p:tav tm="100000">
                                          <p:val>
                                            <p:fltVal val="1"/>
                                          </p:val>
                                        </p:tav>
                                      </p:tavLst>
                                    </p:anim>
                                    <p:anim calcmode="lin" valueType="num">
                                      <p:cBhvr>
                                        <p:cTn id="236" dur="664" tmFilter="0, 0; 0.125,0.2665; 0.25,0.4; 0.375,0.465; 0.5,0.5;  0.625,0.535; 0.75,0.6; 0.875,0.7335; 1,1">
                                          <p:stCondLst>
                                            <p:cond delay="664"/>
                                          </p:stCondLst>
                                        </p:cTn>
                                        <p:tgtEl>
                                          <p:spTgt spid="129"/>
                                        </p:tgtEl>
                                        <p:attrNameLst>
                                          <p:attrName>ppt_y</p:attrName>
                                        </p:attrNameLst>
                                      </p:cBhvr>
                                      <p:tavLst>
                                        <p:tav tm="0" fmla="#ppt_y-sin(pi*$)/9">
                                          <p:val>
                                            <p:fltVal val="0"/>
                                          </p:val>
                                        </p:tav>
                                        <p:tav tm="100000">
                                          <p:val>
                                            <p:fltVal val="1"/>
                                          </p:val>
                                        </p:tav>
                                      </p:tavLst>
                                    </p:anim>
                                    <p:anim calcmode="lin" valueType="num">
                                      <p:cBhvr>
                                        <p:cTn id="237" dur="332" tmFilter="0, 0; 0.125,0.2665; 0.25,0.4; 0.375,0.465; 0.5,0.5;  0.625,0.535; 0.75,0.6; 0.875,0.7335; 1,1">
                                          <p:stCondLst>
                                            <p:cond delay="1324"/>
                                          </p:stCondLst>
                                        </p:cTn>
                                        <p:tgtEl>
                                          <p:spTgt spid="129"/>
                                        </p:tgtEl>
                                        <p:attrNameLst>
                                          <p:attrName>ppt_y</p:attrName>
                                        </p:attrNameLst>
                                      </p:cBhvr>
                                      <p:tavLst>
                                        <p:tav tm="0" fmla="#ppt_y-sin(pi*$)/27">
                                          <p:val>
                                            <p:fltVal val="0"/>
                                          </p:val>
                                        </p:tav>
                                        <p:tav tm="100000">
                                          <p:val>
                                            <p:fltVal val="1"/>
                                          </p:val>
                                        </p:tav>
                                      </p:tavLst>
                                    </p:anim>
                                    <p:anim calcmode="lin" valueType="num">
                                      <p:cBhvr>
                                        <p:cTn id="238" dur="164" tmFilter="0, 0; 0.125,0.2665; 0.25,0.4; 0.375,0.465; 0.5,0.5;  0.625,0.535; 0.75,0.6; 0.875,0.7335; 1,1">
                                          <p:stCondLst>
                                            <p:cond delay="1656"/>
                                          </p:stCondLst>
                                        </p:cTn>
                                        <p:tgtEl>
                                          <p:spTgt spid="129"/>
                                        </p:tgtEl>
                                        <p:attrNameLst>
                                          <p:attrName>ppt_y</p:attrName>
                                        </p:attrNameLst>
                                      </p:cBhvr>
                                      <p:tavLst>
                                        <p:tav tm="0" fmla="#ppt_y-sin(pi*$)/81">
                                          <p:val>
                                            <p:fltVal val="0"/>
                                          </p:val>
                                        </p:tav>
                                        <p:tav tm="100000">
                                          <p:val>
                                            <p:fltVal val="1"/>
                                          </p:val>
                                        </p:tav>
                                      </p:tavLst>
                                    </p:anim>
                                    <p:animScale>
                                      <p:cBhvr>
                                        <p:cTn id="239" dur="26">
                                          <p:stCondLst>
                                            <p:cond delay="650"/>
                                          </p:stCondLst>
                                        </p:cTn>
                                        <p:tgtEl>
                                          <p:spTgt spid="129"/>
                                        </p:tgtEl>
                                      </p:cBhvr>
                                      <p:to x="100000" y="60000"/>
                                    </p:animScale>
                                    <p:animScale>
                                      <p:cBhvr>
                                        <p:cTn id="240" dur="166" decel="50000">
                                          <p:stCondLst>
                                            <p:cond delay="676"/>
                                          </p:stCondLst>
                                        </p:cTn>
                                        <p:tgtEl>
                                          <p:spTgt spid="129"/>
                                        </p:tgtEl>
                                      </p:cBhvr>
                                      <p:to x="100000" y="100000"/>
                                    </p:animScale>
                                    <p:animScale>
                                      <p:cBhvr>
                                        <p:cTn id="241" dur="26">
                                          <p:stCondLst>
                                            <p:cond delay="1312"/>
                                          </p:stCondLst>
                                        </p:cTn>
                                        <p:tgtEl>
                                          <p:spTgt spid="129"/>
                                        </p:tgtEl>
                                      </p:cBhvr>
                                      <p:to x="100000" y="80000"/>
                                    </p:animScale>
                                    <p:animScale>
                                      <p:cBhvr>
                                        <p:cTn id="242" dur="166" decel="50000">
                                          <p:stCondLst>
                                            <p:cond delay="1338"/>
                                          </p:stCondLst>
                                        </p:cTn>
                                        <p:tgtEl>
                                          <p:spTgt spid="129"/>
                                        </p:tgtEl>
                                      </p:cBhvr>
                                      <p:to x="100000" y="100000"/>
                                    </p:animScale>
                                    <p:animScale>
                                      <p:cBhvr>
                                        <p:cTn id="243" dur="26">
                                          <p:stCondLst>
                                            <p:cond delay="1642"/>
                                          </p:stCondLst>
                                        </p:cTn>
                                        <p:tgtEl>
                                          <p:spTgt spid="129"/>
                                        </p:tgtEl>
                                      </p:cBhvr>
                                      <p:to x="100000" y="90000"/>
                                    </p:animScale>
                                    <p:animScale>
                                      <p:cBhvr>
                                        <p:cTn id="244" dur="166" decel="50000">
                                          <p:stCondLst>
                                            <p:cond delay="1668"/>
                                          </p:stCondLst>
                                        </p:cTn>
                                        <p:tgtEl>
                                          <p:spTgt spid="129"/>
                                        </p:tgtEl>
                                      </p:cBhvr>
                                      <p:to x="100000" y="100000"/>
                                    </p:animScale>
                                    <p:animScale>
                                      <p:cBhvr>
                                        <p:cTn id="245" dur="26">
                                          <p:stCondLst>
                                            <p:cond delay="1808"/>
                                          </p:stCondLst>
                                        </p:cTn>
                                        <p:tgtEl>
                                          <p:spTgt spid="129"/>
                                        </p:tgtEl>
                                      </p:cBhvr>
                                      <p:to x="100000" y="95000"/>
                                    </p:animScale>
                                    <p:animScale>
                                      <p:cBhvr>
                                        <p:cTn id="246" dur="166" decel="50000">
                                          <p:stCondLst>
                                            <p:cond delay="1834"/>
                                          </p:stCondLst>
                                        </p:cTn>
                                        <p:tgtEl>
                                          <p:spTgt spid="129"/>
                                        </p:tgtEl>
                                      </p:cBhvr>
                                      <p:to x="100000" y="100000"/>
                                    </p:animScale>
                                  </p:childTnLst>
                                </p:cTn>
                              </p:par>
                            </p:childTnLst>
                          </p:cTn>
                        </p:par>
                      </p:childTnLst>
                    </p:cTn>
                  </p:par>
                  <p:par>
                    <p:cTn id="247" fill="hold">
                      <p:stCondLst>
                        <p:cond delay="indefinite"/>
                      </p:stCondLst>
                      <p:childTnLst>
                        <p:par>
                          <p:cTn id="248" fill="hold">
                            <p:stCondLst>
                              <p:cond delay="0"/>
                            </p:stCondLst>
                            <p:childTnLst>
                              <p:par>
                                <p:cTn id="249" presetID="53" presetClass="entr" presetSubtype="16" fill="hold" grpId="0" nodeType="clickEffect">
                                  <p:stCondLst>
                                    <p:cond delay="0"/>
                                  </p:stCondLst>
                                  <p:childTnLst>
                                    <p:set>
                                      <p:cBhvr>
                                        <p:cTn id="250" dur="1" fill="hold">
                                          <p:stCondLst>
                                            <p:cond delay="0"/>
                                          </p:stCondLst>
                                        </p:cTn>
                                        <p:tgtEl>
                                          <p:spTgt spid="91"/>
                                        </p:tgtEl>
                                        <p:attrNameLst>
                                          <p:attrName>style.visibility</p:attrName>
                                        </p:attrNameLst>
                                      </p:cBhvr>
                                      <p:to>
                                        <p:strVal val="visible"/>
                                      </p:to>
                                    </p:set>
                                    <p:anim calcmode="lin" valueType="num">
                                      <p:cBhvr>
                                        <p:cTn id="251" dur="500" fill="hold"/>
                                        <p:tgtEl>
                                          <p:spTgt spid="91"/>
                                        </p:tgtEl>
                                        <p:attrNameLst>
                                          <p:attrName>ppt_w</p:attrName>
                                        </p:attrNameLst>
                                      </p:cBhvr>
                                      <p:tavLst>
                                        <p:tav tm="0">
                                          <p:val>
                                            <p:fltVal val="0"/>
                                          </p:val>
                                        </p:tav>
                                        <p:tav tm="100000">
                                          <p:val>
                                            <p:strVal val="#ppt_w"/>
                                          </p:val>
                                        </p:tav>
                                      </p:tavLst>
                                    </p:anim>
                                    <p:anim calcmode="lin" valueType="num">
                                      <p:cBhvr>
                                        <p:cTn id="252" dur="500" fill="hold"/>
                                        <p:tgtEl>
                                          <p:spTgt spid="91"/>
                                        </p:tgtEl>
                                        <p:attrNameLst>
                                          <p:attrName>ppt_h</p:attrName>
                                        </p:attrNameLst>
                                      </p:cBhvr>
                                      <p:tavLst>
                                        <p:tav tm="0">
                                          <p:val>
                                            <p:fltVal val="0"/>
                                          </p:val>
                                        </p:tav>
                                        <p:tav tm="100000">
                                          <p:val>
                                            <p:strVal val="#ppt_h"/>
                                          </p:val>
                                        </p:tav>
                                      </p:tavLst>
                                    </p:anim>
                                    <p:animEffect transition="in" filter="fade">
                                      <p:cBhvr>
                                        <p:cTn id="253" dur="500"/>
                                        <p:tgtEl>
                                          <p:spTgt spid="91"/>
                                        </p:tgtEl>
                                      </p:cBhvr>
                                    </p:animEffect>
                                  </p:childTnLst>
                                </p:cTn>
                              </p:par>
                              <p:par>
                                <p:cTn id="254" presetID="26" presetClass="emph" presetSubtype="0" repeatCount="4000" fill="hold" grpId="1" nodeType="withEffect">
                                  <p:stCondLst>
                                    <p:cond delay="0"/>
                                  </p:stCondLst>
                                  <p:childTnLst>
                                    <p:animEffect transition="out" filter="fade">
                                      <p:cBhvr>
                                        <p:cTn id="255" dur="500" tmFilter="0, 0; .2, .5; .8, .5; 1, 0"/>
                                        <p:tgtEl>
                                          <p:spTgt spid="91"/>
                                        </p:tgtEl>
                                      </p:cBhvr>
                                    </p:animEffect>
                                    <p:animScale>
                                      <p:cBhvr>
                                        <p:cTn id="256" dur="250" autoRev="1" fill="hold"/>
                                        <p:tgtEl>
                                          <p:spTgt spid="91"/>
                                        </p:tgtEl>
                                      </p:cBhvr>
                                      <p:by x="105000" y="105000"/>
                                    </p:animScale>
                                  </p:childTnLst>
                                </p:cTn>
                              </p:par>
                            </p:childTnLst>
                          </p:cTn>
                        </p:par>
                      </p:childTnLst>
                    </p:cTn>
                  </p:par>
                  <p:par>
                    <p:cTn id="257" fill="hold">
                      <p:stCondLst>
                        <p:cond delay="indefinite"/>
                      </p:stCondLst>
                      <p:childTnLst>
                        <p:par>
                          <p:cTn id="258" fill="hold">
                            <p:stCondLst>
                              <p:cond delay="0"/>
                            </p:stCondLst>
                            <p:childTnLst>
                              <p:par>
                                <p:cTn id="259" presetID="16" presetClass="exit" presetSubtype="37" fill="hold" grpId="0" nodeType="clickEffect">
                                  <p:stCondLst>
                                    <p:cond delay="0"/>
                                  </p:stCondLst>
                                  <p:childTnLst>
                                    <p:animEffect transition="out" filter="barn(outVertical)">
                                      <p:cBhvr>
                                        <p:cTn id="260" dur="500"/>
                                        <p:tgtEl>
                                          <p:spTgt spid="102"/>
                                        </p:tgtEl>
                                      </p:cBhvr>
                                    </p:animEffect>
                                    <p:set>
                                      <p:cBhvr>
                                        <p:cTn id="261" dur="1" fill="hold">
                                          <p:stCondLst>
                                            <p:cond delay="499"/>
                                          </p:stCondLst>
                                        </p:cTn>
                                        <p:tgtEl>
                                          <p:spTgt spid="102"/>
                                        </p:tgtEl>
                                        <p:attrNameLst>
                                          <p:attrName>style.visibility</p:attrName>
                                        </p:attrNameLst>
                                      </p:cBhvr>
                                      <p:to>
                                        <p:strVal val="hidden"/>
                                      </p:to>
                                    </p:set>
                                  </p:childTnLst>
                                </p:cTn>
                              </p:par>
                            </p:childTnLst>
                          </p:cTn>
                        </p:par>
                      </p:childTnLst>
                    </p:cTn>
                  </p:par>
                  <p:par>
                    <p:cTn id="262" fill="hold">
                      <p:stCondLst>
                        <p:cond delay="indefinite"/>
                      </p:stCondLst>
                      <p:childTnLst>
                        <p:par>
                          <p:cTn id="263" fill="hold">
                            <p:stCondLst>
                              <p:cond delay="0"/>
                            </p:stCondLst>
                            <p:childTnLst>
                              <p:par>
                                <p:cTn id="264" presetID="22" presetClass="entr" presetSubtype="4" fill="hold" nodeType="click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wipe(down)">
                                      <p:cBhvr>
                                        <p:cTn id="266" dur="750"/>
                                        <p:tgtEl>
                                          <p:spTgt spid="121"/>
                                        </p:tgtEl>
                                      </p:cBhvr>
                                    </p:animEffect>
                                  </p:childTnLst>
                                </p:cTn>
                              </p:par>
                            </p:childTnLst>
                          </p:cTn>
                        </p:par>
                      </p:childTnLst>
                    </p:cTn>
                  </p:par>
                  <p:par>
                    <p:cTn id="267" fill="hold">
                      <p:stCondLst>
                        <p:cond delay="indefinite"/>
                      </p:stCondLst>
                      <p:childTnLst>
                        <p:par>
                          <p:cTn id="268" fill="hold">
                            <p:stCondLst>
                              <p:cond delay="0"/>
                            </p:stCondLst>
                            <p:childTnLst>
                              <p:par>
                                <p:cTn id="269" presetID="22" presetClass="entr" presetSubtype="1" fill="hold" nodeType="clickEffect">
                                  <p:stCondLst>
                                    <p:cond delay="0"/>
                                  </p:stCondLst>
                                  <p:childTnLst>
                                    <p:set>
                                      <p:cBhvr>
                                        <p:cTn id="270" dur="1" fill="hold">
                                          <p:stCondLst>
                                            <p:cond delay="0"/>
                                          </p:stCondLst>
                                        </p:cTn>
                                        <p:tgtEl>
                                          <p:spTgt spid="122"/>
                                        </p:tgtEl>
                                        <p:attrNameLst>
                                          <p:attrName>style.visibility</p:attrName>
                                        </p:attrNameLst>
                                      </p:cBhvr>
                                      <p:to>
                                        <p:strVal val="visible"/>
                                      </p:to>
                                    </p:set>
                                    <p:animEffect transition="in" filter="wipe(up)">
                                      <p:cBhvr>
                                        <p:cTn id="271" dur="75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35" grpId="0" animBg="1"/>
      <p:bldP spid="47" grpId="0" animBg="1"/>
      <p:bldP spid="51" grpId="0" animBg="1"/>
      <p:bldP spid="81" grpId="0" animBg="1"/>
      <p:bldP spid="82" grpId="0" animBg="1"/>
      <p:bldP spid="84" grpId="0" animBg="1"/>
      <p:bldP spid="85" grpId="0" animBg="1"/>
      <p:bldP spid="86" grpId="0" animBg="1"/>
      <p:bldP spid="87" grpId="0" animBg="1"/>
      <p:bldP spid="89" grpId="0" animBg="1"/>
      <p:bldP spid="90" grpId="0" animBg="1"/>
      <p:bldP spid="94" grpId="0" animBg="1"/>
      <p:bldP spid="69" grpId="0" animBg="1"/>
      <p:bldP spid="70" grpId="0" animBg="1"/>
      <p:bldP spid="72" grpId="0" animBg="1"/>
      <p:bldP spid="74" grpId="0" animBg="1"/>
      <p:bldP spid="75" grpId="0" animBg="1"/>
      <p:bldP spid="76" grpId="0" animBg="1"/>
      <p:bldP spid="77" grpId="0" animBg="1"/>
      <p:bldP spid="80" grpId="0" animBg="1"/>
      <p:bldP spid="92" grpId="0" animBg="1"/>
      <p:bldP spid="93" grpId="0" animBg="1"/>
      <p:bldP spid="96" grpId="0" animBg="1"/>
      <p:bldP spid="97" grpId="0" animBg="1"/>
      <p:bldP spid="106" grpId="0" animBg="1"/>
      <p:bldP spid="108" grpId="0" animBg="1"/>
      <p:bldP spid="109" grpId="0" animBg="1"/>
      <p:bldP spid="113" grpId="0" animBg="1"/>
      <p:bldP spid="114" grpId="0" animBg="1"/>
      <p:bldP spid="115" grpId="0" animBg="1"/>
      <p:bldP spid="116" grpId="0" animBg="1"/>
      <p:bldP spid="129" grpId="0" animBg="1"/>
      <p:bldP spid="91" grpId="0" animBg="1"/>
      <p:bldP spid="91" grpId="1" animBg="1"/>
      <p:bldP spid="71" grpId="0" animBg="1"/>
      <p:bldP spid="10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2" y="-65198"/>
            <a:ext cx="9170712" cy="521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54</a:t>
            </a:fld>
            <a:endParaRPr lang="fr-FR" dirty="0">
              <a:solidFill>
                <a:schemeClr val="bg1">
                  <a:lumMod val="75000"/>
                </a:schemeClr>
              </a:solidFill>
            </a:endParaRPr>
          </a:p>
        </p:txBody>
      </p:sp>
      <p:sp>
        <p:nvSpPr>
          <p:cNvPr id="8" name="AutoShape 8" descr="Image result for sainte cÃ¨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6712" y="-76100"/>
            <a:ext cx="9170709" cy="52196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a:spLocks/>
          </p:cNvSpPr>
          <p:nvPr/>
        </p:nvSpPr>
        <p:spPr>
          <a:xfrm>
            <a:off x="1678527" y="1347614"/>
            <a:ext cx="5760232" cy="830997"/>
          </a:xfrm>
          <a:prstGeom prst="rect">
            <a:avLst/>
          </a:prstGeom>
          <a:noFill/>
        </p:spPr>
        <p:txBody>
          <a:bodyPr wrap="square" rtlCol="0">
            <a:spAutoFit/>
          </a:bodyPr>
          <a:lstStyle/>
          <a:p>
            <a:pPr algn="ctr"/>
            <a:r>
              <a:rPr lang="fr-FR" sz="4800" dirty="0">
                <a:solidFill>
                  <a:schemeClr val="bg1"/>
                </a:solidFill>
                <a:effectLst>
                  <a:outerShdw blurRad="38100" dist="38100" dir="2700000" algn="tl">
                    <a:srgbClr val="000000">
                      <a:alpha val="43137"/>
                    </a:srgbClr>
                  </a:outerShdw>
                </a:effectLst>
                <a:latin typeface="Apple Garamond" panose="02000506080000020004" pitchFamily="2" charset="0"/>
              </a:rPr>
              <a:t>La précision de Moïse</a:t>
            </a:r>
          </a:p>
        </p:txBody>
      </p:sp>
    </p:spTree>
    <p:extLst>
      <p:ext uri="{BB962C8B-B14F-4D97-AF65-F5344CB8AC3E}">
        <p14:creationId xmlns:p14="http://schemas.microsoft.com/office/powerpoint/2010/main" val="9661852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55</a:t>
            </a:fld>
            <a:endParaRPr lang="fr-FR" dirty="0">
              <a:solidFill>
                <a:schemeClr val="bg1">
                  <a:lumMod val="75000"/>
                </a:schemeClr>
              </a:solidFill>
            </a:endParaRPr>
          </a:p>
        </p:txBody>
      </p:sp>
      <p:sp>
        <p:nvSpPr>
          <p:cNvPr id="16" name="ZoneTexte 15"/>
          <p:cNvSpPr txBox="1"/>
          <p:nvPr/>
        </p:nvSpPr>
        <p:spPr>
          <a:xfrm>
            <a:off x="179512" y="123478"/>
            <a:ext cx="8208912" cy="3908762"/>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Tout le peuple sorti d'Égypte qui suivait Moïse était « suspendu » à ses directives, telle une armée aux ordres de son général.</a:t>
            </a:r>
          </a:p>
          <a:p>
            <a:endParaRPr lang="fr-FR" sz="1400" dirty="0">
              <a:solidFill>
                <a:schemeClr val="bg1"/>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Certains disent que le passage en Exode 16.23 n’est pas une preuve que le shabbat commence à l’aube : </a:t>
            </a:r>
            <a:r>
              <a:rPr lang="fr-FR" sz="1200" dirty="0">
                <a:solidFill>
                  <a:schemeClr val="bg1"/>
                </a:solidFill>
                <a:latin typeface="Arial" panose="020B0604020202020204" pitchFamily="34" charset="0"/>
                <a:cs typeface="Arial" panose="020B0604020202020204" pitchFamily="34" charset="0"/>
              </a:rPr>
              <a:t>« Celui-ci leur dit : C'est ce que YHWH a ordonné. </a:t>
            </a:r>
            <a:r>
              <a:rPr lang="fr-FR" sz="1200" dirty="0">
                <a:solidFill>
                  <a:srgbClr val="FFCC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Demain </a:t>
            </a:r>
            <a:r>
              <a:rPr lang="fr-FR" sz="1200" dirty="0">
                <a:solidFill>
                  <a:schemeClr val="bg1"/>
                </a:solidFill>
                <a:latin typeface="Arial" panose="020B0604020202020204" pitchFamily="34" charset="0"/>
                <a:cs typeface="Arial" panose="020B0604020202020204" pitchFamily="34" charset="0"/>
              </a:rPr>
              <a:t>est le </a:t>
            </a:r>
            <a:r>
              <a:rPr lang="fr-FR" sz="1200" dirty="0">
                <a:solidFill>
                  <a:srgbClr val="FFCC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jour du repos</a:t>
            </a:r>
            <a:r>
              <a:rPr lang="fr-FR" sz="1200" dirty="0">
                <a:solidFill>
                  <a:schemeClr val="bg1"/>
                </a:solidFill>
                <a:latin typeface="Arial" panose="020B0604020202020204" pitchFamily="34" charset="0"/>
                <a:cs typeface="Arial" panose="020B0604020202020204" pitchFamily="34" charset="0"/>
              </a:rPr>
              <a:t>, le </a:t>
            </a:r>
            <a:r>
              <a:rPr lang="fr-FR" sz="1200" dirty="0">
                <a:solidFill>
                  <a:srgbClr val="FFCC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shabbat consacré à YHWH</a:t>
            </a:r>
            <a:r>
              <a:rPr lang="fr-FR" sz="1200" dirty="0">
                <a:solidFill>
                  <a:schemeClr val="bg1"/>
                </a:solidFill>
                <a:latin typeface="Arial" panose="020B0604020202020204" pitchFamily="34" charset="0"/>
                <a:cs typeface="Arial" panose="020B0604020202020204" pitchFamily="34" charset="0"/>
              </a:rPr>
              <a:t>. Faites cuire ce que vous avez à faire cuire, faites bouillir ce que vous avez à faire bouillir et mettez en réserve jusqu'au</a:t>
            </a:r>
            <a:r>
              <a:rPr lang="fr-FR" sz="120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matin (demain) </a:t>
            </a:r>
            <a:r>
              <a:rPr lang="fr-FR" sz="1200" dirty="0">
                <a:solidFill>
                  <a:schemeClr val="bg1"/>
                </a:solidFill>
                <a:latin typeface="Arial" panose="020B0604020202020204" pitchFamily="34" charset="0"/>
                <a:cs typeface="Arial" panose="020B0604020202020204" pitchFamily="34" charset="0"/>
              </a:rPr>
              <a:t>tout ce qui restera.» </a:t>
            </a:r>
            <a:r>
              <a:rPr lang="fr-FR" sz="1100" dirty="0">
                <a:solidFill>
                  <a:srgbClr val="FFFF66"/>
                </a:solidFill>
                <a:latin typeface="Arial" panose="020B0604020202020204" pitchFamily="34" charset="0"/>
                <a:cs typeface="Arial" panose="020B0604020202020204" pitchFamily="34" charset="0"/>
              </a:rPr>
              <a:t>Ex 16.23</a:t>
            </a:r>
          </a:p>
          <a:p>
            <a:endParaRPr lang="fr-FR" sz="1200" dirty="0">
              <a:solidFill>
                <a:srgbClr val="FFFF66"/>
              </a:solidFill>
              <a:latin typeface="Arial" panose="020B0604020202020204" pitchFamily="34" charset="0"/>
              <a:cs typeface="Arial" panose="020B0604020202020204" pitchFamily="34" charset="0"/>
            </a:endParaRPr>
          </a:p>
          <a:p>
            <a:r>
              <a:rPr lang="fr-FR" sz="1400" u="sng" dirty="0">
                <a:solidFill>
                  <a:schemeClr val="bg1"/>
                </a:solidFill>
                <a:latin typeface="Arial" panose="020B0604020202020204" pitchFamily="34" charset="0"/>
                <a:cs typeface="Arial" panose="020B0604020202020204" pitchFamily="34" charset="0"/>
              </a:rPr>
              <a:t>Question</a:t>
            </a:r>
            <a:r>
              <a:rPr lang="fr-FR" sz="1400" dirty="0">
                <a:solidFill>
                  <a:schemeClr val="bg1"/>
                </a:solidFill>
                <a:latin typeface="Arial" panose="020B0604020202020204" pitchFamily="34" charset="0"/>
                <a:cs typeface="Arial" panose="020B0604020202020204" pitchFamily="34" charset="0"/>
              </a:rPr>
              <a:t> : Pourquoi Moïse n’a pas été suffisamment explicite en disant aux Israélites que le </a:t>
            </a:r>
            <a:r>
              <a:rPr lang="fr-FR" sz="14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coucher</a:t>
            </a:r>
            <a:r>
              <a:rPr lang="fr-FR"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du </a:t>
            </a:r>
            <a:r>
              <a:rPr lang="fr-FR" sz="1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soleil</a:t>
            </a:r>
            <a:r>
              <a:rPr lang="fr-FR" sz="1400" dirty="0">
                <a:solidFill>
                  <a:schemeClr val="bg1"/>
                </a:solidFill>
                <a:latin typeface="Arial" panose="020B0604020202020204" pitchFamily="34" charset="0"/>
                <a:cs typeface="Arial" panose="020B0604020202020204" pitchFamily="34" charset="0"/>
              </a:rPr>
              <a:t> annonçait le début du shabbat ? Moïse </a:t>
            </a:r>
            <a:r>
              <a:rPr lang="fr-FR" sz="1400" u="sng" dirty="0">
                <a:solidFill>
                  <a:schemeClr val="bg1"/>
                </a:solidFill>
                <a:latin typeface="Arial" panose="020B0604020202020204" pitchFamily="34" charset="0"/>
                <a:cs typeface="Arial" panose="020B0604020202020204" pitchFamily="34" charset="0"/>
              </a:rPr>
              <a:t>n’a pas dit</a:t>
            </a:r>
            <a:r>
              <a:rPr lang="fr-FR" sz="1400" dirty="0">
                <a:solidFill>
                  <a:schemeClr val="bg1"/>
                </a:solidFill>
                <a:latin typeface="Arial" panose="020B0604020202020204" pitchFamily="34" charset="0"/>
                <a:cs typeface="Arial" panose="020B0604020202020204" pitchFamily="34" charset="0"/>
              </a:rPr>
              <a:t> : « ce soir est le jour de repos… » !</a:t>
            </a:r>
          </a:p>
          <a:p>
            <a:endParaRPr lang="fr-FR" sz="1400" dirty="0">
              <a:solidFill>
                <a:schemeClr val="bg1"/>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S’il avait voulu informer le peuple que le nouveau cycle commence au </a:t>
            </a:r>
            <a:r>
              <a:rPr lang="fr-FR" sz="14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coucher</a:t>
            </a:r>
            <a:r>
              <a:rPr lang="fr-FR" sz="1400" dirty="0">
                <a:solidFill>
                  <a:schemeClr val="bg1"/>
                </a:solidFill>
                <a:latin typeface="Arial" panose="020B0604020202020204" pitchFamily="34" charset="0"/>
                <a:cs typeface="Arial" panose="020B0604020202020204" pitchFamily="34" charset="0"/>
              </a:rPr>
              <a:t> du </a:t>
            </a:r>
            <a:r>
              <a:rPr lang="fr-FR" sz="1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soleil </a:t>
            </a:r>
            <a:r>
              <a:rPr lang="fr-FR" sz="1400" dirty="0">
                <a:solidFill>
                  <a:schemeClr val="bg1"/>
                </a:solidFill>
                <a:latin typeface="Arial" panose="020B0604020202020204" pitchFamily="34" charset="0"/>
                <a:cs typeface="Arial" panose="020B0604020202020204" pitchFamily="34" charset="0"/>
              </a:rPr>
              <a:t>et à la période nocturne, il aurait utilisé l’expression &lt;</a:t>
            </a:r>
            <a:r>
              <a:rPr lang="fr-FR" sz="140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shemesh</a:t>
            </a:r>
            <a:r>
              <a:rPr lang="fr-FR" sz="1400" dirty="0">
                <a:solidFill>
                  <a:schemeClr val="bg1"/>
                </a:solidFill>
                <a:latin typeface="Arial" panose="020B0604020202020204" pitchFamily="34" charset="0"/>
                <a:cs typeface="Arial" panose="020B0604020202020204" pitchFamily="34" charset="0"/>
              </a:rPr>
              <a:t> </a:t>
            </a:r>
            <a:r>
              <a:rPr lang="fr-FR" sz="1400" dirty="0" err="1">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bow</a:t>
            </a:r>
            <a:r>
              <a:rPr lang="fr-FR" sz="1400" dirty="0">
                <a:solidFill>
                  <a:schemeClr val="bg1"/>
                </a:solidFill>
                <a:latin typeface="Arial" panose="020B0604020202020204" pitchFamily="34" charset="0"/>
                <a:cs typeface="Arial" panose="020B0604020202020204" pitchFamily="34" charset="0"/>
              </a:rPr>
              <a:t>&gt; qu’il emploie </a:t>
            </a:r>
            <a:r>
              <a:rPr lang="fr-FR" sz="1400" dirty="0">
                <a:solidFill>
                  <a:srgbClr val="FF3300"/>
                </a:solidFill>
                <a:latin typeface="Arial" panose="020B0604020202020204" pitchFamily="34" charset="0"/>
                <a:cs typeface="Arial" panose="020B0604020202020204" pitchFamily="34" charset="0"/>
              </a:rPr>
              <a:t>10x</a:t>
            </a:r>
            <a:r>
              <a:rPr lang="fr-FR" sz="1400" dirty="0">
                <a:solidFill>
                  <a:schemeClr val="bg1"/>
                </a:solidFill>
                <a:latin typeface="Arial" panose="020B0604020202020204" pitchFamily="34" charset="0"/>
                <a:cs typeface="Arial" panose="020B0604020202020204" pitchFamily="34" charset="0"/>
              </a:rPr>
              <a:t> dans ses écrits.</a:t>
            </a:r>
          </a:p>
          <a:p>
            <a:endParaRPr lang="fr-FR" sz="1400" dirty="0">
              <a:solidFill>
                <a:schemeClr val="bg1"/>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&lt;</a:t>
            </a:r>
            <a:r>
              <a:rPr lang="fr-FR" sz="1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shemesh</a:t>
            </a:r>
            <a:r>
              <a:rPr lang="fr-FR" sz="1400" baseline="30000" dirty="0">
                <a:solidFill>
                  <a:schemeClr val="bg1"/>
                </a:solidFill>
                <a:latin typeface="Arial" panose="020B0604020202020204" pitchFamily="34" charset="0"/>
                <a:cs typeface="Arial" panose="020B0604020202020204" pitchFamily="34" charset="0"/>
              </a:rPr>
              <a:t>8121</a:t>
            </a:r>
            <a:r>
              <a:rPr lang="fr-FR" sz="1400" dirty="0">
                <a:solidFill>
                  <a:schemeClr val="bg1"/>
                </a:solidFill>
                <a:latin typeface="Arial" panose="020B0604020202020204" pitchFamily="34" charset="0"/>
                <a:cs typeface="Arial" panose="020B0604020202020204" pitchFamily="34" charset="0"/>
              </a:rPr>
              <a:t>&gt; </a:t>
            </a:r>
            <a:r>
              <a:rPr lang="he-IL" sz="1600" dirty="0">
                <a:solidFill>
                  <a:schemeClr val="bg1"/>
                </a:solidFill>
                <a:latin typeface="Arial" panose="020B0604020202020204" pitchFamily="34" charset="0"/>
                <a:cs typeface="Arial" panose="020B0604020202020204" pitchFamily="34" charset="0"/>
              </a:rPr>
              <a:t>שמש</a:t>
            </a:r>
            <a:r>
              <a:rPr lang="fr-FR" sz="1600" dirty="0">
                <a:solidFill>
                  <a:schemeClr val="bg1"/>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 </a:t>
            </a:r>
            <a:r>
              <a:rPr lang="fr-FR" sz="1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soleil</a:t>
            </a:r>
          </a:p>
          <a:p>
            <a:r>
              <a:rPr lang="fr-FR" sz="1400" dirty="0">
                <a:solidFill>
                  <a:schemeClr val="bg1"/>
                </a:solidFill>
                <a:latin typeface="Arial" panose="020B0604020202020204" pitchFamily="34" charset="0"/>
                <a:cs typeface="Arial" panose="020B0604020202020204" pitchFamily="34" charset="0"/>
              </a:rPr>
              <a:t>&lt;</a:t>
            </a:r>
            <a:r>
              <a:rPr lang="fr-FR" sz="14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bow</a:t>
            </a:r>
            <a:r>
              <a:rPr lang="fr-FR" sz="1400" baseline="30000" dirty="0">
                <a:solidFill>
                  <a:schemeClr val="bg1"/>
                </a:solidFill>
                <a:latin typeface="Arial" panose="020B0604020202020204" pitchFamily="34" charset="0"/>
                <a:cs typeface="Arial" panose="020B0604020202020204" pitchFamily="34" charset="0"/>
              </a:rPr>
              <a:t>935</a:t>
            </a:r>
            <a:r>
              <a:rPr lang="fr-FR" sz="1400" dirty="0">
                <a:solidFill>
                  <a:schemeClr val="bg1"/>
                </a:solidFill>
                <a:latin typeface="Arial" panose="020B0604020202020204" pitchFamily="34" charset="0"/>
                <a:cs typeface="Arial" panose="020B0604020202020204" pitchFamily="34" charset="0"/>
              </a:rPr>
              <a:t>&gt; </a:t>
            </a:r>
            <a:r>
              <a:rPr lang="he-IL" sz="1600" dirty="0">
                <a:solidFill>
                  <a:schemeClr val="bg1"/>
                </a:solidFill>
                <a:latin typeface="Arial" panose="020B0604020202020204" pitchFamily="34" charset="0"/>
                <a:cs typeface="Arial" panose="020B0604020202020204" pitchFamily="34" charset="0"/>
              </a:rPr>
              <a:t>בּוא</a:t>
            </a:r>
            <a:r>
              <a:rPr lang="fr-FR" sz="1400" dirty="0">
                <a:solidFill>
                  <a:schemeClr val="bg1"/>
                </a:solidFill>
                <a:latin typeface="Arial" panose="020B0604020202020204" pitchFamily="34" charset="0"/>
                <a:cs typeface="Arial" panose="020B0604020202020204" pitchFamily="34" charset="0"/>
              </a:rPr>
              <a:t> = </a:t>
            </a:r>
            <a:r>
              <a:rPr lang="fr-FR" sz="14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entrer, venir, aller</a:t>
            </a:r>
          </a:p>
          <a:p>
            <a:endParaRPr lang="fr-FR" sz="1400" dirty="0">
              <a:solidFill>
                <a:schemeClr val="bg1"/>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Cette expression caractérise </a:t>
            </a:r>
            <a:r>
              <a:rPr lang="fr-FR" sz="1400" u="sng" dirty="0">
                <a:solidFill>
                  <a:schemeClr val="bg1"/>
                </a:solidFill>
                <a:latin typeface="Arial" panose="020B0604020202020204" pitchFamily="34" charset="0"/>
                <a:cs typeface="Arial" panose="020B0604020202020204" pitchFamily="34" charset="0"/>
              </a:rPr>
              <a:t>3 étapes</a:t>
            </a:r>
            <a:r>
              <a:rPr lang="fr-FR" sz="1400" dirty="0">
                <a:solidFill>
                  <a:schemeClr val="bg1"/>
                </a:solidFill>
                <a:latin typeface="Arial" panose="020B0604020202020204" pitchFamily="34" charset="0"/>
                <a:cs typeface="Arial" panose="020B0604020202020204" pitchFamily="34" charset="0"/>
              </a:rPr>
              <a:t> en relation avec le </a:t>
            </a:r>
            <a:r>
              <a:rPr lang="fr-FR" sz="14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coucher</a:t>
            </a:r>
            <a:r>
              <a:rPr lang="fr-FR" sz="1400" dirty="0">
                <a:solidFill>
                  <a:schemeClr val="bg1"/>
                </a:solidFill>
                <a:latin typeface="Arial" panose="020B0604020202020204" pitchFamily="34" charset="0"/>
                <a:cs typeface="Arial" panose="020B0604020202020204" pitchFamily="34" charset="0"/>
              </a:rPr>
              <a:t> du </a:t>
            </a:r>
            <a:r>
              <a:rPr lang="fr-FR" sz="1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soleil</a:t>
            </a:r>
            <a:r>
              <a:rPr lang="fr-FR" sz="1400" dirty="0">
                <a:solidFill>
                  <a:schemeClr val="bg1"/>
                </a:solidFill>
                <a:latin typeface="Arial" panose="020B0604020202020204" pitchFamily="34" charset="0"/>
                <a:cs typeface="Arial" panose="020B0604020202020204" pitchFamily="34" charset="0"/>
              </a:rPr>
              <a:t> : avant, pendant et après.</a:t>
            </a:r>
          </a:p>
        </p:txBody>
      </p:sp>
    </p:spTree>
    <p:extLst>
      <p:ext uri="{BB962C8B-B14F-4D97-AF65-F5344CB8AC3E}">
        <p14:creationId xmlns:p14="http://schemas.microsoft.com/office/powerpoint/2010/main" val="34474851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animEffect transition="in" filter="fade">
                                      <p:cBhvr>
                                        <p:cTn id="27" dur="500"/>
                                        <p:tgtEl>
                                          <p:spTgt spid="1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9" end="9"/>
                                            </p:txEl>
                                          </p:spTgt>
                                        </p:tgtEl>
                                        <p:attrNameLst>
                                          <p:attrName>style.visibility</p:attrName>
                                        </p:attrNameLst>
                                      </p:cBhvr>
                                      <p:to>
                                        <p:strVal val="visible"/>
                                      </p:to>
                                    </p:set>
                                    <p:animEffect transition="in" filter="fade">
                                      <p:cBhvr>
                                        <p:cTn id="32" dur="500"/>
                                        <p:tgtEl>
                                          <p:spTgt spid="16">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11" end="11"/>
                                            </p:txEl>
                                          </p:spTgt>
                                        </p:tgtEl>
                                        <p:attrNameLst>
                                          <p:attrName>style.visibility</p:attrName>
                                        </p:attrNameLst>
                                      </p:cBhvr>
                                      <p:to>
                                        <p:strVal val="visible"/>
                                      </p:to>
                                    </p:set>
                                    <p:animEffect transition="in" filter="fade">
                                      <p:cBhvr>
                                        <p:cTn id="37"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56</a:t>
            </a:fld>
            <a:endParaRPr lang="fr-FR" dirty="0">
              <a:solidFill>
                <a:schemeClr val="bg1">
                  <a:lumMod val="75000"/>
                </a:schemeClr>
              </a:solidFill>
            </a:endParaRPr>
          </a:p>
        </p:txBody>
      </p:sp>
      <p:sp>
        <p:nvSpPr>
          <p:cNvPr id="16" name="ZoneTexte 15"/>
          <p:cNvSpPr txBox="1"/>
          <p:nvPr/>
        </p:nvSpPr>
        <p:spPr>
          <a:xfrm>
            <a:off x="4191863" y="968410"/>
            <a:ext cx="4772625" cy="523220"/>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«Si tu prends en gage le vêtement de ton prochain, tu le lui rendras avant que le </a:t>
            </a:r>
            <a:r>
              <a:rPr lang="fr-FR" sz="1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soleil </a:t>
            </a:r>
            <a:r>
              <a:rPr lang="fr-FR" sz="1400" dirty="0">
                <a:solidFill>
                  <a:schemeClr val="bg1"/>
                </a:solidFill>
                <a:latin typeface="Arial" panose="020B0604020202020204" pitchFamily="34" charset="0"/>
                <a:cs typeface="Arial" panose="020B0604020202020204" pitchFamily="34" charset="0"/>
              </a:rPr>
              <a:t>soit </a:t>
            </a:r>
            <a:r>
              <a:rPr lang="fr-FR" sz="14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couché</a:t>
            </a:r>
            <a:r>
              <a:rPr lang="fr-FR" sz="1400" dirty="0">
                <a:solidFill>
                  <a:schemeClr val="bg1"/>
                </a:solidFill>
                <a:latin typeface="Arial" panose="020B0604020202020204" pitchFamily="34" charset="0"/>
                <a:cs typeface="Arial" panose="020B0604020202020204" pitchFamily="34" charset="0"/>
              </a:rPr>
              <a:t>. » </a:t>
            </a:r>
            <a:r>
              <a:rPr lang="fr-FR" sz="1200" dirty="0">
                <a:solidFill>
                  <a:srgbClr val="FFFF66"/>
                </a:solidFill>
                <a:latin typeface="Arial" panose="020B0604020202020204" pitchFamily="34" charset="0"/>
                <a:cs typeface="Arial" panose="020B0604020202020204" pitchFamily="34" charset="0"/>
              </a:rPr>
              <a:t>Exode 22.26</a:t>
            </a:r>
          </a:p>
        </p:txBody>
      </p:sp>
      <p:sp>
        <p:nvSpPr>
          <p:cNvPr id="17" name="Rectangle 16"/>
          <p:cNvSpPr/>
          <p:nvPr/>
        </p:nvSpPr>
        <p:spPr>
          <a:xfrm>
            <a:off x="3031782" y="-4286"/>
            <a:ext cx="3080436" cy="369332"/>
          </a:xfrm>
          <a:prstGeom prst="rect">
            <a:avLst/>
          </a:prstGeom>
          <a:ln>
            <a:solidFill>
              <a:srgbClr val="FFCC00"/>
            </a:solidFill>
          </a:ln>
          <a:effectLst>
            <a:glow rad="63500">
              <a:schemeClr val="accent6">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Avant le coucher du soleil</a:t>
            </a:r>
          </a:p>
        </p:txBody>
      </p:sp>
      <p:pic>
        <p:nvPicPr>
          <p:cNvPr id="10" name="Picture 2" descr="Image result for image du sole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135" y="537762"/>
            <a:ext cx="1077224" cy="1077224"/>
          </a:xfrm>
          <a:prstGeom prst="rect">
            <a:avLst/>
          </a:prstGeom>
          <a:noFill/>
          <a:extLst>
            <a:ext uri="{909E8E84-426E-40DD-AFC4-6F175D3DCCD1}">
              <a14:hiddenFill xmlns:a14="http://schemas.microsoft.com/office/drawing/2010/main">
                <a:solidFill>
                  <a:srgbClr val="FFFFFF"/>
                </a:solidFill>
              </a14:hiddenFill>
            </a:ext>
          </a:extLst>
        </p:spPr>
      </p:pic>
      <p:sp>
        <p:nvSpPr>
          <p:cNvPr id="11" name="Moins 10"/>
          <p:cNvSpPr/>
          <p:nvPr/>
        </p:nvSpPr>
        <p:spPr>
          <a:xfrm>
            <a:off x="707711" y="1491630"/>
            <a:ext cx="2324071" cy="540996"/>
          </a:xfrm>
          <a:prstGeom prst="mathMin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2" name="Rectangle 11"/>
          <p:cNvSpPr/>
          <p:nvPr/>
        </p:nvSpPr>
        <p:spPr>
          <a:xfrm>
            <a:off x="329529" y="2283796"/>
            <a:ext cx="3080436" cy="369332"/>
          </a:xfrm>
          <a:prstGeom prst="rect">
            <a:avLst/>
          </a:prstGeom>
          <a:ln>
            <a:solidFill>
              <a:srgbClr val="FFCC00"/>
            </a:solidFill>
          </a:ln>
          <a:effectLst>
            <a:glow rad="63500">
              <a:schemeClr val="accent6">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Pendant le coucher du soleil</a:t>
            </a:r>
          </a:p>
        </p:txBody>
      </p:sp>
      <p:sp>
        <p:nvSpPr>
          <p:cNvPr id="13" name="Rectangle 12"/>
          <p:cNvSpPr/>
          <p:nvPr/>
        </p:nvSpPr>
        <p:spPr>
          <a:xfrm>
            <a:off x="5580112" y="2306865"/>
            <a:ext cx="3080436" cy="369332"/>
          </a:xfrm>
          <a:prstGeom prst="rect">
            <a:avLst/>
          </a:prstGeom>
          <a:ln>
            <a:solidFill>
              <a:srgbClr val="FFCC00"/>
            </a:solidFill>
          </a:ln>
          <a:effectLst>
            <a:glow rad="63500">
              <a:schemeClr val="accent6">
                <a:satMod val="175000"/>
                <a:alpha val="40000"/>
              </a:schemeClr>
            </a:glow>
          </a:effectLst>
        </p:spPr>
        <p:txBody>
          <a:bodyPr wrap="square">
            <a:spAutoFit/>
          </a:bodyPr>
          <a:lstStyle/>
          <a:p>
            <a:pPr lvl="0" algn="ctr"/>
            <a:r>
              <a:rPr lang="fr-FR" dirty="0">
                <a:solidFill>
                  <a:schemeClr val="bg1"/>
                </a:solidFill>
                <a:latin typeface="Spectral Light" panose="02020302060000000000" pitchFamily="18" charset="0"/>
                <a:ea typeface="Batang" panose="02030600000101010101" pitchFamily="18" charset="-127"/>
                <a:cs typeface="Arial" panose="020B0604020202020204" pitchFamily="34" charset="0"/>
              </a:rPr>
              <a:t>Après le coucher du soleil</a:t>
            </a:r>
          </a:p>
        </p:txBody>
      </p:sp>
      <p:pic>
        <p:nvPicPr>
          <p:cNvPr id="14"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332914" y="3105119"/>
            <a:ext cx="1073666" cy="53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Moins 14"/>
          <p:cNvSpPr/>
          <p:nvPr/>
        </p:nvSpPr>
        <p:spPr>
          <a:xfrm>
            <a:off x="707711" y="3367259"/>
            <a:ext cx="2324071" cy="540996"/>
          </a:xfrm>
          <a:prstGeom prst="mathMin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8" name="Moins 17"/>
          <p:cNvSpPr/>
          <p:nvPr/>
        </p:nvSpPr>
        <p:spPr>
          <a:xfrm>
            <a:off x="6097463" y="2826263"/>
            <a:ext cx="2324071" cy="540996"/>
          </a:xfrm>
          <a:prstGeom prst="mathMin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21" name="Picture 2" descr="Image result for image du soleil"/>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720886" y="3147391"/>
            <a:ext cx="1077224" cy="1077224"/>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p:cNvSpPr txBox="1"/>
          <p:nvPr/>
        </p:nvSpPr>
        <p:spPr>
          <a:xfrm>
            <a:off x="118232" y="4217461"/>
            <a:ext cx="4073632" cy="523220"/>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Et comme le </a:t>
            </a:r>
            <a:r>
              <a:rPr lang="fr-FR" sz="1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soleil </a:t>
            </a:r>
            <a:r>
              <a:rPr lang="fr-FR" sz="1400" dirty="0">
                <a:solidFill>
                  <a:schemeClr val="bg1"/>
                </a:solidFill>
                <a:latin typeface="Arial" panose="020B0604020202020204" pitchFamily="34" charset="0"/>
                <a:cs typeface="Arial" panose="020B0604020202020204" pitchFamily="34" charset="0"/>
              </a:rPr>
              <a:t>se</a:t>
            </a:r>
            <a:r>
              <a:rPr lang="fr-FR" sz="14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couchait</a:t>
            </a:r>
            <a:r>
              <a:rPr lang="fr-FR" sz="1400" dirty="0">
                <a:solidFill>
                  <a:schemeClr val="bg1"/>
                </a:solidFill>
                <a:latin typeface="Arial" panose="020B0604020202020204" pitchFamily="34" charset="0"/>
                <a:cs typeface="Arial" panose="020B0604020202020204" pitchFamily="34" charset="0"/>
              </a:rPr>
              <a:t>, un profond sommeil tomba sur Abram… » </a:t>
            </a:r>
            <a:r>
              <a:rPr lang="fr-FR" sz="1200" dirty="0">
                <a:solidFill>
                  <a:srgbClr val="FFFF66"/>
                </a:solidFill>
                <a:latin typeface="Arial" panose="020B0604020202020204" pitchFamily="34" charset="0"/>
                <a:cs typeface="Arial" panose="020B0604020202020204" pitchFamily="34" charset="0"/>
              </a:rPr>
              <a:t>Genèse 15.12</a:t>
            </a:r>
          </a:p>
        </p:txBody>
      </p:sp>
      <p:sp>
        <p:nvSpPr>
          <p:cNvPr id="23" name="ZoneTexte 22"/>
          <p:cNvSpPr txBox="1"/>
          <p:nvPr/>
        </p:nvSpPr>
        <p:spPr>
          <a:xfrm>
            <a:off x="4694928" y="4217461"/>
            <a:ext cx="4073632" cy="523220"/>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«Et il arriva que le </a:t>
            </a:r>
            <a:r>
              <a:rPr lang="fr-FR" sz="1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soleil </a:t>
            </a:r>
            <a:r>
              <a:rPr lang="fr-FR" sz="1400" dirty="0">
                <a:solidFill>
                  <a:schemeClr val="bg1"/>
                </a:solidFill>
                <a:latin typeface="Arial" panose="020B0604020202020204" pitchFamily="34" charset="0"/>
                <a:cs typeface="Arial" panose="020B0604020202020204" pitchFamily="34" charset="0"/>
              </a:rPr>
              <a:t>s'étant </a:t>
            </a:r>
            <a:r>
              <a:rPr lang="fr-FR" sz="14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couché</a:t>
            </a:r>
            <a:r>
              <a:rPr lang="fr-FR" sz="1400" dirty="0">
                <a:solidFill>
                  <a:schemeClr val="bg1"/>
                </a:solidFill>
                <a:latin typeface="Arial" panose="020B0604020202020204" pitchFamily="34" charset="0"/>
                <a:cs typeface="Arial" panose="020B0604020202020204" pitchFamily="34" charset="0"/>
              </a:rPr>
              <a:t>, il y eut une obscurité épaisse… » </a:t>
            </a:r>
            <a:r>
              <a:rPr lang="fr-FR" sz="1200" dirty="0">
                <a:solidFill>
                  <a:srgbClr val="FFFF66"/>
                </a:solidFill>
                <a:latin typeface="Arial" panose="020B0604020202020204" pitchFamily="34" charset="0"/>
                <a:cs typeface="Arial" panose="020B0604020202020204" pitchFamily="34" charset="0"/>
              </a:rPr>
              <a:t>Genèse 15.17</a:t>
            </a:r>
          </a:p>
        </p:txBody>
      </p:sp>
    </p:spTree>
    <p:extLst>
      <p:ext uri="{BB962C8B-B14F-4D97-AF65-F5344CB8AC3E}">
        <p14:creationId xmlns:p14="http://schemas.microsoft.com/office/powerpoint/2010/main" val="216022161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500"/>
                                        <p:tgtEl>
                                          <p:spTgt spid="10"/>
                                        </p:tgtEl>
                                      </p:cBhvr>
                                    </p:animEffect>
                                    <p:anim calcmode="lin" valueType="num">
                                      <p:cBhvr>
                                        <p:cTn id="16" dur="1500" fill="hold"/>
                                        <p:tgtEl>
                                          <p:spTgt spid="10"/>
                                        </p:tgtEl>
                                        <p:attrNameLst>
                                          <p:attrName>ppt_x</p:attrName>
                                        </p:attrNameLst>
                                      </p:cBhvr>
                                      <p:tavLst>
                                        <p:tav tm="0">
                                          <p:val>
                                            <p:strVal val="#ppt_x"/>
                                          </p:val>
                                        </p:tav>
                                        <p:tav tm="100000">
                                          <p:val>
                                            <p:strVal val="#ppt_x"/>
                                          </p:val>
                                        </p:tav>
                                      </p:tavLst>
                                    </p:anim>
                                    <p:anim calcmode="lin" valueType="num">
                                      <p:cBhvr>
                                        <p:cTn id="17" dur="1500" fill="hold"/>
                                        <p:tgtEl>
                                          <p:spTgt spid="10"/>
                                        </p:tgtEl>
                                        <p:attrNameLst>
                                          <p:attrName>ppt_y</p:attrName>
                                        </p:attrNameLst>
                                      </p:cBhvr>
                                      <p:tavLst>
                                        <p:tav tm="0">
                                          <p:val>
                                            <p:strVal val="#ppt_y-.1"/>
                                          </p:val>
                                        </p:tav>
                                        <p:tav tm="100000">
                                          <p:val>
                                            <p:strVal val="#ppt_y"/>
                                          </p:val>
                                        </p:tav>
                                      </p:tavLst>
                                    </p:anim>
                                  </p:childTnLst>
                                </p:cTn>
                              </p:par>
                              <p:par>
                                <p:cTn id="18" presetID="14" presetClass="entr" presetSubtype="10"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childTnLst>
                                </p:cTn>
                              </p:par>
                            </p:childTnLst>
                          </p:cTn>
                        </p:par>
                        <p:par>
                          <p:cTn id="26" fill="hold">
                            <p:stCondLst>
                              <p:cond delay="500"/>
                            </p:stCondLst>
                            <p:childTnLst>
                              <p:par>
                                <p:cTn id="27" presetID="16" presetClass="entr" presetSubtype="37"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outVertical)">
                                      <p:cBhvr>
                                        <p:cTn id="29" dur="500"/>
                                        <p:tgtEl>
                                          <p:spTgt spid="15"/>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500"/>
                                        <p:tgtEl>
                                          <p:spTgt spid="14"/>
                                        </p:tgtEl>
                                      </p:cBhvr>
                                    </p:animEffect>
                                  </p:childTnLst>
                                </p:cTn>
                              </p:par>
                              <p:par>
                                <p:cTn id="34" presetID="14" presetClass="entr" presetSubtype="10" fill="hold" grpId="0" nodeType="withEffect">
                                  <p:stCondLst>
                                    <p:cond delay="500"/>
                                  </p:stCondLst>
                                  <p:childTnLst>
                                    <p:set>
                                      <p:cBhvr>
                                        <p:cTn id="35" dur="1" fill="hold">
                                          <p:stCondLst>
                                            <p:cond delay="0"/>
                                          </p:stCondLst>
                                        </p:cTn>
                                        <p:tgtEl>
                                          <p:spTgt spid="22"/>
                                        </p:tgtEl>
                                        <p:attrNameLst>
                                          <p:attrName>style.visibility</p:attrName>
                                        </p:attrNameLst>
                                      </p:cBhvr>
                                      <p:to>
                                        <p:strVal val="visible"/>
                                      </p:to>
                                    </p:set>
                                    <p:animEffect transition="in" filter="randombar(horizont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fade">
                                      <p:cBhvr>
                                        <p:cTn id="41" dur="500"/>
                                        <p:tgtEl>
                                          <p:spTgt spid="13">
                                            <p:txEl>
                                              <p:pRg st="0" end="0"/>
                                            </p:txEl>
                                          </p:spTgt>
                                        </p:tgtEl>
                                      </p:cBhvr>
                                    </p:animEffect>
                                  </p:childTnLst>
                                </p:cTn>
                              </p:par>
                            </p:childTnLst>
                          </p:cTn>
                        </p:par>
                        <p:par>
                          <p:cTn id="42" fill="hold">
                            <p:stCondLst>
                              <p:cond delay="500"/>
                            </p:stCondLst>
                            <p:childTnLst>
                              <p:par>
                                <p:cTn id="43" presetID="16" presetClass="entr" presetSubtype="37"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childTnLst>
                          </p:cTn>
                        </p:par>
                        <p:par>
                          <p:cTn id="46" fill="hold">
                            <p:stCondLst>
                              <p:cond delay="1000"/>
                            </p:stCondLst>
                            <p:childTnLst>
                              <p:par>
                                <p:cTn id="47" presetID="47"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500"/>
                                        <p:tgtEl>
                                          <p:spTgt spid="21"/>
                                        </p:tgtEl>
                                      </p:cBhvr>
                                    </p:animEffect>
                                    <p:anim calcmode="lin" valueType="num">
                                      <p:cBhvr>
                                        <p:cTn id="50" dur="1500" fill="hold"/>
                                        <p:tgtEl>
                                          <p:spTgt spid="21"/>
                                        </p:tgtEl>
                                        <p:attrNameLst>
                                          <p:attrName>ppt_x</p:attrName>
                                        </p:attrNameLst>
                                      </p:cBhvr>
                                      <p:tavLst>
                                        <p:tav tm="0">
                                          <p:val>
                                            <p:strVal val="#ppt_x"/>
                                          </p:val>
                                        </p:tav>
                                        <p:tav tm="100000">
                                          <p:val>
                                            <p:strVal val="#ppt_x"/>
                                          </p:val>
                                        </p:tav>
                                      </p:tavLst>
                                    </p:anim>
                                    <p:anim calcmode="lin" valueType="num">
                                      <p:cBhvr>
                                        <p:cTn id="51" dur="1500" fill="hold"/>
                                        <p:tgtEl>
                                          <p:spTgt spid="21"/>
                                        </p:tgtEl>
                                        <p:attrNameLst>
                                          <p:attrName>ppt_y</p:attrName>
                                        </p:attrNameLst>
                                      </p:cBhvr>
                                      <p:tavLst>
                                        <p:tav tm="0">
                                          <p:val>
                                            <p:strVal val="#ppt_y-.1"/>
                                          </p:val>
                                        </p:tav>
                                        <p:tav tm="100000">
                                          <p:val>
                                            <p:strVal val="#ppt_y"/>
                                          </p:val>
                                        </p:tav>
                                      </p:tavLst>
                                    </p:anim>
                                  </p:childTnLst>
                                </p:cTn>
                              </p:par>
                              <p:par>
                                <p:cTn id="52" presetID="14" presetClass="entr" presetSubtype="10" fill="hold" grpId="0" nodeType="withEffect">
                                  <p:stCondLst>
                                    <p:cond delay="500"/>
                                  </p:stCondLst>
                                  <p:childTnLst>
                                    <p:set>
                                      <p:cBhvr>
                                        <p:cTn id="53" dur="1" fill="hold">
                                          <p:stCondLst>
                                            <p:cond delay="0"/>
                                          </p:stCondLst>
                                        </p:cTn>
                                        <p:tgtEl>
                                          <p:spTgt spid="23"/>
                                        </p:tgtEl>
                                        <p:attrNameLst>
                                          <p:attrName>style.visibility</p:attrName>
                                        </p:attrNameLst>
                                      </p:cBhvr>
                                      <p:to>
                                        <p:strVal val="visible"/>
                                      </p:to>
                                    </p:set>
                                    <p:animEffect transition="in" filter="randombar(horizontal)">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animBg="1"/>
      <p:bldP spid="15" grpId="0" animBg="1"/>
      <p:bldP spid="18" grpId="0" animBg="1"/>
      <p:bldP spid="22" grpId="0"/>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57</a:t>
            </a:fld>
            <a:endParaRPr lang="fr-FR" dirty="0">
              <a:solidFill>
                <a:schemeClr val="bg1">
                  <a:lumMod val="75000"/>
                </a:schemeClr>
              </a:solidFill>
            </a:endParaRPr>
          </a:p>
        </p:txBody>
      </p:sp>
      <p:sp>
        <p:nvSpPr>
          <p:cNvPr id="16" name="ZoneTexte 15"/>
          <p:cNvSpPr txBox="1"/>
          <p:nvPr/>
        </p:nvSpPr>
        <p:spPr>
          <a:xfrm>
            <a:off x="35496" y="123478"/>
            <a:ext cx="9073008" cy="954107"/>
          </a:xfrm>
          <a:prstGeom prst="rect">
            <a:avLst/>
          </a:prstGeom>
          <a:noFill/>
        </p:spPr>
        <p:txBody>
          <a:bodyPr wrap="square" rtlCol="0">
            <a:spAutoFit/>
          </a:bodyPr>
          <a:lstStyle/>
          <a:p>
            <a:r>
              <a:rPr lang="fr-FR" sz="1400" dirty="0">
                <a:solidFill>
                  <a:srgbClr val="FF3300"/>
                </a:solidFill>
                <a:latin typeface="Arial" panose="020B0604020202020204" pitchFamily="34" charset="0"/>
                <a:cs typeface="Arial" panose="020B0604020202020204" pitchFamily="34" charset="0"/>
              </a:rPr>
              <a:t>10 FOIS </a:t>
            </a:r>
            <a:r>
              <a:rPr lang="fr-FR" sz="1400" dirty="0">
                <a:solidFill>
                  <a:schemeClr val="bg1"/>
                </a:solidFill>
                <a:latin typeface="Arial" panose="020B0604020202020204" pitchFamily="34" charset="0"/>
                <a:cs typeface="Arial" panose="020B0604020202020204" pitchFamily="34" charset="0"/>
              </a:rPr>
              <a:t>Moïse utilise les mots &lt;</a:t>
            </a:r>
            <a:r>
              <a:rPr lang="fr-FR" sz="140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shemesh</a:t>
            </a:r>
            <a:r>
              <a:rPr lang="fr-FR" sz="1400" dirty="0">
                <a:solidFill>
                  <a:schemeClr val="bg1"/>
                </a:solidFill>
                <a:latin typeface="Arial" panose="020B0604020202020204" pitchFamily="34" charset="0"/>
                <a:cs typeface="Arial" panose="020B0604020202020204" pitchFamily="34" charset="0"/>
              </a:rPr>
              <a:t> </a:t>
            </a:r>
            <a:r>
              <a:rPr lang="fr-FR" sz="1400" dirty="0" err="1">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bow</a:t>
            </a:r>
            <a:r>
              <a:rPr lang="fr-FR" sz="1400" dirty="0">
                <a:solidFill>
                  <a:schemeClr val="bg1"/>
                </a:solidFill>
                <a:latin typeface="Arial" panose="020B0604020202020204" pitchFamily="34" charset="0"/>
                <a:cs typeface="Arial" panose="020B0604020202020204" pitchFamily="34" charset="0"/>
              </a:rPr>
              <a:t>&gt; pour parler du coucher du soleil, jamais pour définir le début ou la fin d’un cycle !</a:t>
            </a:r>
          </a:p>
          <a:p>
            <a:endParaRPr lang="fr-FR" sz="1400" dirty="0">
              <a:solidFill>
                <a:schemeClr val="bg1"/>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Pour éviter toute confusion quand au début du shabbat, Moïse « esquive » ces mots et emploie &lt;</a:t>
            </a:r>
            <a:r>
              <a:rPr lang="fr-FR" sz="1400" dirty="0" err="1">
                <a:solidFill>
                  <a:srgbClr val="FFCC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a:t>
            </a:r>
            <a:r>
              <a:rPr lang="fr-FR" sz="1400" u="sng" dirty="0" err="1">
                <a:solidFill>
                  <a:srgbClr val="FFCC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t>
            </a:r>
            <a:r>
              <a:rPr lang="fr-FR" sz="1400" dirty="0" err="1">
                <a:solidFill>
                  <a:srgbClr val="FFCC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a:t>
            </a:r>
            <a:r>
              <a:rPr lang="fr-FR" sz="1400" dirty="0">
                <a:solidFill>
                  <a:schemeClr val="bg1"/>
                </a:solidFill>
                <a:latin typeface="Arial" panose="020B0604020202020204" pitchFamily="34" charset="0"/>
                <a:cs typeface="Arial" panose="020B0604020202020204" pitchFamily="34" charset="0"/>
              </a:rPr>
              <a:t> </a:t>
            </a:r>
            <a:r>
              <a:rPr lang="fr-FR" sz="1400" dirty="0" err="1">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boqer</a:t>
            </a:r>
            <a:r>
              <a:rPr lang="fr-FR" sz="1400" dirty="0">
                <a:solidFill>
                  <a:schemeClr val="bg1"/>
                </a:solidFill>
                <a:latin typeface="Arial" panose="020B0604020202020204" pitchFamily="34" charset="0"/>
                <a:cs typeface="Arial" panose="020B0604020202020204" pitchFamily="34" charset="0"/>
              </a:rPr>
              <a:t>&gt; :</a:t>
            </a:r>
            <a:endParaRPr lang="fr-FR" sz="1100" dirty="0">
              <a:solidFill>
                <a:srgbClr val="FFFF66"/>
              </a:solidFill>
              <a:latin typeface="Arial" panose="020B0604020202020204" pitchFamily="34" charset="0"/>
              <a:cs typeface="Arial" panose="020B0604020202020204" pitchFamily="34" charset="0"/>
            </a:endParaRPr>
          </a:p>
        </p:txBody>
      </p:sp>
      <p:sp>
        <p:nvSpPr>
          <p:cNvPr id="3" name="Rectangle 2"/>
          <p:cNvSpPr/>
          <p:nvPr/>
        </p:nvSpPr>
        <p:spPr>
          <a:xfrm>
            <a:off x="2286000" y="1419622"/>
            <a:ext cx="4572000" cy="1754326"/>
          </a:xfrm>
          <a:prstGeom prst="rect">
            <a:avLst/>
          </a:prstGeom>
        </p:spPr>
        <p:txBody>
          <a:bodyPr>
            <a:spAutoFit/>
          </a:bodyPr>
          <a:lstStyle/>
          <a:p>
            <a:r>
              <a:rPr lang="fr-FR" dirty="0">
                <a:solidFill>
                  <a:schemeClr val="bg1"/>
                </a:solidFill>
                <a:latin typeface="Arial" panose="020B0604020202020204" pitchFamily="34" charset="0"/>
                <a:cs typeface="Arial" panose="020B0604020202020204" pitchFamily="34" charset="0"/>
              </a:rPr>
              <a:t>« </a:t>
            </a:r>
            <a:r>
              <a:rPr lang="fr-FR" dirty="0">
                <a:solidFill>
                  <a:srgbClr val="FFCC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Demain </a:t>
            </a:r>
            <a:r>
              <a:rPr lang="fr-FR" dirty="0">
                <a:solidFill>
                  <a:schemeClr val="bg1"/>
                </a:solidFill>
                <a:latin typeface="Arial" panose="020B0604020202020204" pitchFamily="34" charset="0"/>
                <a:cs typeface="Arial" panose="020B0604020202020204" pitchFamily="34" charset="0"/>
              </a:rPr>
              <a:t>est le </a:t>
            </a:r>
            <a:r>
              <a:rPr lang="fr-FR" dirty="0">
                <a:solidFill>
                  <a:srgbClr val="FF3300"/>
                </a:solidFill>
                <a:latin typeface="Arial" panose="020B0604020202020204" pitchFamily="34" charset="0"/>
                <a:cs typeface="Arial" panose="020B0604020202020204" pitchFamily="34" charset="0"/>
              </a:rPr>
              <a:t>jour</a:t>
            </a:r>
            <a:r>
              <a:rPr lang="fr-FR" dirty="0">
                <a:solidFill>
                  <a:schemeClr val="bg1"/>
                </a:solidFill>
                <a:latin typeface="Arial" panose="020B0604020202020204" pitchFamily="34" charset="0"/>
                <a:cs typeface="Arial" panose="020B0604020202020204" pitchFamily="34" charset="0"/>
              </a:rPr>
              <a:t> du repos, le shabbat consacré à YHWH.</a:t>
            </a:r>
          </a:p>
          <a:p>
            <a:r>
              <a:rPr lang="fr-FR" dirty="0">
                <a:solidFill>
                  <a:schemeClr val="bg1"/>
                </a:solidFill>
                <a:latin typeface="Arial" panose="020B0604020202020204" pitchFamily="34" charset="0"/>
                <a:cs typeface="Arial" panose="020B0604020202020204" pitchFamily="34" charset="0"/>
              </a:rPr>
              <a:t>Faites cuire ce que vous avez à faire cuire, faites bouillir ce que vous avez à faire bouillir et mettez en réserve jusqu'au </a:t>
            </a:r>
            <a:r>
              <a:rPr lang="fr-FR"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matin (demain) </a:t>
            </a:r>
            <a:r>
              <a:rPr lang="fr-FR" dirty="0">
                <a:solidFill>
                  <a:schemeClr val="bg1"/>
                </a:solidFill>
                <a:latin typeface="Arial" panose="020B0604020202020204" pitchFamily="34" charset="0"/>
                <a:cs typeface="Arial" panose="020B0604020202020204" pitchFamily="34" charset="0"/>
              </a:rPr>
              <a:t>tout ce qui restera.» </a:t>
            </a:r>
            <a:r>
              <a:rPr lang="fr-FR" sz="1600" dirty="0">
                <a:solidFill>
                  <a:srgbClr val="FFFF66"/>
                </a:solidFill>
                <a:latin typeface="Arial" panose="020B0604020202020204" pitchFamily="34" charset="0"/>
                <a:cs typeface="Arial" panose="020B0604020202020204" pitchFamily="34" charset="0"/>
              </a:rPr>
              <a:t>Ex 16.23</a:t>
            </a:r>
          </a:p>
        </p:txBody>
      </p:sp>
    </p:spTree>
    <p:extLst>
      <p:ext uri="{BB962C8B-B14F-4D97-AF65-F5344CB8AC3E}">
        <p14:creationId xmlns:p14="http://schemas.microsoft.com/office/powerpoint/2010/main" val="396473202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20588"/>
            <a:ext cx="9144000" cy="524803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2D09FF85-A8E4-4662-9A25-7E1193D20439}" type="slidenum">
              <a:rPr lang="fr-FR" smtClean="0"/>
              <a:t>58</a:t>
            </a:fld>
            <a:endParaRPr lang="fr-FR" dirty="0"/>
          </a:p>
        </p:txBody>
      </p:sp>
      <p:sp>
        <p:nvSpPr>
          <p:cNvPr id="23" name="Rectangle 22"/>
          <p:cNvSpPr/>
          <p:nvPr/>
        </p:nvSpPr>
        <p:spPr>
          <a:xfrm>
            <a:off x="564177" y="190226"/>
            <a:ext cx="8064896" cy="400110"/>
          </a:xfrm>
          <a:prstGeom prst="rect">
            <a:avLst/>
          </a:prstGeom>
          <a:ln w="19050">
            <a:solidFill>
              <a:schemeClr val="bg1">
                <a:lumMod val="85000"/>
              </a:schemeClr>
            </a:solidFill>
          </a:ln>
          <a:effectLst>
            <a:glow rad="101600">
              <a:schemeClr val="accent3">
                <a:satMod val="175000"/>
                <a:alpha val="40000"/>
              </a:schemeClr>
            </a:glow>
          </a:effectLst>
        </p:spPr>
        <p:txBody>
          <a:bodyPr wrap="square">
            <a:spAutoFit/>
          </a:bodyPr>
          <a:lstStyle/>
          <a:p>
            <a:pPr lvl="0" algn="ctr"/>
            <a:r>
              <a:rPr lang="fr-FR"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cycle de collecte de la manne révèle le cycle de 24h de Yahuah</a:t>
            </a:r>
            <a:endParaRPr lang="fr-FR" sz="1600" b="1" dirty="0">
              <a:solidFill>
                <a:srgbClr val="FF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ZoneTexte 23"/>
          <p:cNvSpPr txBox="1"/>
          <p:nvPr/>
        </p:nvSpPr>
        <p:spPr>
          <a:xfrm>
            <a:off x="1379007" y="1679873"/>
            <a:ext cx="3007745" cy="720000"/>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2000" dirty="0">
                <a:solidFill>
                  <a:schemeClr val="tx1">
                    <a:lumMod val="95000"/>
                    <a:lumOff val="5000"/>
                  </a:schemeClr>
                </a:solidFill>
                <a:latin typeface="Arial" panose="020B0604020202020204" pitchFamily="34" charset="0"/>
                <a:cs typeface="Arial" panose="020B0604020202020204" pitchFamily="34" charset="0"/>
              </a:rPr>
              <a:t>Jour</a:t>
            </a:r>
          </a:p>
        </p:txBody>
      </p:sp>
      <p:sp>
        <p:nvSpPr>
          <p:cNvPr id="25" name="Rectangle 24"/>
          <p:cNvSpPr/>
          <p:nvPr/>
        </p:nvSpPr>
        <p:spPr>
          <a:xfrm>
            <a:off x="1187624" y="1679874"/>
            <a:ext cx="179675" cy="72000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26" name="Straight Connector 22"/>
          <p:cNvCxnSpPr/>
          <p:nvPr/>
        </p:nvCxnSpPr>
        <p:spPr>
          <a:xfrm flipV="1">
            <a:off x="4430162" y="1676435"/>
            <a:ext cx="0" cy="711079"/>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483823" y="1684334"/>
            <a:ext cx="179675"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9" name="Rectangle 28"/>
          <p:cNvSpPr/>
          <p:nvPr/>
        </p:nvSpPr>
        <p:spPr>
          <a:xfrm>
            <a:off x="8115506" y="1695739"/>
            <a:ext cx="179675" cy="695278"/>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ZoneTexte 32"/>
          <p:cNvSpPr txBox="1"/>
          <p:nvPr/>
        </p:nvSpPr>
        <p:spPr>
          <a:xfrm>
            <a:off x="4682915" y="1679874"/>
            <a:ext cx="3428801" cy="7200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2000" dirty="0">
                <a:solidFill>
                  <a:schemeClr val="bg1"/>
                </a:solidFill>
                <a:latin typeface="Arial" panose="020B0604020202020204" pitchFamily="34" charset="0"/>
                <a:cs typeface="Arial" panose="020B0604020202020204" pitchFamily="34" charset="0"/>
              </a:rPr>
              <a:t>Nuit</a:t>
            </a:r>
            <a:endParaRPr lang="fr-FR" sz="2000" b="1" dirty="0">
              <a:solidFill>
                <a:schemeClr val="bg1"/>
              </a:solidFill>
              <a:latin typeface="Arial" panose="020B0604020202020204" pitchFamily="34" charset="0"/>
              <a:cs typeface="Arial" panose="020B0604020202020204" pitchFamily="34" charset="0"/>
            </a:endParaRPr>
          </a:p>
        </p:txBody>
      </p:sp>
      <p:sp>
        <p:nvSpPr>
          <p:cNvPr id="39" name="ZoneTexte 38"/>
          <p:cNvSpPr txBox="1"/>
          <p:nvPr/>
        </p:nvSpPr>
        <p:spPr>
          <a:xfrm>
            <a:off x="3914177" y="2974215"/>
            <a:ext cx="1315646" cy="1200329"/>
          </a:xfrm>
          <a:prstGeom prst="rect">
            <a:avLst/>
          </a:prstGeom>
          <a:solidFill>
            <a:schemeClr val="bg1">
              <a:lumMod val="85000"/>
            </a:schemeClr>
          </a:solidFill>
          <a:ln w="57150">
            <a:solidFill>
              <a:srgbClr val="DF57FF"/>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dirty="0">
                <a:solidFill>
                  <a:prstClr val="black">
                    <a:lumMod val="95000"/>
                    <a:lumOff val="5000"/>
                  </a:prstClr>
                </a:solidFill>
                <a:latin typeface="Arial" panose="020B0604020202020204" pitchFamily="34" charset="0"/>
                <a:cs typeface="Arial" panose="020B0604020202020204" pitchFamily="34" charset="0"/>
              </a:rPr>
              <a:t>De</a:t>
            </a:r>
          </a:p>
          <a:p>
            <a:pPr lvl="0" algn="ctr"/>
            <a:r>
              <a:rPr lang="fr-FR" dirty="0">
                <a:solidFill>
                  <a:prstClr val="black">
                    <a:lumMod val="95000"/>
                    <a:lumOff val="5000"/>
                  </a:prstClr>
                </a:solidFill>
                <a:latin typeface="Arial" panose="020B0604020202020204" pitchFamily="34" charset="0"/>
                <a:cs typeface="Arial" panose="020B0604020202020204" pitchFamily="34" charset="0"/>
              </a:rPr>
              <a:t>l’AUBE</a:t>
            </a:r>
          </a:p>
          <a:p>
            <a:pPr lvl="0" algn="ctr"/>
            <a:r>
              <a:rPr lang="fr-FR" dirty="0">
                <a:solidFill>
                  <a:prstClr val="black">
                    <a:lumMod val="95000"/>
                    <a:lumOff val="5000"/>
                  </a:prstClr>
                </a:solidFill>
                <a:latin typeface="Arial" panose="020B0604020202020204" pitchFamily="34" charset="0"/>
                <a:cs typeface="Arial" panose="020B0604020202020204" pitchFamily="34" charset="0"/>
              </a:rPr>
              <a:t>À</a:t>
            </a:r>
          </a:p>
          <a:p>
            <a:pPr lvl="0" algn="ctr"/>
            <a:r>
              <a:rPr lang="fr-FR" dirty="0">
                <a:solidFill>
                  <a:prstClr val="black">
                    <a:lumMod val="95000"/>
                    <a:lumOff val="5000"/>
                  </a:prstClr>
                </a:solidFill>
                <a:latin typeface="Arial" panose="020B0604020202020204" pitchFamily="34" charset="0"/>
                <a:cs typeface="Arial" panose="020B0604020202020204" pitchFamily="34" charset="0"/>
              </a:rPr>
              <a:t>l’AUBE</a:t>
            </a:r>
          </a:p>
        </p:txBody>
      </p:sp>
      <p:cxnSp>
        <p:nvCxnSpPr>
          <p:cNvPr id="42" name="Connecteur droit avec flèche 41"/>
          <p:cNvCxnSpPr>
            <a:stCxn id="39" idx="0"/>
            <a:endCxn id="25" idx="2"/>
          </p:cNvCxnSpPr>
          <p:nvPr/>
        </p:nvCxnSpPr>
        <p:spPr>
          <a:xfrm flipH="1" flipV="1">
            <a:off x="1277462" y="2399874"/>
            <a:ext cx="3294538" cy="574341"/>
          </a:xfrm>
          <a:prstGeom prst="straightConnector1">
            <a:avLst/>
          </a:prstGeom>
          <a:ln>
            <a:solidFill>
              <a:srgbClr val="DF57FF"/>
            </a:solidFill>
            <a:tailEnd type="arrow"/>
          </a:ln>
        </p:spPr>
        <p:style>
          <a:lnRef idx="3">
            <a:schemeClr val="accent2"/>
          </a:lnRef>
          <a:fillRef idx="0">
            <a:schemeClr val="accent2"/>
          </a:fillRef>
          <a:effectRef idx="2">
            <a:schemeClr val="accent2"/>
          </a:effectRef>
          <a:fontRef idx="minor">
            <a:schemeClr val="tx1"/>
          </a:fontRef>
        </p:style>
      </p:cxnSp>
      <p:cxnSp>
        <p:nvCxnSpPr>
          <p:cNvPr id="34" name="Connecteur droit avec flèche 33"/>
          <p:cNvCxnSpPr>
            <a:stCxn id="39" idx="0"/>
            <a:endCxn id="29" idx="2"/>
          </p:cNvCxnSpPr>
          <p:nvPr/>
        </p:nvCxnSpPr>
        <p:spPr>
          <a:xfrm flipV="1">
            <a:off x="4572000" y="2391017"/>
            <a:ext cx="3633344" cy="583198"/>
          </a:xfrm>
          <a:prstGeom prst="straightConnector1">
            <a:avLst/>
          </a:prstGeom>
          <a:ln>
            <a:solidFill>
              <a:srgbClr val="DF57FF"/>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0897836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vertical)">
                                      <p:cBhvr>
                                        <p:cTn id="7" dur="1000"/>
                                        <p:tgtEl>
                                          <p:spTgt spid="24"/>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vertical)">
                                      <p:cBhvr>
                                        <p:cTn id="10" dur="1000"/>
                                        <p:tgtEl>
                                          <p:spTgt spid="25"/>
                                        </p:tgtEl>
                                      </p:cBhvr>
                                    </p:animEffect>
                                  </p:childTnLst>
                                </p:cTn>
                              </p:par>
                              <p:par>
                                <p:cTn id="11" presetID="14" presetClass="entr" presetSubtype="5"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vertical)">
                                      <p:cBhvr>
                                        <p:cTn id="13" dur="1000"/>
                                        <p:tgtEl>
                                          <p:spTgt spid="26"/>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vertical)">
                                      <p:cBhvr>
                                        <p:cTn id="16" dur="1000"/>
                                        <p:tgtEl>
                                          <p:spTgt spid="27"/>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vertical)">
                                      <p:cBhvr>
                                        <p:cTn id="19" dur="1000"/>
                                        <p:tgtEl>
                                          <p:spTgt spid="29"/>
                                        </p:tgtEl>
                                      </p:cBhvr>
                                    </p:animEffect>
                                  </p:childTnLst>
                                </p:cTn>
                              </p:par>
                              <p:par>
                                <p:cTn id="20" presetID="14" presetClass="entr" presetSubtype="5"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vertical)">
                                      <p:cBhvr>
                                        <p:cTn id="22" dur="1000"/>
                                        <p:tgtEl>
                                          <p:spTgt spid="33"/>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randombar(vertical)">
                                      <p:cBhvr>
                                        <p:cTn id="25" dur="1000"/>
                                        <p:tgtEl>
                                          <p:spTgt spid="39"/>
                                        </p:tgtEl>
                                      </p:cBhvr>
                                    </p:animEffect>
                                  </p:childTnLst>
                                </p:cTn>
                              </p:par>
                              <p:par>
                                <p:cTn id="26" presetID="14" presetClass="entr" presetSubtype="5"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randombar(vertical)">
                                      <p:cBhvr>
                                        <p:cTn id="28" dur="1000"/>
                                        <p:tgtEl>
                                          <p:spTgt spid="42"/>
                                        </p:tgtEl>
                                      </p:cBhvr>
                                    </p:animEffect>
                                  </p:childTnLst>
                                </p:cTn>
                              </p:par>
                              <p:par>
                                <p:cTn id="29" presetID="14" presetClass="entr" presetSubtype="5"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randombar(vertical)">
                                      <p:cBhvr>
                                        <p:cTn id="3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29" grpId="0" animBg="1"/>
      <p:bldP spid="33" grpId="0" animBg="1"/>
      <p:bldP spid="3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y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3" y="-24389"/>
            <a:ext cx="9170709" cy="5227236"/>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59</a:t>
            </a:fld>
            <a:endParaRPr lang="fr-FR" dirty="0">
              <a:solidFill>
                <a:schemeClr val="bg1">
                  <a:lumMod val="75000"/>
                </a:schemeClr>
              </a:solidFill>
            </a:endParaRPr>
          </a:p>
        </p:txBody>
      </p:sp>
      <p:sp>
        <p:nvSpPr>
          <p:cNvPr id="8" name="AutoShape 8" descr="Image result for sainte cÃ¨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6712" y="-37887"/>
            <a:ext cx="9197422" cy="52196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a:spLocks/>
          </p:cNvSpPr>
          <p:nvPr/>
        </p:nvSpPr>
        <p:spPr>
          <a:xfrm>
            <a:off x="307975" y="339502"/>
            <a:ext cx="4594954" cy="1569660"/>
          </a:xfrm>
          <a:prstGeom prst="rect">
            <a:avLst/>
          </a:prstGeom>
          <a:noFill/>
        </p:spPr>
        <p:txBody>
          <a:bodyPr wrap="square" rtlCol="0">
            <a:spAutoFit/>
          </a:bodyPr>
          <a:lstStyle/>
          <a:p>
            <a:pPr algn="ctr"/>
            <a:r>
              <a:rPr lang="fr-FR" sz="4800" dirty="0">
                <a:solidFill>
                  <a:schemeClr val="bg1"/>
                </a:solidFill>
                <a:effectLst>
                  <a:outerShdw blurRad="38100" dist="38100" dir="2700000" algn="tl">
                    <a:srgbClr val="000000">
                      <a:alpha val="43137"/>
                    </a:srgbClr>
                  </a:outerShdw>
                </a:effectLst>
                <a:latin typeface="Apple Garamond" panose="02000506080000020004" pitchFamily="2" charset="0"/>
              </a:rPr>
              <a:t>Parole du Christ Yahusha</a:t>
            </a:r>
          </a:p>
        </p:txBody>
      </p:sp>
    </p:spTree>
    <p:extLst>
      <p:ext uri="{BB962C8B-B14F-4D97-AF65-F5344CB8AC3E}">
        <p14:creationId xmlns:p14="http://schemas.microsoft.com/office/powerpoint/2010/main" val="23335063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710" y="-180690"/>
            <a:ext cx="9170709" cy="5335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6711" y="-180690"/>
            <a:ext cx="9170709" cy="533509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6</a:t>
            </a:fld>
            <a:endParaRPr lang="fr-FR" dirty="0">
              <a:solidFill>
                <a:schemeClr val="bg1">
                  <a:lumMod val="75000"/>
                </a:schemeClr>
              </a:solidFill>
            </a:endParaRPr>
          </a:p>
        </p:txBody>
      </p:sp>
      <p:sp>
        <p:nvSpPr>
          <p:cNvPr id="24" name="ZoneTexte 23"/>
          <p:cNvSpPr txBox="1"/>
          <p:nvPr/>
        </p:nvSpPr>
        <p:spPr>
          <a:xfrm>
            <a:off x="275642" y="216441"/>
            <a:ext cx="8868357" cy="307777"/>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L’année de l’Exode, le </a:t>
            </a:r>
            <a:r>
              <a:rPr lang="fr-FR" sz="1400" u="sng" dirty="0">
                <a:solidFill>
                  <a:schemeClr val="bg1"/>
                </a:solidFill>
                <a:latin typeface="Arial" panose="020B0604020202020204" pitchFamily="34" charset="0"/>
                <a:cs typeface="Arial" panose="020B0604020202020204" pitchFamily="34" charset="0"/>
              </a:rPr>
              <a:t>1</a:t>
            </a:r>
            <a:r>
              <a:rPr lang="fr-FR" sz="1400" u="sng" baseline="30000" dirty="0">
                <a:solidFill>
                  <a:schemeClr val="bg1"/>
                </a:solidFill>
                <a:latin typeface="Arial" panose="020B0604020202020204" pitchFamily="34" charset="0"/>
                <a:cs typeface="Arial" panose="020B0604020202020204" pitchFamily="34" charset="0"/>
              </a:rPr>
              <a:t>er</a:t>
            </a:r>
            <a:r>
              <a:rPr lang="fr-FR" sz="1400" u="sng" dirty="0">
                <a:solidFill>
                  <a:schemeClr val="bg1"/>
                </a:solidFill>
                <a:latin typeface="Arial" panose="020B0604020202020204" pitchFamily="34" charset="0"/>
                <a:cs typeface="Arial" panose="020B0604020202020204" pitchFamily="34" charset="0"/>
              </a:rPr>
              <a:t> jour du 1</a:t>
            </a:r>
            <a:r>
              <a:rPr lang="fr-FR" sz="1400" u="sng" baseline="30000" dirty="0">
                <a:solidFill>
                  <a:schemeClr val="bg1"/>
                </a:solidFill>
                <a:latin typeface="Arial" panose="020B0604020202020204" pitchFamily="34" charset="0"/>
                <a:cs typeface="Arial" panose="020B0604020202020204" pitchFamily="34" charset="0"/>
              </a:rPr>
              <a:t>er</a:t>
            </a:r>
            <a:r>
              <a:rPr lang="fr-FR" sz="1400" u="sng" dirty="0">
                <a:solidFill>
                  <a:schemeClr val="bg1"/>
                </a:solidFill>
                <a:latin typeface="Arial" panose="020B0604020202020204" pitchFamily="34" charset="0"/>
                <a:cs typeface="Arial" panose="020B0604020202020204" pitchFamily="34" charset="0"/>
              </a:rPr>
              <a:t> mois</a:t>
            </a:r>
            <a:r>
              <a:rPr lang="fr-FR" sz="1400" dirty="0">
                <a:solidFill>
                  <a:schemeClr val="bg1"/>
                </a:solidFill>
                <a:latin typeface="Arial" panose="020B0604020202020204" pitchFamily="34" charset="0"/>
                <a:cs typeface="Arial" panose="020B0604020202020204" pitchFamily="34" charset="0"/>
              </a:rPr>
              <a:t> (1 </a:t>
            </a:r>
            <a:r>
              <a:rPr lang="fr-FR" sz="1400" dirty="0" err="1">
                <a:solidFill>
                  <a:schemeClr val="bg1"/>
                </a:solidFill>
                <a:latin typeface="Arial" panose="020B0604020202020204" pitchFamily="34" charset="0"/>
                <a:cs typeface="Arial" panose="020B0604020202020204" pitchFamily="34" charset="0"/>
              </a:rPr>
              <a:t>aviv</a:t>
            </a:r>
            <a:r>
              <a:rPr lang="fr-FR" sz="1400" dirty="0">
                <a:solidFill>
                  <a:schemeClr val="bg1"/>
                </a:solidFill>
                <a:latin typeface="Arial" panose="020B0604020202020204" pitchFamily="34" charset="0"/>
                <a:cs typeface="Arial" panose="020B0604020202020204" pitchFamily="34" charset="0"/>
              </a:rPr>
              <a:t>) commence au </a:t>
            </a:r>
            <a:r>
              <a:rPr lang="fr-FR" sz="1400" u="sng" dirty="0">
                <a:solidFill>
                  <a:schemeClr val="bg1"/>
                </a:solidFill>
                <a:latin typeface="Arial" panose="020B0604020202020204" pitchFamily="34" charset="0"/>
                <a:cs typeface="Arial" panose="020B0604020202020204" pitchFamily="34" charset="0"/>
              </a:rPr>
              <a:t>4</a:t>
            </a:r>
            <a:r>
              <a:rPr lang="fr-FR" sz="1400" u="sng" baseline="30000" dirty="0">
                <a:solidFill>
                  <a:schemeClr val="bg1"/>
                </a:solidFill>
                <a:latin typeface="Arial" panose="020B0604020202020204" pitchFamily="34" charset="0"/>
                <a:cs typeface="Arial" panose="020B0604020202020204" pitchFamily="34" charset="0"/>
              </a:rPr>
              <a:t>e</a:t>
            </a:r>
            <a:r>
              <a:rPr lang="fr-FR" sz="1400" u="sng" dirty="0">
                <a:solidFill>
                  <a:schemeClr val="bg1"/>
                </a:solidFill>
                <a:latin typeface="Arial" panose="020B0604020202020204" pitchFamily="34" charset="0"/>
                <a:cs typeface="Arial" panose="020B0604020202020204" pitchFamily="34" charset="0"/>
              </a:rPr>
              <a:t> cycle de la semaine</a:t>
            </a:r>
            <a:r>
              <a:rPr lang="fr-FR" sz="1400" dirty="0">
                <a:solidFill>
                  <a:schemeClr val="bg1"/>
                </a:solidFill>
                <a:latin typeface="Arial" panose="020B0604020202020204" pitchFamily="34" charset="0"/>
                <a:cs typeface="Arial" panose="020B0604020202020204" pitchFamily="34" charset="0"/>
              </a:rPr>
              <a:t> : mercredi.</a:t>
            </a:r>
          </a:p>
        </p:txBody>
      </p:sp>
      <p:sp>
        <p:nvSpPr>
          <p:cNvPr id="17" name="ZoneTexte 16"/>
          <p:cNvSpPr txBox="1"/>
          <p:nvPr/>
        </p:nvSpPr>
        <p:spPr>
          <a:xfrm>
            <a:off x="275641" y="524218"/>
            <a:ext cx="8868357" cy="307777"/>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Cette information se confirmera au fur et à mesure que les pièces du puzzle s’assembleront. </a:t>
            </a:r>
          </a:p>
        </p:txBody>
      </p:sp>
      <p:sp>
        <p:nvSpPr>
          <p:cNvPr id="19" name="ZoneTexte 18"/>
          <p:cNvSpPr txBox="1"/>
          <p:nvPr/>
        </p:nvSpPr>
        <p:spPr>
          <a:xfrm>
            <a:off x="263917" y="995934"/>
            <a:ext cx="7670297" cy="738664"/>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Yahuah ne répète pas inutilement les choses :</a:t>
            </a:r>
          </a:p>
          <a:p>
            <a:r>
              <a:rPr lang="fr-FR" sz="1400" dirty="0">
                <a:solidFill>
                  <a:schemeClr val="bg1">
                    <a:lumMod val="95000"/>
                  </a:schemeClr>
                </a:solidFill>
                <a:latin typeface="Arial" panose="020B0604020202020204" pitchFamily="34" charset="0"/>
                <a:cs typeface="Arial" panose="020B0604020202020204" pitchFamily="34" charset="0"/>
              </a:rPr>
              <a:t>« Si le rêve du pharaon s'est </a:t>
            </a:r>
            <a:r>
              <a:rPr lang="fr-FR" sz="1400" u="sng" dirty="0">
                <a:solidFill>
                  <a:schemeClr val="bg1">
                    <a:lumMod val="95000"/>
                  </a:schemeClr>
                </a:solidFill>
                <a:latin typeface="Arial" panose="020B0604020202020204" pitchFamily="34" charset="0"/>
                <a:cs typeface="Arial" panose="020B0604020202020204" pitchFamily="34" charset="0"/>
              </a:rPr>
              <a:t>répété par deux fois</a:t>
            </a:r>
            <a:r>
              <a:rPr lang="fr-FR" sz="1400" dirty="0">
                <a:solidFill>
                  <a:schemeClr val="bg1">
                    <a:lumMod val="95000"/>
                  </a:schemeClr>
                </a:solidFill>
                <a:latin typeface="Arial" panose="020B0604020202020204" pitchFamily="34" charset="0"/>
                <a:cs typeface="Arial" panose="020B0604020202020204" pitchFamily="34" charset="0"/>
              </a:rPr>
              <a:t>, c'est que YHWH a </a:t>
            </a:r>
            <a:r>
              <a:rPr lang="fr-FR" sz="1400" u="sng" dirty="0">
                <a:solidFill>
                  <a:schemeClr val="bg1">
                    <a:lumMod val="95000"/>
                  </a:schemeClr>
                </a:solidFill>
                <a:latin typeface="Arial" panose="020B0604020202020204" pitchFamily="34" charset="0"/>
                <a:cs typeface="Arial" panose="020B0604020202020204" pitchFamily="34" charset="0"/>
              </a:rPr>
              <a:t>irrévocablement décidé</a:t>
            </a:r>
            <a:r>
              <a:rPr lang="fr-FR" sz="1400" dirty="0">
                <a:solidFill>
                  <a:schemeClr val="bg1">
                    <a:lumMod val="95000"/>
                  </a:schemeClr>
                </a:solidFill>
                <a:latin typeface="Arial" panose="020B0604020202020204" pitchFamily="34" charset="0"/>
                <a:cs typeface="Arial" panose="020B0604020202020204" pitchFamily="34" charset="0"/>
              </a:rPr>
              <a:t> la chose et qu'il va l'exécuter </a:t>
            </a:r>
            <a:r>
              <a:rPr lang="fr-FR" sz="1400" u="sng" dirty="0">
                <a:solidFill>
                  <a:schemeClr val="bg1">
                    <a:lumMod val="95000"/>
                  </a:schemeClr>
                </a:solidFill>
                <a:latin typeface="Arial" panose="020B0604020202020204" pitchFamily="34" charset="0"/>
                <a:cs typeface="Arial" panose="020B0604020202020204" pitchFamily="34" charset="0"/>
              </a:rPr>
              <a:t>sans délai</a:t>
            </a:r>
            <a:r>
              <a:rPr lang="fr-FR" sz="1400" dirty="0">
                <a:solidFill>
                  <a:schemeClr val="bg1">
                    <a:lumMod val="95000"/>
                  </a:schemeClr>
                </a:solidFill>
                <a:latin typeface="Arial" panose="020B0604020202020204" pitchFamily="34" charset="0"/>
                <a:cs typeface="Arial" panose="020B0604020202020204" pitchFamily="34" charset="0"/>
              </a:rPr>
              <a:t>. » </a:t>
            </a:r>
            <a:r>
              <a:rPr lang="fr-FR" sz="1200" dirty="0">
                <a:solidFill>
                  <a:srgbClr val="FFFF66"/>
                </a:solidFill>
                <a:latin typeface="Arial" panose="020B0604020202020204" pitchFamily="34" charset="0"/>
                <a:cs typeface="Arial" panose="020B0604020202020204" pitchFamily="34" charset="0"/>
              </a:rPr>
              <a:t>Genèse 41.32</a:t>
            </a:r>
          </a:p>
        </p:txBody>
      </p:sp>
      <p:pic>
        <p:nvPicPr>
          <p:cNvPr id="39" name="Picture 2" descr="C:\Users\Rae\Desktop\repeat symbol.png"/>
          <p:cNvPicPr>
            <a:picLocks noChangeAspect="1" noChangeArrowheads="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43665" y="913964"/>
            <a:ext cx="942256" cy="902603"/>
          </a:xfrm>
          <a:prstGeom prst="rect">
            <a:avLst/>
          </a:prstGeom>
          <a:noFill/>
          <a:extLst>
            <a:ext uri="{909E8E84-426E-40DD-AFC4-6F175D3DCCD1}">
              <a14:hiddenFill xmlns:a14="http://schemas.microsoft.com/office/drawing/2010/main">
                <a:solidFill>
                  <a:srgbClr val="FFFFFF"/>
                </a:solidFill>
              </a14:hiddenFill>
            </a:ext>
          </a:extLst>
        </p:spPr>
      </p:pic>
      <p:sp>
        <p:nvSpPr>
          <p:cNvPr id="40" name="ZoneTexte 39"/>
          <p:cNvSpPr txBox="1"/>
          <p:nvPr/>
        </p:nvSpPr>
        <p:spPr>
          <a:xfrm>
            <a:off x="263916" y="1724308"/>
            <a:ext cx="7670297" cy="307777"/>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Si quelque chose répété par deux fois est important, quand est-t ’il de trois fois ?</a:t>
            </a:r>
            <a:endParaRPr lang="fr-FR" sz="1200" dirty="0">
              <a:solidFill>
                <a:srgbClr val="FFFF66"/>
              </a:solidFill>
              <a:latin typeface="Arial" panose="020B0604020202020204" pitchFamily="34" charset="0"/>
              <a:cs typeface="Arial" panose="020B0604020202020204" pitchFamily="34" charset="0"/>
            </a:endParaRPr>
          </a:p>
        </p:txBody>
      </p:sp>
      <p:sp>
        <p:nvSpPr>
          <p:cNvPr id="41" name="ZoneTexte 40"/>
          <p:cNvSpPr txBox="1"/>
          <p:nvPr/>
        </p:nvSpPr>
        <p:spPr>
          <a:xfrm>
            <a:off x="299982" y="2073824"/>
            <a:ext cx="8832292" cy="523220"/>
          </a:xfrm>
          <a:prstGeom prst="rect">
            <a:avLst/>
          </a:prstGeom>
          <a:noFill/>
        </p:spPr>
        <p:txBody>
          <a:bodyPr wrap="square" rtlCol="0">
            <a:spAutoFit/>
          </a:bodyPr>
          <a:lstStyle/>
          <a:p>
            <a:r>
              <a:rPr lang="fr-FR" sz="1400" dirty="0">
                <a:solidFill>
                  <a:srgbClr val="FF3300"/>
                </a:solidFill>
                <a:latin typeface="Arial" panose="020B0604020202020204" pitchFamily="34" charset="0"/>
                <a:cs typeface="Arial" panose="020B0604020202020204" pitchFamily="34" charset="0"/>
              </a:rPr>
              <a:t>À trois reprises </a:t>
            </a:r>
            <a:r>
              <a:rPr lang="fr-FR" sz="1400" dirty="0">
                <a:solidFill>
                  <a:schemeClr val="bg1">
                    <a:lumMod val="95000"/>
                  </a:schemeClr>
                </a:solidFill>
                <a:latin typeface="Arial" panose="020B0604020202020204" pitchFamily="34" charset="0"/>
                <a:cs typeface="Arial" panose="020B0604020202020204" pitchFamily="34" charset="0"/>
              </a:rPr>
              <a:t>dans les écritures, la </a:t>
            </a:r>
            <a:r>
              <a:rPr lang="fr-FR" sz="1400" dirty="0">
                <a:solidFill>
                  <a:srgbClr val="00B0F0"/>
                </a:solidFill>
                <a:latin typeface="Arial" panose="020B0604020202020204" pitchFamily="34" charset="0"/>
                <a:cs typeface="Arial" panose="020B0604020202020204" pitchFamily="34" charset="0"/>
              </a:rPr>
              <a:t>durée</a:t>
            </a:r>
            <a:r>
              <a:rPr lang="fr-FR" sz="1400" dirty="0">
                <a:solidFill>
                  <a:schemeClr val="bg1">
                    <a:lumMod val="95000"/>
                  </a:schemeClr>
                </a:solidFill>
                <a:latin typeface="Arial" panose="020B0604020202020204" pitchFamily="34" charset="0"/>
                <a:cs typeface="Arial" panose="020B0604020202020204" pitchFamily="34" charset="0"/>
              </a:rPr>
              <a:t> </a:t>
            </a:r>
            <a:r>
              <a:rPr lang="fr-FR" sz="1400" dirty="0">
                <a:solidFill>
                  <a:srgbClr val="00B0F0"/>
                </a:solidFill>
                <a:latin typeface="Arial" panose="020B0604020202020204" pitchFamily="34" charset="0"/>
                <a:cs typeface="Arial" panose="020B0604020202020204" pitchFamily="34" charset="0"/>
              </a:rPr>
              <a:t>du nombre de jours à marcher </a:t>
            </a:r>
            <a:r>
              <a:rPr lang="fr-FR" sz="1400" u="sng" dirty="0">
                <a:solidFill>
                  <a:schemeClr val="bg1">
                    <a:lumMod val="95000"/>
                  </a:schemeClr>
                </a:solidFill>
                <a:latin typeface="Arial" panose="020B0604020202020204" pitchFamily="34" charset="0"/>
                <a:cs typeface="Arial" panose="020B0604020202020204" pitchFamily="34" charset="0"/>
              </a:rPr>
              <a:t>pour sortir d'Egypte</a:t>
            </a:r>
            <a:r>
              <a:rPr lang="fr-FR" sz="1400" dirty="0">
                <a:solidFill>
                  <a:schemeClr val="bg1">
                    <a:lumMod val="95000"/>
                  </a:schemeClr>
                </a:solidFill>
                <a:latin typeface="Arial" panose="020B0604020202020204" pitchFamily="34" charset="0"/>
                <a:cs typeface="Arial" panose="020B0604020202020204" pitchFamily="34" charset="0"/>
              </a:rPr>
              <a:t> est donnée, ainsi que son </a:t>
            </a:r>
            <a:r>
              <a:rPr lang="fr-FR" sz="1400" dirty="0">
                <a:solidFill>
                  <a:srgbClr val="66FF66"/>
                </a:solidFill>
                <a:latin typeface="Arial" panose="020B0604020202020204" pitchFamily="34" charset="0"/>
                <a:cs typeface="Arial" panose="020B0604020202020204" pitchFamily="34" charset="0"/>
              </a:rPr>
              <a:t>motif</a:t>
            </a:r>
            <a:r>
              <a:rPr lang="fr-FR" sz="1400" dirty="0">
                <a:solidFill>
                  <a:schemeClr val="bg1">
                    <a:lumMod val="95000"/>
                  </a:schemeClr>
                </a:solidFill>
                <a:latin typeface="Arial" panose="020B0604020202020204" pitchFamily="34" charset="0"/>
                <a:cs typeface="Arial" panose="020B0604020202020204" pitchFamily="34" charset="0"/>
              </a:rPr>
              <a:t> :</a:t>
            </a:r>
            <a:endParaRPr lang="fr-FR" sz="1200" dirty="0">
              <a:solidFill>
                <a:srgbClr val="FFFF66"/>
              </a:solidFill>
              <a:latin typeface="Arial" panose="020B0604020202020204" pitchFamily="34" charset="0"/>
              <a:cs typeface="Arial" panose="020B0604020202020204" pitchFamily="34" charset="0"/>
            </a:endParaRPr>
          </a:p>
        </p:txBody>
      </p:sp>
      <p:sp>
        <p:nvSpPr>
          <p:cNvPr id="42" name="ZoneTexte 41"/>
          <p:cNvSpPr txBox="1"/>
          <p:nvPr/>
        </p:nvSpPr>
        <p:spPr>
          <a:xfrm>
            <a:off x="299982" y="2597044"/>
            <a:ext cx="8487561" cy="738664"/>
          </a:xfrm>
          <a:prstGeom prst="rect">
            <a:avLst/>
          </a:prstGeom>
          <a:noFill/>
        </p:spPr>
        <p:txBody>
          <a:bodyPr wrap="square" rtlCol="0">
            <a:spAutoFit/>
          </a:bodyPr>
          <a:lstStyle/>
          <a:p>
            <a:r>
              <a:rPr lang="fr-FR" sz="1400" dirty="0">
                <a:solidFill>
                  <a:srgbClr val="FF3300"/>
                </a:solidFill>
                <a:latin typeface="Arial" panose="020B0604020202020204" pitchFamily="34" charset="0"/>
                <a:cs typeface="Arial" panose="020B0604020202020204" pitchFamily="34" charset="0"/>
              </a:rPr>
              <a:t>(1) </a:t>
            </a:r>
            <a:r>
              <a:rPr lang="fr-FR" sz="1400" u="sng" dirty="0">
                <a:solidFill>
                  <a:schemeClr val="bg1">
                    <a:lumMod val="95000"/>
                  </a:schemeClr>
                </a:solidFill>
                <a:latin typeface="Arial" panose="020B0604020202020204" pitchFamily="34" charset="0"/>
                <a:cs typeface="Arial" panose="020B0604020202020204" pitchFamily="34" charset="0"/>
              </a:rPr>
              <a:t>Yahuah dit à Moïse</a:t>
            </a:r>
            <a:r>
              <a:rPr lang="fr-FR" sz="1400" dirty="0">
                <a:solidFill>
                  <a:schemeClr val="bg1">
                    <a:lumMod val="95000"/>
                  </a:schemeClr>
                </a:solidFill>
                <a:latin typeface="Arial" panose="020B0604020202020204" pitchFamily="34" charset="0"/>
                <a:cs typeface="Arial" panose="020B0604020202020204" pitchFamily="34" charset="0"/>
              </a:rPr>
              <a:t> : « Ils écouteront ta voix; et tu iras, toi et les anciens d'Israël, auprès du roi d'Egypte, et vous lui direz : YHWH, le El des Hébreux, nous est apparu. Permets-nous de faire </a:t>
            </a:r>
            <a:r>
              <a:rPr lang="fr-FR" sz="1400" dirty="0">
                <a:solidFill>
                  <a:srgbClr val="00B0F0"/>
                </a:solidFill>
                <a:latin typeface="Arial" panose="020B0604020202020204" pitchFamily="34" charset="0"/>
                <a:cs typeface="Arial" panose="020B0604020202020204" pitchFamily="34" charset="0"/>
              </a:rPr>
              <a:t>trois journées</a:t>
            </a:r>
            <a:r>
              <a:rPr lang="fr-FR" sz="1400" dirty="0">
                <a:solidFill>
                  <a:schemeClr val="bg1">
                    <a:lumMod val="95000"/>
                  </a:schemeClr>
                </a:solidFill>
                <a:latin typeface="Arial" panose="020B0604020202020204" pitchFamily="34" charset="0"/>
                <a:cs typeface="Arial" panose="020B0604020202020204" pitchFamily="34" charset="0"/>
              </a:rPr>
              <a:t> </a:t>
            </a:r>
            <a:r>
              <a:rPr lang="fr-FR" sz="1400" dirty="0">
                <a:solidFill>
                  <a:srgbClr val="00B0F0"/>
                </a:solidFill>
                <a:latin typeface="Arial" panose="020B0604020202020204" pitchFamily="34" charset="0"/>
                <a:cs typeface="Arial" panose="020B0604020202020204" pitchFamily="34" charset="0"/>
              </a:rPr>
              <a:t>de marche </a:t>
            </a:r>
            <a:r>
              <a:rPr lang="fr-FR" sz="1400" dirty="0">
                <a:solidFill>
                  <a:schemeClr val="bg1">
                    <a:lumMod val="95000"/>
                  </a:schemeClr>
                </a:solidFill>
                <a:latin typeface="Arial" panose="020B0604020202020204" pitchFamily="34" charset="0"/>
                <a:cs typeface="Arial" panose="020B0604020202020204" pitchFamily="34" charset="0"/>
              </a:rPr>
              <a:t>dans le désert, </a:t>
            </a:r>
            <a:r>
              <a:rPr lang="fr-FR" sz="1400" dirty="0">
                <a:solidFill>
                  <a:srgbClr val="66FF66"/>
                </a:solidFill>
                <a:latin typeface="Arial" panose="020B0604020202020204" pitchFamily="34" charset="0"/>
                <a:cs typeface="Arial" panose="020B0604020202020204" pitchFamily="34" charset="0"/>
              </a:rPr>
              <a:t>pour offrir des sacrifices à YHWH</a:t>
            </a:r>
            <a:r>
              <a:rPr lang="fr-FR" sz="1400" dirty="0">
                <a:solidFill>
                  <a:schemeClr val="bg1">
                    <a:lumMod val="95000"/>
                  </a:schemeClr>
                </a:solidFill>
                <a:latin typeface="Arial" panose="020B0604020202020204" pitchFamily="34" charset="0"/>
                <a:cs typeface="Arial" panose="020B0604020202020204" pitchFamily="34" charset="0"/>
              </a:rPr>
              <a:t>, notre El. » </a:t>
            </a:r>
            <a:r>
              <a:rPr lang="fr-FR" sz="1200" dirty="0">
                <a:solidFill>
                  <a:srgbClr val="FFFF66"/>
                </a:solidFill>
                <a:latin typeface="Arial" panose="020B0604020202020204" pitchFamily="34" charset="0"/>
                <a:cs typeface="Arial" panose="020B0604020202020204" pitchFamily="34" charset="0"/>
              </a:rPr>
              <a:t>Exode 3.18</a:t>
            </a:r>
          </a:p>
        </p:txBody>
      </p:sp>
      <p:sp>
        <p:nvSpPr>
          <p:cNvPr id="43" name="ZoneTexte 42"/>
          <p:cNvSpPr txBox="1"/>
          <p:nvPr/>
        </p:nvSpPr>
        <p:spPr>
          <a:xfrm>
            <a:off x="299982" y="3335708"/>
            <a:ext cx="8487561" cy="738664"/>
          </a:xfrm>
          <a:prstGeom prst="rect">
            <a:avLst/>
          </a:prstGeom>
          <a:noFill/>
        </p:spPr>
        <p:txBody>
          <a:bodyPr wrap="square" rtlCol="0">
            <a:spAutoFit/>
          </a:bodyPr>
          <a:lstStyle/>
          <a:p>
            <a:r>
              <a:rPr lang="fr-FR" sz="1400" dirty="0">
                <a:solidFill>
                  <a:srgbClr val="FF3300"/>
                </a:solidFill>
                <a:latin typeface="Arial" panose="020B0604020202020204" pitchFamily="34" charset="0"/>
                <a:cs typeface="Arial" panose="020B0604020202020204" pitchFamily="34" charset="0"/>
              </a:rPr>
              <a:t>(2) </a:t>
            </a:r>
            <a:r>
              <a:rPr lang="fr-FR" sz="1400" u="sng" dirty="0">
                <a:solidFill>
                  <a:schemeClr val="bg1">
                    <a:lumMod val="95000"/>
                  </a:schemeClr>
                </a:solidFill>
                <a:latin typeface="Arial" panose="020B0604020202020204" pitchFamily="34" charset="0"/>
                <a:cs typeface="Arial" panose="020B0604020202020204" pitchFamily="34" charset="0"/>
              </a:rPr>
              <a:t>Moïse et Aaron disent au Pharaon</a:t>
            </a:r>
            <a:r>
              <a:rPr lang="fr-FR" sz="1400" dirty="0">
                <a:solidFill>
                  <a:schemeClr val="bg1">
                    <a:lumMod val="95000"/>
                  </a:schemeClr>
                </a:solidFill>
                <a:latin typeface="Arial" panose="020B0604020202020204" pitchFamily="34" charset="0"/>
                <a:cs typeface="Arial" panose="020B0604020202020204" pitchFamily="34" charset="0"/>
              </a:rPr>
              <a:t> : « Ils dirent : Le El des Hébreux </a:t>
            </a:r>
            <a:r>
              <a:rPr lang="fr-FR" sz="1400" dirty="0">
                <a:solidFill>
                  <a:schemeClr val="bg1"/>
                </a:solidFill>
                <a:latin typeface="Arial" panose="020B0604020202020204" pitchFamily="34" charset="0"/>
                <a:cs typeface="Arial" panose="020B0604020202020204" pitchFamily="34" charset="0"/>
              </a:rPr>
              <a:t>nous est apparu. Permets-nous de faire </a:t>
            </a:r>
            <a:r>
              <a:rPr lang="fr-FR" sz="1400" dirty="0">
                <a:solidFill>
                  <a:srgbClr val="00B0F0"/>
                </a:solidFill>
                <a:latin typeface="Arial" panose="020B0604020202020204" pitchFamily="34" charset="0"/>
                <a:cs typeface="Arial" panose="020B0604020202020204" pitchFamily="34" charset="0"/>
              </a:rPr>
              <a:t>trois journées de marche </a:t>
            </a:r>
            <a:r>
              <a:rPr lang="fr-FR" sz="1400" dirty="0">
                <a:solidFill>
                  <a:schemeClr val="bg1"/>
                </a:solidFill>
                <a:latin typeface="Arial" panose="020B0604020202020204" pitchFamily="34" charset="0"/>
                <a:cs typeface="Arial" panose="020B0604020202020204" pitchFamily="34" charset="0"/>
              </a:rPr>
              <a:t>dans le désert, </a:t>
            </a:r>
            <a:r>
              <a:rPr lang="fr-FR" sz="1400" dirty="0">
                <a:solidFill>
                  <a:srgbClr val="66FF66"/>
                </a:solidFill>
                <a:latin typeface="Arial" panose="020B0604020202020204" pitchFamily="34" charset="0"/>
                <a:cs typeface="Arial" panose="020B0604020202020204" pitchFamily="34" charset="0"/>
              </a:rPr>
              <a:t>pour offrir des sacrifices à YHWH</a:t>
            </a:r>
            <a:r>
              <a:rPr lang="fr-FR" sz="1400" dirty="0">
                <a:solidFill>
                  <a:schemeClr val="bg1">
                    <a:lumMod val="95000"/>
                  </a:schemeClr>
                </a:solidFill>
                <a:latin typeface="Arial" panose="020B0604020202020204" pitchFamily="34" charset="0"/>
                <a:cs typeface="Arial" panose="020B0604020202020204" pitchFamily="34" charset="0"/>
              </a:rPr>
              <a:t>, notre El, afin qu'il ne nous frappe pas de la peste ou de l'épée. » </a:t>
            </a:r>
            <a:r>
              <a:rPr lang="fr-FR" sz="1200" dirty="0">
                <a:solidFill>
                  <a:srgbClr val="FFFF66"/>
                </a:solidFill>
                <a:latin typeface="Arial" panose="020B0604020202020204" pitchFamily="34" charset="0"/>
                <a:cs typeface="Arial" panose="020B0604020202020204" pitchFamily="34" charset="0"/>
              </a:rPr>
              <a:t>Exode 5.3</a:t>
            </a:r>
          </a:p>
        </p:txBody>
      </p:sp>
      <p:sp>
        <p:nvSpPr>
          <p:cNvPr id="44" name="ZoneTexte 43"/>
          <p:cNvSpPr txBox="1"/>
          <p:nvPr/>
        </p:nvSpPr>
        <p:spPr>
          <a:xfrm>
            <a:off x="263916" y="4074372"/>
            <a:ext cx="8487561" cy="523220"/>
          </a:xfrm>
          <a:prstGeom prst="rect">
            <a:avLst/>
          </a:prstGeom>
          <a:noFill/>
        </p:spPr>
        <p:txBody>
          <a:bodyPr wrap="square" rtlCol="0">
            <a:spAutoFit/>
          </a:bodyPr>
          <a:lstStyle/>
          <a:p>
            <a:r>
              <a:rPr lang="fr-FR" sz="1400" dirty="0">
                <a:solidFill>
                  <a:srgbClr val="FF3300"/>
                </a:solidFill>
                <a:latin typeface="Arial" panose="020B0604020202020204" pitchFamily="34" charset="0"/>
                <a:cs typeface="Arial" panose="020B0604020202020204" pitchFamily="34" charset="0"/>
              </a:rPr>
              <a:t>(3) </a:t>
            </a:r>
            <a:r>
              <a:rPr lang="fr-FR" sz="1400" u="sng" dirty="0">
                <a:solidFill>
                  <a:schemeClr val="bg1">
                    <a:lumMod val="95000"/>
                  </a:schemeClr>
                </a:solidFill>
                <a:latin typeface="Arial" panose="020B0604020202020204" pitchFamily="34" charset="0"/>
                <a:cs typeface="Arial" panose="020B0604020202020204" pitchFamily="34" charset="0"/>
              </a:rPr>
              <a:t>Moïse rappelle au Pharaon</a:t>
            </a:r>
            <a:r>
              <a:rPr lang="fr-FR" sz="1400" dirty="0">
                <a:solidFill>
                  <a:schemeClr val="bg1">
                    <a:lumMod val="95000"/>
                  </a:schemeClr>
                </a:solidFill>
                <a:latin typeface="Arial" panose="020B0604020202020204" pitchFamily="34" charset="0"/>
                <a:cs typeface="Arial" panose="020B0604020202020204" pitchFamily="34" charset="0"/>
              </a:rPr>
              <a:t> : « Nous ferons </a:t>
            </a:r>
            <a:r>
              <a:rPr lang="fr-FR" sz="1400" dirty="0">
                <a:solidFill>
                  <a:srgbClr val="00B0F0"/>
                </a:solidFill>
                <a:latin typeface="Arial" panose="020B0604020202020204" pitchFamily="34" charset="0"/>
                <a:cs typeface="Arial" panose="020B0604020202020204" pitchFamily="34" charset="0"/>
              </a:rPr>
              <a:t>trois journées de marche </a:t>
            </a:r>
            <a:r>
              <a:rPr lang="fr-FR" sz="1400" dirty="0">
                <a:solidFill>
                  <a:schemeClr val="bg1">
                    <a:lumMod val="95000"/>
                  </a:schemeClr>
                </a:solidFill>
                <a:latin typeface="Arial" panose="020B0604020202020204" pitchFamily="34" charset="0"/>
                <a:cs typeface="Arial" panose="020B0604020202020204" pitchFamily="34" charset="0"/>
              </a:rPr>
              <a:t>dans le désert, et </a:t>
            </a:r>
            <a:r>
              <a:rPr lang="fr-FR" sz="1400" dirty="0">
                <a:solidFill>
                  <a:srgbClr val="66FF66"/>
                </a:solidFill>
                <a:latin typeface="Arial" panose="020B0604020202020204" pitchFamily="34" charset="0"/>
                <a:cs typeface="Arial" panose="020B0604020202020204" pitchFamily="34" charset="0"/>
              </a:rPr>
              <a:t>nous offrirons des sacrifices à YHWH</a:t>
            </a:r>
            <a:r>
              <a:rPr lang="fr-FR" sz="1400" dirty="0">
                <a:solidFill>
                  <a:schemeClr val="bg1">
                    <a:lumMod val="95000"/>
                  </a:schemeClr>
                </a:solidFill>
                <a:latin typeface="Arial" panose="020B0604020202020204" pitchFamily="34" charset="0"/>
                <a:cs typeface="Arial" panose="020B0604020202020204" pitchFamily="34" charset="0"/>
              </a:rPr>
              <a:t>, notre El, comme Il nous l'a commandé. » </a:t>
            </a:r>
            <a:r>
              <a:rPr lang="fr-FR" sz="1200" dirty="0">
                <a:solidFill>
                  <a:srgbClr val="FFFF66"/>
                </a:solidFill>
                <a:latin typeface="Arial" panose="020B0604020202020204" pitchFamily="34" charset="0"/>
                <a:cs typeface="Arial" panose="020B0604020202020204" pitchFamily="34" charset="0"/>
              </a:rPr>
              <a:t>Exode 8.23</a:t>
            </a:r>
          </a:p>
        </p:txBody>
      </p:sp>
    </p:spTree>
    <p:extLst>
      <p:ext uri="{BB962C8B-B14F-4D97-AF65-F5344CB8AC3E}">
        <p14:creationId xmlns:p14="http://schemas.microsoft.com/office/powerpoint/2010/main" val="51160952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fade">
                                      <p:cBhvr>
                                        <p:cTn id="22" dur="500"/>
                                        <p:tgtEl>
                                          <p:spTgt spid="19">
                                            <p:txEl>
                                              <p:pRg st="1" end="1"/>
                                            </p:txEl>
                                          </p:spTgt>
                                        </p:tgtEl>
                                      </p:cBhvr>
                                    </p:animEffect>
                                  </p:childTnLst>
                                </p:cTn>
                              </p:par>
                              <p:par>
                                <p:cTn id="23" presetID="45" presetClass="entr" presetSubtype="0" fill="hold" nodeType="withEffect">
                                  <p:stCondLst>
                                    <p:cond delay="20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500"/>
                                        <p:tgtEl>
                                          <p:spTgt spid="39"/>
                                        </p:tgtEl>
                                      </p:cBhvr>
                                    </p:animEffect>
                                    <p:anim calcmode="lin" valueType="num">
                                      <p:cBhvr>
                                        <p:cTn id="26" dur="1500" fill="hold"/>
                                        <p:tgtEl>
                                          <p:spTgt spid="39"/>
                                        </p:tgtEl>
                                        <p:attrNameLst>
                                          <p:attrName>ppt_w</p:attrName>
                                        </p:attrNameLst>
                                      </p:cBhvr>
                                      <p:tavLst>
                                        <p:tav tm="0" fmla="#ppt_w*sin(2.5*pi*$)">
                                          <p:val>
                                            <p:fltVal val="0"/>
                                          </p:val>
                                        </p:tav>
                                        <p:tav tm="100000">
                                          <p:val>
                                            <p:fltVal val="1"/>
                                          </p:val>
                                        </p:tav>
                                      </p:tavLst>
                                    </p:anim>
                                    <p:anim calcmode="lin" valueType="num">
                                      <p:cBhvr>
                                        <p:cTn id="27" dur="15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
                                            <p:txEl>
                                              <p:pRg st="0" end="0"/>
                                            </p:txEl>
                                          </p:spTgt>
                                        </p:tgtEl>
                                        <p:attrNameLst>
                                          <p:attrName>style.visibility</p:attrName>
                                        </p:attrNameLst>
                                      </p:cBhvr>
                                      <p:to>
                                        <p:strVal val="visible"/>
                                      </p:to>
                                    </p:set>
                                    <p:animEffect transition="in" filter="fade">
                                      <p:cBhvr>
                                        <p:cTn id="32" dur="500"/>
                                        <p:tgtEl>
                                          <p:spTgt spid="4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
                                            <p:txEl>
                                              <p:pRg st="0" end="0"/>
                                            </p:txEl>
                                          </p:spTgt>
                                        </p:tgtEl>
                                        <p:attrNameLst>
                                          <p:attrName>style.visibility</p:attrName>
                                        </p:attrNameLst>
                                      </p:cBhvr>
                                      <p:to>
                                        <p:strVal val="visible"/>
                                      </p:to>
                                    </p:set>
                                    <p:animEffect transition="in" filter="fade">
                                      <p:cBhvr>
                                        <p:cTn id="37" dur="500"/>
                                        <p:tgtEl>
                                          <p:spTgt spid="4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xEl>
                                              <p:pRg st="0" end="0"/>
                                            </p:txEl>
                                          </p:spTgt>
                                        </p:tgtEl>
                                        <p:attrNameLst>
                                          <p:attrName>style.visibility</p:attrName>
                                        </p:attrNameLst>
                                      </p:cBhvr>
                                      <p:to>
                                        <p:strVal val="visible"/>
                                      </p:to>
                                    </p:set>
                                    <p:animEffect transition="in" filter="fade">
                                      <p:cBhvr>
                                        <p:cTn id="42" dur="500"/>
                                        <p:tgtEl>
                                          <p:spTgt spid="4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
                                            <p:txEl>
                                              <p:pRg st="0" end="0"/>
                                            </p:txEl>
                                          </p:spTgt>
                                        </p:tgtEl>
                                        <p:attrNameLst>
                                          <p:attrName>style.visibility</p:attrName>
                                        </p:attrNameLst>
                                      </p:cBhvr>
                                      <p:to>
                                        <p:strVal val="visible"/>
                                      </p:to>
                                    </p:set>
                                    <p:animEffect transition="in" filter="fade">
                                      <p:cBhvr>
                                        <p:cTn id="47" dur="500"/>
                                        <p:tgtEl>
                                          <p:spTgt spid="4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4">
                                            <p:txEl>
                                              <p:pRg st="0" end="0"/>
                                            </p:txEl>
                                          </p:spTgt>
                                        </p:tgtEl>
                                        <p:attrNameLst>
                                          <p:attrName>style.visibility</p:attrName>
                                        </p:attrNameLst>
                                      </p:cBhvr>
                                      <p:to>
                                        <p:strVal val="visible"/>
                                      </p:to>
                                    </p:set>
                                    <p:animEffect transition="in" filter="fade">
                                      <p:cBhvr>
                                        <p:cTn id="5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60</a:t>
            </a:fld>
            <a:endParaRPr lang="fr-FR" dirty="0">
              <a:solidFill>
                <a:schemeClr val="bg1">
                  <a:lumMod val="75000"/>
                </a:schemeClr>
              </a:solidFill>
            </a:endParaRPr>
          </a:p>
        </p:txBody>
      </p:sp>
      <p:sp>
        <p:nvSpPr>
          <p:cNvPr id="16" name="ZoneTexte 15"/>
          <p:cNvSpPr txBox="1"/>
          <p:nvPr/>
        </p:nvSpPr>
        <p:spPr>
          <a:xfrm>
            <a:off x="467544" y="123477"/>
            <a:ext cx="8208912" cy="2462213"/>
          </a:xfrm>
          <a:prstGeom prst="rect">
            <a:avLst/>
          </a:prstGeom>
          <a:noFill/>
        </p:spPr>
        <p:txBody>
          <a:bodyPr wrap="square" rtlCol="0">
            <a:spAutoFit/>
          </a:bodyPr>
          <a:lstStyle/>
          <a:p>
            <a:pPr algn="ctr"/>
            <a:r>
              <a:rPr lang="fr-FR" sz="1400" dirty="0">
                <a:solidFill>
                  <a:schemeClr val="bg1"/>
                </a:solidFill>
                <a:latin typeface="Arial" panose="020B0604020202020204" pitchFamily="34" charset="0"/>
                <a:cs typeface="Arial" panose="020B0604020202020204" pitchFamily="34" charset="0"/>
              </a:rPr>
              <a:t>« Notre Père qui es aux cieux, ton nom soit sanctifié; ton règne vienne;</a:t>
            </a:r>
          </a:p>
          <a:p>
            <a:pPr algn="ct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Ta volonté soit faite sur la terre comme au ciel;</a:t>
            </a:r>
          </a:p>
          <a:p>
            <a:pPr algn="ct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Donne-nous aujourd'hui notre pain quotidien;</a:t>
            </a:r>
          </a:p>
          <a:p>
            <a:pPr algn="ct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Pardonne-nous nos péchés, comme aussi nous pardonnons à ceux qui nous ont offensés,</a:t>
            </a:r>
          </a:p>
          <a:p>
            <a:pPr algn="ct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Et ne nous induis point en tentation, mais délivre-nous du Malin;</a:t>
            </a:r>
          </a:p>
          <a:p>
            <a:pPr algn="ctr"/>
            <a:endParaRPr lang="fr-FR" sz="1400" dirty="0">
              <a:solidFill>
                <a:schemeClr val="bg1"/>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car à toi appartiennent le règne, la puissance, et la gloire à jamais. Amen! » </a:t>
            </a:r>
            <a:r>
              <a:rPr lang="fr-FR" sz="1100" dirty="0">
                <a:solidFill>
                  <a:srgbClr val="FFFF66"/>
                </a:solidFill>
                <a:latin typeface="Arial" panose="020B0604020202020204" pitchFamily="34" charset="0"/>
                <a:cs typeface="Arial" panose="020B0604020202020204" pitchFamily="34" charset="0"/>
              </a:rPr>
              <a:t>Matthieu 6.9/13</a:t>
            </a:r>
          </a:p>
        </p:txBody>
      </p:sp>
    </p:spTree>
    <p:extLst>
      <p:ext uri="{BB962C8B-B14F-4D97-AF65-F5344CB8AC3E}">
        <p14:creationId xmlns:p14="http://schemas.microsoft.com/office/powerpoint/2010/main" val="228877902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2" end="2"/>
                                            </p:txEl>
                                          </p:spTgt>
                                        </p:tgtEl>
                                        <p:attrNameLst>
                                          <p:attrName>style.visibility</p:attrName>
                                        </p:attrNameLst>
                                      </p:cBhvr>
                                      <p:to>
                                        <p:strVal val="visible"/>
                                      </p:to>
                                    </p:set>
                                    <p:animEffect transition="in" filter="fade">
                                      <p:cBhvr>
                                        <p:cTn id="10" dur="500"/>
                                        <p:tgtEl>
                                          <p:spTgt spid="1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animEffect transition="in" filter="fade">
                                      <p:cBhvr>
                                        <p:cTn id="13" dur="500"/>
                                        <p:tgtEl>
                                          <p:spTgt spid="16">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6" end="6"/>
                                            </p:txEl>
                                          </p:spTgt>
                                        </p:tgtEl>
                                        <p:attrNameLst>
                                          <p:attrName>style.visibility</p:attrName>
                                        </p:attrNameLst>
                                      </p:cBhvr>
                                      <p:to>
                                        <p:strVal val="visible"/>
                                      </p:to>
                                    </p:set>
                                    <p:animEffect transition="in" filter="fade">
                                      <p:cBhvr>
                                        <p:cTn id="16" dur="500"/>
                                        <p:tgtEl>
                                          <p:spTgt spid="16">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8" end="8"/>
                                            </p:txEl>
                                          </p:spTgt>
                                        </p:tgtEl>
                                        <p:attrNameLst>
                                          <p:attrName>style.visibility</p:attrName>
                                        </p:attrNameLst>
                                      </p:cBhvr>
                                      <p:to>
                                        <p:strVal val="visible"/>
                                      </p:to>
                                    </p:set>
                                    <p:animEffect transition="in" filter="fade">
                                      <p:cBhvr>
                                        <p:cTn id="19" dur="500"/>
                                        <p:tgtEl>
                                          <p:spTgt spid="16">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xEl>
                                              <p:pRg st="10" end="10"/>
                                            </p:txEl>
                                          </p:spTgt>
                                        </p:tgtEl>
                                        <p:attrNameLst>
                                          <p:attrName>style.visibility</p:attrName>
                                        </p:attrNameLst>
                                      </p:cBhvr>
                                      <p:to>
                                        <p:strVal val="visible"/>
                                      </p:to>
                                    </p:set>
                                    <p:animEffect transition="in" filter="fade">
                                      <p:cBhvr>
                                        <p:cTn id="22"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61</a:t>
            </a:fld>
            <a:endParaRPr lang="fr-FR" dirty="0">
              <a:solidFill>
                <a:schemeClr val="bg1">
                  <a:lumMod val="75000"/>
                </a:schemeClr>
              </a:solidFill>
            </a:endParaRPr>
          </a:p>
        </p:txBody>
      </p:sp>
      <p:sp>
        <p:nvSpPr>
          <p:cNvPr id="16" name="ZoneTexte 15"/>
          <p:cNvSpPr txBox="1"/>
          <p:nvPr/>
        </p:nvSpPr>
        <p:spPr>
          <a:xfrm>
            <a:off x="467544" y="123477"/>
            <a:ext cx="8208912" cy="2462213"/>
          </a:xfrm>
          <a:prstGeom prst="rect">
            <a:avLst/>
          </a:prstGeom>
          <a:noFill/>
        </p:spPr>
        <p:txBody>
          <a:bodyPr wrap="square" rtlCol="0">
            <a:spAutoFit/>
          </a:bodyPr>
          <a:lstStyle/>
          <a:p>
            <a:pPr algn="ctr"/>
            <a:r>
              <a:rPr lang="fr-FR" sz="1400" dirty="0">
                <a:solidFill>
                  <a:schemeClr val="bg1"/>
                </a:solidFill>
                <a:latin typeface="Arial" panose="020B0604020202020204" pitchFamily="34" charset="0"/>
                <a:cs typeface="Arial" panose="020B0604020202020204" pitchFamily="34" charset="0"/>
              </a:rPr>
              <a:t>« Notre Père qui es aux cieux, ton nom soit sanctifié; ton règne vienne;</a:t>
            </a:r>
          </a:p>
          <a:p>
            <a:pPr algn="ct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Ta volonté soit faite sur la terre comme au ciel;</a:t>
            </a:r>
          </a:p>
          <a:p>
            <a:pPr algn="ct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rgbClr val="FFFF00"/>
                </a:solidFill>
                <a:latin typeface="Arial" panose="020B0604020202020204" pitchFamily="34" charset="0"/>
                <a:cs typeface="Arial" panose="020B0604020202020204" pitchFamily="34" charset="0"/>
              </a:rPr>
              <a:t>Donne-nous aujourd'hui notre pain quotidien;</a:t>
            </a:r>
          </a:p>
          <a:p>
            <a:pPr algn="ct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Pardonne-nous nos péchés, comme aussi nous pardonnons à ceux qui nous ont offensés,</a:t>
            </a:r>
          </a:p>
          <a:p>
            <a:pPr algn="ct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Et ne nous induis point en tentation, mais délivre-nous du Malin;</a:t>
            </a:r>
          </a:p>
          <a:p>
            <a:pPr algn="ctr"/>
            <a:endParaRPr lang="fr-FR" sz="1400" dirty="0">
              <a:solidFill>
                <a:schemeClr val="bg1"/>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car à toi appartiennent le règne, la puissance, et la gloire à jamais. Amen! » </a:t>
            </a:r>
            <a:r>
              <a:rPr lang="fr-FR" sz="1100" dirty="0">
                <a:solidFill>
                  <a:srgbClr val="FFFF66"/>
                </a:solidFill>
                <a:latin typeface="Arial" panose="020B0604020202020204" pitchFamily="34" charset="0"/>
                <a:cs typeface="Arial" panose="020B0604020202020204" pitchFamily="34" charset="0"/>
              </a:rPr>
              <a:t>Matthieu 6.9/13</a:t>
            </a:r>
          </a:p>
        </p:txBody>
      </p:sp>
    </p:spTree>
    <p:extLst>
      <p:ext uri="{BB962C8B-B14F-4D97-AF65-F5344CB8AC3E}">
        <p14:creationId xmlns:p14="http://schemas.microsoft.com/office/powerpoint/2010/main" val="4247393339"/>
      </p:ext>
    </p:extLst>
  </p:cSld>
  <p:clrMapOvr>
    <a:masterClrMapping/>
  </p:clrMapOvr>
  <p:transition spd="slow">
    <p:circl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62</a:t>
            </a:fld>
            <a:endParaRPr lang="fr-FR" dirty="0">
              <a:solidFill>
                <a:schemeClr val="bg1">
                  <a:lumMod val="75000"/>
                </a:schemeClr>
              </a:solidFill>
            </a:endParaRPr>
          </a:p>
        </p:txBody>
      </p:sp>
      <p:sp>
        <p:nvSpPr>
          <p:cNvPr id="16" name="ZoneTexte 15"/>
          <p:cNvSpPr txBox="1"/>
          <p:nvPr/>
        </p:nvSpPr>
        <p:spPr>
          <a:xfrm>
            <a:off x="467544" y="123477"/>
            <a:ext cx="8208912" cy="400110"/>
          </a:xfrm>
          <a:prstGeom prst="rect">
            <a:avLst/>
          </a:prstGeom>
          <a:noFill/>
        </p:spPr>
        <p:txBody>
          <a:bodyPr wrap="square" rtlCol="0">
            <a:spAutoFit/>
          </a:bodyPr>
          <a:lstStyle/>
          <a:p>
            <a:pPr algn="ctr"/>
            <a:r>
              <a:rPr lang="fr-FR" sz="2000" dirty="0">
                <a:solidFill>
                  <a:srgbClr val="FFFF00"/>
                </a:solidFill>
                <a:latin typeface="Arial" panose="020B0604020202020204" pitchFamily="34" charset="0"/>
                <a:cs typeface="Arial" panose="020B0604020202020204" pitchFamily="34" charset="0"/>
              </a:rPr>
              <a:t>Donne-nous aujourd'hui notre pain quotidien</a:t>
            </a:r>
          </a:p>
        </p:txBody>
      </p:sp>
      <p:sp>
        <p:nvSpPr>
          <p:cNvPr id="5" name="ZoneTexte 4"/>
          <p:cNvSpPr txBox="1"/>
          <p:nvPr/>
        </p:nvSpPr>
        <p:spPr>
          <a:xfrm>
            <a:off x="467544" y="523587"/>
            <a:ext cx="8208912" cy="400110"/>
          </a:xfrm>
          <a:prstGeom prst="rect">
            <a:avLst/>
          </a:prstGeom>
          <a:noFill/>
        </p:spPr>
        <p:txBody>
          <a:bodyPr wrap="square" rtlCol="0">
            <a:spAutoFit/>
          </a:bodyPr>
          <a:lstStyle/>
          <a:p>
            <a:pPr algn="ctr"/>
            <a:r>
              <a:rPr lang="fr-FR" sz="2000" dirty="0">
                <a:solidFill>
                  <a:schemeClr val="bg1"/>
                </a:solidFill>
                <a:latin typeface="Arial" panose="020B0604020202020204" pitchFamily="34" charset="0"/>
                <a:cs typeface="Arial" panose="020B0604020202020204" pitchFamily="34" charset="0"/>
              </a:rPr>
              <a:t>Donne-nous </a:t>
            </a:r>
            <a:r>
              <a:rPr lang="fr-FR" sz="200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aujourd'hui</a:t>
            </a:r>
            <a:r>
              <a:rPr lang="fr-FR" sz="2000" dirty="0">
                <a:solidFill>
                  <a:srgbClr val="FFFF00"/>
                </a:solidFill>
                <a:latin typeface="Arial" panose="020B0604020202020204" pitchFamily="34" charset="0"/>
                <a:cs typeface="Arial" panose="020B0604020202020204" pitchFamily="34" charset="0"/>
              </a:rPr>
              <a:t> </a:t>
            </a:r>
            <a:r>
              <a:rPr lang="fr-FR" sz="2000" dirty="0">
                <a:solidFill>
                  <a:schemeClr val="bg1"/>
                </a:solidFill>
                <a:latin typeface="Arial" panose="020B0604020202020204" pitchFamily="34" charset="0"/>
                <a:cs typeface="Arial" panose="020B0604020202020204" pitchFamily="34" charset="0"/>
              </a:rPr>
              <a:t>notre pain quotidien</a:t>
            </a:r>
          </a:p>
        </p:txBody>
      </p:sp>
      <p:sp>
        <p:nvSpPr>
          <p:cNvPr id="7" name="ZoneTexte 6"/>
          <p:cNvSpPr txBox="1"/>
          <p:nvPr/>
        </p:nvSpPr>
        <p:spPr>
          <a:xfrm>
            <a:off x="1403648" y="923697"/>
            <a:ext cx="6336704" cy="307777"/>
          </a:xfrm>
          <a:prstGeom prst="rect">
            <a:avLst/>
          </a:prstGeom>
          <a:noFill/>
        </p:spPr>
        <p:txBody>
          <a:bodyPr wrap="square" rtlCol="0">
            <a:spAutoFit/>
          </a:bodyPr>
          <a:lstStyle/>
          <a:p>
            <a:pPr algn="ctr"/>
            <a:r>
              <a:rPr lang="el-GR" sz="1400" dirty="0">
                <a:solidFill>
                  <a:schemeClr val="bg1">
                    <a:lumMod val="95000"/>
                  </a:schemeClr>
                </a:solidFill>
                <a:latin typeface="Arial" panose="020B0604020202020204" pitchFamily="34" charset="0"/>
                <a:cs typeface="Arial" panose="020B0604020202020204" pitchFamily="34" charset="0"/>
              </a:rPr>
              <a:t>« τὸν ἄρτον ἡμῶν τὸν ἐπιούσιον δὸς ἡμῖν </a:t>
            </a:r>
            <a:r>
              <a:rPr lang="el-GR" sz="140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σήμερον</a:t>
            </a:r>
            <a:r>
              <a:rPr lang="fr-FR" sz="1400" dirty="0">
                <a:solidFill>
                  <a:schemeClr val="bg1">
                    <a:lumMod val="95000"/>
                  </a:schemeClr>
                </a:solidFill>
                <a:latin typeface="Arial" panose="020B0604020202020204" pitchFamily="34" charset="0"/>
                <a:cs typeface="Arial" panose="020B0604020202020204" pitchFamily="34" charset="0"/>
              </a:rPr>
              <a:t> </a:t>
            </a:r>
            <a:r>
              <a:rPr lang="el-GR" sz="1400" dirty="0">
                <a:solidFill>
                  <a:schemeClr val="bg1">
                    <a:lumMod val="95000"/>
                  </a:schemeClr>
                </a:solidFill>
                <a:latin typeface="Arial" panose="020B0604020202020204" pitchFamily="34" charset="0"/>
                <a:cs typeface="Arial" panose="020B0604020202020204" pitchFamily="34" charset="0"/>
              </a:rPr>
              <a:t>»</a:t>
            </a:r>
            <a:endParaRPr lang="el-GR" sz="1200" dirty="0">
              <a:solidFill>
                <a:schemeClr val="bg1">
                  <a:lumMod val="95000"/>
                </a:schemeClr>
              </a:solidFill>
              <a:latin typeface="Arial" panose="020B0604020202020204" pitchFamily="34" charset="0"/>
              <a:cs typeface="Arial" panose="020B0604020202020204" pitchFamily="34" charset="0"/>
            </a:endParaRPr>
          </a:p>
        </p:txBody>
      </p:sp>
      <p:sp>
        <p:nvSpPr>
          <p:cNvPr id="8" name="ZoneTexte 7"/>
          <p:cNvSpPr txBox="1"/>
          <p:nvPr/>
        </p:nvSpPr>
        <p:spPr>
          <a:xfrm>
            <a:off x="397782" y="1468797"/>
            <a:ext cx="8278673" cy="461665"/>
          </a:xfrm>
          <a:prstGeom prst="rect">
            <a:avLst/>
          </a:prstGeom>
          <a:noFill/>
        </p:spPr>
        <p:txBody>
          <a:bodyPr wrap="square" rtlCol="0">
            <a:spAutoFit/>
          </a:bodyPr>
          <a:lstStyle/>
          <a:p>
            <a:r>
              <a:rPr lang="fr-FR" sz="1200" dirty="0">
                <a:solidFill>
                  <a:schemeClr val="bg1"/>
                </a:solidFill>
                <a:latin typeface="Arial" panose="020B0604020202020204" pitchFamily="34" charset="0"/>
                <a:cs typeface="Arial" panose="020B0604020202020204" pitchFamily="34" charset="0"/>
              </a:rPr>
              <a:t>La traduction grecque (LXX) des écrits de Moïse utilise </a:t>
            </a:r>
            <a:r>
              <a:rPr lang="fr-FR" sz="1200" u="sng" dirty="0">
                <a:solidFill>
                  <a:schemeClr val="bg1"/>
                </a:solidFill>
                <a:latin typeface="Arial" panose="020B0604020202020204" pitchFamily="34" charset="0"/>
                <a:cs typeface="Arial" panose="020B0604020202020204" pitchFamily="34" charset="0"/>
              </a:rPr>
              <a:t>une seule fois</a:t>
            </a:r>
            <a:r>
              <a:rPr lang="fr-FR" sz="1200" dirty="0">
                <a:solidFill>
                  <a:schemeClr val="bg1"/>
                </a:solidFill>
                <a:latin typeface="Arial" panose="020B0604020202020204" pitchFamily="34" charset="0"/>
                <a:cs typeface="Arial" panose="020B0604020202020204" pitchFamily="34" charset="0"/>
              </a:rPr>
              <a:t> le terme </a:t>
            </a:r>
            <a:r>
              <a:rPr lang="el-GR" sz="120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σήμερον</a:t>
            </a:r>
            <a:r>
              <a:rPr lang="fr-FR" sz="1200" dirty="0">
                <a:solidFill>
                  <a:srgbClr val="FFFF66"/>
                </a:solidFill>
                <a:latin typeface="Arial" panose="020B0604020202020204" pitchFamily="34" charset="0"/>
                <a:cs typeface="Arial" panose="020B0604020202020204" pitchFamily="34" charset="0"/>
              </a:rPr>
              <a:t> </a:t>
            </a:r>
            <a:r>
              <a:rPr lang="fr-FR" sz="1200" dirty="0">
                <a:solidFill>
                  <a:schemeClr val="bg1"/>
                </a:solidFill>
                <a:latin typeface="Arial" panose="020B0604020202020204" pitchFamily="34" charset="0"/>
                <a:cs typeface="Arial" panose="020B0604020202020204" pitchFamily="34" charset="0"/>
              </a:rPr>
              <a:t>(semeron</a:t>
            </a:r>
            <a:r>
              <a:rPr lang="fr-FR" sz="1200" baseline="30000" dirty="0">
                <a:solidFill>
                  <a:schemeClr val="bg1"/>
                </a:solidFill>
                <a:latin typeface="Arial" panose="020B0604020202020204" pitchFamily="34" charset="0"/>
                <a:cs typeface="Arial" panose="020B0604020202020204" pitchFamily="34" charset="0"/>
              </a:rPr>
              <a:t>4594</a:t>
            </a:r>
            <a:r>
              <a:rPr lang="fr-FR" sz="1200" dirty="0">
                <a:solidFill>
                  <a:schemeClr val="bg1"/>
                </a:solidFill>
                <a:latin typeface="Arial" panose="020B0604020202020204" pitchFamily="34" charset="0"/>
                <a:cs typeface="Arial" panose="020B0604020202020204" pitchFamily="34" charset="0"/>
              </a:rPr>
              <a:t>) dans le chapitre 16 du livre de l’Exode :</a:t>
            </a:r>
          </a:p>
        </p:txBody>
      </p:sp>
      <p:sp>
        <p:nvSpPr>
          <p:cNvPr id="10" name="ZoneTexte 9"/>
          <p:cNvSpPr txBox="1"/>
          <p:nvPr/>
        </p:nvSpPr>
        <p:spPr>
          <a:xfrm>
            <a:off x="467545" y="2569319"/>
            <a:ext cx="7416824" cy="276999"/>
          </a:xfrm>
          <a:prstGeom prst="rect">
            <a:avLst/>
          </a:prstGeom>
          <a:noFill/>
        </p:spPr>
        <p:txBody>
          <a:bodyPr wrap="square" rtlCol="0">
            <a:spAutoFit/>
          </a:bodyPr>
          <a:lstStyle/>
          <a:p>
            <a:r>
              <a:rPr lang="fr-FR" sz="1200" dirty="0">
                <a:solidFill>
                  <a:schemeClr val="bg1"/>
                </a:solidFill>
                <a:latin typeface="Arial" panose="020B0604020202020204" pitchFamily="34" charset="0"/>
                <a:cs typeface="Arial" panose="020B0604020202020204" pitchFamily="34" charset="0"/>
              </a:rPr>
              <a:t>« </a:t>
            </a:r>
            <a:r>
              <a:rPr lang="el-GR" sz="1200" dirty="0">
                <a:solidFill>
                  <a:schemeClr val="bg1"/>
                </a:solidFill>
                <a:latin typeface="Arial" panose="020B0604020202020204" pitchFamily="34" charset="0"/>
                <a:cs typeface="Arial" panose="020B0604020202020204" pitchFamily="34" charset="0"/>
              </a:rPr>
              <a:t>εἶπεν δὲ Μωυσῆς φάγετε </a:t>
            </a:r>
            <a:r>
              <a:rPr lang="el-GR" sz="120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σήμερον</a:t>
            </a:r>
            <a:r>
              <a:rPr lang="el-GR" sz="1200" dirty="0">
                <a:solidFill>
                  <a:schemeClr val="bg1"/>
                </a:solidFill>
                <a:latin typeface="Arial" panose="020B0604020202020204" pitchFamily="34" charset="0"/>
                <a:cs typeface="Arial" panose="020B0604020202020204" pitchFamily="34" charset="0"/>
              </a:rPr>
              <a:t> ἔστιν γὰρ σάββατα </a:t>
            </a:r>
            <a:r>
              <a:rPr lang="el-GR" sz="120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σήμερον</a:t>
            </a:r>
            <a:r>
              <a:rPr lang="el-GR" sz="1200" dirty="0">
                <a:solidFill>
                  <a:schemeClr val="bg1"/>
                </a:solidFill>
                <a:latin typeface="Arial" panose="020B0604020202020204" pitchFamily="34" charset="0"/>
                <a:cs typeface="Arial" panose="020B0604020202020204" pitchFamily="34" charset="0"/>
              </a:rPr>
              <a:t> τῷ κυρίῳ οὐχ εὑρεθήσεται ἐν τῷ πεδίῳ</a:t>
            </a:r>
            <a:r>
              <a:rPr lang="fr-FR" sz="1200" dirty="0">
                <a:solidFill>
                  <a:schemeClr val="bg1"/>
                </a:solidFill>
                <a:latin typeface="Arial" panose="020B0604020202020204" pitchFamily="34" charset="0"/>
                <a:cs typeface="Arial" panose="020B0604020202020204" pitchFamily="34" charset="0"/>
              </a:rPr>
              <a:t> »</a:t>
            </a:r>
          </a:p>
        </p:txBody>
      </p:sp>
      <p:sp>
        <p:nvSpPr>
          <p:cNvPr id="11" name="ZoneTexte 10"/>
          <p:cNvSpPr txBox="1"/>
          <p:nvPr/>
        </p:nvSpPr>
        <p:spPr>
          <a:xfrm>
            <a:off x="467544" y="2067694"/>
            <a:ext cx="8278673" cy="461665"/>
          </a:xfrm>
          <a:prstGeom prst="rect">
            <a:avLst/>
          </a:prstGeom>
          <a:noFill/>
        </p:spPr>
        <p:txBody>
          <a:bodyPr wrap="square" rtlCol="0">
            <a:spAutoFit/>
          </a:bodyPr>
          <a:lstStyle/>
          <a:p>
            <a:r>
              <a:rPr lang="fr-FR" sz="1200" dirty="0">
                <a:solidFill>
                  <a:schemeClr val="bg1"/>
                </a:solidFill>
                <a:latin typeface="Arial" panose="020B0604020202020204" pitchFamily="34" charset="0"/>
                <a:cs typeface="Arial" panose="020B0604020202020204" pitchFamily="34" charset="0"/>
              </a:rPr>
              <a:t>« Alors, Moïse dit : Mangez cela </a:t>
            </a:r>
            <a:r>
              <a:rPr lang="fr-FR" sz="120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aujourd'hui</a:t>
            </a:r>
            <a:r>
              <a:rPr lang="fr-FR" sz="1200" dirty="0">
                <a:solidFill>
                  <a:schemeClr val="bg1"/>
                </a:solidFill>
                <a:latin typeface="Arial" panose="020B0604020202020204" pitchFamily="34" charset="0"/>
                <a:cs typeface="Arial" panose="020B0604020202020204" pitchFamily="34" charset="0"/>
              </a:rPr>
              <a:t>, car c’est </a:t>
            </a:r>
            <a:r>
              <a:rPr lang="fr-FR" sz="120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aujourd'hui</a:t>
            </a:r>
            <a:r>
              <a:rPr lang="fr-FR" sz="1200" dirty="0">
                <a:solidFill>
                  <a:schemeClr val="bg1"/>
                </a:solidFill>
                <a:latin typeface="Arial" panose="020B0604020202020204" pitchFamily="34" charset="0"/>
                <a:cs typeface="Arial" panose="020B0604020202020204" pitchFamily="34" charset="0"/>
              </a:rPr>
              <a:t> le shabbat du Seigneur ; et vous ne trouverez rien dans la plaine. » </a:t>
            </a:r>
            <a:r>
              <a:rPr lang="fr-FR" sz="1100" dirty="0">
                <a:solidFill>
                  <a:srgbClr val="FFFF66"/>
                </a:solidFill>
                <a:latin typeface="Arial" panose="020B0604020202020204" pitchFamily="34" charset="0"/>
                <a:cs typeface="Arial" panose="020B0604020202020204" pitchFamily="34" charset="0"/>
              </a:rPr>
              <a:t>Exode 16.25</a:t>
            </a:r>
          </a:p>
        </p:txBody>
      </p:sp>
      <p:sp>
        <p:nvSpPr>
          <p:cNvPr id="12" name="ZoneTexte 11"/>
          <p:cNvSpPr txBox="1"/>
          <p:nvPr/>
        </p:nvSpPr>
        <p:spPr>
          <a:xfrm>
            <a:off x="467543" y="2971859"/>
            <a:ext cx="8208912" cy="400110"/>
          </a:xfrm>
          <a:prstGeom prst="rect">
            <a:avLst/>
          </a:prstGeom>
          <a:noFill/>
        </p:spPr>
        <p:txBody>
          <a:bodyPr wrap="square" rtlCol="0">
            <a:spAutoFit/>
          </a:bodyPr>
          <a:lstStyle/>
          <a:p>
            <a:pPr algn="ctr"/>
            <a:r>
              <a:rPr lang="fr-FR" sz="2000" dirty="0">
                <a:solidFill>
                  <a:schemeClr val="bg1"/>
                </a:solidFill>
                <a:latin typeface="Arial" panose="020B0604020202020204" pitchFamily="34" charset="0"/>
                <a:cs typeface="Arial" panose="020B0604020202020204" pitchFamily="34" charset="0"/>
              </a:rPr>
              <a:t>Donne-nous </a:t>
            </a:r>
            <a:r>
              <a:rPr lang="fr-FR" sz="200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aujourd'hui</a:t>
            </a:r>
            <a:r>
              <a:rPr lang="fr-FR" sz="2000" dirty="0">
                <a:solidFill>
                  <a:srgbClr val="FFFF00"/>
                </a:solidFill>
                <a:latin typeface="Arial" panose="020B0604020202020204" pitchFamily="34" charset="0"/>
                <a:cs typeface="Arial" panose="020B0604020202020204" pitchFamily="34" charset="0"/>
              </a:rPr>
              <a:t> </a:t>
            </a:r>
            <a:r>
              <a:rPr lang="fr-FR" sz="2000" dirty="0">
                <a:solidFill>
                  <a:schemeClr val="bg1"/>
                </a:solidFill>
                <a:latin typeface="Arial" panose="020B0604020202020204" pitchFamily="34" charset="0"/>
                <a:cs typeface="Arial" panose="020B0604020202020204" pitchFamily="34" charset="0"/>
              </a:rPr>
              <a:t>notre </a:t>
            </a:r>
            <a:r>
              <a:rPr lang="fr-FR" sz="2000" dirty="0">
                <a:solidFill>
                  <a:srgbClr val="00FF00"/>
                </a:solidFill>
                <a:latin typeface="Arial" panose="020B0604020202020204" pitchFamily="34" charset="0"/>
                <a:cs typeface="Arial" panose="020B0604020202020204" pitchFamily="34" charset="0"/>
              </a:rPr>
              <a:t>pain</a:t>
            </a:r>
            <a:r>
              <a:rPr lang="fr-FR" sz="2000" dirty="0">
                <a:solidFill>
                  <a:schemeClr val="bg1"/>
                </a:solidFill>
                <a:latin typeface="Arial" panose="020B0604020202020204" pitchFamily="34" charset="0"/>
                <a:cs typeface="Arial" panose="020B0604020202020204" pitchFamily="34" charset="0"/>
              </a:rPr>
              <a:t> quotidien</a:t>
            </a:r>
          </a:p>
        </p:txBody>
      </p:sp>
      <p:sp>
        <p:nvSpPr>
          <p:cNvPr id="13" name="ZoneTexte 12"/>
          <p:cNvSpPr txBox="1"/>
          <p:nvPr/>
        </p:nvSpPr>
        <p:spPr>
          <a:xfrm>
            <a:off x="1333886" y="3371969"/>
            <a:ext cx="6336704" cy="307777"/>
          </a:xfrm>
          <a:prstGeom prst="rect">
            <a:avLst/>
          </a:prstGeom>
          <a:noFill/>
        </p:spPr>
        <p:txBody>
          <a:bodyPr wrap="square" rtlCol="0">
            <a:spAutoFit/>
          </a:bodyPr>
          <a:lstStyle/>
          <a:p>
            <a:pPr algn="ctr"/>
            <a:r>
              <a:rPr lang="el-GR" sz="1400" dirty="0">
                <a:solidFill>
                  <a:schemeClr val="bg1">
                    <a:lumMod val="95000"/>
                  </a:schemeClr>
                </a:solidFill>
                <a:latin typeface="Arial" panose="020B0604020202020204" pitchFamily="34" charset="0"/>
                <a:cs typeface="Arial" panose="020B0604020202020204" pitchFamily="34" charset="0"/>
              </a:rPr>
              <a:t>« τὸν </a:t>
            </a:r>
            <a:r>
              <a:rPr lang="el-GR" sz="1400" dirty="0">
                <a:solidFill>
                  <a:srgbClr val="00FF00"/>
                </a:solidFill>
                <a:latin typeface="Arial" panose="020B0604020202020204" pitchFamily="34" charset="0"/>
                <a:cs typeface="Arial" panose="020B0604020202020204" pitchFamily="34" charset="0"/>
              </a:rPr>
              <a:t>ἄρτον</a:t>
            </a:r>
            <a:r>
              <a:rPr lang="el-GR" sz="1400" dirty="0">
                <a:solidFill>
                  <a:schemeClr val="bg1">
                    <a:lumMod val="95000"/>
                  </a:schemeClr>
                </a:solidFill>
                <a:latin typeface="Arial" panose="020B0604020202020204" pitchFamily="34" charset="0"/>
                <a:cs typeface="Arial" panose="020B0604020202020204" pitchFamily="34" charset="0"/>
              </a:rPr>
              <a:t> ἡμῶν τὸν ἐπιούσιον δὸς ἡμῖν </a:t>
            </a:r>
            <a:r>
              <a:rPr lang="el-GR" sz="140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σήμερον</a:t>
            </a:r>
            <a:r>
              <a:rPr lang="fr-FR" sz="1400" dirty="0">
                <a:solidFill>
                  <a:schemeClr val="bg1">
                    <a:lumMod val="95000"/>
                  </a:schemeClr>
                </a:solidFill>
                <a:latin typeface="Arial" panose="020B0604020202020204" pitchFamily="34" charset="0"/>
                <a:cs typeface="Arial" panose="020B0604020202020204" pitchFamily="34" charset="0"/>
              </a:rPr>
              <a:t> </a:t>
            </a:r>
            <a:r>
              <a:rPr lang="el-GR" sz="1400" dirty="0">
                <a:solidFill>
                  <a:schemeClr val="bg1">
                    <a:lumMod val="95000"/>
                  </a:schemeClr>
                </a:solidFill>
                <a:latin typeface="Arial" panose="020B0604020202020204" pitchFamily="34" charset="0"/>
                <a:cs typeface="Arial" panose="020B0604020202020204" pitchFamily="34" charset="0"/>
              </a:rPr>
              <a:t>»</a:t>
            </a:r>
            <a:endParaRPr lang="el-GR" sz="1200" dirty="0">
              <a:solidFill>
                <a:schemeClr val="bg1">
                  <a:lumMod val="95000"/>
                </a:schemeClr>
              </a:solidFill>
              <a:latin typeface="Arial" panose="020B0604020202020204" pitchFamily="34" charset="0"/>
              <a:cs typeface="Arial" panose="020B0604020202020204" pitchFamily="34" charset="0"/>
            </a:endParaRPr>
          </a:p>
        </p:txBody>
      </p:sp>
      <p:sp>
        <p:nvSpPr>
          <p:cNvPr id="14" name="ZoneTexte 13"/>
          <p:cNvSpPr txBox="1"/>
          <p:nvPr/>
        </p:nvSpPr>
        <p:spPr>
          <a:xfrm>
            <a:off x="1010973" y="3867894"/>
            <a:ext cx="6982530" cy="400110"/>
          </a:xfrm>
          <a:prstGeom prst="rect">
            <a:avLst/>
          </a:prstGeom>
          <a:noFill/>
        </p:spPr>
        <p:txBody>
          <a:bodyPr wrap="square" rtlCol="0">
            <a:spAutoFit/>
          </a:bodyPr>
          <a:lstStyle/>
          <a:p>
            <a:pPr algn="ctr"/>
            <a:r>
              <a:rPr lang="fr-FR" sz="2000" dirty="0">
                <a:solidFill>
                  <a:srgbClr val="FFC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aujourd'hui</a:t>
            </a:r>
            <a:r>
              <a:rPr lang="fr-FR" sz="2000" dirty="0">
                <a:solidFill>
                  <a:srgbClr val="FFFF00"/>
                </a:solidFill>
                <a:latin typeface="Arial" panose="020B0604020202020204" pitchFamily="34" charset="0"/>
                <a:cs typeface="Arial" panose="020B0604020202020204" pitchFamily="34" charset="0"/>
              </a:rPr>
              <a:t> </a:t>
            </a:r>
            <a:r>
              <a:rPr lang="fr-FR" sz="2000" dirty="0">
                <a:solidFill>
                  <a:schemeClr val="bg1"/>
                </a:solidFill>
                <a:latin typeface="Arial" panose="020B0604020202020204" pitchFamily="34" charset="0"/>
                <a:cs typeface="Arial" panose="020B0604020202020204" pitchFamily="34" charset="0"/>
              </a:rPr>
              <a:t>+ </a:t>
            </a:r>
            <a:r>
              <a:rPr lang="fr-FR" sz="2000" dirty="0">
                <a:solidFill>
                  <a:srgbClr val="00FF00"/>
                </a:solidFill>
                <a:latin typeface="Arial" panose="020B0604020202020204" pitchFamily="34" charset="0"/>
                <a:cs typeface="Arial" panose="020B0604020202020204" pitchFamily="34" charset="0"/>
              </a:rPr>
              <a:t>pain </a:t>
            </a:r>
            <a:r>
              <a:rPr lang="fr-FR" sz="2000" dirty="0">
                <a:solidFill>
                  <a:schemeClr val="bg1"/>
                </a:solidFill>
                <a:latin typeface="Arial" panose="020B0604020202020204" pitchFamily="34" charset="0"/>
                <a:cs typeface="Arial" panose="020B0604020202020204" pitchFamily="34" charset="0"/>
              </a:rPr>
              <a:t>= récit de la </a:t>
            </a:r>
            <a:r>
              <a:rPr lang="fr-FR" sz="2000" dirty="0">
                <a:solidFill>
                  <a:srgbClr val="FFFF00"/>
                </a:solidFill>
                <a:latin typeface="Arial" panose="020B0604020202020204" pitchFamily="34" charset="0"/>
                <a:cs typeface="Arial" panose="020B0604020202020204" pitchFamily="34" charset="0"/>
              </a:rPr>
              <a:t>manne</a:t>
            </a:r>
            <a:r>
              <a:rPr lang="fr-FR" sz="2000" dirty="0">
                <a:solidFill>
                  <a:schemeClr val="bg1"/>
                </a:solidFill>
                <a:latin typeface="Arial" panose="020B0604020202020204" pitchFamily="34" charset="0"/>
                <a:cs typeface="Arial" panose="020B0604020202020204" pitchFamily="34" charset="0"/>
              </a:rPr>
              <a:t>… </a:t>
            </a:r>
            <a:r>
              <a:rPr lang="fr-FR" sz="2000" dirty="0">
                <a:solidFill>
                  <a:srgbClr val="DF57FF"/>
                </a:solidFill>
                <a:latin typeface="Arial" panose="020B0604020202020204" pitchFamily="34" charset="0"/>
                <a:cs typeface="Arial" panose="020B0604020202020204" pitchFamily="34" charset="0"/>
              </a:rPr>
              <a:t>de l’aube à l’aube</a:t>
            </a:r>
          </a:p>
        </p:txBody>
      </p:sp>
    </p:spTree>
    <p:extLst>
      <p:ext uri="{BB962C8B-B14F-4D97-AF65-F5344CB8AC3E}">
        <p14:creationId xmlns:p14="http://schemas.microsoft.com/office/powerpoint/2010/main" val="341541876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63</a:t>
            </a:fld>
            <a:endParaRPr lang="fr-FR" dirty="0">
              <a:solidFill>
                <a:schemeClr val="bg1">
                  <a:lumMod val="75000"/>
                </a:schemeClr>
              </a:solidFill>
            </a:endParaRPr>
          </a:p>
        </p:txBody>
      </p:sp>
      <p:sp>
        <p:nvSpPr>
          <p:cNvPr id="16" name="ZoneTexte 15"/>
          <p:cNvSpPr txBox="1"/>
          <p:nvPr/>
        </p:nvSpPr>
        <p:spPr>
          <a:xfrm>
            <a:off x="467544" y="123477"/>
            <a:ext cx="8208912" cy="2462213"/>
          </a:xfrm>
          <a:prstGeom prst="rect">
            <a:avLst/>
          </a:prstGeom>
          <a:noFill/>
        </p:spPr>
        <p:txBody>
          <a:bodyPr wrap="square" rtlCol="0">
            <a:spAutoFit/>
          </a:bodyPr>
          <a:lstStyle/>
          <a:p>
            <a:pPr algn="ctr"/>
            <a:r>
              <a:rPr lang="fr-FR" sz="1400" dirty="0">
                <a:solidFill>
                  <a:schemeClr val="bg1"/>
                </a:solidFill>
                <a:latin typeface="Arial" panose="020B0604020202020204" pitchFamily="34" charset="0"/>
                <a:cs typeface="Arial" panose="020B0604020202020204" pitchFamily="34" charset="0"/>
              </a:rPr>
              <a:t>« Notre Père qui es aux cieux, ton nom soit sanctifié; ton règne vienne;</a:t>
            </a:r>
          </a:p>
          <a:p>
            <a:pPr algn="ct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Ta volonté soit faite sur la terre comme au ciel;</a:t>
            </a:r>
          </a:p>
          <a:p>
            <a:pPr algn="ct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rgbClr val="FFFF00"/>
                </a:solidFill>
                <a:latin typeface="Arial" panose="020B0604020202020204" pitchFamily="34" charset="0"/>
                <a:cs typeface="Arial" panose="020B0604020202020204" pitchFamily="34" charset="0"/>
              </a:rPr>
              <a:t>Donne-nous aujourd'hui notre pain quotidien </a:t>
            </a:r>
          </a:p>
          <a:p>
            <a:pPr algn="ct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Pardonne-nous nos péchés, comme aussi nous pardonnons à ceux qui nous ont offensés,</a:t>
            </a:r>
          </a:p>
          <a:p>
            <a:pPr algn="ct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Et ne nous induis point en tentation, mais délivre-nous du Malin;</a:t>
            </a:r>
          </a:p>
          <a:p>
            <a:pPr algn="ctr"/>
            <a:endParaRPr lang="fr-FR" sz="1400" dirty="0">
              <a:solidFill>
                <a:schemeClr val="bg1"/>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car à toi appartiennent le règne, la puissance, et la gloire à jamais. Amen! » </a:t>
            </a:r>
            <a:r>
              <a:rPr lang="fr-FR" sz="1100" dirty="0">
                <a:solidFill>
                  <a:srgbClr val="FFFF66"/>
                </a:solidFill>
                <a:latin typeface="Arial" panose="020B0604020202020204" pitchFamily="34" charset="0"/>
                <a:cs typeface="Arial" panose="020B0604020202020204" pitchFamily="34" charset="0"/>
              </a:rPr>
              <a:t>Matthieu 6.9/13</a:t>
            </a:r>
          </a:p>
        </p:txBody>
      </p:sp>
      <p:sp>
        <p:nvSpPr>
          <p:cNvPr id="5" name="ZoneTexte 4"/>
          <p:cNvSpPr txBox="1"/>
          <p:nvPr/>
        </p:nvSpPr>
        <p:spPr>
          <a:xfrm>
            <a:off x="6372199" y="915566"/>
            <a:ext cx="2232249" cy="400110"/>
          </a:xfrm>
          <a:prstGeom prst="rect">
            <a:avLst/>
          </a:prstGeom>
          <a:noFill/>
          <a:ln w="6350">
            <a:solidFill>
              <a:srgbClr val="DF57FF"/>
            </a:solidFill>
            <a:prstDash val="sysDash"/>
          </a:ln>
          <a:effectLst>
            <a:glow rad="63500">
              <a:schemeClr val="accent4">
                <a:satMod val="175000"/>
                <a:alpha val="40000"/>
              </a:schemeClr>
            </a:glow>
          </a:effectLst>
        </p:spPr>
        <p:txBody>
          <a:bodyPr wrap="square" rtlCol="0">
            <a:spAutoFit/>
          </a:bodyPr>
          <a:lstStyle/>
          <a:p>
            <a:pPr algn="ctr"/>
            <a:r>
              <a:rPr lang="fr-FR" sz="2000" dirty="0">
                <a:solidFill>
                  <a:srgbClr val="DF57FF"/>
                </a:solidFill>
                <a:latin typeface="Arial" panose="020B0604020202020204" pitchFamily="34" charset="0"/>
                <a:cs typeface="Arial" panose="020B0604020202020204" pitchFamily="34" charset="0"/>
              </a:rPr>
              <a:t>de l’aube à l’aube</a:t>
            </a:r>
          </a:p>
        </p:txBody>
      </p:sp>
    </p:spTree>
    <p:extLst>
      <p:ext uri="{BB962C8B-B14F-4D97-AF65-F5344CB8AC3E}">
        <p14:creationId xmlns:p14="http://schemas.microsoft.com/office/powerpoint/2010/main" val="394493718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5399"/>
          <a:stretch/>
        </p:blipFill>
        <p:spPr bwMode="auto">
          <a:xfrm>
            <a:off x="0" y="0"/>
            <a:ext cx="9144000" cy="5172589"/>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64</a:t>
            </a:fld>
            <a:endParaRPr lang="fr-FR" dirty="0">
              <a:solidFill>
                <a:schemeClr val="bg1">
                  <a:lumMod val="75000"/>
                </a:schemeClr>
              </a:solidFill>
            </a:endParaRPr>
          </a:p>
        </p:txBody>
      </p:sp>
      <p:sp>
        <p:nvSpPr>
          <p:cNvPr id="7" name="TextBox 4"/>
          <p:cNvSpPr txBox="1"/>
          <p:nvPr/>
        </p:nvSpPr>
        <p:spPr>
          <a:xfrm>
            <a:off x="-13717" y="195486"/>
            <a:ext cx="9144000" cy="769441"/>
          </a:xfrm>
          <a:prstGeom prst="rect">
            <a:avLst/>
          </a:prstGeom>
          <a:noFill/>
        </p:spPr>
        <p:txBody>
          <a:bodyPr wrap="square" rtlCol="0">
            <a:spAutoFit/>
          </a:bodyPr>
          <a:lstStyle/>
          <a:p>
            <a:pPr algn="ctr"/>
            <a:r>
              <a:rPr lang="en-US" sz="4400" dirty="0">
                <a:solidFill>
                  <a:schemeClr val="bg1"/>
                </a:solidFill>
                <a:effectLst>
                  <a:outerShdw blurRad="38100" dist="38100" dir="2700000" algn="tl">
                    <a:srgbClr val="000000">
                      <a:alpha val="43137"/>
                    </a:srgbClr>
                  </a:outerShdw>
                </a:effectLst>
                <a:latin typeface="Apple Garamond" panose="02000506080000020004" pitchFamily="2" charset="0"/>
              </a:rPr>
              <a:t>Au </a:t>
            </a:r>
            <a:r>
              <a:rPr lang="en-US" sz="4400" dirty="0" err="1">
                <a:solidFill>
                  <a:schemeClr val="bg1"/>
                </a:solidFill>
                <a:effectLst>
                  <a:outerShdw blurRad="38100" dist="38100" dir="2700000" algn="tl">
                    <a:srgbClr val="000000">
                      <a:alpha val="43137"/>
                    </a:srgbClr>
                  </a:outerShdw>
                </a:effectLst>
                <a:latin typeface="Apple Garamond" panose="02000506080000020004" pitchFamily="2" charset="0"/>
              </a:rPr>
              <a:t>mont</a:t>
            </a:r>
            <a:r>
              <a:rPr lang="en-US" sz="4400" dirty="0">
                <a:solidFill>
                  <a:schemeClr val="bg1"/>
                </a:solidFill>
                <a:effectLst>
                  <a:outerShdw blurRad="38100" dist="38100" dir="2700000" algn="tl">
                    <a:srgbClr val="000000">
                      <a:alpha val="43137"/>
                    </a:srgbClr>
                  </a:outerShdw>
                </a:effectLst>
                <a:latin typeface="Apple Garamond" panose="02000506080000020004" pitchFamily="2" charset="0"/>
              </a:rPr>
              <a:t> </a:t>
            </a:r>
            <a:r>
              <a:rPr lang="en-US" sz="4400" dirty="0" err="1">
                <a:solidFill>
                  <a:schemeClr val="bg1"/>
                </a:solidFill>
                <a:effectLst>
                  <a:outerShdw blurRad="38100" dist="38100" dir="2700000" algn="tl">
                    <a:srgbClr val="000000">
                      <a:alpha val="43137"/>
                    </a:srgbClr>
                  </a:outerShdw>
                </a:effectLst>
                <a:latin typeface="Apple Garamond" panose="02000506080000020004" pitchFamily="2" charset="0"/>
              </a:rPr>
              <a:t>Sinaï</a:t>
            </a:r>
            <a:endParaRPr lang="en-US" sz="4400" dirty="0">
              <a:solidFill>
                <a:schemeClr val="bg1"/>
              </a:solidFill>
              <a:effectLst>
                <a:outerShdw blurRad="38100" dist="38100" dir="2700000" algn="tl">
                  <a:srgbClr val="000000">
                    <a:alpha val="43137"/>
                  </a:srgbClr>
                </a:outerShdw>
              </a:effectLst>
              <a:latin typeface="Apple Garamond" panose="02000506080000020004" pitchFamily="2"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3945" y="1290150"/>
            <a:ext cx="4496109" cy="2592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973530"/>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8" y="-5995"/>
            <a:ext cx="9154117" cy="5174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118" y="-5995"/>
            <a:ext cx="9154118" cy="5174421"/>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65</a:t>
            </a:fld>
            <a:endParaRPr lang="fr-FR" dirty="0">
              <a:solidFill>
                <a:schemeClr val="bg1">
                  <a:lumMod val="75000"/>
                </a:schemeClr>
              </a:solidFill>
            </a:endParaRPr>
          </a:p>
        </p:txBody>
      </p:sp>
      <p:sp>
        <p:nvSpPr>
          <p:cNvPr id="24" name="ZoneTexte 23"/>
          <p:cNvSpPr txBox="1"/>
          <p:nvPr/>
        </p:nvSpPr>
        <p:spPr>
          <a:xfrm>
            <a:off x="275642" y="216441"/>
            <a:ext cx="8868357" cy="307777"/>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Le 1</a:t>
            </a:r>
            <a:r>
              <a:rPr lang="fr-FR" sz="1400" baseline="30000" dirty="0">
                <a:solidFill>
                  <a:schemeClr val="bg1"/>
                </a:solidFill>
                <a:latin typeface="Arial" panose="020B0604020202020204" pitchFamily="34" charset="0"/>
                <a:cs typeface="Arial" panose="020B0604020202020204" pitchFamily="34" charset="0"/>
              </a:rPr>
              <a:t>er</a:t>
            </a:r>
            <a:r>
              <a:rPr lang="fr-FR" sz="1400" dirty="0">
                <a:solidFill>
                  <a:schemeClr val="bg1"/>
                </a:solidFill>
                <a:latin typeface="Arial" panose="020B0604020202020204" pitchFamily="34" charset="0"/>
                <a:cs typeface="Arial" panose="020B0604020202020204" pitchFamily="34" charset="0"/>
              </a:rPr>
              <a:t> mois de l’année de l’Exode, les Israélites sont sortis d'Égypte et ont traversé la mer des roseaux.</a:t>
            </a:r>
          </a:p>
        </p:txBody>
      </p:sp>
      <p:sp>
        <p:nvSpPr>
          <p:cNvPr id="17" name="ZoneTexte 16"/>
          <p:cNvSpPr txBox="1"/>
          <p:nvPr/>
        </p:nvSpPr>
        <p:spPr>
          <a:xfrm>
            <a:off x="275641" y="524218"/>
            <a:ext cx="8868357" cy="523220"/>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Le 2</a:t>
            </a:r>
            <a:r>
              <a:rPr lang="fr-FR" sz="1400" baseline="30000" dirty="0">
                <a:solidFill>
                  <a:schemeClr val="bg1"/>
                </a:solidFill>
                <a:latin typeface="Arial" panose="020B0604020202020204" pitchFamily="34" charset="0"/>
                <a:cs typeface="Arial" panose="020B0604020202020204" pitchFamily="34" charset="0"/>
              </a:rPr>
              <a:t>e</a:t>
            </a:r>
            <a:r>
              <a:rPr lang="fr-FR" sz="1400" dirty="0">
                <a:solidFill>
                  <a:schemeClr val="bg1"/>
                </a:solidFill>
                <a:latin typeface="Arial" panose="020B0604020202020204" pitchFamily="34" charset="0"/>
                <a:cs typeface="Arial" panose="020B0604020202020204" pitchFamily="34" charset="0"/>
              </a:rPr>
              <a:t> mois de cette même année, ils ont appris le modèle de la semaine : 6 jours de travail </a:t>
            </a:r>
            <a:r>
              <a:rPr lang="fr-FR" sz="1200" dirty="0">
                <a:solidFill>
                  <a:schemeClr val="bg1"/>
                </a:solidFill>
                <a:latin typeface="Arial" panose="020B0604020202020204" pitchFamily="34" charset="0"/>
                <a:cs typeface="Arial" panose="020B0604020202020204" pitchFamily="34" charset="0"/>
              </a:rPr>
              <a:t>(le 6</a:t>
            </a:r>
            <a:r>
              <a:rPr lang="fr-FR" sz="1200" baseline="30000" dirty="0">
                <a:solidFill>
                  <a:schemeClr val="bg1"/>
                </a:solidFill>
                <a:latin typeface="Arial" panose="020B0604020202020204" pitchFamily="34" charset="0"/>
                <a:cs typeface="Arial" panose="020B0604020202020204" pitchFamily="34" charset="0"/>
              </a:rPr>
              <a:t>e</a:t>
            </a:r>
            <a:r>
              <a:rPr lang="fr-FR" sz="1200" dirty="0">
                <a:solidFill>
                  <a:schemeClr val="bg1"/>
                </a:solidFill>
                <a:latin typeface="Arial" panose="020B0604020202020204" pitchFamily="34" charset="0"/>
                <a:cs typeface="Arial" panose="020B0604020202020204" pitchFamily="34" charset="0"/>
              </a:rPr>
              <a:t> étant un jour de préparation)</a:t>
            </a:r>
            <a:r>
              <a:rPr lang="fr-FR" sz="1400" dirty="0">
                <a:solidFill>
                  <a:schemeClr val="bg1"/>
                </a:solidFill>
                <a:latin typeface="Arial" panose="020B0604020202020204" pitchFamily="34" charset="0"/>
                <a:cs typeface="Arial" panose="020B0604020202020204" pitchFamily="34" charset="0"/>
              </a:rPr>
              <a:t> suivi d’un jour de repos.</a:t>
            </a:r>
          </a:p>
        </p:txBody>
      </p:sp>
      <p:sp>
        <p:nvSpPr>
          <p:cNvPr id="19" name="ZoneTexte 18"/>
          <p:cNvSpPr txBox="1"/>
          <p:nvPr/>
        </p:nvSpPr>
        <p:spPr>
          <a:xfrm>
            <a:off x="263917" y="1047438"/>
            <a:ext cx="8868357" cy="307777"/>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Le 3</a:t>
            </a:r>
            <a:r>
              <a:rPr lang="fr-FR" sz="1400" baseline="30000" dirty="0">
                <a:solidFill>
                  <a:schemeClr val="bg1">
                    <a:lumMod val="95000"/>
                  </a:schemeClr>
                </a:solidFill>
                <a:latin typeface="Arial" panose="020B0604020202020204" pitchFamily="34" charset="0"/>
                <a:cs typeface="Arial" panose="020B0604020202020204" pitchFamily="34" charset="0"/>
              </a:rPr>
              <a:t>e</a:t>
            </a:r>
            <a:r>
              <a:rPr lang="fr-FR" sz="1400" dirty="0">
                <a:solidFill>
                  <a:schemeClr val="bg1">
                    <a:lumMod val="95000"/>
                  </a:schemeClr>
                </a:solidFill>
                <a:latin typeface="Arial" panose="020B0604020202020204" pitchFamily="34" charset="0"/>
                <a:cs typeface="Arial" panose="020B0604020202020204" pitchFamily="34" charset="0"/>
              </a:rPr>
              <a:t> mois, le peuple entre dans le désert du Sinaï. Commençons par déterminer quel est ce </a:t>
            </a:r>
            <a:r>
              <a:rPr lang="fr-FR" sz="1400" u="sng" dirty="0">
                <a:solidFill>
                  <a:schemeClr val="bg1">
                    <a:lumMod val="95000"/>
                  </a:schemeClr>
                </a:solidFill>
                <a:latin typeface="Arial" panose="020B0604020202020204" pitchFamily="34" charset="0"/>
                <a:cs typeface="Arial" panose="020B0604020202020204" pitchFamily="34" charset="0"/>
              </a:rPr>
              <a:t>jour précis</a:t>
            </a:r>
            <a:r>
              <a:rPr lang="fr-FR" sz="1400" dirty="0">
                <a:solidFill>
                  <a:schemeClr val="bg1">
                    <a:lumMod val="95000"/>
                  </a:schemeClr>
                </a:solidFill>
                <a:latin typeface="Arial" panose="020B0604020202020204" pitchFamily="34" charset="0"/>
                <a:cs typeface="Arial" panose="020B0604020202020204" pitchFamily="34" charset="0"/>
              </a:rPr>
              <a:t>.</a:t>
            </a:r>
            <a:endParaRPr lang="fr-FR" sz="1200" dirty="0">
              <a:solidFill>
                <a:srgbClr val="FFFF66"/>
              </a:solidFill>
              <a:latin typeface="Arial" panose="020B0604020202020204" pitchFamily="34" charset="0"/>
              <a:cs typeface="Arial" panose="020B0604020202020204" pitchFamily="34" charset="0"/>
            </a:endParaRPr>
          </a:p>
        </p:txBody>
      </p:sp>
      <p:sp>
        <p:nvSpPr>
          <p:cNvPr id="40" name="ZoneTexte 39"/>
          <p:cNvSpPr txBox="1"/>
          <p:nvPr/>
        </p:nvSpPr>
        <p:spPr>
          <a:xfrm>
            <a:off x="305127" y="1386431"/>
            <a:ext cx="8523627" cy="523220"/>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 Le troisième mois après leur départ d'Egypte, </a:t>
            </a:r>
            <a:r>
              <a:rPr lang="fr-FR" sz="14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 jour même</a:t>
            </a:r>
            <a:r>
              <a:rPr lang="fr-FR" sz="1400" dirty="0">
                <a:solidFill>
                  <a:schemeClr val="bg1">
                    <a:lumMod val="95000"/>
                  </a:schemeClr>
                </a:solidFill>
                <a:latin typeface="Arial" panose="020B0604020202020204" pitchFamily="34" charset="0"/>
                <a:cs typeface="Arial" panose="020B0604020202020204" pitchFamily="34" charset="0"/>
              </a:rPr>
              <a:t>, les Israélites arrivèrent au désert du Sinaï. » </a:t>
            </a:r>
            <a:r>
              <a:rPr lang="fr-FR" sz="1200" dirty="0">
                <a:solidFill>
                  <a:srgbClr val="FFFF66"/>
                </a:solidFill>
                <a:latin typeface="Arial" panose="020B0604020202020204" pitchFamily="34" charset="0"/>
                <a:cs typeface="Arial" panose="020B0604020202020204" pitchFamily="34" charset="0"/>
              </a:rPr>
              <a:t>Exode 19.1</a:t>
            </a:r>
          </a:p>
        </p:txBody>
      </p:sp>
      <p:sp>
        <p:nvSpPr>
          <p:cNvPr id="41" name="ZoneTexte 40"/>
          <p:cNvSpPr txBox="1"/>
          <p:nvPr/>
        </p:nvSpPr>
        <p:spPr>
          <a:xfrm>
            <a:off x="299982" y="1878435"/>
            <a:ext cx="8952538" cy="523220"/>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Les Israélites ont pris le départ le lendemain de la pâque </a:t>
            </a:r>
            <a:r>
              <a:rPr lang="fr-FR" sz="1200" dirty="0">
                <a:solidFill>
                  <a:schemeClr val="bg1">
                    <a:lumMod val="95000"/>
                  </a:schemeClr>
                </a:solidFill>
                <a:latin typeface="Arial" panose="020B0604020202020204" pitchFamily="34" charset="0"/>
                <a:cs typeface="Arial" panose="020B0604020202020204" pitchFamily="34" charset="0"/>
              </a:rPr>
              <a:t>(14 </a:t>
            </a:r>
            <a:r>
              <a:rPr lang="fr-FR" sz="1200" dirty="0" err="1">
                <a:solidFill>
                  <a:schemeClr val="bg1">
                    <a:lumMod val="95000"/>
                  </a:schemeClr>
                </a:solidFill>
                <a:latin typeface="Arial" panose="020B0604020202020204" pitchFamily="34" charset="0"/>
                <a:cs typeface="Arial" panose="020B0604020202020204" pitchFamily="34" charset="0"/>
              </a:rPr>
              <a:t>aviv</a:t>
            </a:r>
            <a:r>
              <a:rPr lang="fr-FR" sz="1200" dirty="0">
                <a:solidFill>
                  <a:schemeClr val="bg1">
                    <a:lumMod val="95000"/>
                  </a:schemeClr>
                </a:solidFill>
                <a:latin typeface="Arial" panose="020B0604020202020204" pitchFamily="34" charset="0"/>
                <a:cs typeface="Arial" panose="020B0604020202020204" pitchFamily="34" charset="0"/>
              </a:rPr>
              <a:t>)</a:t>
            </a:r>
            <a:r>
              <a:rPr lang="fr-FR" sz="1400" dirty="0">
                <a:solidFill>
                  <a:schemeClr val="bg1">
                    <a:lumMod val="95000"/>
                  </a:schemeClr>
                </a:solidFill>
                <a:latin typeface="Arial" panose="020B0604020202020204" pitchFamily="34" charset="0"/>
                <a:cs typeface="Arial" panose="020B0604020202020204" pitchFamily="34" charset="0"/>
              </a:rPr>
              <a:t>.</a:t>
            </a:r>
          </a:p>
          <a:p>
            <a:r>
              <a:rPr lang="fr-FR" sz="1400" dirty="0">
                <a:solidFill>
                  <a:schemeClr val="bg1">
                    <a:lumMod val="95000"/>
                  </a:schemeClr>
                </a:solidFill>
                <a:latin typeface="Arial" panose="020B0604020202020204" pitchFamily="34" charset="0"/>
                <a:cs typeface="Arial" panose="020B0604020202020204" pitchFamily="34" charset="0"/>
              </a:rPr>
              <a:t>2 dates se présentent à nous : </a:t>
            </a:r>
            <a:r>
              <a:rPr lang="fr-FR" sz="14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soit</a:t>
            </a:r>
            <a:r>
              <a:rPr lang="fr-FR" sz="1400" dirty="0">
                <a:solidFill>
                  <a:schemeClr val="bg1">
                    <a:lumMod val="95000"/>
                  </a:schemeClr>
                </a:solidFill>
                <a:latin typeface="Arial" panose="020B0604020202020204" pitchFamily="34" charset="0"/>
                <a:cs typeface="Arial" panose="020B0604020202020204" pitchFamily="34" charset="0"/>
              </a:rPr>
              <a:t> on </a:t>
            </a:r>
            <a:r>
              <a:rPr lang="fr-FR" sz="1400" dirty="0">
                <a:solidFill>
                  <a:schemeClr val="bg1"/>
                </a:solidFill>
                <a:latin typeface="Arial" panose="020B0604020202020204" pitchFamily="34" charset="0"/>
                <a:cs typeface="Arial" panose="020B0604020202020204" pitchFamily="34" charset="0"/>
              </a:rPr>
              <a:t>retient</a:t>
            </a:r>
            <a:r>
              <a:rPr lang="fr-FR" sz="14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 15 </a:t>
            </a:r>
            <a:r>
              <a:rPr lang="fr-FR" sz="1400" dirty="0">
                <a:solidFill>
                  <a:schemeClr val="bg1">
                    <a:lumMod val="95000"/>
                  </a:schemeClr>
                </a:solidFill>
                <a:latin typeface="Arial" panose="020B0604020202020204" pitchFamily="34" charset="0"/>
                <a:cs typeface="Arial" panose="020B0604020202020204" pitchFamily="34" charset="0"/>
              </a:rPr>
              <a:t>du mois, </a:t>
            </a:r>
            <a:r>
              <a:rPr lang="fr-FR" sz="14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soit</a:t>
            </a:r>
            <a:r>
              <a:rPr lang="fr-FR" sz="1400" dirty="0">
                <a:solidFill>
                  <a:schemeClr val="bg1">
                    <a:lumMod val="95000"/>
                  </a:schemeClr>
                </a:solidFill>
                <a:latin typeface="Arial" panose="020B0604020202020204" pitchFamily="34" charset="0"/>
                <a:cs typeface="Arial" panose="020B0604020202020204" pitchFamily="34" charset="0"/>
              </a:rPr>
              <a:t> on retient </a:t>
            </a:r>
            <a:r>
              <a:rPr lang="fr-FR" sz="14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4</a:t>
            </a:r>
            <a:r>
              <a:rPr lang="fr-FR" sz="1400" baseline="300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fr-FR" sz="14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cycle </a:t>
            </a:r>
            <a:r>
              <a:rPr lang="fr-FR" sz="1400" dirty="0">
                <a:solidFill>
                  <a:schemeClr val="bg1">
                    <a:lumMod val="95000"/>
                  </a:schemeClr>
                </a:solidFill>
                <a:latin typeface="Arial" panose="020B0604020202020204" pitchFamily="34" charset="0"/>
                <a:cs typeface="Arial" panose="020B0604020202020204" pitchFamily="34" charset="0"/>
              </a:rPr>
              <a:t>de la semaine </a:t>
            </a:r>
            <a:r>
              <a:rPr lang="fr-FR" sz="1100" dirty="0">
                <a:solidFill>
                  <a:schemeClr val="bg1">
                    <a:lumMod val="95000"/>
                  </a:schemeClr>
                </a:solidFill>
                <a:latin typeface="Arial" panose="020B0604020202020204" pitchFamily="34" charset="0"/>
                <a:cs typeface="Arial" panose="020B0604020202020204" pitchFamily="34" charset="0"/>
              </a:rPr>
              <a:t>(mercredi)</a:t>
            </a:r>
            <a:endParaRPr lang="fr-FR" sz="1200" dirty="0">
              <a:solidFill>
                <a:srgbClr val="FFFF66"/>
              </a:solidFill>
              <a:latin typeface="Arial" panose="020B0604020202020204" pitchFamily="34" charset="0"/>
              <a:cs typeface="Arial" panose="020B0604020202020204"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3506756703"/>
              </p:ext>
            </p:extLst>
          </p:nvPr>
        </p:nvGraphicFramePr>
        <p:xfrm>
          <a:off x="1259632" y="2499742"/>
          <a:ext cx="7128892" cy="2027664"/>
        </p:xfrm>
        <a:graphic>
          <a:graphicData uri="http://schemas.openxmlformats.org/drawingml/2006/table">
            <a:tbl>
              <a:tblPr firstRow="1" bandRow="1">
                <a:tableStyleId>{21E4AEA4-8DFA-4A89-87EB-49C32662AFE0}</a:tableStyleId>
              </a:tblPr>
              <a:tblGrid>
                <a:gridCol w="956692">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tblGrid>
              <a:tr h="251460">
                <a:tc>
                  <a:txBody>
                    <a:bodyPr/>
                    <a:lstStyle/>
                    <a:p>
                      <a:pPr algn="ctr"/>
                      <a:r>
                        <a:rPr lang="en-US" sz="1200" dirty="0"/>
                        <a:t>1</a:t>
                      </a:r>
                      <a:r>
                        <a:rPr lang="en-US" sz="1200" baseline="30000" dirty="0"/>
                        <a:t>er</a:t>
                      </a:r>
                      <a:r>
                        <a:rPr lang="en-US" sz="1200" dirty="0"/>
                        <a:t> (Dim)</a:t>
                      </a:r>
                    </a:p>
                  </a:txBody>
                  <a:tcPr marT="34290" marB="34290">
                    <a:cell3D prstMaterial="dkEdge">
                      <a:bevel w="77470" h="12700" prst="softRound"/>
                      <a:lightRig rig="flood" dir="t"/>
                    </a:cell3D>
                  </a:tcPr>
                </a:tc>
                <a:tc>
                  <a:txBody>
                    <a:bodyPr/>
                    <a:lstStyle/>
                    <a:p>
                      <a:pPr algn="ctr"/>
                      <a:r>
                        <a:rPr lang="en-US" sz="1200" dirty="0"/>
                        <a:t>2</a:t>
                      </a:r>
                      <a:r>
                        <a:rPr lang="en-US" sz="1200" baseline="30000" dirty="0"/>
                        <a:t>e</a:t>
                      </a:r>
                      <a:r>
                        <a:rPr lang="en-US" sz="1200" dirty="0"/>
                        <a:t> (</a:t>
                      </a:r>
                      <a:r>
                        <a:rPr lang="en-US" sz="1200" dirty="0" err="1"/>
                        <a:t>Lun</a:t>
                      </a:r>
                      <a:r>
                        <a:rPr lang="en-US" sz="1200" dirty="0"/>
                        <a:t>)</a:t>
                      </a:r>
                    </a:p>
                  </a:txBody>
                  <a:tcPr marT="34290" marB="34290">
                    <a:cell3D prstMaterial="dkEdge">
                      <a:bevel w="77470" h="12700" prst="softRound"/>
                      <a:lightRig rig="flood" dir="t"/>
                    </a:cell3D>
                  </a:tcPr>
                </a:tc>
                <a:tc>
                  <a:txBody>
                    <a:bodyPr/>
                    <a:lstStyle/>
                    <a:p>
                      <a:pPr algn="ctr"/>
                      <a:r>
                        <a:rPr lang="en-US" sz="1200" dirty="0"/>
                        <a:t>3</a:t>
                      </a:r>
                      <a:r>
                        <a:rPr lang="en-US" sz="1200" baseline="30000" dirty="0"/>
                        <a:t>e</a:t>
                      </a:r>
                      <a:r>
                        <a:rPr lang="en-US" sz="1200" dirty="0"/>
                        <a:t> (Mar)</a:t>
                      </a:r>
                    </a:p>
                  </a:txBody>
                  <a:tcPr marT="34290" marB="34290">
                    <a:cell3D prstMaterial="dkEdge">
                      <a:bevel w="77470" h="12700" prst="softRound"/>
                      <a:lightRig rig="flood" dir="t"/>
                    </a:cell3D>
                  </a:tcPr>
                </a:tc>
                <a:tc>
                  <a:txBody>
                    <a:bodyPr/>
                    <a:lstStyle/>
                    <a:p>
                      <a:pPr algn="ctr"/>
                      <a:r>
                        <a:rPr lang="en-US" sz="1200" dirty="0"/>
                        <a:t>4</a:t>
                      </a:r>
                      <a:r>
                        <a:rPr lang="en-US" sz="1200" baseline="30000" dirty="0"/>
                        <a:t>e</a:t>
                      </a:r>
                      <a:r>
                        <a:rPr lang="en-US" sz="1200" dirty="0"/>
                        <a:t> (</a:t>
                      </a:r>
                      <a:r>
                        <a:rPr lang="en-US" sz="1200" dirty="0" err="1"/>
                        <a:t>Mer</a:t>
                      </a:r>
                      <a:r>
                        <a:rPr lang="en-US" sz="1200" dirty="0"/>
                        <a:t>)</a:t>
                      </a:r>
                    </a:p>
                  </a:txBody>
                  <a:tcPr marT="34290" marB="34290">
                    <a:cell3D prstMaterial="dkEdge">
                      <a:bevel w="77470" h="12700" prst="softRound"/>
                      <a:lightRig rig="flood" dir="t"/>
                    </a:cell3D>
                  </a:tcPr>
                </a:tc>
                <a:tc>
                  <a:txBody>
                    <a:bodyPr/>
                    <a:lstStyle/>
                    <a:p>
                      <a:pPr algn="ctr"/>
                      <a:r>
                        <a:rPr lang="en-US" sz="1200" dirty="0"/>
                        <a:t>5</a:t>
                      </a:r>
                      <a:r>
                        <a:rPr lang="en-US" sz="1200" baseline="30000" dirty="0"/>
                        <a:t>e</a:t>
                      </a:r>
                      <a:r>
                        <a:rPr lang="en-US" sz="1200" dirty="0"/>
                        <a:t> (</a:t>
                      </a:r>
                      <a:r>
                        <a:rPr lang="en-US" sz="1200" dirty="0" err="1"/>
                        <a:t>Jeu</a:t>
                      </a:r>
                      <a:r>
                        <a:rPr lang="en-US" sz="1200" dirty="0"/>
                        <a:t>)</a:t>
                      </a:r>
                    </a:p>
                  </a:txBody>
                  <a:tcPr marT="34290" marB="34290">
                    <a:cell3D prstMaterial="dkEdge">
                      <a:bevel w="77470" h="12700" prst="softRound"/>
                      <a:lightRig rig="flood" dir="t"/>
                    </a:cell3D>
                  </a:tcPr>
                </a:tc>
                <a:tc>
                  <a:txBody>
                    <a:bodyPr/>
                    <a:lstStyle/>
                    <a:p>
                      <a:pPr algn="ctr"/>
                      <a:r>
                        <a:rPr lang="en-US" sz="1200" dirty="0"/>
                        <a:t>6</a:t>
                      </a:r>
                      <a:r>
                        <a:rPr lang="en-US" sz="1200" baseline="30000" dirty="0"/>
                        <a:t>e</a:t>
                      </a:r>
                      <a:r>
                        <a:rPr lang="en-US" sz="1200" dirty="0"/>
                        <a:t> (</a:t>
                      </a:r>
                      <a:r>
                        <a:rPr lang="en-US" sz="1200" dirty="0" err="1"/>
                        <a:t>Ven</a:t>
                      </a:r>
                      <a:r>
                        <a:rPr lang="en-US" sz="1200" dirty="0"/>
                        <a:t>)</a:t>
                      </a:r>
                    </a:p>
                  </a:txBody>
                  <a:tcPr marT="34290" marB="34290">
                    <a:cell3D prstMaterial="dkEdge">
                      <a:bevel w="77470" h="12700" prst="softRound"/>
                      <a:lightRig rig="flood" dir="t"/>
                    </a:cell3D>
                  </a:tcPr>
                </a:tc>
                <a:tc>
                  <a:txBody>
                    <a:bodyPr/>
                    <a:lstStyle/>
                    <a:p>
                      <a:pPr algn="ctr"/>
                      <a:r>
                        <a:rPr lang="en-US" sz="1200" dirty="0"/>
                        <a:t>7</a:t>
                      </a:r>
                      <a:r>
                        <a:rPr lang="en-US" sz="1200" baseline="30000" dirty="0"/>
                        <a:t>e</a:t>
                      </a:r>
                      <a:r>
                        <a:rPr lang="en-US" sz="1200" dirty="0"/>
                        <a:t> (</a:t>
                      </a:r>
                      <a:r>
                        <a:rPr lang="en-US" sz="1200" dirty="0" err="1"/>
                        <a:t>Shab</a:t>
                      </a:r>
                      <a:r>
                        <a:rPr lang="en-US" sz="1200" dirty="0"/>
                        <a:t>)</a:t>
                      </a:r>
                    </a:p>
                  </a:txBody>
                  <a:tcPr marT="34290" marB="34290">
                    <a:lnR w="12700" cmpd="sng">
                      <a:noFill/>
                    </a:lnR>
                    <a:cell3D prstMaterial="dkEdge">
                      <a:bevel w="77470" h="12700" prst="softRound"/>
                      <a:lightRig rig="flood" dir="t"/>
                    </a:cell3D>
                  </a:tcPr>
                </a:tc>
                <a:extLst>
                  <a:ext uri="{0D108BD9-81ED-4DB2-BD59-A6C34878D82A}">
                    <a16:rowId xmlns:a16="http://schemas.microsoft.com/office/drawing/2014/main" val="10000"/>
                  </a:ext>
                </a:extLst>
              </a:tr>
              <a:tr h="297180">
                <a:tc>
                  <a:txBody>
                    <a:bodyPr/>
                    <a:lstStyle/>
                    <a:p>
                      <a:pPr algn="ctr"/>
                      <a:endParaRPr lang="en-US" sz="1100" dirty="0"/>
                    </a:p>
                  </a:txBody>
                  <a:tcPr marT="34290" marB="34290">
                    <a:cell3D prstMaterial="dkEdge">
                      <a:bevel w="77470" h="12700" prst="softRound"/>
                      <a:lightRig rig="flood" dir="t"/>
                    </a:cell3D>
                    <a:solidFill>
                      <a:srgbClr val="F2D8CF"/>
                    </a:solidFill>
                  </a:tcPr>
                </a:tc>
                <a:tc>
                  <a:txBody>
                    <a:bodyPr/>
                    <a:lstStyle/>
                    <a:p>
                      <a:pPr algn="ctr"/>
                      <a:endParaRPr lang="en-US" sz="1100" dirty="0"/>
                    </a:p>
                  </a:txBody>
                  <a:tcPr marT="34290" marB="34290">
                    <a:cell3D prstMaterial="dkEdge">
                      <a:bevel w="77470" h="12700" prst="softRound"/>
                      <a:lightRig rig="flood" dir="t"/>
                    </a:cell3D>
                    <a:solidFill>
                      <a:srgbClr val="F2D8CF"/>
                    </a:solidFill>
                  </a:tcPr>
                </a:tc>
                <a:tc>
                  <a:txBody>
                    <a:bodyPr/>
                    <a:lstStyle/>
                    <a:p>
                      <a:pPr algn="ctr"/>
                      <a:endParaRPr lang="en-US" sz="1100" dirty="0"/>
                    </a:p>
                  </a:txBody>
                  <a:tcPr marT="34290" marB="34290">
                    <a:cell3D prstMaterial="dkEdge">
                      <a:bevel w="77470" h="12700" prst="softRound"/>
                      <a:lightRig rig="flood" dir="t"/>
                    </a:cell3D>
                  </a:tcPr>
                </a:tc>
                <a:tc>
                  <a:txBody>
                    <a:bodyPr/>
                    <a:lstStyle/>
                    <a:p>
                      <a:pPr algn="ctr"/>
                      <a:r>
                        <a:rPr lang="en-US" sz="1400" b="1" dirty="0"/>
                        <a:t>Aviv 1</a:t>
                      </a:r>
                    </a:p>
                  </a:txBody>
                  <a:tcPr marT="34290" marB="34290">
                    <a:cell3D prstMaterial="dkEdge">
                      <a:bevel w="77470" h="12700" prst="softRound"/>
                      <a:lightRig rig="flood" dir="t"/>
                    </a:cell3D>
                    <a:solidFill>
                      <a:srgbClr val="FFFF47"/>
                    </a:solidFill>
                  </a:tcPr>
                </a:tc>
                <a:tc>
                  <a:txBody>
                    <a:bodyPr/>
                    <a:lstStyle/>
                    <a:p>
                      <a:pPr marL="0" algn="ctr" defTabSz="914400" rtl="0" eaLnBrk="1" latinLnBrk="0" hangingPunct="1"/>
                      <a:r>
                        <a:rPr lang="en-US" sz="1100" kern="1200" dirty="0">
                          <a:solidFill>
                            <a:schemeClr val="dk1"/>
                          </a:solidFill>
                          <a:latin typeface="+mn-lt"/>
                          <a:ea typeface="+mn-ea"/>
                          <a:cs typeface="+mn-cs"/>
                        </a:rPr>
                        <a:t>2</a:t>
                      </a:r>
                    </a:p>
                  </a:txBody>
                  <a:tcPr marT="34290" marB="34290">
                    <a:cell3D prstMaterial="dkEdge">
                      <a:bevel w="77470" h="12700" prst="softRound"/>
                      <a:lightRig rig="flood" dir="t"/>
                    </a:cell3D>
                  </a:tcPr>
                </a:tc>
                <a:tc>
                  <a:txBody>
                    <a:bodyPr/>
                    <a:lstStyle/>
                    <a:p>
                      <a:pPr algn="ctr"/>
                      <a:r>
                        <a:rPr lang="en-US" sz="1100" dirty="0"/>
                        <a:t>3</a:t>
                      </a:r>
                    </a:p>
                  </a:txBody>
                  <a:tcPr marT="34290" marB="34290">
                    <a:cell3D prstMaterial="dkEdge">
                      <a:bevel w="77470" h="12700" prst="softRound"/>
                      <a:lightRig rig="flood" dir="t"/>
                    </a:cell3D>
                  </a:tcPr>
                </a:tc>
                <a:tc>
                  <a:txBody>
                    <a:bodyPr/>
                    <a:lstStyle/>
                    <a:p>
                      <a:pPr algn="ctr"/>
                      <a:r>
                        <a:rPr lang="en-US" sz="1100" dirty="0"/>
                        <a:t>4</a:t>
                      </a:r>
                    </a:p>
                  </a:txBody>
                  <a:tcPr marT="34290" marB="34290">
                    <a:cell3D prstMaterial="dkEdge">
                      <a:bevel w="77470" h="12700" prst="softRound"/>
                      <a:lightRig rig="flood" dir="t"/>
                    </a:cell3D>
                  </a:tcPr>
                </a:tc>
                <a:extLst>
                  <a:ext uri="{0D108BD9-81ED-4DB2-BD59-A6C34878D82A}">
                    <a16:rowId xmlns:a16="http://schemas.microsoft.com/office/drawing/2014/main" val="10001"/>
                  </a:ext>
                </a:extLst>
              </a:tr>
              <a:tr h="297180">
                <a:tc>
                  <a:txBody>
                    <a:bodyPr/>
                    <a:lstStyle/>
                    <a:p>
                      <a:pPr algn="ctr"/>
                      <a:r>
                        <a:rPr lang="en-US" sz="1100" dirty="0"/>
                        <a:t>5</a:t>
                      </a:r>
                    </a:p>
                  </a:txBody>
                  <a:tcPr marT="34290" marB="34290">
                    <a:cell3D prstMaterial="dkEdge">
                      <a:bevel w="77470" h="12700" prst="softRound"/>
                      <a:lightRig rig="flood" dir="t"/>
                    </a:cell3D>
                    <a:solidFill>
                      <a:srgbClr val="F2D8CF"/>
                    </a:solidFill>
                  </a:tcPr>
                </a:tc>
                <a:tc>
                  <a:txBody>
                    <a:bodyPr/>
                    <a:lstStyle/>
                    <a:p>
                      <a:pPr algn="ctr"/>
                      <a:r>
                        <a:rPr lang="en-US" sz="1100" dirty="0"/>
                        <a:t>6</a:t>
                      </a:r>
                    </a:p>
                  </a:txBody>
                  <a:tcPr marT="34290" marB="34290">
                    <a:cell3D prstMaterial="dkEdge">
                      <a:bevel w="77470" h="12700" prst="softRound"/>
                      <a:lightRig rig="flood" dir="t"/>
                    </a:cell3D>
                    <a:solidFill>
                      <a:srgbClr val="F2D8CF"/>
                    </a:solidFill>
                  </a:tcPr>
                </a:tc>
                <a:tc>
                  <a:txBody>
                    <a:bodyPr/>
                    <a:lstStyle/>
                    <a:p>
                      <a:pPr algn="ctr"/>
                      <a:r>
                        <a:rPr lang="en-US" sz="1100" dirty="0"/>
                        <a:t>7</a:t>
                      </a:r>
                    </a:p>
                  </a:txBody>
                  <a:tcPr marT="34290" marB="34290">
                    <a:cell3D prstMaterial="dkEdge">
                      <a:bevel w="77470" h="12700" prst="softRound"/>
                      <a:lightRig rig="flood" dir="t"/>
                    </a:cell3D>
                    <a:solidFill>
                      <a:srgbClr val="F2D8CF"/>
                    </a:solidFill>
                  </a:tcPr>
                </a:tc>
                <a:tc>
                  <a:txBody>
                    <a:bodyPr/>
                    <a:lstStyle/>
                    <a:p>
                      <a:pPr algn="ctr"/>
                      <a:r>
                        <a:rPr lang="en-US" sz="1100" dirty="0"/>
                        <a:t>8 </a:t>
                      </a:r>
                    </a:p>
                  </a:txBody>
                  <a:tcPr marT="34290" marB="34290">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2D8CF"/>
                    </a:solidFill>
                  </a:tcPr>
                </a:tc>
                <a:tc>
                  <a:txBody>
                    <a:bodyPr/>
                    <a:lstStyle/>
                    <a:p>
                      <a:pPr algn="ctr"/>
                      <a:r>
                        <a:rPr lang="en-US" sz="1100" dirty="0"/>
                        <a:t>9</a:t>
                      </a:r>
                    </a:p>
                  </a:txBody>
                  <a:tcPr marT="34290" marB="34290">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2D8CF"/>
                    </a:solidFill>
                  </a:tcPr>
                </a:tc>
                <a:tc>
                  <a:txBody>
                    <a:bodyPr/>
                    <a:lstStyle/>
                    <a:p>
                      <a:pPr algn="ctr"/>
                      <a:r>
                        <a:rPr lang="en-US" sz="1100" dirty="0"/>
                        <a:t>10</a:t>
                      </a:r>
                    </a:p>
                  </a:txBody>
                  <a:tcPr marT="34290" marB="34290">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2D8CF"/>
                    </a:solidFill>
                  </a:tcPr>
                </a:tc>
                <a:tc>
                  <a:txBody>
                    <a:bodyPr/>
                    <a:lstStyle/>
                    <a:p>
                      <a:pPr algn="ctr"/>
                      <a:r>
                        <a:rPr lang="en-US" sz="1200" b="0" dirty="0"/>
                        <a:t>11</a:t>
                      </a:r>
                      <a:endParaRPr lang="en-US" sz="1100" b="0" dirty="0"/>
                    </a:p>
                  </a:txBody>
                  <a:tcPr marT="34290" marB="34290">
                    <a:cell3D prstMaterial="dkEdge">
                      <a:bevel w="77470" h="12700" prst="softRound"/>
                      <a:lightRig rig="flood" dir="t"/>
                    </a:cell3D>
                    <a:solidFill>
                      <a:srgbClr val="F2D8CF"/>
                    </a:solidFill>
                  </a:tcPr>
                </a:tc>
                <a:extLst>
                  <a:ext uri="{0D108BD9-81ED-4DB2-BD59-A6C34878D82A}">
                    <a16:rowId xmlns:a16="http://schemas.microsoft.com/office/drawing/2014/main" val="10002"/>
                  </a:ext>
                </a:extLst>
              </a:tr>
              <a:tr h="450324">
                <a:tc>
                  <a:txBody>
                    <a:bodyPr/>
                    <a:lstStyle/>
                    <a:p>
                      <a:pPr algn="ctr"/>
                      <a:r>
                        <a:rPr lang="en-US" sz="1100" dirty="0"/>
                        <a:t>12</a:t>
                      </a:r>
                    </a:p>
                  </a:txBody>
                  <a:tcPr marT="34290" marB="34290">
                    <a:cell3D prstMaterial="dkEdge">
                      <a:bevel w="77470" h="12700" prst="softRound"/>
                      <a:lightRig rig="flood" dir="t"/>
                    </a:cell3D>
                  </a:tcPr>
                </a:tc>
                <a:tc>
                  <a:txBody>
                    <a:bodyPr/>
                    <a:lstStyle/>
                    <a:p>
                      <a:pPr algn="ctr"/>
                      <a:r>
                        <a:rPr lang="en-US" sz="1100" dirty="0"/>
                        <a:t>13</a:t>
                      </a:r>
                    </a:p>
                  </a:txBody>
                  <a:tcPr marT="34290" marB="34290">
                    <a:cell3D prstMaterial="dkEdge">
                      <a:bevel w="77470" h="12700" prst="softRound"/>
                      <a:lightRig rig="flood" dir="t"/>
                    </a:cell3D>
                  </a:tcPr>
                </a:tc>
                <a:tc>
                  <a:txBody>
                    <a:bodyPr/>
                    <a:lstStyle/>
                    <a:p>
                      <a:pPr marL="0" indent="0" algn="ctr" defTabSz="914400" rtl="0" eaLnBrk="1" latinLnBrk="0" hangingPunct="1">
                        <a:buNone/>
                      </a:pPr>
                      <a:r>
                        <a:rPr lang="en-US" sz="1100" b="1" kern="1200" dirty="0">
                          <a:solidFill>
                            <a:schemeClr val="dk1"/>
                          </a:solidFill>
                          <a:latin typeface="+mn-lt"/>
                          <a:ea typeface="+mn-ea"/>
                          <a:cs typeface="+mn-cs"/>
                        </a:rPr>
                        <a:t>14</a:t>
                      </a:r>
                    </a:p>
                    <a:p>
                      <a:pPr marL="0" indent="0" algn="ctr" defTabSz="914400" rtl="0" eaLnBrk="1" latinLnBrk="0" hangingPunct="1">
                        <a:buNone/>
                      </a:pPr>
                      <a:r>
                        <a:rPr lang="en-US" sz="1100" b="1" kern="1200" dirty="0">
                          <a:solidFill>
                            <a:schemeClr val="dk1"/>
                          </a:solidFill>
                          <a:latin typeface="+mn-lt"/>
                          <a:ea typeface="+mn-ea"/>
                          <a:cs typeface="+mn-cs"/>
                        </a:rPr>
                        <a:t>PÂQUE</a:t>
                      </a:r>
                    </a:p>
                  </a:txBody>
                  <a:tcPr marT="34290" marB="34290">
                    <a:lnR w="12700" cap="flat" cmpd="sng" algn="ctr">
                      <a:solidFill>
                        <a:schemeClr val="tx1"/>
                      </a:solidFill>
                      <a:prstDash val="solid"/>
                      <a:round/>
                      <a:headEnd type="none" w="med" len="med"/>
                      <a:tailEnd type="none" w="med" len="med"/>
                    </a:lnR>
                    <a:cell3D prstMaterial="dkEdge">
                      <a:bevel w="77470" h="12700" prst="softRound"/>
                      <a:lightRig rig="flood" dir="t"/>
                    </a:cell3D>
                    <a:solidFill>
                      <a:srgbClr val="FF0000"/>
                    </a:solidFill>
                  </a:tcPr>
                </a:tc>
                <a:tc>
                  <a:txBody>
                    <a:bodyPr/>
                    <a:lstStyle/>
                    <a:p>
                      <a:pPr algn="ctr"/>
                      <a:r>
                        <a:rPr lang="en-US" sz="1100" b="1" dirty="0"/>
                        <a:t>15 </a:t>
                      </a:r>
                    </a:p>
                    <a:p>
                      <a:pPr algn="ctr"/>
                      <a:r>
                        <a:rPr lang="en-US" sz="1100" b="1" dirty="0"/>
                        <a:t>DÉPART</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B0F0"/>
                    </a:solidFill>
                  </a:tcPr>
                </a:tc>
                <a:tc>
                  <a:txBody>
                    <a:bodyPr/>
                    <a:lstStyle/>
                    <a:p>
                      <a:pPr marL="0" algn="ctr" defTabSz="914400" rtl="0" eaLnBrk="1" latinLnBrk="0" hangingPunct="1"/>
                      <a:r>
                        <a:rPr lang="en-US" sz="1100" b="0" kern="1200" dirty="0">
                          <a:solidFill>
                            <a:schemeClr val="dk1"/>
                          </a:solidFill>
                          <a:latin typeface="+mn-lt"/>
                          <a:ea typeface="+mn-ea"/>
                          <a:cs typeface="+mn-cs"/>
                        </a:rPr>
                        <a:t>16 </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20000"/>
                        <a:lumOff val="80000"/>
                      </a:schemeClr>
                    </a:solidFill>
                  </a:tcPr>
                </a:tc>
                <a:tc>
                  <a:txBody>
                    <a:bodyPr/>
                    <a:lstStyle/>
                    <a:p>
                      <a:pPr algn="ctr"/>
                      <a:r>
                        <a:rPr lang="en-US" sz="1100" b="0" kern="1200" dirty="0">
                          <a:solidFill>
                            <a:schemeClr val="dk1"/>
                          </a:solidFill>
                          <a:latin typeface="+mn-lt"/>
                          <a:ea typeface="+mn-ea"/>
                          <a:cs typeface="+mn-cs"/>
                        </a:rPr>
                        <a:t>17</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20000"/>
                        <a:lumOff val="80000"/>
                      </a:schemeClr>
                    </a:solidFill>
                  </a:tcPr>
                </a:tc>
                <a:tc>
                  <a:txBody>
                    <a:bodyPr/>
                    <a:lstStyle/>
                    <a:p>
                      <a:pPr marL="0" algn="ctr" defTabSz="914400" rtl="0" eaLnBrk="1" latinLnBrk="0" hangingPunct="1"/>
                      <a:r>
                        <a:rPr lang="en-US" sz="1100" b="0" kern="1200" dirty="0">
                          <a:solidFill>
                            <a:schemeClr val="dk1"/>
                          </a:solidFill>
                          <a:latin typeface="+mn-lt"/>
                          <a:ea typeface="+mn-ea"/>
                          <a:cs typeface="+mn-cs"/>
                        </a:rPr>
                        <a:t>18</a:t>
                      </a:r>
                    </a:p>
                  </a:txBody>
                  <a:tcPr marT="34290" marB="34290">
                    <a:lnL w="12700" cap="flat" cmpd="sng" algn="ctr">
                      <a:solidFill>
                        <a:schemeClr val="tx1"/>
                      </a:solidFill>
                      <a:prstDash val="solid"/>
                      <a:round/>
                      <a:headEnd type="none" w="med" len="med"/>
                      <a:tailEnd type="none" w="med" len="med"/>
                    </a:lnL>
                    <a:cell3D prstMaterial="dkEdge">
                      <a:bevel w="77470" h="12700" prst="softRound"/>
                      <a:lightRig rig="flood" dir="t"/>
                    </a:cell3D>
                    <a:solidFill>
                      <a:schemeClr val="accent2">
                        <a:lumMod val="20000"/>
                        <a:lumOff val="80000"/>
                      </a:schemeClr>
                    </a:solidFill>
                  </a:tcPr>
                </a:tc>
                <a:extLst>
                  <a:ext uri="{0D108BD9-81ED-4DB2-BD59-A6C34878D82A}">
                    <a16:rowId xmlns:a16="http://schemas.microsoft.com/office/drawing/2014/main" val="10003"/>
                  </a:ext>
                </a:extLst>
              </a:tr>
              <a:tr h="388620">
                <a:tc>
                  <a:txBody>
                    <a:bodyPr/>
                    <a:lstStyle/>
                    <a:p>
                      <a:pPr marL="0" algn="ctr" defTabSz="914400" rtl="0" eaLnBrk="1" latinLnBrk="0" hangingPunct="1"/>
                      <a:r>
                        <a:rPr lang="en-US" sz="1100" kern="1200" dirty="0">
                          <a:solidFill>
                            <a:schemeClr val="dk1"/>
                          </a:solidFill>
                          <a:latin typeface="+mn-lt"/>
                          <a:ea typeface="+mn-ea"/>
                          <a:cs typeface="+mn-cs"/>
                        </a:rPr>
                        <a:t>19</a:t>
                      </a:r>
                    </a:p>
                  </a:txBody>
                  <a:tcPr marT="34290" marB="34290">
                    <a:cell3D prstMaterial="dkEdge">
                      <a:bevel w="77470" h="12700" prst="softRound"/>
                      <a:lightRig rig="flood" dir="t"/>
                    </a:cell3D>
                    <a:solidFill>
                      <a:schemeClr val="accent2">
                        <a:lumMod val="20000"/>
                        <a:lumOff val="80000"/>
                      </a:schemeClr>
                    </a:solidFill>
                  </a:tcPr>
                </a:tc>
                <a:tc>
                  <a:txBody>
                    <a:bodyPr/>
                    <a:lstStyle/>
                    <a:p>
                      <a:pPr algn="ctr"/>
                      <a:r>
                        <a:rPr lang="en-US" sz="1100" dirty="0"/>
                        <a:t>20</a:t>
                      </a:r>
                    </a:p>
                  </a:txBody>
                  <a:tcPr marT="34290" marB="34290">
                    <a:cell3D prstMaterial="dkEdge">
                      <a:bevel w="77470" h="12700" prst="softRound"/>
                      <a:lightRig rig="flood" dir="t"/>
                    </a:cell3D>
                    <a:solidFill>
                      <a:schemeClr val="accent2">
                        <a:lumMod val="20000"/>
                        <a:lumOff val="80000"/>
                      </a:schemeClr>
                    </a:solidFill>
                  </a:tcPr>
                </a:tc>
                <a:tc>
                  <a:txBody>
                    <a:bodyPr/>
                    <a:lstStyle/>
                    <a:p>
                      <a:pPr marL="0" algn="ctr" defTabSz="914400" rtl="0" eaLnBrk="1" latinLnBrk="0" hangingPunct="1"/>
                      <a:r>
                        <a:rPr lang="en-US" sz="1100" b="0" kern="1200" dirty="0">
                          <a:solidFill>
                            <a:schemeClr val="dk1"/>
                          </a:solidFill>
                          <a:latin typeface="+mn-lt"/>
                          <a:ea typeface="+mn-ea"/>
                          <a:cs typeface="+mn-cs"/>
                        </a:rPr>
                        <a:t>21</a:t>
                      </a:r>
                    </a:p>
                  </a:txBody>
                  <a:tcPr marT="34290" marB="34290">
                    <a:cell3D prstMaterial="dkEdge">
                      <a:bevel w="77470" h="12700" prst="softRound"/>
                      <a:lightRig rig="flood" dir="t"/>
                    </a:cell3D>
                    <a:solidFill>
                      <a:schemeClr val="accent2">
                        <a:lumMod val="20000"/>
                        <a:lumOff val="80000"/>
                      </a:schemeClr>
                    </a:solidFill>
                  </a:tcPr>
                </a:tc>
                <a:tc>
                  <a:txBody>
                    <a:bodyPr/>
                    <a:lstStyle/>
                    <a:p>
                      <a:pPr algn="ctr"/>
                      <a:r>
                        <a:rPr lang="en-US" sz="1100" b="0" dirty="0"/>
                        <a:t>22</a:t>
                      </a:r>
                    </a:p>
                  </a:txBody>
                  <a:tcPr marT="34290" marB="34290">
                    <a:lnT w="12700" cap="flat" cmpd="sng" algn="ctr">
                      <a:solidFill>
                        <a:schemeClr val="tx1"/>
                      </a:solidFill>
                      <a:prstDash val="solid"/>
                      <a:round/>
                      <a:headEnd type="none" w="med" len="med"/>
                      <a:tailEnd type="none" w="med" len="med"/>
                    </a:lnT>
                    <a:cell3D prstMaterial="dkEdge">
                      <a:bevel w="77470" h="12700" prst="softRound"/>
                      <a:lightRig rig="flood" dir="t"/>
                    </a:cell3D>
                    <a:solidFill>
                      <a:srgbClr val="F2D8CF"/>
                    </a:solidFill>
                  </a:tcPr>
                </a:tc>
                <a:tc>
                  <a:txBody>
                    <a:bodyPr/>
                    <a:lstStyle/>
                    <a:p>
                      <a:pPr algn="ctr"/>
                      <a:r>
                        <a:rPr lang="en-US" sz="1100" dirty="0"/>
                        <a:t>23</a:t>
                      </a:r>
                    </a:p>
                  </a:txBody>
                  <a:tcPr marT="34290" marB="34290">
                    <a:lnT w="12700" cap="flat" cmpd="sng" algn="ctr">
                      <a:solidFill>
                        <a:schemeClr val="tx1"/>
                      </a:solidFill>
                      <a:prstDash val="solid"/>
                      <a:round/>
                      <a:headEnd type="none" w="med" len="med"/>
                      <a:tailEnd type="none" w="med" len="med"/>
                    </a:lnT>
                    <a:cell3D prstMaterial="dkEdge">
                      <a:bevel w="77470" h="12700" prst="softRound"/>
                      <a:lightRig rig="flood" dir="t"/>
                    </a:cell3D>
                    <a:solidFill>
                      <a:srgbClr val="F2D8CF"/>
                    </a:solidFill>
                  </a:tcPr>
                </a:tc>
                <a:tc>
                  <a:txBody>
                    <a:bodyPr/>
                    <a:lstStyle/>
                    <a:p>
                      <a:pPr algn="ctr"/>
                      <a:r>
                        <a:rPr lang="en-US" sz="1100" dirty="0"/>
                        <a:t>24</a:t>
                      </a:r>
                    </a:p>
                  </a:txBody>
                  <a:tcPr marT="34290" marB="34290">
                    <a:lnT w="12700" cap="flat" cmpd="sng" algn="ctr">
                      <a:solidFill>
                        <a:schemeClr val="tx1"/>
                      </a:solidFill>
                      <a:prstDash val="solid"/>
                      <a:round/>
                      <a:headEnd type="none" w="med" len="med"/>
                      <a:tailEnd type="none" w="med" len="med"/>
                    </a:lnT>
                    <a:lnB w="12700" cmpd="sng">
                      <a:noFill/>
                    </a:lnB>
                    <a:cell3D prstMaterial="dkEdge">
                      <a:bevel w="77470" h="12700" prst="softRound"/>
                      <a:lightRig rig="flood" dir="t"/>
                    </a:cell3D>
                    <a:solidFill>
                      <a:srgbClr val="F2D8CF"/>
                    </a:solidFill>
                  </a:tcPr>
                </a:tc>
                <a:tc>
                  <a:txBody>
                    <a:bodyPr/>
                    <a:lstStyle/>
                    <a:p>
                      <a:pPr algn="ctr"/>
                      <a:r>
                        <a:rPr lang="en-US" sz="1100" b="0" dirty="0">
                          <a:solidFill>
                            <a:schemeClr val="tx1"/>
                          </a:solidFill>
                        </a:rPr>
                        <a:t>25</a:t>
                      </a:r>
                      <a:endParaRPr lang="en-US" sz="1200" b="0" dirty="0">
                        <a:solidFill>
                          <a:schemeClr val="tx1"/>
                        </a:solidFill>
                      </a:endParaRPr>
                    </a:p>
                  </a:txBody>
                  <a:tcPr marT="34290" marB="34290">
                    <a:lnB w="12700" cmpd="sng">
                      <a:noFill/>
                    </a:lnB>
                    <a:cell3D prstMaterial="dkEdge">
                      <a:bevel w="77470" h="12700" prst="softRound"/>
                      <a:lightRig rig="flood" dir="t"/>
                    </a:cell3D>
                    <a:solidFill>
                      <a:schemeClr val="accent2">
                        <a:lumMod val="20000"/>
                        <a:lumOff val="80000"/>
                      </a:schemeClr>
                    </a:solidFill>
                  </a:tcPr>
                </a:tc>
                <a:extLst>
                  <a:ext uri="{0D108BD9-81ED-4DB2-BD59-A6C34878D82A}">
                    <a16:rowId xmlns:a16="http://schemas.microsoft.com/office/drawing/2014/main" val="10004"/>
                  </a:ext>
                </a:extLst>
              </a:tr>
              <a:tr h="274320">
                <a:tc>
                  <a:txBody>
                    <a:bodyPr/>
                    <a:lstStyle/>
                    <a:p>
                      <a:pPr algn="ctr"/>
                      <a:r>
                        <a:rPr lang="en-US" sz="1100" b="0" dirty="0"/>
                        <a:t>26</a:t>
                      </a:r>
                      <a:endParaRPr lang="en-US" sz="800" b="0" dirty="0"/>
                    </a:p>
                  </a:txBody>
                  <a:tcPr marT="34290" marB="34290">
                    <a:cell3D prstMaterial="dkEdge">
                      <a:bevel w="77470" h="12700" prst="softRound"/>
                      <a:lightRig rig="flood" dir="t"/>
                    </a:cell3D>
                    <a:solidFill>
                      <a:srgbClr val="F2D8CF"/>
                    </a:solidFill>
                  </a:tcPr>
                </a:tc>
                <a:tc>
                  <a:txBody>
                    <a:bodyPr/>
                    <a:lstStyle/>
                    <a:p>
                      <a:pPr algn="ctr"/>
                      <a:r>
                        <a:rPr lang="en-US" sz="1100" dirty="0"/>
                        <a:t>27</a:t>
                      </a:r>
                    </a:p>
                  </a:txBody>
                  <a:tcPr marT="34290" marB="34290">
                    <a:cell3D prstMaterial="dkEdge">
                      <a:bevel w="77470" h="12700" prst="softRound"/>
                      <a:lightRig rig="flood" dir="t"/>
                    </a:cell3D>
                    <a:solidFill>
                      <a:srgbClr val="F2D8CF"/>
                    </a:solidFill>
                  </a:tcPr>
                </a:tc>
                <a:tc>
                  <a:txBody>
                    <a:bodyPr/>
                    <a:lstStyle/>
                    <a:p>
                      <a:pPr algn="ctr"/>
                      <a:r>
                        <a:rPr lang="en-US" sz="1100" dirty="0"/>
                        <a:t>28</a:t>
                      </a:r>
                    </a:p>
                  </a:txBody>
                  <a:tcPr marT="34290" marB="34290">
                    <a:cell3D prstMaterial="dkEdge">
                      <a:bevel w="77470" h="12700" prst="softRound"/>
                      <a:lightRig rig="flood" dir="t"/>
                    </a:cell3D>
                    <a:solidFill>
                      <a:srgbClr val="F2D8CF"/>
                    </a:solidFill>
                  </a:tcPr>
                </a:tc>
                <a:tc>
                  <a:txBody>
                    <a:bodyPr/>
                    <a:lstStyle/>
                    <a:p>
                      <a:pPr algn="ctr"/>
                      <a:r>
                        <a:rPr lang="en-US" sz="1100" b="0" dirty="0"/>
                        <a:t>29</a:t>
                      </a:r>
                    </a:p>
                  </a:txBody>
                  <a:tcPr marT="34290" marB="34290">
                    <a:cell3D prstMaterial="dkEdge">
                      <a:bevel w="77470" h="12700" prst="softRound"/>
                      <a:lightRig rig="flood" dir="t"/>
                    </a:cell3D>
                    <a:solidFill>
                      <a:srgbClr val="F2D8CF"/>
                    </a:solidFill>
                  </a:tcPr>
                </a:tc>
                <a:tc>
                  <a:txBody>
                    <a:bodyPr/>
                    <a:lstStyle/>
                    <a:p>
                      <a:pPr algn="ctr"/>
                      <a:r>
                        <a:rPr lang="en-US" sz="1100" dirty="0"/>
                        <a:t>30</a:t>
                      </a:r>
                    </a:p>
                  </a:txBody>
                  <a:tcPr marT="34290" marB="34290">
                    <a:lnR w="12700" cmpd="sng">
                      <a:noFill/>
                    </a:lnR>
                    <a:cell3D prstMaterial="dkEdge">
                      <a:bevel w="77470" h="12700" prst="softRound"/>
                      <a:lightRig rig="flood" dir="t"/>
                    </a:cell3D>
                    <a:solidFill>
                      <a:srgbClr val="F2D8CF"/>
                    </a:solidFill>
                  </a:tcPr>
                </a:tc>
                <a:tc>
                  <a:txBody>
                    <a:bodyPr/>
                    <a:lstStyle/>
                    <a:p>
                      <a:endParaRPr lang="fr-FR"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endParaRPr lang="fr-FR"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extLst>
                  <a:ext uri="{0D108BD9-81ED-4DB2-BD59-A6C34878D82A}">
                    <a16:rowId xmlns:a16="http://schemas.microsoft.com/office/drawing/2014/main" val="10005"/>
                  </a:ext>
                </a:extLst>
              </a:tr>
            </a:tbl>
          </a:graphicData>
        </a:graphic>
      </p:graphicFrame>
      <p:sp>
        <p:nvSpPr>
          <p:cNvPr id="16" name="Rectangle 15"/>
          <p:cNvSpPr/>
          <p:nvPr/>
        </p:nvSpPr>
        <p:spPr>
          <a:xfrm>
            <a:off x="4283968" y="3363838"/>
            <a:ext cx="1008112" cy="432048"/>
          </a:xfrm>
          <a:prstGeom prst="rect">
            <a:avLst/>
          </a:prstGeom>
          <a:solidFill>
            <a:schemeClr val="accent2">
              <a:lumMod val="20000"/>
              <a:lumOff val="80000"/>
            </a:schemeClr>
          </a:solidFill>
          <a:ln>
            <a:noFill/>
          </a:ln>
          <a:effectLst>
            <a:glow rad="63500">
              <a:schemeClr val="accent1">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4283968" y="2499742"/>
            <a:ext cx="1008112" cy="288032"/>
          </a:xfrm>
          <a:prstGeom prst="rect">
            <a:avLst/>
          </a:prstGeom>
          <a:solidFill>
            <a:schemeClr val="accent2">
              <a:lumMod val="20000"/>
              <a:lumOff val="80000"/>
            </a:schemeClr>
          </a:solidFill>
          <a:ln>
            <a:noFill/>
          </a:ln>
          <a:effectLst>
            <a:glow rad="63500">
              <a:schemeClr val="accent1">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B0F0"/>
                </a:solidFill>
              </a:rPr>
              <a:t>mercredi</a:t>
            </a:r>
          </a:p>
        </p:txBody>
      </p:sp>
    </p:spTree>
    <p:extLst>
      <p:ext uri="{BB962C8B-B14F-4D97-AF65-F5344CB8AC3E}">
        <p14:creationId xmlns:p14="http://schemas.microsoft.com/office/powerpoint/2010/main" val="224003796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xEl>
                                              <p:pRg st="0" end="0"/>
                                            </p:txEl>
                                          </p:spTgt>
                                        </p:tgtEl>
                                        <p:attrNameLst>
                                          <p:attrName>style.visibility</p:attrName>
                                        </p:attrNameLst>
                                      </p:cBhvr>
                                      <p:to>
                                        <p:strVal val="visible"/>
                                      </p:to>
                                    </p:set>
                                    <p:animEffect transition="in" filter="fade">
                                      <p:cBhvr>
                                        <p:cTn id="22" dur="500"/>
                                        <p:tgtEl>
                                          <p:spTgt spid="4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500"/>
                                        <p:tgtEl>
                                          <p:spTgt spid="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
                                            <p:txEl>
                                              <p:pRg st="1" end="1"/>
                                            </p:txEl>
                                          </p:spTgt>
                                        </p:tgtEl>
                                        <p:attrNameLst>
                                          <p:attrName>style.visibility</p:attrName>
                                        </p:attrNameLst>
                                      </p:cBhvr>
                                      <p:to>
                                        <p:strVal val="visible"/>
                                      </p:to>
                                    </p:set>
                                    <p:animEffect transition="in" filter="fade">
                                      <p:cBhvr>
                                        <p:cTn id="32" dur="500"/>
                                        <p:tgtEl>
                                          <p:spTgt spid="4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6" presetClass="exit" presetSubtype="37" fill="hold" grpId="0" nodeType="clickEffect">
                                  <p:stCondLst>
                                    <p:cond delay="0"/>
                                  </p:stCondLst>
                                  <p:childTnLst>
                                    <p:animEffect transition="out" filter="barn(outVertical)">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8"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95"/>
            <a:ext cx="9154117" cy="5174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9167045" cy="5174421"/>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66</a:t>
            </a:fld>
            <a:endParaRPr lang="fr-FR" dirty="0">
              <a:solidFill>
                <a:schemeClr val="bg1">
                  <a:lumMod val="75000"/>
                </a:schemeClr>
              </a:solidFill>
            </a:endParaRPr>
          </a:p>
        </p:txBody>
      </p:sp>
      <p:sp>
        <p:nvSpPr>
          <p:cNvPr id="28"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14052-953B-4273-8F47-BF25327D5B24}" type="slidenum">
              <a:rPr lang="en-US" smtClean="0"/>
              <a:pPr/>
              <a:t>66</a:t>
            </a:fld>
            <a:endParaRPr lang="en-US"/>
          </a:p>
        </p:txBody>
      </p:sp>
      <p:graphicFrame>
        <p:nvGraphicFramePr>
          <p:cNvPr id="29" name="Table 3"/>
          <p:cNvGraphicFramePr>
            <a:graphicFrameLocks noGrp="1"/>
          </p:cNvGraphicFramePr>
          <p:nvPr>
            <p:extLst>
              <p:ext uri="{D42A27DB-BD31-4B8C-83A1-F6EECF244321}">
                <p14:modId xmlns:p14="http://schemas.microsoft.com/office/powerpoint/2010/main" val="729730251"/>
              </p:ext>
            </p:extLst>
          </p:nvPr>
        </p:nvGraphicFramePr>
        <p:xfrm>
          <a:off x="474980" y="861060"/>
          <a:ext cx="7200900" cy="4207768"/>
        </p:xfrm>
        <a:graphic>
          <a:graphicData uri="http://schemas.openxmlformats.org/drawingml/2006/table">
            <a:tbl>
              <a:tblPr firstRow="1" bandRow="1">
                <a:tableStyleId>{21E4AEA4-8DFA-4A89-87EB-49C32662AFE0}</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tblGrid>
              <a:tr h="251460">
                <a:tc>
                  <a:txBody>
                    <a:bodyPr/>
                    <a:lstStyle/>
                    <a:p>
                      <a:pPr algn="ctr"/>
                      <a:r>
                        <a:rPr lang="en-US" sz="1200" dirty="0"/>
                        <a:t>1</a:t>
                      </a:r>
                      <a:r>
                        <a:rPr lang="en-US" sz="1200" baseline="30000" dirty="0"/>
                        <a:t>er</a:t>
                      </a:r>
                      <a:r>
                        <a:rPr lang="en-US" sz="1200" dirty="0"/>
                        <a:t> (Dim)</a:t>
                      </a:r>
                    </a:p>
                  </a:txBody>
                  <a:tcPr marT="34290" marB="34290">
                    <a:cell3D prstMaterial="dkEdge">
                      <a:bevel w="77470" h="12700" prst="softRound"/>
                      <a:lightRig rig="flood" dir="t"/>
                    </a:cell3D>
                  </a:tcPr>
                </a:tc>
                <a:tc>
                  <a:txBody>
                    <a:bodyPr/>
                    <a:lstStyle/>
                    <a:p>
                      <a:pPr algn="ctr"/>
                      <a:r>
                        <a:rPr lang="en-US" sz="1200" dirty="0"/>
                        <a:t>2</a:t>
                      </a:r>
                      <a:r>
                        <a:rPr lang="en-US" sz="1200" baseline="30000" dirty="0"/>
                        <a:t>e</a:t>
                      </a:r>
                      <a:r>
                        <a:rPr lang="en-US" sz="1200" dirty="0"/>
                        <a:t> (</a:t>
                      </a:r>
                      <a:r>
                        <a:rPr lang="en-US" sz="1200" dirty="0" err="1"/>
                        <a:t>Lun</a:t>
                      </a:r>
                      <a:r>
                        <a:rPr lang="en-US" sz="1200" dirty="0"/>
                        <a:t>)</a:t>
                      </a:r>
                    </a:p>
                  </a:txBody>
                  <a:tcPr marT="34290" marB="34290">
                    <a:cell3D prstMaterial="dkEdge">
                      <a:bevel w="77470" h="12700" prst="softRound"/>
                      <a:lightRig rig="flood" dir="t"/>
                    </a:cell3D>
                  </a:tcPr>
                </a:tc>
                <a:tc>
                  <a:txBody>
                    <a:bodyPr/>
                    <a:lstStyle/>
                    <a:p>
                      <a:pPr algn="ctr"/>
                      <a:r>
                        <a:rPr lang="en-US" sz="1200" dirty="0"/>
                        <a:t>3</a:t>
                      </a:r>
                      <a:r>
                        <a:rPr lang="en-US" sz="1200" baseline="30000" dirty="0"/>
                        <a:t>e</a:t>
                      </a:r>
                      <a:r>
                        <a:rPr lang="en-US" sz="1200" dirty="0"/>
                        <a:t> (Mar)</a:t>
                      </a:r>
                    </a:p>
                  </a:txBody>
                  <a:tcPr marT="34290" marB="34290">
                    <a:cell3D prstMaterial="dkEdge">
                      <a:bevel w="77470" h="12700" prst="softRound"/>
                      <a:lightRig rig="flood" dir="t"/>
                    </a:cell3D>
                  </a:tcPr>
                </a:tc>
                <a:tc>
                  <a:txBody>
                    <a:bodyPr/>
                    <a:lstStyle/>
                    <a:p>
                      <a:pPr algn="ctr"/>
                      <a:r>
                        <a:rPr lang="en-US" sz="1200" dirty="0"/>
                        <a:t>4</a:t>
                      </a:r>
                      <a:r>
                        <a:rPr lang="en-US" sz="1200" baseline="30000" dirty="0"/>
                        <a:t>e</a:t>
                      </a:r>
                      <a:r>
                        <a:rPr lang="en-US" sz="1200" dirty="0"/>
                        <a:t> (</a:t>
                      </a:r>
                      <a:r>
                        <a:rPr lang="en-US" sz="1200" dirty="0" err="1"/>
                        <a:t>Mer</a:t>
                      </a:r>
                      <a:r>
                        <a:rPr lang="en-US" sz="1200" dirty="0"/>
                        <a:t>)</a:t>
                      </a:r>
                    </a:p>
                  </a:txBody>
                  <a:tcPr marT="34290" marB="34290">
                    <a:cell3D prstMaterial="dkEdge">
                      <a:bevel w="77470" h="12700" prst="softRound"/>
                      <a:lightRig rig="flood" dir="t"/>
                    </a:cell3D>
                  </a:tcPr>
                </a:tc>
                <a:tc>
                  <a:txBody>
                    <a:bodyPr/>
                    <a:lstStyle/>
                    <a:p>
                      <a:pPr algn="ctr"/>
                      <a:r>
                        <a:rPr lang="en-US" sz="1200" dirty="0"/>
                        <a:t>5</a:t>
                      </a:r>
                      <a:r>
                        <a:rPr lang="en-US" sz="1200" baseline="30000" dirty="0"/>
                        <a:t>e</a:t>
                      </a:r>
                      <a:r>
                        <a:rPr lang="en-US" sz="1200" dirty="0"/>
                        <a:t> (</a:t>
                      </a:r>
                      <a:r>
                        <a:rPr lang="en-US" sz="1200" dirty="0" err="1"/>
                        <a:t>Jeu</a:t>
                      </a:r>
                      <a:r>
                        <a:rPr lang="en-US" sz="1200" dirty="0"/>
                        <a:t>)</a:t>
                      </a:r>
                    </a:p>
                  </a:txBody>
                  <a:tcPr marT="34290" marB="34290">
                    <a:cell3D prstMaterial="dkEdge">
                      <a:bevel w="77470" h="12700" prst="softRound"/>
                      <a:lightRig rig="flood" dir="t"/>
                    </a:cell3D>
                  </a:tcPr>
                </a:tc>
                <a:tc>
                  <a:txBody>
                    <a:bodyPr/>
                    <a:lstStyle/>
                    <a:p>
                      <a:pPr algn="ctr"/>
                      <a:r>
                        <a:rPr lang="en-US" sz="1200" dirty="0"/>
                        <a:t>6</a:t>
                      </a:r>
                      <a:r>
                        <a:rPr lang="en-US" sz="1200" baseline="30000" dirty="0"/>
                        <a:t>e</a:t>
                      </a:r>
                      <a:r>
                        <a:rPr lang="en-US" sz="1200" dirty="0"/>
                        <a:t> (</a:t>
                      </a:r>
                      <a:r>
                        <a:rPr lang="en-US" sz="1200" dirty="0" err="1"/>
                        <a:t>Ven</a:t>
                      </a:r>
                      <a:r>
                        <a:rPr lang="en-US" sz="1200" dirty="0"/>
                        <a:t>)</a:t>
                      </a:r>
                    </a:p>
                  </a:txBody>
                  <a:tcPr marT="34290" marB="34290">
                    <a:cell3D prstMaterial="dkEdge">
                      <a:bevel w="77470" h="12700" prst="softRound"/>
                      <a:lightRig rig="flood" dir="t"/>
                    </a:cell3D>
                  </a:tcPr>
                </a:tc>
                <a:tc>
                  <a:txBody>
                    <a:bodyPr/>
                    <a:lstStyle/>
                    <a:p>
                      <a:pPr algn="ctr"/>
                      <a:r>
                        <a:rPr lang="en-US" sz="1200" dirty="0"/>
                        <a:t>7</a:t>
                      </a:r>
                      <a:r>
                        <a:rPr lang="en-US" sz="1200" baseline="30000" dirty="0"/>
                        <a:t>e</a:t>
                      </a:r>
                      <a:r>
                        <a:rPr lang="en-US" sz="1200" dirty="0"/>
                        <a:t> (</a:t>
                      </a:r>
                      <a:r>
                        <a:rPr lang="en-US" sz="1200" dirty="0" err="1"/>
                        <a:t>Shab</a:t>
                      </a:r>
                      <a:r>
                        <a:rPr lang="en-US" sz="1200" dirty="0"/>
                        <a:t>)</a:t>
                      </a:r>
                    </a:p>
                  </a:txBody>
                  <a:tcPr marT="34290" marB="34290">
                    <a:lnR w="12700" cmpd="sng">
                      <a:noFill/>
                    </a:lnR>
                    <a:cell3D prstMaterial="dkEdge">
                      <a:bevel w="77470" h="12700" prst="softRound"/>
                      <a:lightRig rig="flood" dir="t"/>
                    </a:cell3D>
                  </a:tcPr>
                </a:tc>
                <a:extLst>
                  <a:ext uri="{0D108BD9-81ED-4DB2-BD59-A6C34878D82A}">
                    <a16:rowId xmlns:a16="http://schemas.microsoft.com/office/drawing/2014/main" val="10000"/>
                  </a:ext>
                </a:extLst>
              </a:tr>
              <a:tr h="297180">
                <a:tc>
                  <a:txBody>
                    <a:bodyPr/>
                    <a:lstStyle/>
                    <a:p>
                      <a:pPr algn="ctr"/>
                      <a:endParaRPr lang="en-US" sz="1100" dirty="0"/>
                    </a:p>
                  </a:txBody>
                  <a:tcPr marT="34290" marB="34290">
                    <a:cell3D prstMaterial="dkEdge">
                      <a:bevel w="77470" h="12700" prst="softRound"/>
                      <a:lightRig rig="flood" dir="t"/>
                    </a:cell3D>
                    <a:solidFill>
                      <a:srgbClr val="F2D8CF"/>
                    </a:solidFill>
                  </a:tcPr>
                </a:tc>
                <a:tc>
                  <a:txBody>
                    <a:bodyPr/>
                    <a:lstStyle/>
                    <a:p>
                      <a:pPr algn="ctr"/>
                      <a:endParaRPr lang="en-US" sz="1100" dirty="0"/>
                    </a:p>
                  </a:txBody>
                  <a:tcPr marT="34290" marB="34290">
                    <a:cell3D prstMaterial="dkEdge">
                      <a:bevel w="77470" h="12700" prst="softRound"/>
                      <a:lightRig rig="flood" dir="t"/>
                    </a:cell3D>
                    <a:solidFill>
                      <a:srgbClr val="F2D8CF"/>
                    </a:solidFill>
                  </a:tcPr>
                </a:tc>
                <a:tc>
                  <a:txBody>
                    <a:bodyPr/>
                    <a:lstStyle/>
                    <a:p>
                      <a:pPr algn="ctr"/>
                      <a:endParaRPr lang="en-US" sz="1100" dirty="0"/>
                    </a:p>
                  </a:txBody>
                  <a:tcPr marT="34290" marB="34290">
                    <a:cell3D prstMaterial="dkEdge">
                      <a:bevel w="77470" h="12700" prst="softRound"/>
                      <a:lightRig rig="flood" dir="t"/>
                    </a:cell3D>
                  </a:tcPr>
                </a:tc>
                <a:tc>
                  <a:txBody>
                    <a:bodyPr/>
                    <a:lstStyle/>
                    <a:p>
                      <a:pPr algn="ctr"/>
                      <a:r>
                        <a:rPr lang="en-US" sz="1400" b="1" dirty="0"/>
                        <a:t>Aviv 1</a:t>
                      </a:r>
                    </a:p>
                  </a:txBody>
                  <a:tcPr marT="34290" marB="34290">
                    <a:cell3D prstMaterial="dkEdge">
                      <a:bevel w="77470" h="12700" prst="softRound"/>
                      <a:lightRig rig="flood" dir="t"/>
                    </a:cell3D>
                    <a:solidFill>
                      <a:srgbClr val="FFFF47"/>
                    </a:solidFill>
                  </a:tcPr>
                </a:tc>
                <a:tc>
                  <a:txBody>
                    <a:bodyPr/>
                    <a:lstStyle/>
                    <a:p>
                      <a:pPr marL="0" algn="ctr" defTabSz="914400" rtl="0" eaLnBrk="1" latinLnBrk="0" hangingPunct="1"/>
                      <a:r>
                        <a:rPr lang="en-US" sz="1100" kern="1200" dirty="0">
                          <a:solidFill>
                            <a:schemeClr val="dk1"/>
                          </a:solidFill>
                          <a:latin typeface="+mn-lt"/>
                          <a:ea typeface="+mn-ea"/>
                          <a:cs typeface="+mn-cs"/>
                        </a:rPr>
                        <a:t>2</a:t>
                      </a:r>
                    </a:p>
                  </a:txBody>
                  <a:tcPr marT="34290" marB="34290">
                    <a:cell3D prstMaterial="dkEdge">
                      <a:bevel w="77470" h="12700" prst="softRound"/>
                      <a:lightRig rig="flood" dir="t"/>
                    </a:cell3D>
                  </a:tcPr>
                </a:tc>
                <a:tc>
                  <a:txBody>
                    <a:bodyPr/>
                    <a:lstStyle/>
                    <a:p>
                      <a:pPr algn="ctr"/>
                      <a:r>
                        <a:rPr lang="en-US" sz="1100" dirty="0"/>
                        <a:t>3</a:t>
                      </a:r>
                    </a:p>
                  </a:txBody>
                  <a:tcPr marT="34290" marB="34290">
                    <a:cell3D prstMaterial="dkEdge">
                      <a:bevel w="77470" h="12700" prst="softRound"/>
                      <a:lightRig rig="flood" dir="t"/>
                    </a:cell3D>
                  </a:tcPr>
                </a:tc>
                <a:tc>
                  <a:txBody>
                    <a:bodyPr/>
                    <a:lstStyle/>
                    <a:p>
                      <a:pPr algn="ctr"/>
                      <a:r>
                        <a:rPr lang="en-US" sz="1100" dirty="0"/>
                        <a:t>4</a:t>
                      </a:r>
                    </a:p>
                  </a:txBody>
                  <a:tcPr marT="34290" marB="34290">
                    <a:cell3D prstMaterial="dkEdge">
                      <a:bevel w="77470" h="12700" prst="softRound"/>
                      <a:lightRig rig="flood" dir="t"/>
                    </a:cell3D>
                  </a:tcPr>
                </a:tc>
                <a:extLst>
                  <a:ext uri="{0D108BD9-81ED-4DB2-BD59-A6C34878D82A}">
                    <a16:rowId xmlns:a16="http://schemas.microsoft.com/office/drawing/2014/main" val="10001"/>
                  </a:ext>
                </a:extLst>
              </a:tr>
              <a:tr h="297180">
                <a:tc>
                  <a:txBody>
                    <a:bodyPr/>
                    <a:lstStyle/>
                    <a:p>
                      <a:pPr algn="ctr"/>
                      <a:r>
                        <a:rPr lang="en-US" sz="1100" dirty="0"/>
                        <a:t>5</a:t>
                      </a:r>
                    </a:p>
                  </a:txBody>
                  <a:tcPr marT="34290" marB="34290">
                    <a:cell3D prstMaterial="dkEdge">
                      <a:bevel w="77470" h="12700" prst="softRound"/>
                      <a:lightRig rig="flood" dir="t"/>
                    </a:cell3D>
                    <a:solidFill>
                      <a:srgbClr val="F2D8CF"/>
                    </a:solidFill>
                  </a:tcPr>
                </a:tc>
                <a:tc>
                  <a:txBody>
                    <a:bodyPr/>
                    <a:lstStyle/>
                    <a:p>
                      <a:pPr algn="ctr"/>
                      <a:r>
                        <a:rPr lang="en-US" sz="1100" dirty="0"/>
                        <a:t>6</a:t>
                      </a:r>
                    </a:p>
                  </a:txBody>
                  <a:tcPr marT="34290" marB="34290">
                    <a:cell3D prstMaterial="dkEdge">
                      <a:bevel w="77470" h="12700" prst="softRound"/>
                      <a:lightRig rig="flood" dir="t"/>
                    </a:cell3D>
                    <a:solidFill>
                      <a:srgbClr val="F2D8CF"/>
                    </a:solidFill>
                  </a:tcPr>
                </a:tc>
                <a:tc>
                  <a:txBody>
                    <a:bodyPr/>
                    <a:lstStyle/>
                    <a:p>
                      <a:pPr algn="ctr"/>
                      <a:r>
                        <a:rPr lang="en-US" sz="1100" dirty="0"/>
                        <a:t>7</a:t>
                      </a:r>
                    </a:p>
                  </a:txBody>
                  <a:tcPr marT="34290" marB="34290">
                    <a:cell3D prstMaterial="dkEdge">
                      <a:bevel w="77470" h="12700" prst="softRound"/>
                      <a:lightRig rig="flood" dir="t"/>
                    </a:cell3D>
                    <a:solidFill>
                      <a:srgbClr val="F2D8CF"/>
                    </a:solidFill>
                  </a:tcPr>
                </a:tc>
                <a:tc>
                  <a:txBody>
                    <a:bodyPr/>
                    <a:lstStyle/>
                    <a:p>
                      <a:pPr algn="ctr"/>
                      <a:r>
                        <a:rPr lang="en-US" sz="1100" dirty="0"/>
                        <a:t>8 </a:t>
                      </a:r>
                    </a:p>
                  </a:txBody>
                  <a:tcPr marT="34290" marB="34290">
                    <a:cell3D prstMaterial="dkEdge">
                      <a:bevel w="77470" h="12700" prst="softRound"/>
                      <a:lightRig rig="flood" dir="t"/>
                    </a:cell3D>
                    <a:solidFill>
                      <a:srgbClr val="F2D8CF"/>
                    </a:solidFill>
                  </a:tcPr>
                </a:tc>
                <a:tc>
                  <a:txBody>
                    <a:bodyPr/>
                    <a:lstStyle/>
                    <a:p>
                      <a:pPr algn="ctr"/>
                      <a:r>
                        <a:rPr lang="en-US" sz="1100" dirty="0"/>
                        <a:t>9</a:t>
                      </a:r>
                    </a:p>
                  </a:txBody>
                  <a:tcPr marT="34290" marB="34290">
                    <a:cell3D prstMaterial="dkEdge">
                      <a:bevel w="77470" h="12700" prst="softRound"/>
                      <a:lightRig rig="flood" dir="t"/>
                    </a:cell3D>
                    <a:solidFill>
                      <a:srgbClr val="F2D8CF"/>
                    </a:solidFill>
                  </a:tcPr>
                </a:tc>
                <a:tc>
                  <a:txBody>
                    <a:bodyPr/>
                    <a:lstStyle/>
                    <a:p>
                      <a:pPr algn="ctr"/>
                      <a:r>
                        <a:rPr lang="en-US" sz="1100" dirty="0"/>
                        <a:t>10</a:t>
                      </a:r>
                    </a:p>
                  </a:txBody>
                  <a:tcPr marT="34290" marB="34290">
                    <a:cell3D prstMaterial="dkEdge">
                      <a:bevel w="77470" h="12700" prst="softRound"/>
                      <a:lightRig rig="flood" dir="t"/>
                    </a:cell3D>
                    <a:solidFill>
                      <a:srgbClr val="F2D8CF"/>
                    </a:solidFill>
                  </a:tcPr>
                </a:tc>
                <a:tc>
                  <a:txBody>
                    <a:bodyPr/>
                    <a:lstStyle/>
                    <a:p>
                      <a:pPr algn="ctr"/>
                      <a:r>
                        <a:rPr lang="en-US" sz="1200" b="0" dirty="0"/>
                        <a:t>11</a:t>
                      </a:r>
                      <a:endParaRPr lang="en-US" sz="1100" b="0" dirty="0"/>
                    </a:p>
                  </a:txBody>
                  <a:tcPr marT="34290" marB="34290">
                    <a:cell3D prstMaterial="dkEdge">
                      <a:bevel w="77470" h="12700" prst="softRound"/>
                      <a:lightRig rig="flood" dir="t"/>
                    </a:cell3D>
                    <a:solidFill>
                      <a:srgbClr val="F2D8CF"/>
                    </a:solidFill>
                  </a:tcPr>
                </a:tc>
                <a:extLst>
                  <a:ext uri="{0D108BD9-81ED-4DB2-BD59-A6C34878D82A}">
                    <a16:rowId xmlns:a16="http://schemas.microsoft.com/office/drawing/2014/main" val="10002"/>
                  </a:ext>
                </a:extLst>
              </a:tr>
              <a:tr h="297180">
                <a:tc>
                  <a:txBody>
                    <a:bodyPr/>
                    <a:lstStyle/>
                    <a:p>
                      <a:pPr algn="ctr"/>
                      <a:r>
                        <a:rPr lang="en-US" sz="1100" dirty="0"/>
                        <a:t>12</a:t>
                      </a:r>
                    </a:p>
                  </a:txBody>
                  <a:tcPr marT="34290" marB="34290">
                    <a:cell3D prstMaterial="dkEdge">
                      <a:bevel w="77470" h="12700" prst="softRound"/>
                      <a:lightRig rig="flood" dir="t"/>
                    </a:cell3D>
                  </a:tcPr>
                </a:tc>
                <a:tc>
                  <a:txBody>
                    <a:bodyPr/>
                    <a:lstStyle/>
                    <a:p>
                      <a:pPr algn="ctr"/>
                      <a:r>
                        <a:rPr lang="en-US" sz="1100" dirty="0"/>
                        <a:t>13</a:t>
                      </a:r>
                    </a:p>
                  </a:txBody>
                  <a:tcPr marT="34290" marB="34290">
                    <a:cell3D prstMaterial="dkEdge">
                      <a:bevel w="77470" h="12700" prst="softRound"/>
                      <a:lightRig rig="flood" dir="t"/>
                    </a:cell3D>
                  </a:tcPr>
                </a:tc>
                <a:tc>
                  <a:txBody>
                    <a:bodyPr/>
                    <a:lstStyle/>
                    <a:p>
                      <a:pPr algn="ctr"/>
                      <a:r>
                        <a:rPr lang="en-US" sz="1100" b="1" dirty="0">
                          <a:solidFill>
                            <a:schemeClr val="bg1"/>
                          </a:solidFill>
                        </a:rPr>
                        <a:t>14</a:t>
                      </a:r>
                      <a:r>
                        <a:rPr lang="en-US" sz="1100" b="1" dirty="0"/>
                        <a:t>  </a:t>
                      </a:r>
                      <a:r>
                        <a:rPr lang="en-US" sz="1100" b="1" dirty="0" err="1">
                          <a:solidFill>
                            <a:schemeClr val="bg1"/>
                          </a:solidFill>
                        </a:rPr>
                        <a:t>Pâque</a:t>
                      </a:r>
                      <a:endParaRPr lang="en-US" sz="1100" b="1" dirty="0">
                        <a:solidFill>
                          <a:schemeClr val="bg1"/>
                        </a:solidFill>
                      </a:endParaRPr>
                    </a:p>
                  </a:txBody>
                  <a:tcPr marT="34290" marB="34290">
                    <a:cell3D prstMaterial="dkEdge">
                      <a:bevel w="77470" h="12700" prst="softRound"/>
                      <a:lightRig rig="flood" dir="t"/>
                    </a:cell3D>
                    <a:solidFill>
                      <a:srgbClr val="FF0000"/>
                    </a:solidFill>
                  </a:tcPr>
                </a:tc>
                <a:tc>
                  <a:txBody>
                    <a:bodyPr/>
                    <a:lstStyle/>
                    <a:p>
                      <a:pPr algn="ctr"/>
                      <a:r>
                        <a:rPr lang="en-US" sz="1100" b="1" dirty="0"/>
                        <a:t>15</a:t>
                      </a:r>
                    </a:p>
                  </a:txBody>
                  <a:tcPr marT="34290" marB="34290">
                    <a:cell3D prstMaterial="dkEdge">
                      <a:bevel w="77470" h="12700" prst="softRound"/>
                      <a:lightRig rig="flood" dir="t"/>
                    </a:cell3D>
                    <a:solidFill>
                      <a:srgbClr val="00B0F0"/>
                    </a:solidFill>
                  </a:tcPr>
                </a:tc>
                <a:tc>
                  <a:txBody>
                    <a:bodyPr/>
                    <a:lstStyle/>
                    <a:p>
                      <a:pPr algn="ctr"/>
                      <a:r>
                        <a:rPr lang="en-US" sz="1100" b="0" dirty="0"/>
                        <a:t>16</a:t>
                      </a:r>
                      <a:endParaRPr lang="en-US" sz="1500" b="0" dirty="0"/>
                    </a:p>
                  </a:txBody>
                  <a:tcPr marT="34290" marB="34290">
                    <a:cell3D prstMaterial="dkEdge">
                      <a:bevel w="77470" h="12700" prst="softRound"/>
                      <a:lightRig rig="flood" dir="t"/>
                    </a:cell3D>
                    <a:solidFill>
                      <a:srgbClr val="00B0F0"/>
                    </a:solidFill>
                  </a:tcPr>
                </a:tc>
                <a:tc>
                  <a:txBody>
                    <a:bodyPr/>
                    <a:lstStyle/>
                    <a:p>
                      <a:pPr algn="ctr"/>
                      <a:r>
                        <a:rPr lang="en-US" sz="1100" b="0" dirty="0"/>
                        <a:t>17</a:t>
                      </a:r>
                    </a:p>
                  </a:txBody>
                  <a:tcPr marT="34290" marB="34290">
                    <a:cell3D prstMaterial="dkEdge">
                      <a:bevel w="77470" h="12700" prst="softRound"/>
                      <a:lightRig rig="flood" dir="t"/>
                    </a:cell3D>
                    <a:solidFill>
                      <a:srgbClr val="00B0F0"/>
                    </a:solidFill>
                  </a:tcPr>
                </a:tc>
                <a:tc>
                  <a:txBody>
                    <a:bodyPr/>
                    <a:lstStyle/>
                    <a:p>
                      <a:pPr marL="0" algn="ctr" defTabSz="914400" rtl="0" eaLnBrk="1" latinLnBrk="0" hangingPunct="1"/>
                      <a:r>
                        <a:rPr lang="en-US" sz="1100" b="1" kern="1200" dirty="0">
                          <a:solidFill>
                            <a:schemeClr val="dk1"/>
                          </a:solidFill>
                          <a:latin typeface="+mn-lt"/>
                          <a:ea typeface="+mn-ea"/>
                          <a:cs typeface="+mn-cs"/>
                        </a:rPr>
                        <a:t>18 </a:t>
                      </a:r>
                    </a:p>
                  </a:txBody>
                  <a:tcPr marT="34290" marB="34290">
                    <a:cell3D prstMaterial="dkEdge">
                      <a:bevel w="77470" h="12700" prst="softRound"/>
                      <a:lightRig rig="flood" dir="t"/>
                    </a:cell3D>
                    <a:gradFill flip="none" rotWithShape="1">
                      <a:gsLst>
                        <a:gs pos="39000">
                          <a:srgbClr val="00B0F0"/>
                        </a:gs>
                        <a:gs pos="30000">
                          <a:srgbClr val="FFCC00"/>
                        </a:gs>
                      </a:gsLst>
                      <a:path path="circle">
                        <a:fillToRect l="50000" t="50000" r="50000" b="50000"/>
                      </a:path>
                      <a:tileRect/>
                    </a:gradFill>
                  </a:tcPr>
                </a:tc>
                <a:extLst>
                  <a:ext uri="{0D108BD9-81ED-4DB2-BD59-A6C34878D82A}">
                    <a16:rowId xmlns:a16="http://schemas.microsoft.com/office/drawing/2014/main" val="10003"/>
                  </a:ext>
                </a:extLst>
              </a:tr>
              <a:tr h="279658">
                <a:tc>
                  <a:txBody>
                    <a:bodyPr/>
                    <a:lstStyle/>
                    <a:p>
                      <a:pPr marL="0" algn="ctr" defTabSz="914400" rtl="0" eaLnBrk="1" latinLnBrk="0" hangingPunct="1"/>
                      <a:r>
                        <a:rPr lang="en-US" sz="1100" kern="1200" dirty="0">
                          <a:solidFill>
                            <a:schemeClr val="dk1"/>
                          </a:solidFill>
                          <a:latin typeface="+mn-lt"/>
                          <a:ea typeface="+mn-ea"/>
                          <a:cs typeface="+mn-cs"/>
                        </a:rPr>
                        <a:t>19</a:t>
                      </a:r>
                    </a:p>
                  </a:txBody>
                  <a:tcPr marT="34290" marB="34290">
                    <a:cell3D prstMaterial="dkEdge">
                      <a:bevel w="77470" h="12700" prst="softRound"/>
                      <a:lightRig rig="flood" dir="t"/>
                    </a:cell3D>
                    <a:solidFill>
                      <a:srgbClr val="00B0F0"/>
                    </a:solidFill>
                  </a:tcPr>
                </a:tc>
                <a:tc>
                  <a:txBody>
                    <a:bodyPr/>
                    <a:lstStyle/>
                    <a:p>
                      <a:pPr algn="ctr"/>
                      <a:r>
                        <a:rPr lang="en-US" sz="1100" dirty="0"/>
                        <a:t>20</a:t>
                      </a:r>
                    </a:p>
                  </a:txBody>
                  <a:tcPr marT="34290" marB="34290">
                    <a:cell3D prstMaterial="dkEdge">
                      <a:bevel w="77470" h="12700" prst="softRound"/>
                      <a:lightRig rig="flood" dir="t"/>
                    </a:cell3D>
                    <a:solidFill>
                      <a:srgbClr val="00B0F0"/>
                    </a:solidFill>
                  </a:tcPr>
                </a:tc>
                <a:tc>
                  <a:txBody>
                    <a:bodyPr/>
                    <a:lstStyle/>
                    <a:p>
                      <a:pPr algn="ctr"/>
                      <a:r>
                        <a:rPr lang="en-US" sz="1100" b="1" dirty="0"/>
                        <a:t>21</a:t>
                      </a:r>
                    </a:p>
                  </a:txBody>
                  <a:tcPr marT="34290" marB="34290">
                    <a:cell3D prstMaterial="dkEdge">
                      <a:bevel w="77470" h="12700" prst="softRound"/>
                      <a:lightRig rig="flood" dir="t"/>
                    </a:cell3D>
                    <a:solidFill>
                      <a:srgbClr val="00B0F0"/>
                    </a:solidFill>
                  </a:tcPr>
                </a:tc>
                <a:tc>
                  <a:txBody>
                    <a:bodyPr/>
                    <a:lstStyle/>
                    <a:p>
                      <a:pPr algn="ctr"/>
                      <a:r>
                        <a:rPr lang="en-US" sz="1100" b="0" dirty="0"/>
                        <a:t>22</a:t>
                      </a:r>
                    </a:p>
                  </a:txBody>
                  <a:tcPr marT="34290" marB="34290">
                    <a:cell3D prstMaterial="dkEdge">
                      <a:bevel w="77470" h="12700" prst="softRound"/>
                      <a:lightRig rig="flood" dir="t"/>
                    </a:cell3D>
                    <a:solidFill>
                      <a:srgbClr val="F2D8CF"/>
                    </a:solidFill>
                  </a:tcPr>
                </a:tc>
                <a:tc>
                  <a:txBody>
                    <a:bodyPr/>
                    <a:lstStyle/>
                    <a:p>
                      <a:pPr algn="ctr"/>
                      <a:r>
                        <a:rPr lang="en-US" sz="1100" dirty="0"/>
                        <a:t>23</a:t>
                      </a:r>
                    </a:p>
                  </a:txBody>
                  <a:tcPr marT="34290" marB="34290">
                    <a:cell3D prstMaterial="dkEdge">
                      <a:bevel w="77470" h="12700" prst="softRound"/>
                      <a:lightRig rig="flood" dir="t"/>
                    </a:cell3D>
                    <a:solidFill>
                      <a:srgbClr val="F2D8CF"/>
                    </a:solidFill>
                  </a:tcPr>
                </a:tc>
                <a:tc>
                  <a:txBody>
                    <a:bodyPr/>
                    <a:lstStyle/>
                    <a:p>
                      <a:pPr algn="ctr"/>
                      <a:r>
                        <a:rPr lang="en-US" sz="1100" dirty="0"/>
                        <a:t>24</a:t>
                      </a:r>
                    </a:p>
                  </a:txBody>
                  <a:tcPr marT="34290" marB="34290">
                    <a:cell3D prstMaterial="dkEdge">
                      <a:bevel w="77470" h="12700" prst="softRound"/>
                      <a:lightRig rig="flood" dir="t"/>
                    </a:cell3D>
                    <a:solidFill>
                      <a:srgbClr val="F2D8CF"/>
                    </a:solidFill>
                  </a:tcPr>
                </a:tc>
                <a:tc>
                  <a:txBody>
                    <a:bodyPr/>
                    <a:lstStyle/>
                    <a:p>
                      <a:pPr algn="ctr"/>
                      <a:r>
                        <a:rPr lang="en-US" sz="1100" b="0" dirty="0">
                          <a:solidFill>
                            <a:schemeClr val="tx1"/>
                          </a:solidFill>
                        </a:rPr>
                        <a:t>25</a:t>
                      </a:r>
                      <a:endParaRPr lang="en-US" sz="1200" b="0" dirty="0">
                        <a:solidFill>
                          <a:schemeClr val="tx1"/>
                        </a:solidFill>
                      </a:endParaRPr>
                    </a:p>
                  </a:txBody>
                  <a:tcPr marT="34290" marB="34290">
                    <a:cell3D prstMaterial="dkEdge">
                      <a:bevel w="77470" h="12700" prst="softRound"/>
                      <a:lightRig rig="flood" dir="t"/>
                    </a:cell3D>
                    <a:solidFill>
                      <a:srgbClr val="F2D8CF"/>
                    </a:solidFill>
                  </a:tcPr>
                </a:tc>
                <a:extLst>
                  <a:ext uri="{0D108BD9-81ED-4DB2-BD59-A6C34878D82A}">
                    <a16:rowId xmlns:a16="http://schemas.microsoft.com/office/drawing/2014/main" val="10004"/>
                  </a:ext>
                </a:extLst>
              </a:tr>
              <a:tr h="274320">
                <a:tc>
                  <a:txBody>
                    <a:bodyPr/>
                    <a:lstStyle/>
                    <a:p>
                      <a:pPr algn="ctr"/>
                      <a:r>
                        <a:rPr lang="en-US" sz="1100" b="0" dirty="0"/>
                        <a:t>26</a:t>
                      </a:r>
                      <a:endParaRPr lang="en-US" sz="800" b="0" dirty="0"/>
                    </a:p>
                  </a:txBody>
                  <a:tcPr marT="34290" marB="34290">
                    <a:cell3D prstMaterial="dkEdge">
                      <a:bevel w="77470" h="12700" prst="softRound"/>
                      <a:lightRig rig="flood" dir="t"/>
                    </a:cell3D>
                    <a:solidFill>
                      <a:srgbClr val="F2D8CF"/>
                    </a:solidFill>
                  </a:tcPr>
                </a:tc>
                <a:tc>
                  <a:txBody>
                    <a:bodyPr/>
                    <a:lstStyle/>
                    <a:p>
                      <a:pPr algn="ctr"/>
                      <a:r>
                        <a:rPr lang="en-US" sz="1100" dirty="0"/>
                        <a:t>27</a:t>
                      </a:r>
                    </a:p>
                  </a:txBody>
                  <a:tcPr marT="34290" marB="34290">
                    <a:cell3D prstMaterial="dkEdge">
                      <a:bevel w="77470" h="12700" prst="softRound"/>
                      <a:lightRig rig="flood" dir="t"/>
                    </a:cell3D>
                    <a:solidFill>
                      <a:srgbClr val="F2D8CF"/>
                    </a:solidFill>
                  </a:tcPr>
                </a:tc>
                <a:tc>
                  <a:txBody>
                    <a:bodyPr/>
                    <a:lstStyle/>
                    <a:p>
                      <a:pPr algn="ctr"/>
                      <a:r>
                        <a:rPr lang="en-US" sz="1100" dirty="0"/>
                        <a:t>28</a:t>
                      </a:r>
                    </a:p>
                  </a:txBody>
                  <a:tcPr marT="34290" marB="34290">
                    <a:cell3D prstMaterial="dkEdge">
                      <a:bevel w="77470" h="12700" prst="softRound"/>
                      <a:lightRig rig="flood" dir="t"/>
                    </a:cell3D>
                    <a:solidFill>
                      <a:srgbClr val="F2D8CF"/>
                    </a:solidFill>
                  </a:tcPr>
                </a:tc>
                <a:tc>
                  <a:txBody>
                    <a:bodyPr/>
                    <a:lstStyle/>
                    <a:p>
                      <a:pPr algn="ctr"/>
                      <a:r>
                        <a:rPr lang="en-US" sz="1100" b="0" dirty="0"/>
                        <a:t>29</a:t>
                      </a:r>
                    </a:p>
                  </a:txBody>
                  <a:tcPr marT="34290" marB="34290">
                    <a:cell3D prstMaterial="dkEdge">
                      <a:bevel w="77470" h="12700" prst="softRound"/>
                      <a:lightRig rig="flood" dir="t"/>
                    </a:cell3D>
                    <a:solidFill>
                      <a:srgbClr val="F2D8CF"/>
                    </a:solidFill>
                  </a:tcPr>
                </a:tc>
                <a:tc>
                  <a:txBody>
                    <a:bodyPr/>
                    <a:lstStyle/>
                    <a:p>
                      <a:pPr algn="ctr"/>
                      <a:r>
                        <a:rPr lang="en-US" sz="1100" dirty="0"/>
                        <a:t>30</a:t>
                      </a:r>
                    </a:p>
                  </a:txBody>
                  <a:tcPr marT="34290" marB="34290">
                    <a:cell3D prstMaterial="dkEdge">
                      <a:bevel w="77470" h="12700" prst="softRound"/>
                      <a:lightRig rig="flood" dir="t"/>
                    </a:cell3D>
                    <a:solidFill>
                      <a:srgbClr val="F2D8C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a:t>Ziv</a:t>
                      </a:r>
                      <a:r>
                        <a:rPr lang="en-US" sz="1400" b="1" dirty="0"/>
                        <a:t> 1</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b="0" dirty="0"/>
                        <a:t> 2</a:t>
                      </a:r>
                    </a:p>
                  </a:txBody>
                  <a:tcPr marT="34290" marB="34290">
                    <a:cell3D prstMaterial="dkEdge">
                      <a:bevel w="77470" h="12700" prst="softRound"/>
                      <a:lightRig rig="flood" dir="t"/>
                    </a:cell3D>
                    <a:solidFill>
                      <a:schemeClr val="accent4">
                        <a:lumMod val="60000"/>
                        <a:lumOff val="40000"/>
                      </a:schemeClr>
                    </a:solidFill>
                  </a:tcPr>
                </a:tc>
                <a:extLst>
                  <a:ext uri="{0D108BD9-81ED-4DB2-BD59-A6C34878D82A}">
                    <a16:rowId xmlns:a16="http://schemas.microsoft.com/office/drawing/2014/main" val="10005"/>
                  </a:ext>
                </a:extLst>
              </a:tr>
              <a:tr h="274320">
                <a:tc>
                  <a:txBody>
                    <a:bodyPr/>
                    <a:lstStyle/>
                    <a:p>
                      <a:pPr algn="ctr"/>
                      <a:r>
                        <a:rPr lang="en-US" sz="1100" b="0" dirty="0"/>
                        <a:t>3</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dirty="0"/>
                        <a:t>4</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dirty="0"/>
                        <a:t>5</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b="0" dirty="0"/>
                        <a:t>6</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dirty="0"/>
                        <a:t>7</a:t>
                      </a:r>
                    </a:p>
                  </a:txBody>
                  <a:tcPr marT="34290" marB="34290">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8</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b="0" dirty="0"/>
                        <a:t> 9</a:t>
                      </a:r>
                    </a:p>
                  </a:txBody>
                  <a:tcPr marT="34290" marB="34290">
                    <a:cell3D prstMaterial="dkEdge">
                      <a:bevel w="77470" h="12700" prst="softRound"/>
                      <a:lightRig rig="flood" dir="t"/>
                    </a:cell3D>
                    <a:solidFill>
                      <a:schemeClr val="accent4">
                        <a:lumMod val="60000"/>
                        <a:lumOff val="40000"/>
                      </a:schemeClr>
                    </a:solidFill>
                  </a:tcPr>
                </a:tc>
                <a:extLst>
                  <a:ext uri="{0D108BD9-81ED-4DB2-BD59-A6C34878D82A}">
                    <a16:rowId xmlns:a16="http://schemas.microsoft.com/office/drawing/2014/main" val="10006"/>
                  </a:ext>
                </a:extLst>
              </a:tr>
              <a:tr h="274320">
                <a:tc>
                  <a:txBody>
                    <a:bodyPr/>
                    <a:lstStyle/>
                    <a:p>
                      <a:pPr algn="ctr"/>
                      <a:r>
                        <a:rPr lang="en-US" sz="1100" b="0" dirty="0"/>
                        <a:t>10</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dirty="0"/>
                        <a:t>11</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dirty="0"/>
                        <a:t>12</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b="0" dirty="0"/>
                        <a:t>13</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dirty="0"/>
                        <a:t>14</a:t>
                      </a:r>
                    </a:p>
                  </a:txBody>
                  <a:tcPr marT="34290" marB="34290">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15</a:t>
                      </a:r>
                    </a:p>
                  </a:txBody>
                  <a:tcPr marT="34290" marB="34290">
                    <a:cell3D prstMaterial="dkEdge">
                      <a:bevel w="77470" h="12700" prst="softRound"/>
                      <a:lightRig rig="flood" dir="t"/>
                    </a:cell3D>
                    <a:solidFill>
                      <a:schemeClr val="accent4">
                        <a:lumMod val="60000"/>
                        <a:lumOff val="40000"/>
                      </a:schemeClr>
                    </a:solidFill>
                  </a:tcPr>
                </a:tc>
                <a:tc>
                  <a:txBody>
                    <a:bodyPr/>
                    <a:lstStyle/>
                    <a:p>
                      <a:pPr marL="0" algn="ctr" defTabSz="914400" rtl="0" eaLnBrk="1" latinLnBrk="0" hangingPunct="1"/>
                      <a:r>
                        <a:rPr lang="en-US" sz="1100" b="0" kern="1200" dirty="0">
                          <a:solidFill>
                            <a:schemeClr val="dk1"/>
                          </a:solidFill>
                          <a:latin typeface="+mn-lt"/>
                          <a:ea typeface="+mn-ea"/>
                          <a:cs typeface="+mn-cs"/>
                        </a:rPr>
                        <a:t>16</a:t>
                      </a:r>
                    </a:p>
                  </a:txBody>
                  <a:tcPr marT="34290" marB="34290" anchor="ctr">
                    <a:cell3D prstMaterial="dkEdge">
                      <a:bevel w="77470" h="12700" prst="softRound"/>
                      <a:lightRig rig="flood" dir="t"/>
                    </a:cell3D>
                    <a:solidFill>
                      <a:schemeClr val="accent4">
                        <a:lumMod val="60000"/>
                        <a:lumOff val="40000"/>
                      </a:schemeClr>
                    </a:solidFill>
                  </a:tcPr>
                </a:tc>
                <a:extLst>
                  <a:ext uri="{0D108BD9-81ED-4DB2-BD59-A6C34878D82A}">
                    <a16:rowId xmlns:a16="http://schemas.microsoft.com/office/drawing/2014/main" val="10007"/>
                  </a:ext>
                </a:extLst>
              </a:tr>
              <a:tr h="274320">
                <a:tc>
                  <a:txBody>
                    <a:bodyPr/>
                    <a:lstStyle/>
                    <a:p>
                      <a:pPr algn="ctr"/>
                      <a:r>
                        <a:rPr lang="en-US" sz="1100" b="0" dirty="0"/>
                        <a:t>17</a:t>
                      </a:r>
                      <a:endParaRPr lang="en-US" sz="1400" b="0" dirty="0"/>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b="0" dirty="0"/>
                        <a:t>18</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dirty="0"/>
                        <a:t>19</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b="0" dirty="0"/>
                        <a:t>20</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dirty="0"/>
                        <a:t>21</a:t>
                      </a:r>
                    </a:p>
                  </a:txBody>
                  <a:tcPr marT="34290" marB="34290">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22</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b="0" dirty="0"/>
                        <a:t>23</a:t>
                      </a:r>
                    </a:p>
                  </a:txBody>
                  <a:tcPr marT="34290" marB="34290">
                    <a:cell3D prstMaterial="dkEdge">
                      <a:bevel w="77470" h="12700" prst="softRound"/>
                      <a:lightRig rig="flood" dir="t"/>
                    </a:cell3D>
                    <a:solidFill>
                      <a:schemeClr val="accent4">
                        <a:lumMod val="60000"/>
                        <a:lumOff val="40000"/>
                      </a:schemeClr>
                    </a:solidFill>
                  </a:tcPr>
                </a:tc>
                <a:extLst>
                  <a:ext uri="{0D108BD9-81ED-4DB2-BD59-A6C34878D82A}">
                    <a16:rowId xmlns:a16="http://schemas.microsoft.com/office/drawing/2014/main" val="10008"/>
                  </a:ext>
                </a:extLst>
              </a:tr>
              <a:tr h="274320">
                <a:tc>
                  <a:txBody>
                    <a:bodyPr/>
                    <a:lstStyle/>
                    <a:p>
                      <a:pPr algn="ctr"/>
                      <a:r>
                        <a:rPr lang="en-US" sz="1100" b="0" dirty="0"/>
                        <a:t>24</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dirty="0"/>
                        <a:t>25</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dirty="0"/>
                        <a:t>26</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b="0" dirty="0"/>
                        <a:t>27</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b="0" dirty="0"/>
                        <a:t>28</a:t>
                      </a:r>
                    </a:p>
                  </a:txBody>
                  <a:tcPr marT="34290" marB="34290">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29</a:t>
                      </a:r>
                    </a:p>
                  </a:txBody>
                  <a:tcPr marT="34290" marB="34290">
                    <a:cell3D prstMaterial="dkEdge">
                      <a:bevel w="77470" h="12700" prst="softRound"/>
                      <a:lightRig rig="flood" dir="t"/>
                    </a:cell3D>
                    <a:solidFill>
                      <a:schemeClr val="accent4">
                        <a:lumMod val="60000"/>
                        <a:lumOff val="40000"/>
                      </a:schemeClr>
                    </a:solidFill>
                  </a:tcPr>
                </a:tc>
                <a:tc>
                  <a:txBody>
                    <a:bodyPr/>
                    <a:lstStyle/>
                    <a:p>
                      <a:pPr algn="ctr"/>
                      <a:r>
                        <a:rPr lang="en-US" sz="1100" b="0" dirty="0"/>
                        <a:t>30</a:t>
                      </a:r>
                    </a:p>
                  </a:txBody>
                  <a:tcPr marT="34290" marB="34290">
                    <a:cell3D prstMaterial="dkEdge">
                      <a:bevel w="77470" h="12700" prst="softRound"/>
                      <a:lightRig rig="flood" dir="t"/>
                    </a:cell3D>
                    <a:solidFill>
                      <a:schemeClr val="accent4">
                        <a:lumMod val="60000"/>
                        <a:lumOff val="40000"/>
                      </a:schemeClr>
                    </a:solidFill>
                  </a:tcPr>
                </a:tc>
                <a:extLst>
                  <a:ext uri="{0D108BD9-81ED-4DB2-BD59-A6C34878D82A}">
                    <a16:rowId xmlns:a16="http://schemas.microsoft.com/office/drawing/2014/main" val="10009"/>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Sivan 1</a:t>
                      </a:r>
                    </a:p>
                  </a:txBody>
                  <a:tcPr marT="34290" marB="34290">
                    <a:cell3D prstMaterial="dkEdge">
                      <a:bevel w="77470" h="12700" prst="softRound"/>
                      <a:lightRig rig="flood" dir="t"/>
                    </a:cell3D>
                    <a:solidFill>
                      <a:schemeClr val="accent1"/>
                    </a:solidFill>
                  </a:tcPr>
                </a:tc>
                <a:tc>
                  <a:txBody>
                    <a:bodyPr/>
                    <a:lstStyle/>
                    <a:p>
                      <a:pPr algn="ctr"/>
                      <a:r>
                        <a:rPr lang="en-US" sz="1100" dirty="0"/>
                        <a:t>2</a:t>
                      </a:r>
                    </a:p>
                  </a:txBody>
                  <a:tcPr marT="34290" marB="34290">
                    <a:cell3D prstMaterial="dkEdge">
                      <a:bevel w="77470" h="12700" prst="softRound"/>
                      <a:lightRig rig="flood" dir="t"/>
                    </a:cell3D>
                    <a:solidFill>
                      <a:schemeClr val="accent1"/>
                    </a:solidFill>
                  </a:tcPr>
                </a:tc>
                <a:tc>
                  <a:txBody>
                    <a:bodyPr/>
                    <a:lstStyle/>
                    <a:p>
                      <a:pPr algn="ctr"/>
                      <a:r>
                        <a:rPr lang="en-US" sz="1100" dirty="0"/>
                        <a:t>3</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400" b="1" kern="1200" dirty="0">
                          <a:solidFill>
                            <a:srgbClr val="00B0F0"/>
                          </a:solidFill>
                          <a:latin typeface="+mn-lt"/>
                          <a:ea typeface="+mn-ea"/>
                          <a:cs typeface="+mn-cs"/>
                        </a:rPr>
                        <a:t>4</a:t>
                      </a:r>
                    </a:p>
                  </a:txBody>
                  <a:tcPr marT="34290" marB="34290">
                    <a:cell3D prstMaterial="dkEdge">
                      <a:bevel w="77470" h="12700" prst="softRound"/>
                      <a:lightRig rig="flood" dir="t"/>
                    </a:cell3D>
                    <a:solidFill>
                      <a:schemeClr val="bg1"/>
                    </a:solidFill>
                  </a:tcPr>
                </a:tc>
                <a:tc>
                  <a:txBody>
                    <a:bodyPr/>
                    <a:lstStyle/>
                    <a:p>
                      <a:pPr algn="ctr"/>
                      <a:r>
                        <a:rPr lang="en-US" sz="1100" b="0" dirty="0">
                          <a:solidFill>
                            <a:schemeClr val="tx1"/>
                          </a:solidFill>
                        </a:rPr>
                        <a:t>5 </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6</a:t>
                      </a:r>
                    </a:p>
                  </a:txBody>
                  <a:tcPr marT="34290" marB="34290">
                    <a:cell3D prstMaterial="dkEdge">
                      <a:bevel w="77470" h="12700" prst="softRound"/>
                      <a:lightRig rig="flood" dir="t"/>
                    </a:cell3D>
                    <a:solidFill>
                      <a:schemeClr val="accent1"/>
                    </a:solidFill>
                  </a:tcPr>
                </a:tc>
                <a:tc>
                  <a:txBody>
                    <a:bodyPr/>
                    <a:lstStyle/>
                    <a:p>
                      <a:pPr algn="ctr"/>
                      <a:r>
                        <a:rPr lang="en-US" sz="1100" b="0" dirty="0"/>
                        <a:t>7</a:t>
                      </a:r>
                    </a:p>
                  </a:txBody>
                  <a:tcPr marT="34290" marB="34290">
                    <a:cell3D prstMaterial="dkEdge">
                      <a:bevel w="77470" h="12700" prst="softRound"/>
                      <a:lightRig rig="flood" dir="t"/>
                    </a:cell3D>
                    <a:solidFill>
                      <a:schemeClr val="accent1"/>
                    </a:solidFill>
                  </a:tcPr>
                </a:tc>
                <a:extLst>
                  <a:ext uri="{0D108BD9-81ED-4DB2-BD59-A6C34878D82A}">
                    <a16:rowId xmlns:a16="http://schemas.microsoft.com/office/drawing/2014/main" val="10010"/>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8 </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kern="1200" dirty="0">
                          <a:solidFill>
                            <a:schemeClr val="dk1"/>
                          </a:solidFill>
                          <a:latin typeface="+mn-lt"/>
                          <a:ea typeface="+mn-ea"/>
                          <a:cs typeface="+mn-cs"/>
                        </a:rPr>
                        <a:t>9</a:t>
                      </a:r>
                    </a:p>
                  </a:txBody>
                  <a:tcPr marT="34290" marB="34290">
                    <a:cell3D prstMaterial="dkEdge">
                      <a:bevel w="77470" h="12700" prst="softRound"/>
                      <a:lightRig rig="flood" dir="t"/>
                    </a:cell3D>
                    <a:solidFill>
                      <a:schemeClr val="accent1"/>
                    </a:solidFill>
                  </a:tcPr>
                </a:tc>
                <a:tc>
                  <a:txBody>
                    <a:bodyPr/>
                    <a:lstStyle/>
                    <a:p>
                      <a:pPr algn="ctr"/>
                      <a:r>
                        <a:rPr lang="en-US" sz="1100" dirty="0"/>
                        <a:t>10</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400" b="1" kern="1200" dirty="0">
                          <a:solidFill>
                            <a:srgbClr val="00B0F0"/>
                          </a:solidFill>
                          <a:latin typeface="+mn-lt"/>
                          <a:ea typeface="+mn-ea"/>
                          <a:cs typeface="+mn-cs"/>
                        </a:rPr>
                        <a:t>11</a:t>
                      </a:r>
                    </a:p>
                  </a:txBody>
                  <a:tcPr marT="34290" marB="34290">
                    <a:cell3D prstMaterial="dkEdge">
                      <a:bevel w="77470" h="12700" prst="softRound"/>
                      <a:lightRig rig="flood" dir="t"/>
                    </a:cell3D>
                    <a:solidFill>
                      <a:schemeClr val="bg1"/>
                    </a:solidFill>
                  </a:tcPr>
                </a:tc>
                <a:tc>
                  <a:txBody>
                    <a:bodyPr/>
                    <a:lstStyle/>
                    <a:p>
                      <a:pPr algn="ctr"/>
                      <a:r>
                        <a:rPr lang="en-US" sz="1100" dirty="0"/>
                        <a:t>12</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13</a:t>
                      </a:r>
                    </a:p>
                  </a:txBody>
                  <a:tcPr marT="34290" marB="34290">
                    <a:cell3D prstMaterial="dkEdge">
                      <a:bevel w="77470" h="12700" prst="softRound"/>
                      <a:lightRig rig="flood" dir="t"/>
                    </a:cell3D>
                    <a:solidFill>
                      <a:schemeClr val="accent1"/>
                    </a:solidFill>
                  </a:tcPr>
                </a:tc>
                <a:tc>
                  <a:txBody>
                    <a:bodyPr/>
                    <a:lstStyle/>
                    <a:p>
                      <a:pPr algn="ctr"/>
                      <a:r>
                        <a:rPr lang="en-US" sz="1100" b="0" dirty="0"/>
                        <a:t>14</a:t>
                      </a:r>
                    </a:p>
                  </a:txBody>
                  <a:tcPr marT="34290" marB="34290">
                    <a:cell3D prstMaterial="dkEdge">
                      <a:bevel w="77470" h="12700" prst="softRound"/>
                      <a:lightRig rig="flood" dir="t"/>
                    </a:cell3D>
                    <a:solidFill>
                      <a:schemeClr val="accent1"/>
                    </a:solidFill>
                  </a:tcPr>
                </a:tc>
                <a:extLst>
                  <a:ext uri="{0D108BD9-81ED-4DB2-BD59-A6C34878D82A}">
                    <a16:rowId xmlns:a16="http://schemas.microsoft.com/office/drawing/2014/main" val="10011"/>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B0F0"/>
                          </a:solidFill>
                        </a:rPr>
                        <a:t>15</a:t>
                      </a:r>
                      <a:r>
                        <a:rPr lang="en-US" sz="1600" b="1" dirty="0">
                          <a:solidFill>
                            <a:srgbClr val="00B0F0"/>
                          </a:solidFill>
                        </a:rPr>
                        <a:t> </a:t>
                      </a:r>
                    </a:p>
                  </a:txBody>
                  <a:tcPr marT="34290" marB="34290">
                    <a:cell3D prstMaterial="dkEdge">
                      <a:bevel w="77470" h="12700" prst="softRound"/>
                      <a:lightRig rig="flood" dir="t"/>
                    </a:cell3D>
                    <a:solidFill>
                      <a:schemeClr val="bg1"/>
                    </a:solidFill>
                  </a:tcPr>
                </a:tc>
                <a:tc>
                  <a:txBody>
                    <a:bodyPr/>
                    <a:lstStyle/>
                    <a:p>
                      <a:pPr algn="ctr"/>
                      <a:r>
                        <a:rPr lang="en-US" sz="1100" dirty="0"/>
                        <a:t>16</a:t>
                      </a:r>
                    </a:p>
                  </a:txBody>
                  <a:tcPr marT="34290" marB="34290">
                    <a:cell3D prstMaterial="dkEdge">
                      <a:bevel w="77470" h="12700" prst="softRound"/>
                      <a:lightRig rig="flood" dir="t"/>
                    </a:cell3D>
                    <a:solidFill>
                      <a:schemeClr val="accent1"/>
                    </a:solidFill>
                  </a:tcPr>
                </a:tc>
                <a:tc>
                  <a:txBody>
                    <a:bodyPr/>
                    <a:lstStyle/>
                    <a:p>
                      <a:pPr algn="ctr"/>
                      <a:r>
                        <a:rPr lang="en-US" sz="1100" dirty="0"/>
                        <a:t>17</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400" b="1" kern="1200" dirty="0">
                          <a:solidFill>
                            <a:srgbClr val="00B0F0"/>
                          </a:solidFill>
                          <a:latin typeface="+mn-lt"/>
                          <a:ea typeface="+mn-ea"/>
                          <a:cs typeface="+mn-cs"/>
                        </a:rPr>
                        <a:t>18</a:t>
                      </a:r>
                    </a:p>
                  </a:txBody>
                  <a:tcPr marT="34290" marB="34290">
                    <a:cell3D prstMaterial="dkEdge">
                      <a:bevel w="77470" h="12700" prst="softRound"/>
                      <a:lightRig rig="flood" dir="t"/>
                    </a:cell3D>
                    <a:solidFill>
                      <a:schemeClr val="bg1"/>
                    </a:solidFill>
                  </a:tcPr>
                </a:tc>
                <a:tc>
                  <a:txBody>
                    <a:bodyPr/>
                    <a:lstStyle/>
                    <a:p>
                      <a:pPr algn="ctr"/>
                      <a:r>
                        <a:rPr lang="en-US" sz="1100" dirty="0"/>
                        <a:t>19</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20</a:t>
                      </a:r>
                    </a:p>
                  </a:txBody>
                  <a:tcPr marT="34290" marB="34290">
                    <a:cell3D prstMaterial="dkEdge">
                      <a:bevel w="77470" h="12700" prst="softRound"/>
                      <a:lightRig rig="flood" dir="t"/>
                    </a:cell3D>
                    <a:solidFill>
                      <a:schemeClr val="accent1"/>
                    </a:solidFill>
                  </a:tcPr>
                </a:tc>
                <a:tc>
                  <a:txBody>
                    <a:bodyPr/>
                    <a:lstStyle/>
                    <a:p>
                      <a:pPr algn="ctr"/>
                      <a:r>
                        <a:rPr lang="en-US" sz="1100" b="0" dirty="0"/>
                        <a:t>21</a:t>
                      </a:r>
                    </a:p>
                  </a:txBody>
                  <a:tcPr marT="34290" marB="34290">
                    <a:cell3D prstMaterial="dkEdge">
                      <a:bevel w="77470" h="12700" prst="softRound"/>
                      <a:lightRig rig="flood" dir="t"/>
                    </a:cell3D>
                    <a:solidFill>
                      <a:schemeClr val="accent1"/>
                    </a:solidFill>
                  </a:tcPr>
                </a:tc>
                <a:extLst>
                  <a:ext uri="{0D108BD9-81ED-4DB2-BD59-A6C34878D82A}">
                    <a16:rowId xmlns:a16="http://schemas.microsoft.com/office/drawing/2014/main" val="10012"/>
                  </a:ext>
                </a:extLst>
              </a:tr>
              <a:tr h="247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22</a:t>
                      </a:r>
                    </a:p>
                  </a:txBody>
                  <a:tcPr marT="34290" marB="34290">
                    <a:cell3D prstMaterial="dkEdge">
                      <a:bevel w="77470" h="12700" prst="softRound"/>
                      <a:lightRig rig="flood" dir="t"/>
                    </a:cell3D>
                    <a:solidFill>
                      <a:schemeClr val="accent1"/>
                    </a:solidFill>
                  </a:tcPr>
                </a:tc>
                <a:tc>
                  <a:txBody>
                    <a:bodyPr/>
                    <a:lstStyle/>
                    <a:p>
                      <a:pPr algn="ctr"/>
                      <a:r>
                        <a:rPr lang="en-US" sz="1100" dirty="0"/>
                        <a:t>23</a:t>
                      </a:r>
                    </a:p>
                  </a:txBody>
                  <a:tcPr marT="34290" marB="34290">
                    <a:cell3D prstMaterial="dkEdge">
                      <a:bevel w="77470" h="12700" prst="softRound"/>
                      <a:lightRig rig="flood" dir="t"/>
                    </a:cell3D>
                    <a:solidFill>
                      <a:schemeClr val="accent1"/>
                    </a:solidFill>
                  </a:tcPr>
                </a:tc>
                <a:tc>
                  <a:txBody>
                    <a:bodyPr/>
                    <a:lstStyle/>
                    <a:p>
                      <a:pPr algn="ctr"/>
                      <a:r>
                        <a:rPr lang="en-US" sz="1100" dirty="0"/>
                        <a:t>24</a:t>
                      </a:r>
                    </a:p>
                  </a:txBody>
                  <a:tcPr marT="34290" marB="34290">
                    <a:lnB w="12700" cmpd="sng">
                      <a:noFill/>
                    </a:lnB>
                    <a:cell3D prstMaterial="dkEdge">
                      <a:bevel w="77470" h="12700" prst="softRound"/>
                      <a:lightRig rig="flood" dir="t"/>
                    </a:cell3D>
                    <a:solidFill>
                      <a:schemeClr val="accent1"/>
                    </a:solidFill>
                  </a:tcPr>
                </a:tc>
                <a:tc>
                  <a:txBody>
                    <a:bodyPr/>
                    <a:lstStyle/>
                    <a:p>
                      <a:pPr marL="0" algn="ctr" defTabSz="914400" rtl="0" eaLnBrk="1" latinLnBrk="0" hangingPunct="1"/>
                      <a:r>
                        <a:rPr lang="en-US" sz="1400" b="1" kern="1200" dirty="0">
                          <a:solidFill>
                            <a:srgbClr val="00B0F0"/>
                          </a:solidFill>
                          <a:latin typeface="+mn-lt"/>
                          <a:ea typeface="+mn-ea"/>
                          <a:cs typeface="+mn-cs"/>
                        </a:rPr>
                        <a:t>25</a:t>
                      </a:r>
                    </a:p>
                  </a:txBody>
                  <a:tcPr marT="34290" marB="34290">
                    <a:lnB w="12700" cmpd="sng">
                      <a:noFill/>
                    </a:lnB>
                    <a:cell3D prstMaterial="dkEdge">
                      <a:bevel w="77470" h="12700" prst="softRound"/>
                      <a:lightRig rig="flood" dir="t"/>
                    </a:cell3D>
                    <a:solidFill>
                      <a:schemeClr val="bg1"/>
                    </a:solidFill>
                  </a:tcPr>
                </a:tc>
                <a:tc>
                  <a:txBody>
                    <a:bodyPr/>
                    <a:lstStyle/>
                    <a:p>
                      <a:pPr algn="ctr"/>
                      <a:r>
                        <a:rPr lang="en-US" sz="1100" dirty="0"/>
                        <a:t>26</a:t>
                      </a:r>
                    </a:p>
                  </a:txBody>
                  <a:tcPr marT="34290" marB="34290">
                    <a:lnB w="12700" cmpd="sng">
                      <a:noFill/>
                    </a:lnB>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27</a:t>
                      </a:r>
                    </a:p>
                  </a:txBody>
                  <a:tcPr marT="34290" marB="34290">
                    <a:lnB w="12700" cmpd="sng">
                      <a:noFill/>
                    </a:lnB>
                    <a:cell3D prstMaterial="dkEdge">
                      <a:bevel w="77470" h="12700" prst="softRound"/>
                      <a:lightRig rig="flood" dir="t"/>
                    </a:cell3D>
                    <a:solidFill>
                      <a:schemeClr val="accent1"/>
                    </a:solidFill>
                  </a:tcPr>
                </a:tc>
                <a:tc>
                  <a:txBody>
                    <a:bodyPr/>
                    <a:lstStyle/>
                    <a:p>
                      <a:pPr algn="ctr"/>
                      <a:r>
                        <a:rPr lang="en-US" sz="1100" b="0" dirty="0"/>
                        <a:t>28</a:t>
                      </a:r>
                    </a:p>
                  </a:txBody>
                  <a:tcPr marT="34290" marB="34290">
                    <a:lnB w="12700" cmpd="sng">
                      <a:noFill/>
                    </a:lnB>
                    <a:cell3D prstMaterial="dkEdge">
                      <a:bevel w="77470" h="12700" prst="softRound"/>
                      <a:lightRig rig="flood" dir="t"/>
                    </a:cell3D>
                    <a:solidFill>
                      <a:schemeClr val="accent1"/>
                    </a:solidFill>
                  </a:tcPr>
                </a:tc>
                <a:extLst>
                  <a:ext uri="{0D108BD9-81ED-4DB2-BD59-A6C34878D82A}">
                    <a16:rowId xmlns:a16="http://schemas.microsoft.com/office/drawing/2014/main" val="10013"/>
                  </a:ext>
                </a:extLst>
              </a:tr>
              <a:tr h="247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29</a:t>
                      </a:r>
                    </a:p>
                  </a:txBody>
                  <a:tcPr marT="34290" marB="34290">
                    <a:cell3D prstMaterial="dkEdge">
                      <a:bevel w="77470" h="12700" prst="softRound"/>
                      <a:lightRig rig="flood" dir="t"/>
                    </a:cell3D>
                    <a:solidFill>
                      <a:schemeClr val="accent1"/>
                    </a:solidFill>
                  </a:tcPr>
                </a:tc>
                <a:tc>
                  <a:txBody>
                    <a:bodyPr/>
                    <a:lstStyle/>
                    <a:p>
                      <a:pPr algn="ctr"/>
                      <a:r>
                        <a:rPr lang="en-US" sz="1100" dirty="0"/>
                        <a:t>30</a:t>
                      </a:r>
                    </a:p>
                  </a:txBody>
                  <a:tcPr marT="34290" marB="34290">
                    <a:lnR w="12700" cmpd="sng">
                      <a:noFill/>
                    </a:lnR>
                    <a:cell3D prstMaterial="dkEdge">
                      <a:bevel w="77470" h="12700" prst="softRound"/>
                      <a:lightRig rig="flood" dir="t"/>
                    </a:cell3D>
                    <a:solidFill>
                      <a:schemeClr val="accent1"/>
                    </a:solidFill>
                  </a:tcPr>
                </a:tc>
                <a:tc>
                  <a:txBody>
                    <a:bodyPr/>
                    <a:lstStyle/>
                    <a:p>
                      <a:pPr algn="ctr"/>
                      <a:endParaRPr lang="en-US" sz="110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extLst>
                  <a:ext uri="{0D108BD9-81ED-4DB2-BD59-A6C34878D82A}">
                    <a16:rowId xmlns:a16="http://schemas.microsoft.com/office/drawing/2014/main" val="10014"/>
                  </a:ext>
                </a:extLst>
              </a:tr>
            </a:tbl>
          </a:graphicData>
        </a:graphic>
      </p:graphicFrame>
      <p:sp>
        <p:nvSpPr>
          <p:cNvPr id="36" name="Rectangle 35"/>
          <p:cNvSpPr/>
          <p:nvPr/>
        </p:nvSpPr>
        <p:spPr>
          <a:xfrm>
            <a:off x="1971476" y="195485"/>
            <a:ext cx="4624984" cy="584775"/>
          </a:xfrm>
          <a:prstGeom prst="rect">
            <a:avLst/>
          </a:prstGeom>
        </p:spPr>
        <p:txBody>
          <a:bodyPr wrap="none">
            <a:spAutoFit/>
          </a:bodyPr>
          <a:lstStyle/>
          <a:p>
            <a:pPr algn="ct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Le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Calendrier</a:t>
            </a: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 de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l’Exode</a:t>
            </a:r>
            <a:endPar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endParaRPr>
          </a:p>
        </p:txBody>
      </p:sp>
      <p:sp>
        <p:nvSpPr>
          <p:cNvPr id="37" name="Rectangle 36"/>
          <p:cNvSpPr/>
          <p:nvPr/>
        </p:nvSpPr>
        <p:spPr>
          <a:xfrm>
            <a:off x="501344" y="4234990"/>
            <a:ext cx="1008112" cy="288032"/>
          </a:xfrm>
          <a:prstGeom prst="rect">
            <a:avLst/>
          </a:prstGeom>
          <a:solidFill>
            <a:schemeClr val="accent2">
              <a:lumMod val="20000"/>
              <a:lumOff val="80000"/>
            </a:schemeClr>
          </a:solidFill>
          <a:ln>
            <a:noFill/>
          </a:ln>
          <a:effectLst>
            <a:glow rad="63500">
              <a:schemeClr val="accent1">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3561488" y="3670804"/>
            <a:ext cx="1022034" cy="1128372"/>
          </a:xfrm>
          <a:prstGeom prst="rect">
            <a:avLst/>
          </a:prstGeom>
          <a:solidFill>
            <a:schemeClr val="accent2">
              <a:lumMod val="20000"/>
              <a:lumOff val="80000"/>
            </a:schemeClr>
          </a:solidFill>
          <a:ln>
            <a:noFill/>
          </a:ln>
          <a:effectLst>
            <a:glow rad="63500">
              <a:schemeClr val="accent1">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3742005" y="1635646"/>
            <a:ext cx="648072" cy="4320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avec flèche 4"/>
          <p:cNvCxnSpPr>
            <a:stCxn id="42" idx="3"/>
            <a:endCxn id="37" idx="0"/>
          </p:cNvCxnSpPr>
          <p:nvPr/>
        </p:nvCxnSpPr>
        <p:spPr>
          <a:xfrm flipH="1">
            <a:off x="1005400" y="2004422"/>
            <a:ext cx="2831513" cy="22305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3" name="Ellipse 42"/>
          <p:cNvSpPr/>
          <p:nvPr/>
        </p:nvSpPr>
        <p:spPr>
          <a:xfrm>
            <a:off x="3758202" y="780260"/>
            <a:ext cx="648072" cy="4320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Virage 6"/>
          <p:cNvSpPr/>
          <p:nvPr/>
        </p:nvSpPr>
        <p:spPr>
          <a:xfrm rot="5981065">
            <a:off x="3025367" y="2162632"/>
            <a:ext cx="2729421" cy="303067"/>
          </a:xfrm>
          <a:prstGeom prst="bentArrow">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50777950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37" fill="hold" grpId="0" nodeType="clickEffect">
                                  <p:stCondLst>
                                    <p:cond delay="0"/>
                                  </p:stCondLst>
                                  <p:childTnLst>
                                    <p:animEffect transition="out" filter="barn(outVertical)">
                                      <p:cBhvr>
                                        <p:cTn id="22" dur="500"/>
                                        <p:tgtEl>
                                          <p:spTgt spid="37"/>
                                        </p:tgtEl>
                                      </p:cBhvr>
                                    </p:animEffect>
                                    <p:set>
                                      <p:cBhvr>
                                        <p:cTn id="23" dur="1" fill="hold">
                                          <p:stCondLst>
                                            <p:cond delay="499"/>
                                          </p:stCondLst>
                                        </p:cTn>
                                        <p:tgtEl>
                                          <p:spTgt spid="3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37" fill="hold" grpId="0" nodeType="clickEffect">
                                  <p:stCondLst>
                                    <p:cond delay="0"/>
                                  </p:stCondLst>
                                  <p:childTnLst>
                                    <p:animEffect transition="out" filter="barn(outVertical)">
                                      <p:cBhvr>
                                        <p:cTn id="37" dur="500"/>
                                        <p:tgtEl>
                                          <p:spTgt spid="39"/>
                                        </p:tgtEl>
                                      </p:cBhvr>
                                    </p:animEffect>
                                    <p:set>
                                      <p:cBhvr>
                                        <p:cTn id="38"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9" grpId="0" animBg="1"/>
      <p:bldP spid="39" grpId="1" animBg="1"/>
      <p:bldP spid="42" grpId="0" animBg="1"/>
      <p:bldP spid="43"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95"/>
            <a:ext cx="9154117" cy="5174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9167045" cy="5174421"/>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67</a:t>
            </a:fld>
            <a:endParaRPr lang="fr-FR" dirty="0">
              <a:solidFill>
                <a:schemeClr val="bg1">
                  <a:lumMod val="75000"/>
                </a:schemeClr>
              </a:solidFill>
            </a:endParaRPr>
          </a:p>
        </p:txBody>
      </p:sp>
      <p:sp>
        <p:nvSpPr>
          <p:cNvPr id="28"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14052-953B-4273-8F47-BF25327D5B24}" type="slidenum">
              <a:rPr lang="en-US" smtClean="0"/>
              <a:pPr/>
              <a:t>67</a:t>
            </a:fld>
            <a:endParaRPr lang="en-US"/>
          </a:p>
        </p:txBody>
      </p:sp>
      <p:graphicFrame>
        <p:nvGraphicFramePr>
          <p:cNvPr id="29" name="Table 3"/>
          <p:cNvGraphicFramePr>
            <a:graphicFrameLocks noGrp="1"/>
          </p:cNvGraphicFramePr>
          <p:nvPr>
            <p:extLst>
              <p:ext uri="{D42A27DB-BD31-4B8C-83A1-F6EECF244321}">
                <p14:modId xmlns:p14="http://schemas.microsoft.com/office/powerpoint/2010/main" val="2722846216"/>
              </p:ext>
            </p:extLst>
          </p:nvPr>
        </p:nvGraphicFramePr>
        <p:xfrm>
          <a:off x="474980" y="861060"/>
          <a:ext cx="7200900" cy="1657350"/>
        </p:xfrm>
        <a:graphic>
          <a:graphicData uri="http://schemas.openxmlformats.org/drawingml/2006/table">
            <a:tbl>
              <a:tblPr firstRow="1" bandRow="1">
                <a:tableStyleId>{21E4AEA4-8DFA-4A89-87EB-49C32662AFE0}</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tblGrid>
              <a:tr h="251460">
                <a:tc>
                  <a:txBody>
                    <a:bodyPr/>
                    <a:lstStyle/>
                    <a:p>
                      <a:pPr algn="ctr"/>
                      <a:r>
                        <a:rPr lang="en-US" sz="1200" dirty="0"/>
                        <a:t>1</a:t>
                      </a:r>
                      <a:r>
                        <a:rPr lang="en-US" sz="1200" baseline="30000" dirty="0"/>
                        <a:t>er</a:t>
                      </a:r>
                      <a:r>
                        <a:rPr lang="en-US" sz="1200" dirty="0"/>
                        <a:t> (Dim)</a:t>
                      </a:r>
                    </a:p>
                  </a:txBody>
                  <a:tcPr marT="34290" marB="34290">
                    <a:cell3D prstMaterial="dkEdge">
                      <a:bevel w="77470" h="12700" prst="softRound"/>
                      <a:lightRig rig="flood" dir="t"/>
                    </a:cell3D>
                  </a:tcPr>
                </a:tc>
                <a:tc>
                  <a:txBody>
                    <a:bodyPr/>
                    <a:lstStyle/>
                    <a:p>
                      <a:pPr algn="ctr"/>
                      <a:r>
                        <a:rPr lang="en-US" sz="1200" dirty="0"/>
                        <a:t>2</a:t>
                      </a:r>
                      <a:r>
                        <a:rPr lang="en-US" sz="1200" baseline="30000" dirty="0"/>
                        <a:t>e</a:t>
                      </a:r>
                      <a:r>
                        <a:rPr lang="en-US" sz="1200" dirty="0"/>
                        <a:t> (</a:t>
                      </a:r>
                      <a:r>
                        <a:rPr lang="en-US" sz="1200" dirty="0" err="1"/>
                        <a:t>Lun</a:t>
                      </a:r>
                      <a:r>
                        <a:rPr lang="en-US" sz="1200" dirty="0"/>
                        <a:t>)</a:t>
                      </a:r>
                    </a:p>
                  </a:txBody>
                  <a:tcPr marT="34290" marB="34290">
                    <a:cell3D prstMaterial="dkEdge">
                      <a:bevel w="77470" h="12700" prst="softRound"/>
                      <a:lightRig rig="flood" dir="t"/>
                    </a:cell3D>
                  </a:tcPr>
                </a:tc>
                <a:tc>
                  <a:txBody>
                    <a:bodyPr/>
                    <a:lstStyle/>
                    <a:p>
                      <a:pPr algn="ctr"/>
                      <a:r>
                        <a:rPr lang="en-US" sz="1200" dirty="0"/>
                        <a:t>3</a:t>
                      </a:r>
                      <a:r>
                        <a:rPr lang="en-US" sz="1200" baseline="30000" dirty="0"/>
                        <a:t>e</a:t>
                      </a:r>
                      <a:r>
                        <a:rPr lang="en-US" sz="1200" dirty="0"/>
                        <a:t> (Mar)</a:t>
                      </a:r>
                    </a:p>
                  </a:txBody>
                  <a:tcPr marT="34290" marB="34290">
                    <a:cell3D prstMaterial="dkEdge">
                      <a:bevel w="77470" h="12700" prst="softRound"/>
                      <a:lightRig rig="flood" dir="t"/>
                    </a:cell3D>
                  </a:tcPr>
                </a:tc>
                <a:tc>
                  <a:txBody>
                    <a:bodyPr/>
                    <a:lstStyle/>
                    <a:p>
                      <a:pPr algn="ctr"/>
                      <a:r>
                        <a:rPr lang="en-US" sz="1200" dirty="0"/>
                        <a:t>4</a:t>
                      </a:r>
                      <a:r>
                        <a:rPr lang="en-US" sz="1200" baseline="30000" dirty="0"/>
                        <a:t>e</a:t>
                      </a:r>
                      <a:r>
                        <a:rPr lang="en-US" sz="1200" dirty="0"/>
                        <a:t> (</a:t>
                      </a:r>
                      <a:r>
                        <a:rPr lang="en-US" sz="1200" dirty="0" err="1"/>
                        <a:t>Mer</a:t>
                      </a:r>
                      <a:r>
                        <a:rPr lang="en-US" sz="1200" dirty="0"/>
                        <a:t>)</a:t>
                      </a:r>
                    </a:p>
                  </a:txBody>
                  <a:tcPr marT="34290" marB="34290">
                    <a:cell3D prstMaterial="dkEdge">
                      <a:bevel w="77470" h="12700" prst="softRound"/>
                      <a:lightRig rig="flood" dir="t"/>
                    </a:cell3D>
                  </a:tcPr>
                </a:tc>
                <a:tc>
                  <a:txBody>
                    <a:bodyPr/>
                    <a:lstStyle/>
                    <a:p>
                      <a:pPr algn="ctr"/>
                      <a:r>
                        <a:rPr lang="en-US" sz="1200" dirty="0"/>
                        <a:t>5</a:t>
                      </a:r>
                      <a:r>
                        <a:rPr lang="en-US" sz="1200" baseline="30000" dirty="0"/>
                        <a:t>e</a:t>
                      </a:r>
                      <a:r>
                        <a:rPr lang="en-US" sz="1200" dirty="0"/>
                        <a:t> (</a:t>
                      </a:r>
                      <a:r>
                        <a:rPr lang="en-US" sz="1200" dirty="0" err="1"/>
                        <a:t>Jeu</a:t>
                      </a:r>
                      <a:r>
                        <a:rPr lang="en-US" sz="1200" dirty="0"/>
                        <a:t>)</a:t>
                      </a:r>
                    </a:p>
                  </a:txBody>
                  <a:tcPr marT="34290" marB="34290">
                    <a:cell3D prstMaterial="dkEdge">
                      <a:bevel w="77470" h="12700" prst="softRound"/>
                      <a:lightRig rig="flood" dir="t"/>
                    </a:cell3D>
                  </a:tcPr>
                </a:tc>
                <a:tc>
                  <a:txBody>
                    <a:bodyPr/>
                    <a:lstStyle/>
                    <a:p>
                      <a:pPr algn="ctr"/>
                      <a:r>
                        <a:rPr lang="en-US" sz="1200" dirty="0"/>
                        <a:t>6</a:t>
                      </a:r>
                      <a:r>
                        <a:rPr lang="en-US" sz="1200" baseline="30000" dirty="0"/>
                        <a:t>e</a:t>
                      </a:r>
                      <a:r>
                        <a:rPr lang="en-US" sz="1200" dirty="0"/>
                        <a:t> (</a:t>
                      </a:r>
                      <a:r>
                        <a:rPr lang="en-US" sz="1200" dirty="0" err="1"/>
                        <a:t>Ven</a:t>
                      </a:r>
                      <a:r>
                        <a:rPr lang="en-US" sz="1200" dirty="0"/>
                        <a:t>)</a:t>
                      </a:r>
                    </a:p>
                  </a:txBody>
                  <a:tcPr marT="34290" marB="34290">
                    <a:cell3D prstMaterial="dkEdge">
                      <a:bevel w="77470" h="12700" prst="softRound"/>
                      <a:lightRig rig="flood" dir="t"/>
                    </a:cell3D>
                  </a:tcPr>
                </a:tc>
                <a:tc>
                  <a:txBody>
                    <a:bodyPr/>
                    <a:lstStyle/>
                    <a:p>
                      <a:pPr algn="ctr"/>
                      <a:r>
                        <a:rPr lang="en-US" sz="1200" dirty="0"/>
                        <a:t>7</a:t>
                      </a:r>
                      <a:r>
                        <a:rPr lang="en-US" sz="1200" baseline="30000" dirty="0"/>
                        <a:t>e</a:t>
                      </a:r>
                      <a:r>
                        <a:rPr lang="en-US" sz="1200" dirty="0"/>
                        <a:t> (</a:t>
                      </a:r>
                      <a:r>
                        <a:rPr lang="en-US" sz="1200" dirty="0" err="1"/>
                        <a:t>Shab</a:t>
                      </a:r>
                      <a:r>
                        <a:rPr lang="en-US" sz="1200" dirty="0"/>
                        <a:t>)</a:t>
                      </a:r>
                    </a:p>
                  </a:txBody>
                  <a:tcPr marT="34290" marB="34290">
                    <a:lnR w="12700" cmpd="sng">
                      <a:noFill/>
                    </a:lnR>
                    <a:cell3D prstMaterial="dkEdge">
                      <a:bevel w="77470" h="12700" prst="softRound"/>
                      <a:lightRig rig="flood" dir="t"/>
                    </a:cell3D>
                  </a:tcPr>
                </a:tc>
                <a:extLst>
                  <a:ext uri="{0D108BD9-81ED-4DB2-BD59-A6C34878D82A}">
                    <a16:rowId xmlns:a16="http://schemas.microsoft.com/office/drawing/2014/main" val="10000"/>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Sivan 1</a:t>
                      </a:r>
                    </a:p>
                  </a:txBody>
                  <a:tcPr marT="34290" marB="34290">
                    <a:cell3D prstMaterial="dkEdge">
                      <a:bevel w="77470" h="12700" prst="softRound"/>
                      <a:lightRig rig="flood" dir="t"/>
                    </a:cell3D>
                    <a:solidFill>
                      <a:schemeClr val="accent1"/>
                    </a:solidFill>
                  </a:tcPr>
                </a:tc>
                <a:tc>
                  <a:txBody>
                    <a:bodyPr/>
                    <a:lstStyle/>
                    <a:p>
                      <a:pPr algn="ctr"/>
                      <a:r>
                        <a:rPr lang="en-US" sz="1100" dirty="0"/>
                        <a:t>2</a:t>
                      </a:r>
                    </a:p>
                  </a:txBody>
                  <a:tcPr marT="34290" marB="34290">
                    <a:cell3D prstMaterial="dkEdge">
                      <a:bevel w="77470" h="12700" prst="softRound"/>
                      <a:lightRig rig="flood" dir="t"/>
                    </a:cell3D>
                    <a:solidFill>
                      <a:schemeClr val="accent1"/>
                    </a:solidFill>
                  </a:tcPr>
                </a:tc>
                <a:tc>
                  <a:txBody>
                    <a:bodyPr/>
                    <a:lstStyle/>
                    <a:p>
                      <a:pPr algn="ctr"/>
                      <a:r>
                        <a:rPr lang="en-US" sz="1100" dirty="0"/>
                        <a:t>3</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400" b="1" kern="1200" dirty="0">
                          <a:solidFill>
                            <a:srgbClr val="00B0F0"/>
                          </a:solidFill>
                          <a:latin typeface="+mn-lt"/>
                          <a:ea typeface="+mn-ea"/>
                          <a:cs typeface="+mn-cs"/>
                        </a:rPr>
                        <a:t>4</a:t>
                      </a:r>
                    </a:p>
                  </a:txBody>
                  <a:tcPr marT="34290" marB="34290">
                    <a:cell3D prstMaterial="dkEdge">
                      <a:bevel w="77470" h="12700" prst="softRound"/>
                      <a:lightRig rig="flood" dir="t"/>
                    </a:cell3D>
                    <a:solidFill>
                      <a:schemeClr val="bg1"/>
                    </a:solidFill>
                  </a:tcPr>
                </a:tc>
                <a:tc>
                  <a:txBody>
                    <a:bodyPr/>
                    <a:lstStyle/>
                    <a:p>
                      <a:pPr algn="ctr"/>
                      <a:r>
                        <a:rPr lang="en-US" sz="1100" b="0" dirty="0">
                          <a:solidFill>
                            <a:schemeClr val="tx1"/>
                          </a:solidFill>
                        </a:rPr>
                        <a:t>5 </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6</a:t>
                      </a:r>
                    </a:p>
                  </a:txBody>
                  <a:tcPr marT="34290" marB="34290">
                    <a:cell3D prstMaterial="dkEdge">
                      <a:bevel w="77470" h="12700" prst="softRound"/>
                      <a:lightRig rig="flood" dir="t"/>
                    </a:cell3D>
                    <a:solidFill>
                      <a:schemeClr val="accent1"/>
                    </a:solidFill>
                  </a:tcPr>
                </a:tc>
                <a:tc>
                  <a:txBody>
                    <a:bodyPr/>
                    <a:lstStyle/>
                    <a:p>
                      <a:pPr algn="ctr"/>
                      <a:r>
                        <a:rPr lang="en-US" sz="1100" b="0" dirty="0"/>
                        <a:t>7</a:t>
                      </a:r>
                    </a:p>
                  </a:txBody>
                  <a:tcPr marT="34290" marB="34290">
                    <a:cell3D prstMaterial="dkEdge">
                      <a:bevel w="77470" h="12700" prst="softRound"/>
                      <a:lightRig rig="flood" dir="t"/>
                    </a:cell3D>
                    <a:solidFill>
                      <a:schemeClr val="accent1"/>
                    </a:solidFill>
                  </a:tcPr>
                </a:tc>
                <a:extLst>
                  <a:ext uri="{0D108BD9-81ED-4DB2-BD59-A6C34878D82A}">
                    <a16:rowId xmlns:a16="http://schemas.microsoft.com/office/drawing/2014/main" val="10001"/>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8 </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kern="1200" dirty="0">
                          <a:solidFill>
                            <a:schemeClr val="dk1"/>
                          </a:solidFill>
                          <a:latin typeface="+mn-lt"/>
                          <a:ea typeface="+mn-ea"/>
                          <a:cs typeface="+mn-cs"/>
                        </a:rPr>
                        <a:t>9</a:t>
                      </a:r>
                    </a:p>
                  </a:txBody>
                  <a:tcPr marT="34290" marB="34290">
                    <a:cell3D prstMaterial="dkEdge">
                      <a:bevel w="77470" h="12700" prst="softRound"/>
                      <a:lightRig rig="flood" dir="t"/>
                    </a:cell3D>
                    <a:solidFill>
                      <a:schemeClr val="accent1"/>
                    </a:solidFill>
                  </a:tcPr>
                </a:tc>
                <a:tc>
                  <a:txBody>
                    <a:bodyPr/>
                    <a:lstStyle/>
                    <a:p>
                      <a:pPr algn="ctr"/>
                      <a:r>
                        <a:rPr lang="en-US" sz="1100" dirty="0"/>
                        <a:t>10</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400" b="1" kern="1200" dirty="0">
                          <a:solidFill>
                            <a:srgbClr val="00B0F0"/>
                          </a:solidFill>
                          <a:latin typeface="+mn-lt"/>
                          <a:ea typeface="+mn-ea"/>
                          <a:cs typeface="+mn-cs"/>
                        </a:rPr>
                        <a:t>11</a:t>
                      </a:r>
                    </a:p>
                  </a:txBody>
                  <a:tcPr marT="34290" marB="34290">
                    <a:cell3D prstMaterial="dkEdge">
                      <a:bevel w="77470" h="12700" prst="softRound"/>
                      <a:lightRig rig="flood" dir="t"/>
                    </a:cell3D>
                    <a:solidFill>
                      <a:schemeClr val="bg1"/>
                    </a:solidFill>
                  </a:tcPr>
                </a:tc>
                <a:tc>
                  <a:txBody>
                    <a:bodyPr/>
                    <a:lstStyle/>
                    <a:p>
                      <a:pPr algn="ctr"/>
                      <a:r>
                        <a:rPr lang="en-US" sz="1100" dirty="0"/>
                        <a:t>12</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13</a:t>
                      </a:r>
                    </a:p>
                  </a:txBody>
                  <a:tcPr marT="34290" marB="34290">
                    <a:cell3D prstMaterial="dkEdge">
                      <a:bevel w="77470" h="12700" prst="softRound"/>
                      <a:lightRig rig="flood" dir="t"/>
                    </a:cell3D>
                    <a:solidFill>
                      <a:schemeClr val="accent1"/>
                    </a:solidFill>
                  </a:tcPr>
                </a:tc>
                <a:tc>
                  <a:txBody>
                    <a:bodyPr/>
                    <a:lstStyle/>
                    <a:p>
                      <a:pPr algn="ctr"/>
                      <a:r>
                        <a:rPr lang="en-US" sz="1100" b="0" dirty="0"/>
                        <a:t>14</a:t>
                      </a:r>
                    </a:p>
                  </a:txBody>
                  <a:tcPr marT="34290" marB="34290">
                    <a:cell3D prstMaterial="dkEdge">
                      <a:bevel w="77470" h="12700" prst="softRound"/>
                      <a:lightRig rig="flood" dir="t"/>
                    </a:cell3D>
                    <a:solidFill>
                      <a:schemeClr val="accent1"/>
                    </a:solidFill>
                  </a:tcPr>
                </a:tc>
                <a:extLst>
                  <a:ext uri="{0D108BD9-81ED-4DB2-BD59-A6C34878D82A}">
                    <a16:rowId xmlns:a16="http://schemas.microsoft.com/office/drawing/2014/main" val="10002"/>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B0F0"/>
                          </a:solidFill>
                        </a:rPr>
                        <a:t>15</a:t>
                      </a:r>
                      <a:r>
                        <a:rPr lang="en-US" sz="1600" b="1" dirty="0">
                          <a:solidFill>
                            <a:srgbClr val="00B0F0"/>
                          </a:solidFill>
                        </a:rPr>
                        <a:t> </a:t>
                      </a:r>
                    </a:p>
                  </a:txBody>
                  <a:tcPr marT="34290" marB="34290">
                    <a:cell3D prstMaterial="dkEdge">
                      <a:bevel w="77470" h="12700" prst="softRound"/>
                      <a:lightRig rig="flood" dir="t"/>
                    </a:cell3D>
                    <a:solidFill>
                      <a:schemeClr val="bg1"/>
                    </a:solidFill>
                  </a:tcPr>
                </a:tc>
                <a:tc>
                  <a:txBody>
                    <a:bodyPr/>
                    <a:lstStyle/>
                    <a:p>
                      <a:pPr algn="ctr"/>
                      <a:r>
                        <a:rPr lang="en-US" sz="1100" dirty="0"/>
                        <a:t>16</a:t>
                      </a:r>
                    </a:p>
                  </a:txBody>
                  <a:tcPr marT="34290" marB="34290">
                    <a:cell3D prstMaterial="dkEdge">
                      <a:bevel w="77470" h="12700" prst="softRound"/>
                      <a:lightRig rig="flood" dir="t"/>
                    </a:cell3D>
                    <a:solidFill>
                      <a:schemeClr val="accent1"/>
                    </a:solidFill>
                  </a:tcPr>
                </a:tc>
                <a:tc>
                  <a:txBody>
                    <a:bodyPr/>
                    <a:lstStyle/>
                    <a:p>
                      <a:pPr algn="ctr"/>
                      <a:r>
                        <a:rPr lang="en-US" sz="1100" dirty="0"/>
                        <a:t>17</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400" b="1" kern="1200" dirty="0">
                          <a:solidFill>
                            <a:srgbClr val="00B0F0"/>
                          </a:solidFill>
                          <a:latin typeface="+mn-lt"/>
                          <a:ea typeface="+mn-ea"/>
                          <a:cs typeface="+mn-cs"/>
                        </a:rPr>
                        <a:t>18</a:t>
                      </a:r>
                    </a:p>
                  </a:txBody>
                  <a:tcPr marT="34290" marB="34290">
                    <a:cell3D prstMaterial="dkEdge">
                      <a:bevel w="77470" h="12700" prst="softRound"/>
                      <a:lightRig rig="flood" dir="t"/>
                    </a:cell3D>
                    <a:solidFill>
                      <a:schemeClr val="bg1"/>
                    </a:solidFill>
                  </a:tcPr>
                </a:tc>
                <a:tc>
                  <a:txBody>
                    <a:bodyPr/>
                    <a:lstStyle/>
                    <a:p>
                      <a:pPr algn="ctr"/>
                      <a:r>
                        <a:rPr lang="en-US" sz="1100" dirty="0"/>
                        <a:t>19</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20</a:t>
                      </a:r>
                    </a:p>
                  </a:txBody>
                  <a:tcPr marT="34290" marB="34290">
                    <a:cell3D prstMaterial="dkEdge">
                      <a:bevel w="77470" h="12700" prst="softRound"/>
                      <a:lightRig rig="flood" dir="t"/>
                    </a:cell3D>
                    <a:solidFill>
                      <a:schemeClr val="accent1"/>
                    </a:solidFill>
                  </a:tcPr>
                </a:tc>
                <a:tc>
                  <a:txBody>
                    <a:bodyPr/>
                    <a:lstStyle/>
                    <a:p>
                      <a:pPr algn="ctr"/>
                      <a:r>
                        <a:rPr lang="en-US" sz="1100" b="0" dirty="0"/>
                        <a:t>21</a:t>
                      </a:r>
                    </a:p>
                  </a:txBody>
                  <a:tcPr marT="34290" marB="34290">
                    <a:cell3D prstMaterial="dkEdge">
                      <a:bevel w="77470" h="12700" prst="softRound"/>
                      <a:lightRig rig="flood" dir="t"/>
                    </a:cell3D>
                    <a:solidFill>
                      <a:schemeClr val="accent1"/>
                    </a:solidFill>
                  </a:tcPr>
                </a:tc>
                <a:extLst>
                  <a:ext uri="{0D108BD9-81ED-4DB2-BD59-A6C34878D82A}">
                    <a16:rowId xmlns:a16="http://schemas.microsoft.com/office/drawing/2014/main" val="10003"/>
                  </a:ext>
                </a:extLst>
              </a:tr>
              <a:tr h="247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22</a:t>
                      </a:r>
                    </a:p>
                  </a:txBody>
                  <a:tcPr marT="34290" marB="34290">
                    <a:cell3D prstMaterial="dkEdge">
                      <a:bevel w="77470" h="12700" prst="softRound"/>
                      <a:lightRig rig="flood" dir="t"/>
                    </a:cell3D>
                    <a:solidFill>
                      <a:schemeClr val="accent1"/>
                    </a:solidFill>
                  </a:tcPr>
                </a:tc>
                <a:tc>
                  <a:txBody>
                    <a:bodyPr/>
                    <a:lstStyle/>
                    <a:p>
                      <a:pPr algn="ctr"/>
                      <a:r>
                        <a:rPr lang="en-US" sz="1100" dirty="0"/>
                        <a:t>23</a:t>
                      </a:r>
                    </a:p>
                  </a:txBody>
                  <a:tcPr marT="34290" marB="34290">
                    <a:cell3D prstMaterial="dkEdge">
                      <a:bevel w="77470" h="12700" prst="softRound"/>
                      <a:lightRig rig="flood" dir="t"/>
                    </a:cell3D>
                    <a:solidFill>
                      <a:schemeClr val="accent1"/>
                    </a:solidFill>
                  </a:tcPr>
                </a:tc>
                <a:tc>
                  <a:txBody>
                    <a:bodyPr/>
                    <a:lstStyle/>
                    <a:p>
                      <a:pPr algn="ctr"/>
                      <a:r>
                        <a:rPr lang="en-US" sz="1100" dirty="0"/>
                        <a:t>24</a:t>
                      </a:r>
                    </a:p>
                  </a:txBody>
                  <a:tcPr marT="34290" marB="34290">
                    <a:lnB w="12700" cmpd="sng">
                      <a:noFill/>
                    </a:lnB>
                    <a:cell3D prstMaterial="dkEdge">
                      <a:bevel w="77470" h="12700" prst="softRound"/>
                      <a:lightRig rig="flood" dir="t"/>
                    </a:cell3D>
                    <a:solidFill>
                      <a:schemeClr val="accent1"/>
                    </a:solidFill>
                  </a:tcPr>
                </a:tc>
                <a:tc>
                  <a:txBody>
                    <a:bodyPr/>
                    <a:lstStyle/>
                    <a:p>
                      <a:pPr marL="0" algn="ctr" defTabSz="914400" rtl="0" eaLnBrk="1" latinLnBrk="0" hangingPunct="1"/>
                      <a:r>
                        <a:rPr lang="en-US" sz="1400" b="1" kern="1200" dirty="0">
                          <a:solidFill>
                            <a:srgbClr val="00B0F0"/>
                          </a:solidFill>
                          <a:latin typeface="+mn-lt"/>
                          <a:ea typeface="+mn-ea"/>
                          <a:cs typeface="+mn-cs"/>
                        </a:rPr>
                        <a:t>25</a:t>
                      </a:r>
                    </a:p>
                  </a:txBody>
                  <a:tcPr marT="34290" marB="34290">
                    <a:lnB w="12700" cmpd="sng">
                      <a:noFill/>
                    </a:lnB>
                    <a:cell3D prstMaterial="dkEdge">
                      <a:bevel w="77470" h="12700" prst="softRound"/>
                      <a:lightRig rig="flood" dir="t"/>
                    </a:cell3D>
                    <a:solidFill>
                      <a:schemeClr val="bg1"/>
                    </a:solidFill>
                  </a:tcPr>
                </a:tc>
                <a:tc>
                  <a:txBody>
                    <a:bodyPr/>
                    <a:lstStyle/>
                    <a:p>
                      <a:pPr algn="ctr"/>
                      <a:r>
                        <a:rPr lang="en-US" sz="1100" dirty="0"/>
                        <a:t>26</a:t>
                      </a:r>
                    </a:p>
                  </a:txBody>
                  <a:tcPr marT="34290" marB="34290">
                    <a:lnB w="12700" cmpd="sng">
                      <a:noFill/>
                    </a:lnB>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27</a:t>
                      </a:r>
                    </a:p>
                  </a:txBody>
                  <a:tcPr marT="34290" marB="34290">
                    <a:lnB w="12700" cmpd="sng">
                      <a:noFill/>
                    </a:lnB>
                    <a:cell3D prstMaterial="dkEdge">
                      <a:bevel w="77470" h="12700" prst="softRound"/>
                      <a:lightRig rig="flood" dir="t"/>
                    </a:cell3D>
                    <a:solidFill>
                      <a:schemeClr val="accent1"/>
                    </a:solidFill>
                  </a:tcPr>
                </a:tc>
                <a:tc>
                  <a:txBody>
                    <a:bodyPr/>
                    <a:lstStyle/>
                    <a:p>
                      <a:pPr algn="ctr"/>
                      <a:r>
                        <a:rPr lang="en-US" sz="1100" b="0" dirty="0"/>
                        <a:t>28</a:t>
                      </a:r>
                    </a:p>
                  </a:txBody>
                  <a:tcPr marT="34290" marB="34290">
                    <a:lnB w="12700" cmpd="sng">
                      <a:noFill/>
                    </a:lnB>
                    <a:cell3D prstMaterial="dkEdge">
                      <a:bevel w="77470" h="12700" prst="softRound"/>
                      <a:lightRig rig="flood" dir="t"/>
                    </a:cell3D>
                    <a:solidFill>
                      <a:schemeClr val="accent1"/>
                    </a:solidFill>
                  </a:tcPr>
                </a:tc>
                <a:extLst>
                  <a:ext uri="{0D108BD9-81ED-4DB2-BD59-A6C34878D82A}">
                    <a16:rowId xmlns:a16="http://schemas.microsoft.com/office/drawing/2014/main" val="10004"/>
                  </a:ext>
                </a:extLst>
              </a:tr>
              <a:tr h="247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29</a:t>
                      </a:r>
                    </a:p>
                  </a:txBody>
                  <a:tcPr marT="34290" marB="34290">
                    <a:cell3D prstMaterial="dkEdge">
                      <a:bevel w="77470" h="12700" prst="softRound"/>
                      <a:lightRig rig="flood" dir="t"/>
                    </a:cell3D>
                    <a:solidFill>
                      <a:schemeClr val="accent1"/>
                    </a:solidFill>
                  </a:tcPr>
                </a:tc>
                <a:tc>
                  <a:txBody>
                    <a:bodyPr/>
                    <a:lstStyle/>
                    <a:p>
                      <a:pPr algn="ctr"/>
                      <a:r>
                        <a:rPr lang="en-US" sz="1100" dirty="0"/>
                        <a:t>30</a:t>
                      </a:r>
                    </a:p>
                  </a:txBody>
                  <a:tcPr marT="34290" marB="34290">
                    <a:lnR w="12700" cmpd="sng">
                      <a:noFill/>
                    </a:lnR>
                    <a:cell3D prstMaterial="dkEdge">
                      <a:bevel w="77470" h="12700" prst="softRound"/>
                      <a:lightRig rig="flood" dir="t"/>
                    </a:cell3D>
                    <a:solidFill>
                      <a:schemeClr val="accent1"/>
                    </a:solidFill>
                  </a:tcPr>
                </a:tc>
                <a:tc>
                  <a:txBody>
                    <a:bodyPr/>
                    <a:lstStyle/>
                    <a:p>
                      <a:pPr algn="ctr"/>
                      <a:endParaRPr lang="en-US" sz="110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extLst>
                  <a:ext uri="{0D108BD9-81ED-4DB2-BD59-A6C34878D82A}">
                    <a16:rowId xmlns:a16="http://schemas.microsoft.com/office/drawing/2014/main" val="10005"/>
                  </a:ext>
                </a:extLst>
              </a:tr>
            </a:tbl>
          </a:graphicData>
        </a:graphic>
      </p:graphicFrame>
      <p:sp>
        <p:nvSpPr>
          <p:cNvPr id="36" name="Rectangle 35"/>
          <p:cNvSpPr/>
          <p:nvPr/>
        </p:nvSpPr>
        <p:spPr>
          <a:xfrm>
            <a:off x="1971476" y="195485"/>
            <a:ext cx="4624984" cy="584775"/>
          </a:xfrm>
          <a:prstGeom prst="rect">
            <a:avLst/>
          </a:prstGeom>
        </p:spPr>
        <p:txBody>
          <a:bodyPr wrap="none">
            <a:spAutoFit/>
          </a:bodyPr>
          <a:lstStyle/>
          <a:p>
            <a:pPr algn="ct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Le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Calendrier</a:t>
            </a: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 de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l’Exode</a:t>
            </a:r>
            <a:endPar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endParaRPr>
          </a:p>
        </p:txBody>
      </p:sp>
      <p:sp>
        <p:nvSpPr>
          <p:cNvPr id="15" name="ZoneTexte 14"/>
          <p:cNvSpPr txBox="1"/>
          <p:nvPr/>
        </p:nvSpPr>
        <p:spPr>
          <a:xfrm>
            <a:off x="107253" y="2715766"/>
            <a:ext cx="8952538" cy="738664"/>
          </a:xfrm>
          <a:prstGeom prst="rect">
            <a:avLst/>
          </a:prstGeom>
          <a:noFill/>
        </p:spPr>
        <p:txBody>
          <a:bodyPr wrap="square" rtlCol="0">
            <a:spAutoFit/>
          </a:bodyPr>
          <a:lstStyle/>
          <a:p>
            <a:pPr algn="ctr"/>
            <a:r>
              <a:rPr lang="fr-FR" sz="1400" dirty="0">
                <a:solidFill>
                  <a:schemeClr val="bg1">
                    <a:lumMod val="95000"/>
                  </a:schemeClr>
                </a:solidFill>
                <a:latin typeface="Arial" panose="020B0604020202020204" pitchFamily="34" charset="0"/>
                <a:cs typeface="Arial" panose="020B0604020202020204" pitchFamily="34" charset="0"/>
              </a:rPr>
              <a:t>Le compte des 50 jours après la fête des prémices nous permet de retenir</a:t>
            </a:r>
          </a:p>
          <a:p>
            <a:pPr algn="ctr"/>
            <a:r>
              <a:rPr lang="fr-FR" sz="1400" dirty="0">
                <a:solidFill>
                  <a:schemeClr val="bg1">
                    <a:lumMod val="95000"/>
                  </a:schemeClr>
                </a:solidFill>
                <a:latin typeface="Arial" panose="020B0604020202020204" pitchFamily="34" charset="0"/>
                <a:cs typeface="Arial" panose="020B0604020202020204" pitchFamily="34" charset="0"/>
              </a:rPr>
              <a:t>la date du </a:t>
            </a:r>
            <a:r>
              <a:rPr lang="fr-FR" sz="1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t>
            </a:r>
            <a:r>
              <a:rPr lang="fr-FR" sz="140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sivan</a:t>
            </a:r>
            <a:r>
              <a:rPr lang="fr-FR" sz="1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100" dirty="0">
                <a:solidFill>
                  <a:schemeClr val="bg1">
                    <a:lumMod val="95000"/>
                  </a:schemeClr>
                </a:solidFill>
                <a:latin typeface="Arial" panose="020B0604020202020204" pitchFamily="34" charset="0"/>
                <a:cs typeface="Arial" panose="020B0604020202020204" pitchFamily="34" charset="0"/>
              </a:rPr>
              <a:t>(explication dans le chapitre suivant)</a:t>
            </a:r>
            <a:r>
              <a:rPr lang="fr-FR" sz="1400" dirty="0">
                <a:solidFill>
                  <a:schemeClr val="bg1">
                    <a:lumMod val="95000"/>
                  </a:schemeClr>
                </a:solidFill>
                <a:latin typeface="Arial" panose="020B0604020202020204" pitchFamily="34" charset="0"/>
                <a:cs typeface="Arial" panose="020B0604020202020204" pitchFamily="34" charset="0"/>
              </a:rPr>
              <a:t>,</a:t>
            </a:r>
          </a:p>
          <a:p>
            <a:pPr algn="ctr"/>
            <a:r>
              <a:rPr lang="fr-FR" sz="1400" u="sng" dirty="0">
                <a:solidFill>
                  <a:schemeClr val="bg1">
                    <a:lumMod val="95000"/>
                  </a:schemeClr>
                </a:solidFill>
                <a:latin typeface="Arial" panose="020B0604020202020204" pitchFamily="34" charset="0"/>
                <a:cs typeface="Arial" panose="020B0604020202020204" pitchFamily="34" charset="0"/>
              </a:rPr>
              <a:t>date d’entrée dans le désert du Sinaï</a:t>
            </a:r>
            <a:r>
              <a:rPr lang="fr-FR" sz="1400" dirty="0">
                <a:solidFill>
                  <a:schemeClr val="bg1">
                    <a:lumMod val="95000"/>
                  </a:schemeClr>
                </a:solidFill>
                <a:latin typeface="Arial" panose="020B0604020202020204" pitchFamily="34" charset="0"/>
                <a:cs typeface="Arial" panose="020B0604020202020204" pitchFamily="34" charset="0"/>
              </a:rPr>
              <a:t>.</a:t>
            </a:r>
            <a:endParaRPr lang="fr-FR" sz="1200" dirty="0">
              <a:solidFill>
                <a:srgbClr val="FFFF66"/>
              </a:solidFill>
              <a:latin typeface="Arial" panose="020B0604020202020204" pitchFamily="34" charset="0"/>
              <a:cs typeface="Arial" panose="020B0604020202020204" pitchFamily="34" charset="0"/>
            </a:endParaRPr>
          </a:p>
        </p:txBody>
      </p:sp>
      <p:sp>
        <p:nvSpPr>
          <p:cNvPr id="17" name="Rectangle 16"/>
          <p:cNvSpPr/>
          <p:nvPr/>
        </p:nvSpPr>
        <p:spPr>
          <a:xfrm>
            <a:off x="3575410" y="1103797"/>
            <a:ext cx="1008112" cy="288032"/>
          </a:xfrm>
          <a:prstGeom prst="rect">
            <a:avLst/>
          </a:prstGeom>
          <a:solidFill>
            <a:srgbClr val="FFCC00"/>
          </a:solidFill>
          <a:ln>
            <a:noFill/>
          </a:ln>
          <a:effectLst>
            <a:glow rad="63500">
              <a:schemeClr val="accent1">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178285465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out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95"/>
            <a:ext cx="9154117" cy="5174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9167045" cy="5174421"/>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68</a:t>
            </a:fld>
            <a:endParaRPr lang="fr-FR" dirty="0">
              <a:solidFill>
                <a:schemeClr val="bg1">
                  <a:lumMod val="75000"/>
                </a:schemeClr>
              </a:solidFill>
            </a:endParaRPr>
          </a:p>
        </p:txBody>
      </p:sp>
      <p:sp>
        <p:nvSpPr>
          <p:cNvPr id="28"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14052-953B-4273-8F47-BF25327D5B24}" type="slidenum">
              <a:rPr lang="en-US" smtClean="0"/>
              <a:pPr/>
              <a:t>68</a:t>
            </a:fld>
            <a:endParaRPr lang="en-US"/>
          </a:p>
        </p:txBody>
      </p:sp>
      <p:graphicFrame>
        <p:nvGraphicFramePr>
          <p:cNvPr id="29" name="Table 3"/>
          <p:cNvGraphicFramePr>
            <a:graphicFrameLocks noGrp="1"/>
          </p:cNvGraphicFramePr>
          <p:nvPr>
            <p:extLst>
              <p:ext uri="{D42A27DB-BD31-4B8C-83A1-F6EECF244321}">
                <p14:modId xmlns:p14="http://schemas.microsoft.com/office/powerpoint/2010/main" val="358411094"/>
              </p:ext>
            </p:extLst>
          </p:nvPr>
        </p:nvGraphicFramePr>
        <p:xfrm>
          <a:off x="474980" y="861060"/>
          <a:ext cx="7200900" cy="1607820"/>
        </p:xfrm>
        <a:graphic>
          <a:graphicData uri="http://schemas.openxmlformats.org/drawingml/2006/table">
            <a:tbl>
              <a:tblPr firstRow="1" bandRow="1">
                <a:tableStyleId>{21E4AEA4-8DFA-4A89-87EB-49C32662AFE0}</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tblGrid>
              <a:tr h="251460">
                <a:tc>
                  <a:txBody>
                    <a:bodyPr/>
                    <a:lstStyle/>
                    <a:p>
                      <a:pPr algn="ctr"/>
                      <a:r>
                        <a:rPr lang="en-US" sz="1200" dirty="0"/>
                        <a:t>1</a:t>
                      </a:r>
                      <a:r>
                        <a:rPr lang="en-US" sz="1200" baseline="30000" dirty="0"/>
                        <a:t>er</a:t>
                      </a:r>
                      <a:r>
                        <a:rPr lang="en-US" sz="1200" dirty="0"/>
                        <a:t> (Dim)</a:t>
                      </a:r>
                    </a:p>
                  </a:txBody>
                  <a:tcPr marT="34290" marB="34290">
                    <a:cell3D prstMaterial="dkEdge">
                      <a:bevel w="77470" h="12700" prst="softRound"/>
                      <a:lightRig rig="flood" dir="t"/>
                    </a:cell3D>
                  </a:tcPr>
                </a:tc>
                <a:tc>
                  <a:txBody>
                    <a:bodyPr/>
                    <a:lstStyle/>
                    <a:p>
                      <a:pPr algn="ctr"/>
                      <a:r>
                        <a:rPr lang="en-US" sz="1200" dirty="0"/>
                        <a:t>2</a:t>
                      </a:r>
                      <a:r>
                        <a:rPr lang="en-US" sz="1200" baseline="30000" dirty="0"/>
                        <a:t>e</a:t>
                      </a:r>
                      <a:r>
                        <a:rPr lang="en-US" sz="1200" dirty="0"/>
                        <a:t> (</a:t>
                      </a:r>
                      <a:r>
                        <a:rPr lang="en-US" sz="1200" dirty="0" err="1"/>
                        <a:t>Lun</a:t>
                      </a:r>
                      <a:r>
                        <a:rPr lang="en-US" sz="1200" dirty="0"/>
                        <a:t>)</a:t>
                      </a:r>
                    </a:p>
                  </a:txBody>
                  <a:tcPr marT="34290" marB="34290">
                    <a:cell3D prstMaterial="dkEdge">
                      <a:bevel w="77470" h="12700" prst="softRound"/>
                      <a:lightRig rig="flood" dir="t"/>
                    </a:cell3D>
                  </a:tcPr>
                </a:tc>
                <a:tc>
                  <a:txBody>
                    <a:bodyPr/>
                    <a:lstStyle/>
                    <a:p>
                      <a:pPr algn="ctr"/>
                      <a:r>
                        <a:rPr lang="en-US" sz="1200" dirty="0"/>
                        <a:t>3</a:t>
                      </a:r>
                      <a:r>
                        <a:rPr lang="en-US" sz="1200" baseline="30000" dirty="0"/>
                        <a:t>e</a:t>
                      </a:r>
                      <a:r>
                        <a:rPr lang="en-US" sz="1200" dirty="0"/>
                        <a:t> (Mar)</a:t>
                      </a:r>
                    </a:p>
                  </a:txBody>
                  <a:tcPr marT="34290" marB="34290">
                    <a:cell3D prstMaterial="dkEdge">
                      <a:bevel w="77470" h="12700" prst="softRound"/>
                      <a:lightRig rig="flood" dir="t"/>
                    </a:cell3D>
                  </a:tcPr>
                </a:tc>
                <a:tc>
                  <a:txBody>
                    <a:bodyPr/>
                    <a:lstStyle/>
                    <a:p>
                      <a:pPr algn="ctr"/>
                      <a:r>
                        <a:rPr lang="en-US" sz="1200" dirty="0"/>
                        <a:t>4</a:t>
                      </a:r>
                      <a:r>
                        <a:rPr lang="en-US" sz="1200" baseline="30000" dirty="0"/>
                        <a:t>e</a:t>
                      </a:r>
                      <a:r>
                        <a:rPr lang="en-US" sz="1200" dirty="0"/>
                        <a:t> (</a:t>
                      </a:r>
                      <a:r>
                        <a:rPr lang="en-US" sz="1200" dirty="0" err="1"/>
                        <a:t>Mer</a:t>
                      </a:r>
                      <a:r>
                        <a:rPr lang="en-US" sz="1200" dirty="0"/>
                        <a:t>)</a:t>
                      </a:r>
                    </a:p>
                  </a:txBody>
                  <a:tcPr marT="34290" marB="34290">
                    <a:cell3D prstMaterial="dkEdge">
                      <a:bevel w="77470" h="12700" prst="softRound"/>
                      <a:lightRig rig="flood" dir="t"/>
                    </a:cell3D>
                  </a:tcPr>
                </a:tc>
                <a:tc>
                  <a:txBody>
                    <a:bodyPr/>
                    <a:lstStyle/>
                    <a:p>
                      <a:pPr algn="ctr"/>
                      <a:r>
                        <a:rPr lang="en-US" sz="1200" dirty="0"/>
                        <a:t>5</a:t>
                      </a:r>
                      <a:r>
                        <a:rPr lang="en-US" sz="1200" baseline="30000" dirty="0"/>
                        <a:t>e</a:t>
                      </a:r>
                      <a:r>
                        <a:rPr lang="en-US" sz="1200" dirty="0"/>
                        <a:t> (</a:t>
                      </a:r>
                      <a:r>
                        <a:rPr lang="en-US" sz="1200" dirty="0" err="1"/>
                        <a:t>Jeu</a:t>
                      </a:r>
                      <a:r>
                        <a:rPr lang="en-US" sz="1200" dirty="0"/>
                        <a:t>)</a:t>
                      </a:r>
                    </a:p>
                  </a:txBody>
                  <a:tcPr marT="34290" marB="34290">
                    <a:cell3D prstMaterial="dkEdge">
                      <a:bevel w="77470" h="12700" prst="softRound"/>
                      <a:lightRig rig="flood" dir="t"/>
                    </a:cell3D>
                  </a:tcPr>
                </a:tc>
                <a:tc>
                  <a:txBody>
                    <a:bodyPr/>
                    <a:lstStyle/>
                    <a:p>
                      <a:pPr algn="ctr"/>
                      <a:r>
                        <a:rPr lang="en-US" sz="1200" dirty="0"/>
                        <a:t>6</a:t>
                      </a:r>
                      <a:r>
                        <a:rPr lang="en-US" sz="1200" baseline="30000" dirty="0"/>
                        <a:t>e</a:t>
                      </a:r>
                      <a:r>
                        <a:rPr lang="en-US" sz="1200" dirty="0"/>
                        <a:t> (</a:t>
                      </a:r>
                      <a:r>
                        <a:rPr lang="en-US" sz="1200" dirty="0" err="1"/>
                        <a:t>Ven</a:t>
                      </a:r>
                      <a:r>
                        <a:rPr lang="en-US" sz="1200" dirty="0"/>
                        <a:t>)</a:t>
                      </a:r>
                    </a:p>
                  </a:txBody>
                  <a:tcPr marT="34290" marB="34290">
                    <a:cell3D prstMaterial="dkEdge">
                      <a:bevel w="77470" h="12700" prst="softRound"/>
                      <a:lightRig rig="flood" dir="t"/>
                    </a:cell3D>
                  </a:tcPr>
                </a:tc>
                <a:tc>
                  <a:txBody>
                    <a:bodyPr/>
                    <a:lstStyle/>
                    <a:p>
                      <a:pPr algn="ctr"/>
                      <a:r>
                        <a:rPr lang="en-US" sz="1200" dirty="0"/>
                        <a:t>7</a:t>
                      </a:r>
                      <a:r>
                        <a:rPr lang="en-US" sz="1200" baseline="30000" dirty="0"/>
                        <a:t>e</a:t>
                      </a:r>
                      <a:r>
                        <a:rPr lang="en-US" sz="1200" dirty="0"/>
                        <a:t> (</a:t>
                      </a:r>
                      <a:r>
                        <a:rPr lang="en-US" sz="1200" dirty="0" err="1"/>
                        <a:t>Shab</a:t>
                      </a:r>
                      <a:r>
                        <a:rPr lang="en-US" sz="1200" dirty="0"/>
                        <a:t>)</a:t>
                      </a:r>
                    </a:p>
                  </a:txBody>
                  <a:tcPr marT="34290" marB="34290">
                    <a:lnR w="12700" cmpd="sng">
                      <a:noFill/>
                    </a:lnR>
                    <a:cell3D prstMaterial="dkEdge">
                      <a:bevel w="77470" h="12700" prst="softRound"/>
                      <a:lightRig rig="flood" dir="t"/>
                    </a:cell3D>
                  </a:tcPr>
                </a:tc>
                <a:extLst>
                  <a:ext uri="{0D108BD9-81ED-4DB2-BD59-A6C34878D82A}">
                    <a16:rowId xmlns:a16="http://schemas.microsoft.com/office/drawing/2014/main" val="10000"/>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Sivan 1</a:t>
                      </a:r>
                    </a:p>
                  </a:txBody>
                  <a:tcPr marT="34290" marB="34290">
                    <a:cell3D prstMaterial="dkEdge">
                      <a:bevel w="77470" h="12700" prst="softRound"/>
                      <a:lightRig rig="flood" dir="t"/>
                    </a:cell3D>
                    <a:solidFill>
                      <a:schemeClr val="accent1"/>
                    </a:solidFill>
                  </a:tcPr>
                </a:tc>
                <a:tc>
                  <a:txBody>
                    <a:bodyPr/>
                    <a:lstStyle/>
                    <a:p>
                      <a:pPr algn="ctr"/>
                      <a:r>
                        <a:rPr lang="en-US" sz="1100" dirty="0"/>
                        <a:t>2</a:t>
                      </a:r>
                    </a:p>
                  </a:txBody>
                  <a:tcPr marT="34290" marB="34290">
                    <a:cell3D prstMaterial="dkEdge">
                      <a:bevel w="77470" h="12700" prst="softRound"/>
                      <a:lightRig rig="flood" dir="t"/>
                    </a:cell3D>
                    <a:solidFill>
                      <a:schemeClr val="accent1"/>
                    </a:solidFill>
                  </a:tcPr>
                </a:tc>
                <a:tc>
                  <a:txBody>
                    <a:bodyPr/>
                    <a:lstStyle/>
                    <a:p>
                      <a:pPr algn="ctr"/>
                      <a:r>
                        <a:rPr lang="en-US" sz="1100" dirty="0"/>
                        <a:t>3</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600" kern="1200" dirty="0">
                          <a:solidFill>
                            <a:schemeClr val="tx1"/>
                          </a:solidFill>
                          <a:effectLst>
                            <a:outerShdw blurRad="38100" dist="38100" dir="2700000" algn="tl">
                              <a:srgbClr val="000000">
                                <a:alpha val="43137"/>
                              </a:srgbClr>
                            </a:outerShdw>
                          </a:effectLst>
                          <a:latin typeface="+mn-lt"/>
                          <a:ea typeface="+mn-ea"/>
                          <a:cs typeface="+mn-cs"/>
                        </a:rPr>
                        <a:t>4</a:t>
                      </a:r>
                    </a:p>
                  </a:txBody>
                  <a:tcPr marT="34290" marB="34290">
                    <a:cell3D prstMaterial="dkEdge">
                      <a:bevel w="77470" h="12700" prst="softRound"/>
                      <a:lightRig rig="flood" dir="t"/>
                    </a:cell3D>
                    <a:solidFill>
                      <a:srgbClr val="FFCC00"/>
                    </a:solidFill>
                  </a:tcPr>
                </a:tc>
                <a:tc>
                  <a:txBody>
                    <a:bodyPr/>
                    <a:lstStyle/>
                    <a:p>
                      <a:pPr algn="ctr"/>
                      <a:r>
                        <a:rPr lang="en-US" sz="1100" b="0" dirty="0">
                          <a:solidFill>
                            <a:schemeClr val="tx1"/>
                          </a:solidFill>
                        </a:rPr>
                        <a:t>5 </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6</a:t>
                      </a:r>
                    </a:p>
                  </a:txBody>
                  <a:tcPr marT="34290" marB="34290">
                    <a:cell3D prstMaterial="dkEdge">
                      <a:bevel w="77470" h="12700" prst="softRound"/>
                      <a:lightRig rig="flood" dir="t"/>
                    </a:cell3D>
                    <a:solidFill>
                      <a:schemeClr val="accent1"/>
                    </a:solidFill>
                  </a:tcPr>
                </a:tc>
                <a:tc>
                  <a:txBody>
                    <a:bodyPr/>
                    <a:lstStyle/>
                    <a:p>
                      <a:pPr algn="ctr"/>
                      <a:r>
                        <a:rPr lang="en-US" sz="1100" b="0" dirty="0"/>
                        <a:t>7</a:t>
                      </a:r>
                    </a:p>
                  </a:txBody>
                  <a:tcPr marT="34290" marB="34290">
                    <a:cell3D prstMaterial="dkEdge">
                      <a:bevel w="77470" h="12700" prst="softRound"/>
                      <a:lightRig rig="flood" dir="t"/>
                    </a:cell3D>
                    <a:solidFill>
                      <a:schemeClr val="accent1"/>
                    </a:solidFill>
                  </a:tcPr>
                </a:tc>
                <a:extLst>
                  <a:ext uri="{0D108BD9-81ED-4DB2-BD59-A6C34878D82A}">
                    <a16:rowId xmlns:a16="http://schemas.microsoft.com/office/drawing/2014/main" val="10001"/>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8 </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kern="1200" dirty="0">
                          <a:solidFill>
                            <a:schemeClr val="dk1"/>
                          </a:solidFill>
                          <a:latin typeface="+mn-lt"/>
                          <a:ea typeface="+mn-ea"/>
                          <a:cs typeface="+mn-cs"/>
                        </a:rPr>
                        <a:t>9</a:t>
                      </a:r>
                    </a:p>
                  </a:txBody>
                  <a:tcPr marT="34290" marB="34290">
                    <a:cell3D prstMaterial="dkEdge">
                      <a:bevel w="77470" h="12700" prst="softRound"/>
                      <a:lightRig rig="flood" dir="t"/>
                    </a:cell3D>
                    <a:solidFill>
                      <a:schemeClr val="accent1"/>
                    </a:solidFill>
                  </a:tcPr>
                </a:tc>
                <a:tc>
                  <a:txBody>
                    <a:bodyPr/>
                    <a:lstStyle/>
                    <a:p>
                      <a:pPr algn="ctr"/>
                      <a:r>
                        <a:rPr lang="en-US" sz="1100" dirty="0"/>
                        <a:t>10</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b="0" kern="1200" dirty="0">
                          <a:solidFill>
                            <a:schemeClr val="tx1"/>
                          </a:solidFill>
                          <a:latin typeface="+mn-lt"/>
                          <a:ea typeface="+mn-ea"/>
                          <a:cs typeface="+mn-cs"/>
                        </a:rPr>
                        <a:t>11</a:t>
                      </a:r>
                    </a:p>
                  </a:txBody>
                  <a:tcPr marT="34290" marB="34290">
                    <a:cell3D prstMaterial="dkEdge">
                      <a:bevel w="77470" h="12700" prst="softRound"/>
                      <a:lightRig rig="flood" dir="t"/>
                    </a:cell3D>
                    <a:solidFill>
                      <a:schemeClr val="accent1"/>
                    </a:solidFill>
                  </a:tcPr>
                </a:tc>
                <a:tc>
                  <a:txBody>
                    <a:bodyPr/>
                    <a:lstStyle/>
                    <a:p>
                      <a:pPr algn="ctr"/>
                      <a:r>
                        <a:rPr lang="en-US" sz="1100" dirty="0"/>
                        <a:t>12</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13</a:t>
                      </a:r>
                    </a:p>
                  </a:txBody>
                  <a:tcPr marT="34290" marB="34290">
                    <a:cell3D prstMaterial="dkEdge">
                      <a:bevel w="77470" h="12700" prst="softRound"/>
                      <a:lightRig rig="flood" dir="t"/>
                    </a:cell3D>
                    <a:solidFill>
                      <a:schemeClr val="accent1"/>
                    </a:solidFill>
                  </a:tcPr>
                </a:tc>
                <a:tc>
                  <a:txBody>
                    <a:bodyPr/>
                    <a:lstStyle/>
                    <a:p>
                      <a:pPr algn="ctr"/>
                      <a:r>
                        <a:rPr lang="en-US" sz="1100" b="0" dirty="0"/>
                        <a:t>14</a:t>
                      </a:r>
                    </a:p>
                  </a:txBody>
                  <a:tcPr marT="34290" marB="34290">
                    <a:cell3D prstMaterial="dkEdge">
                      <a:bevel w="77470" h="12700" prst="softRound"/>
                      <a:lightRig rig="flood" dir="t"/>
                    </a:cell3D>
                    <a:solidFill>
                      <a:schemeClr val="accent1"/>
                    </a:solidFill>
                  </a:tcPr>
                </a:tc>
                <a:extLst>
                  <a:ext uri="{0D108BD9-81ED-4DB2-BD59-A6C34878D82A}">
                    <a16:rowId xmlns:a16="http://schemas.microsoft.com/office/drawing/2014/main" val="10002"/>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mn-lt"/>
                          <a:ea typeface="+mn-ea"/>
                          <a:cs typeface="+mn-cs"/>
                        </a:rPr>
                        <a:t>15 </a:t>
                      </a:r>
                    </a:p>
                  </a:txBody>
                  <a:tcPr marT="34290" marB="34290">
                    <a:cell3D prstMaterial="dkEdge">
                      <a:bevel w="77470" h="12700" prst="softRound"/>
                      <a:lightRig rig="flood" dir="t"/>
                    </a:cell3D>
                    <a:solidFill>
                      <a:schemeClr val="accent1"/>
                    </a:solidFill>
                  </a:tcPr>
                </a:tc>
                <a:tc>
                  <a:txBody>
                    <a:bodyPr/>
                    <a:lstStyle/>
                    <a:p>
                      <a:pPr algn="ctr"/>
                      <a:r>
                        <a:rPr lang="en-US" sz="1100" dirty="0"/>
                        <a:t>16</a:t>
                      </a:r>
                    </a:p>
                  </a:txBody>
                  <a:tcPr marT="34290" marB="34290">
                    <a:cell3D prstMaterial="dkEdge">
                      <a:bevel w="77470" h="12700" prst="softRound"/>
                      <a:lightRig rig="flood" dir="t"/>
                    </a:cell3D>
                    <a:solidFill>
                      <a:schemeClr val="accent1"/>
                    </a:solidFill>
                  </a:tcPr>
                </a:tc>
                <a:tc>
                  <a:txBody>
                    <a:bodyPr/>
                    <a:lstStyle/>
                    <a:p>
                      <a:pPr algn="ctr"/>
                      <a:r>
                        <a:rPr lang="en-US" sz="1100" dirty="0"/>
                        <a:t>17</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b="0" kern="1200" dirty="0">
                          <a:solidFill>
                            <a:schemeClr val="tx1"/>
                          </a:solidFill>
                          <a:latin typeface="+mn-lt"/>
                          <a:ea typeface="+mn-ea"/>
                          <a:cs typeface="+mn-cs"/>
                        </a:rPr>
                        <a:t>18</a:t>
                      </a:r>
                    </a:p>
                  </a:txBody>
                  <a:tcPr marT="34290" marB="34290">
                    <a:cell3D prstMaterial="dkEdge">
                      <a:bevel w="77470" h="12700" prst="softRound"/>
                      <a:lightRig rig="flood" dir="t"/>
                    </a:cell3D>
                    <a:solidFill>
                      <a:schemeClr val="accent1"/>
                    </a:solidFill>
                  </a:tcPr>
                </a:tc>
                <a:tc>
                  <a:txBody>
                    <a:bodyPr/>
                    <a:lstStyle/>
                    <a:p>
                      <a:pPr algn="ctr"/>
                      <a:r>
                        <a:rPr lang="en-US" sz="1100" dirty="0"/>
                        <a:t>19</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20</a:t>
                      </a:r>
                    </a:p>
                  </a:txBody>
                  <a:tcPr marT="34290" marB="34290">
                    <a:cell3D prstMaterial="dkEdge">
                      <a:bevel w="77470" h="12700" prst="softRound"/>
                      <a:lightRig rig="flood" dir="t"/>
                    </a:cell3D>
                    <a:solidFill>
                      <a:schemeClr val="accent1"/>
                    </a:solidFill>
                  </a:tcPr>
                </a:tc>
                <a:tc>
                  <a:txBody>
                    <a:bodyPr/>
                    <a:lstStyle/>
                    <a:p>
                      <a:pPr algn="ctr"/>
                      <a:r>
                        <a:rPr lang="en-US" sz="1100" b="0" dirty="0"/>
                        <a:t>21</a:t>
                      </a:r>
                    </a:p>
                  </a:txBody>
                  <a:tcPr marT="34290" marB="34290">
                    <a:cell3D prstMaterial="dkEdge">
                      <a:bevel w="77470" h="12700" prst="softRound"/>
                      <a:lightRig rig="flood" dir="t"/>
                    </a:cell3D>
                    <a:solidFill>
                      <a:schemeClr val="accent1"/>
                    </a:solidFill>
                  </a:tcPr>
                </a:tc>
                <a:extLst>
                  <a:ext uri="{0D108BD9-81ED-4DB2-BD59-A6C34878D82A}">
                    <a16:rowId xmlns:a16="http://schemas.microsoft.com/office/drawing/2014/main" val="10003"/>
                  </a:ext>
                </a:extLst>
              </a:tr>
              <a:tr h="247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22</a:t>
                      </a:r>
                    </a:p>
                  </a:txBody>
                  <a:tcPr marT="34290" marB="34290">
                    <a:cell3D prstMaterial="dkEdge">
                      <a:bevel w="77470" h="12700" prst="softRound"/>
                      <a:lightRig rig="flood" dir="t"/>
                    </a:cell3D>
                    <a:solidFill>
                      <a:schemeClr val="accent1"/>
                    </a:solidFill>
                  </a:tcPr>
                </a:tc>
                <a:tc>
                  <a:txBody>
                    <a:bodyPr/>
                    <a:lstStyle/>
                    <a:p>
                      <a:pPr algn="ctr"/>
                      <a:r>
                        <a:rPr lang="en-US" sz="1100" dirty="0"/>
                        <a:t>23</a:t>
                      </a:r>
                    </a:p>
                  </a:txBody>
                  <a:tcPr marT="34290" marB="34290">
                    <a:cell3D prstMaterial="dkEdge">
                      <a:bevel w="77470" h="12700" prst="softRound"/>
                      <a:lightRig rig="flood" dir="t"/>
                    </a:cell3D>
                    <a:solidFill>
                      <a:schemeClr val="accent1"/>
                    </a:solidFill>
                  </a:tcPr>
                </a:tc>
                <a:tc>
                  <a:txBody>
                    <a:bodyPr/>
                    <a:lstStyle/>
                    <a:p>
                      <a:pPr algn="ctr"/>
                      <a:r>
                        <a:rPr lang="en-US" sz="1100" dirty="0"/>
                        <a:t>24</a:t>
                      </a:r>
                    </a:p>
                  </a:txBody>
                  <a:tcPr marT="34290" marB="34290">
                    <a:lnB w="12700" cmpd="sng">
                      <a:noFill/>
                    </a:lnB>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b="0" kern="1200" dirty="0">
                          <a:solidFill>
                            <a:schemeClr val="tx1"/>
                          </a:solidFill>
                          <a:latin typeface="+mn-lt"/>
                          <a:ea typeface="+mn-ea"/>
                          <a:cs typeface="+mn-cs"/>
                        </a:rPr>
                        <a:t>25</a:t>
                      </a:r>
                    </a:p>
                  </a:txBody>
                  <a:tcPr marT="34290" marB="34290">
                    <a:lnB w="12700" cmpd="sng">
                      <a:noFill/>
                    </a:lnB>
                    <a:cell3D prstMaterial="dkEdge">
                      <a:bevel w="77470" h="12700" prst="softRound"/>
                      <a:lightRig rig="flood" dir="t"/>
                    </a:cell3D>
                    <a:solidFill>
                      <a:schemeClr val="accent1"/>
                    </a:solidFill>
                  </a:tcPr>
                </a:tc>
                <a:tc>
                  <a:txBody>
                    <a:bodyPr/>
                    <a:lstStyle/>
                    <a:p>
                      <a:pPr algn="ctr"/>
                      <a:r>
                        <a:rPr lang="en-US" sz="1100" dirty="0"/>
                        <a:t>26</a:t>
                      </a:r>
                    </a:p>
                  </a:txBody>
                  <a:tcPr marT="34290" marB="34290">
                    <a:lnB w="12700" cmpd="sng">
                      <a:noFill/>
                    </a:lnB>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27</a:t>
                      </a:r>
                    </a:p>
                  </a:txBody>
                  <a:tcPr marT="34290" marB="34290">
                    <a:lnB w="12700" cmpd="sng">
                      <a:noFill/>
                    </a:lnB>
                    <a:cell3D prstMaterial="dkEdge">
                      <a:bevel w="77470" h="12700" prst="softRound"/>
                      <a:lightRig rig="flood" dir="t"/>
                    </a:cell3D>
                    <a:solidFill>
                      <a:schemeClr val="accent1"/>
                    </a:solidFill>
                  </a:tcPr>
                </a:tc>
                <a:tc>
                  <a:txBody>
                    <a:bodyPr/>
                    <a:lstStyle/>
                    <a:p>
                      <a:pPr algn="ctr"/>
                      <a:r>
                        <a:rPr lang="en-US" sz="1100" b="0" dirty="0"/>
                        <a:t>28</a:t>
                      </a:r>
                    </a:p>
                  </a:txBody>
                  <a:tcPr marT="34290" marB="34290">
                    <a:lnB w="12700" cmpd="sng">
                      <a:noFill/>
                    </a:lnB>
                    <a:cell3D prstMaterial="dkEdge">
                      <a:bevel w="77470" h="12700" prst="softRound"/>
                      <a:lightRig rig="flood" dir="t"/>
                    </a:cell3D>
                    <a:solidFill>
                      <a:schemeClr val="accent1"/>
                    </a:solidFill>
                  </a:tcPr>
                </a:tc>
                <a:extLst>
                  <a:ext uri="{0D108BD9-81ED-4DB2-BD59-A6C34878D82A}">
                    <a16:rowId xmlns:a16="http://schemas.microsoft.com/office/drawing/2014/main" val="10004"/>
                  </a:ext>
                </a:extLst>
              </a:tr>
              <a:tr h="247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29</a:t>
                      </a:r>
                    </a:p>
                  </a:txBody>
                  <a:tcPr marT="34290" marB="34290">
                    <a:cell3D prstMaterial="dkEdge">
                      <a:bevel w="77470" h="12700" prst="softRound"/>
                      <a:lightRig rig="flood" dir="t"/>
                    </a:cell3D>
                    <a:solidFill>
                      <a:schemeClr val="accent1"/>
                    </a:solidFill>
                  </a:tcPr>
                </a:tc>
                <a:tc>
                  <a:txBody>
                    <a:bodyPr/>
                    <a:lstStyle/>
                    <a:p>
                      <a:pPr algn="ctr"/>
                      <a:r>
                        <a:rPr lang="en-US" sz="1100" dirty="0"/>
                        <a:t>30</a:t>
                      </a:r>
                    </a:p>
                  </a:txBody>
                  <a:tcPr marT="34290" marB="34290">
                    <a:lnR w="12700" cmpd="sng">
                      <a:noFill/>
                    </a:lnR>
                    <a:cell3D prstMaterial="dkEdge">
                      <a:bevel w="77470" h="12700" prst="softRound"/>
                      <a:lightRig rig="flood" dir="t"/>
                    </a:cell3D>
                    <a:solidFill>
                      <a:schemeClr val="accent1"/>
                    </a:solidFill>
                  </a:tcPr>
                </a:tc>
                <a:tc>
                  <a:txBody>
                    <a:bodyPr/>
                    <a:lstStyle/>
                    <a:p>
                      <a:pPr algn="ctr"/>
                      <a:endParaRPr lang="en-US" sz="110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extLst>
                  <a:ext uri="{0D108BD9-81ED-4DB2-BD59-A6C34878D82A}">
                    <a16:rowId xmlns:a16="http://schemas.microsoft.com/office/drawing/2014/main" val="10005"/>
                  </a:ext>
                </a:extLst>
              </a:tr>
            </a:tbl>
          </a:graphicData>
        </a:graphic>
      </p:graphicFrame>
      <p:sp>
        <p:nvSpPr>
          <p:cNvPr id="36" name="Rectangle 35"/>
          <p:cNvSpPr/>
          <p:nvPr/>
        </p:nvSpPr>
        <p:spPr>
          <a:xfrm>
            <a:off x="1971476" y="195485"/>
            <a:ext cx="4624984" cy="584775"/>
          </a:xfrm>
          <a:prstGeom prst="rect">
            <a:avLst/>
          </a:prstGeom>
        </p:spPr>
        <p:txBody>
          <a:bodyPr wrap="none">
            <a:spAutoFit/>
          </a:bodyPr>
          <a:lstStyle/>
          <a:p>
            <a:pPr algn="ct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Le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Calendrier</a:t>
            </a: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 de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l’Exode</a:t>
            </a:r>
            <a:endPar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endParaRPr>
          </a:p>
        </p:txBody>
      </p:sp>
      <p:sp>
        <p:nvSpPr>
          <p:cNvPr id="15" name="ZoneTexte 14"/>
          <p:cNvSpPr txBox="1"/>
          <p:nvPr/>
        </p:nvSpPr>
        <p:spPr>
          <a:xfrm>
            <a:off x="107253" y="2715766"/>
            <a:ext cx="8952538" cy="523220"/>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 Étant partis de </a:t>
            </a:r>
            <a:r>
              <a:rPr lang="fr-FR" sz="1400" dirty="0" err="1">
                <a:solidFill>
                  <a:schemeClr val="bg1">
                    <a:lumMod val="95000"/>
                  </a:schemeClr>
                </a:solidFill>
                <a:latin typeface="Arial" panose="020B0604020202020204" pitchFamily="34" charset="0"/>
                <a:cs typeface="Arial" panose="020B0604020202020204" pitchFamily="34" charset="0"/>
              </a:rPr>
              <a:t>Réphidim</a:t>
            </a:r>
            <a:r>
              <a:rPr lang="fr-FR" sz="1400" dirty="0">
                <a:solidFill>
                  <a:schemeClr val="bg1">
                    <a:lumMod val="95000"/>
                  </a:schemeClr>
                </a:solidFill>
                <a:latin typeface="Arial" panose="020B0604020202020204" pitchFamily="34" charset="0"/>
                <a:cs typeface="Arial" panose="020B0604020202020204" pitchFamily="34" charset="0"/>
              </a:rPr>
              <a:t>, ils vinrent au désert de Sinaï, et ils </a:t>
            </a:r>
            <a:r>
              <a:rPr lang="fr-FR" sz="1400" u="sng" dirty="0">
                <a:solidFill>
                  <a:schemeClr val="bg1">
                    <a:lumMod val="95000"/>
                  </a:schemeClr>
                </a:solidFill>
                <a:latin typeface="Arial" panose="020B0604020202020204" pitchFamily="34" charset="0"/>
                <a:cs typeface="Arial" panose="020B0604020202020204" pitchFamily="34" charset="0"/>
              </a:rPr>
              <a:t>campèrent</a:t>
            </a:r>
            <a:r>
              <a:rPr lang="fr-FR" sz="1400" dirty="0">
                <a:solidFill>
                  <a:schemeClr val="bg1">
                    <a:lumMod val="95000"/>
                  </a:schemeClr>
                </a:solidFill>
                <a:latin typeface="Arial" panose="020B0604020202020204" pitchFamily="34" charset="0"/>
                <a:cs typeface="Arial" panose="020B0604020202020204" pitchFamily="34" charset="0"/>
              </a:rPr>
              <a:t> dans le désert; et Israël campa là, vis-à-vis de la montagne. » </a:t>
            </a:r>
            <a:r>
              <a:rPr lang="fr-FR" sz="1200" dirty="0">
                <a:solidFill>
                  <a:srgbClr val="FFFF66"/>
                </a:solidFill>
                <a:latin typeface="Arial" panose="020B0604020202020204" pitchFamily="34" charset="0"/>
                <a:cs typeface="Arial" panose="020B0604020202020204" pitchFamily="34" charset="0"/>
              </a:rPr>
              <a:t>Exode 19.2</a:t>
            </a:r>
          </a:p>
        </p:txBody>
      </p:sp>
      <p:sp>
        <p:nvSpPr>
          <p:cNvPr id="10" name="Virage 9"/>
          <p:cNvSpPr/>
          <p:nvPr/>
        </p:nvSpPr>
        <p:spPr>
          <a:xfrm flipV="1">
            <a:off x="1160178" y="3291830"/>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1720702" y="3378001"/>
            <a:ext cx="4723506" cy="307777"/>
          </a:xfrm>
          <a:prstGeom prst="rect">
            <a:avLst/>
          </a:prstGeom>
          <a:noFill/>
          <a:ln>
            <a:solidFill>
              <a:srgbClr val="FFFF00"/>
            </a:solidFill>
            <a:prstDash val="sysDash"/>
          </a:ln>
        </p:spPr>
        <p:txBody>
          <a:bodyPr wrap="square" rtlCol="0">
            <a:spAutoFit/>
          </a:bodyPr>
          <a:lstStyle/>
          <a:p>
            <a:r>
              <a:rPr lang="fr-FR" sz="1400" dirty="0">
                <a:solidFill>
                  <a:schemeClr val="bg1"/>
                </a:solidFill>
                <a:latin typeface="Spectral Light" panose="02020302060000000000" pitchFamily="18" charset="0"/>
                <a:cs typeface="Arial" panose="020B0604020202020204" pitchFamily="34" charset="0"/>
              </a:rPr>
              <a:t>Mise en place du campement le 4 </a:t>
            </a:r>
            <a:r>
              <a:rPr lang="fr-FR" sz="1400" dirty="0" err="1">
                <a:solidFill>
                  <a:schemeClr val="bg1"/>
                </a:solidFill>
                <a:latin typeface="Spectral Light" panose="02020302060000000000" pitchFamily="18" charset="0"/>
                <a:cs typeface="Arial" panose="020B0604020202020204" pitchFamily="34" charset="0"/>
              </a:rPr>
              <a:t>sivan</a:t>
            </a:r>
            <a:r>
              <a:rPr lang="fr-FR" sz="1400" dirty="0">
                <a:solidFill>
                  <a:schemeClr val="bg1"/>
                </a:solidFill>
                <a:latin typeface="Spectral Light" panose="02020302060000000000" pitchFamily="18" charset="0"/>
                <a:cs typeface="Arial" panose="020B0604020202020204" pitchFamily="34" charset="0"/>
              </a:rPr>
              <a:t>, face à la montagne</a:t>
            </a:r>
          </a:p>
        </p:txBody>
      </p:sp>
      <p:sp>
        <p:nvSpPr>
          <p:cNvPr id="12" name="ZoneTexte 11"/>
          <p:cNvSpPr txBox="1"/>
          <p:nvPr/>
        </p:nvSpPr>
        <p:spPr>
          <a:xfrm>
            <a:off x="107253" y="3781726"/>
            <a:ext cx="8952538" cy="307777"/>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 Moïse </a:t>
            </a:r>
            <a:r>
              <a:rPr lang="fr-FR" sz="140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monta</a:t>
            </a:r>
            <a:r>
              <a:rPr lang="fr-FR" sz="1400" dirty="0">
                <a:solidFill>
                  <a:schemeClr val="bg1">
                    <a:lumMod val="95000"/>
                  </a:schemeClr>
                </a:solidFill>
                <a:latin typeface="Arial" panose="020B0604020202020204" pitchFamily="34" charset="0"/>
                <a:cs typeface="Arial" panose="020B0604020202020204" pitchFamily="34" charset="0"/>
              </a:rPr>
              <a:t> vers Elohim et YHWH l'appela du haut de la montagne… » </a:t>
            </a:r>
            <a:r>
              <a:rPr lang="fr-FR" sz="1200" dirty="0">
                <a:solidFill>
                  <a:srgbClr val="FFFF66"/>
                </a:solidFill>
                <a:latin typeface="Arial" panose="020B0604020202020204" pitchFamily="34" charset="0"/>
                <a:cs typeface="Arial" panose="020B0604020202020204" pitchFamily="34" charset="0"/>
              </a:rPr>
              <a:t>Exode 19.3a</a:t>
            </a:r>
          </a:p>
        </p:txBody>
      </p:sp>
      <p:sp>
        <p:nvSpPr>
          <p:cNvPr id="13" name="Virage 12"/>
          <p:cNvSpPr/>
          <p:nvPr/>
        </p:nvSpPr>
        <p:spPr>
          <a:xfrm flipV="1">
            <a:off x="1160178" y="4207079"/>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ZoneTexte 15"/>
          <p:cNvSpPr txBox="1"/>
          <p:nvPr/>
        </p:nvSpPr>
        <p:spPr>
          <a:xfrm>
            <a:off x="1720702" y="4293250"/>
            <a:ext cx="2707282" cy="307777"/>
          </a:xfrm>
          <a:prstGeom prst="rect">
            <a:avLst/>
          </a:prstGeom>
          <a:noFill/>
          <a:ln>
            <a:solidFill>
              <a:srgbClr val="FFFF00"/>
            </a:solidFill>
            <a:prstDash val="sysDash"/>
          </a:ln>
        </p:spPr>
        <p:txBody>
          <a:bodyPr wrap="square" rtlCol="0">
            <a:spAutoFit/>
          </a:bodyPr>
          <a:lstStyle/>
          <a:p>
            <a:r>
              <a:rPr lang="fr-FR" sz="1400" dirty="0">
                <a:solidFill>
                  <a:srgbClr val="00FF00"/>
                </a:solidFill>
                <a:latin typeface="Spectral Light" panose="02020302060000000000" pitchFamily="18" charset="0"/>
                <a:cs typeface="Arial" panose="020B0604020202020204" pitchFamily="34" charset="0"/>
              </a:rPr>
              <a:t>1</a:t>
            </a:r>
            <a:r>
              <a:rPr lang="fr-FR" sz="1400" baseline="30000" dirty="0">
                <a:solidFill>
                  <a:srgbClr val="00FF00"/>
                </a:solidFill>
                <a:latin typeface="Spectral Light" panose="02020302060000000000" pitchFamily="18" charset="0"/>
                <a:cs typeface="Arial" panose="020B0604020202020204" pitchFamily="34" charset="0"/>
              </a:rPr>
              <a:t>ere</a:t>
            </a:r>
            <a:r>
              <a:rPr lang="fr-FR" sz="1400" dirty="0">
                <a:solidFill>
                  <a:schemeClr val="bg1"/>
                </a:solidFill>
                <a:latin typeface="Spectral Light" panose="02020302060000000000" pitchFamily="18" charset="0"/>
                <a:cs typeface="Arial" panose="020B0604020202020204" pitchFamily="34" charset="0"/>
              </a:rPr>
              <a:t> montée de Moïse le 5 </a:t>
            </a:r>
            <a:r>
              <a:rPr lang="fr-FR" sz="1400" dirty="0" err="1">
                <a:solidFill>
                  <a:schemeClr val="bg1"/>
                </a:solidFill>
                <a:latin typeface="Spectral Light" panose="02020302060000000000" pitchFamily="18" charset="0"/>
                <a:cs typeface="Arial" panose="020B0604020202020204" pitchFamily="34" charset="0"/>
              </a:rPr>
              <a:t>sivan</a:t>
            </a:r>
            <a:endParaRPr lang="fr-FR" sz="1400" dirty="0">
              <a:solidFill>
                <a:schemeClr val="bg1"/>
              </a:solidFill>
              <a:latin typeface="Spectral Light" panose="02020302060000000000" pitchFamily="18" charset="0"/>
              <a:cs typeface="Arial" panose="020B0604020202020204" pitchFamily="34" charset="0"/>
            </a:endParaRPr>
          </a:p>
        </p:txBody>
      </p:sp>
      <p:sp>
        <p:nvSpPr>
          <p:cNvPr id="4" name="Flèche vers le haut 3"/>
          <p:cNvSpPr/>
          <p:nvPr/>
        </p:nvSpPr>
        <p:spPr>
          <a:xfrm rot="2704669">
            <a:off x="4789331" y="4315244"/>
            <a:ext cx="136630" cy="263789"/>
          </a:xfrm>
          <a:prstGeom prst="upArrow">
            <a:avLst/>
          </a:prstGeom>
          <a:solidFill>
            <a:schemeClr val="bg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368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fade">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0" nodeType="clickEffect">
                                  <p:stCondLst>
                                    <p:cond delay="0"/>
                                  </p:stCondLst>
                                  <p:childTnLst>
                                    <p:animMotion origin="layout" path="M -3.61111E-6 -0.61574 L -3.61111E-6 1.11111E-6 " pathEditMode="relative" rAng="0" ptsTypes="AA">
                                      <p:cBhvr>
                                        <p:cTn id="41" dur="2000" spd="-100000" fill="hold"/>
                                        <p:tgtEl>
                                          <p:spTgt spid="4"/>
                                        </p:tgtEl>
                                        <p:attrNameLst>
                                          <p:attrName>ppt_x</p:attrName>
                                          <p:attrName>ppt_y</p:attrName>
                                        </p:attrNameLst>
                                      </p:cBhvr>
                                      <p:rCtr x="0" y="307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animBg="1"/>
      <p:bldP spid="12" grpId="0"/>
      <p:bldP spid="13" grpId="0" animBg="1"/>
      <p:bldP spid="4" grpId="0" animBg="1"/>
      <p:bldP spid="4"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69</a:t>
            </a:fld>
            <a:endParaRPr lang="fr-FR" dirty="0">
              <a:solidFill>
                <a:schemeClr val="bg1">
                  <a:lumMod val="75000"/>
                </a:schemeClr>
              </a:solidFill>
            </a:endParaRPr>
          </a:p>
        </p:txBody>
      </p:sp>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2463"/>
          <a:stretch/>
        </p:blipFill>
        <p:spPr bwMode="auto">
          <a:xfrm>
            <a:off x="-1" y="0"/>
            <a:ext cx="9144001" cy="5143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712" y="-37887"/>
            <a:ext cx="9197422" cy="52196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2" name="Picture 4" descr="Related image"/>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417228">
            <a:off x="4067944" y="3795886"/>
            <a:ext cx="714889" cy="679947"/>
          </a:xfrm>
          <a:prstGeom prst="rect">
            <a:avLst/>
          </a:prstGeom>
          <a:noFill/>
          <a:effectLst>
            <a:glow rad="635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 name="ZoneTexte 9"/>
          <p:cNvSpPr txBox="1">
            <a:spLocks/>
          </p:cNvSpPr>
          <p:nvPr/>
        </p:nvSpPr>
        <p:spPr>
          <a:xfrm>
            <a:off x="1403648" y="195486"/>
            <a:ext cx="3672408" cy="1323439"/>
          </a:xfrm>
          <a:prstGeom prst="rect">
            <a:avLst/>
          </a:prstGeom>
          <a:noFill/>
        </p:spPr>
        <p:txBody>
          <a:bodyPr wrap="square" rtlCol="0">
            <a:spAutoFit/>
          </a:bodyPr>
          <a:lstStyle/>
          <a:p>
            <a:pPr algn="ctr"/>
            <a:r>
              <a:rPr lang="fr-FR" sz="4000" dirty="0">
                <a:solidFill>
                  <a:schemeClr val="bg1"/>
                </a:solidFill>
                <a:effectLst>
                  <a:glow rad="63500">
                    <a:schemeClr val="accent3">
                      <a:satMod val="175000"/>
                      <a:alpha val="40000"/>
                    </a:schemeClr>
                  </a:glow>
                </a:effectLst>
                <a:latin typeface="Spectral ExtraLight" panose="02020202060000000000" pitchFamily="18" charset="0"/>
                <a:ea typeface="BatangChe" panose="02030609000101010101" pitchFamily="49" charset="-127"/>
              </a:rPr>
              <a:t>1</a:t>
            </a:r>
            <a:r>
              <a:rPr lang="fr-FR" sz="4000" baseline="30000" dirty="0">
                <a:solidFill>
                  <a:schemeClr val="bg1"/>
                </a:solidFill>
                <a:effectLst>
                  <a:glow rad="63500">
                    <a:schemeClr val="accent3">
                      <a:satMod val="175000"/>
                      <a:alpha val="40000"/>
                    </a:schemeClr>
                  </a:glow>
                </a:effectLst>
                <a:latin typeface="Spectral ExtraLight" panose="02020202060000000000" pitchFamily="18" charset="0"/>
                <a:ea typeface="BatangChe" panose="02030609000101010101" pitchFamily="49" charset="-127"/>
              </a:rPr>
              <a:t>ère</a:t>
            </a:r>
            <a:r>
              <a:rPr lang="fr-FR" sz="4000" dirty="0">
                <a:solidFill>
                  <a:schemeClr val="bg1"/>
                </a:solidFill>
                <a:effectLst>
                  <a:glow rad="63500">
                    <a:schemeClr val="accent3">
                      <a:satMod val="175000"/>
                      <a:alpha val="40000"/>
                    </a:schemeClr>
                  </a:glow>
                </a:effectLst>
                <a:latin typeface="Spectral ExtraLight" panose="02020202060000000000" pitchFamily="18" charset="0"/>
                <a:ea typeface="BatangChe" panose="02030609000101010101" pitchFamily="49" charset="-127"/>
              </a:rPr>
              <a:t> montée le</a:t>
            </a:r>
          </a:p>
          <a:p>
            <a:pPr algn="ctr"/>
            <a:r>
              <a:rPr lang="fr-FR" sz="2400" dirty="0">
                <a:solidFill>
                  <a:schemeClr val="bg1"/>
                </a:solidFill>
                <a:effectLst>
                  <a:glow rad="63500">
                    <a:schemeClr val="accent3">
                      <a:satMod val="175000"/>
                      <a:alpha val="40000"/>
                    </a:schemeClr>
                  </a:glow>
                </a:effectLst>
                <a:latin typeface="Spectral ExtraLight" panose="02020202060000000000" pitchFamily="18" charset="0"/>
                <a:ea typeface="BatangChe" panose="02030609000101010101" pitchFamily="49" charset="-127"/>
              </a:rPr>
              <a:t>jeudi</a:t>
            </a:r>
            <a:r>
              <a:rPr lang="fr-FR" sz="4000" dirty="0">
                <a:solidFill>
                  <a:schemeClr val="bg1"/>
                </a:solidFill>
                <a:effectLst>
                  <a:glow rad="63500">
                    <a:schemeClr val="accent3">
                      <a:satMod val="175000"/>
                      <a:alpha val="40000"/>
                    </a:schemeClr>
                  </a:glow>
                </a:effectLst>
                <a:latin typeface="Spectral ExtraLight" panose="02020202060000000000" pitchFamily="18" charset="0"/>
                <a:ea typeface="BatangChe" panose="02030609000101010101" pitchFamily="49" charset="-127"/>
              </a:rPr>
              <a:t> 5 </a:t>
            </a:r>
            <a:r>
              <a:rPr lang="fr-FR" sz="4000" dirty="0" err="1">
                <a:solidFill>
                  <a:schemeClr val="bg1"/>
                </a:solidFill>
                <a:effectLst>
                  <a:glow rad="63500">
                    <a:schemeClr val="accent3">
                      <a:satMod val="175000"/>
                      <a:alpha val="40000"/>
                    </a:schemeClr>
                  </a:glow>
                </a:effectLst>
                <a:latin typeface="Spectral ExtraLight" panose="02020202060000000000" pitchFamily="18" charset="0"/>
                <a:ea typeface="BatangChe" panose="02030609000101010101" pitchFamily="49" charset="-127"/>
              </a:rPr>
              <a:t>sivan</a:t>
            </a:r>
            <a:endParaRPr lang="fr-FR" sz="4000" dirty="0">
              <a:solidFill>
                <a:schemeClr val="bg1"/>
              </a:solidFill>
              <a:effectLst>
                <a:glow rad="63500">
                  <a:schemeClr val="accent3">
                    <a:satMod val="175000"/>
                    <a:alpha val="40000"/>
                  </a:schemeClr>
                </a:glow>
              </a:effectLst>
              <a:latin typeface="Spectral ExtraLight" panose="02020202060000000000" pitchFamily="18" charset="0"/>
              <a:ea typeface="BatangChe" panose="02030609000101010101" pitchFamily="49" charset="-127"/>
            </a:endParaRPr>
          </a:p>
        </p:txBody>
      </p:sp>
    </p:spTree>
    <p:extLst>
      <p:ext uri="{BB962C8B-B14F-4D97-AF65-F5344CB8AC3E}">
        <p14:creationId xmlns:p14="http://schemas.microsoft.com/office/powerpoint/2010/main" val="160560275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4.16667E-6 3.65207E-6 L 0.11059 -0.42968 " pathEditMode="relative" rAng="0" ptsTypes="AA">
                                      <p:cBhvr>
                                        <p:cTn id="6" dur="2000" fill="hold"/>
                                        <p:tgtEl>
                                          <p:spTgt spid="2052"/>
                                        </p:tgtEl>
                                        <p:attrNameLst>
                                          <p:attrName>ppt_x</p:attrName>
                                          <p:attrName>ppt_y</p:attrName>
                                        </p:attrNameLst>
                                      </p:cBhvr>
                                      <p:rCtr x="5521" y="-214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710" y="-180690"/>
            <a:ext cx="9170709" cy="5335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6711" y="-180690"/>
            <a:ext cx="9170709" cy="533509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7</a:t>
            </a:fld>
            <a:endParaRPr lang="fr-FR" dirty="0">
              <a:solidFill>
                <a:schemeClr val="bg1">
                  <a:lumMod val="75000"/>
                </a:schemeClr>
              </a:solidFill>
            </a:endParaRPr>
          </a:p>
        </p:txBody>
      </p:sp>
      <p:sp>
        <p:nvSpPr>
          <p:cNvPr id="24" name="ZoneTexte 23"/>
          <p:cNvSpPr txBox="1"/>
          <p:nvPr/>
        </p:nvSpPr>
        <p:spPr>
          <a:xfrm>
            <a:off x="275642" y="0"/>
            <a:ext cx="8868357" cy="523220"/>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Le commandement de Yahuah est précis : </a:t>
            </a:r>
            <a:r>
              <a:rPr lang="fr-FR" sz="1400" dirty="0">
                <a:solidFill>
                  <a:srgbClr val="00B0F0"/>
                </a:solidFill>
                <a:latin typeface="Arial" panose="020B0604020202020204" pitchFamily="34" charset="0"/>
                <a:cs typeface="Arial" panose="020B0604020202020204" pitchFamily="34" charset="0"/>
              </a:rPr>
              <a:t>trois jours de voyage </a:t>
            </a:r>
            <a:r>
              <a:rPr lang="fr-FR" sz="1400" dirty="0">
                <a:solidFill>
                  <a:schemeClr val="bg1"/>
                </a:solidFill>
                <a:latin typeface="Arial" panose="020B0604020202020204" pitchFamily="34" charset="0"/>
                <a:cs typeface="Arial" panose="020B0604020202020204" pitchFamily="34" charset="0"/>
              </a:rPr>
              <a:t>pour les Hébreux sont requis pour accomplir les </a:t>
            </a:r>
            <a:r>
              <a:rPr lang="fr-FR" sz="1400" dirty="0">
                <a:solidFill>
                  <a:srgbClr val="66FF66"/>
                </a:solidFill>
                <a:latin typeface="Arial" panose="020B0604020202020204" pitchFamily="34" charset="0"/>
                <a:cs typeface="Arial" panose="020B0604020202020204" pitchFamily="34" charset="0"/>
              </a:rPr>
              <a:t>sacrifices</a:t>
            </a:r>
            <a:r>
              <a:rPr lang="fr-FR" sz="1400" dirty="0">
                <a:solidFill>
                  <a:schemeClr val="bg1"/>
                </a:solidFill>
                <a:latin typeface="Arial" panose="020B0604020202020204" pitchFamily="34" charset="0"/>
                <a:cs typeface="Arial" panose="020B0604020202020204" pitchFamily="34" charset="0"/>
              </a:rPr>
              <a:t> </a:t>
            </a:r>
            <a:r>
              <a:rPr lang="fr-FR" sz="1400" u="sng" dirty="0">
                <a:solidFill>
                  <a:schemeClr val="bg1"/>
                </a:solidFill>
                <a:latin typeface="Arial" panose="020B0604020202020204" pitchFamily="34" charset="0"/>
                <a:cs typeface="Arial" panose="020B0604020202020204" pitchFamily="34" charset="0"/>
              </a:rPr>
              <a:t>en toute sécurité</a:t>
            </a:r>
            <a:r>
              <a:rPr lang="fr-FR" sz="1400" dirty="0">
                <a:solidFill>
                  <a:schemeClr val="bg1"/>
                </a:solidFill>
                <a:latin typeface="Arial" panose="020B0604020202020204" pitchFamily="34" charset="0"/>
                <a:cs typeface="Arial" panose="020B0604020202020204" pitchFamily="34" charset="0"/>
              </a:rPr>
              <a:t>.</a:t>
            </a:r>
          </a:p>
        </p:txBody>
      </p:sp>
      <p:sp>
        <p:nvSpPr>
          <p:cNvPr id="19" name="ZoneTexte 18"/>
          <p:cNvSpPr txBox="1"/>
          <p:nvPr/>
        </p:nvSpPr>
        <p:spPr>
          <a:xfrm>
            <a:off x="275642" y="549732"/>
            <a:ext cx="7670297" cy="523220"/>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Le Pharaon suggère autre </a:t>
            </a:r>
            <a:r>
              <a:rPr lang="fr-FR" sz="1400" dirty="0">
                <a:solidFill>
                  <a:schemeClr val="bg1"/>
                </a:solidFill>
                <a:latin typeface="Arial" panose="020B0604020202020204" pitchFamily="34" charset="0"/>
                <a:cs typeface="Arial" panose="020B0604020202020204" pitchFamily="34" charset="0"/>
              </a:rPr>
              <a:t>chose : « Pharaon appela Moïse et Aaron et dit : </a:t>
            </a:r>
            <a:r>
              <a:rPr lang="fr-FR" sz="1400" dirty="0">
                <a:solidFill>
                  <a:srgbClr val="00B0F0"/>
                </a:solidFill>
                <a:latin typeface="Arial" panose="020B0604020202020204" pitchFamily="34" charset="0"/>
                <a:cs typeface="Arial" panose="020B0604020202020204" pitchFamily="34" charset="0"/>
              </a:rPr>
              <a:t>allez</a:t>
            </a:r>
            <a:r>
              <a:rPr lang="fr-FR" sz="1400" dirty="0">
                <a:solidFill>
                  <a:schemeClr val="bg1"/>
                </a:solidFill>
                <a:latin typeface="Arial" panose="020B0604020202020204" pitchFamily="34" charset="0"/>
                <a:cs typeface="Arial" panose="020B0604020202020204" pitchFamily="34" charset="0"/>
              </a:rPr>
              <a:t>, offrez des </a:t>
            </a:r>
            <a:r>
              <a:rPr lang="fr-FR" sz="1400" dirty="0">
                <a:solidFill>
                  <a:srgbClr val="66FF66"/>
                </a:solidFill>
                <a:latin typeface="Arial" panose="020B0604020202020204" pitchFamily="34" charset="0"/>
                <a:cs typeface="Arial" panose="020B0604020202020204" pitchFamily="34" charset="0"/>
              </a:rPr>
              <a:t>sacrifices</a:t>
            </a:r>
            <a:r>
              <a:rPr lang="fr-FR" sz="1400" dirty="0">
                <a:solidFill>
                  <a:schemeClr val="bg1"/>
                </a:solidFill>
                <a:latin typeface="Arial" panose="020B0604020202020204" pitchFamily="34" charset="0"/>
                <a:cs typeface="Arial" panose="020B0604020202020204" pitchFamily="34" charset="0"/>
              </a:rPr>
              <a:t> à votre El </a:t>
            </a:r>
            <a:r>
              <a:rPr lang="fr-FR" sz="1400" dirty="0">
                <a:solidFill>
                  <a:srgbClr val="DF57FF"/>
                </a:solidFill>
                <a:latin typeface="Arial" panose="020B0604020202020204" pitchFamily="34" charset="0"/>
                <a:cs typeface="Arial" panose="020B0604020202020204" pitchFamily="34" charset="0"/>
              </a:rPr>
              <a:t>dans le pays</a:t>
            </a:r>
            <a:r>
              <a:rPr lang="fr-FR" sz="1400" dirty="0">
                <a:solidFill>
                  <a:schemeClr val="bg1"/>
                </a:solidFill>
                <a:latin typeface="Arial" panose="020B0604020202020204" pitchFamily="34" charset="0"/>
                <a:cs typeface="Arial" panose="020B0604020202020204" pitchFamily="34" charset="0"/>
              </a:rPr>
              <a:t>. » </a:t>
            </a:r>
            <a:r>
              <a:rPr lang="fr-FR" sz="1200" dirty="0">
                <a:solidFill>
                  <a:srgbClr val="FFFF66"/>
                </a:solidFill>
                <a:latin typeface="Arial" panose="020B0604020202020204" pitchFamily="34" charset="0"/>
                <a:cs typeface="Arial" panose="020B0604020202020204" pitchFamily="34" charset="0"/>
              </a:rPr>
              <a:t>Exode 8.21</a:t>
            </a:r>
          </a:p>
        </p:txBody>
      </p:sp>
      <p:sp>
        <p:nvSpPr>
          <p:cNvPr id="42" name="ZoneTexte 41"/>
          <p:cNvSpPr txBox="1"/>
          <p:nvPr/>
        </p:nvSpPr>
        <p:spPr>
          <a:xfrm>
            <a:off x="299982" y="2027059"/>
            <a:ext cx="8487561" cy="738664"/>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Les plupart des animaux vivants dans l‘Égypte antique étaient </a:t>
            </a:r>
            <a:r>
              <a:rPr lang="fr-FR" sz="1400" u="sng" dirty="0">
                <a:solidFill>
                  <a:schemeClr val="bg1">
                    <a:lumMod val="95000"/>
                  </a:schemeClr>
                </a:solidFill>
                <a:latin typeface="Arial" panose="020B0604020202020204" pitchFamily="34" charset="0"/>
                <a:cs typeface="Arial" panose="020B0604020202020204" pitchFamily="34" charset="0"/>
              </a:rPr>
              <a:t>sacralisés</a:t>
            </a:r>
            <a:r>
              <a:rPr lang="fr-FR" sz="1400" dirty="0">
                <a:solidFill>
                  <a:schemeClr val="bg1">
                    <a:lumMod val="95000"/>
                  </a:schemeClr>
                </a:solidFill>
                <a:latin typeface="Arial" panose="020B0604020202020204" pitchFamily="34" charset="0"/>
                <a:cs typeface="Arial" panose="020B0604020202020204" pitchFamily="34" charset="0"/>
              </a:rPr>
              <a:t> et </a:t>
            </a:r>
            <a:r>
              <a:rPr lang="fr-FR" sz="1400" u="sng" dirty="0">
                <a:solidFill>
                  <a:schemeClr val="bg1">
                    <a:lumMod val="95000"/>
                  </a:schemeClr>
                </a:solidFill>
                <a:latin typeface="Arial" panose="020B0604020202020204" pitchFamily="34" charset="0"/>
                <a:cs typeface="Arial" panose="020B0604020202020204" pitchFamily="34" charset="0"/>
              </a:rPr>
              <a:t>idolâtrés</a:t>
            </a:r>
            <a:r>
              <a:rPr lang="fr-FR" sz="1400" dirty="0">
                <a:solidFill>
                  <a:schemeClr val="bg1">
                    <a:lumMod val="95000"/>
                  </a:schemeClr>
                </a:solidFill>
                <a:latin typeface="Arial" panose="020B0604020202020204" pitchFamily="34" charset="0"/>
                <a:cs typeface="Arial" panose="020B0604020202020204" pitchFamily="34" charset="0"/>
              </a:rPr>
              <a:t>.</a:t>
            </a:r>
          </a:p>
          <a:p>
            <a:r>
              <a:rPr lang="fr-FR" sz="1400" dirty="0">
                <a:solidFill>
                  <a:schemeClr val="bg1">
                    <a:lumMod val="95000"/>
                  </a:schemeClr>
                </a:solidFill>
                <a:latin typeface="Arial" panose="020B0604020202020204" pitchFamily="34" charset="0"/>
                <a:cs typeface="Arial" panose="020B0604020202020204" pitchFamily="34" charset="0"/>
              </a:rPr>
              <a:t>Le </a:t>
            </a:r>
            <a:r>
              <a:rPr lang="fr-FR" sz="1400" u="sng" dirty="0">
                <a:solidFill>
                  <a:schemeClr val="bg1">
                    <a:lumMod val="95000"/>
                  </a:schemeClr>
                </a:solidFill>
                <a:latin typeface="Arial" panose="020B0604020202020204" pitchFamily="34" charset="0"/>
                <a:cs typeface="Arial" panose="020B0604020202020204" pitchFamily="34" charset="0"/>
              </a:rPr>
              <a:t>sacrifice rituel des bovidés</a:t>
            </a:r>
            <a:r>
              <a:rPr lang="fr-FR" sz="1400" dirty="0">
                <a:solidFill>
                  <a:schemeClr val="bg1">
                    <a:lumMod val="95000"/>
                  </a:schemeClr>
                </a:solidFill>
                <a:latin typeface="Arial" panose="020B0604020202020204" pitchFamily="34" charset="0"/>
                <a:cs typeface="Arial" panose="020B0604020202020204" pitchFamily="34" charset="0"/>
              </a:rPr>
              <a:t> (ruminants) était un élément </a:t>
            </a:r>
            <a:r>
              <a:rPr lang="fr-FR" sz="1400" u="sng" dirty="0">
                <a:solidFill>
                  <a:schemeClr val="bg1">
                    <a:lumMod val="95000"/>
                  </a:schemeClr>
                </a:solidFill>
                <a:latin typeface="Arial" panose="020B0604020202020204" pitchFamily="34" charset="0"/>
                <a:cs typeface="Arial" panose="020B0604020202020204" pitchFamily="34" charset="0"/>
              </a:rPr>
              <a:t>indispensable au culte divin</a:t>
            </a:r>
            <a:r>
              <a:rPr lang="fr-FR" sz="1400" dirty="0">
                <a:solidFill>
                  <a:schemeClr val="bg1">
                    <a:lumMod val="95000"/>
                  </a:schemeClr>
                </a:solidFill>
                <a:latin typeface="Arial" panose="020B0604020202020204" pitchFamily="34" charset="0"/>
                <a:cs typeface="Arial" panose="020B0604020202020204" pitchFamily="34" charset="0"/>
              </a:rPr>
              <a:t> de l'Egypte antique, il permettait le maintient du défunt dans l’au-delà. </a:t>
            </a:r>
            <a:endParaRPr lang="fr-FR" sz="1200" dirty="0">
              <a:solidFill>
                <a:srgbClr val="FFFF66"/>
              </a:solidFill>
              <a:latin typeface="Arial" panose="020B0604020202020204" pitchFamily="34" charset="0"/>
              <a:cs typeface="Arial" panose="020B0604020202020204" pitchFamily="34" charset="0"/>
            </a:endParaRPr>
          </a:p>
        </p:txBody>
      </p:sp>
      <p:sp>
        <p:nvSpPr>
          <p:cNvPr id="43" name="ZoneTexte 42"/>
          <p:cNvSpPr txBox="1"/>
          <p:nvPr/>
        </p:nvSpPr>
        <p:spPr>
          <a:xfrm>
            <a:off x="299982" y="2765723"/>
            <a:ext cx="8487561" cy="523220"/>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Afin d’éviter tout conflit supplémentaire, Yahuah savait qu’il faudrait aux Hébreux un éloignement de </a:t>
            </a:r>
            <a:r>
              <a:rPr lang="fr-FR" sz="1400" dirty="0">
                <a:solidFill>
                  <a:srgbClr val="00B0F0"/>
                </a:solidFill>
                <a:latin typeface="Arial" panose="020B0604020202020204" pitchFamily="34" charset="0"/>
                <a:cs typeface="Arial" panose="020B0604020202020204" pitchFamily="34" charset="0"/>
              </a:rPr>
              <a:t>3 jours de marches</a:t>
            </a:r>
            <a:r>
              <a:rPr lang="fr-FR" sz="1400" dirty="0">
                <a:solidFill>
                  <a:schemeClr val="bg1">
                    <a:lumMod val="95000"/>
                  </a:schemeClr>
                </a:solidFill>
                <a:latin typeface="Arial" panose="020B0604020202020204" pitchFamily="34" charset="0"/>
                <a:cs typeface="Arial" panose="020B0604020202020204" pitchFamily="34" charset="0"/>
              </a:rPr>
              <a:t> : </a:t>
            </a:r>
            <a:r>
              <a:rPr lang="fr-FR" sz="1400" u="sng" dirty="0">
                <a:solidFill>
                  <a:schemeClr val="bg1">
                    <a:lumMod val="95000"/>
                  </a:schemeClr>
                </a:solidFill>
                <a:latin typeface="Arial" panose="020B0604020202020204" pitchFamily="34" charset="0"/>
                <a:cs typeface="Arial" panose="020B0604020202020204" pitchFamily="34" charset="0"/>
              </a:rPr>
              <a:t>environ </a:t>
            </a:r>
            <a:r>
              <a:rPr lang="fr-FR" sz="1400" u="sng" dirty="0">
                <a:solidFill>
                  <a:srgbClr val="00B0F0"/>
                </a:solidFill>
                <a:latin typeface="Arial" panose="020B0604020202020204" pitchFamily="34" charset="0"/>
                <a:cs typeface="Arial" panose="020B0604020202020204" pitchFamily="34" charset="0"/>
              </a:rPr>
              <a:t>90 kms</a:t>
            </a:r>
            <a:r>
              <a:rPr lang="fr-FR" sz="1400" u="sng" dirty="0">
                <a:solidFill>
                  <a:schemeClr val="bg1">
                    <a:lumMod val="95000"/>
                  </a:schemeClr>
                </a:solidFill>
                <a:latin typeface="Arial" panose="020B0604020202020204" pitchFamily="34" charset="0"/>
                <a:cs typeface="Arial" panose="020B0604020202020204" pitchFamily="34" charset="0"/>
              </a:rPr>
              <a:t> à allure moyenne</a:t>
            </a:r>
            <a:r>
              <a:rPr lang="fr-FR" sz="1400" dirty="0">
                <a:solidFill>
                  <a:schemeClr val="bg1">
                    <a:lumMod val="95000"/>
                  </a:schemeClr>
                </a:solidFill>
                <a:latin typeface="Arial" panose="020B0604020202020204" pitchFamily="34" charset="0"/>
                <a:cs typeface="Arial" panose="020B0604020202020204" pitchFamily="34" charset="0"/>
              </a:rPr>
              <a:t> (3,5 km/h)</a:t>
            </a:r>
            <a:endParaRPr lang="fr-FR" sz="1200" dirty="0">
              <a:solidFill>
                <a:srgbClr val="FFFF66"/>
              </a:solidFill>
              <a:latin typeface="Arial" panose="020B0604020202020204" pitchFamily="34" charset="0"/>
              <a:cs typeface="Arial" panose="020B0604020202020204" pitchFamily="34" charset="0"/>
            </a:endParaRPr>
          </a:p>
        </p:txBody>
      </p:sp>
      <p:sp>
        <p:nvSpPr>
          <p:cNvPr id="14" name="ZoneTexte 13"/>
          <p:cNvSpPr txBox="1"/>
          <p:nvPr/>
        </p:nvSpPr>
        <p:spPr>
          <a:xfrm>
            <a:off x="263916" y="1072952"/>
            <a:ext cx="7670297" cy="954107"/>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Moïse explique pourquoi cela n’est pas possible</a:t>
            </a:r>
            <a:r>
              <a:rPr lang="fr-FR" sz="1400" dirty="0">
                <a:solidFill>
                  <a:schemeClr val="bg1"/>
                </a:solidFill>
                <a:latin typeface="Arial" panose="020B0604020202020204" pitchFamily="34" charset="0"/>
                <a:cs typeface="Arial" panose="020B0604020202020204" pitchFamily="34" charset="0"/>
              </a:rPr>
              <a:t> : « Il n’est point convenable de faire ainsi; car nous offririons à YHWH, notre El, des </a:t>
            </a:r>
            <a:r>
              <a:rPr lang="fr-FR" sz="1400" dirty="0">
                <a:solidFill>
                  <a:srgbClr val="66FF66"/>
                </a:solidFill>
                <a:latin typeface="Arial" panose="020B0604020202020204" pitchFamily="34" charset="0"/>
                <a:cs typeface="Arial" panose="020B0604020202020204" pitchFamily="34" charset="0"/>
              </a:rPr>
              <a:t>sacrifices</a:t>
            </a:r>
            <a:r>
              <a:rPr lang="fr-FR" sz="1400" dirty="0">
                <a:solidFill>
                  <a:schemeClr val="bg1"/>
                </a:solidFill>
                <a:latin typeface="Arial" panose="020B0604020202020204" pitchFamily="34" charset="0"/>
                <a:cs typeface="Arial" panose="020B0604020202020204" pitchFamily="34" charset="0"/>
              </a:rPr>
              <a:t> qui sont </a:t>
            </a:r>
            <a:r>
              <a:rPr lang="fr-FR" sz="1400" dirty="0">
                <a:solidFill>
                  <a:srgbClr val="DF57FF"/>
                </a:solidFill>
                <a:latin typeface="Arial" panose="020B0604020202020204" pitchFamily="34" charset="0"/>
                <a:cs typeface="Arial" panose="020B0604020202020204" pitchFamily="34" charset="0"/>
              </a:rPr>
              <a:t>en abomination aux Égyptiens</a:t>
            </a:r>
            <a:r>
              <a:rPr lang="fr-FR" sz="1400" dirty="0">
                <a:solidFill>
                  <a:schemeClr val="bg1"/>
                </a:solidFill>
                <a:latin typeface="Arial" panose="020B0604020202020204" pitchFamily="34" charset="0"/>
                <a:cs typeface="Arial" panose="020B0604020202020204" pitchFamily="34" charset="0"/>
              </a:rPr>
              <a:t>. Et si nous offrons, sous leurs yeux, des </a:t>
            </a:r>
            <a:r>
              <a:rPr lang="fr-FR" sz="1400" dirty="0">
                <a:solidFill>
                  <a:srgbClr val="66FF66"/>
                </a:solidFill>
                <a:latin typeface="Arial" panose="020B0604020202020204" pitchFamily="34" charset="0"/>
                <a:cs typeface="Arial" panose="020B0604020202020204" pitchFamily="34" charset="0"/>
              </a:rPr>
              <a:t>sacrifices</a:t>
            </a:r>
            <a:r>
              <a:rPr lang="fr-FR" sz="1400" dirty="0">
                <a:solidFill>
                  <a:schemeClr val="bg1"/>
                </a:solidFill>
                <a:latin typeface="Arial" panose="020B0604020202020204" pitchFamily="34" charset="0"/>
                <a:cs typeface="Arial" panose="020B0604020202020204" pitchFamily="34" charset="0"/>
              </a:rPr>
              <a:t> qui sont </a:t>
            </a:r>
            <a:r>
              <a:rPr lang="fr-FR" sz="1400" dirty="0">
                <a:solidFill>
                  <a:srgbClr val="DF57FF"/>
                </a:solidFill>
                <a:latin typeface="Arial" panose="020B0604020202020204" pitchFamily="34" charset="0"/>
                <a:cs typeface="Arial" panose="020B0604020202020204" pitchFamily="34" charset="0"/>
              </a:rPr>
              <a:t>en abomination aux Égyptiens</a:t>
            </a:r>
            <a:r>
              <a:rPr lang="fr-FR" sz="1400" dirty="0">
                <a:solidFill>
                  <a:schemeClr val="bg1"/>
                </a:solidFill>
                <a:latin typeface="Arial" panose="020B0604020202020204" pitchFamily="34" charset="0"/>
                <a:cs typeface="Arial" panose="020B0604020202020204" pitchFamily="34" charset="0"/>
              </a:rPr>
              <a:t>, </a:t>
            </a:r>
            <a:r>
              <a:rPr lang="fr-FR" sz="1400" u="sng" dirty="0">
                <a:solidFill>
                  <a:schemeClr val="bg1"/>
                </a:solidFill>
                <a:latin typeface="Arial" panose="020B0604020202020204" pitchFamily="34" charset="0"/>
                <a:cs typeface="Arial" panose="020B0604020202020204" pitchFamily="34" charset="0"/>
              </a:rPr>
              <a:t>ne nous lapideront-ils pas</a:t>
            </a:r>
            <a:r>
              <a:rPr lang="fr-FR" sz="1400" dirty="0">
                <a:solidFill>
                  <a:schemeClr val="bg1"/>
                </a:solidFill>
                <a:latin typeface="Arial" panose="020B0604020202020204" pitchFamily="34" charset="0"/>
                <a:cs typeface="Arial" panose="020B0604020202020204" pitchFamily="34" charset="0"/>
              </a:rPr>
              <a:t> ? » </a:t>
            </a:r>
            <a:r>
              <a:rPr lang="fr-FR" sz="1200" dirty="0">
                <a:solidFill>
                  <a:srgbClr val="FFFF66"/>
                </a:solidFill>
                <a:latin typeface="Arial" panose="020B0604020202020204" pitchFamily="34" charset="0"/>
                <a:cs typeface="Arial" panose="020B0604020202020204" pitchFamily="34" charset="0"/>
              </a:rPr>
              <a:t>Exode 8.22</a:t>
            </a:r>
          </a:p>
        </p:txBody>
      </p:sp>
      <p:sp>
        <p:nvSpPr>
          <p:cNvPr id="11" name="ZoneTexte 10"/>
          <p:cNvSpPr txBox="1"/>
          <p:nvPr/>
        </p:nvSpPr>
        <p:spPr>
          <a:xfrm>
            <a:off x="263915" y="3288943"/>
            <a:ext cx="8487561" cy="307777"/>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Ainsi à environ 90 kms de leur point de départ, les Hébreux sortent des frontières du Royaume d’Égypte.</a:t>
            </a:r>
            <a:endParaRPr lang="fr-FR" sz="1200" dirty="0">
              <a:solidFill>
                <a:srgbClr val="FFFF66"/>
              </a:solidFill>
              <a:latin typeface="Arial" panose="020B0604020202020204" pitchFamily="34" charset="0"/>
              <a:cs typeface="Arial" panose="020B0604020202020204" pitchFamily="34" charset="0"/>
            </a:endParaRPr>
          </a:p>
        </p:txBody>
      </p:sp>
      <p:sp>
        <p:nvSpPr>
          <p:cNvPr id="12" name="ZoneTexte 11"/>
          <p:cNvSpPr txBox="1"/>
          <p:nvPr/>
        </p:nvSpPr>
        <p:spPr>
          <a:xfrm>
            <a:off x="1144461" y="3795886"/>
            <a:ext cx="6828365" cy="738664"/>
          </a:xfrm>
          <a:prstGeom prst="rect">
            <a:avLst/>
          </a:prstGeom>
          <a:noFill/>
          <a:ln>
            <a:solidFill>
              <a:srgbClr val="00B0F0"/>
            </a:solidFill>
          </a:ln>
          <a:effectLst>
            <a:glow rad="63500">
              <a:schemeClr val="accent1">
                <a:satMod val="175000"/>
                <a:alpha val="40000"/>
              </a:schemeClr>
            </a:glow>
          </a:effectLst>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1</a:t>
            </a:r>
            <a:r>
              <a:rPr lang="fr-FR" sz="1400" baseline="30000" dirty="0">
                <a:solidFill>
                  <a:schemeClr val="bg1">
                    <a:lumMod val="95000"/>
                  </a:schemeClr>
                </a:solidFill>
                <a:latin typeface="Arial" panose="020B0604020202020204" pitchFamily="34" charset="0"/>
                <a:cs typeface="Arial" panose="020B0604020202020204" pitchFamily="34" charset="0"/>
              </a:rPr>
              <a:t>er</a:t>
            </a:r>
            <a:r>
              <a:rPr lang="fr-FR" sz="1400" dirty="0">
                <a:solidFill>
                  <a:schemeClr val="bg1">
                    <a:lumMod val="95000"/>
                  </a:schemeClr>
                </a:solidFill>
                <a:latin typeface="Arial" panose="020B0604020202020204" pitchFamily="34" charset="0"/>
                <a:cs typeface="Arial" panose="020B0604020202020204" pitchFamily="34" charset="0"/>
              </a:rPr>
              <a:t> jour de voyage = 15 </a:t>
            </a:r>
            <a:r>
              <a:rPr lang="fr-FR" sz="1400" dirty="0" err="1">
                <a:solidFill>
                  <a:schemeClr val="bg1">
                    <a:lumMod val="95000"/>
                  </a:schemeClr>
                </a:solidFill>
                <a:latin typeface="Arial" panose="020B0604020202020204" pitchFamily="34" charset="0"/>
                <a:cs typeface="Arial" panose="020B0604020202020204" pitchFamily="34" charset="0"/>
              </a:rPr>
              <a:t>aviv</a:t>
            </a:r>
            <a:endParaRPr lang="fr-FR" sz="1400" dirty="0">
              <a:solidFill>
                <a:schemeClr val="bg1">
                  <a:lumMod val="95000"/>
                </a:schemeClr>
              </a:solidFill>
              <a:latin typeface="Arial" panose="020B0604020202020204" pitchFamily="34" charset="0"/>
              <a:cs typeface="Arial" panose="020B0604020202020204" pitchFamily="34" charset="0"/>
            </a:endParaRPr>
          </a:p>
          <a:p>
            <a:pPr algn="ctr"/>
            <a:r>
              <a:rPr lang="fr-FR" sz="1400" dirty="0">
                <a:solidFill>
                  <a:schemeClr val="bg1">
                    <a:lumMod val="95000"/>
                  </a:schemeClr>
                </a:solidFill>
                <a:latin typeface="Arial" panose="020B0604020202020204" pitchFamily="34" charset="0"/>
                <a:cs typeface="Arial" panose="020B0604020202020204" pitchFamily="34" charset="0"/>
              </a:rPr>
              <a:t>2</a:t>
            </a:r>
            <a:r>
              <a:rPr lang="fr-FR" sz="1400" baseline="30000" dirty="0">
                <a:solidFill>
                  <a:schemeClr val="bg1">
                    <a:lumMod val="95000"/>
                  </a:schemeClr>
                </a:solidFill>
                <a:latin typeface="Arial" panose="020B0604020202020204" pitchFamily="34" charset="0"/>
                <a:cs typeface="Arial" panose="020B0604020202020204" pitchFamily="34" charset="0"/>
              </a:rPr>
              <a:t>e</a:t>
            </a:r>
            <a:r>
              <a:rPr lang="fr-FR" sz="1400" dirty="0">
                <a:solidFill>
                  <a:schemeClr val="bg1">
                    <a:lumMod val="95000"/>
                  </a:schemeClr>
                </a:solidFill>
                <a:latin typeface="Arial" panose="020B0604020202020204" pitchFamily="34" charset="0"/>
                <a:cs typeface="Arial" panose="020B0604020202020204" pitchFamily="34" charset="0"/>
              </a:rPr>
              <a:t> jour de voyage = 16 </a:t>
            </a:r>
            <a:r>
              <a:rPr lang="fr-FR" sz="1400" dirty="0" err="1">
                <a:solidFill>
                  <a:schemeClr val="bg1">
                    <a:lumMod val="95000"/>
                  </a:schemeClr>
                </a:solidFill>
                <a:latin typeface="Arial" panose="020B0604020202020204" pitchFamily="34" charset="0"/>
                <a:cs typeface="Arial" panose="020B0604020202020204" pitchFamily="34" charset="0"/>
              </a:rPr>
              <a:t>aviv</a:t>
            </a:r>
            <a:endParaRPr lang="fr-FR" sz="1400" dirty="0">
              <a:solidFill>
                <a:schemeClr val="bg1">
                  <a:lumMod val="95000"/>
                </a:schemeClr>
              </a:solidFill>
              <a:latin typeface="Arial" panose="020B0604020202020204" pitchFamily="34" charset="0"/>
              <a:cs typeface="Arial" panose="020B0604020202020204" pitchFamily="34" charset="0"/>
            </a:endParaRPr>
          </a:p>
          <a:p>
            <a:pPr algn="r"/>
            <a:r>
              <a:rPr lang="fr-FR" sz="1400" dirty="0">
                <a:solidFill>
                  <a:schemeClr val="bg1">
                    <a:lumMod val="95000"/>
                  </a:schemeClr>
                </a:solidFill>
                <a:latin typeface="Arial" panose="020B0604020202020204" pitchFamily="34" charset="0"/>
                <a:cs typeface="Arial" panose="020B0604020202020204" pitchFamily="34" charset="0"/>
              </a:rPr>
              <a:t>3</a:t>
            </a:r>
            <a:r>
              <a:rPr lang="fr-FR" sz="1400" baseline="30000" dirty="0">
                <a:solidFill>
                  <a:schemeClr val="bg1">
                    <a:lumMod val="95000"/>
                  </a:schemeClr>
                </a:solidFill>
                <a:latin typeface="Arial" panose="020B0604020202020204" pitchFamily="34" charset="0"/>
                <a:cs typeface="Arial" panose="020B0604020202020204" pitchFamily="34" charset="0"/>
              </a:rPr>
              <a:t>e</a:t>
            </a:r>
            <a:r>
              <a:rPr lang="fr-FR" sz="1400" dirty="0">
                <a:solidFill>
                  <a:schemeClr val="bg1">
                    <a:lumMod val="95000"/>
                  </a:schemeClr>
                </a:solidFill>
                <a:latin typeface="Arial" panose="020B0604020202020204" pitchFamily="34" charset="0"/>
                <a:cs typeface="Arial" panose="020B0604020202020204" pitchFamily="34" charset="0"/>
              </a:rPr>
              <a:t> jour de voyage = 17 </a:t>
            </a:r>
            <a:r>
              <a:rPr lang="fr-FR" sz="1400" dirty="0" err="1">
                <a:solidFill>
                  <a:schemeClr val="bg1">
                    <a:lumMod val="95000"/>
                  </a:schemeClr>
                </a:solidFill>
                <a:latin typeface="Arial" panose="020B0604020202020204" pitchFamily="34" charset="0"/>
                <a:cs typeface="Arial" panose="020B0604020202020204" pitchFamily="34" charset="0"/>
              </a:rPr>
              <a:t>aviv</a:t>
            </a:r>
            <a:endParaRPr lang="fr-FR" sz="1200" dirty="0">
              <a:solidFill>
                <a:srgbClr val="FFFF66"/>
              </a:solidFill>
              <a:latin typeface="Arial" panose="020B0604020202020204" pitchFamily="34" charset="0"/>
              <a:cs typeface="Arial" panose="020B0604020202020204" pitchFamily="34" charset="0"/>
            </a:endParaRPr>
          </a:p>
        </p:txBody>
      </p:sp>
      <p:pic>
        <p:nvPicPr>
          <p:cNvPr id="5122" name="Picture 2" descr="Image result for danger png images"/>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812360" y="838843"/>
            <a:ext cx="1044436" cy="104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71884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 calcmode="lin" valueType="num">
                                      <p:cBhvr>
                                        <p:cTn id="22" dur="500" fill="hold"/>
                                        <p:tgtEl>
                                          <p:spTgt spid="5122"/>
                                        </p:tgtEl>
                                        <p:attrNameLst>
                                          <p:attrName>ppt_w</p:attrName>
                                        </p:attrNameLst>
                                      </p:cBhvr>
                                      <p:tavLst>
                                        <p:tav tm="0">
                                          <p:val>
                                            <p:fltVal val="0"/>
                                          </p:val>
                                        </p:tav>
                                        <p:tav tm="100000">
                                          <p:val>
                                            <p:strVal val="#ppt_w"/>
                                          </p:val>
                                        </p:tav>
                                      </p:tavLst>
                                    </p:anim>
                                    <p:anim calcmode="lin" valueType="num">
                                      <p:cBhvr>
                                        <p:cTn id="23" dur="500" fill="hold"/>
                                        <p:tgtEl>
                                          <p:spTgt spid="5122"/>
                                        </p:tgtEl>
                                        <p:attrNameLst>
                                          <p:attrName>ppt_h</p:attrName>
                                        </p:attrNameLst>
                                      </p:cBhvr>
                                      <p:tavLst>
                                        <p:tav tm="0">
                                          <p:val>
                                            <p:fltVal val="0"/>
                                          </p:val>
                                        </p:tav>
                                        <p:tav tm="100000">
                                          <p:val>
                                            <p:strVal val="#ppt_h"/>
                                          </p:val>
                                        </p:tav>
                                      </p:tavLst>
                                    </p:anim>
                                    <p:animEffect transition="in" filter="fade">
                                      <p:cBhvr>
                                        <p:cTn id="24" dur="500"/>
                                        <p:tgtEl>
                                          <p:spTgt spid="51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2">
                                            <p:txEl>
                                              <p:pRg st="0" end="0"/>
                                            </p:txEl>
                                          </p:spTgt>
                                        </p:tgtEl>
                                        <p:attrNameLst>
                                          <p:attrName>style.visibility</p:attrName>
                                        </p:attrNameLst>
                                      </p:cBhvr>
                                      <p:to>
                                        <p:strVal val="visible"/>
                                      </p:to>
                                    </p:set>
                                    <p:animEffect transition="in" filter="fade">
                                      <p:cBhvr>
                                        <p:cTn id="29" dur="500"/>
                                        <p:tgtEl>
                                          <p:spTgt spid="4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2">
                                            <p:txEl>
                                              <p:pRg st="1" end="1"/>
                                            </p:txEl>
                                          </p:spTgt>
                                        </p:tgtEl>
                                        <p:attrNameLst>
                                          <p:attrName>style.visibility</p:attrName>
                                        </p:attrNameLst>
                                      </p:cBhvr>
                                      <p:to>
                                        <p:strVal val="visible"/>
                                      </p:to>
                                    </p:set>
                                    <p:animEffect transition="in" filter="fade">
                                      <p:cBhvr>
                                        <p:cTn id="34" dur="500"/>
                                        <p:tgtEl>
                                          <p:spTgt spid="4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3">
                                            <p:txEl>
                                              <p:pRg st="0" end="0"/>
                                            </p:txEl>
                                          </p:spTgt>
                                        </p:tgtEl>
                                        <p:attrNameLst>
                                          <p:attrName>style.visibility</p:attrName>
                                        </p:attrNameLst>
                                      </p:cBhvr>
                                      <p:to>
                                        <p:strVal val="visible"/>
                                      </p:to>
                                    </p:set>
                                    <p:animEffect transition="in" filter="fade">
                                      <p:cBhvr>
                                        <p:cTn id="39" dur="500"/>
                                        <p:tgtEl>
                                          <p:spTgt spid="4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500"/>
                                        <p:tgtEl>
                                          <p:spTgt spid="1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10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anim calcmode="lin" valueType="num">
                                      <p:cBhvr additive="base">
                                        <p:cTn id="5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12">
                                            <p:txEl>
                                              <p:pRg st="2" end="2"/>
                                            </p:txEl>
                                          </p:spTgt>
                                        </p:tgtEl>
                                        <p:attrNameLst>
                                          <p:attrName>style.visibility</p:attrName>
                                        </p:attrNameLst>
                                      </p:cBhvr>
                                      <p:to>
                                        <p:strVal val="visible"/>
                                      </p:to>
                                    </p:set>
                                    <p:anim calcmode="lin" valueType="num">
                                      <p:cBhvr additive="base">
                                        <p:cTn id="61" dur="10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95"/>
            <a:ext cx="9154117" cy="5174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9167045" cy="5174421"/>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70</a:t>
            </a:fld>
            <a:endParaRPr lang="fr-FR" dirty="0">
              <a:solidFill>
                <a:schemeClr val="bg1">
                  <a:lumMod val="75000"/>
                </a:schemeClr>
              </a:solidFill>
            </a:endParaRPr>
          </a:p>
        </p:txBody>
      </p:sp>
      <p:sp>
        <p:nvSpPr>
          <p:cNvPr id="28"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14052-953B-4273-8F47-BF25327D5B24}" type="slidenum">
              <a:rPr lang="en-US" smtClean="0"/>
              <a:pPr/>
              <a:t>70</a:t>
            </a:fld>
            <a:endParaRPr lang="en-US"/>
          </a:p>
        </p:txBody>
      </p:sp>
      <p:graphicFrame>
        <p:nvGraphicFramePr>
          <p:cNvPr id="29" name="Table 3"/>
          <p:cNvGraphicFramePr>
            <a:graphicFrameLocks noGrp="1"/>
          </p:cNvGraphicFramePr>
          <p:nvPr>
            <p:extLst>
              <p:ext uri="{D42A27DB-BD31-4B8C-83A1-F6EECF244321}">
                <p14:modId xmlns:p14="http://schemas.microsoft.com/office/powerpoint/2010/main" val="3578989198"/>
              </p:ext>
            </p:extLst>
          </p:nvPr>
        </p:nvGraphicFramePr>
        <p:xfrm>
          <a:off x="474980" y="861060"/>
          <a:ext cx="7200900" cy="1607820"/>
        </p:xfrm>
        <a:graphic>
          <a:graphicData uri="http://schemas.openxmlformats.org/drawingml/2006/table">
            <a:tbl>
              <a:tblPr firstRow="1" bandRow="1">
                <a:tableStyleId>{21E4AEA4-8DFA-4A89-87EB-49C32662AFE0}</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tblGrid>
              <a:tr h="251460">
                <a:tc>
                  <a:txBody>
                    <a:bodyPr/>
                    <a:lstStyle/>
                    <a:p>
                      <a:pPr algn="ctr"/>
                      <a:r>
                        <a:rPr lang="en-US" sz="1200" dirty="0"/>
                        <a:t>1</a:t>
                      </a:r>
                      <a:r>
                        <a:rPr lang="en-US" sz="1200" baseline="30000" dirty="0"/>
                        <a:t>er</a:t>
                      </a:r>
                      <a:r>
                        <a:rPr lang="en-US" sz="1200" dirty="0"/>
                        <a:t> (Dim)</a:t>
                      </a:r>
                    </a:p>
                  </a:txBody>
                  <a:tcPr marT="34290" marB="34290">
                    <a:cell3D prstMaterial="dkEdge">
                      <a:bevel w="77470" h="12700" prst="softRound"/>
                      <a:lightRig rig="flood" dir="t"/>
                    </a:cell3D>
                  </a:tcPr>
                </a:tc>
                <a:tc>
                  <a:txBody>
                    <a:bodyPr/>
                    <a:lstStyle/>
                    <a:p>
                      <a:pPr algn="ctr"/>
                      <a:r>
                        <a:rPr lang="en-US" sz="1200" dirty="0"/>
                        <a:t>2</a:t>
                      </a:r>
                      <a:r>
                        <a:rPr lang="en-US" sz="1200" baseline="30000" dirty="0"/>
                        <a:t>e</a:t>
                      </a:r>
                      <a:r>
                        <a:rPr lang="en-US" sz="1200" dirty="0"/>
                        <a:t> (</a:t>
                      </a:r>
                      <a:r>
                        <a:rPr lang="en-US" sz="1200" dirty="0" err="1"/>
                        <a:t>Lun</a:t>
                      </a:r>
                      <a:r>
                        <a:rPr lang="en-US" sz="1200" dirty="0"/>
                        <a:t>)</a:t>
                      </a:r>
                    </a:p>
                  </a:txBody>
                  <a:tcPr marT="34290" marB="34290">
                    <a:cell3D prstMaterial="dkEdge">
                      <a:bevel w="77470" h="12700" prst="softRound"/>
                      <a:lightRig rig="flood" dir="t"/>
                    </a:cell3D>
                  </a:tcPr>
                </a:tc>
                <a:tc>
                  <a:txBody>
                    <a:bodyPr/>
                    <a:lstStyle/>
                    <a:p>
                      <a:pPr algn="ctr"/>
                      <a:r>
                        <a:rPr lang="en-US" sz="1200" dirty="0"/>
                        <a:t>3</a:t>
                      </a:r>
                      <a:r>
                        <a:rPr lang="en-US" sz="1200" baseline="30000" dirty="0"/>
                        <a:t>e</a:t>
                      </a:r>
                      <a:r>
                        <a:rPr lang="en-US" sz="1200" dirty="0"/>
                        <a:t> (Mar)</a:t>
                      </a:r>
                    </a:p>
                  </a:txBody>
                  <a:tcPr marT="34290" marB="34290">
                    <a:cell3D prstMaterial="dkEdge">
                      <a:bevel w="77470" h="12700" prst="softRound"/>
                      <a:lightRig rig="flood" dir="t"/>
                    </a:cell3D>
                  </a:tcPr>
                </a:tc>
                <a:tc>
                  <a:txBody>
                    <a:bodyPr/>
                    <a:lstStyle/>
                    <a:p>
                      <a:pPr algn="ctr"/>
                      <a:r>
                        <a:rPr lang="en-US" sz="1200" dirty="0"/>
                        <a:t>4</a:t>
                      </a:r>
                      <a:r>
                        <a:rPr lang="en-US" sz="1200" baseline="30000" dirty="0"/>
                        <a:t>e</a:t>
                      </a:r>
                      <a:r>
                        <a:rPr lang="en-US" sz="1200" dirty="0"/>
                        <a:t> (</a:t>
                      </a:r>
                      <a:r>
                        <a:rPr lang="en-US" sz="1200" dirty="0" err="1"/>
                        <a:t>Mer</a:t>
                      </a:r>
                      <a:r>
                        <a:rPr lang="en-US" sz="1200" dirty="0"/>
                        <a:t>)</a:t>
                      </a:r>
                    </a:p>
                  </a:txBody>
                  <a:tcPr marT="34290" marB="34290">
                    <a:cell3D prstMaterial="dkEdge">
                      <a:bevel w="77470" h="12700" prst="softRound"/>
                      <a:lightRig rig="flood" dir="t"/>
                    </a:cell3D>
                  </a:tcPr>
                </a:tc>
                <a:tc>
                  <a:txBody>
                    <a:bodyPr/>
                    <a:lstStyle/>
                    <a:p>
                      <a:pPr algn="ctr"/>
                      <a:r>
                        <a:rPr lang="en-US" sz="1200" dirty="0"/>
                        <a:t>5</a:t>
                      </a:r>
                      <a:r>
                        <a:rPr lang="en-US" sz="1200" baseline="30000" dirty="0"/>
                        <a:t>e</a:t>
                      </a:r>
                      <a:r>
                        <a:rPr lang="en-US" sz="1200" dirty="0"/>
                        <a:t> (</a:t>
                      </a:r>
                      <a:r>
                        <a:rPr lang="en-US" sz="1200" dirty="0" err="1"/>
                        <a:t>Jeu</a:t>
                      </a:r>
                      <a:r>
                        <a:rPr lang="en-US" sz="1200" dirty="0"/>
                        <a:t>)</a:t>
                      </a:r>
                    </a:p>
                  </a:txBody>
                  <a:tcPr marT="34290" marB="34290">
                    <a:cell3D prstMaterial="dkEdge">
                      <a:bevel w="77470" h="12700" prst="softRound"/>
                      <a:lightRig rig="flood" dir="t"/>
                    </a:cell3D>
                  </a:tcPr>
                </a:tc>
                <a:tc>
                  <a:txBody>
                    <a:bodyPr/>
                    <a:lstStyle/>
                    <a:p>
                      <a:pPr algn="ctr"/>
                      <a:r>
                        <a:rPr lang="en-US" sz="1200" dirty="0"/>
                        <a:t>6</a:t>
                      </a:r>
                      <a:r>
                        <a:rPr lang="en-US" sz="1200" baseline="30000" dirty="0"/>
                        <a:t>e</a:t>
                      </a:r>
                      <a:r>
                        <a:rPr lang="en-US" sz="1200" dirty="0"/>
                        <a:t> (</a:t>
                      </a:r>
                      <a:r>
                        <a:rPr lang="en-US" sz="1200" dirty="0" err="1"/>
                        <a:t>Ven</a:t>
                      </a:r>
                      <a:r>
                        <a:rPr lang="en-US" sz="1200" dirty="0"/>
                        <a:t>)</a:t>
                      </a:r>
                    </a:p>
                  </a:txBody>
                  <a:tcPr marT="34290" marB="34290">
                    <a:cell3D prstMaterial="dkEdge">
                      <a:bevel w="77470" h="12700" prst="softRound"/>
                      <a:lightRig rig="flood" dir="t"/>
                    </a:cell3D>
                  </a:tcPr>
                </a:tc>
                <a:tc>
                  <a:txBody>
                    <a:bodyPr/>
                    <a:lstStyle/>
                    <a:p>
                      <a:pPr algn="ctr"/>
                      <a:r>
                        <a:rPr lang="en-US" sz="1200" dirty="0"/>
                        <a:t>7</a:t>
                      </a:r>
                      <a:r>
                        <a:rPr lang="en-US" sz="1200" baseline="30000" dirty="0"/>
                        <a:t>e</a:t>
                      </a:r>
                      <a:r>
                        <a:rPr lang="en-US" sz="1200" dirty="0"/>
                        <a:t> (</a:t>
                      </a:r>
                      <a:r>
                        <a:rPr lang="en-US" sz="1200" dirty="0" err="1"/>
                        <a:t>Shab</a:t>
                      </a:r>
                      <a:r>
                        <a:rPr lang="en-US" sz="1200" dirty="0"/>
                        <a:t>)</a:t>
                      </a:r>
                    </a:p>
                  </a:txBody>
                  <a:tcPr marT="34290" marB="34290">
                    <a:lnR w="12700" cmpd="sng">
                      <a:noFill/>
                    </a:lnR>
                    <a:cell3D prstMaterial="dkEdge">
                      <a:bevel w="77470" h="12700" prst="softRound"/>
                      <a:lightRig rig="flood" dir="t"/>
                    </a:cell3D>
                  </a:tcPr>
                </a:tc>
                <a:extLst>
                  <a:ext uri="{0D108BD9-81ED-4DB2-BD59-A6C34878D82A}">
                    <a16:rowId xmlns:a16="http://schemas.microsoft.com/office/drawing/2014/main" val="10000"/>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Sivan 1</a:t>
                      </a:r>
                    </a:p>
                  </a:txBody>
                  <a:tcPr marT="34290" marB="34290">
                    <a:cell3D prstMaterial="dkEdge">
                      <a:bevel w="77470" h="12700" prst="softRound"/>
                      <a:lightRig rig="flood" dir="t"/>
                    </a:cell3D>
                    <a:solidFill>
                      <a:schemeClr val="accent1"/>
                    </a:solidFill>
                  </a:tcPr>
                </a:tc>
                <a:tc>
                  <a:txBody>
                    <a:bodyPr/>
                    <a:lstStyle/>
                    <a:p>
                      <a:pPr algn="ctr"/>
                      <a:r>
                        <a:rPr lang="en-US" sz="1100" dirty="0"/>
                        <a:t>2</a:t>
                      </a:r>
                    </a:p>
                  </a:txBody>
                  <a:tcPr marT="34290" marB="34290">
                    <a:cell3D prstMaterial="dkEdge">
                      <a:bevel w="77470" h="12700" prst="softRound"/>
                      <a:lightRig rig="flood" dir="t"/>
                    </a:cell3D>
                    <a:solidFill>
                      <a:schemeClr val="accent1"/>
                    </a:solidFill>
                  </a:tcPr>
                </a:tc>
                <a:tc>
                  <a:txBody>
                    <a:bodyPr/>
                    <a:lstStyle/>
                    <a:p>
                      <a:pPr algn="ctr"/>
                      <a:r>
                        <a:rPr lang="en-US" sz="1100" dirty="0"/>
                        <a:t>3</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600" kern="1200" dirty="0">
                          <a:solidFill>
                            <a:schemeClr val="tx1"/>
                          </a:solidFill>
                          <a:effectLst>
                            <a:outerShdw blurRad="38100" dist="38100" dir="2700000" algn="tl">
                              <a:srgbClr val="000000">
                                <a:alpha val="43137"/>
                              </a:srgbClr>
                            </a:outerShdw>
                          </a:effectLst>
                          <a:latin typeface="+mn-lt"/>
                          <a:ea typeface="+mn-ea"/>
                          <a:cs typeface="+mn-cs"/>
                        </a:rPr>
                        <a:t>4</a:t>
                      </a:r>
                    </a:p>
                  </a:txBody>
                  <a:tcPr marT="34290" marB="34290">
                    <a:cell3D prstMaterial="dkEdge">
                      <a:bevel w="77470" h="12700" prst="softRound"/>
                      <a:lightRig rig="flood" dir="t"/>
                    </a:cell3D>
                    <a:solidFill>
                      <a:srgbClr val="FFCC00"/>
                    </a:solidFill>
                  </a:tcPr>
                </a:tc>
                <a:tc>
                  <a:txBody>
                    <a:bodyPr/>
                    <a:lstStyle/>
                    <a:p>
                      <a:pPr algn="ctr"/>
                      <a:r>
                        <a:rPr lang="en-US" sz="1100" b="0" dirty="0">
                          <a:solidFill>
                            <a:schemeClr val="tx1"/>
                          </a:solidFill>
                        </a:rPr>
                        <a:t>5 </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6</a:t>
                      </a:r>
                    </a:p>
                  </a:txBody>
                  <a:tcPr marT="34290" marB="34290">
                    <a:cell3D prstMaterial="dkEdge">
                      <a:bevel w="77470" h="12700" prst="softRound"/>
                      <a:lightRig rig="flood" dir="t"/>
                    </a:cell3D>
                    <a:solidFill>
                      <a:schemeClr val="accent1"/>
                    </a:solidFill>
                  </a:tcPr>
                </a:tc>
                <a:tc>
                  <a:txBody>
                    <a:bodyPr/>
                    <a:lstStyle/>
                    <a:p>
                      <a:pPr algn="ctr"/>
                      <a:r>
                        <a:rPr lang="en-US" sz="1100" b="0" dirty="0"/>
                        <a:t>7</a:t>
                      </a:r>
                    </a:p>
                  </a:txBody>
                  <a:tcPr marT="34290" marB="34290">
                    <a:cell3D prstMaterial="dkEdge">
                      <a:bevel w="77470" h="12700" prst="softRound"/>
                      <a:lightRig rig="flood" dir="t"/>
                    </a:cell3D>
                    <a:solidFill>
                      <a:schemeClr val="accent1"/>
                    </a:solidFill>
                  </a:tcPr>
                </a:tc>
                <a:extLst>
                  <a:ext uri="{0D108BD9-81ED-4DB2-BD59-A6C34878D82A}">
                    <a16:rowId xmlns:a16="http://schemas.microsoft.com/office/drawing/2014/main" val="10001"/>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8 </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kern="1200" dirty="0">
                          <a:solidFill>
                            <a:schemeClr val="dk1"/>
                          </a:solidFill>
                          <a:latin typeface="+mn-lt"/>
                          <a:ea typeface="+mn-ea"/>
                          <a:cs typeface="+mn-cs"/>
                        </a:rPr>
                        <a:t>9</a:t>
                      </a:r>
                    </a:p>
                  </a:txBody>
                  <a:tcPr marT="34290" marB="34290">
                    <a:cell3D prstMaterial="dkEdge">
                      <a:bevel w="77470" h="12700" prst="softRound"/>
                      <a:lightRig rig="flood" dir="t"/>
                    </a:cell3D>
                    <a:solidFill>
                      <a:schemeClr val="accent1"/>
                    </a:solidFill>
                  </a:tcPr>
                </a:tc>
                <a:tc>
                  <a:txBody>
                    <a:bodyPr/>
                    <a:lstStyle/>
                    <a:p>
                      <a:pPr algn="ctr"/>
                      <a:r>
                        <a:rPr lang="en-US" sz="1100" dirty="0"/>
                        <a:t>10</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b="0" kern="1200" dirty="0">
                          <a:solidFill>
                            <a:schemeClr val="tx1"/>
                          </a:solidFill>
                          <a:latin typeface="+mn-lt"/>
                          <a:ea typeface="+mn-ea"/>
                          <a:cs typeface="+mn-cs"/>
                        </a:rPr>
                        <a:t>11</a:t>
                      </a:r>
                    </a:p>
                  </a:txBody>
                  <a:tcPr marT="34290" marB="34290">
                    <a:cell3D prstMaterial="dkEdge">
                      <a:bevel w="77470" h="12700" prst="softRound"/>
                      <a:lightRig rig="flood" dir="t"/>
                    </a:cell3D>
                    <a:solidFill>
                      <a:schemeClr val="accent1"/>
                    </a:solidFill>
                  </a:tcPr>
                </a:tc>
                <a:tc>
                  <a:txBody>
                    <a:bodyPr/>
                    <a:lstStyle/>
                    <a:p>
                      <a:pPr algn="ctr"/>
                      <a:r>
                        <a:rPr lang="en-US" sz="1100" dirty="0"/>
                        <a:t>12</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13</a:t>
                      </a:r>
                    </a:p>
                  </a:txBody>
                  <a:tcPr marT="34290" marB="34290">
                    <a:cell3D prstMaterial="dkEdge">
                      <a:bevel w="77470" h="12700" prst="softRound"/>
                      <a:lightRig rig="flood" dir="t"/>
                    </a:cell3D>
                    <a:solidFill>
                      <a:schemeClr val="accent1"/>
                    </a:solidFill>
                  </a:tcPr>
                </a:tc>
                <a:tc>
                  <a:txBody>
                    <a:bodyPr/>
                    <a:lstStyle/>
                    <a:p>
                      <a:pPr algn="ctr"/>
                      <a:r>
                        <a:rPr lang="en-US" sz="1100" b="0" dirty="0"/>
                        <a:t>14</a:t>
                      </a:r>
                    </a:p>
                  </a:txBody>
                  <a:tcPr marT="34290" marB="34290">
                    <a:cell3D prstMaterial="dkEdge">
                      <a:bevel w="77470" h="12700" prst="softRound"/>
                      <a:lightRig rig="flood" dir="t"/>
                    </a:cell3D>
                    <a:solidFill>
                      <a:schemeClr val="accent1"/>
                    </a:solidFill>
                  </a:tcPr>
                </a:tc>
                <a:extLst>
                  <a:ext uri="{0D108BD9-81ED-4DB2-BD59-A6C34878D82A}">
                    <a16:rowId xmlns:a16="http://schemas.microsoft.com/office/drawing/2014/main" val="10002"/>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mn-lt"/>
                          <a:ea typeface="+mn-ea"/>
                          <a:cs typeface="+mn-cs"/>
                        </a:rPr>
                        <a:t>15 </a:t>
                      </a:r>
                    </a:p>
                  </a:txBody>
                  <a:tcPr marT="34290" marB="34290">
                    <a:cell3D prstMaterial="dkEdge">
                      <a:bevel w="77470" h="12700" prst="softRound"/>
                      <a:lightRig rig="flood" dir="t"/>
                    </a:cell3D>
                    <a:solidFill>
                      <a:schemeClr val="accent1"/>
                    </a:solidFill>
                  </a:tcPr>
                </a:tc>
                <a:tc>
                  <a:txBody>
                    <a:bodyPr/>
                    <a:lstStyle/>
                    <a:p>
                      <a:pPr algn="ctr"/>
                      <a:r>
                        <a:rPr lang="en-US" sz="1100" dirty="0"/>
                        <a:t>16</a:t>
                      </a:r>
                    </a:p>
                  </a:txBody>
                  <a:tcPr marT="34290" marB="34290">
                    <a:cell3D prstMaterial="dkEdge">
                      <a:bevel w="77470" h="12700" prst="softRound"/>
                      <a:lightRig rig="flood" dir="t"/>
                    </a:cell3D>
                    <a:solidFill>
                      <a:schemeClr val="accent1"/>
                    </a:solidFill>
                  </a:tcPr>
                </a:tc>
                <a:tc>
                  <a:txBody>
                    <a:bodyPr/>
                    <a:lstStyle/>
                    <a:p>
                      <a:pPr algn="ctr"/>
                      <a:r>
                        <a:rPr lang="en-US" sz="1100" dirty="0"/>
                        <a:t>17</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b="0" kern="1200" dirty="0">
                          <a:solidFill>
                            <a:schemeClr val="tx1"/>
                          </a:solidFill>
                          <a:latin typeface="+mn-lt"/>
                          <a:ea typeface="+mn-ea"/>
                          <a:cs typeface="+mn-cs"/>
                        </a:rPr>
                        <a:t>18</a:t>
                      </a:r>
                    </a:p>
                  </a:txBody>
                  <a:tcPr marT="34290" marB="34290">
                    <a:cell3D prstMaterial="dkEdge">
                      <a:bevel w="77470" h="12700" prst="softRound"/>
                      <a:lightRig rig="flood" dir="t"/>
                    </a:cell3D>
                    <a:solidFill>
                      <a:schemeClr val="accent1"/>
                    </a:solidFill>
                  </a:tcPr>
                </a:tc>
                <a:tc>
                  <a:txBody>
                    <a:bodyPr/>
                    <a:lstStyle/>
                    <a:p>
                      <a:pPr algn="ctr"/>
                      <a:r>
                        <a:rPr lang="en-US" sz="1100" dirty="0"/>
                        <a:t>19</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20</a:t>
                      </a:r>
                    </a:p>
                  </a:txBody>
                  <a:tcPr marT="34290" marB="34290">
                    <a:cell3D prstMaterial="dkEdge">
                      <a:bevel w="77470" h="12700" prst="softRound"/>
                      <a:lightRig rig="flood" dir="t"/>
                    </a:cell3D>
                    <a:solidFill>
                      <a:schemeClr val="accent1"/>
                    </a:solidFill>
                  </a:tcPr>
                </a:tc>
                <a:tc>
                  <a:txBody>
                    <a:bodyPr/>
                    <a:lstStyle/>
                    <a:p>
                      <a:pPr algn="ctr"/>
                      <a:r>
                        <a:rPr lang="en-US" sz="1100" b="0" dirty="0"/>
                        <a:t>21</a:t>
                      </a:r>
                    </a:p>
                  </a:txBody>
                  <a:tcPr marT="34290" marB="34290">
                    <a:cell3D prstMaterial="dkEdge">
                      <a:bevel w="77470" h="12700" prst="softRound"/>
                      <a:lightRig rig="flood" dir="t"/>
                    </a:cell3D>
                    <a:solidFill>
                      <a:schemeClr val="accent1"/>
                    </a:solidFill>
                  </a:tcPr>
                </a:tc>
                <a:extLst>
                  <a:ext uri="{0D108BD9-81ED-4DB2-BD59-A6C34878D82A}">
                    <a16:rowId xmlns:a16="http://schemas.microsoft.com/office/drawing/2014/main" val="10003"/>
                  </a:ext>
                </a:extLst>
              </a:tr>
              <a:tr h="247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22</a:t>
                      </a:r>
                    </a:p>
                  </a:txBody>
                  <a:tcPr marT="34290" marB="34290">
                    <a:cell3D prstMaterial="dkEdge">
                      <a:bevel w="77470" h="12700" prst="softRound"/>
                      <a:lightRig rig="flood" dir="t"/>
                    </a:cell3D>
                    <a:solidFill>
                      <a:schemeClr val="accent1"/>
                    </a:solidFill>
                  </a:tcPr>
                </a:tc>
                <a:tc>
                  <a:txBody>
                    <a:bodyPr/>
                    <a:lstStyle/>
                    <a:p>
                      <a:pPr algn="ctr"/>
                      <a:r>
                        <a:rPr lang="en-US" sz="1100" dirty="0"/>
                        <a:t>23</a:t>
                      </a:r>
                    </a:p>
                  </a:txBody>
                  <a:tcPr marT="34290" marB="34290">
                    <a:cell3D prstMaterial="dkEdge">
                      <a:bevel w="77470" h="12700" prst="softRound"/>
                      <a:lightRig rig="flood" dir="t"/>
                    </a:cell3D>
                    <a:solidFill>
                      <a:schemeClr val="accent1"/>
                    </a:solidFill>
                  </a:tcPr>
                </a:tc>
                <a:tc>
                  <a:txBody>
                    <a:bodyPr/>
                    <a:lstStyle/>
                    <a:p>
                      <a:pPr algn="ctr"/>
                      <a:r>
                        <a:rPr lang="en-US" sz="1100" dirty="0"/>
                        <a:t>24</a:t>
                      </a:r>
                    </a:p>
                  </a:txBody>
                  <a:tcPr marT="34290" marB="34290">
                    <a:lnB w="12700" cmpd="sng">
                      <a:noFill/>
                    </a:lnB>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b="0" kern="1200" dirty="0">
                          <a:solidFill>
                            <a:schemeClr val="tx1"/>
                          </a:solidFill>
                          <a:latin typeface="+mn-lt"/>
                          <a:ea typeface="+mn-ea"/>
                          <a:cs typeface="+mn-cs"/>
                        </a:rPr>
                        <a:t>25</a:t>
                      </a:r>
                    </a:p>
                  </a:txBody>
                  <a:tcPr marT="34290" marB="34290">
                    <a:lnB w="12700" cmpd="sng">
                      <a:noFill/>
                    </a:lnB>
                    <a:cell3D prstMaterial="dkEdge">
                      <a:bevel w="77470" h="12700" prst="softRound"/>
                      <a:lightRig rig="flood" dir="t"/>
                    </a:cell3D>
                    <a:solidFill>
                      <a:schemeClr val="accent1"/>
                    </a:solidFill>
                  </a:tcPr>
                </a:tc>
                <a:tc>
                  <a:txBody>
                    <a:bodyPr/>
                    <a:lstStyle/>
                    <a:p>
                      <a:pPr algn="ctr"/>
                      <a:r>
                        <a:rPr lang="en-US" sz="1100" dirty="0"/>
                        <a:t>26</a:t>
                      </a:r>
                    </a:p>
                  </a:txBody>
                  <a:tcPr marT="34290" marB="34290">
                    <a:lnB w="12700" cmpd="sng">
                      <a:noFill/>
                    </a:lnB>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27</a:t>
                      </a:r>
                    </a:p>
                  </a:txBody>
                  <a:tcPr marT="34290" marB="34290">
                    <a:lnB w="12700" cmpd="sng">
                      <a:noFill/>
                    </a:lnB>
                    <a:cell3D prstMaterial="dkEdge">
                      <a:bevel w="77470" h="12700" prst="softRound"/>
                      <a:lightRig rig="flood" dir="t"/>
                    </a:cell3D>
                    <a:solidFill>
                      <a:schemeClr val="accent1"/>
                    </a:solidFill>
                  </a:tcPr>
                </a:tc>
                <a:tc>
                  <a:txBody>
                    <a:bodyPr/>
                    <a:lstStyle/>
                    <a:p>
                      <a:pPr algn="ctr"/>
                      <a:r>
                        <a:rPr lang="en-US" sz="1100" b="0" dirty="0"/>
                        <a:t>28</a:t>
                      </a:r>
                    </a:p>
                  </a:txBody>
                  <a:tcPr marT="34290" marB="34290">
                    <a:lnB w="12700" cmpd="sng">
                      <a:noFill/>
                    </a:lnB>
                    <a:cell3D prstMaterial="dkEdge">
                      <a:bevel w="77470" h="12700" prst="softRound"/>
                      <a:lightRig rig="flood" dir="t"/>
                    </a:cell3D>
                    <a:solidFill>
                      <a:schemeClr val="accent1"/>
                    </a:solidFill>
                  </a:tcPr>
                </a:tc>
                <a:extLst>
                  <a:ext uri="{0D108BD9-81ED-4DB2-BD59-A6C34878D82A}">
                    <a16:rowId xmlns:a16="http://schemas.microsoft.com/office/drawing/2014/main" val="10004"/>
                  </a:ext>
                </a:extLst>
              </a:tr>
              <a:tr h="247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29</a:t>
                      </a:r>
                    </a:p>
                  </a:txBody>
                  <a:tcPr marT="34290" marB="34290">
                    <a:cell3D prstMaterial="dkEdge">
                      <a:bevel w="77470" h="12700" prst="softRound"/>
                      <a:lightRig rig="flood" dir="t"/>
                    </a:cell3D>
                    <a:solidFill>
                      <a:schemeClr val="accent1"/>
                    </a:solidFill>
                  </a:tcPr>
                </a:tc>
                <a:tc>
                  <a:txBody>
                    <a:bodyPr/>
                    <a:lstStyle/>
                    <a:p>
                      <a:pPr algn="ctr"/>
                      <a:r>
                        <a:rPr lang="en-US" sz="1100" dirty="0"/>
                        <a:t>30</a:t>
                      </a:r>
                    </a:p>
                  </a:txBody>
                  <a:tcPr marT="34290" marB="34290">
                    <a:lnR w="12700" cmpd="sng">
                      <a:noFill/>
                    </a:lnR>
                    <a:cell3D prstMaterial="dkEdge">
                      <a:bevel w="77470" h="12700" prst="softRound"/>
                      <a:lightRig rig="flood" dir="t"/>
                    </a:cell3D>
                    <a:solidFill>
                      <a:schemeClr val="accent1"/>
                    </a:solidFill>
                  </a:tcPr>
                </a:tc>
                <a:tc>
                  <a:txBody>
                    <a:bodyPr/>
                    <a:lstStyle/>
                    <a:p>
                      <a:pPr algn="ctr"/>
                      <a:endParaRPr lang="en-US" sz="110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extLst>
                  <a:ext uri="{0D108BD9-81ED-4DB2-BD59-A6C34878D82A}">
                    <a16:rowId xmlns:a16="http://schemas.microsoft.com/office/drawing/2014/main" val="10005"/>
                  </a:ext>
                </a:extLst>
              </a:tr>
            </a:tbl>
          </a:graphicData>
        </a:graphic>
      </p:graphicFrame>
      <p:sp>
        <p:nvSpPr>
          <p:cNvPr id="36" name="Rectangle 35"/>
          <p:cNvSpPr/>
          <p:nvPr/>
        </p:nvSpPr>
        <p:spPr>
          <a:xfrm>
            <a:off x="1971476" y="195485"/>
            <a:ext cx="4624984" cy="584775"/>
          </a:xfrm>
          <a:prstGeom prst="rect">
            <a:avLst/>
          </a:prstGeom>
        </p:spPr>
        <p:txBody>
          <a:bodyPr wrap="none">
            <a:spAutoFit/>
          </a:bodyPr>
          <a:lstStyle/>
          <a:p>
            <a:pPr algn="ct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Le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Calendrier</a:t>
            </a: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 de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l’Exode</a:t>
            </a:r>
            <a:endPar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endParaRPr>
          </a:p>
        </p:txBody>
      </p:sp>
      <p:sp>
        <p:nvSpPr>
          <p:cNvPr id="15" name="ZoneTexte 14"/>
          <p:cNvSpPr txBox="1"/>
          <p:nvPr/>
        </p:nvSpPr>
        <p:spPr>
          <a:xfrm>
            <a:off x="107253" y="2715766"/>
            <a:ext cx="8952538" cy="523220"/>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 Moïse </a:t>
            </a:r>
            <a:r>
              <a:rPr lang="fr-FR" sz="1400" dirty="0">
                <a:solidFill>
                  <a:schemeClr val="accent6">
                    <a:lumMod val="75000"/>
                  </a:schemeClr>
                </a:solidFill>
                <a:latin typeface="Arial" panose="020B0604020202020204" pitchFamily="34" charset="0"/>
                <a:cs typeface="Arial" panose="020B0604020202020204" pitchFamily="34" charset="0"/>
              </a:rPr>
              <a:t>retourna au camp</a:t>
            </a:r>
            <a:r>
              <a:rPr lang="fr-FR" sz="1400" dirty="0">
                <a:solidFill>
                  <a:schemeClr val="bg1">
                    <a:lumMod val="95000"/>
                  </a:schemeClr>
                </a:solidFill>
                <a:latin typeface="Arial" panose="020B0604020202020204" pitchFamily="34" charset="0"/>
                <a:cs typeface="Arial" panose="020B0604020202020204" pitchFamily="34" charset="0"/>
              </a:rPr>
              <a:t>, convoqua les responsables du peuple et leur transmit toutes les paroles de YHWH. » </a:t>
            </a:r>
            <a:r>
              <a:rPr lang="fr-FR" sz="1200" dirty="0">
                <a:solidFill>
                  <a:srgbClr val="FFFF66"/>
                </a:solidFill>
                <a:latin typeface="Arial" panose="020B0604020202020204" pitchFamily="34" charset="0"/>
                <a:cs typeface="Arial" panose="020B0604020202020204" pitchFamily="34" charset="0"/>
              </a:rPr>
              <a:t>Exode 19.7</a:t>
            </a:r>
          </a:p>
        </p:txBody>
      </p:sp>
      <p:sp>
        <p:nvSpPr>
          <p:cNvPr id="10" name="Virage 9"/>
          <p:cNvSpPr/>
          <p:nvPr/>
        </p:nvSpPr>
        <p:spPr>
          <a:xfrm flipV="1">
            <a:off x="1160178" y="3291830"/>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1720702" y="3378001"/>
            <a:ext cx="2707282" cy="307777"/>
          </a:xfrm>
          <a:prstGeom prst="rect">
            <a:avLst/>
          </a:prstGeom>
          <a:noFill/>
          <a:ln>
            <a:solidFill>
              <a:srgbClr val="FFFF00"/>
            </a:solidFill>
            <a:prstDash val="sysDash"/>
          </a:ln>
        </p:spPr>
        <p:txBody>
          <a:bodyPr wrap="square" rtlCol="0">
            <a:spAutoFit/>
          </a:bodyPr>
          <a:lstStyle/>
          <a:p>
            <a:r>
              <a:rPr lang="fr-FR" sz="1400" dirty="0">
                <a:solidFill>
                  <a:schemeClr val="accent6">
                    <a:lumMod val="75000"/>
                  </a:schemeClr>
                </a:solidFill>
                <a:latin typeface="Spectral Light" panose="02020302060000000000" pitchFamily="18" charset="0"/>
                <a:cs typeface="Arial" panose="020B0604020202020204" pitchFamily="34" charset="0"/>
              </a:rPr>
              <a:t>1</a:t>
            </a:r>
            <a:r>
              <a:rPr lang="fr-FR" sz="1400" baseline="30000" dirty="0">
                <a:solidFill>
                  <a:schemeClr val="accent6">
                    <a:lumMod val="75000"/>
                  </a:schemeClr>
                </a:solidFill>
                <a:latin typeface="Spectral Light" panose="02020302060000000000" pitchFamily="18" charset="0"/>
                <a:cs typeface="Arial" panose="020B0604020202020204" pitchFamily="34" charset="0"/>
              </a:rPr>
              <a:t>ere</a:t>
            </a:r>
            <a:r>
              <a:rPr lang="fr-FR" sz="1400" dirty="0">
                <a:solidFill>
                  <a:schemeClr val="accent6">
                    <a:lumMod val="75000"/>
                  </a:schemeClr>
                </a:solidFill>
                <a:latin typeface="Spectral Light" panose="02020302060000000000" pitchFamily="18" charset="0"/>
                <a:cs typeface="Arial" panose="020B0604020202020204" pitchFamily="34" charset="0"/>
              </a:rPr>
              <a:t> </a:t>
            </a:r>
            <a:r>
              <a:rPr lang="fr-FR" sz="1400" dirty="0">
                <a:solidFill>
                  <a:schemeClr val="bg1"/>
                </a:solidFill>
                <a:latin typeface="Spectral Light" panose="02020302060000000000" pitchFamily="18" charset="0"/>
                <a:cs typeface="Arial" panose="020B0604020202020204" pitchFamily="34" charset="0"/>
              </a:rPr>
              <a:t>descente de Moïse le 5 </a:t>
            </a:r>
            <a:r>
              <a:rPr lang="fr-FR" sz="1400" dirty="0" err="1">
                <a:solidFill>
                  <a:schemeClr val="bg1"/>
                </a:solidFill>
                <a:latin typeface="Spectral Light" panose="02020302060000000000" pitchFamily="18" charset="0"/>
                <a:cs typeface="Arial" panose="020B0604020202020204" pitchFamily="34" charset="0"/>
              </a:rPr>
              <a:t>sivan</a:t>
            </a:r>
            <a:endParaRPr lang="fr-FR" sz="1400" dirty="0">
              <a:solidFill>
                <a:schemeClr val="bg1"/>
              </a:solidFill>
              <a:latin typeface="Spectral Light" panose="02020302060000000000" pitchFamily="18" charset="0"/>
              <a:cs typeface="Arial" panose="020B0604020202020204" pitchFamily="34" charset="0"/>
            </a:endParaRPr>
          </a:p>
        </p:txBody>
      </p:sp>
      <p:sp>
        <p:nvSpPr>
          <p:cNvPr id="4" name="Flèche vers le haut 3"/>
          <p:cNvSpPr/>
          <p:nvPr/>
        </p:nvSpPr>
        <p:spPr>
          <a:xfrm rot="2704669">
            <a:off x="4789332" y="1141203"/>
            <a:ext cx="136630" cy="263789"/>
          </a:xfrm>
          <a:prstGeom prst="upArrow">
            <a:avLst/>
          </a:prstGeom>
          <a:solidFill>
            <a:schemeClr val="bg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haut 16"/>
          <p:cNvSpPr/>
          <p:nvPr/>
        </p:nvSpPr>
        <p:spPr>
          <a:xfrm rot="8268246">
            <a:off x="4640787" y="3368619"/>
            <a:ext cx="195649" cy="288885"/>
          </a:xfrm>
          <a:prstGeom prst="upArrow">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4505779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684 -0.43487 L 8.33333E-7 -4.69136E-6 " pathEditMode="relative" rAng="0" ptsTypes="AA">
                                      <p:cBhvr>
                                        <p:cTn id="26" dur="2000" spd="-100000" fill="hold"/>
                                        <p:tgtEl>
                                          <p:spTgt spid="17"/>
                                        </p:tgtEl>
                                        <p:attrNameLst>
                                          <p:attrName>ppt_x</p:attrName>
                                          <p:attrName>ppt_y</p:attrName>
                                        </p:attrNameLst>
                                      </p:cBhvr>
                                      <p:rCtr x="-3420" y="217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animBg="1"/>
      <p:bldP spid="17" grpId="0" animBg="1"/>
      <p:bldP spid="17"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71</a:t>
            </a:fld>
            <a:endParaRPr lang="fr-FR" dirty="0">
              <a:solidFill>
                <a:schemeClr val="bg1">
                  <a:lumMod val="75000"/>
                </a:schemeClr>
              </a:solidFill>
            </a:endParaRPr>
          </a:p>
        </p:txBody>
      </p:sp>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2463"/>
          <a:stretch/>
        </p:blipFill>
        <p:spPr bwMode="auto">
          <a:xfrm>
            <a:off x="-1" y="0"/>
            <a:ext cx="9144001" cy="5143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712" y="-37887"/>
            <a:ext cx="9197422" cy="52196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2" name="Picture 4" descr="Related image"/>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417228" flipH="1">
            <a:off x="4839885" y="1446059"/>
            <a:ext cx="798176" cy="679947"/>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ZoneTexte 7"/>
          <p:cNvSpPr txBox="1">
            <a:spLocks/>
          </p:cNvSpPr>
          <p:nvPr/>
        </p:nvSpPr>
        <p:spPr>
          <a:xfrm>
            <a:off x="1403648" y="195486"/>
            <a:ext cx="3672408" cy="1323439"/>
          </a:xfrm>
          <a:prstGeom prst="rect">
            <a:avLst/>
          </a:prstGeom>
          <a:noFill/>
        </p:spPr>
        <p:txBody>
          <a:bodyPr wrap="square" rtlCol="0">
            <a:spAutoFit/>
          </a:bodyPr>
          <a:lstStyle/>
          <a:p>
            <a:pPr algn="ctr"/>
            <a:r>
              <a:rPr lang="fr-FR" sz="4000" dirty="0">
                <a:solidFill>
                  <a:schemeClr val="bg1"/>
                </a:solidFill>
                <a:effectLst>
                  <a:glow rad="63500">
                    <a:schemeClr val="accent6">
                      <a:satMod val="175000"/>
                      <a:alpha val="40000"/>
                    </a:schemeClr>
                  </a:glow>
                </a:effectLst>
                <a:latin typeface="Spectral ExtraLight" panose="02020202060000000000" pitchFamily="18" charset="0"/>
                <a:ea typeface="BatangChe" panose="02030609000101010101" pitchFamily="49" charset="-127"/>
              </a:rPr>
              <a:t>1</a:t>
            </a:r>
            <a:r>
              <a:rPr lang="fr-FR" sz="4000" baseline="30000" dirty="0">
                <a:solidFill>
                  <a:schemeClr val="bg1"/>
                </a:solidFill>
                <a:effectLst>
                  <a:glow rad="63500">
                    <a:schemeClr val="accent6">
                      <a:satMod val="175000"/>
                      <a:alpha val="40000"/>
                    </a:schemeClr>
                  </a:glow>
                </a:effectLst>
                <a:latin typeface="Spectral ExtraLight" panose="02020202060000000000" pitchFamily="18" charset="0"/>
                <a:ea typeface="BatangChe" panose="02030609000101010101" pitchFamily="49" charset="-127"/>
              </a:rPr>
              <a:t>ère</a:t>
            </a:r>
            <a:r>
              <a:rPr lang="fr-FR" sz="4000" dirty="0">
                <a:solidFill>
                  <a:schemeClr val="bg1"/>
                </a:solidFill>
                <a:effectLst>
                  <a:glow rad="63500">
                    <a:schemeClr val="accent6">
                      <a:satMod val="175000"/>
                      <a:alpha val="40000"/>
                    </a:schemeClr>
                  </a:glow>
                </a:effectLst>
                <a:latin typeface="Spectral ExtraLight" panose="02020202060000000000" pitchFamily="18" charset="0"/>
                <a:ea typeface="BatangChe" panose="02030609000101010101" pitchFamily="49" charset="-127"/>
              </a:rPr>
              <a:t> descente le</a:t>
            </a:r>
          </a:p>
          <a:p>
            <a:pPr algn="ctr"/>
            <a:r>
              <a:rPr lang="fr-FR" sz="2400" dirty="0">
                <a:solidFill>
                  <a:schemeClr val="bg1"/>
                </a:solidFill>
                <a:effectLst>
                  <a:glow rad="63500">
                    <a:schemeClr val="accent6">
                      <a:satMod val="175000"/>
                      <a:alpha val="40000"/>
                    </a:schemeClr>
                  </a:glow>
                </a:effectLst>
                <a:latin typeface="Spectral ExtraLight" panose="02020202060000000000" pitchFamily="18" charset="0"/>
                <a:ea typeface="BatangChe" panose="02030609000101010101" pitchFamily="49" charset="-127"/>
              </a:rPr>
              <a:t>jeudi</a:t>
            </a:r>
            <a:r>
              <a:rPr lang="fr-FR" sz="3600" dirty="0">
                <a:solidFill>
                  <a:schemeClr val="bg1"/>
                </a:solidFill>
                <a:effectLst>
                  <a:glow rad="63500">
                    <a:schemeClr val="accent6">
                      <a:satMod val="175000"/>
                      <a:alpha val="40000"/>
                    </a:schemeClr>
                  </a:glow>
                </a:effectLst>
                <a:latin typeface="Spectral ExtraLight" panose="02020202060000000000" pitchFamily="18" charset="0"/>
                <a:ea typeface="BatangChe" panose="02030609000101010101" pitchFamily="49" charset="-127"/>
              </a:rPr>
              <a:t> </a:t>
            </a:r>
            <a:r>
              <a:rPr lang="fr-FR" sz="4000" dirty="0">
                <a:solidFill>
                  <a:schemeClr val="bg1"/>
                </a:solidFill>
                <a:effectLst>
                  <a:glow rad="63500">
                    <a:schemeClr val="accent6">
                      <a:satMod val="175000"/>
                      <a:alpha val="40000"/>
                    </a:schemeClr>
                  </a:glow>
                </a:effectLst>
                <a:latin typeface="Spectral ExtraLight" panose="02020202060000000000" pitchFamily="18" charset="0"/>
                <a:ea typeface="BatangChe" panose="02030609000101010101" pitchFamily="49" charset="-127"/>
              </a:rPr>
              <a:t>5 </a:t>
            </a:r>
            <a:r>
              <a:rPr lang="fr-FR" sz="4000" dirty="0" err="1">
                <a:solidFill>
                  <a:schemeClr val="bg1"/>
                </a:solidFill>
                <a:effectLst>
                  <a:glow rad="63500">
                    <a:schemeClr val="accent6">
                      <a:satMod val="175000"/>
                      <a:alpha val="40000"/>
                    </a:schemeClr>
                  </a:glow>
                </a:effectLst>
                <a:latin typeface="Spectral ExtraLight" panose="02020202060000000000" pitchFamily="18" charset="0"/>
                <a:ea typeface="BatangChe" panose="02030609000101010101" pitchFamily="49" charset="-127"/>
              </a:rPr>
              <a:t>sivan</a:t>
            </a:r>
            <a:endParaRPr lang="fr-FR" sz="4000" dirty="0">
              <a:solidFill>
                <a:schemeClr val="bg1"/>
              </a:solidFill>
              <a:effectLst>
                <a:glow rad="63500">
                  <a:schemeClr val="accent6">
                    <a:satMod val="175000"/>
                    <a:alpha val="40000"/>
                  </a:schemeClr>
                </a:glow>
              </a:effectLst>
              <a:latin typeface="Spectral ExtraLight" panose="02020202060000000000" pitchFamily="18" charset="0"/>
              <a:ea typeface="BatangChe" panose="02030609000101010101" pitchFamily="49" charset="-127"/>
            </a:endParaRPr>
          </a:p>
        </p:txBody>
      </p:sp>
    </p:spTree>
    <p:extLst>
      <p:ext uri="{BB962C8B-B14F-4D97-AF65-F5344CB8AC3E}">
        <p14:creationId xmlns:p14="http://schemas.microsoft.com/office/powerpoint/2010/main" val="403577814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11059 0.42968 L 3.33333E-6 -3.89266E-6 " pathEditMode="relative" rAng="0" ptsTypes="AA">
                                      <p:cBhvr>
                                        <p:cTn id="6" dur="2000" spd="-100000" fill="hold"/>
                                        <p:tgtEl>
                                          <p:spTgt spid="2052"/>
                                        </p:tgtEl>
                                        <p:attrNameLst>
                                          <p:attrName>ppt_x</p:attrName>
                                          <p:attrName>ppt_y</p:attrName>
                                        </p:attrNameLst>
                                      </p:cBhvr>
                                      <p:rCtr x="5521" y="-214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95"/>
            <a:ext cx="9154117" cy="5174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9167045" cy="5174421"/>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72</a:t>
            </a:fld>
            <a:endParaRPr lang="fr-FR" dirty="0">
              <a:solidFill>
                <a:schemeClr val="bg1">
                  <a:lumMod val="75000"/>
                </a:schemeClr>
              </a:solidFill>
            </a:endParaRPr>
          </a:p>
        </p:txBody>
      </p:sp>
      <p:sp>
        <p:nvSpPr>
          <p:cNvPr id="28"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14052-953B-4273-8F47-BF25327D5B24}" type="slidenum">
              <a:rPr lang="en-US" smtClean="0"/>
              <a:pPr/>
              <a:t>72</a:t>
            </a:fld>
            <a:endParaRPr lang="en-US"/>
          </a:p>
        </p:txBody>
      </p:sp>
      <p:graphicFrame>
        <p:nvGraphicFramePr>
          <p:cNvPr id="29" name="Table 3"/>
          <p:cNvGraphicFramePr>
            <a:graphicFrameLocks noGrp="1"/>
          </p:cNvGraphicFramePr>
          <p:nvPr>
            <p:extLst>
              <p:ext uri="{D42A27DB-BD31-4B8C-83A1-F6EECF244321}">
                <p14:modId xmlns:p14="http://schemas.microsoft.com/office/powerpoint/2010/main" val="339113499"/>
              </p:ext>
            </p:extLst>
          </p:nvPr>
        </p:nvGraphicFramePr>
        <p:xfrm>
          <a:off x="474980" y="861060"/>
          <a:ext cx="7200900" cy="1607820"/>
        </p:xfrm>
        <a:graphic>
          <a:graphicData uri="http://schemas.openxmlformats.org/drawingml/2006/table">
            <a:tbl>
              <a:tblPr firstRow="1" bandRow="1">
                <a:tableStyleId>{21E4AEA4-8DFA-4A89-87EB-49C32662AFE0}</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tblGrid>
              <a:tr h="251460">
                <a:tc>
                  <a:txBody>
                    <a:bodyPr/>
                    <a:lstStyle/>
                    <a:p>
                      <a:pPr algn="ctr"/>
                      <a:r>
                        <a:rPr lang="en-US" sz="1200" dirty="0"/>
                        <a:t>1</a:t>
                      </a:r>
                      <a:r>
                        <a:rPr lang="en-US" sz="1200" baseline="30000" dirty="0"/>
                        <a:t>er</a:t>
                      </a:r>
                      <a:r>
                        <a:rPr lang="en-US" sz="1200" dirty="0"/>
                        <a:t> (Dim)</a:t>
                      </a:r>
                    </a:p>
                  </a:txBody>
                  <a:tcPr marT="34290" marB="34290">
                    <a:cell3D prstMaterial="dkEdge">
                      <a:bevel w="77470" h="12700" prst="softRound"/>
                      <a:lightRig rig="flood" dir="t"/>
                    </a:cell3D>
                  </a:tcPr>
                </a:tc>
                <a:tc>
                  <a:txBody>
                    <a:bodyPr/>
                    <a:lstStyle/>
                    <a:p>
                      <a:pPr algn="ctr"/>
                      <a:r>
                        <a:rPr lang="en-US" sz="1200" dirty="0"/>
                        <a:t>2</a:t>
                      </a:r>
                      <a:r>
                        <a:rPr lang="en-US" sz="1200" baseline="30000" dirty="0"/>
                        <a:t>e</a:t>
                      </a:r>
                      <a:r>
                        <a:rPr lang="en-US" sz="1200" dirty="0"/>
                        <a:t> (</a:t>
                      </a:r>
                      <a:r>
                        <a:rPr lang="en-US" sz="1200" dirty="0" err="1"/>
                        <a:t>Lun</a:t>
                      </a:r>
                      <a:r>
                        <a:rPr lang="en-US" sz="1200" dirty="0"/>
                        <a:t>)</a:t>
                      </a:r>
                    </a:p>
                  </a:txBody>
                  <a:tcPr marT="34290" marB="34290">
                    <a:cell3D prstMaterial="dkEdge">
                      <a:bevel w="77470" h="12700" prst="softRound"/>
                      <a:lightRig rig="flood" dir="t"/>
                    </a:cell3D>
                  </a:tcPr>
                </a:tc>
                <a:tc>
                  <a:txBody>
                    <a:bodyPr/>
                    <a:lstStyle/>
                    <a:p>
                      <a:pPr algn="ctr"/>
                      <a:r>
                        <a:rPr lang="en-US" sz="1200" dirty="0"/>
                        <a:t>3</a:t>
                      </a:r>
                      <a:r>
                        <a:rPr lang="en-US" sz="1200" baseline="30000" dirty="0"/>
                        <a:t>e</a:t>
                      </a:r>
                      <a:r>
                        <a:rPr lang="en-US" sz="1200" dirty="0"/>
                        <a:t> (Mar)</a:t>
                      </a:r>
                    </a:p>
                  </a:txBody>
                  <a:tcPr marT="34290" marB="34290">
                    <a:cell3D prstMaterial="dkEdge">
                      <a:bevel w="77470" h="12700" prst="softRound"/>
                      <a:lightRig rig="flood" dir="t"/>
                    </a:cell3D>
                  </a:tcPr>
                </a:tc>
                <a:tc>
                  <a:txBody>
                    <a:bodyPr/>
                    <a:lstStyle/>
                    <a:p>
                      <a:pPr algn="ctr"/>
                      <a:r>
                        <a:rPr lang="en-US" sz="1200" dirty="0"/>
                        <a:t>4</a:t>
                      </a:r>
                      <a:r>
                        <a:rPr lang="en-US" sz="1200" baseline="30000" dirty="0"/>
                        <a:t>e</a:t>
                      </a:r>
                      <a:r>
                        <a:rPr lang="en-US" sz="1200" dirty="0"/>
                        <a:t> (</a:t>
                      </a:r>
                      <a:r>
                        <a:rPr lang="en-US" sz="1200" dirty="0" err="1"/>
                        <a:t>Mer</a:t>
                      </a:r>
                      <a:r>
                        <a:rPr lang="en-US" sz="1200" dirty="0"/>
                        <a:t>)</a:t>
                      </a:r>
                    </a:p>
                  </a:txBody>
                  <a:tcPr marT="34290" marB="34290">
                    <a:cell3D prstMaterial="dkEdge">
                      <a:bevel w="77470" h="12700" prst="softRound"/>
                      <a:lightRig rig="flood" dir="t"/>
                    </a:cell3D>
                  </a:tcPr>
                </a:tc>
                <a:tc>
                  <a:txBody>
                    <a:bodyPr/>
                    <a:lstStyle/>
                    <a:p>
                      <a:pPr algn="ctr"/>
                      <a:r>
                        <a:rPr lang="en-US" sz="1200" dirty="0"/>
                        <a:t>5</a:t>
                      </a:r>
                      <a:r>
                        <a:rPr lang="en-US" sz="1200" baseline="30000" dirty="0"/>
                        <a:t>e</a:t>
                      </a:r>
                      <a:r>
                        <a:rPr lang="en-US" sz="1200" dirty="0"/>
                        <a:t> (</a:t>
                      </a:r>
                      <a:r>
                        <a:rPr lang="en-US" sz="1200" dirty="0" err="1"/>
                        <a:t>Jeu</a:t>
                      </a:r>
                      <a:r>
                        <a:rPr lang="en-US" sz="1200" dirty="0"/>
                        <a:t>)</a:t>
                      </a:r>
                    </a:p>
                  </a:txBody>
                  <a:tcPr marT="34290" marB="34290">
                    <a:cell3D prstMaterial="dkEdge">
                      <a:bevel w="77470" h="12700" prst="softRound"/>
                      <a:lightRig rig="flood" dir="t"/>
                    </a:cell3D>
                  </a:tcPr>
                </a:tc>
                <a:tc>
                  <a:txBody>
                    <a:bodyPr/>
                    <a:lstStyle/>
                    <a:p>
                      <a:pPr algn="ctr"/>
                      <a:r>
                        <a:rPr lang="en-US" sz="1200" dirty="0"/>
                        <a:t>6</a:t>
                      </a:r>
                      <a:r>
                        <a:rPr lang="en-US" sz="1200" baseline="30000" dirty="0"/>
                        <a:t>e</a:t>
                      </a:r>
                      <a:r>
                        <a:rPr lang="en-US" sz="1200" dirty="0"/>
                        <a:t> (</a:t>
                      </a:r>
                      <a:r>
                        <a:rPr lang="en-US" sz="1200" dirty="0" err="1"/>
                        <a:t>Ven</a:t>
                      </a:r>
                      <a:r>
                        <a:rPr lang="en-US" sz="1200" dirty="0"/>
                        <a:t>)</a:t>
                      </a:r>
                    </a:p>
                  </a:txBody>
                  <a:tcPr marT="34290" marB="34290">
                    <a:cell3D prstMaterial="dkEdge">
                      <a:bevel w="77470" h="12700" prst="softRound"/>
                      <a:lightRig rig="flood" dir="t"/>
                    </a:cell3D>
                  </a:tcPr>
                </a:tc>
                <a:tc>
                  <a:txBody>
                    <a:bodyPr/>
                    <a:lstStyle/>
                    <a:p>
                      <a:pPr algn="ctr"/>
                      <a:r>
                        <a:rPr lang="en-US" sz="1200" dirty="0"/>
                        <a:t>7</a:t>
                      </a:r>
                      <a:r>
                        <a:rPr lang="en-US" sz="1200" baseline="30000" dirty="0"/>
                        <a:t>e</a:t>
                      </a:r>
                      <a:r>
                        <a:rPr lang="en-US" sz="1200" dirty="0"/>
                        <a:t> (</a:t>
                      </a:r>
                      <a:r>
                        <a:rPr lang="en-US" sz="1200" dirty="0" err="1"/>
                        <a:t>Shab</a:t>
                      </a:r>
                      <a:r>
                        <a:rPr lang="en-US" sz="1200" dirty="0"/>
                        <a:t>)</a:t>
                      </a:r>
                    </a:p>
                  </a:txBody>
                  <a:tcPr marT="34290" marB="34290">
                    <a:lnR w="12700" cmpd="sng">
                      <a:noFill/>
                    </a:lnR>
                    <a:cell3D prstMaterial="dkEdge">
                      <a:bevel w="77470" h="12700" prst="softRound"/>
                      <a:lightRig rig="flood" dir="t"/>
                    </a:cell3D>
                  </a:tcPr>
                </a:tc>
                <a:extLst>
                  <a:ext uri="{0D108BD9-81ED-4DB2-BD59-A6C34878D82A}">
                    <a16:rowId xmlns:a16="http://schemas.microsoft.com/office/drawing/2014/main" val="10000"/>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Sivan 1</a:t>
                      </a:r>
                    </a:p>
                  </a:txBody>
                  <a:tcPr marT="34290" marB="34290">
                    <a:cell3D prstMaterial="dkEdge">
                      <a:bevel w="77470" h="12700" prst="softRound"/>
                      <a:lightRig rig="flood" dir="t"/>
                    </a:cell3D>
                    <a:solidFill>
                      <a:schemeClr val="accent1"/>
                    </a:solidFill>
                  </a:tcPr>
                </a:tc>
                <a:tc>
                  <a:txBody>
                    <a:bodyPr/>
                    <a:lstStyle/>
                    <a:p>
                      <a:pPr algn="ctr"/>
                      <a:r>
                        <a:rPr lang="en-US" sz="1100" dirty="0"/>
                        <a:t>2</a:t>
                      </a:r>
                    </a:p>
                  </a:txBody>
                  <a:tcPr marT="34290" marB="34290">
                    <a:cell3D prstMaterial="dkEdge">
                      <a:bevel w="77470" h="12700" prst="softRound"/>
                      <a:lightRig rig="flood" dir="t"/>
                    </a:cell3D>
                    <a:solidFill>
                      <a:schemeClr val="accent1"/>
                    </a:solidFill>
                  </a:tcPr>
                </a:tc>
                <a:tc>
                  <a:txBody>
                    <a:bodyPr/>
                    <a:lstStyle/>
                    <a:p>
                      <a:pPr algn="ctr"/>
                      <a:r>
                        <a:rPr lang="en-US" sz="1100" dirty="0"/>
                        <a:t>3</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600" kern="1200" dirty="0">
                          <a:solidFill>
                            <a:schemeClr val="tx1"/>
                          </a:solidFill>
                          <a:effectLst>
                            <a:outerShdw blurRad="38100" dist="38100" dir="2700000" algn="tl">
                              <a:srgbClr val="000000">
                                <a:alpha val="43137"/>
                              </a:srgbClr>
                            </a:outerShdw>
                          </a:effectLst>
                          <a:latin typeface="+mn-lt"/>
                          <a:ea typeface="+mn-ea"/>
                          <a:cs typeface="+mn-cs"/>
                        </a:rPr>
                        <a:t>4</a:t>
                      </a:r>
                    </a:p>
                  </a:txBody>
                  <a:tcPr marT="34290" marB="34290">
                    <a:cell3D prstMaterial="dkEdge">
                      <a:bevel w="77470" h="12700" prst="softRound"/>
                      <a:lightRig rig="flood" dir="t"/>
                    </a:cell3D>
                    <a:solidFill>
                      <a:srgbClr val="FFCC00"/>
                    </a:solidFill>
                  </a:tcPr>
                </a:tc>
                <a:tc>
                  <a:txBody>
                    <a:bodyPr/>
                    <a:lstStyle/>
                    <a:p>
                      <a:pPr algn="ctr"/>
                      <a:r>
                        <a:rPr lang="en-US" sz="1100" b="0" dirty="0">
                          <a:solidFill>
                            <a:schemeClr val="tx1"/>
                          </a:solidFill>
                        </a:rPr>
                        <a:t>5 </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6</a:t>
                      </a:r>
                    </a:p>
                  </a:txBody>
                  <a:tcPr marT="34290" marB="34290">
                    <a:cell3D prstMaterial="dkEdge">
                      <a:bevel w="77470" h="12700" prst="softRound"/>
                      <a:lightRig rig="flood" dir="t"/>
                    </a:cell3D>
                    <a:solidFill>
                      <a:schemeClr val="accent1"/>
                    </a:solidFill>
                  </a:tcPr>
                </a:tc>
                <a:tc>
                  <a:txBody>
                    <a:bodyPr/>
                    <a:lstStyle/>
                    <a:p>
                      <a:pPr algn="ctr"/>
                      <a:r>
                        <a:rPr lang="en-US" sz="1100" b="0" dirty="0"/>
                        <a:t>7</a:t>
                      </a:r>
                    </a:p>
                  </a:txBody>
                  <a:tcPr marT="34290" marB="34290">
                    <a:cell3D prstMaterial="dkEdge">
                      <a:bevel w="77470" h="12700" prst="softRound"/>
                      <a:lightRig rig="flood" dir="t"/>
                    </a:cell3D>
                    <a:solidFill>
                      <a:schemeClr val="accent1"/>
                    </a:solidFill>
                  </a:tcPr>
                </a:tc>
                <a:extLst>
                  <a:ext uri="{0D108BD9-81ED-4DB2-BD59-A6C34878D82A}">
                    <a16:rowId xmlns:a16="http://schemas.microsoft.com/office/drawing/2014/main" val="10001"/>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8 </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kern="1200" dirty="0">
                          <a:solidFill>
                            <a:schemeClr val="dk1"/>
                          </a:solidFill>
                          <a:latin typeface="+mn-lt"/>
                          <a:ea typeface="+mn-ea"/>
                          <a:cs typeface="+mn-cs"/>
                        </a:rPr>
                        <a:t>9</a:t>
                      </a:r>
                    </a:p>
                  </a:txBody>
                  <a:tcPr marT="34290" marB="34290">
                    <a:cell3D prstMaterial="dkEdge">
                      <a:bevel w="77470" h="12700" prst="softRound"/>
                      <a:lightRig rig="flood" dir="t"/>
                    </a:cell3D>
                    <a:solidFill>
                      <a:schemeClr val="accent1"/>
                    </a:solidFill>
                  </a:tcPr>
                </a:tc>
                <a:tc>
                  <a:txBody>
                    <a:bodyPr/>
                    <a:lstStyle/>
                    <a:p>
                      <a:pPr algn="ctr"/>
                      <a:r>
                        <a:rPr lang="en-US" sz="1100" dirty="0"/>
                        <a:t>10</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b="0" kern="1200" dirty="0">
                          <a:solidFill>
                            <a:schemeClr val="tx1"/>
                          </a:solidFill>
                          <a:latin typeface="+mn-lt"/>
                          <a:ea typeface="+mn-ea"/>
                          <a:cs typeface="+mn-cs"/>
                        </a:rPr>
                        <a:t>11</a:t>
                      </a:r>
                    </a:p>
                  </a:txBody>
                  <a:tcPr marT="34290" marB="34290">
                    <a:cell3D prstMaterial="dkEdge">
                      <a:bevel w="77470" h="12700" prst="softRound"/>
                      <a:lightRig rig="flood" dir="t"/>
                    </a:cell3D>
                    <a:solidFill>
                      <a:schemeClr val="accent1"/>
                    </a:solidFill>
                  </a:tcPr>
                </a:tc>
                <a:tc>
                  <a:txBody>
                    <a:bodyPr/>
                    <a:lstStyle/>
                    <a:p>
                      <a:pPr algn="ctr"/>
                      <a:r>
                        <a:rPr lang="en-US" sz="1100" dirty="0"/>
                        <a:t>12</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13</a:t>
                      </a:r>
                    </a:p>
                  </a:txBody>
                  <a:tcPr marT="34290" marB="34290">
                    <a:cell3D prstMaterial="dkEdge">
                      <a:bevel w="77470" h="12700" prst="softRound"/>
                      <a:lightRig rig="flood" dir="t"/>
                    </a:cell3D>
                    <a:solidFill>
                      <a:schemeClr val="accent1"/>
                    </a:solidFill>
                  </a:tcPr>
                </a:tc>
                <a:tc>
                  <a:txBody>
                    <a:bodyPr/>
                    <a:lstStyle/>
                    <a:p>
                      <a:pPr algn="ctr"/>
                      <a:r>
                        <a:rPr lang="en-US" sz="1100" b="0" dirty="0"/>
                        <a:t>14</a:t>
                      </a:r>
                    </a:p>
                  </a:txBody>
                  <a:tcPr marT="34290" marB="34290">
                    <a:cell3D prstMaterial="dkEdge">
                      <a:bevel w="77470" h="12700" prst="softRound"/>
                      <a:lightRig rig="flood" dir="t"/>
                    </a:cell3D>
                    <a:solidFill>
                      <a:schemeClr val="accent1"/>
                    </a:solidFill>
                  </a:tcPr>
                </a:tc>
                <a:extLst>
                  <a:ext uri="{0D108BD9-81ED-4DB2-BD59-A6C34878D82A}">
                    <a16:rowId xmlns:a16="http://schemas.microsoft.com/office/drawing/2014/main" val="10002"/>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mn-lt"/>
                          <a:ea typeface="+mn-ea"/>
                          <a:cs typeface="+mn-cs"/>
                        </a:rPr>
                        <a:t>15 </a:t>
                      </a:r>
                    </a:p>
                  </a:txBody>
                  <a:tcPr marT="34290" marB="34290">
                    <a:cell3D prstMaterial="dkEdge">
                      <a:bevel w="77470" h="12700" prst="softRound"/>
                      <a:lightRig rig="flood" dir="t"/>
                    </a:cell3D>
                    <a:solidFill>
                      <a:schemeClr val="accent1"/>
                    </a:solidFill>
                  </a:tcPr>
                </a:tc>
                <a:tc>
                  <a:txBody>
                    <a:bodyPr/>
                    <a:lstStyle/>
                    <a:p>
                      <a:pPr algn="ctr"/>
                      <a:r>
                        <a:rPr lang="en-US" sz="1100" dirty="0"/>
                        <a:t>16</a:t>
                      </a:r>
                    </a:p>
                  </a:txBody>
                  <a:tcPr marT="34290" marB="34290">
                    <a:cell3D prstMaterial="dkEdge">
                      <a:bevel w="77470" h="12700" prst="softRound"/>
                      <a:lightRig rig="flood" dir="t"/>
                    </a:cell3D>
                    <a:solidFill>
                      <a:schemeClr val="accent1"/>
                    </a:solidFill>
                  </a:tcPr>
                </a:tc>
                <a:tc>
                  <a:txBody>
                    <a:bodyPr/>
                    <a:lstStyle/>
                    <a:p>
                      <a:pPr algn="ctr"/>
                      <a:r>
                        <a:rPr lang="en-US" sz="1100" dirty="0"/>
                        <a:t>17</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b="0" kern="1200" dirty="0">
                          <a:solidFill>
                            <a:schemeClr val="tx1"/>
                          </a:solidFill>
                          <a:latin typeface="+mn-lt"/>
                          <a:ea typeface="+mn-ea"/>
                          <a:cs typeface="+mn-cs"/>
                        </a:rPr>
                        <a:t>18</a:t>
                      </a:r>
                    </a:p>
                  </a:txBody>
                  <a:tcPr marT="34290" marB="34290">
                    <a:cell3D prstMaterial="dkEdge">
                      <a:bevel w="77470" h="12700" prst="softRound"/>
                      <a:lightRig rig="flood" dir="t"/>
                    </a:cell3D>
                    <a:solidFill>
                      <a:schemeClr val="accent1"/>
                    </a:solidFill>
                  </a:tcPr>
                </a:tc>
                <a:tc>
                  <a:txBody>
                    <a:bodyPr/>
                    <a:lstStyle/>
                    <a:p>
                      <a:pPr algn="ctr"/>
                      <a:r>
                        <a:rPr lang="en-US" sz="1100" dirty="0"/>
                        <a:t>19</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20</a:t>
                      </a:r>
                    </a:p>
                  </a:txBody>
                  <a:tcPr marT="34290" marB="34290">
                    <a:cell3D prstMaterial="dkEdge">
                      <a:bevel w="77470" h="12700" prst="softRound"/>
                      <a:lightRig rig="flood" dir="t"/>
                    </a:cell3D>
                    <a:solidFill>
                      <a:schemeClr val="accent1"/>
                    </a:solidFill>
                  </a:tcPr>
                </a:tc>
                <a:tc>
                  <a:txBody>
                    <a:bodyPr/>
                    <a:lstStyle/>
                    <a:p>
                      <a:pPr algn="ctr"/>
                      <a:r>
                        <a:rPr lang="en-US" sz="1100" b="0" dirty="0"/>
                        <a:t>21</a:t>
                      </a:r>
                    </a:p>
                  </a:txBody>
                  <a:tcPr marT="34290" marB="34290">
                    <a:cell3D prstMaterial="dkEdge">
                      <a:bevel w="77470" h="12700" prst="softRound"/>
                      <a:lightRig rig="flood" dir="t"/>
                    </a:cell3D>
                    <a:solidFill>
                      <a:schemeClr val="accent1"/>
                    </a:solidFill>
                  </a:tcPr>
                </a:tc>
                <a:extLst>
                  <a:ext uri="{0D108BD9-81ED-4DB2-BD59-A6C34878D82A}">
                    <a16:rowId xmlns:a16="http://schemas.microsoft.com/office/drawing/2014/main" val="10003"/>
                  </a:ext>
                </a:extLst>
              </a:tr>
              <a:tr h="247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22</a:t>
                      </a:r>
                    </a:p>
                  </a:txBody>
                  <a:tcPr marT="34290" marB="34290">
                    <a:cell3D prstMaterial="dkEdge">
                      <a:bevel w="77470" h="12700" prst="softRound"/>
                      <a:lightRig rig="flood" dir="t"/>
                    </a:cell3D>
                    <a:solidFill>
                      <a:schemeClr val="accent1"/>
                    </a:solidFill>
                  </a:tcPr>
                </a:tc>
                <a:tc>
                  <a:txBody>
                    <a:bodyPr/>
                    <a:lstStyle/>
                    <a:p>
                      <a:pPr algn="ctr"/>
                      <a:r>
                        <a:rPr lang="en-US" sz="1100" dirty="0"/>
                        <a:t>23</a:t>
                      </a:r>
                    </a:p>
                  </a:txBody>
                  <a:tcPr marT="34290" marB="34290">
                    <a:cell3D prstMaterial="dkEdge">
                      <a:bevel w="77470" h="12700" prst="softRound"/>
                      <a:lightRig rig="flood" dir="t"/>
                    </a:cell3D>
                    <a:solidFill>
                      <a:schemeClr val="accent1"/>
                    </a:solidFill>
                  </a:tcPr>
                </a:tc>
                <a:tc>
                  <a:txBody>
                    <a:bodyPr/>
                    <a:lstStyle/>
                    <a:p>
                      <a:pPr algn="ctr"/>
                      <a:r>
                        <a:rPr lang="en-US" sz="1100" dirty="0"/>
                        <a:t>24</a:t>
                      </a:r>
                    </a:p>
                  </a:txBody>
                  <a:tcPr marT="34290" marB="34290">
                    <a:lnB w="12700" cmpd="sng">
                      <a:noFill/>
                    </a:lnB>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b="0" kern="1200" dirty="0">
                          <a:solidFill>
                            <a:schemeClr val="tx1"/>
                          </a:solidFill>
                          <a:latin typeface="+mn-lt"/>
                          <a:ea typeface="+mn-ea"/>
                          <a:cs typeface="+mn-cs"/>
                        </a:rPr>
                        <a:t>25</a:t>
                      </a:r>
                    </a:p>
                  </a:txBody>
                  <a:tcPr marT="34290" marB="34290">
                    <a:lnB w="12700" cmpd="sng">
                      <a:noFill/>
                    </a:lnB>
                    <a:cell3D prstMaterial="dkEdge">
                      <a:bevel w="77470" h="12700" prst="softRound"/>
                      <a:lightRig rig="flood" dir="t"/>
                    </a:cell3D>
                    <a:solidFill>
                      <a:schemeClr val="accent1"/>
                    </a:solidFill>
                  </a:tcPr>
                </a:tc>
                <a:tc>
                  <a:txBody>
                    <a:bodyPr/>
                    <a:lstStyle/>
                    <a:p>
                      <a:pPr algn="ctr"/>
                      <a:r>
                        <a:rPr lang="en-US" sz="1100" dirty="0"/>
                        <a:t>26</a:t>
                      </a:r>
                    </a:p>
                  </a:txBody>
                  <a:tcPr marT="34290" marB="34290">
                    <a:lnB w="12700" cmpd="sng">
                      <a:noFill/>
                    </a:lnB>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27</a:t>
                      </a:r>
                    </a:p>
                  </a:txBody>
                  <a:tcPr marT="34290" marB="34290">
                    <a:lnB w="12700" cmpd="sng">
                      <a:noFill/>
                    </a:lnB>
                    <a:cell3D prstMaterial="dkEdge">
                      <a:bevel w="77470" h="12700" prst="softRound"/>
                      <a:lightRig rig="flood" dir="t"/>
                    </a:cell3D>
                    <a:solidFill>
                      <a:schemeClr val="accent1"/>
                    </a:solidFill>
                  </a:tcPr>
                </a:tc>
                <a:tc>
                  <a:txBody>
                    <a:bodyPr/>
                    <a:lstStyle/>
                    <a:p>
                      <a:pPr algn="ctr"/>
                      <a:r>
                        <a:rPr lang="en-US" sz="1100" b="0" dirty="0"/>
                        <a:t>28</a:t>
                      </a:r>
                    </a:p>
                  </a:txBody>
                  <a:tcPr marT="34290" marB="34290">
                    <a:lnB w="12700" cmpd="sng">
                      <a:noFill/>
                    </a:lnB>
                    <a:cell3D prstMaterial="dkEdge">
                      <a:bevel w="77470" h="12700" prst="softRound"/>
                      <a:lightRig rig="flood" dir="t"/>
                    </a:cell3D>
                    <a:solidFill>
                      <a:schemeClr val="accent1"/>
                    </a:solidFill>
                  </a:tcPr>
                </a:tc>
                <a:extLst>
                  <a:ext uri="{0D108BD9-81ED-4DB2-BD59-A6C34878D82A}">
                    <a16:rowId xmlns:a16="http://schemas.microsoft.com/office/drawing/2014/main" val="10004"/>
                  </a:ext>
                </a:extLst>
              </a:tr>
              <a:tr h="247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29</a:t>
                      </a:r>
                    </a:p>
                  </a:txBody>
                  <a:tcPr marT="34290" marB="34290">
                    <a:cell3D prstMaterial="dkEdge">
                      <a:bevel w="77470" h="12700" prst="softRound"/>
                      <a:lightRig rig="flood" dir="t"/>
                    </a:cell3D>
                    <a:solidFill>
                      <a:schemeClr val="accent1"/>
                    </a:solidFill>
                  </a:tcPr>
                </a:tc>
                <a:tc>
                  <a:txBody>
                    <a:bodyPr/>
                    <a:lstStyle/>
                    <a:p>
                      <a:pPr algn="ctr"/>
                      <a:r>
                        <a:rPr lang="en-US" sz="1100" dirty="0"/>
                        <a:t>30</a:t>
                      </a:r>
                    </a:p>
                  </a:txBody>
                  <a:tcPr marT="34290" marB="34290">
                    <a:lnR w="12700" cmpd="sng">
                      <a:noFill/>
                    </a:lnR>
                    <a:cell3D prstMaterial="dkEdge">
                      <a:bevel w="77470" h="12700" prst="softRound"/>
                      <a:lightRig rig="flood" dir="t"/>
                    </a:cell3D>
                    <a:solidFill>
                      <a:schemeClr val="accent1"/>
                    </a:solidFill>
                  </a:tcPr>
                </a:tc>
                <a:tc>
                  <a:txBody>
                    <a:bodyPr/>
                    <a:lstStyle/>
                    <a:p>
                      <a:pPr algn="ctr"/>
                      <a:endParaRPr lang="en-US" sz="110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extLst>
                  <a:ext uri="{0D108BD9-81ED-4DB2-BD59-A6C34878D82A}">
                    <a16:rowId xmlns:a16="http://schemas.microsoft.com/office/drawing/2014/main" val="10005"/>
                  </a:ext>
                </a:extLst>
              </a:tr>
            </a:tbl>
          </a:graphicData>
        </a:graphic>
      </p:graphicFrame>
      <p:sp>
        <p:nvSpPr>
          <p:cNvPr id="36" name="Rectangle 35"/>
          <p:cNvSpPr/>
          <p:nvPr/>
        </p:nvSpPr>
        <p:spPr>
          <a:xfrm>
            <a:off x="1971476" y="195485"/>
            <a:ext cx="4624984" cy="584775"/>
          </a:xfrm>
          <a:prstGeom prst="rect">
            <a:avLst/>
          </a:prstGeom>
        </p:spPr>
        <p:txBody>
          <a:bodyPr wrap="none">
            <a:spAutoFit/>
          </a:bodyPr>
          <a:lstStyle/>
          <a:p>
            <a:pPr algn="ct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Le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Calendrier</a:t>
            </a: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 de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l’Exode</a:t>
            </a:r>
            <a:endPar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endParaRPr>
          </a:p>
        </p:txBody>
      </p:sp>
      <p:sp>
        <p:nvSpPr>
          <p:cNvPr id="15" name="ZoneTexte 14"/>
          <p:cNvSpPr txBox="1"/>
          <p:nvPr/>
        </p:nvSpPr>
        <p:spPr>
          <a:xfrm>
            <a:off x="107253" y="2715766"/>
            <a:ext cx="8952538" cy="307777"/>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 Moïse </a:t>
            </a:r>
            <a:r>
              <a:rPr lang="fr-FR" sz="1400" dirty="0">
                <a:solidFill>
                  <a:srgbClr val="00FF00"/>
                </a:solidFill>
                <a:latin typeface="Arial" panose="020B0604020202020204" pitchFamily="34" charset="0"/>
                <a:cs typeface="Arial" panose="020B0604020202020204" pitchFamily="34" charset="0"/>
              </a:rPr>
              <a:t>rapporta</a:t>
            </a:r>
            <a:r>
              <a:rPr lang="fr-FR" sz="1400" dirty="0">
                <a:solidFill>
                  <a:schemeClr val="bg1">
                    <a:lumMod val="95000"/>
                  </a:schemeClr>
                </a:solidFill>
                <a:latin typeface="Arial" panose="020B0604020202020204" pitchFamily="34" charset="0"/>
                <a:cs typeface="Arial" panose="020B0604020202020204" pitchFamily="34" charset="0"/>
              </a:rPr>
              <a:t> les paroles du peuple à YHWH. » </a:t>
            </a:r>
            <a:r>
              <a:rPr lang="fr-FR" sz="1200" dirty="0">
                <a:solidFill>
                  <a:srgbClr val="FFFF66"/>
                </a:solidFill>
                <a:latin typeface="Arial" panose="020B0604020202020204" pitchFamily="34" charset="0"/>
                <a:cs typeface="Arial" panose="020B0604020202020204" pitchFamily="34" charset="0"/>
              </a:rPr>
              <a:t>Exode 19.8b</a:t>
            </a:r>
          </a:p>
        </p:txBody>
      </p:sp>
      <p:sp>
        <p:nvSpPr>
          <p:cNvPr id="10" name="Virage 9"/>
          <p:cNvSpPr/>
          <p:nvPr/>
        </p:nvSpPr>
        <p:spPr>
          <a:xfrm flipV="1">
            <a:off x="1160178" y="3111810"/>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1720702" y="3197981"/>
            <a:ext cx="2563266" cy="307777"/>
          </a:xfrm>
          <a:prstGeom prst="rect">
            <a:avLst/>
          </a:prstGeom>
          <a:noFill/>
          <a:ln>
            <a:solidFill>
              <a:srgbClr val="FFFF00"/>
            </a:solidFill>
            <a:prstDash val="sysDash"/>
          </a:ln>
        </p:spPr>
        <p:txBody>
          <a:bodyPr wrap="square" rtlCol="0">
            <a:spAutoFit/>
          </a:bodyPr>
          <a:lstStyle/>
          <a:p>
            <a:r>
              <a:rPr lang="fr-FR" sz="1400" dirty="0">
                <a:solidFill>
                  <a:srgbClr val="00FF00"/>
                </a:solidFill>
                <a:latin typeface="Spectral Light" panose="02020302060000000000" pitchFamily="18" charset="0"/>
                <a:cs typeface="Arial" panose="020B0604020202020204" pitchFamily="34" charset="0"/>
              </a:rPr>
              <a:t>2</a:t>
            </a:r>
            <a:r>
              <a:rPr lang="fr-FR" sz="1400" baseline="30000" dirty="0">
                <a:solidFill>
                  <a:srgbClr val="00FF00"/>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montée de Moïse le 6 </a:t>
            </a:r>
            <a:r>
              <a:rPr lang="fr-FR" sz="1400" dirty="0" err="1">
                <a:solidFill>
                  <a:schemeClr val="bg1"/>
                </a:solidFill>
                <a:latin typeface="Spectral Light" panose="02020302060000000000" pitchFamily="18" charset="0"/>
                <a:cs typeface="Arial" panose="020B0604020202020204" pitchFamily="34" charset="0"/>
              </a:rPr>
              <a:t>sivan</a:t>
            </a:r>
            <a:endParaRPr lang="fr-FR" sz="1400" dirty="0">
              <a:solidFill>
                <a:schemeClr val="bg1"/>
              </a:solidFill>
              <a:latin typeface="Spectral Light" panose="02020302060000000000" pitchFamily="18" charset="0"/>
              <a:cs typeface="Arial" panose="020B0604020202020204" pitchFamily="34" charset="0"/>
            </a:endParaRPr>
          </a:p>
        </p:txBody>
      </p:sp>
      <p:sp>
        <p:nvSpPr>
          <p:cNvPr id="4" name="Flèche vers le haut 3"/>
          <p:cNvSpPr/>
          <p:nvPr/>
        </p:nvSpPr>
        <p:spPr>
          <a:xfrm rot="2704669">
            <a:off x="4506069" y="3202362"/>
            <a:ext cx="136630" cy="263789"/>
          </a:xfrm>
          <a:prstGeom prst="upArrow">
            <a:avLst/>
          </a:prstGeom>
          <a:solidFill>
            <a:schemeClr val="bg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haut 16"/>
          <p:cNvSpPr/>
          <p:nvPr/>
        </p:nvSpPr>
        <p:spPr>
          <a:xfrm rot="2704669">
            <a:off x="4789332" y="1141203"/>
            <a:ext cx="136630" cy="263789"/>
          </a:xfrm>
          <a:prstGeom prst="upArrow">
            <a:avLst/>
          </a:prstGeom>
          <a:solidFill>
            <a:schemeClr val="bg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haut 17"/>
          <p:cNvSpPr/>
          <p:nvPr/>
        </p:nvSpPr>
        <p:spPr>
          <a:xfrm rot="8268246">
            <a:off x="5291738" y="1159863"/>
            <a:ext cx="195649" cy="288885"/>
          </a:xfrm>
          <a:prstGeom prst="upArrow">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3248464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1415 -0.4 L -3.61111E-6 1.85185E-6 " pathEditMode="relative" rAng="0" ptsTypes="AA">
                                      <p:cBhvr>
                                        <p:cTn id="26" dur="2000" spd="-100000" fill="hold"/>
                                        <p:tgtEl>
                                          <p:spTgt spid="4"/>
                                        </p:tgtEl>
                                        <p:attrNameLst>
                                          <p:attrName>ppt_x</p:attrName>
                                          <p:attrName>ppt_y</p:attrName>
                                        </p:attrNameLst>
                                      </p:cBhvr>
                                      <p:rCtr x="-7083" y="2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animBg="1"/>
      <p:bldP spid="4" grpId="0" animBg="1"/>
      <p:bldP spid="4"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73</a:t>
            </a:fld>
            <a:endParaRPr lang="fr-FR" dirty="0">
              <a:solidFill>
                <a:schemeClr val="bg1">
                  <a:lumMod val="75000"/>
                </a:schemeClr>
              </a:solidFill>
            </a:endParaRPr>
          </a:p>
        </p:txBody>
      </p:sp>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2463"/>
          <a:stretch/>
        </p:blipFill>
        <p:spPr bwMode="auto">
          <a:xfrm>
            <a:off x="-1" y="0"/>
            <a:ext cx="9144001" cy="5143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712" y="-37887"/>
            <a:ext cx="9197422" cy="52196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2" name="Picture 4" descr="Related image"/>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417228">
            <a:off x="4067944" y="3795886"/>
            <a:ext cx="714889" cy="679947"/>
          </a:xfrm>
          <a:prstGeom prst="rect">
            <a:avLst/>
          </a:prstGeom>
          <a:noFill/>
          <a:effectLst>
            <a:glow rad="635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 name="ZoneTexte 9"/>
          <p:cNvSpPr txBox="1">
            <a:spLocks/>
          </p:cNvSpPr>
          <p:nvPr/>
        </p:nvSpPr>
        <p:spPr>
          <a:xfrm>
            <a:off x="1403648" y="195486"/>
            <a:ext cx="3672408" cy="1323439"/>
          </a:xfrm>
          <a:prstGeom prst="rect">
            <a:avLst/>
          </a:prstGeom>
          <a:noFill/>
        </p:spPr>
        <p:txBody>
          <a:bodyPr wrap="square" rtlCol="0">
            <a:spAutoFit/>
          </a:bodyPr>
          <a:lstStyle/>
          <a:p>
            <a:pPr algn="ctr"/>
            <a:r>
              <a:rPr lang="fr-FR" sz="4000" dirty="0">
                <a:solidFill>
                  <a:schemeClr val="bg1"/>
                </a:solidFill>
                <a:effectLst>
                  <a:glow rad="63500">
                    <a:schemeClr val="accent3">
                      <a:satMod val="175000"/>
                      <a:alpha val="40000"/>
                    </a:schemeClr>
                  </a:glow>
                </a:effectLst>
                <a:latin typeface="Spectral ExtraLight" panose="02020202060000000000" pitchFamily="18" charset="0"/>
                <a:ea typeface="BatangChe" panose="02030609000101010101" pitchFamily="49" charset="-127"/>
              </a:rPr>
              <a:t>2</a:t>
            </a:r>
            <a:r>
              <a:rPr lang="fr-FR" sz="4000" baseline="30000" dirty="0">
                <a:solidFill>
                  <a:schemeClr val="bg1"/>
                </a:solidFill>
                <a:effectLst>
                  <a:glow rad="63500">
                    <a:schemeClr val="accent3">
                      <a:satMod val="175000"/>
                      <a:alpha val="40000"/>
                    </a:schemeClr>
                  </a:glow>
                </a:effectLst>
                <a:latin typeface="Spectral ExtraLight" panose="02020202060000000000" pitchFamily="18" charset="0"/>
                <a:ea typeface="BatangChe" panose="02030609000101010101" pitchFamily="49" charset="-127"/>
              </a:rPr>
              <a:t>e</a:t>
            </a:r>
            <a:r>
              <a:rPr lang="fr-FR" sz="4000" dirty="0">
                <a:solidFill>
                  <a:schemeClr val="bg1"/>
                </a:solidFill>
                <a:effectLst>
                  <a:glow rad="63500">
                    <a:schemeClr val="accent3">
                      <a:satMod val="175000"/>
                      <a:alpha val="40000"/>
                    </a:schemeClr>
                  </a:glow>
                </a:effectLst>
                <a:latin typeface="Spectral ExtraLight" panose="02020202060000000000" pitchFamily="18" charset="0"/>
                <a:ea typeface="BatangChe" panose="02030609000101010101" pitchFamily="49" charset="-127"/>
              </a:rPr>
              <a:t> montée le</a:t>
            </a:r>
          </a:p>
          <a:p>
            <a:pPr algn="ctr"/>
            <a:r>
              <a:rPr lang="fr-FR" sz="2400" dirty="0">
                <a:solidFill>
                  <a:schemeClr val="bg1"/>
                </a:solidFill>
                <a:effectLst>
                  <a:glow rad="63500">
                    <a:schemeClr val="accent3">
                      <a:satMod val="175000"/>
                      <a:alpha val="40000"/>
                    </a:schemeClr>
                  </a:glow>
                </a:effectLst>
                <a:latin typeface="Spectral ExtraLight" panose="02020202060000000000" pitchFamily="18" charset="0"/>
                <a:ea typeface="BatangChe" panose="02030609000101010101" pitchFamily="49" charset="-127"/>
              </a:rPr>
              <a:t>vendredi</a:t>
            </a:r>
            <a:r>
              <a:rPr lang="fr-FR" sz="4000" dirty="0">
                <a:solidFill>
                  <a:schemeClr val="bg1"/>
                </a:solidFill>
                <a:effectLst>
                  <a:glow rad="63500">
                    <a:schemeClr val="accent3">
                      <a:satMod val="175000"/>
                      <a:alpha val="40000"/>
                    </a:schemeClr>
                  </a:glow>
                </a:effectLst>
                <a:latin typeface="Spectral ExtraLight" panose="02020202060000000000" pitchFamily="18" charset="0"/>
                <a:ea typeface="BatangChe" panose="02030609000101010101" pitchFamily="49" charset="-127"/>
              </a:rPr>
              <a:t> 6 </a:t>
            </a:r>
            <a:r>
              <a:rPr lang="fr-FR" sz="4000" dirty="0" err="1">
                <a:solidFill>
                  <a:schemeClr val="bg1"/>
                </a:solidFill>
                <a:effectLst>
                  <a:glow rad="63500">
                    <a:schemeClr val="accent3">
                      <a:satMod val="175000"/>
                      <a:alpha val="40000"/>
                    </a:schemeClr>
                  </a:glow>
                </a:effectLst>
                <a:latin typeface="Spectral ExtraLight" panose="02020202060000000000" pitchFamily="18" charset="0"/>
                <a:ea typeface="BatangChe" panose="02030609000101010101" pitchFamily="49" charset="-127"/>
              </a:rPr>
              <a:t>sivan</a:t>
            </a:r>
            <a:endParaRPr lang="fr-FR" sz="4000" dirty="0">
              <a:solidFill>
                <a:schemeClr val="bg1"/>
              </a:solidFill>
              <a:effectLst>
                <a:glow rad="63500">
                  <a:schemeClr val="accent3">
                    <a:satMod val="175000"/>
                    <a:alpha val="40000"/>
                  </a:schemeClr>
                </a:glow>
              </a:effectLst>
              <a:latin typeface="Spectral ExtraLight" panose="02020202060000000000" pitchFamily="18" charset="0"/>
              <a:ea typeface="BatangChe" panose="02030609000101010101" pitchFamily="49" charset="-127"/>
            </a:endParaRPr>
          </a:p>
        </p:txBody>
      </p:sp>
    </p:spTree>
    <p:extLst>
      <p:ext uri="{BB962C8B-B14F-4D97-AF65-F5344CB8AC3E}">
        <p14:creationId xmlns:p14="http://schemas.microsoft.com/office/powerpoint/2010/main" val="411767911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4.16667E-6 3.65207E-6 L 0.11059 -0.42968 " pathEditMode="relative" rAng="0" ptsTypes="AA">
                                      <p:cBhvr>
                                        <p:cTn id="6" dur="2000" fill="hold"/>
                                        <p:tgtEl>
                                          <p:spTgt spid="2052"/>
                                        </p:tgtEl>
                                        <p:attrNameLst>
                                          <p:attrName>ppt_x</p:attrName>
                                          <p:attrName>ppt_y</p:attrName>
                                        </p:attrNameLst>
                                      </p:cBhvr>
                                      <p:rCtr x="5521" y="-214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95"/>
            <a:ext cx="9154117" cy="5174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9167045" cy="5174421"/>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74</a:t>
            </a:fld>
            <a:endParaRPr lang="fr-FR" dirty="0">
              <a:solidFill>
                <a:schemeClr val="bg1">
                  <a:lumMod val="75000"/>
                </a:schemeClr>
              </a:solidFill>
            </a:endParaRPr>
          </a:p>
        </p:txBody>
      </p:sp>
      <p:sp>
        <p:nvSpPr>
          <p:cNvPr id="28"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14052-953B-4273-8F47-BF25327D5B24}" type="slidenum">
              <a:rPr lang="en-US" smtClean="0"/>
              <a:pPr/>
              <a:t>74</a:t>
            </a:fld>
            <a:endParaRPr lang="en-US"/>
          </a:p>
        </p:txBody>
      </p:sp>
      <p:graphicFrame>
        <p:nvGraphicFramePr>
          <p:cNvPr id="29" name="Table 3"/>
          <p:cNvGraphicFramePr>
            <a:graphicFrameLocks noGrp="1"/>
          </p:cNvGraphicFramePr>
          <p:nvPr>
            <p:extLst>
              <p:ext uri="{D42A27DB-BD31-4B8C-83A1-F6EECF244321}">
                <p14:modId xmlns:p14="http://schemas.microsoft.com/office/powerpoint/2010/main" val="3201194195"/>
              </p:ext>
            </p:extLst>
          </p:nvPr>
        </p:nvGraphicFramePr>
        <p:xfrm>
          <a:off x="474980" y="861060"/>
          <a:ext cx="7200900" cy="1607820"/>
        </p:xfrm>
        <a:graphic>
          <a:graphicData uri="http://schemas.openxmlformats.org/drawingml/2006/table">
            <a:tbl>
              <a:tblPr firstRow="1" bandRow="1">
                <a:tableStyleId>{21E4AEA4-8DFA-4A89-87EB-49C32662AFE0}</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tblGrid>
              <a:tr h="251460">
                <a:tc>
                  <a:txBody>
                    <a:bodyPr/>
                    <a:lstStyle/>
                    <a:p>
                      <a:pPr algn="ctr"/>
                      <a:r>
                        <a:rPr lang="en-US" sz="1200" dirty="0"/>
                        <a:t>1</a:t>
                      </a:r>
                      <a:r>
                        <a:rPr lang="en-US" sz="1200" baseline="30000" dirty="0"/>
                        <a:t>er</a:t>
                      </a:r>
                      <a:r>
                        <a:rPr lang="en-US" sz="1200" dirty="0"/>
                        <a:t> (Dim)</a:t>
                      </a:r>
                    </a:p>
                  </a:txBody>
                  <a:tcPr marT="34290" marB="34290">
                    <a:cell3D prstMaterial="dkEdge">
                      <a:bevel w="77470" h="12700" prst="softRound"/>
                      <a:lightRig rig="flood" dir="t"/>
                    </a:cell3D>
                  </a:tcPr>
                </a:tc>
                <a:tc>
                  <a:txBody>
                    <a:bodyPr/>
                    <a:lstStyle/>
                    <a:p>
                      <a:pPr algn="ctr"/>
                      <a:r>
                        <a:rPr lang="en-US" sz="1200" dirty="0"/>
                        <a:t>2</a:t>
                      </a:r>
                      <a:r>
                        <a:rPr lang="en-US" sz="1200" baseline="30000" dirty="0"/>
                        <a:t>e</a:t>
                      </a:r>
                      <a:r>
                        <a:rPr lang="en-US" sz="1200" dirty="0"/>
                        <a:t> (</a:t>
                      </a:r>
                      <a:r>
                        <a:rPr lang="en-US" sz="1200" dirty="0" err="1"/>
                        <a:t>Lun</a:t>
                      </a:r>
                      <a:r>
                        <a:rPr lang="en-US" sz="1200" dirty="0"/>
                        <a:t>)</a:t>
                      </a:r>
                    </a:p>
                  </a:txBody>
                  <a:tcPr marT="34290" marB="34290">
                    <a:cell3D prstMaterial="dkEdge">
                      <a:bevel w="77470" h="12700" prst="softRound"/>
                      <a:lightRig rig="flood" dir="t"/>
                    </a:cell3D>
                  </a:tcPr>
                </a:tc>
                <a:tc>
                  <a:txBody>
                    <a:bodyPr/>
                    <a:lstStyle/>
                    <a:p>
                      <a:pPr algn="ctr"/>
                      <a:r>
                        <a:rPr lang="en-US" sz="1200" dirty="0"/>
                        <a:t>3</a:t>
                      </a:r>
                      <a:r>
                        <a:rPr lang="en-US" sz="1200" baseline="30000" dirty="0"/>
                        <a:t>e</a:t>
                      </a:r>
                      <a:r>
                        <a:rPr lang="en-US" sz="1200" dirty="0"/>
                        <a:t> (Mar)</a:t>
                      </a:r>
                    </a:p>
                  </a:txBody>
                  <a:tcPr marT="34290" marB="34290">
                    <a:cell3D prstMaterial="dkEdge">
                      <a:bevel w="77470" h="12700" prst="softRound"/>
                      <a:lightRig rig="flood" dir="t"/>
                    </a:cell3D>
                  </a:tcPr>
                </a:tc>
                <a:tc>
                  <a:txBody>
                    <a:bodyPr/>
                    <a:lstStyle/>
                    <a:p>
                      <a:pPr algn="ctr"/>
                      <a:r>
                        <a:rPr lang="en-US" sz="1200" dirty="0"/>
                        <a:t>4</a:t>
                      </a:r>
                      <a:r>
                        <a:rPr lang="en-US" sz="1200" baseline="30000" dirty="0"/>
                        <a:t>e</a:t>
                      </a:r>
                      <a:r>
                        <a:rPr lang="en-US" sz="1200" dirty="0"/>
                        <a:t> (</a:t>
                      </a:r>
                      <a:r>
                        <a:rPr lang="en-US" sz="1200" dirty="0" err="1"/>
                        <a:t>Mer</a:t>
                      </a:r>
                      <a:r>
                        <a:rPr lang="en-US" sz="1200" dirty="0"/>
                        <a:t>)</a:t>
                      </a:r>
                    </a:p>
                  </a:txBody>
                  <a:tcPr marT="34290" marB="34290">
                    <a:cell3D prstMaterial="dkEdge">
                      <a:bevel w="77470" h="12700" prst="softRound"/>
                      <a:lightRig rig="flood" dir="t"/>
                    </a:cell3D>
                  </a:tcPr>
                </a:tc>
                <a:tc>
                  <a:txBody>
                    <a:bodyPr/>
                    <a:lstStyle/>
                    <a:p>
                      <a:pPr algn="ctr"/>
                      <a:r>
                        <a:rPr lang="en-US" sz="1200" dirty="0"/>
                        <a:t>5</a:t>
                      </a:r>
                      <a:r>
                        <a:rPr lang="en-US" sz="1200" baseline="30000" dirty="0"/>
                        <a:t>e</a:t>
                      </a:r>
                      <a:r>
                        <a:rPr lang="en-US" sz="1200" dirty="0"/>
                        <a:t> (</a:t>
                      </a:r>
                      <a:r>
                        <a:rPr lang="en-US" sz="1200" dirty="0" err="1"/>
                        <a:t>Jeu</a:t>
                      </a:r>
                      <a:r>
                        <a:rPr lang="en-US" sz="1200" dirty="0"/>
                        <a:t>)</a:t>
                      </a:r>
                    </a:p>
                  </a:txBody>
                  <a:tcPr marT="34290" marB="34290">
                    <a:cell3D prstMaterial="dkEdge">
                      <a:bevel w="77470" h="12700" prst="softRound"/>
                      <a:lightRig rig="flood" dir="t"/>
                    </a:cell3D>
                  </a:tcPr>
                </a:tc>
                <a:tc>
                  <a:txBody>
                    <a:bodyPr/>
                    <a:lstStyle/>
                    <a:p>
                      <a:pPr algn="ctr"/>
                      <a:r>
                        <a:rPr lang="en-US" sz="1200" dirty="0"/>
                        <a:t>6</a:t>
                      </a:r>
                      <a:r>
                        <a:rPr lang="en-US" sz="1200" baseline="30000" dirty="0"/>
                        <a:t>e</a:t>
                      </a:r>
                      <a:r>
                        <a:rPr lang="en-US" sz="1200" dirty="0"/>
                        <a:t> (</a:t>
                      </a:r>
                      <a:r>
                        <a:rPr lang="en-US" sz="1200" dirty="0" err="1"/>
                        <a:t>Ven</a:t>
                      </a:r>
                      <a:r>
                        <a:rPr lang="en-US" sz="1200" dirty="0"/>
                        <a:t>)</a:t>
                      </a:r>
                    </a:p>
                  </a:txBody>
                  <a:tcPr marT="34290" marB="34290">
                    <a:cell3D prstMaterial="dkEdge">
                      <a:bevel w="77470" h="12700" prst="softRound"/>
                      <a:lightRig rig="flood" dir="t"/>
                    </a:cell3D>
                  </a:tcPr>
                </a:tc>
                <a:tc>
                  <a:txBody>
                    <a:bodyPr/>
                    <a:lstStyle/>
                    <a:p>
                      <a:pPr algn="ctr"/>
                      <a:r>
                        <a:rPr lang="en-US" sz="1200" dirty="0"/>
                        <a:t>7</a:t>
                      </a:r>
                      <a:r>
                        <a:rPr lang="en-US" sz="1200" baseline="30000" dirty="0"/>
                        <a:t>e</a:t>
                      </a:r>
                      <a:r>
                        <a:rPr lang="en-US" sz="1200" dirty="0"/>
                        <a:t> (</a:t>
                      </a:r>
                      <a:r>
                        <a:rPr lang="en-US" sz="1200" dirty="0" err="1"/>
                        <a:t>Shab</a:t>
                      </a:r>
                      <a:r>
                        <a:rPr lang="en-US" sz="1200" dirty="0"/>
                        <a:t>)</a:t>
                      </a:r>
                    </a:p>
                  </a:txBody>
                  <a:tcPr marT="34290" marB="34290">
                    <a:lnR w="12700" cmpd="sng">
                      <a:noFill/>
                    </a:lnR>
                    <a:cell3D prstMaterial="dkEdge">
                      <a:bevel w="77470" h="12700" prst="softRound"/>
                      <a:lightRig rig="flood" dir="t"/>
                    </a:cell3D>
                  </a:tcPr>
                </a:tc>
                <a:extLst>
                  <a:ext uri="{0D108BD9-81ED-4DB2-BD59-A6C34878D82A}">
                    <a16:rowId xmlns:a16="http://schemas.microsoft.com/office/drawing/2014/main" val="10000"/>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Sivan 1</a:t>
                      </a:r>
                    </a:p>
                  </a:txBody>
                  <a:tcPr marT="34290" marB="34290">
                    <a:cell3D prstMaterial="dkEdge">
                      <a:bevel w="77470" h="12700" prst="softRound"/>
                      <a:lightRig rig="flood" dir="t"/>
                    </a:cell3D>
                    <a:solidFill>
                      <a:schemeClr val="accent1"/>
                    </a:solidFill>
                  </a:tcPr>
                </a:tc>
                <a:tc>
                  <a:txBody>
                    <a:bodyPr/>
                    <a:lstStyle/>
                    <a:p>
                      <a:pPr algn="ctr"/>
                      <a:r>
                        <a:rPr lang="en-US" sz="1100" dirty="0"/>
                        <a:t>2</a:t>
                      </a:r>
                    </a:p>
                  </a:txBody>
                  <a:tcPr marT="34290" marB="34290">
                    <a:cell3D prstMaterial="dkEdge">
                      <a:bevel w="77470" h="12700" prst="softRound"/>
                      <a:lightRig rig="flood" dir="t"/>
                    </a:cell3D>
                    <a:solidFill>
                      <a:schemeClr val="accent1"/>
                    </a:solidFill>
                  </a:tcPr>
                </a:tc>
                <a:tc>
                  <a:txBody>
                    <a:bodyPr/>
                    <a:lstStyle/>
                    <a:p>
                      <a:pPr algn="ctr"/>
                      <a:r>
                        <a:rPr lang="en-US" sz="1100" dirty="0"/>
                        <a:t>3</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600" kern="1200" dirty="0">
                          <a:solidFill>
                            <a:schemeClr val="tx1"/>
                          </a:solidFill>
                          <a:effectLst>
                            <a:outerShdw blurRad="38100" dist="38100" dir="2700000" algn="tl">
                              <a:srgbClr val="000000">
                                <a:alpha val="43137"/>
                              </a:srgbClr>
                            </a:outerShdw>
                          </a:effectLst>
                          <a:latin typeface="+mn-lt"/>
                          <a:ea typeface="+mn-ea"/>
                          <a:cs typeface="+mn-cs"/>
                        </a:rPr>
                        <a:t>4</a:t>
                      </a:r>
                    </a:p>
                  </a:txBody>
                  <a:tcPr marT="34290" marB="34290">
                    <a:cell3D prstMaterial="dkEdge">
                      <a:bevel w="77470" h="12700" prst="softRound"/>
                      <a:lightRig rig="flood" dir="t"/>
                    </a:cell3D>
                    <a:solidFill>
                      <a:srgbClr val="FFCC00"/>
                    </a:solidFill>
                  </a:tcPr>
                </a:tc>
                <a:tc>
                  <a:txBody>
                    <a:bodyPr/>
                    <a:lstStyle/>
                    <a:p>
                      <a:pPr algn="ctr"/>
                      <a:r>
                        <a:rPr lang="en-US" sz="1100" b="0" dirty="0">
                          <a:solidFill>
                            <a:schemeClr val="tx1"/>
                          </a:solidFill>
                        </a:rPr>
                        <a:t>5 </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6</a:t>
                      </a:r>
                    </a:p>
                  </a:txBody>
                  <a:tcPr marT="34290" marB="34290">
                    <a:cell3D prstMaterial="dkEdge">
                      <a:bevel w="77470" h="12700" prst="softRound"/>
                      <a:lightRig rig="flood" dir="t"/>
                    </a:cell3D>
                    <a:solidFill>
                      <a:schemeClr val="accent1"/>
                    </a:solidFill>
                  </a:tcPr>
                </a:tc>
                <a:tc>
                  <a:txBody>
                    <a:bodyPr/>
                    <a:lstStyle/>
                    <a:p>
                      <a:pPr algn="ctr"/>
                      <a:r>
                        <a:rPr lang="en-US" sz="1100" b="0" dirty="0"/>
                        <a:t>7</a:t>
                      </a:r>
                    </a:p>
                  </a:txBody>
                  <a:tcPr marT="34290" marB="34290">
                    <a:cell3D prstMaterial="dkEdge">
                      <a:bevel w="77470" h="12700" prst="softRound"/>
                      <a:lightRig rig="flood" dir="t"/>
                    </a:cell3D>
                    <a:solidFill>
                      <a:schemeClr val="accent1"/>
                    </a:solidFill>
                  </a:tcPr>
                </a:tc>
                <a:extLst>
                  <a:ext uri="{0D108BD9-81ED-4DB2-BD59-A6C34878D82A}">
                    <a16:rowId xmlns:a16="http://schemas.microsoft.com/office/drawing/2014/main" val="10001"/>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8 </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kern="1200" dirty="0">
                          <a:solidFill>
                            <a:schemeClr val="dk1"/>
                          </a:solidFill>
                          <a:latin typeface="+mn-lt"/>
                          <a:ea typeface="+mn-ea"/>
                          <a:cs typeface="+mn-cs"/>
                        </a:rPr>
                        <a:t>9</a:t>
                      </a:r>
                    </a:p>
                  </a:txBody>
                  <a:tcPr marT="34290" marB="34290">
                    <a:cell3D prstMaterial="dkEdge">
                      <a:bevel w="77470" h="12700" prst="softRound"/>
                      <a:lightRig rig="flood" dir="t"/>
                    </a:cell3D>
                    <a:solidFill>
                      <a:schemeClr val="accent1"/>
                    </a:solidFill>
                  </a:tcPr>
                </a:tc>
                <a:tc>
                  <a:txBody>
                    <a:bodyPr/>
                    <a:lstStyle/>
                    <a:p>
                      <a:pPr algn="ctr"/>
                      <a:r>
                        <a:rPr lang="en-US" sz="1100" dirty="0"/>
                        <a:t>10</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b="0" kern="1200" dirty="0">
                          <a:solidFill>
                            <a:schemeClr val="tx1"/>
                          </a:solidFill>
                          <a:latin typeface="+mn-lt"/>
                          <a:ea typeface="+mn-ea"/>
                          <a:cs typeface="+mn-cs"/>
                        </a:rPr>
                        <a:t>11</a:t>
                      </a:r>
                    </a:p>
                  </a:txBody>
                  <a:tcPr marT="34290" marB="34290">
                    <a:cell3D prstMaterial="dkEdge">
                      <a:bevel w="77470" h="12700" prst="softRound"/>
                      <a:lightRig rig="flood" dir="t"/>
                    </a:cell3D>
                    <a:solidFill>
                      <a:schemeClr val="accent1"/>
                    </a:solidFill>
                  </a:tcPr>
                </a:tc>
                <a:tc>
                  <a:txBody>
                    <a:bodyPr/>
                    <a:lstStyle/>
                    <a:p>
                      <a:pPr algn="ctr"/>
                      <a:r>
                        <a:rPr lang="en-US" sz="1100" dirty="0"/>
                        <a:t>12</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13</a:t>
                      </a:r>
                    </a:p>
                  </a:txBody>
                  <a:tcPr marT="34290" marB="34290">
                    <a:cell3D prstMaterial="dkEdge">
                      <a:bevel w="77470" h="12700" prst="softRound"/>
                      <a:lightRig rig="flood" dir="t"/>
                    </a:cell3D>
                    <a:solidFill>
                      <a:schemeClr val="accent1"/>
                    </a:solidFill>
                  </a:tcPr>
                </a:tc>
                <a:tc>
                  <a:txBody>
                    <a:bodyPr/>
                    <a:lstStyle/>
                    <a:p>
                      <a:pPr algn="ctr"/>
                      <a:r>
                        <a:rPr lang="en-US" sz="1100" b="0" dirty="0"/>
                        <a:t>14</a:t>
                      </a:r>
                    </a:p>
                  </a:txBody>
                  <a:tcPr marT="34290" marB="34290">
                    <a:cell3D prstMaterial="dkEdge">
                      <a:bevel w="77470" h="12700" prst="softRound"/>
                      <a:lightRig rig="flood" dir="t"/>
                    </a:cell3D>
                    <a:solidFill>
                      <a:schemeClr val="accent1"/>
                    </a:solidFill>
                  </a:tcPr>
                </a:tc>
                <a:extLst>
                  <a:ext uri="{0D108BD9-81ED-4DB2-BD59-A6C34878D82A}">
                    <a16:rowId xmlns:a16="http://schemas.microsoft.com/office/drawing/2014/main" val="10002"/>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mn-lt"/>
                          <a:ea typeface="+mn-ea"/>
                          <a:cs typeface="+mn-cs"/>
                        </a:rPr>
                        <a:t>15 </a:t>
                      </a:r>
                    </a:p>
                  </a:txBody>
                  <a:tcPr marT="34290" marB="34290">
                    <a:cell3D prstMaterial="dkEdge">
                      <a:bevel w="77470" h="12700" prst="softRound"/>
                      <a:lightRig rig="flood" dir="t"/>
                    </a:cell3D>
                    <a:solidFill>
                      <a:schemeClr val="accent1"/>
                    </a:solidFill>
                  </a:tcPr>
                </a:tc>
                <a:tc>
                  <a:txBody>
                    <a:bodyPr/>
                    <a:lstStyle/>
                    <a:p>
                      <a:pPr algn="ctr"/>
                      <a:r>
                        <a:rPr lang="en-US" sz="1100" dirty="0"/>
                        <a:t>16</a:t>
                      </a:r>
                    </a:p>
                  </a:txBody>
                  <a:tcPr marT="34290" marB="34290">
                    <a:cell3D prstMaterial="dkEdge">
                      <a:bevel w="77470" h="12700" prst="softRound"/>
                      <a:lightRig rig="flood" dir="t"/>
                    </a:cell3D>
                    <a:solidFill>
                      <a:schemeClr val="accent1"/>
                    </a:solidFill>
                  </a:tcPr>
                </a:tc>
                <a:tc>
                  <a:txBody>
                    <a:bodyPr/>
                    <a:lstStyle/>
                    <a:p>
                      <a:pPr algn="ctr"/>
                      <a:r>
                        <a:rPr lang="en-US" sz="1100" dirty="0"/>
                        <a:t>17</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b="0" kern="1200" dirty="0">
                          <a:solidFill>
                            <a:schemeClr val="tx1"/>
                          </a:solidFill>
                          <a:latin typeface="+mn-lt"/>
                          <a:ea typeface="+mn-ea"/>
                          <a:cs typeface="+mn-cs"/>
                        </a:rPr>
                        <a:t>18</a:t>
                      </a:r>
                    </a:p>
                  </a:txBody>
                  <a:tcPr marT="34290" marB="34290">
                    <a:cell3D prstMaterial="dkEdge">
                      <a:bevel w="77470" h="12700" prst="softRound"/>
                      <a:lightRig rig="flood" dir="t"/>
                    </a:cell3D>
                    <a:solidFill>
                      <a:schemeClr val="accent1"/>
                    </a:solidFill>
                  </a:tcPr>
                </a:tc>
                <a:tc>
                  <a:txBody>
                    <a:bodyPr/>
                    <a:lstStyle/>
                    <a:p>
                      <a:pPr algn="ctr"/>
                      <a:r>
                        <a:rPr lang="en-US" sz="1100" dirty="0"/>
                        <a:t>19</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20</a:t>
                      </a:r>
                    </a:p>
                  </a:txBody>
                  <a:tcPr marT="34290" marB="34290">
                    <a:cell3D prstMaterial="dkEdge">
                      <a:bevel w="77470" h="12700" prst="softRound"/>
                      <a:lightRig rig="flood" dir="t"/>
                    </a:cell3D>
                    <a:solidFill>
                      <a:schemeClr val="accent1"/>
                    </a:solidFill>
                  </a:tcPr>
                </a:tc>
                <a:tc>
                  <a:txBody>
                    <a:bodyPr/>
                    <a:lstStyle/>
                    <a:p>
                      <a:pPr algn="ctr"/>
                      <a:r>
                        <a:rPr lang="en-US" sz="1100" b="0" dirty="0"/>
                        <a:t>21</a:t>
                      </a:r>
                    </a:p>
                  </a:txBody>
                  <a:tcPr marT="34290" marB="34290">
                    <a:cell3D prstMaterial="dkEdge">
                      <a:bevel w="77470" h="12700" prst="softRound"/>
                      <a:lightRig rig="flood" dir="t"/>
                    </a:cell3D>
                    <a:solidFill>
                      <a:schemeClr val="accent1"/>
                    </a:solidFill>
                  </a:tcPr>
                </a:tc>
                <a:extLst>
                  <a:ext uri="{0D108BD9-81ED-4DB2-BD59-A6C34878D82A}">
                    <a16:rowId xmlns:a16="http://schemas.microsoft.com/office/drawing/2014/main" val="10003"/>
                  </a:ext>
                </a:extLst>
              </a:tr>
              <a:tr h="247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22</a:t>
                      </a:r>
                    </a:p>
                  </a:txBody>
                  <a:tcPr marT="34290" marB="34290">
                    <a:cell3D prstMaterial="dkEdge">
                      <a:bevel w="77470" h="12700" prst="softRound"/>
                      <a:lightRig rig="flood" dir="t"/>
                    </a:cell3D>
                    <a:solidFill>
                      <a:schemeClr val="accent1"/>
                    </a:solidFill>
                  </a:tcPr>
                </a:tc>
                <a:tc>
                  <a:txBody>
                    <a:bodyPr/>
                    <a:lstStyle/>
                    <a:p>
                      <a:pPr algn="ctr"/>
                      <a:r>
                        <a:rPr lang="en-US" sz="1100" dirty="0"/>
                        <a:t>23</a:t>
                      </a:r>
                    </a:p>
                  </a:txBody>
                  <a:tcPr marT="34290" marB="34290">
                    <a:cell3D prstMaterial="dkEdge">
                      <a:bevel w="77470" h="12700" prst="softRound"/>
                      <a:lightRig rig="flood" dir="t"/>
                    </a:cell3D>
                    <a:solidFill>
                      <a:schemeClr val="accent1"/>
                    </a:solidFill>
                  </a:tcPr>
                </a:tc>
                <a:tc>
                  <a:txBody>
                    <a:bodyPr/>
                    <a:lstStyle/>
                    <a:p>
                      <a:pPr algn="ctr"/>
                      <a:r>
                        <a:rPr lang="en-US" sz="1100" dirty="0"/>
                        <a:t>24</a:t>
                      </a:r>
                    </a:p>
                  </a:txBody>
                  <a:tcPr marT="34290" marB="34290">
                    <a:lnB w="12700" cmpd="sng">
                      <a:noFill/>
                    </a:lnB>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b="0" kern="1200" dirty="0">
                          <a:solidFill>
                            <a:schemeClr val="tx1"/>
                          </a:solidFill>
                          <a:latin typeface="+mn-lt"/>
                          <a:ea typeface="+mn-ea"/>
                          <a:cs typeface="+mn-cs"/>
                        </a:rPr>
                        <a:t>25</a:t>
                      </a:r>
                    </a:p>
                  </a:txBody>
                  <a:tcPr marT="34290" marB="34290">
                    <a:lnB w="12700" cmpd="sng">
                      <a:noFill/>
                    </a:lnB>
                    <a:cell3D prstMaterial="dkEdge">
                      <a:bevel w="77470" h="12700" prst="softRound"/>
                      <a:lightRig rig="flood" dir="t"/>
                    </a:cell3D>
                    <a:solidFill>
                      <a:schemeClr val="accent1"/>
                    </a:solidFill>
                  </a:tcPr>
                </a:tc>
                <a:tc>
                  <a:txBody>
                    <a:bodyPr/>
                    <a:lstStyle/>
                    <a:p>
                      <a:pPr algn="ctr"/>
                      <a:r>
                        <a:rPr lang="en-US" sz="1100" dirty="0"/>
                        <a:t>26</a:t>
                      </a:r>
                    </a:p>
                  </a:txBody>
                  <a:tcPr marT="34290" marB="34290">
                    <a:lnB w="12700" cmpd="sng">
                      <a:noFill/>
                    </a:lnB>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27</a:t>
                      </a:r>
                    </a:p>
                  </a:txBody>
                  <a:tcPr marT="34290" marB="34290">
                    <a:lnB w="12700" cmpd="sng">
                      <a:noFill/>
                    </a:lnB>
                    <a:cell3D prstMaterial="dkEdge">
                      <a:bevel w="77470" h="12700" prst="softRound"/>
                      <a:lightRig rig="flood" dir="t"/>
                    </a:cell3D>
                    <a:solidFill>
                      <a:schemeClr val="accent1"/>
                    </a:solidFill>
                  </a:tcPr>
                </a:tc>
                <a:tc>
                  <a:txBody>
                    <a:bodyPr/>
                    <a:lstStyle/>
                    <a:p>
                      <a:pPr algn="ctr"/>
                      <a:r>
                        <a:rPr lang="en-US" sz="1100" b="0" dirty="0"/>
                        <a:t>28</a:t>
                      </a:r>
                    </a:p>
                  </a:txBody>
                  <a:tcPr marT="34290" marB="34290">
                    <a:lnB w="12700" cmpd="sng">
                      <a:noFill/>
                    </a:lnB>
                    <a:cell3D prstMaterial="dkEdge">
                      <a:bevel w="77470" h="12700" prst="softRound"/>
                      <a:lightRig rig="flood" dir="t"/>
                    </a:cell3D>
                    <a:solidFill>
                      <a:schemeClr val="accent1"/>
                    </a:solidFill>
                  </a:tcPr>
                </a:tc>
                <a:extLst>
                  <a:ext uri="{0D108BD9-81ED-4DB2-BD59-A6C34878D82A}">
                    <a16:rowId xmlns:a16="http://schemas.microsoft.com/office/drawing/2014/main" val="10004"/>
                  </a:ext>
                </a:extLst>
              </a:tr>
              <a:tr h="247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29</a:t>
                      </a:r>
                    </a:p>
                  </a:txBody>
                  <a:tcPr marT="34290" marB="34290">
                    <a:cell3D prstMaterial="dkEdge">
                      <a:bevel w="77470" h="12700" prst="softRound"/>
                      <a:lightRig rig="flood" dir="t"/>
                    </a:cell3D>
                    <a:solidFill>
                      <a:schemeClr val="accent1"/>
                    </a:solidFill>
                  </a:tcPr>
                </a:tc>
                <a:tc>
                  <a:txBody>
                    <a:bodyPr/>
                    <a:lstStyle/>
                    <a:p>
                      <a:pPr algn="ctr"/>
                      <a:r>
                        <a:rPr lang="en-US" sz="1100" dirty="0"/>
                        <a:t>30</a:t>
                      </a:r>
                    </a:p>
                  </a:txBody>
                  <a:tcPr marT="34290" marB="34290">
                    <a:lnR w="12700" cmpd="sng">
                      <a:noFill/>
                    </a:lnR>
                    <a:cell3D prstMaterial="dkEdge">
                      <a:bevel w="77470" h="12700" prst="softRound"/>
                      <a:lightRig rig="flood" dir="t"/>
                    </a:cell3D>
                    <a:solidFill>
                      <a:schemeClr val="accent1"/>
                    </a:solidFill>
                  </a:tcPr>
                </a:tc>
                <a:tc>
                  <a:txBody>
                    <a:bodyPr/>
                    <a:lstStyle/>
                    <a:p>
                      <a:pPr algn="ctr"/>
                      <a:endParaRPr lang="en-US" sz="110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extLst>
                  <a:ext uri="{0D108BD9-81ED-4DB2-BD59-A6C34878D82A}">
                    <a16:rowId xmlns:a16="http://schemas.microsoft.com/office/drawing/2014/main" val="10005"/>
                  </a:ext>
                </a:extLst>
              </a:tr>
            </a:tbl>
          </a:graphicData>
        </a:graphic>
      </p:graphicFrame>
      <p:sp>
        <p:nvSpPr>
          <p:cNvPr id="36" name="Rectangle 35"/>
          <p:cNvSpPr/>
          <p:nvPr/>
        </p:nvSpPr>
        <p:spPr>
          <a:xfrm>
            <a:off x="1971476" y="195485"/>
            <a:ext cx="4624984" cy="584775"/>
          </a:xfrm>
          <a:prstGeom prst="rect">
            <a:avLst/>
          </a:prstGeom>
        </p:spPr>
        <p:txBody>
          <a:bodyPr wrap="none">
            <a:spAutoFit/>
          </a:bodyPr>
          <a:lstStyle/>
          <a:p>
            <a:pPr algn="ct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Le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Calendrier</a:t>
            </a: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 de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l’Exode</a:t>
            </a:r>
            <a:endPar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endParaRPr>
          </a:p>
        </p:txBody>
      </p:sp>
      <p:sp>
        <p:nvSpPr>
          <p:cNvPr id="15" name="ZoneTexte 14"/>
          <p:cNvSpPr txBox="1"/>
          <p:nvPr/>
        </p:nvSpPr>
        <p:spPr>
          <a:xfrm>
            <a:off x="107253" y="2715766"/>
            <a:ext cx="8952538" cy="738664"/>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 Et YHWH dit à Moïse : </a:t>
            </a:r>
            <a:r>
              <a:rPr lang="fr-FR" sz="1400" dirty="0">
                <a:solidFill>
                  <a:schemeClr val="accent6">
                    <a:lumMod val="75000"/>
                  </a:schemeClr>
                </a:solidFill>
                <a:latin typeface="Arial" panose="020B0604020202020204" pitchFamily="34" charset="0"/>
                <a:cs typeface="Arial" panose="020B0604020202020204" pitchFamily="34" charset="0"/>
              </a:rPr>
              <a:t>Va</a:t>
            </a:r>
            <a:r>
              <a:rPr lang="fr-FR" sz="1400" dirty="0">
                <a:solidFill>
                  <a:schemeClr val="bg1">
                    <a:lumMod val="95000"/>
                  </a:schemeClr>
                </a:solidFill>
                <a:latin typeface="Arial" panose="020B0604020202020204" pitchFamily="34" charset="0"/>
                <a:cs typeface="Arial" panose="020B0604020202020204" pitchFamily="34" charset="0"/>
              </a:rPr>
              <a:t> vers le peuple, sanctifie-les aujourd'hui et demain, et qu'ils lavent leurs vêtements. Et qu'ils soient prêts pour le troisième jour; car, le troisième jour, YHWH descendra, à la vue de tout le peuple, sur la montagne de Sinaï.» </a:t>
            </a:r>
            <a:r>
              <a:rPr lang="fr-FR" sz="1200" dirty="0">
                <a:solidFill>
                  <a:srgbClr val="FFFF66"/>
                </a:solidFill>
                <a:latin typeface="Arial" panose="020B0604020202020204" pitchFamily="34" charset="0"/>
                <a:cs typeface="Arial" panose="020B0604020202020204" pitchFamily="34" charset="0"/>
              </a:rPr>
              <a:t>Exode 19.10/11</a:t>
            </a:r>
          </a:p>
        </p:txBody>
      </p:sp>
      <p:sp>
        <p:nvSpPr>
          <p:cNvPr id="10" name="Virage 9"/>
          <p:cNvSpPr/>
          <p:nvPr/>
        </p:nvSpPr>
        <p:spPr>
          <a:xfrm flipV="1">
            <a:off x="1192187" y="4133256"/>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1752711" y="4219427"/>
            <a:ext cx="2707282" cy="307777"/>
          </a:xfrm>
          <a:prstGeom prst="rect">
            <a:avLst/>
          </a:prstGeom>
          <a:noFill/>
          <a:ln>
            <a:solidFill>
              <a:srgbClr val="FFFF00"/>
            </a:solidFill>
            <a:prstDash val="sysDash"/>
          </a:ln>
        </p:spPr>
        <p:txBody>
          <a:bodyPr wrap="square" rtlCol="0">
            <a:spAutoFit/>
          </a:bodyPr>
          <a:lstStyle/>
          <a:p>
            <a:r>
              <a:rPr lang="fr-FR" sz="1400" dirty="0">
                <a:solidFill>
                  <a:schemeClr val="accent6">
                    <a:lumMod val="75000"/>
                  </a:schemeClr>
                </a:solidFill>
                <a:latin typeface="Spectral Light" panose="02020302060000000000" pitchFamily="18" charset="0"/>
                <a:cs typeface="Arial" panose="020B0604020202020204" pitchFamily="34" charset="0"/>
              </a:rPr>
              <a:t>2</a:t>
            </a:r>
            <a:r>
              <a:rPr lang="fr-FR" sz="1400" baseline="30000" dirty="0">
                <a:solidFill>
                  <a:schemeClr val="accent6">
                    <a:lumMod val="75000"/>
                  </a:schemeClr>
                </a:solidFill>
                <a:latin typeface="Spectral Light" panose="02020302060000000000" pitchFamily="18" charset="0"/>
                <a:cs typeface="Arial" panose="020B0604020202020204" pitchFamily="34" charset="0"/>
              </a:rPr>
              <a:t>e</a:t>
            </a:r>
            <a:r>
              <a:rPr lang="fr-FR" sz="1400" dirty="0">
                <a:solidFill>
                  <a:schemeClr val="accent6">
                    <a:lumMod val="75000"/>
                  </a:schemeClr>
                </a:solidFill>
                <a:latin typeface="Spectral Light" panose="02020302060000000000" pitchFamily="18" charset="0"/>
                <a:cs typeface="Arial" panose="020B0604020202020204" pitchFamily="34" charset="0"/>
              </a:rPr>
              <a:t> </a:t>
            </a:r>
            <a:r>
              <a:rPr lang="fr-FR" sz="1400" dirty="0">
                <a:solidFill>
                  <a:schemeClr val="bg1"/>
                </a:solidFill>
                <a:latin typeface="Spectral Light" panose="02020302060000000000" pitchFamily="18" charset="0"/>
                <a:cs typeface="Arial" panose="020B0604020202020204" pitchFamily="34" charset="0"/>
              </a:rPr>
              <a:t>descente de Moïse le 6 </a:t>
            </a:r>
            <a:r>
              <a:rPr lang="fr-FR" sz="1400" dirty="0" err="1">
                <a:solidFill>
                  <a:schemeClr val="bg1"/>
                </a:solidFill>
                <a:latin typeface="Spectral Light" panose="02020302060000000000" pitchFamily="18" charset="0"/>
                <a:cs typeface="Arial" panose="020B0604020202020204" pitchFamily="34" charset="0"/>
              </a:rPr>
              <a:t>sivan</a:t>
            </a:r>
            <a:endParaRPr lang="fr-FR" sz="1400" dirty="0">
              <a:solidFill>
                <a:schemeClr val="bg1"/>
              </a:solidFill>
              <a:latin typeface="Spectral Light" panose="02020302060000000000" pitchFamily="18" charset="0"/>
              <a:cs typeface="Arial" panose="020B0604020202020204" pitchFamily="34" charset="0"/>
            </a:endParaRPr>
          </a:p>
        </p:txBody>
      </p:sp>
      <p:sp>
        <p:nvSpPr>
          <p:cNvPr id="4" name="Flèche vers le haut 3"/>
          <p:cNvSpPr/>
          <p:nvPr/>
        </p:nvSpPr>
        <p:spPr>
          <a:xfrm rot="2704669">
            <a:off x="4789332" y="1141203"/>
            <a:ext cx="136630" cy="263789"/>
          </a:xfrm>
          <a:prstGeom prst="upArrow">
            <a:avLst/>
          </a:prstGeom>
          <a:solidFill>
            <a:schemeClr val="bg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haut 16"/>
          <p:cNvSpPr/>
          <p:nvPr/>
        </p:nvSpPr>
        <p:spPr>
          <a:xfrm rot="8268246">
            <a:off x="4672796" y="4277387"/>
            <a:ext cx="195649" cy="288885"/>
          </a:xfrm>
          <a:prstGeom prst="upArrow">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haut 12"/>
          <p:cNvSpPr/>
          <p:nvPr/>
        </p:nvSpPr>
        <p:spPr>
          <a:xfrm rot="8268246">
            <a:off x="5291738" y="1159863"/>
            <a:ext cx="195649" cy="288885"/>
          </a:xfrm>
          <a:prstGeom prst="upArrow">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haut 15"/>
          <p:cNvSpPr/>
          <p:nvPr/>
        </p:nvSpPr>
        <p:spPr>
          <a:xfrm rot="2704669">
            <a:off x="5797444" y="1152094"/>
            <a:ext cx="136630" cy="263789"/>
          </a:xfrm>
          <a:prstGeom prst="upArrow">
            <a:avLst/>
          </a:prstGeom>
          <a:solidFill>
            <a:schemeClr val="bg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00789" y="3454430"/>
            <a:ext cx="8952538" cy="523220"/>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 Et Moïse </a:t>
            </a:r>
            <a:r>
              <a:rPr lang="fr-FR" sz="1400" dirty="0">
                <a:solidFill>
                  <a:schemeClr val="accent6">
                    <a:lumMod val="75000"/>
                  </a:schemeClr>
                </a:solidFill>
                <a:latin typeface="Arial" panose="020B0604020202020204" pitchFamily="34" charset="0"/>
                <a:cs typeface="Arial" panose="020B0604020202020204" pitchFamily="34" charset="0"/>
              </a:rPr>
              <a:t>descendit</a:t>
            </a:r>
            <a:r>
              <a:rPr lang="fr-FR" sz="1400" dirty="0">
                <a:solidFill>
                  <a:schemeClr val="bg1">
                    <a:lumMod val="95000"/>
                  </a:schemeClr>
                </a:solidFill>
                <a:latin typeface="Arial" panose="020B0604020202020204" pitchFamily="34" charset="0"/>
                <a:cs typeface="Arial" panose="020B0604020202020204" pitchFamily="34" charset="0"/>
              </a:rPr>
              <a:t> de la montagne vers le peuple; il sanctifia le peuple, et ils lavèrent leurs vêtements. Et il dit au peuple : Soyez prêts dans trois jours; ne vous approchez point de vos femmes.» </a:t>
            </a:r>
            <a:r>
              <a:rPr lang="fr-FR" sz="1200" dirty="0">
                <a:solidFill>
                  <a:srgbClr val="FFFF66"/>
                </a:solidFill>
                <a:latin typeface="Arial" panose="020B0604020202020204" pitchFamily="34" charset="0"/>
                <a:cs typeface="Arial" panose="020B0604020202020204" pitchFamily="34" charset="0"/>
              </a:rPr>
              <a:t>Exode 19.14/15</a:t>
            </a:r>
          </a:p>
        </p:txBody>
      </p:sp>
    </p:spTree>
    <p:extLst>
      <p:ext uri="{BB962C8B-B14F-4D97-AF65-F5344CB8AC3E}">
        <p14:creationId xmlns:p14="http://schemas.microsoft.com/office/powerpoint/2010/main" val="1399982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0.17518 -0.61142 L -1.38889E-6 2.09877E-6 " pathEditMode="relative" rAng="0" ptsTypes="AA">
                                      <p:cBhvr>
                                        <p:cTn id="30" dur="2000" spd="-100000" fill="hold"/>
                                        <p:tgtEl>
                                          <p:spTgt spid="17"/>
                                        </p:tgtEl>
                                        <p:attrNameLst>
                                          <p:attrName>ppt_x</p:attrName>
                                          <p:attrName>ppt_y</p:attrName>
                                        </p:attrNameLst>
                                      </p:cBhvr>
                                      <p:rCtr x="-8767" y="30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animBg="1"/>
      <p:bldP spid="17" grpId="0" animBg="1"/>
      <p:bldP spid="17" grpId="1" animBg="1"/>
      <p:bldP spid="1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75</a:t>
            </a:fld>
            <a:endParaRPr lang="fr-FR" dirty="0">
              <a:solidFill>
                <a:schemeClr val="bg1">
                  <a:lumMod val="75000"/>
                </a:schemeClr>
              </a:solidFill>
            </a:endParaRPr>
          </a:p>
        </p:txBody>
      </p:sp>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2463"/>
          <a:stretch/>
        </p:blipFill>
        <p:spPr bwMode="auto">
          <a:xfrm>
            <a:off x="-1" y="0"/>
            <a:ext cx="9144001" cy="5143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712" y="-37887"/>
            <a:ext cx="9197422" cy="52196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2" name="Picture 4" descr="Related image"/>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417228" flipH="1">
            <a:off x="4839885" y="1446059"/>
            <a:ext cx="798176" cy="679947"/>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ZoneTexte 7"/>
          <p:cNvSpPr txBox="1">
            <a:spLocks/>
          </p:cNvSpPr>
          <p:nvPr/>
        </p:nvSpPr>
        <p:spPr>
          <a:xfrm>
            <a:off x="1403648" y="195486"/>
            <a:ext cx="3672408" cy="1323439"/>
          </a:xfrm>
          <a:prstGeom prst="rect">
            <a:avLst/>
          </a:prstGeom>
          <a:noFill/>
        </p:spPr>
        <p:txBody>
          <a:bodyPr wrap="square" rtlCol="0">
            <a:spAutoFit/>
          </a:bodyPr>
          <a:lstStyle/>
          <a:p>
            <a:pPr algn="ctr"/>
            <a:r>
              <a:rPr lang="fr-FR" sz="4000" dirty="0">
                <a:solidFill>
                  <a:schemeClr val="bg1"/>
                </a:solidFill>
                <a:effectLst>
                  <a:glow rad="63500">
                    <a:schemeClr val="accent6">
                      <a:satMod val="175000"/>
                      <a:alpha val="40000"/>
                    </a:schemeClr>
                  </a:glow>
                </a:effectLst>
                <a:latin typeface="Spectral ExtraLight" panose="02020202060000000000" pitchFamily="18" charset="0"/>
                <a:ea typeface="BatangChe" panose="02030609000101010101" pitchFamily="49" charset="-127"/>
              </a:rPr>
              <a:t>2</a:t>
            </a:r>
            <a:r>
              <a:rPr lang="fr-FR" sz="4000" baseline="30000" dirty="0">
                <a:solidFill>
                  <a:schemeClr val="bg1"/>
                </a:solidFill>
                <a:effectLst>
                  <a:glow rad="63500">
                    <a:schemeClr val="accent6">
                      <a:satMod val="175000"/>
                      <a:alpha val="40000"/>
                    </a:schemeClr>
                  </a:glow>
                </a:effectLst>
                <a:latin typeface="Spectral ExtraLight" panose="02020202060000000000" pitchFamily="18" charset="0"/>
                <a:ea typeface="BatangChe" panose="02030609000101010101" pitchFamily="49" charset="-127"/>
              </a:rPr>
              <a:t>e</a:t>
            </a:r>
            <a:r>
              <a:rPr lang="fr-FR" sz="4000" dirty="0">
                <a:solidFill>
                  <a:schemeClr val="bg1"/>
                </a:solidFill>
                <a:effectLst>
                  <a:glow rad="63500">
                    <a:schemeClr val="accent6">
                      <a:satMod val="175000"/>
                      <a:alpha val="40000"/>
                    </a:schemeClr>
                  </a:glow>
                </a:effectLst>
                <a:latin typeface="Spectral ExtraLight" panose="02020202060000000000" pitchFamily="18" charset="0"/>
                <a:ea typeface="BatangChe" panose="02030609000101010101" pitchFamily="49" charset="-127"/>
              </a:rPr>
              <a:t> descente le</a:t>
            </a:r>
          </a:p>
          <a:p>
            <a:pPr algn="ctr"/>
            <a:r>
              <a:rPr lang="fr-FR" sz="2400" dirty="0">
                <a:solidFill>
                  <a:schemeClr val="bg1"/>
                </a:solidFill>
                <a:effectLst>
                  <a:glow rad="63500">
                    <a:schemeClr val="accent6">
                      <a:satMod val="175000"/>
                      <a:alpha val="40000"/>
                    </a:schemeClr>
                  </a:glow>
                </a:effectLst>
                <a:latin typeface="Spectral ExtraLight" panose="02020202060000000000" pitchFamily="18" charset="0"/>
                <a:ea typeface="BatangChe" panose="02030609000101010101" pitchFamily="49" charset="-127"/>
              </a:rPr>
              <a:t>vendredi</a:t>
            </a:r>
            <a:r>
              <a:rPr lang="fr-FR" sz="3600" dirty="0">
                <a:solidFill>
                  <a:schemeClr val="bg1"/>
                </a:solidFill>
                <a:effectLst>
                  <a:glow rad="63500">
                    <a:schemeClr val="accent6">
                      <a:satMod val="175000"/>
                      <a:alpha val="40000"/>
                    </a:schemeClr>
                  </a:glow>
                </a:effectLst>
                <a:latin typeface="Spectral ExtraLight" panose="02020202060000000000" pitchFamily="18" charset="0"/>
                <a:ea typeface="BatangChe" panose="02030609000101010101" pitchFamily="49" charset="-127"/>
              </a:rPr>
              <a:t> </a:t>
            </a:r>
            <a:r>
              <a:rPr lang="fr-FR" sz="4000" dirty="0">
                <a:solidFill>
                  <a:schemeClr val="bg1"/>
                </a:solidFill>
                <a:effectLst>
                  <a:glow rad="63500">
                    <a:schemeClr val="accent6">
                      <a:satMod val="175000"/>
                      <a:alpha val="40000"/>
                    </a:schemeClr>
                  </a:glow>
                </a:effectLst>
                <a:latin typeface="Spectral ExtraLight" panose="02020202060000000000" pitchFamily="18" charset="0"/>
                <a:ea typeface="BatangChe" panose="02030609000101010101" pitchFamily="49" charset="-127"/>
              </a:rPr>
              <a:t>6 </a:t>
            </a:r>
            <a:r>
              <a:rPr lang="fr-FR" sz="4000" dirty="0" err="1">
                <a:solidFill>
                  <a:schemeClr val="bg1"/>
                </a:solidFill>
                <a:effectLst>
                  <a:glow rad="63500">
                    <a:schemeClr val="accent6">
                      <a:satMod val="175000"/>
                      <a:alpha val="40000"/>
                    </a:schemeClr>
                  </a:glow>
                </a:effectLst>
                <a:latin typeface="Spectral ExtraLight" panose="02020202060000000000" pitchFamily="18" charset="0"/>
                <a:ea typeface="BatangChe" panose="02030609000101010101" pitchFamily="49" charset="-127"/>
              </a:rPr>
              <a:t>sivan</a:t>
            </a:r>
            <a:endParaRPr lang="fr-FR" sz="4000" dirty="0">
              <a:solidFill>
                <a:schemeClr val="bg1"/>
              </a:solidFill>
              <a:effectLst>
                <a:glow rad="63500">
                  <a:schemeClr val="accent6">
                    <a:satMod val="175000"/>
                    <a:alpha val="40000"/>
                  </a:schemeClr>
                </a:glow>
              </a:effectLst>
              <a:latin typeface="Spectral ExtraLight" panose="02020202060000000000" pitchFamily="18" charset="0"/>
              <a:ea typeface="BatangChe" panose="02030609000101010101" pitchFamily="49" charset="-127"/>
            </a:endParaRPr>
          </a:p>
        </p:txBody>
      </p:sp>
    </p:spTree>
    <p:extLst>
      <p:ext uri="{BB962C8B-B14F-4D97-AF65-F5344CB8AC3E}">
        <p14:creationId xmlns:p14="http://schemas.microsoft.com/office/powerpoint/2010/main" val="148444761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11059 0.42968 L 3.33333E-6 -3.89266E-6 " pathEditMode="relative" rAng="0" ptsTypes="AA">
                                      <p:cBhvr>
                                        <p:cTn id="6" dur="2000" spd="-100000" fill="hold"/>
                                        <p:tgtEl>
                                          <p:spTgt spid="2052"/>
                                        </p:tgtEl>
                                        <p:attrNameLst>
                                          <p:attrName>ppt_x</p:attrName>
                                          <p:attrName>ppt_y</p:attrName>
                                        </p:attrNameLst>
                                      </p:cBhvr>
                                      <p:rCtr x="5521" y="-214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95"/>
            <a:ext cx="9154117" cy="5174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9167045" cy="5174421"/>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76</a:t>
            </a:fld>
            <a:endParaRPr lang="fr-FR" dirty="0">
              <a:solidFill>
                <a:schemeClr val="bg1">
                  <a:lumMod val="75000"/>
                </a:schemeClr>
              </a:solidFill>
            </a:endParaRPr>
          </a:p>
        </p:txBody>
      </p:sp>
      <p:sp>
        <p:nvSpPr>
          <p:cNvPr id="28"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14052-953B-4273-8F47-BF25327D5B24}" type="slidenum">
              <a:rPr lang="en-US" smtClean="0"/>
              <a:pPr/>
              <a:t>76</a:t>
            </a:fld>
            <a:endParaRPr lang="en-US"/>
          </a:p>
        </p:txBody>
      </p:sp>
      <p:graphicFrame>
        <p:nvGraphicFramePr>
          <p:cNvPr id="29" name="Table 3"/>
          <p:cNvGraphicFramePr>
            <a:graphicFrameLocks noGrp="1"/>
          </p:cNvGraphicFramePr>
          <p:nvPr>
            <p:extLst>
              <p:ext uri="{D42A27DB-BD31-4B8C-83A1-F6EECF244321}">
                <p14:modId xmlns:p14="http://schemas.microsoft.com/office/powerpoint/2010/main" val="1392096153"/>
              </p:ext>
            </p:extLst>
          </p:nvPr>
        </p:nvGraphicFramePr>
        <p:xfrm>
          <a:off x="474980" y="861060"/>
          <a:ext cx="7200900" cy="1607820"/>
        </p:xfrm>
        <a:graphic>
          <a:graphicData uri="http://schemas.openxmlformats.org/drawingml/2006/table">
            <a:tbl>
              <a:tblPr firstRow="1" bandRow="1">
                <a:tableStyleId>{21E4AEA4-8DFA-4A89-87EB-49C32662AFE0}</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tblGrid>
              <a:tr h="251460">
                <a:tc>
                  <a:txBody>
                    <a:bodyPr/>
                    <a:lstStyle/>
                    <a:p>
                      <a:pPr algn="ctr"/>
                      <a:r>
                        <a:rPr lang="en-US" sz="1200" dirty="0"/>
                        <a:t>1</a:t>
                      </a:r>
                      <a:r>
                        <a:rPr lang="en-US" sz="1200" baseline="30000" dirty="0"/>
                        <a:t>er</a:t>
                      </a:r>
                      <a:r>
                        <a:rPr lang="en-US" sz="1200" dirty="0"/>
                        <a:t> (Dim)</a:t>
                      </a:r>
                    </a:p>
                  </a:txBody>
                  <a:tcPr marT="34290" marB="34290">
                    <a:cell3D prstMaterial="dkEdge">
                      <a:bevel w="77470" h="12700" prst="softRound"/>
                      <a:lightRig rig="flood" dir="t"/>
                    </a:cell3D>
                  </a:tcPr>
                </a:tc>
                <a:tc>
                  <a:txBody>
                    <a:bodyPr/>
                    <a:lstStyle/>
                    <a:p>
                      <a:pPr algn="ctr"/>
                      <a:r>
                        <a:rPr lang="en-US" sz="1200" dirty="0"/>
                        <a:t>2</a:t>
                      </a:r>
                      <a:r>
                        <a:rPr lang="en-US" sz="1200" baseline="30000" dirty="0"/>
                        <a:t>e</a:t>
                      </a:r>
                      <a:r>
                        <a:rPr lang="en-US" sz="1200" dirty="0"/>
                        <a:t> (</a:t>
                      </a:r>
                      <a:r>
                        <a:rPr lang="en-US" sz="1200" dirty="0" err="1"/>
                        <a:t>Lun</a:t>
                      </a:r>
                      <a:r>
                        <a:rPr lang="en-US" sz="1200" dirty="0"/>
                        <a:t>)</a:t>
                      </a:r>
                    </a:p>
                  </a:txBody>
                  <a:tcPr marT="34290" marB="34290">
                    <a:cell3D prstMaterial="dkEdge">
                      <a:bevel w="77470" h="12700" prst="softRound"/>
                      <a:lightRig rig="flood" dir="t"/>
                    </a:cell3D>
                  </a:tcPr>
                </a:tc>
                <a:tc>
                  <a:txBody>
                    <a:bodyPr/>
                    <a:lstStyle/>
                    <a:p>
                      <a:pPr algn="ctr"/>
                      <a:r>
                        <a:rPr lang="en-US" sz="1200" dirty="0"/>
                        <a:t>3</a:t>
                      </a:r>
                      <a:r>
                        <a:rPr lang="en-US" sz="1200" baseline="30000" dirty="0"/>
                        <a:t>e</a:t>
                      </a:r>
                      <a:r>
                        <a:rPr lang="en-US" sz="1200" dirty="0"/>
                        <a:t> (Mar)</a:t>
                      </a:r>
                    </a:p>
                  </a:txBody>
                  <a:tcPr marT="34290" marB="34290">
                    <a:cell3D prstMaterial="dkEdge">
                      <a:bevel w="77470" h="12700" prst="softRound"/>
                      <a:lightRig rig="flood" dir="t"/>
                    </a:cell3D>
                  </a:tcPr>
                </a:tc>
                <a:tc>
                  <a:txBody>
                    <a:bodyPr/>
                    <a:lstStyle/>
                    <a:p>
                      <a:pPr algn="ctr"/>
                      <a:r>
                        <a:rPr lang="en-US" sz="1200" dirty="0"/>
                        <a:t>4</a:t>
                      </a:r>
                      <a:r>
                        <a:rPr lang="en-US" sz="1200" baseline="30000" dirty="0"/>
                        <a:t>e</a:t>
                      </a:r>
                      <a:r>
                        <a:rPr lang="en-US" sz="1200" dirty="0"/>
                        <a:t> (</a:t>
                      </a:r>
                      <a:r>
                        <a:rPr lang="en-US" sz="1200" dirty="0" err="1"/>
                        <a:t>Mer</a:t>
                      </a:r>
                      <a:r>
                        <a:rPr lang="en-US" sz="1200" dirty="0"/>
                        <a:t>)</a:t>
                      </a:r>
                    </a:p>
                  </a:txBody>
                  <a:tcPr marT="34290" marB="34290">
                    <a:cell3D prstMaterial="dkEdge">
                      <a:bevel w="77470" h="12700" prst="softRound"/>
                      <a:lightRig rig="flood" dir="t"/>
                    </a:cell3D>
                  </a:tcPr>
                </a:tc>
                <a:tc>
                  <a:txBody>
                    <a:bodyPr/>
                    <a:lstStyle/>
                    <a:p>
                      <a:pPr algn="ctr"/>
                      <a:r>
                        <a:rPr lang="en-US" sz="1200" dirty="0"/>
                        <a:t>5</a:t>
                      </a:r>
                      <a:r>
                        <a:rPr lang="en-US" sz="1200" baseline="30000" dirty="0"/>
                        <a:t>e</a:t>
                      </a:r>
                      <a:r>
                        <a:rPr lang="en-US" sz="1200" dirty="0"/>
                        <a:t> (</a:t>
                      </a:r>
                      <a:r>
                        <a:rPr lang="en-US" sz="1200" dirty="0" err="1"/>
                        <a:t>Jeu</a:t>
                      </a:r>
                      <a:r>
                        <a:rPr lang="en-US" sz="1200" dirty="0"/>
                        <a:t>)</a:t>
                      </a:r>
                    </a:p>
                  </a:txBody>
                  <a:tcPr marT="34290" marB="34290">
                    <a:cell3D prstMaterial="dkEdge">
                      <a:bevel w="77470" h="12700" prst="softRound"/>
                      <a:lightRig rig="flood" dir="t"/>
                    </a:cell3D>
                  </a:tcPr>
                </a:tc>
                <a:tc>
                  <a:txBody>
                    <a:bodyPr/>
                    <a:lstStyle/>
                    <a:p>
                      <a:pPr algn="ctr"/>
                      <a:r>
                        <a:rPr lang="en-US" sz="1200" dirty="0"/>
                        <a:t>6</a:t>
                      </a:r>
                      <a:r>
                        <a:rPr lang="en-US" sz="1200" baseline="30000" dirty="0"/>
                        <a:t>e</a:t>
                      </a:r>
                      <a:r>
                        <a:rPr lang="en-US" sz="1200" dirty="0"/>
                        <a:t> (</a:t>
                      </a:r>
                      <a:r>
                        <a:rPr lang="en-US" sz="1200" dirty="0" err="1"/>
                        <a:t>Ven</a:t>
                      </a:r>
                      <a:r>
                        <a:rPr lang="en-US" sz="1200" dirty="0"/>
                        <a:t>)</a:t>
                      </a:r>
                    </a:p>
                  </a:txBody>
                  <a:tcPr marT="34290" marB="34290">
                    <a:cell3D prstMaterial="dkEdge">
                      <a:bevel w="77470" h="12700" prst="softRound"/>
                      <a:lightRig rig="flood" dir="t"/>
                    </a:cell3D>
                  </a:tcPr>
                </a:tc>
                <a:tc>
                  <a:txBody>
                    <a:bodyPr/>
                    <a:lstStyle/>
                    <a:p>
                      <a:pPr algn="ctr"/>
                      <a:r>
                        <a:rPr lang="en-US" sz="1200" dirty="0"/>
                        <a:t>7</a:t>
                      </a:r>
                      <a:r>
                        <a:rPr lang="en-US" sz="1200" baseline="30000" dirty="0"/>
                        <a:t>e</a:t>
                      </a:r>
                      <a:r>
                        <a:rPr lang="en-US" sz="1200" dirty="0"/>
                        <a:t> (</a:t>
                      </a:r>
                      <a:r>
                        <a:rPr lang="en-US" sz="1200" dirty="0" err="1"/>
                        <a:t>Shab</a:t>
                      </a:r>
                      <a:r>
                        <a:rPr lang="en-US" sz="1200" dirty="0"/>
                        <a:t>)</a:t>
                      </a:r>
                    </a:p>
                  </a:txBody>
                  <a:tcPr marT="34290" marB="34290">
                    <a:lnR w="12700" cmpd="sng">
                      <a:noFill/>
                    </a:lnR>
                    <a:cell3D prstMaterial="dkEdge">
                      <a:bevel w="77470" h="12700" prst="softRound"/>
                      <a:lightRig rig="flood" dir="t"/>
                    </a:cell3D>
                  </a:tcPr>
                </a:tc>
                <a:extLst>
                  <a:ext uri="{0D108BD9-81ED-4DB2-BD59-A6C34878D82A}">
                    <a16:rowId xmlns:a16="http://schemas.microsoft.com/office/drawing/2014/main" val="10000"/>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Sivan 1</a:t>
                      </a:r>
                    </a:p>
                  </a:txBody>
                  <a:tcPr marT="34290" marB="34290">
                    <a:cell3D prstMaterial="dkEdge">
                      <a:bevel w="77470" h="12700" prst="softRound"/>
                      <a:lightRig rig="flood" dir="t"/>
                    </a:cell3D>
                    <a:solidFill>
                      <a:schemeClr val="accent1"/>
                    </a:solidFill>
                  </a:tcPr>
                </a:tc>
                <a:tc>
                  <a:txBody>
                    <a:bodyPr/>
                    <a:lstStyle/>
                    <a:p>
                      <a:pPr algn="ctr"/>
                      <a:r>
                        <a:rPr lang="en-US" sz="1100" dirty="0"/>
                        <a:t>2</a:t>
                      </a:r>
                    </a:p>
                  </a:txBody>
                  <a:tcPr marT="34290" marB="34290">
                    <a:cell3D prstMaterial="dkEdge">
                      <a:bevel w="77470" h="12700" prst="softRound"/>
                      <a:lightRig rig="flood" dir="t"/>
                    </a:cell3D>
                    <a:solidFill>
                      <a:schemeClr val="accent1"/>
                    </a:solidFill>
                  </a:tcPr>
                </a:tc>
                <a:tc>
                  <a:txBody>
                    <a:bodyPr/>
                    <a:lstStyle/>
                    <a:p>
                      <a:pPr algn="ctr"/>
                      <a:r>
                        <a:rPr lang="en-US" sz="1100" dirty="0"/>
                        <a:t>3</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600" kern="1200" dirty="0">
                          <a:solidFill>
                            <a:schemeClr val="tx1"/>
                          </a:solidFill>
                          <a:effectLst>
                            <a:outerShdw blurRad="38100" dist="38100" dir="2700000" algn="tl">
                              <a:srgbClr val="000000">
                                <a:alpha val="43137"/>
                              </a:srgbClr>
                            </a:outerShdw>
                          </a:effectLst>
                          <a:latin typeface="+mn-lt"/>
                          <a:ea typeface="+mn-ea"/>
                          <a:cs typeface="+mn-cs"/>
                        </a:rPr>
                        <a:t>4</a:t>
                      </a:r>
                    </a:p>
                  </a:txBody>
                  <a:tcPr marT="34290" marB="34290">
                    <a:cell3D prstMaterial="dkEdge">
                      <a:bevel w="77470" h="12700" prst="softRound"/>
                      <a:lightRig rig="flood" dir="t"/>
                    </a:cell3D>
                    <a:solidFill>
                      <a:srgbClr val="FFCC00"/>
                    </a:solidFill>
                  </a:tcPr>
                </a:tc>
                <a:tc>
                  <a:txBody>
                    <a:bodyPr/>
                    <a:lstStyle/>
                    <a:p>
                      <a:pPr algn="ctr"/>
                      <a:r>
                        <a:rPr lang="en-US" sz="1100" b="0" dirty="0">
                          <a:solidFill>
                            <a:schemeClr val="tx1"/>
                          </a:solidFill>
                        </a:rPr>
                        <a:t>5 </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t>6</a:t>
                      </a:r>
                    </a:p>
                  </a:txBody>
                  <a:tcPr marT="34290" marB="34290">
                    <a:cell3D prstMaterial="dkEdge">
                      <a:bevel w="77470" h="12700" prst="softRound"/>
                      <a:lightRig rig="flood" dir="t"/>
                    </a:cell3D>
                    <a:solidFill>
                      <a:srgbClr val="00B0F0"/>
                    </a:solidFill>
                  </a:tcPr>
                </a:tc>
                <a:tc>
                  <a:txBody>
                    <a:bodyPr/>
                    <a:lstStyle/>
                    <a:p>
                      <a:pPr algn="ctr"/>
                      <a:r>
                        <a:rPr lang="en-US" sz="1100" b="1" dirty="0"/>
                        <a:t>7</a:t>
                      </a:r>
                    </a:p>
                  </a:txBody>
                  <a:tcPr marT="34290" marB="34290">
                    <a:cell3D prstMaterial="dkEdge">
                      <a:bevel w="77470" h="12700" prst="softRound"/>
                      <a:lightRig rig="flood" dir="t"/>
                    </a:cell3D>
                    <a:solidFill>
                      <a:srgbClr val="66FFCC"/>
                    </a:solidFill>
                  </a:tcPr>
                </a:tc>
                <a:extLst>
                  <a:ext uri="{0D108BD9-81ED-4DB2-BD59-A6C34878D82A}">
                    <a16:rowId xmlns:a16="http://schemas.microsoft.com/office/drawing/2014/main" val="10001"/>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8</a:t>
                      </a:r>
                      <a:r>
                        <a:rPr lang="en-US" sz="1100" kern="1200" dirty="0">
                          <a:solidFill>
                            <a:schemeClr val="dk1"/>
                          </a:solidFill>
                          <a:latin typeface="+mn-lt"/>
                          <a:ea typeface="+mn-ea"/>
                          <a:cs typeface="+mn-cs"/>
                        </a:rPr>
                        <a:t> </a:t>
                      </a:r>
                    </a:p>
                  </a:txBody>
                  <a:tcPr marT="34290" marB="34290">
                    <a:cell3D prstMaterial="dkEdge">
                      <a:bevel w="77470" h="12700" prst="softRound"/>
                      <a:lightRig rig="flood" dir="t"/>
                    </a:cell3D>
                    <a:solidFill>
                      <a:srgbClr val="FF3300"/>
                    </a:solidFill>
                  </a:tcPr>
                </a:tc>
                <a:tc>
                  <a:txBody>
                    <a:bodyPr/>
                    <a:lstStyle/>
                    <a:p>
                      <a:pPr marL="0" algn="ctr" defTabSz="914400" rtl="0" eaLnBrk="1" latinLnBrk="0" hangingPunct="1"/>
                      <a:r>
                        <a:rPr lang="en-US" sz="1100" kern="1200" dirty="0">
                          <a:solidFill>
                            <a:schemeClr val="dk1"/>
                          </a:solidFill>
                          <a:latin typeface="+mn-lt"/>
                          <a:ea typeface="+mn-ea"/>
                          <a:cs typeface="+mn-cs"/>
                        </a:rPr>
                        <a:t>9</a:t>
                      </a:r>
                    </a:p>
                  </a:txBody>
                  <a:tcPr marT="34290" marB="34290">
                    <a:cell3D prstMaterial="dkEdge">
                      <a:bevel w="77470" h="12700" prst="softRound"/>
                      <a:lightRig rig="flood" dir="t"/>
                    </a:cell3D>
                    <a:solidFill>
                      <a:schemeClr val="accent1"/>
                    </a:solidFill>
                  </a:tcPr>
                </a:tc>
                <a:tc>
                  <a:txBody>
                    <a:bodyPr/>
                    <a:lstStyle/>
                    <a:p>
                      <a:pPr algn="ctr"/>
                      <a:r>
                        <a:rPr lang="en-US" sz="1100" dirty="0"/>
                        <a:t>10</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b="0" kern="1200" dirty="0">
                          <a:solidFill>
                            <a:schemeClr val="tx1"/>
                          </a:solidFill>
                          <a:latin typeface="+mn-lt"/>
                          <a:ea typeface="+mn-ea"/>
                          <a:cs typeface="+mn-cs"/>
                        </a:rPr>
                        <a:t>11</a:t>
                      </a:r>
                    </a:p>
                  </a:txBody>
                  <a:tcPr marT="34290" marB="34290">
                    <a:cell3D prstMaterial="dkEdge">
                      <a:bevel w="77470" h="12700" prst="softRound"/>
                      <a:lightRig rig="flood" dir="t"/>
                    </a:cell3D>
                    <a:solidFill>
                      <a:schemeClr val="accent1"/>
                    </a:solidFill>
                  </a:tcPr>
                </a:tc>
                <a:tc>
                  <a:txBody>
                    <a:bodyPr/>
                    <a:lstStyle/>
                    <a:p>
                      <a:pPr algn="ctr"/>
                      <a:r>
                        <a:rPr lang="en-US" sz="1100" dirty="0"/>
                        <a:t>12</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13</a:t>
                      </a:r>
                    </a:p>
                  </a:txBody>
                  <a:tcPr marT="34290" marB="34290">
                    <a:cell3D prstMaterial="dkEdge">
                      <a:bevel w="77470" h="12700" prst="softRound"/>
                      <a:lightRig rig="flood" dir="t"/>
                    </a:cell3D>
                    <a:solidFill>
                      <a:schemeClr val="accent1"/>
                    </a:solidFill>
                  </a:tcPr>
                </a:tc>
                <a:tc>
                  <a:txBody>
                    <a:bodyPr/>
                    <a:lstStyle/>
                    <a:p>
                      <a:pPr algn="ctr"/>
                      <a:r>
                        <a:rPr lang="en-US" sz="1100" b="0" dirty="0"/>
                        <a:t>14</a:t>
                      </a:r>
                    </a:p>
                  </a:txBody>
                  <a:tcPr marT="34290" marB="34290">
                    <a:cell3D prstMaterial="dkEdge">
                      <a:bevel w="77470" h="12700" prst="softRound"/>
                      <a:lightRig rig="flood" dir="t"/>
                    </a:cell3D>
                    <a:solidFill>
                      <a:schemeClr val="accent1"/>
                    </a:solidFill>
                  </a:tcPr>
                </a:tc>
                <a:extLst>
                  <a:ext uri="{0D108BD9-81ED-4DB2-BD59-A6C34878D82A}">
                    <a16:rowId xmlns:a16="http://schemas.microsoft.com/office/drawing/2014/main" val="10002"/>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mn-lt"/>
                          <a:ea typeface="+mn-ea"/>
                          <a:cs typeface="+mn-cs"/>
                        </a:rPr>
                        <a:t>15 </a:t>
                      </a:r>
                    </a:p>
                  </a:txBody>
                  <a:tcPr marT="34290" marB="34290">
                    <a:cell3D prstMaterial="dkEdge">
                      <a:bevel w="77470" h="12700" prst="softRound"/>
                      <a:lightRig rig="flood" dir="t"/>
                    </a:cell3D>
                    <a:solidFill>
                      <a:schemeClr val="accent1"/>
                    </a:solidFill>
                  </a:tcPr>
                </a:tc>
                <a:tc>
                  <a:txBody>
                    <a:bodyPr/>
                    <a:lstStyle/>
                    <a:p>
                      <a:pPr algn="ctr"/>
                      <a:r>
                        <a:rPr lang="en-US" sz="1100" dirty="0"/>
                        <a:t>16</a:t>
                      </a:r>
                    </a:p>
                  </a:txBody>
                  <a:tcPr marT="34290" marB="34290">
                    <a:cell3D prstMaterial="dkEdge">
                      <a:bevel w="77470" h="12700" prst="softRound"/>
                      <a:lightRig rig="flood" dir="t"/>
                    </a:cell3D>
                    <a:solidFill>
                      <a:schemeClr val="accent1"/>
                    </a:solidFill>
                  </a:tcPr>
                </a:tc>
                <a:tc>
                  <a:txBody>
                    <a:bodyPr/>
                    <a:lstStyle/>
                    <a:p>
                      <a:pPr algn="ctr"/>
                      <a:r>
                        <a:rPr lang="en-US" sz="1100" dirty="0"/>
                        <a:t>17</a:t>
                      </a:r>
                    </a:p>
                  </a:txBody>
                  <a:tcPr marT="34290" marB="34290">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b="0" kern="1200" dirty="0">
                          <a:solidFill>
                            <a:schemeClr val="tx1"/>
                          </a:solidFill>
                          <a:latin typeface="+mn-lt"/>
                          <a:ea typeface="+mn-ea"/>
                          <a:cs typeface="+mn-cs"/>
                        </a:rPr>
                        <a:t>18</a:t>
                      </a:r>
                    </a:p>
                  </a:txBody>
                  <a:tcPr marT="34290" marB="34290">
                    <a:cell3D prstMaterial="dkEdge">
                      <a:bevel w="77470" h="12700" prst="softRound"/>
                      <a:lightRig rig="flood" dir="t"/>
                    </a:cell3D>
                    <a:solidFill>
                      <a:schemeClr val="accent1"/>
                    </a:solidFill>
                  </a:tcPr>
                </a:tc>
                <a:tc>
                  <a:txBody>
                    <a:bodyPr/>
                    <a:lstStyle/>
                    <a:p>
                      <a:pPr algn="ctr"/>
                      <a:r>
                        <a:rPr lang="en-US" sz="1100" dirty="0"/>
                        <a:t>19</a:t>
                      </a:r>
                    </a:p>
                  </a:txBody>
                  <a:tcPr marT="34290" marB="34290">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20</a:t>
                      </a:r>
                    </a:p>
                  </a:txBody>
                  <a:tcPr marT="34290" marB="34290">
                    <a:cell3D prstMaterial="dkEdge">
                      <a:bevel w="77470" h="12700" prst="softRound"/>
                      <a:lightRig rig="flood" dir="t"/>
                    </a:cell3D>
                    <a:solidFill>
                      <a:schemeClr val="accent1"/>
                    </a:solidFill>
                  </a:tcPr>
                </a:tc>
                <a:tc>
                  <a:txBody>
                    <a:bodyPr/>
                    <a:lstStyle/>
                    <a:p>
                      <a:pPr algn="ctr"/>
                      <a:r>
                        <a:rPr lang="en-US" sz="1100" b="0" dirty="0"/>
                        <a:t>21</a:t>
                      </a:r>
                    </a:p>
                  </a:txBody>
                  <a:tcPr marT="34290" marB="34290">
                    <a:cell3D prstMaterial="dkEdge">
                      <a:bevel w="77470" h="12700" prst="softRound"/>
                      <a:lightRig rig="flood" dir="t"/>
                    </a:cell3D>
                    <a:solidFill>
                      <a:schemeClr val="accent1"/>
                    </a:solidFill>
                  </a:tcPr>
                </a:tc>
                <a:extLst>
                  <a:ext uri="{0D108BD9-81ED-4DB2-BD59-A6C34878D82A}">
                    <a16:rowId xmlns:a16="http://schemas.microsoft.com/office/drawing/2014/main" val="10003"/>
                  </a:ext>
                </a:extLst>
              </a:tr>
              <a:tr h="247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22</a:t>
                      </a:r>
                    </a:p>
                  </a:txBody>
                  <a:tcPr marT="34290" marB="34290">
                    <a:cell3D prstMaterial="dkEdge">
                      <a:bevel w="77470" h="12700" prst="softRound"/>
                      <a:lightRig rig="flood" dir="t"/>
                    </a:cell3D>
                    <a:solidFill>
                      <a:schemeClr val="accent1"/>
                    </a:solidFill>
                  </a:tcPr>
                </a:tc>
                <a:tc>
                  <a:txBody>
                    <a:bodyPr/>
                    <a:lstStyle/>
                    <a:p>
                      <a:pPr algn="ctr"/>
                      <a:r>
                        <a:rPr lang="en-US" sz="1100" dirty="0"/>
                        <a:t>23</a:t>
                      </a:r>
                    </a:p>
                  </a:txBody>
                  <a:tcPr marT="34290" marB="34290">
                    <a:cell3D prstMaterial="dkEdge">
                      <a:bevel w="77470" h="12700" prst="softRound"/>
                      <a:lightRig rig="flood" dir="t"/>
                    </a:cell3D>
                    <a:solidFill>
                      <a:schemeClr val="accent1"/>
                    </a:solidFill>
                  </a:tcPr>
                </a:tc>
                <a:tc>
                  <a:txBody>
                    <a:bodyPr/>
                    <a:lstStyle/>
                    <a:p>
                      <a:pPr algn="ctr"/>
                      <a:r>
                        <a:rPr lang="en-US" sz="1100" dirty="0"/>
                        <a:t>24</a:t>
                      </a:r>
                    </a:p>
                  </a:txBody>
                  <a:tcPr marT="34290" marB="34290">
                    <a:lnB w="12700" cmpd="sng">
                      <a:noFill/>
                    </a:lnB>
                    <a:cell3D prstMaterial="dkEdge">
                      <a:bevel w="77470" h="12700" prst="softRound"/>
                      <a:lightRig rig="flood" dir="t"/>
                    </a:cell3D>
                    <a:solidFill>
                      <a:schemeClr val="accent1"/>
                    </a:solidFill>
                  </a:tcPr>
                </a:tc>
                <a:tc>
                  <a:txBody>
                    <a:bodyPr/>
                    <a:lstStyle/>
                    <a:p>
                      <a:pPr marL="0" algn="ctr" defTabSz="914400" rtl="0" eaLnBrk="1" latinLnBrk="0" hangingPunct="1"/>
                      <a:r>
                        <a:rPr lang="en-US" sz="1100" b="0" kern="1200" dirty="0">
                          <a:solidFill>
                            <a:schemeClr val="tx1"/>
                          </a:solidFill>
                          <a:latin typeface="+mn-lt"/>
                          <a:ea typeface="+mn-ea"/>
                          <a:cs typeface="+mn-cs"/>
                        </a:rPr>
                        <a:t>25</a:t>
                      </a:r>
                    </a:p>
                  </a:txBody>
                  <a:tcPr marT="34290" marB="34290">
                    <a:lnB w="12700" cmpd="sng">
                      <a:noFill/>
                    </a:lnB>
                    <a:cell3D prstMaterial="dkEdge">
                      <a:bevel w="77470" h="12700" prst="softRound"/>
                      <a:lightRig rig="flood" dir="t"/>
                    </a:cell3D>
                    <a:solidFill>
                      <a:schemeClr val="accent1"/>
                    </a:solidFill>
                  </a:tcPr>
                </a:tc>
                <a:tc>
                  <a:txBody>
                    <a:bodyPr/>
                    <a:lstStyle/>
                    <a:p>
                      <a:pPr algn="ctr"/>
                      <a:r>
                        <a:rPr lang="en-US" sz="1100" dirty="0"/>
                        <a:t>26</a:t>
                      </a:r>
                    </a:p>
                  </a:txBody>
                  <a:tcPr marT="34290" marB="34290">
                    <a:lnB w="12700" cmpd="sng">
                      <a:noFill/>
                    </a:lnB>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27</a:t>
                      </a:r>
                    </a:p>
                  </a:txBody>
                  <a:tcPr marT="34290" marB="34290">
                    <a:lnB w="12700" cmpd="sng">
                      <a:noFill/>
                    </a:lnB>
                    <a:cell3D prstMaterial="dkEdge">
                      <a:bevel w="77470" h="12700" prst="softRound"/>
                      <a:lightRig rig="flood" dir="t"/>
                    </a:cell3D>
                    <a:solidFill>
                      <a:schemeClr val="accent1"/>
                    </a:solidFill>
                  </a:tcPr>
                </a:tc>
                <a:tc>
                  <a:txBody>
                    <a:bodyPr/>
                    <a:lstStyle/>
                    <a:p>
                      <a:pPr algn="ctr"/>
                      <a:r>
                        <a:rPr lang="en-US" sz="1100" b="0" dirty="0"/>
                        <a:t>28</a:t>
                      </a:r>
                    </a:p>
                  </a:txBody>
                  <a:tcPr marT="34290" marB="34290">
                    <a:lnB w="12700" cmpd="sng">
                      <a:noFill/>
                    </a:lnB>
                    <a:cell3D prstMaterial="dkEdge">
                      <a:bevel w="77470" h="12700" prst="softRound"/>
                      <a:lightRig rig="flood" dir="t"/>
                    </a:cell3D>
                    <a:solidFill>
                      <a:schemeClr val="accent1"/>
                    </a:solidFill>
                  </a:tcPr>
                </a:tc>
                <a:extLst>
                  <a:ext uri="{0D108BD9-81ED-4DB2-BD59-A6C34878D82A}">
                    <a16:rowId xmlns:a16="http://schemas.microsoft.com/office/drawing/2014/main" val="10004"/>
                  </a:ext>
                </a:extLst>
              </a:tr>
              <a:tr h="247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t>29</a:t>
                      </a:r>
                    </a:p>
                  </a:txBody>
                  <a:tcPr marT="34290" marB="34290">
                    <a:cell3D prstMaterial="dkEdge">
                      <a:bevel w="77470" h="12700" prst="softRound"/>
                      <a:lightRig rig="flood" dir="t"/>
                    </a:cell3D>
                    <a:solidFill>
                      <a:schemeClr val="accent1"/>
                    </a:solidFill>
                  </a:tcPr>
                </a:tc>
                <a:tc>
                  <a:txBody>
                    <a:bodyPr/>
                    <a:lstStyle/>
                    <a:p>
                      <a:pPr algn="ctr"/>
                      <a:r>
                        <a:rPr lang="en-US" sz="1100" dirty="0"/>
                        <a:t>30</a:t>
                      </a:r>
                    </a:p>
                  </a:txBody>
                  <a:tcPr marT="34290" marB="34290">
                    <a:lnR w="12700" cmpd="sng">
                      <a:noFill/>
                    </a:lnR>
                    <a:cell3D prstMaterial="dkEdge">
                      <a:bevel w="77470" h="12700" prst="softRound"/>
                      <a:lightRig rig="flood" dir="t"/>
                    </a:cell3D>
                    <a:solidFill>
                      <a:schemeClr val="accent1"/>
                    </a:solidFill>
                  </a:tcPr>
                </a:tc>
                <a:tc>
                  <a:txBody>
                    <a:bodyPr/>
                    <a:lstStyle/>
                    <a:p>
                      <a:pPr algn="ctr"/>
                      <a:endParaRPr lang="en-US" sz="110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extLst>
                  <a:ext uri="{0D108BD9-81ED-4DB2-BD59-A6C34878D82A}">
                    <a16:rowId xmlns:a16="http://schemas.microsoft.com/office/drawing/2014/main" val="10005"/>
                  </a:ext>
                </a:extLst>
              </a:tr>
            </a:tbl>
          </a:graphicData>
        </a:graphic>
      </p:graphicFrame>
      <p:sp>
        <p:nvSpPr>
          <p:cNvPr id="36" name="Rectangle 35"/>
          <p:cNvSpPr/>
          <p:nvPr/>
        </p:nvSpPr>
        <p:spPr>
          <a:xfrm>
            <a:off x="1971476" y="195485"/>
            <a:ext cx="4624984" cy="584775"/>
          </a:xfrm>
          <a:prstGeom prst="rect">
            <a:avLst/>
          </a:prstGeom>
        </p:spPr>
        <p:txBody>
          <a:bodyPr wrap="none">
            <a:spAutoFit/>
          </a:bodyPr>
          <a:lstStyle/>
          <a:p>
            <a:pPr algn="ct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Le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Calendrier</a:t>
            </a: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 de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l’Exode</a:t>
            </a:r>
            <a:endPar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endParaRPr>
          </a:p>
        </p:txBody>
      </p:sp>
      <p:sp>
        <p:nvSpPr>
          <p:cNvPr id="15" name="ZoneTexte 14"/>
          <p:cNvSpPr txBox="1"/>
          <p:nvPr/>
        </p:nvSpPr>
        <p:spPr>
          <a:xfrm>
            <a:off x="107253" y="2715766"/>
            <a:ext cx="8952538" cy="738664"/>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 Et YHWH dit à Moïse : </a:t>
            </a:r>
            <a:r>
              <a:rPr lang="fr-FR" sz="1400" dirty="0">
                <a:solidFill>
                  <a:schemeClr val="bg1"/>
                </a:solidFill>
                <a:latin typeface="Arial" panose="020B0604020202020204" pitchFamily="34" charset="0"/>
                <a:cs typeface="Arial" panose="020B0604020202020204" pitchFamily="34" charset="0"/>
              </a:rPr>
              <a:t>Va v</a:t>
            </a:r>
            <a:r>
              <a:rPr lang="fr-FR" sz="1400" dirty="0">
                <a:solidFill>
                  <a:schemeClr val="bg1">
                    <a:lumMod val="95000"/>
                  </a:schemeClr>
                </a:solidFill>
                <a:latin typeface="Arial" panose="020B0604020202020204" pitchFamily="34" charset="0"/>
                <a:cs typeface="Arial" panose="020B0604020202020204" pitchFamily="34" charset="0"/>
              </a:rPr>
              <a:t>ers le peuple, sanctifie-les </a:t>
            </a:r>
            <a:r>
              <a:rPr lang="fr-FR" sz="14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aujourd'hui</a:t>
            </a:r>
            <a:r>
              <a:rPr lang="fr-FR" sz="1400" dirty="0">
                <a:solidFill>
                  <a:schemeClr val="bg1">
                    <a:lumMod val="95000"/>
                  </a:schemeClr>
                </a:solidFill>
                <a:latin typeface="Arial" panose="020B0604020202020204" pitchFamily="34" charset="0"/>
                <a:cs typeface="Arial" panose="020B0604020202020204" pitchFamily="34" charset="0"/>
              </a:rPr>
              <a:t> et </a:t>
            </a:r>
            <a:r>
              <a:rPr lang="fr-FR" sz="1400" dirty="0">
                <a:solidFill>
                  <a:srgbClr val="66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demain</a:t>
            </a:r>
            <a:r>
              <a:rPr lang="fr-FR" sz="1400" dirty="0">
                <a:solidFill>
                  <a:schemeClr val="bg1">
                    <a:lumMod val="95000"/>
                  </a:schemeClr>
                </a:solidFill>
                <a:latin typeface="Arial" panose="020B0604020202020204" pitchFamily="34" charset="0"/>
                <a:cs typeface="Arial" panose="020B0604020202020204" pitchFamily="34" charset="0"/>
              </a:rPr>
              <a:t>, et qu'ils lavent leurs vêtements. Et qu'ils soient prêts pour </a:t>
            </a:r>
            <a:r>
              <a:rPr lang="fr-FR" sz="1400"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troisième jour</a:t>
            </a:r>
            <a:r>
              <a:rPr lang="fr-FR" sz="1400" dirty="0">
                <a:solidFill>
                  <a:schemeClr val="bg1">
                    <a:lumMod val="95000"/>
                  </a:schemeClr>
                </a:solidFill>
                <a:latin typeface="Arial" panose="020B0604020202020204" pitchFamily="34" charset="0"/>
                <a:cs typeface="Arial" panose="020B0604020202020204" pitchFamily="34" charset="0"/>
              </a:rPr>
              <a:t>; car, </a:t>
            </a:r>
            <a:r>
              <a:rPr lang="fr-FR" sz="1400"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troisième jour</a:t>
            </a:r>
            <a:r>
              <a:rPr lang="fr-FR" sz="1400" dirty="0">
                <a:solidFill>
                  <a:schemeClr val="bg1">
                    <a:lumMod val="95000"/>
                  </a:schemeClr>
                </a:solidFill>
                <a:latin typeface="Arial" panose="020B0604020202020204" pitchFamily="34" charset="0"/>
                <a:cs typeface="Arial" panose="020B0604020202020204" pitchFamily="34" charset="0"/>
              </a:rPr>
              <a:t>, YHWH descendra, à la vue de tout le peuple, sur la montagne de Sinaï.» </a:t>
            </a:r>
            <a:r>
              <a:rPr lang="fr-FR" sz="1200" dirty="0">
                <a:solidFill>
                  <a:srgbClr val="FFFF66"/>
                </a:solidFill>
                <a:latin typeface="Arial" panose="020B0604020202020204" pitchFamily="34" charset="0"/>
                <a:cs typeface="Arial" panose="020B0604020202020204" pitchFamily="34" charset="0"/>
              </a:rPr>
              <a:t>Exode 19.10/11</a:t>
            </a:r>
          </a:p>
        </p:txBody>
      </p:sp>
      <p:sp>
        <p:nvSpPr>
          <p:cNvPr id="10" name="Virage 9"/>
          <p:cNvSpPr/>
          <p:nvPr/>
        </p:nvSpPr>
        <p:spPr>
          <a:xfrm flipV="1">
            <a:off x="1192187" y="3533269"/>
            <a:ext cx="432048" cy="360040"/>
          </a:xfrm>
          <a:prstGeom prst="ben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1752711" y="3619440"/>
            <a:ext cx="5195554" cy="738664"/>
          </a:xfrm>
          <a:prstGeom prst="rect">
            <a:avLst/>
          </a:prstGeom>
          <a:noFill/>
          <a:ln>
            <a:solidFill>
              <a:srgbClr val="FFFF00"/>
            </a:solidFill>
            <a:prstDash val="sysDash"/>
          </a:ln>
        </p:spPr>
        <p:txBody>
          <a:bodyPr wrap="square" rtlCol="0">
            <a:spAutoFit/>
          </a:bodyPr>
          <a:lstStyle/>
          <a:p>
            <a:r>
              <a:rPr lang="fr-FR" sz="14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aujourd'hui</a:t>
            </a:r>
            <a:r>
              <a:rPr lang="fr-FR" sz="1400" dirty="0">
                <a:solidFill>
                  <a:srgbClr val="00B0F0"/>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 </a:t>
            </a:r>
            <a:r>
              <a:rPr lang="fr-FR" sz="14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fr-FR" sz="1400" dirty="0">
                <a:solidFill>
                  <a:schemeClr val="bg1"/>
                </a:solidFill>
                <a:latin typeface="Arial" panose="020B0604020202020204" pitchFamily="34" charset="0"/>
                <a:cs typeface="Arial" panose="020B0604020202020204" pitchFamily="34" charset="0"/>
              </a:rPr>
              <a:t> </a:t>
            </a:r>
            <a:r>
              <a:rPr lang="fr-FR" sz="1400" dirty="0" err="1">
                <a:solidFill>
                  <a:schemeClr val="bg1"/>
                </a:solidFill>
                <a:latin typeface="Arial" panose="020B0604020202020204" pitchFamily="34" charset="0"/>
                <a:cs typeface="Arial" panose="020B0604020202020204" pitchFamily="34" charset="0"/>
              </a:rPr>
              <a:t>sivan</a:t>
            </a:r>
            <a:r>
              <a:rPr lang="fr-FR" sz="1400" dirty="0">
                <a:solidFill>
                  <a:schemeClr val="bg1"/>
                </a:solidFill>
                <a:latin typeface="Arial" panose="020B0604020202020204" pitchFamily="34" charset="0"/>
                <a:cs typeface="Arial" panose="020B0604020202020204" pitchFamily="34" charset="0"/>
              </a:rPr>
              <a:t>, jour de préparation du shabbat</a:t>
            </a:r>
          </a:p>
          <a:p>
            <a:r>
              <a:rPr lang="fr-FR" sz="1400" dirty="0">
                <a:solidFill>
                  <a:srgbClr val="66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demain</a:t>
            </a:r>
            <a:r>
              <a:rPr lang="fr-FR" sz="1400" dirty="0">
                <a:solidFill>
                  <a:schemeClr val="bg1"/>
                </a:solidFill>
                <a:latin typeface="Arial" panose="020B0604020202020204" pitchFamily="34" charset="0"/>
                <a:cs typeface="Arial" panose="020B0604020202020204" pitchFamily="34" charset="0"/>
              </a:rPr>
              <a:t> = </a:t>
            </a:r>
            <a:r>
              <a:rPr lang="fr-FR" sz="1400" dirty="0">
                <a:solidFill>
                  <a:srgbClr val="66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r>
              <a:rPr lang="fr-FR" sz="1400" dirty="0">
                <a:solidFill>
                  <a:schemeClr val="bg1"/>
                </a:solidFill>
                <a:latin typeface="Arial" panose="020B0604020202020204" pitchFamily="34" charset="0"/>
                <a:cs typeface="Arial" panose="020B0604020202020204" pitchFamily="34" charset="0"/>
              </a:rPr>
              <a:t> </a:t>
            </a:r>
            <a:r>
              <a:rPr lang="fr-FR" sz="1400" dirty="0" err="1">
                <a:solidFill>
                  <a:schemeClr val="bg1"/>
                </a:solidFill>
                <a:latin typeface="Arial" panose="020B0604020202020204" pitchFamily="34" charset="0"/>
                <a:cs typeface="Arial" panose="020B0604020202020204" pitchFamily="34" charset="0"/>
              </a:rPr>
              <a:t>sivan</a:t>
            </a:r>
            <a:r>
              <a:rPr lang="fr-FR" sz="1400" dirty="0">
                <a:solidFill>
                  <a:schemeClr val="bg1"/>
                </a:solidFill>
                <a:latin typeface="Arial" panose="020B0604020202020204" pitchFamily="34" charset="0"/>
                <a:cs typeface="Arial" panose="020B0604020202020204" pitchFamily="34" charset="0"/>
              </a:rPr>
              <a:t>, jour de shabbat/repos</a:t>
            </a:r>
          </a:p>
          <a:p>
            <a:r>
              <a:rPr lang="fr-FR" sz="1400"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troisième jour </a:t>
            </a:r>
            <a:r>
              <a:rPr lang="fr-FR" sz="1400" dirty="0">
                <a:solidFill>
                  <a:schemeClr val="bg1"/>
                </a:solidFill>
                <a:latin typeface="Arial" panose="020B0604020202020204" pitchFamily="34" charset="0"/>
                <a:cs typeface="Arial" panose="020B0604020202020204" pitchFamily="34" charset="0"/>
              </a:rPr>
              <a:t>= </a:t>
            </a:r>
            <a:r>
              <a:rPr lang="fr-FR" sz="1400"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r>
              <a:rPr lang="fr-FR" sz="1400" dirty="0">
                <a:solidFill>
                  <a:schemeClr val="bg1"/>
                </a:solidFill>
                <a:latin typeface="Arial" panose="020B0604020202020204" pitchFamily="34" charset="0"/>
                <a:cs typeface="Arial" panose="020B0604020202020204" pitchFamily="34" charset="0"/>
              </a:rPr>
              <a:t> </a:t>
            </a:r>
            <a:r>
              <a:rPr lang="fr-FR" sz="1400" dirty="0" err="1">
                <a:solidFill>
                  <a:schemeClr val="bg1"/>
                </a:solidFill>
                <a:latin typeface="Arial" panose="020B0604020202020204" pitchFamily="34" charset="0"/>
                <a:cs typeface="Arial" panose="020B0604020202020204" pitchFamily="34" charset="0"/>
              </a:rPr>
              <a:t>sivan</a:t>
            </a:r>
            <a:r>
              <a:rPr lang="fr-FR" sz="1400" dirty="0">
                <a:solidFill>
                  <a:schemeClr val="bg1"/>
                </a:solidFill>
                <a:latin typeface="Arial" panose="020B0604020202020204" pitchFamily="34" charset="0"/>
                <a:cs typeface="Arial" panose="020B0604020202020204" pitchFamily="34" charset="0"/>
              </a:rPr>
              <a:t>, 1</a:t>
            </a:r>
            <a:r>
              <a:rPr lang="fr-FR" sz="1400" baseline="30000" dirty="0">
                <a:solidFill>
                  <a:schemeClr val="bg1"/>
                </a:solidFill>
                <a:latin typeface="Arial" panose="020B0604020202020204" pitchFamily="34" charset="0"/>
                <a:cs typeface="Arial" panose="020B0604020202020204" pitchFamily="34" charset="0"/>
              </a:rPr>
              <a:t>er</a:t>
            </a:r>
            <a:r>
              <a:rPr lang="fr-FR" sz="1400" dirty="0">
                <a:solidFill>
                  <a:schemeClr val="bg1"/>
                </a:solidFill>
                <a:latin typeface="Arial" panose="020B0604020202020204" pitchFamily="34" charset="0"/>
                <a:cs typeface="Arial" panose="020B0604020202020204" pitchFamily="34" charset="0"/>
              </a:rPr>
              <a:t> cycle de la semaine suivante</a:t>
            </a:r>
            <a:endParaRPr lang="fr-FR" sz="1400" dirty="0">
              <a:solidFill>
                <a:schemeClr val="bg1"/>
              </a:solidFill>
              <a:latin typeface="Spectral Light" panose="02020302060000000000" pitchFamily="18" charset="0"/>
              <a:cs typeface="Arial" panose="020B0604020202020204" pitchFamily="34" charset="0"/>
            </a:endParaRPr>
          </a:p>
        </p:txBody>
      </p:sp>
      <p:sp>
        <p:nvSpPr>
          <p:cNvPr id="4" name="Flèche vers le haut 3"/>
          <p:cNvSpPr/>
          <p:nvPr/>
        </p:nvSpPr>
        <p:spPr>
          <a:xfrm rot="2704669">
            <a:off x="4789332" y="1141203"/>
            <a:ext cx="136630" cy="263789"/>
          </a:xfrm>
          <a:prstGeom prst="upArrow">
            <a:avLst/>
          </a:prstGeom>
          <a:solidFill>
            <a:schemeClr val="bg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haut 16"/>
          <p:cNvSpPr/>
          <p:nvPr/>
        </p:nvSpPr>
        <p:spPr>
          <a:xfrm rot="8268246">
            <a:off x="6329145" y="1159863"/>
            <a:ext cx="195649" cy="288885"/>
          </a:xfrm>
          <a:prstGeom prst="upArrow">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haut 12"/>
          <p:cNvSpPr/>
          <p:nvPr/>
        </p:nvSpPr>
        <p:spPr>
          <a:xfrm rot="8268246">
            <a:off x="5291738" y="1159863"/>
            <a:ext cx="195649" cy="288885"/>
          </a:xfrm>
          <a:prstGeom prst="upArrow">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haut 15"/>
          <p:cNvSpPr/>
          <p:nvPr/>
        </p:nvSpPr>
        <p:spPr>
          <a:xfrm rot="2704669">
            <a:off x="5797444" y="1152094"/>
            <a:ext cx="136630" cy="263789"/>
          </a:xfrm>
          <a:prstGeom prst="upArrow">
            <a:avLst/>
          </a:prstGeom>
          <a:solidFill>
            <a:schemeClr val="bg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9858793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200x768 px Alps clouds landscape lightning mountain nature st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778"/>
            <a:ext cx="9144000" cy="52022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045" y="-30921"/>
            <a:ext cx="9167045" cy="517442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77</a:t>
            </a:fld>
            <a:endParaRPr lang="fr-FR" dirty="0">
              <a:solidFill>
                <a:schemeClr val="bg1">
                  <a:lumMod val="75000"/>
                </a:schemeClr>
              </a:solidFill>
            </a:endParaRPr>
          </a:p>
        </p:txBody>
      </p:sp>
      <p:sp>
        <p:nvSpPr>
          <p:cNvPr id="28"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14052-953B-4273-8F47-BF25327D5B24}" type="slidenum">
              <a:rPr lang="en-US" smtClean="0"/>
              <a:pPr/>
              <a:t>77</a:t>
            </a:fld>
            <a:endParaRPr lang="en-US"/>
          </a:p>
        </p:txBody>
      </p:sp>
      <p:sp>
        <p:nvSpPr>
          <p:cNvPr id="20" name="ZoneTexte 19"/>
          <p:cNvSpPr txBox="1"/>
          <p:nvPr/>
        </p:nvSpPr>
        <p:spPr>
          <a:xfrm>
            <a:off x="1439526" y="555526"/>
            <a:ext cx="6264947" cy="2677656"/>
          </a:xfrm>
          <a:prstGeom prst="rect">
            <a:avLst/>
          </a:prstGeom>
          <a:noFill/>
        </p:spPr>
        <p:txBody>
          <a:bodyPr wrap="square" rtlCol="0">
            <a:spAutoFit/>
          </a:bodyPr>
          <a:lstStyle/>
          <a:p>
            <a:r>
              <a:rPr lang="fr-FR" sz="1400" dirty="0">
                <a:solidFill>
                  <a:schemeClr val="bg1">
                    <a:lumMod val="95000"/>
                  </a:schemeClr>
                </a:solidFill>
                <a:latin typeface="Spectral Light" panose="02020302060000000000" pitchFamily="18" charset="0"/>
                <a:cs typeface="Arial" panose="020B0604020202020204" pitchFamily="34" charset="0"/>
              </a:rPr>
              <a:t>« </a:t>
            </a:r>
            <a:r>
              <a:rPr lang="fr-FR" sz="1400" u="sng" dirty="0">
                <a:solidFill>
                  <a:schemeClr val="bg1">
                    <a:lumMod val="95000"/>
                  </a:schemeClr>
                </a:solidFill>
                <a:latin typeface="Spectral Light" panose="02020302060000000000" pitchFamily="18" charset="0"/>
                <a:cs typeface="Arial" panose="020B0604020202020204" pitchFamily="34" charset="0"/>
              </a:rPr>
              <a:t>Le matin du troisième jour</a:t>
            </a:r>
            <a:r>
              <a:rPr lang="fr-FR" sz="1400" dirty="0">
                <a:solidFill>
                  <a:schemeClr val="bg1">
                    <a:lumMod val="95000"/>
                  </a:schemeClr>
                </a:solidFill>
                <a:latin typeface="Spectral Light" panose="02020302060000000000" pitchFamily="18" charset="0"/>
                <a:cs typeface="Arial" panose="020B0604020202020204" pitchFamily="34" charset="0"/>
              </a:rPr>
              <a:t>, il y eut des coups de tonnerre, des éclairs et une épaisse nuée sur la montagne. Le son de la trompette retentit fortement et tout le peuple qui était dans le camp fut épouvanté. </a:t>
            </a:r>
          </a:p>
          <a:p>
            <a:r>
              <a:rPr lang="fr-FR" sz="1400" dirty="0">
                <a:solidFill>
                  <a:schemeClr val="bg1">
                    <a:lumMod val="95000"/>
                  </a:schemeClr>
                </a:solidFill>
                <a:latin typeface="Spectral Light" panose="02020302060000000000" pitchFamily="18" charset="0"/>
                <a:cs typeface="Arial" panose="020B0604020202020204" pitchFamily="34" charset="0"/>
              </a:rPr>
              <a:t>Moïse fit sortir le peuple du camp pour aller à la rencontre d’Elohim, et ils se placèrent au bas de la montagne.</a:t>
            </a:r>
          </a:p>
          <a:p>
            <a:r>
              <a:rPr lang="fr-FR" sz="1400" dirty="0">
                <a:solidFill>
                  <a:schemeClr val="bg1">
                    <a:lumMod val="95000"/>
                  </a:schemeClr>
                </a:solidFill>
                <a:latin typeface="Spectral Light" panose="02020302060000000000" pitchFamily="18" charset="0"/>
                <a:cs typeface="Arial" panose="020B0604020202020204" pitchFamily="34" charset="0"/>
              </a:rPr>
              <a:t>Le mont Sinaï était tout en fumée parce que YHWH y était descendu au milieu du feu. Cette fumée s'élevait comme la fumée d'une fournaise et toute la montagne tremblait avec violence.</a:t>
            </a:r>
          </a:p>
          <a:p>
            <a:r>
              <a:rPr lang="fr-FR" sz="1400" dirty="0">
                <a:solidFill>
                  <a:schemeClr val="bg1">
                    <a:lumMod val="95000"/>
                  </a:schemeClr>
                </a:solidFill>
                <a:latin typeface="Spectral Light" panose="02020302060000000000" pitchFamily="18" charset="0"/>
                <a:cs typeface="Arial" panose="020B0604020202020204" pitchFamily="34" charset="0"/>
              </a:rPr>
              <a:t>Le son de la trompette retentissait de plus en plus fortement. Moïse parlait, et Elohim lui répondait à haute voix.</a:t>
            </a:r>
          </a:p>
          <a:p>
            <a:r>
              <a:rPr lang="fr-FR" sz="1400" u="sng" dirty="0">
                <a:solidFill>
                  <a:schemeClr val="bg1">
                    <a:lumMod val="95000"/>
                  </a:schemeClr>
                </a:solidFill>
                <a:latin typeface="Spectral Light" panose="02020302060000000000" pitchFamily="18" charset="0"/>
                <a:cs typeface="Arial" panose="020B0604020202020204" pitchFamily="34" charset="0"/>
              </a:rPr>
              <a:t>Ainsi YHWH descendit sur le mont Sinaï</a:t>
            </a:r>
            <a:r>
              <a:rPr lang="fr-FR" sz="1400" dirty="0">
                <a:solidFill>
                  <a:schemeClr val="bg1">
                    <a:lumMod val="95000"/>
                  </a:schemeClr>
                </a:solidFill>
                <a:latin typeface="Spectral Light" panose="02020302060000000000" pitchFamily="18" charset="0"/>
                <a:cs typeface="Arial" panose="020B0604020202020204" pitchFamily="34" charset="0"/>
              </a:rPr>
              <a:t>, au sommet de la montagne. YHWH appela Moïse à y venir et Moïse monta..» </a:t>
            </a:r>
            <a:r>
              <a:rPr lang="fr-FR" sz="1200" dirty="0">
                <a:solidFill>
                  <a:srgbClr val="FFFF66"/>
                </a:solidFill>
                <a:latin typeface="Spectral Light" panose="02020302060000000000" pitchFamily="18" charset="0"/>
                <a:cs typeface="Arial" panose="020B0604020202020204" pitchFamily="34" charset="0"/>
              </a:rPr>
              <a:t>Exode 19.16/20</a:t>
            </a:r>
          </a:p>
        </p:txBody>
      </p:sp>
      <p:sp>
        <p:nvSpPr>
          <p:cNvPr id="5" name="ZoneTexte 4"/>
          <p:cNvSpPr txBox="1"/>
          <p:nvPr/>
        </p:nvSpPr>
        <p:spPr>
          <a:xfrm>
            <a:off x="228600" y="3698637"/>
            <a:ext cx="8686799" cy="523220"/>
          </a:xfrm>
          <a:prstGeom prst="rect">
            <a:avLst/>
          </a:prstGeom>
          <a:noFill/>
          <a:ln w="3175">
            <a:solidFill>
              <a:schemeClr val="bg1"/>
            </a:solidFill>
          </a:ln>
          <a:effectLst>
            <a:glow rad="63500">
              <a:schemeClr val="accent3">
                <a:satMod val="175000"/>
                <a:alpha val="40000"/>
              </a:schemeClr>
            </a:glow>
          </a:effectLst>
        </p:spPr>
        <p:txBody>
          <a:bodyPr wrap="square" rtlCol="0">
            <a:spAutoFit/>
          </a:bodyPr>
          <a:lstStyle/>
          <a:p>
            <a:pPr algn="ctr"/>
            <a:r>
              <a:rPr lang="fr-FR" sz="2800" dirty="0">
                <a:solidFill>
                  <a:schemeClr val="bg1"/>
                </a:solidFill>
                <a:effectLst>
                  <a:outerShdw blurRad="38100" dist="38100" dir="2700000" algn="tl">
                    <a:srgbClr val="000000">
                      <a:alpha val="43137"/>
                    </a:srgbClr>
                  </a:outerShdw>
                </a:effectLst>
                <a:latin typeface="Spectral ExtraLight" panose="02020202060000000000" pitchFamily="18" charset="0"/>
              </a:rPr>
              <a:t>Yahuah va délivrer le Livre de l’Alliance à son peuple.</a:t>
            </a:r>
          </a:p>
        </p:txBody>
      </p:sp>
    </p:spTree>
    <p:extLst>
      <p:ext uri="{BB962C8B-B14F-4D97-AF65-F5344CB8AC3E}">
        <p14:creationId xmlns:p14="http://schemas.microsoft.com/office/powerpoint/2010/main" val="284245979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5399"/>
          <a:stretch/>
        </p:blipFill>
        <p:spPr bwMode="auto">
          <a:xfrm>
            <a:off x="0" y="0"/>
            <a:ext cx="9144000" cy="5172589"/>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78</a:t>
            </a:fld>
            <a:endParaRPr lang="fr-FR" dirty="0">
              <a:solidFill>
                <a:schemeClr val="bg1">
                  <a:lumMod val="75000"/>
                </a:schemeClr>
              </a:solidFill>
            </a:endParaRPr>
          </a:p>
        </p:txBody>
      </p:sp>
      <p:sp>
        <p:nvSpPr>
          <p:cNvPr id="7" name="TextBox 4"/>
          <p:cNvSpPr txBox="1"/>
          <p:nvPr/>
        </p:nvSpPr>
        <p:spPr>
          <a:xfrm>
            <a:off x="-13717" y="195486"/>
            <a:ext cx="9144000" cy="769441"/>
          </a:xfrm>
          <a:prstGeom prst="rect">
            <a:avLst/>
          </a:prstGeom>
          <a:noFill/>
        </p:spPr>
        <p:txBody>
          <a:bodyPr wrap="square" rtlCol="0">
            <a:spAutoFit/>
          </a:bodyPr>
          <a:lstStyle/>
          <a:p>
            <a:pPr algn="ctr"/>
            <a:r>
              <a:rPr lang="en-US" sz="4400" dirty="0" err="1">
                <a:solidFill>
                  <a:schemeClr val="bg1"/>
                </a:solidFill>
                <a:effectLst>
                  <a:outerShdw blurRad="38100" dist="38100" dir="2700000" algn="tl">
                    <a:srgbClr val="000000">
                      <a:alpha val="43137"/>
                    </a:srgbClr>
                  </a:outerShdw>
                </a:effectLst>
                <a:latin typeface="Apple Garamond" panose="02000506080000020004" pitchFamily="2" charset="0"/>
              </a:rPr>
              <a:t>Calendrier</a:t>
            </a:r>
            <a:r>
              <a:rPr lang="en-US" sz="4400" dirty="0">
                <a:solidFill>
                  <a:schemeClr val="bg1"/>
                </a:solidFill>
                <a:effectLst>
                  <a:outerShdw blurRad="38100" dist="38100" dir="2700000" algn="tl">
                    <a:srgbClr val="000000">
                      <a:alpha val="43137"/>
                    </a:srgbClr>
                  </a:outerShdw>
                </a:effectLst>
                <a:latin typeface="Apple Garamond" panose="02000506080000020004" pitchFamily="2" charset="0"/>
              </a:rPr>
              <a:t> </a:t>
            </a:r>
            <a:r>
              <a:rPr lang="en-US" sz="4400" dirty="0" err="1">
                <a:solidFill>
                  <a:schemeClr val="bg1"/>
                </a:solidFill>
                <a:effectLst>
                  <a:outerShdw blurRad="38100" dist="38100" dir="2700000" algn="tl">
                    <a:srgbClr val="000000">
                      <a:alpha val="43137"/>
                    </a:srgbClr>
                  </a:outerShdw>
                </a:effectLst>
                <a:latin typeface="Apple Garamond" panose="02000506080000020004" pitchFamily="2" charset="0"/>
              </a:rPr>
              <a:t>confirmé</a:t>
            </a:r>
            <a:r>
              <a:rPr lang="en-US" sz="4400" dirty="0">
                <a:solidFill>
                  <a:schemeClr val="bg1"/>
                </a:solidFill>
                <a:effectLst>
                  <a:outerShdw blurRad="38100" dist="38100" dir="2700000" algn="tl">
                    <a:srgbClr val="000000">
                      <a:alpha val="43137"/>
                    </a:srgbClr>
                  </a:outerShdw>
                </a:effectLst>
                <a:latin typeface="Apple Garamond" panose="02000506080000020004" pitchFamily="2" charset="0"/>
              </a:rPr>
              <a:t> ?</a:t>
            </a:r>
          </a:p>
        </p:txBody>
      </p:sp>
      <p:pic>
        <p:nvPicPr>
          <p:cNvPr id="6" name="Picture 2" descr="Image result for first fru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694" y="1285948"/>
            <a:ext cx="4612612" cy="25922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40597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first fru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6" y="0"/>
            <a:ext cx="9152134" cy="5143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857" y="0"/>
            <a:ext cx="9152134" cy="51434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79</a:t>
            </a:fld>
            <a:endParaRPr lang="fr-FR" dirty="0">
              <a:solidFill>
                <a:schemeClr val="bg1">
                  <a:lumMod val="75000"/>
                </a:schemeClr>
              </a:solidFill>
            </a:endParaRPr>
          </a:p>
        </p:txBody>
      </p:sp>
      <p:sp>
        <p:nvSpPr>
          <p:cNvPr id="28"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14052-953B-4273-8F47-BF25327D5B24}" type="slidenum">
              <a:rPr lang="en-US" smtClean="0"/>
              <a:pPr/>
              <a:t>79</a:t>
            </a:fld>
            <a:endParaRPr lang="en-US"/>
          </a:p>
        </p:txBody>
      </p:sp>
      <p:sp>
        <p:nvSpPr>
          <p:cNvPr id="20" name="ZoneTexte 19"/>
          <p:cNvSpPr txBox="1"/>
          <p:nvPr/>
        </p:nvSpPr>
        <p:spPr>
          <a:xfrm>
            <a:off x="190435" y="267494"/>
            <a:ext cx="8784976" cy="523220"/>
          </a:xfrm>
          <a:prstGeom prst="rect">
            <a:avLst/>
          </a:prstGeom>
          <a:noFill/>
        </p:spPr>
        <p:txBody>
          <a:bodyPr wrap="square" rtlCol="0">
            <a:spAutoFit/>
          </a:bodyPr>
          <a:lstStyle/>
          <a:p>
            <a:r>
              <a:rPr lang="fr-FR" sz="1400" dirty="0">
                <a:solidFill>
                  <a:schemeClr val="bg1"/>
                </a:solidFill>
                <a:latin typeface="Spectral Light" panose="02020302060000000000" pitchFamily="18" charset="0"/>
                <a:cs typeface="Arial" panose="020B0604020202020204" pitchFamily="34" charset="0"/>
              </a:rPr>
              <a:t>Voici les </a:t>
            </a:r>
            <a:r>
              <a:rPr lang="fr-FR" sz="1400" u="sng" dirty="0">
                <a:solidFill>
                  <a:schemeClr val="bg1"/>
                </a:solidFill>
                <a:latin typeface="Spectral Light" panose="02020302060000000000" pitchFamily="18" charset="0"/>
                <a:cs typeface="Arial" panose="020B0604020202020204" pitchFamily="34" charset="0"/>
              </a:rPr>
              <a:t>12 pièces</a:t>
            </a:r>
            <a:r>
              <a:rPr lang="fr-FR" sz="1400" dirty="0">
                <a:solidFill>
                  <a:schemeClr val="bg1"/>
                </a:solidFill>
                <a:latin typeface="Spectral Light" panose="02020302060000000000" pitchFamily="18" charset="0"/>
                <a:cs typeface="Arial" panose="020B0604020202020204" pitchFamily="34" charset="0"/>
              </a:rPr>
              <a:t> du puzzle que nous avons assemblé, tout au long de notre parcours, depuis le départ d'Égypte jusqu'à l’arrivée au mont Sinaï :</a:t>
            </a:r>
            <a:endParaRPr lang="fr-FR" sz="1200" dirty="0">
              <a:solidFill>
                <a:schemeClr val="bg1"/>
              </a:solidFill>
              <a:latin typeface="Spectral Light" panose="02020302060000000000" pitchFamily="18" charset="0"/>
              <a:cs typeface="Arial" panose="020B0604020202020204" pitchFamily="34" charset="0"/>
            </a:endParaRPr>
          </a:p>
        </p:txBody>
      </p:sp>
      <p:sp>
        <p:nvSpPr>
          <p:cNvPr id="9" name="ZoneTexte 8"/>
          <p:cNvSpPr txBox="1"/>
          <p:nvPr/>
        </p:nvSpPr>
        <p:spPr>
          <a:xfrm>
            <a:off x="190435" y="790714"/>
            <a:ext cx="8784976" cy="2677656"/>
          </a:xfrm>
          <a:prstGeom prst="rect">
            <a:avLst/>
          </a:prstGeom>
          <a:noFill/>
        </p:spPr>
        <p:txBody>
          <a:bodyPr wrap="square" rtlCol="0">
            <a:spAutoFit/>
          </a:bodyPr>
          <a:lstStyle/>
          <a:p>
            <a:pPr algn="ctr"/>
            <a:r>
              <a:rPr lang="fr-FR" sz="1400" dirty="0">
                <a:solidFill>
                  <a:schemeClr val="bg1"/>
                </a:solidFill>
                <a:latin typeface="Spectral Light" panose="02020302060000000000" pitchFamily="18" charset="0"/>
                <a:cs typeface="Arial" panose="020B0604020202020204" pitchFamily="34" charset="0"/>
              </a:rPr>
              <a:t>Le jour commence à l’aube</a:t>
            </a:r>
          </a:p>
          <a:p>
            <a:pPr algn="ctr"/>
            <a:r>
              <a:rPr lang="fr-FR" sz="1400" dirty="0">
                <a:solidFill>
                  <a:schemeClr val="bg1"/>
                </a:solidFill>
                <a:latin typeface="Spectral Light" panose="02020302060000000000" pitchFamily="18" charset="0"/>
                <a:cs typeface="Arial" panose="020B0604020202020204" pitchFamily="34" charset="0"/>
              </a:rPr>
              <a:t>Le mois dure 30 jours</a:t>
            </a:r>
          </a:p>
          <a:p>
            <a:pPr algn="ctr"/>
            <a:r>
              <a:rPr lang="fr-FR" sz="1400" dirty="0">
                <a:solidFill>
                  <a:schemeClr val="bg1"/>
                </a:solidFill>
                <a:latin typeface="Spectral Light" panose="02020302060000000000" pitchFamily="18" charset="0"/>
                <a:cs typeface="Arial" panose="020B0604020202020204" pitchFamily="34" charset="0"/>
              </a:rPr>
              <a:t>L’année a commencé, cette année là, le 4</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cycle de la semaine </a:t>
            </a:r>
            <a:r>
              <a:rPr lang="fr-FR" sz="1100" dirty="0">
                <a:solidFill>
                  <a:schemeClr val="bg1"/>
                </a:solidFill>
                <a:latin typeface="Spectral Light" panose="02020302060000000000" pitchFamily="18" charset="0"/>
                <a:cs typeface="Arial" panose="020B0604020202020204" pitchFamily="34" charset="0"/>
              </a:rPr>
              <a:t>(mercredi)</a:t>
            </a:r>
          </a:p>
          <a:p>
            <a:pPr algn="ctr"/>
            <a:r>
              <a:rPr lang="fr-FR" sz="1400" dirty="0">
                <a:solidFill>
                  <a:schemeClr val="bg1"/>
                </a:solidFill>
                <a:latin typeface="Spectral Light" panose="02020302060000000000" pitchFamily="18" charset="0"/>
                <a:cs typeface="Arial" panose="020B0604020202020204" pitchFamily="34" charset="0"/>
              </a:rPr>
              <a:t>Départ de l'Égypte le 15</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jour </a:t>
            </a:r>
            <a:r>
              <a:rPr lang="fr-FR" sz="1100" dirty="0">
                <a:solidFill>
                  <a:schemeClr val="bg1"/>
                </a:solidFill>
                <a:latin typeface="Spectral Light" panose="02020302060000000000" pitchFamily="18" charset="0"/>
                <a:cs typeface="Arial" panose="020B0604020202020204" pitchFamily="34" charset="0"/>
              </a:rPr>
              <a:t>(mercredi)</a:t>
            </a:r>
            <a:r>
              <a:rPr lang="fr-FR" sz="1400" dirty="0">
                <a:solidFill>
                  <a:schemeClr val="bg1"/>
                </a:solidFill>
                <a:latin typeface="Spectral Light" panose="02020302060000000000" pitchFamily="18" charset="0"/>
                <a:cs typeface="Arial" panose="020B0604020202020204" pitchFamily="34" charset="0"/>
              </a:rPr>
              <a:t> du 1</a:t>
            </a:r>
            <a:r>
              <a:rPr lang="fr-FR" sz="1400" baseline="30000" dirty="0">
                <a:solidFill>
                  <a:schemeClr val="bg1"/>
                </a:solidFill>
                <a:latin typeface="Spectral Light" panose="02020302060000000000" pitchFamily="18" charset="0"/>
                <a:cs typeface="Arial" panose="020B0604020202020204" pitchFamily="34" charset="0"/>
              </a:rPr>
              <a:t>er</a:t>
            </a:r>
            <a:r>
              <a:rPr lang="fr-FR" sz="1400" dirty="0">
                <a:solidFill>
                  <a:schemeClr val="bg1"/>
                </a:solidFill>
                <a:latin typeface="Spectral Light" panose="02020302060000000000" pitchFamily="18" charset="0"/>
                <a:cs typeface="Arial" panose="020B0604020202020204" pitchFamily="34" charset="0"/>
              </a:rPr>
              <a:t> mois </a:t>
            </a:r>
          </a:p>
          <a:p>
            <a:pPr algn="ctr"/>
            <a:r>
              <a:rPr lang="fr-FR" sz="1400" dirty="0">
                <a:solidFill>
                  <a:schemeClr val="bg1"/>
                </a:solidFill>
                <a:latin typeface="Spectral Light" panose="02020302060000000000" pitchFamily="18" charset="0"/>
                <a:cs typeface="Arial" panose="020B0604020202020204" pitchFamily="34" charset="0"/>
              </a:rPr>
              <a:t>Le peuple marche 3 jours : du 15</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jour </a:t>
            </a:r>
            <a:r>
              <a:rPr lang="fr-FR" sz="1100" dirty="0">
                <a:solidFill>
                  <a:schemeClr val="bg1"/>
                </a:solidFill>
                <a:latin typeface="Spectral Light" panose="02020302060000000000" pitchFamily="18" charset="0"/>
                <a:cs typeface="Arial" panose="020B0604020202020204" pitchFamily="34" charset="0"/>
              </a:rPr>
              <a:t>(mercredi) </a:t>
            </a:r>
            <a:r>
              <a:rPr lang="fr-FR" sz="1400" dirty="0">
                <a:solidFill>
                  <a:schemeClr val="bg1"/>
                </a:solidFill>
                <a:latin typeface="Spectral Light" panose="02020302060000000000" pitchFamily="18" charset="0"/>
                <a:cs typeface="Arial" panose="020B0604020202020204" pitchFamily="34" charset="0"/>
              </a:rPr>
              <a:t>au 17</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jour </a:t>
            </a:r>
            <a:r>
              <a:rPr lang="fr-FR" sz="1100" dirty="0">
                <a:solidFill>
                  <a:schemeClr val="bg1"/>
                </a:solidFill>
                <a:latin typeface="Spectral Light" panose="02020302060000000000" pitchFamily="18" charset="0"/>
                <a:cs typeface="Arial" panose="020B0604020202020204" pitchFamily="34" charset="0"/>
              </a:rPr>
              <a:t>(vendredi)</a:t>
            </a:r>
          </a:p>
          <a:p>
            <a:pPr algn="ctr"/>
            <a:r>
              <a:rPr lang="fr-FR" sz="1400" dirty="0">
                <a:solidFill>
                  <a:schemeClr val="bg1"/>
                </a:solidFill>
                <a:latin typeface="Spectral Light" panose="02020302060000000000" pitchFamily="18" charset="0"/>
                <a:cs typeface="Arial" panose="020B0604020202020204" pitchFamily="34" charset="0"/>
              </a:rPr>
              <a:t>Il traverse la mer des roseaux la nuit du 17</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jour </a:t>
            </a:r>
            <a:r>
              <a:rPr lang="fr-FR" sz="1100" dirty="0">
                <a:solidFill>
                  <a:schemeClr val="bg1"/>
                </a:solidFill>
                <a:latin typeface="Spectral Light" panose="02020302060000000000" pitchFamily="18" charset="0"/>
                <a:cs typeface="Arial" panose="020B0604020202020204" pitchFamily="34" charset="0"/>
              </a:rPr>
              <a:t>(vendredi)</a:t>
            </a:r>
          </a:p>
          <a:p>
            <a:pPr algn="ctr"/>
            <a:r>
              <a:rPr lang="fr-FR" sz="1400" dirty="0">
                <a:solidFill>
                  <a:schemeClr val="bg1"/>
                </a:solidFill>
                <a:latin typeface="Spectral Light" panose="02020302060000000000" pitchFamily="18" charset="0"/>
                <a:cs typeface="Arial" panose="020B0604020202020204" pitchFamily="34" charset="0"/>
              </a:rPr>
              <a:t>Il arrive de l’autre côté, délivré de la poursuite des égyptiens, juste avant l’aube du 18</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jour </a:t>
            </a:r>
            <a:r>
              <a:rPr lang="fr-FR" sz="1100" dirty="0">
                <a:solidFill>
                  <a:schemeClr val="bg1"/>
                </a:solidFill>
                <a:latin typeface="Spectral Light" panose="02020302060000000000" pitchFamily="18" charset="0"/>
                <a:cs typeface="Arial" panose="020B0604020202020204" pitchFamily="34" charset="0"/>
              </a:rPr>
              <a:t>(shabbat)</a:t>
            </a:r>
          </a:p>
          <a:p>
            <a:pPr algn="ctr"/>
            <a:r>
              <a:rPr lang="fr-FR" sz="1400" dirty="0">
                <a:solidFill>
                  <a:schemeClr val="bg1"/>
                </a:solidFill>
                <a:latin typeface="Spectral Light" panose="02020302060000000000" pitchFamily="18" charset="0"/>
                <a:cs typeface="Arial" panose="020B0604020202020204" pitchFamily="34" charset="0"/>
              </a:rPr>
              <a:t>Le 15</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jour </a:t>
            </a:r>
            <a:r>
              <a:rPr lang="fr-FR" sz="1100" dirty="0">
                <a:solidFill>
                  <a:schemeClr val="bg1"/>
                </a:solidFill>
                <a:latin typeface="Spectral Light" panose="02020302060000000000" pitchFamily="18" charset="0"/>
                <a:cs typeface="Arial" panose="020B0604020202020204" pitchFamily="34" charset="0"/>
              </a:rPr>
              <a:t>(vendredi) </a:t>
            </a:r>
            <a:r>
              <a:rPr lang="fr-FR" sz="1400" dirty="0">
                <a:solidFill>
                  <a:schemeClr val="bg1"/>
                </a:solidFill>
                <a:latin typeface="Spectral Light" panose="02020302060000000000" pitchFamily="18" charset="0"/>
                <a:cs typeface="Arial" panose="020B0604020202020204" pitchFamily="34" charset="0"/>
              </a:rPr>
              <a:t>du 2</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mois, le peuple entre dans le désert de Sin, après 30 jours de voyage.</a:t>
            </a:r>
          </a:p>
          <a:p>
            <a:pPr algn="ctr"/>
            <a:r>
              <a:rPr lang="fr-FR" sz="1400" dirty="0">
                <a:solidFill>
                  <a:schemeClr val="bg1"/>
                </a:solidFill>
                <a:latin typeface="Spectral Light" panose="02020302060000000000" pitchFamily="18" charset="0"/>
                <a:cs typeface="Arial" panose="020B0604020202020204" pitchFamily="34" charset="0"/>
              </a:rPr>
              <a:t>Le lendemain </a:t>
            </a:r>
            <a:r>
              <a:rPr lang="fr-FR" sz="1100" dirty="0">
                <a:solidFill>
                  <a:schemeClr val="bg1"/>
                </a:solidFill>
                <a:latin typeface="Spectral Light" panose="02020302060000000000" pitchFamily="18" charset="0"/>
                <a:cs typeface="Arial" panose="020B0604020202020204" pitchFamily="34" charset="0"/>
              </a:rPr>
              <a:t>(shabbat)</a:t>
            </a:r>
            <a:r>
              <a:rPr lang="fr-FR" sz="1400" dirty="0">
                <a:solidFill>
                  <a:schemeClr val="bg1"/>
                </a:solidFill>
                <a:latin typeface="Spectral Light" panose="02020302060000000000" pitchFamily="18" charset="0"/>
                <a:cs typeface="Arial" panose="020B0604020202020204" pitchFamily="34" charset="0"/>
              </a:rPr>
              <a:t>, il murmure contre Moïse et contre Aaron</a:t>
            </a:r>
          </a:p>
          <a:p>
            <a:pPr algn="ctr"/>
            <a:r>
              <a:rPr lang="fr-FR" sz="1400" dirty="0">
                <a:solidFill>
                  <a:schemeClr val="bg1"/>
                </a:solidFill>
                <a:latin typeface="Spectral Light" panose="02020302060000000000" pitchFamily="18" charset="0"/>
                <a:cs typeface="Arial" panose="020B0604020202020204" pitchFamily="34" charset="0"/>
              </a:rPr>
              <a:t>Le 17</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jour du </a:t>
            </a:r>
            <a:r>
              <a:rPr lang="fr-FR" sz="1400" dirty="0">
                <a:solidFill>
                  <a:prstClr val="white"/>
                </a:solidFill>
                <a:latin typeface="Spectral Light" panose="02020302060000000000" pitchFamily="18" charset="0"/>
                <a:cs typeface="Arial" panose="020B0604020202020204" pitchFamily="34" charset="0"/>
              </a:rPr>
              <a:t>2</a:t>
            </a:r>
            <a:r>
              <a:rPr lang="fr-FR" sz="1400" baseline="30000" dirty="0">
                <a:solidFill>
                  <a:prstClr val="white"/>
                </a:solidFill>
                <a:latin typeface="Spectral Light" panose="02020302060000000000" pitchFamily="18" charset="0"/>
                <a:cs typeface="Arial" panose="020B0604020202020204" pitchFamily="34" charset="0"/>
              </a:rPr>
              <a:t>e</a:t>
            </a:r>
            <a:r>
              <a:rPr lang="fr-FR" sz="1400" dirty="0">
                <a:solidFill>
                  <a:prstClr val="white"/>
                </a:solidFill>
                <a:latin typeface="Spectral Light" panose="02020302060000000000" pitchFamily="18" charset="0"/>
                <a:cs typeface="Arial" panose="020B0604020202020204" pitchFamily="34" charset="0"/>
              </a:rPr>
              <a:t> mois </a:t>
            </a:r>
            <a:r>
              <a:rPr lang="fr-FR" sz="1100" dirty="0">
                <a:solidFill>
                  <a:schemeClr val="bg1"/>
                </a:solidFill>
                <a:latin typeface="Spectral Light" panose="02020302060000000000" pitchFamily="18" charset="0"/>
                <a:cs typeface="Arial" panose="020B0604020202020204" pitchFamily="34" charset="0"/>
              </a:rPr>
              <a:t>(dimanche)</a:t>
            </a:r>
            <a:r>
              <a:rPr lang="fr-FR" sz="1400" dirty="0">
                <a:solidFill>
                  <a:schemeClr val="bg1"/>
                </a:solidFill>
                <a:latin typeface="Spectral Light" panose="02020302060000000000" pitchFamily="18" charset="0"/>
                <a:cs typeface="Arial" panose="020B0604020202020204" pitchFamily="34" charset="0"/>
              </a:rPr>
              <a:t>,</a:t>
            </a:r>
            <a:r>
              <a:rPr lang="fr-FR" sz="1100" dirty="0">
                <a:solidFill>
                  <a:schemeClr val="bg1"/>
                </a:solidFill>
                <a:latin typeface="Spectral Light" panose="02020302060000000000" pitchFamily="18" charset="0"/>
                <a:cs typeface="Arial" panose="020B0604020202020204" pitchFamily="34" charset="0"/>
              </a:rPr>
              <a:t> </a:t>
            </a:r>
            <a:r>
              <a:rPr lang="fr-FR" sz="1400" dirty="0">
                <a:solidFill>
                  <a:schemeClr val="bg1"/>
                </a:solidFill>
                <a:latin typeface="Spectral Light" panose="02020302060000000000" pitchFamily="18" charset="0"/>
                <a:cs typeface="Arial" panose="020B0604020202020204" pitchFamily="34" charset="0"/>
              </a:rPr>
              <a:t>à l’aube,  est le 1</a:t>
            </a:r>
            <a:r>
              <a:rPr lang="fr-FR" sz="1400" baseline="30000" dirty="0">
                <a:solidFill>
                  <a:schemeClr val="bg1"/>
                </a:solidFill>
                <a:latin typeface="Spectral Light" panose="02020302060000000000" pitchFamily="18" charset="0"/>
                <a:cs typeface="Arial" panose="020B0604020202020204" pitchFamily="34" charset="0"/>
              </a:rPr>
              <a:t>er</a:t>
            </a:r>
            <a:r>
              <a:rPr lang="fr-FR" sz="1400" dirty="0">
                <a:solidFill>
                  <a:schemeClr val="bg1"/>
                </a:solidFill>
                <a:latin typeface="Spectral Light" panose="02020302060000000000" pitchFamily="18" charset="0"/>
                <a:cs typeface="Arial" panose="020B0604020202020204" pitchFamily="34" charset="0"/>
              </a:rPr>
              <a:t> jour de la semaine de la manne</a:t>
            </a:r>
          </a:p>
          <a:p>
            <a:pPr algn="ctr"/>
            <a:r>
              <a:rPr lang="fr-FR" sz="1400" dirty="0">
                <a:solidFill>
                  <a:schemeClr val="bg1"/>
                </a:solidFill>
                <a:latin typeface="Spectral Light" panose="02020302060000000000" pitchFamily="18" charset="0"/>
                <a:cs typeface="Arial" panose="020B0604020202020204" pitchFamily="34" charset="0"/>
              </a:rPr>
              <a:t>Le 4</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cycle </a:t>
            </a:r>
            <a:r>
              <a:rPr lang="fr-FR" sz="1100" dirty="0">
                <a:solidFill>
                  <a:schemeClr val="bg1"/>
                </a:solidFill>
                <a:latin typeface="Spectral Light" panose="02020302060000000000" pitchFamily="18" charset="0"/>
                <a:cs typeface="Arial" panose="020B0604020202020204" pitchFamily="34" charset="0"/>
              </a:rPr>
              <a:t>(mercredi) </a:t>
            </a:r>
            <a:r>
              <a:rPr lang="fr-FR" sz="1400" dirty="0">
                <a:solidFill>
                  <a:schemeClr val="bg1"/>
                </a:solidFill>
                <a:latin typeface="Spectral Light" panose="02020302060000000000" pitchFamily="18" charset="0"/>
                <a:cs typeface="Arial" panose="020B0604020202020204" pitchFamily="34" charset="0"/>
              </a:rPr>
              <a:t>du 3</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mois, le peuple arrive au pied du mont Sinaï</a:t>
            </a:r>
          </a:p>
          <a:p>
            <a:pPr algn="ctr"/>
            <a:r>
              <a:rPr lang="fr-FR" sz="1400" dirty="0">
                <a:solidFill>
                  <a:schemeClr val="bg1"/>
                </a:solidFill>
                <a:latin typeface="Spectral Light" panose="02020302060000000000" pitchFamily="18" charset="0"/>
                <a:cs typeface="Arial" panose="020B0604020202020204" pitchFamily="34" charset="0"/>
              </a:rPr>
              <a:t>Le 8</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jour </a:t>
            </a:r>
            <a:r>
              <a:rPr lang="fr-FR" sz="1100" dirty="0">
                <a:solidFill>
                  <a:schemeClr val="bg1"/>
                </a:solidFill>
                <a:latin typeface="Spectral Light" panose="02020302060000000000" pitchFamily="18" charset="0"/>
                <a:cs typeface="Arial" panose="020B0604020202020204" pitchFamily="34" charset="0"/>
              </a:rPr>
              <a:t>(dimanche) </a:t>
            </a:r>
            <a:r>
              <a:rPr lang="fr-FR" sz="1400" dirty="0">
                <a:solidFill>
                  <a:schemeClr val="bg1"/>
                </a:solidFill>
                <a:latin typeface="Spectral Light" panose="02020302060000000000" pitchFamily="18" charset="0"/>
                <a:cs typeface="Arial" panose="020B0604020202020204" pitchFamily="34" charset="0"/>
              </a:rPr>
              <a:t>du 3</a:t>
            </a:r>
            <a:r>
              <a:rPr lang="fr-FR" sz="1400" baseline="30000" dirty="0">
                <a:solidFill>
                  <a:schemeClr val="bg1"/>
                </a:solidFill>
                <a:latin typeface="Spectral Light" panose="02020302060000000000" pitchFamily="18" charset="0"/>
                <a:cs typeface="Arial" panose="020B0604020202020204" pitchFamily="34" charset="0"/>
              </a:rPr>
              <a:t>e</a:t>
            </a:r>
            <a:r>
              <a:rPr lang="fr-FR" sz="1400" dirty="0">
                <a:solidFill>
                  <a:schemeClr val="bg1"/>
                </a:solidFill>
                <a:latin typeface="Spectral Light" panose="02020302060000000000" pitchFamily="18" charset="0"/>
                <a:cs typeface="Arial" panose="020B0604020202020204" pitchFamily="34" charset="0"/>
              </a:rPr>
              <a:t> mois, Yahuah délivre à son peuple le Livre de l’Alliance</a:t>
            </a:r>
          </a:p>
        </p:txBody>
      </p:sp>
      <p:pic>
        <p:nvPicPr>
          <p:cNvPr id="1026" name="Picture 2" descr="Image result for old fashioned key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577513" flipH="1">
            <a:off x="-38184" y="3755131"/>
            <a:ext cx="2093060" cy="887563"/>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2044373" y="3906527"/>
            <a:ext cx="5077101" cy="584775"/>
          </a:xfrm>
          <a:prstGeom prst="rect">
            <a:avLst/>
          </a:prstGeom>
          <a:noFill/>
          <a:ln w="3175">
            <a:solidFill>
              <a:schemeClr val="bg1"/>
            </a:solidFill>
          </a:ln>
          <a:effectLst>
            <a:glow rad="63500">
              <a:schemeClr val="accent3">
                <a:satMod val="175000"/>
                <a:alpha val="40000"/>
              </a:schemeClr>
            </a:glow>
          </a:effectLst>
        </p:spPr>
        <p:txBody>
          <a:bodyPr wrap="square" rtlCol="0">
            <a:spAutoFit/>
          </a:bodyPr>
          <a:lstStyle/>
          <a:p>
            <a:pPr algn="ctr"/>
            <a:r>
              <a:rPr lang="fr-FR" sz="1600" dirty="0">
                <a:solidFill>
                  <a:schemeClr val="bg1"/>
                </a:solidFill>
                <a:latin typeface="Spectral" panose="02020802060000000000" pitchFamily="18" charset="0"/>
                <a:cs typeface="Arial" panose="020B0604020202020204" pitchFamily="34" charset="0"/>
              </a:rPr>
              <a:t>Moïse a-t-il laissé un indice, d’ordonnance divine, pour confirmer toutes ces informations ?</a:t>
            </a:r>
            <a:endParaRPr lang="fr-FR" sz="1400" dirty="0">
              <a:solidFill>
                <a:schemeClr val="bg1"/>
              </a:solidFill>
              <a:latin typeface="Spectral" panose="02020802060000000000" pitchFamily="18" charset="0"/>
              <a:cs typeface="Arial" panose="020B0604020202020204" pitchFamily="34" charset="0"/>
            </a:endParaRPr>
          </a:p>
        </p:txBody>
      </p:sp>
    </p:spTree>
    <p:extLst>
      <p:ext uri="{BB962C8B-B14F-4D97-AF65-F5344CB8AC3E}">
        <p14:creationId xmlns:p14="http://schemas.microsoft.com/office/powerpoint/2010/main" val="396866012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1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1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10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10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10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10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wipe(left)">
                                      <p:cBhvr>
                                        <p:cTn id="42" dur="10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wipe(left)">
                                      <p:cBhvr>
                                        <p:cTn id="47" dur="1000"/>
                                        <p:tgtEl>
                                          <p:spTgt spid="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
                                            <p:txEl>
                                              <p:pRg st="8" end="8"/>
                                            </p:txEl>
                                          </p:spTgt>
                                        </p:tgtEl>
                                        <p:attrNameLst>
                                          <p:attrName>style.visibility</p:attrName>
                                        </p:attrNameLst>
                                      </p:cBhvr>
                                      <p:to>
                                        <p:strVal val="visible"/>
                                      </p:to>
                                    </p:set>
                                    <p:animEffect transition="in" filter="wipe(left)">
                                      <p:cBhvr>
                                        <p:cTn id="52" dur="1000"/>
                                        <p:tgtEl>
                                          <p:spTgt spid="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
                                            <p:txEl>
                                              <p:pRg st="9" end="9"/>
                                            </p:txEl>
                                          </p:spTgt>
                                        </p:tgtEl>
                                        <p:attrNameLst>
                                          <p:attrName>style.visibility</p:attrName>
                                        </p:attrNameLst>
                                      </p:cBhvr>
                                      <p:to>
                                        <p:strVal val="visible"/>
                                      </p:to>
                                    </p:set>
                                    <p:animEffect transition="in" filter="wipe(left)">
                                      <p:cBhvr>
                                        <p:cTn id="57" dur="1000"/>
                                        <p:tgtEl>
                                          <p:spTgt spid="9">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9">
                                            <p:txEl>
                                              <p:pRg st="10" end="10"/>
                                            </p:txEl>
                                          </p:spTgt>
                                        </p:tgtEl>
                                        <p:attrNameLst>
                                          <p:attrName>style.visibility</p:attrName>
                                        </p:attrNameLst>
                                      </p:cBhvr>
                                      <p:to>
                                        <p:strVal val="visible"/>
                                      </p:to>
                                    </p:set>
                                    <p:animEffect transition="in" filter="wipe(left)">
                                      <p:cBhvr>
                                        <p:cTn id="62" dur="1000"/>
                                        <p:tgtEl>
                                          <p:spTgt spid="9">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9">
                                            <p:txEl>
                                              <p:pRg st="11" end="11"/>
                                            </p:txEl>
                                          </p:spTgt>
                                        </p:tgtEl>
                                        <p:attrNameLst>
                                          <p:attrName>style.visibility</p:attrName>
                                        </p:attrNameLst>
                                      </p:cBhvr>
                                      <p:to>
                                        <p:strVal val="visible"/>
                                      </p:to>
                                    </p:set>
                                    <p:animEffect transition="in" filter="wipe(left)">
                                      <p:cBhvr>
                                        <p:cTn id="67" dur="1000"/>
                                        <p:tgtEl>
                                          <p:spTgt spid="9">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000"/>
                                        <p:tgtEl>
                                          <p:spTgt spid="12"/>
                                        </p:tgtEl>
                                      </p:cBhvr>
                                    </p:animEffect>
                                    <p:anim calcmode="lin" valueType="num">
                                      <p:cBhvr>
                                        <p:cTn id="73" dur="1000" fill="hold"/>
                                        <p:tgtEl>
                                          <p:spTgt spid="12"/>
                                        </p:tgtEl>
                                        <p:attrNameLst>
                                          <p:attrName>ppt_x</p:attrName>
                                        </p:attrNameLst>
                                      </p:cBhvr>
                                      <p:tavLst>
                                        <p:tav tm="0">
                                          <p:val>
                                            <p:strVal val="#ppt_x"/>
                                          </p:val>
                                        </p:tav>
                                        <p:tav tm="100000">
                                          <p:val>
                                            <p:strVal val="#ppt_x"/>
                                          </p:val>
                                        </p:tav>
                                      </p:tavLst>
                                    </p:anim>
                                    <p:anim calcmode="lin" valueType="num">
                                      <p:cBhvr>
                                        <p:cTn id="74" dur="1000" fill="hold"/>
                                        <p:tgtEl>
                                          <p:spTgt spid="12"/>
                                        </p:tgtEl>
                                        <p:attrNameLst>
                                          <p:attrName>ppt_y</p:attrName>
                                        </p:attrNameLst>
                                      </p:cBhvr>
                                      <p:tavLst>
                                        <p:tav tm="0">
                                          <p:val>
                                            <p:strVal val="#ppt_y+.1"/>
                                          </p:val>
                                        </p:tav>
                                        <p:tav tm="100000">
                                          <p:val>
                                            <p:strVal val="#ppt_y"/>
                                          </p:val>
                                        </p:tav>
                                      </p:tavLst>
                                    </p:anim>
                                  </p:childTnLst>
                                </p:cTn>
                              </p:par>
                              <p:par>
                                <p:cTn id="75" presetID="14" presetClass="entr" presetSubtype="10" fill="hold" nodeType="withEffect">
                                  <p:stCondLst>
                                    <p:cond delay="400"/>
                                  </p:stCondLst>
                                  <p:childTnLst>
                                    <p:set>
                                      <p:cBhvr>
                                        <p:cTn id="76" dur="1" fill="hold">
                                          <p:stCondLst>
                                            <p:cond delay="0"/>
                                          </p:stCondLst>
                                        </p:cTn>
                                        <p:tgtEl>
                                          <p:spTgt spid="1026"/>
                                        </p:tgtEl>
                                        <p:attrNameLst>
                                          <p:attrName>style.visibility</p:attrName>
                                        </p:attrNameLst>
                                      </p:cBhvr>
                                      <p:to>
                                        <p:strVal val="visible"/>
                                      </p:to>
                                    </p:set>
                                    <p:animEffect transition="in" filter="randombar(horizontal)">
                                      <p:cBhvr>
                                        <p:cTn id="7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710" y="-180690"/>
            <a:ext cx="9170709" cy="5335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852" y="-169787"/>
            <a:ext cx="9170709" cy="532419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8</a:t>
            </a:fld>
            <a:endParaRPr lang="fr-FR" dirty="0">
              <a:solidFill>
                <a:schemeClr val="bg1">
                  <a:lumMod val="75000"/>
                </a:schemeClr>
              </a:solidFill>
            </a:endParaRPr>
          </a:p>
        </p:txBody>
      </p:sp>
      <p:sp>
        <p:nvSpPr>
          <p:cNvPr id="19" name="ZoneTexte 18"/>
          <p:cNvSpPr txBox="1"/>
          <p:nvPr/>
        </p:nvSpPr>
        <p:spPr>
          <a:xfrm>
            <a:off x="255580" y="924655"/>
            <a:ext cx="7670297" cy="307777"/>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Et les enfants d'Israël partirent de Ramsès pour </a:t>
            </a:r>
            <a:r>
              <a:rPr lang="fr-FR" sz="1400" dirty="0" err="1">
                <a:solidFill>
                  <a:srgbClr val="00B0F0"/>
                </a:solidFill>
                <a:latin typeface="Arial" panose="020B0604020202020204" pitchFamily="34" charset="0"/>
                <a:cs typeface="Arial" panose="020B0604020202020204" pitchFamily="34" charset="0"/>
              </a:rPr>
              <a:t>Succoth</a:t>
            </a:r>
            <a:r>
              <a:rPr lang="fr-FR" sz="1400" dirty="0">
                <a:solidFill>
                  <a:schemeClr val="bg1"/>
                </a:solidFill>
                <a:latin typeface="Arial" panose="020B0604020202020204" pitchFamily="34" charset="0"/>
                <a:cs typeface="Arial" panose="020B0604020202020204" pitchFamily="34" charset="0"/>
              </a:rPr>
              <a:t> » </a:t>
            </a:r>
            <a:r>
              <a:rPr lang="fr-FR" sz="1200" dirty="0">
                <a:solidFill>
                  <a:srgbClr val="FFFF66"/>
                </a:solidFill>
                <a:latin typeface="Arial" panose="020B0604020202020204" pitchFamily="34" charset="0"/>
                <a:cs typeface="Arial" panose="020B0604020202020204" pitchFamily="34" charset="0"/>
              </a:rPr>
              <a:t>Exode 8.21a</a:t>
            </a:r>
          </a:p>
        </p:txBody>
      </p:sp>
      <p:sp>
        <p:nvSpPr>
          <p:cNvPr id="13" name="ZoneTexte 12"/>
          <p:cNvSpPr txBox="1"/>
          <p:nvPr/>
        </p:nvSpPr>
        <p:spPr>
          <a:xfrm>
            <a:off x="263914" y="1707654"/>
            <a:ext cx="7980494" cy="923330"/>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Les enfants d'Israël partirent de Ramsès le premier mois, </a:t>
            </a:r>
            <a:r>
              <a:rPr lang="fr-FR" sz="1400" dirty="0">
                <a:solidFill>
                  <a:srgbClr val="FFC000"/>
                </a:solidFill>
                <a:latin typeface="Arial" panose="020B0604020202020204" pitchFamily="34" charset="0"/>
                <a:cs typeface="Arial" panose="020B0604020202020204" pitchFamily="34" charset="0"/>
              </a:rPr>
              <a:t>au quinzième jour du premier mois</a:t>
            </a:r>
            <a:r>
              <a:rPr lang="fr-FR" sz="1400" dirty="0">
                <a:solidFill>
                  <a:schemeClr val="bg1"/>
                </a:solidFill>
                <a:latin typeface="Arial" panose="020B0604020202020204" pitchFamily="34" charset="0"/>
                <a:cs typeface="Arial" panose="020B0604020202020204" pitchFamily="34" charset="0"/>
              </a:rPr>
              <a:t>, le lendemain de la Pâque; ils sortirent à main levée, à la vue de tous les Égyptiens.» </a:t>
            </a:r>
            <a:r>
              <a:rPr lang="fr-FR" sz="1200" dirty="0">
                <a:solidFill>
                  <a:srgbClr val="FFFF66"/>
                </a:solidFill>
                <a:latin typeface="Arial" panose="020B0604020202020204" pitchFamily="34" charset="0"/>
                <a:cs typeface="Arial" panose="020B0604020202020204" pitchFamily="34" charset="0"/>
              </a:rPr>
              <a:t>Nombres 33.3</a:t>
            </a:r>
          </a:p>
          <a:p>
            <a:endParaRPr lang="fr-FR" sz="1200" dirty="0">
              <a:solidFill>
                <a:srgbClr val="FFFF66"/>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 Et les enfants d'Israël partirent de Ramsès, et campèrent à </a:t>
            </a:r>
            <a:r>
              <a:rPr lang="fr-FR" sz="1400" dirty="0" err="1">
                <a:solidFill>
                  <a:srgbClr val="00B0F0"/>
                </a:solidFill>
                <a:latin typeface="Arial" panose="020B0604020202020204" pitchFamily="34" charset="0"/>
                <a:cs typeface="Arial" panose="020B0604020202020204" pitchFamily="34" charset="0"/>
              </a:rPr>
              <a:t>Succoth</a:t>
            </a:r>
            <a:r>
              <a:rPr lang="fr-FR" sz="1400" dirty="0">
                <a:solidFill>
                  <a:schemeClr val="bg1"/>
                </a:solidFill>
                <a:latin typeface="Arial" panose="020B0604020202020204" pitchFamily="34" charset="0"/>
                <a:cs typeface="Arial" panose="020B0604020202020204" pitchFamily="34" charset="0"/>
              </a:rPr>
              <a:t>. » </a:t>
            </a:r>
            <a:r>
              <a:rPr lang="fr-FR" sz="1200" dirty="0">
                <a:solidFill>
                  <a:srgbClr val="FFFF66"/>
                </a:solidFill>
                <a:latin typeface="Arial" panose="020B0604020202020204" pitchFamily="34" charset="0"/>
                <a:cs typeface="Arial" panose="020B0604020202020204" pitchFamily="34" charset="0"/>
              </a:rPr>
              <a:t>Nombres 33.5</a:t>
            </a:r>
          </a:p>
        </p:txBody>
      </p:sp>
      <p:pic>
        <p:nvPicPr>
          <p:cNvPr id="1026" name="Picture 2" descr="Image result for campement dans le des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371397"/>
            <a:ext cx="1876145" cy="1358330"/>
          </a:xfrm>
          <a:prstGeom prst="ellipse">
            <a:avLst/>
          </a:prstGeom>
          <a:noFill/>
          <a:ln>
            <a:solidFill>
              <a:srgbClr val="00B0F0"/>
            </a:solidFill>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2" descr="Image result for campement dans le desert"/>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6088" y="3371397"/>
            <a:ext cx="1876145" cy="1358330"/>
          </a:xfrm>
          <a:prstGeom prst="ellipse">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campement dans le desert"/>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5330" y="3371397"/>
            <a:ext cx="1876145" cy="1358330"/>
          </a:xfrm>
          <a:prstGeom prst="ellipse">
            <a:avLst/>
          </a:prstGeom>
          <a:noFill/>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280582" y="1315555"/>
            <a:ext cx="7670297" cy="307777"/>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«Les Israélites partirent de Ramsès en direction de </a:t>
            </a:r>
            <a:r>
              <a:rPr lang="fr-FR" sz="1400" dirty="0" err="1">
                <a:solidFill>
                  <a:srgbClr val="00B0F0"/>
                </a:solidFill>
                <a:latin typeface="Arial" panose="020B0604020202020204" pitchFamily="34" charset="0"/>
                <a:cs typeface="Arial" panose="020B0604020202020204" pitchFamily="34" charset="0"/>
              </a:rPr>
              <a:t>Souccoth</a:t>
            </a:r>
            <a:r>
              <a:rPr lang="fr-FR" sz="1400" dirty="0">
                <a:solidFill>
                  <a:schemeClr val="bg1"/>
                </a:solidFill>
                <a:latin typeface="Arial" panose="020B0604020202020204" pitchFamily="34" charset="0"/>
                <a:cs typeface="Arial" panose="020B0604020202020204" pitchFamily="34" charset="0"/>
              </a:rPr>
              <a:t>.» </a:t>
            </a:r>
            <a:r>
              <a:rPr lang="fr-FR" sz="1200" dirty="0">
                <a:solidFill>
                  <a:srgbClr val="FFFF66"/>
                </a:solidFill>
                <a:latin typeface="Arial" panose="020B0604020202020204" pitchFamily="34" charset="0"/>
                <a:cs typeface="Arial" panose="020B0604020202020204" pitchFamily="34" charset="0"/>
              </a:rPr>
              <a:t>Exode 12.37a</a:t>
            </a:r>
          </a:p>
        </p:txBody>
      </p:sp>
      <p:sp>
        <p:nvSpPr>
          <p:cNvPr id="21" name="ZoneTexte 20"/>
          <p:cNvSpPr txBox="1"/>
          <p:nvPr/>
        </p:nvSpPr>
        <p:spPr>
          <a:xfrm>
            <a:off x="1632066" y="196012"/>
            <a:ext cx="5244189" cy="307777"/>
          </a:xfrm>
          <a:prstGeom prst="rect">
            <a:avLst/>
          </a:prstGeom>
          <a:noFill/>
          <a:ln w="12700">
            <a:solidFill>
              <a:srgbClr val="00B0F0"/>
            </a:solidFill>
          </a:ln>
          <a:effectLst>
            <a:glow rad="101600">
              <a:schemeClr val="accent1">
                <a:satMod val="175000"/>
                <a:alpha val="40000"/>
              </a:schemeClr>
            </a:glow>
          </a:effectLst>
        </p:spPr>
        <p:txBody>
          <a:bodyPr wrap="square" rtlCol="0">
            <a:spAutoFit/>
          </a:bodyPr>
          <a:lstStyle/>
          <a:p>
            <a:pPr algn="ctr"/>
            <a:r>
              <a:rPr lang="fr-FR" sz="1400" dirty="0">
                <a:solidFill>
                  <a:schemeClr val="bg1">
                    <a:lumMod val="95000"/>
                  </a:schemeClr>
                </a:solidFill>
                <a:latin typeface="Arial" panose="020B0604020202020204" pitchFamily="34" charset="0"/>
                <a:cs typeface="Arial" panose="020B0604020202020204" pitchFamily="34" charset="0"/>
              </a:rPr>
              <a:t> 1</a:t>
            </a:r>
            <a:r>
              <a:rPr lang="fr-FR" sz="1400" baseline="30000" dirty="0">
                <a:solidFill>
                  <a:schemeClr val="bg1">
                    <a:lumMod val="95000"/>
                  </a:schemeClr>
                </a:solidFill>
                <a:latin typeface="Arial" panose="020B0604020202020204" pitchFamily="34" charset="0"/>
                <a:cs typeface="Arial" panose="020B0604020202020204" pitchFamily="34" charset="0"/>
              </a:rPr>
              <a:t>er</a:t>
            </a:r>
            <a:r>
              <a:rPr lang="fr-FR" sz="1400" dirty="0">
                <a:solidFill>
                  <a:schemeClr val="bg1">
                    <a:lumMod val="95000"/>
                  </a:schemeClr>
                </a:solidFill>
                <a:latin typeface="Arial" panose="020B0604020202020204" pitchFamily="34" charset="0"/>
                <a:cs typeface="Arial" panose="020B0604020202020204" pitchFamily="34" charset="0"/>
              </a:rPr>
              <a:t> jour de voyage = 15 </a:t>
            </a:r>
            <a:r>
              <a:rPr lang="fr-FR" sz="1400" dirty="0" err="1">
                <a:solidFill>
                  <a:schemeClr val="bg1">
                    <a:lumMod val="95000"/>
                  </a:schemeClr>
                </a:solidFill>
                <a:latin typeface="Arial" panose="020B0604020202020204" pitchFamily="34" charset="0"/>
                <a:cs typeface="Arial" panose="020B0604020202020204" pitchFamily="34" charset="0"/>
              </a:rPr>
              <a:t>aviv</a:t>
            </a:r>
            <a:r>
              <a:rPr lang="fr-FR" sz="1400" dirty="0">
                <a:solidFill>
                  <a:schemeClr val="bg1">
                    <a:lumMod val="95000"/>
                  </a:schemeClr>
                </a:solidFill>
                <a:latin typeface="Arial" panose="020B0604020202020204" pitchFamily="34" charset="0"/>
                <a:cs typeface="Arial" panose="020B0604020202020204" pitchFamily="34" charset="0"/>
              </a:rPr>
              <a:t> : Campement le soir à </a:t>
            </a:r>
            <a:r>
              <a:rPr lang="fr-FR" sz="1400" dirty="0" err="1">
                <a:solidFill>
                  <a:srgbClr val="00B0F0"/>
                </a:solidFill>
                <a:latin typeface="Arial" panose="020B0604020202020204" pitchFamily="34" charset="0"/>
                <a:cs typeface="Arial" panose="020B0604020202020204" pitchFamily="34" charset="0"/>
              </a:rPr>
              <a:t>Succoth</a:t>
            </a:r>
            <a:r>
              <a:rPr lang="fr-FR" sz="1400" dirty="0">
                <a:solidFill>
                  <a:srgbClr val="00B0F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3889203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fade">
                                      <p:cBhvr>
                                        <p:cTn id="20" dur="500"/>
                                        <p:tgtEl>
                                          <p:spTgt spid="2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500"/>
                                        <p:tgtEl>
                                          <p:spTgt spid="1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fade">
                                      <p:cBhvr>
                                        <p:cTn id="30"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80</a:t>
            </a:fld>
            <a:endParaRPr lang="fr-FR" dirty="0">
              <a:solidFill>
                <a:schemeClr val="bg1">
                  <a:lumMod val="75000"/>
                </a:schemeClr>
              </a:solidFill>
            </a:endParaRPr>
          </a:p>
        </p:txBody>
      </p:sp>
      <p:sp>
        <p:nvSpPr>
          <p:cNvPr id="10" name="ZoneTexte 9"/>
          <p:cNvSpPr txBox="1"/>
          <p:nvPr/>
        </p:nvSpPr>
        <p:spPr>
          <a:xfrm>
            <a:off x="141387" y="627534"/>
            <a:ext cx="6538985" cy="2585323"/>
          </a:xfrm>
          <a:prstGeom prst="rect">
            <a:avLst/>
          </a:prstGeom>
          <a:noFill/>
        </p:spPr>
        <p:txBody>
          <a:bodyPr wrap="square" rtlCol="0">
            <a:spAutoFit/>
          </a:bodyPr>
          <a:lstStyle/>
          <a:p>
            <a:r>
              <a:rPr lang="fr-FR" sz="1350" dirty="0">
                <a:solidFill>
                  <a:srgbClr val="FFCC00"/>
                </a:solidFill>
                <a:latin typeface="Arial" panose="020B0604020202020204" pitchFamily="34" charset="0"/>
                <a:cs typeface="Arial" panose="020B0604020202020204" pitchFamily="34" charset="0"/>
              </a:rPr>
              <a:t>Parle aux enfants d'Israël, et leur dis: Quand vous serez entrés au pays que je vous donne, et que vous en aurez fait la moisson, vous apporterez alors au Sacrificateur une poignée des premiers fruits de votre moisson.</a:t>
            </a:r>
          </a:p>
          <a:p>
            <a:endParaRPr lang="fr-FR" sz="1350" dirty="0">
              <a:solidFill>
                <a:srgbClr val="FFCC00"/>
              </a:solidFill>
              <a:latin typeface="Arial" panose="020B0604020202020204" pitchFamily="34" charset="0"/>
              <a:cs typeface="Arial" panose="020B0604020202020204" pitchFamily="34" charset="0"/>
            </a:endParaRPr>
          </a:p>
          <a:p>
            <a:r>
              <a:rPr lang="fr-FR" sz="1350" dirty="0">
                <a:solidFill>
                  <a:srgbClr val="FFCC00"/>
                </a:solidFill>
                <a:latin typeface="Arial" panose="020B0604020202020204" pitchFamily="34" charset="0"/>
                <a:cs typeface="Arial" panose="020B0604020202020204" pitchFamily="34" charset="0"/>
              </a:rPr>
              <a:t>Et il tournoiera cette poignée-là devant YHWH, afin qu'elle soit agréée pour vous; le Sacrificateur la tournoiera le lendemain du shabbat.</a:t>
            </a:r>
          </a:p>
          <a:p>
            <a:endParaRPr lang="fr-FR" sz="1350" dirty="0">
              <a:solidFill>
                <a:srgbClr val="FFCC00"/>
              </a:solidFill>
              <a:latin typeface="Arial" panose="020B0604020202020204" pitchFamily="34" charset="0"/>
              <a:cs typeface="Arial" panose="020B0604020202020204" pitchFamily="34" charset="0"/>
            </a:endParaRPr>
          </a:p>
          <a:p>
            <a:r>
              <a:rPr lang="fr-FR" sz="1350" dirty="0">
                <a:solidFill>
                  <a:srgbClr val="FFCC00"/>
                </a:solidFill>
                <a:latin typeface="Arial" panose="020B0604020202020204" pitchFamily="34" charset="0"/>
                <a:cs typeface="Arial" panose="020B0604020202020204" pitchFamily="34" charset="0"/>
              </a:rPr>
              <a:t>Vous compterez aussi dès le lendemain du shabbat, savoir dès le jour que vous aurez apporté la poignée qu'on doit tournoyer, sept semaines entières.</a:t>
            </a:r>
          </a:p>
          <a:p>
            <a:endParaRPr lang="fr-FR" sz="1350" dirty="0">
              <a:solidFill>
                <a:srgbClr val="FFCC00"/>
              </a:solidFill>
              <a:latin typeface="Arial" panose="020B0604020202020204" pitchFamily="34" charset="0"/>
              <a:cs typeface="Arial" panose="020B0604020202020204" pitchFamily="34" charset="0"/>
            </a:endParaRPr>
          </a:p>
          <a:p>
            <a:r>
              <a:rPr lang="fr-FR" sz="1350" dirty="0">
                <a:solidFill>
                  <a:srgbClr val="FFCC00"/>
                </a:solidFill>
                <a:latin typeface="Arial" panose="020B0604020202020204" pitchFamily="34" charset="0"/>
                <a:cs typeface="Arial" panose="020B0604020202020204" pitchFamily="34" charset="0"/>
              </a:rPr>
              <a:t>Vous compterez 50 jours jusqu'au lendemain du septième sabbat et vous ferez une offrande nouvelle à YHWH.</a:t>
            </a:r>
          </a:p>
        </p:txBody>
      </p:sp>
      <p:sp>
        <p:nvSpPr>
          <p:cNvPr id="11" name="ZoneTexte 10"/>
          <p:cNvSpPr txBox="1"/>
          <p:nvPr/>
        </p:nvSpPr>
        <p:spPr>
          <a:xfrm>
            <a:off x="6661381" y="628151"/>
            <a:ext cx="2448271" cy="2585323"/>
          </a:xfrm>
          <a:prstGeom prst="rect">
            <a:avLst/>
          </a:prstGeom>
          <a:noFill/>
        </p:spPr>
        <p:txBody>
          <a:bodyPr wrap="square" rtlCol="0">
            <a:spAutoFit/>
          </a:bodyPr>
          <a:lstStyle/>
          <a:p>
            <a:r>
              <a:rPr lang="fr-FR" sz="1350" dirty="0">
                <a:solidFill>
                  <a:srgbClr val="FFCC00"/>
                </a:solidFill>
                <a:latin typeface="Arial" panose="020B0604020202020204" pitchFamily="34" charset="0"/>
                <a:cs typeface="Arial" panose="020B0604020202020204" pitchFamily="34" charset="0"/>
              </a:rPr>
              <a:t>Lévitique 23.10</a:t>
            </a:r>
          </a:p>
          <a:p>
            <a:endParaRPr lang="fr-FR" sz="1350" dirty="0">
              <a:solidFill>
                <a:srgbClr val="FFCC00"/>
              </a:solidFill>
              <a:latin typeface="Arial" panose="020B0604020202020204" pitchFamily="34" charset="0"/>
              <a:cs typeface="Arial" panose="020B0604020202020204" pitchFamily="34" charset="0"/>
            </a:endParaRPr>
          </a:p>
          <a:p>
            <a:endParaRPr lang="fr-FR" sz="1350" dirty="0">
              <a:solidFill>
                <a:srgbClr val="FFCC00"/>
              </a:solidFill>
              <a:latin typeface="Arial" panose="020B0604020202020204" pitchFamily="34" charset="0"/>
              <a:cs typeface="Arial" panose="020B0604020202020204" pitchFamily="34" charset="0"/>
            </a:endParaRPr>
          </a:p>
          <a:p>
            <a:endParaRPr lang="fr-FR" sz="1350" dirty="0">
              <a:solidFill>
                <a:srgbClr val="FFCC00"/>
              </a:solidFill>
              <a:latin typeface="Arial" panose="020B0604020202020204" pitchFamily="34" charset="0"/>
              <a:cs typeface="Arial" panose="020B0604020202020204" pitchFamily="34" charset="0"/>
            </a:endParaRPr>
          </a:p>
          <a:p>
            <a:r>
              <a:rPr lang="fr-FR" sz="1350" dirty="0">
                <a:solidFill>
                  <a:srgbClr val="FFCC00"/>
                </a:solidFill>
                <a:latin typeface="Arial" panose="020B0604020202020204" pitchFamily="34" charset="0"/>
                <a:cs typeface="Arial" panose="020B0604020202020204" pitchFamily="34" charset="0"/>
              </a:rPr>
              <a:t>Lévitique 23.11</a:t>
            </a:r>
          </a:p>
          <a:p>
            <a:endParaRPr lang="fr-FR" sz="1350" dirty="0">
              <a:solidFill>
                <a:srgbClr val="FFCC00"/>
              </a:solidFill>
              <a:latin typeface="Arial" panose="020B0604020202020204" pitchFamily="34" charset="0"/>
              <a:cs typeface="Arial" panose="020B0604020202020204" pitchFamily="34" charset="0"/>
            </a:endParaRPr>
          </a:p>
          <a:p>
            <a:endParaRPr lang="fr-FR" sz="1350" dirty="0">
              <a:solidFill>
                <a:srgbClr val="FFCC00"/>
              </a:solidFill>
              <a:latin typeface="Arial" panose="020B0604020202020204" pitchFamily="34" charset="0"/>
              <a:cs typeface="Arial" panose="020B0604020202020204" pitchFamily="34" charset="0"/>
            </a:endParaRPr>
          </a:p>
          <a:p>
            <a:r>
              <a:rPr lang="fr-FR" sz="1350" dirty="0">
                <a:solidFill>
                  <a:srgbClr val="FFCC00"/>
                </a:solidFill>
                <a:latin typeface="Arial" panose="020B0604020202020204" pitchFamily="34" charset="0"/>
                <a:cs typeface="Arial" panose="020B0604020202020204" pitchFamily="34" charset="0"/>
              </a:rPr>
              <a:t>Lévitique 23.15</a:t>
            </a:r>
          </a:p>
          <a:p>
            <a:endParaRPr lang="fr-FR" sz="1350" dirty="0">
              <a:solidFill>
                <a:srgbClr val="FFCC00"/>
              </a:solidFill>
              <a:latin typeface="Arial" panose="020B0604020202020204" pitchFamily="34" charset="0"/>
              <a:cs typeface="Arial" panose="020B0604020202020204" pitchFamily="34" charset="0"/>
            </a:endParaRPr>
          </a:p>
          <a:p>
            <a:endParaRPr lang="fr-FR" sz="1350" dirty="0">
              <a:solidFill>
                <a:srgbClr val="FFCC00"/>
              </a:solidFill>
              <a:latin typeface="Arial" panose="020B0604020202020204" pitchFamily="34" charset="0"/>
              <a:cs typeface="Arial" panose="020B0604020202020204" pitchFamily="34" charset="0"/>
            </a:endParaRPr>
          </a:p>
          <a:p>
            <a:r>
              <a:rPr lang="fr-FR" sz="1350" dirty="0">
                <a:solidFill>
                  <a:srgbClr val="FFCC00"/>
                </a:solidFill>
                <a:latin typeface="Arial" panose="020B0604020202020204" pitchFamily="34" charset="0"/>
                <a:cs typeface="Arial" panose="020B0604020202020204" pitchFamily="34" charset="0"/>
              </a:rPr>
              <a:t>Lévitique 23.16</a:t>
            </a:r>
          </a:p>
          <a:p>
            <a:endParaRPr lang="fr-FR" sz="1350" dirty="0">
              <a:solidFill>
                <a:srgbClr val="FFCC00"/>
              </a:solidFill>
              <a:latin typeface="Arial" panose="020B0604020202020204" pitchFamily="34" charset="0"/>
              <a:cs typeface="Arial" panose="020B0604020202020204" pitchFamily="34" charset="0"/>
            </a:endParaRPr>
          </a:p>
        </p:txBody>
      </p:sp>
      <p:sp>
        <p:nvSpPr>
          <p:cNvPr id="12" name="Rectangle 11"/>
          <p:cNvSpPr/>
          <p:nvPr/>
        </p:nvSpPr>
        <p:spPr>
          <a:xfrm>
            <a:off x="0" y="28210"/>
            <a:ext cx="9143999" cy="400110"/>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Spectral Light" panose="02020302060000000000" pitchFamily="18" charset="0"/>
                <a:cs typeface="Times New Roman"/>
              </a:rPr>
              <a:t>~  </a:t>
            </a:r>
            <a:r>
              <a:rPr lang="fr-FR" sz="2000" dirty="0">
                <a:solidFill>
                  <a:schemeClr val="bg1"/>
                </a:solidFill>
                <a:latin typeface="Spectral Light" panose="02020302060000000000" pitchFamily="18" charset="0"/>
                <a:ea typeface="Batang" panose="02030600000101010101" pitchFamily="18" charset="-127"/>
                <a:cs typeface="Arial" panose="020B0604020202020204" pitchFamily="34" charset="0"/>
              </a:rPr>
              <a:t>50 jours </a:t>
            </a:r>
            <a:r>
              <a:rPr lang="fr-FR" sz="2000" b="1" dirty="0">
                <a:solidFill>
                  <a:schemeClr val="bg1"/>
                </a:solidFill>
                <a:effectLst>
                  <a:outerShdw blurRad="38100" dist="38100" dir="2700000" algn="tl">
                    <a:srgbClr val="000000">
                      <a:alpha val="43137"/>
                    </a:srgbClr>
                  </a:outerShdw>
                </a:effectLst>
                <a:latin typeface="Spectral Light" panose="02020302060000000000" pitchFamily="18" charset="0"/>
                <a:cs typeface="Times New Roman"/>
              </a:rPr>
              <a:t>~</a:t>
            </a:r>
            <a:endParaRPr lang="fr-FR" sz="2000" b="1" dirty="0">
              <a:solidFill>
                <a:schemeClr val="bg1"/>
              </a:solidFill>
              <a:effectLst>
                <a:outerShdw blurRad="38100" dist="38100" dir="2700000" algn="tl">
                  <a:srgbClr val="000000">
                    <a:alpha val="43137"/>
                  </a:srgbClr>
                </a:outerShdw>
              </a:effectLst>
              <a:latin typeface="Spectral Light" panose="02020302060000000000" pitchFamily="18" charset="0"/>
              <a:cs typeface="Arial" panose="020B0604020202020204" pitchFamily="34" charset="0"/>
            </a:endParaRPr>
          </a:p>
        </p:txBody>
      </p:sp>
      <p:pic>
        <p:nvPicPr>
          <p:cNvPr id="13" name="Picture 2" descr="Image result for old fashioned key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577513" flipH="1">
            <a:off x="-38184" y="3755131"/>
            <a:ext cx="2093060" cy="88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81839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fade">
                                      <p:cBhvr>
                                        <p:cTn id="18" dur="500"/>
                                        <p:tgtEl>
                                          <p:spTgt spid="1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xEl>
                                              <p:pRg st="7" end="7"/>
                                            </p:txEl>
                                          </p:spTgt>
                                        </p:tgtEl>
                                        <p:attrNameLst>
                                          <p:attrName>style.visibility</p:attrName>
                                        </p:attrNameLst>
                                      </p:cBhvr>
                                      <p:to>
                                        <p:strVal val="visible"/>
                                      </p:to>
                                    </p:set>
                                    <p:animEffect transition="in" filter="fade">
                                      <p:cBhvr>
                                        <p:cTn id="26" dur="500"/>
                                        <p:tgtEl>
                                          <p:spTgt spid="11">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500"/>
                                        <p:tgtEl>
                                          <p:spTgt spid="10">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xEl>
                                              <p:pRg st="10" end="10"/>
                                            </p:txEl>
                                          </p:spTgt>
                                        </p:tgtEl>
                                        <p:attrNameLst>
                                          <p:attrName>style.visibility</p:attrName>
                                        </p:attrNameLst>
                                      </p:cBhvr>
                                      <p:to>
                                        <p:strVal val="visible"/>
                                      </p:to>
                                    </p:set>
                                    <p:animEffect transition="in" filter="fade">
                                      <p:cBhvr>
                                        <p:cTn id="34"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81</a:t>
            </a:fld>
            <a:endParaRPr lang="fr-FR" dirty="0">
              <a:solidFill>
                <a:schemeClr val="bg1">
                  <a:lumMod val="75000"/>
                </a:schemeClr>
              </a:solidFill>
            </a:endParaRPr>
          </a:p>
        </p:txBody>
      </p:sp>
      <p:sp>
        <p:nvSpPr>
          <p:cNvPr id="10" name="ZoneTexte 9"/>
          <p:cNvSpPr txBox="1"/>
          <p:nvPr/>
        </p:nvSpPr>
        <p:spPr>
          <a:xfrm>
            <a:off x="141387" y="627534"/>
            <a:ext cx="6538985" cy="2585323"/>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Parle aux enfants d'Israël, et leur dis: Quand vous serez entrés au pays que je vous donne, et que vous en aurez fait la moisson, vous apporterez alors au Sacrificateur une poignée des </a:t>
            </a:r>
            <a:r>
              <a:rPr lang="fr-FR" sz="1350" dirty="0">
                <a:solidFill>
                  <a:srgbClr val="00FF00"/>
                </a:solidFill>
                <a:latin typeface="Arial" panose="020B0604020202020204" pitchFamily="34" charset="0"/>
                <a:cs typeface="Arial" panose="020B0604020202020204" pitchFamily="34" charset="0"/>
              </a:rPr>
              <a:t>premiers fruits</a:t>
            </a:r>
            <a:r>
              <a:rPr lang="fr-FR" sz="1350" dirty="0">
                <a:solidFill>
                  <a:schemeClr val="bg1"/>
                </a:solidFill>
                <a:latin typeface="Arial" panose="020B0604020202020204" pitchFamily="34" charset="0"/>
                <a:cs typeface="Arial" panose="020B0604020202020204" pitchFamily="34" charset="0"/>
              </a:rPr>
              <a:t> de votre moisson.</a:t>
            </a: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Et il tournoiera cette poignée-là devant YHWH, afin qu'elle soit agréée pour vous; le Sacrificateur la tournoiera </a:t>
            </a:r>
            <a:r>
              <a:rPr lang="fr-FR" sz="1350" dirty="0">
                <a:solidFill>
                  <a:srgbClr val="00FF00"/>
                </a:solidFill>
                <a:latin typeface="Arial" panose="020B0604020202020204" pitchFamily="34" charset="0"/>
                <a:cs typeface="Arial" panose="020B0604020202020204" pitchFamily="34" charset="0"/>
              </a:rPr>
              <a:t>le lendemain du shabbat</a:t>
            </a:r>
            <a:r>
              <a:rPr lang="fr-FR" sz="1350" dirty="0">
                <a:solidFill>
                  <a:schemeClr val="bg1"/>
                </a:solidFill>
                <a:latin typeface="Arial" panose="020B0604020202020204" pitchFamily="34" charset="0"/>
                <a:cs typeface="Arial" panose="020B0604020202020204" pitchFamily="34" charset="0"/>
              </a:rPr>
              <a:t>.</a:t>
            </a: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Vous compterez aussi </a:t>
            </a:r>
            <a:r>
              <a:rPr lang="fr-FR" sz="1350" dirty="0">
                <a:solidFill>
                  <a:srgbClr val="00FF00"/>
                </a:solidFill>
                <a:latin typeface="Arial" panose="020B0604020202020204" pitchFamily="34" charset="0"/>
                <a:cs typeface="Arial" panose="020B0604020202020204" pitchFamily="34" charset="0"/>
              </a:rPr>
              <a:t>dès le lendemain du shabbat</a:t>
            </a:r>
            <a:r>
              <a:rPr lang="fr-FR" sz="1350" dirty="0">
                <a:solidFill>
                  <a:schemeClr val="bg1"/>
                </a:solidFill>
                <a:latin typeface="Arial" panose="020B0604020202020204" pitchFamily="34" charset="0"/>
                <a:cs typeface="Arial" panose="020B0604020202020204" pitchFamily="34" charset="0"/>
              </a:rPr>
              <a:t>, savoir dès le jour que vous aurez apporté la poignée qu'on doit tournoyer, </a:t>
            </a:r>
            <a:r>
              <a:rPr lang="fr-FR" sz="1350" dirty="0">
                <a:solidFill>
                  <a:srgbClr val="00FF00"/>
                </a:solidFill>
                <a:latin typeface="Arial" panose="020B0604020202020204" pitchFamily="34" charset="0"/>
                <a:cs typeface="Arial" panose="020B0604020202020204" pitchFamily="34" charset="0"/>
              </a:rPr>
              <a:t>sept semaines entières</a:t>
            </a:r>
            <a:r>
              <a:rPr lang="fr-FR" sz="1350" dirty="0">
                <a:solidFill>
                  <a:schemeClr val="bg1"/>
                </a:solidFill>
                <a:latin typeface="Arial" panose="020B0604020202020204" pitchFamily="34" charset="0"/>
                <a:cs typeface="Arial" panose="020B0604020202020204" pitchFamily="34" charset="0"/>
              </a:rPr>
              <a:t>.</a:t>
            </a: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Vous compterez </a:t>
            </a:r>
            <a:r>
              <a:rPr lang="fr-FR" sz="1350" dirty="0">
                <a:solidFill>
                  <a:srgbClr val="00FF00"/>
                </a:solidFill>
                <a:latin typeface="Arial" panose="020B0604020202020204" pitchFamily="34" charset="0"/>
                <a:cs typeface="Arial" panose="020B0604020202020204" pitchFamily="34" charset="0"/>
              </a:rPr>
              <a:t>50 jours</a:t>
            </a:r>
            <a:r>
              <a:rPr lang="fr-FR" sz="1350" dirty="0">
                <a:solidFill>
                  <a:schemeClr val="bg1"/>
                </a:solidFill>
                <a:latin typeface="Arial" panose="020B0604020202020204" pitchFamily="34" charset="0"/>
                <a:cs typeface="Arial" panose="020B0604020202020204" pitchFamily="34" charset="0"/>
              </a:rPr>
              <a:t> </a:t>
            </a:r>
            <a:r>
              <a:rPr lang="fr-FR" sz="1350" dirty="0">
                <a:solidFill>
                  <a:srgbClr val="00FF00"/>
                </a:solidFill>
                <a:latin typeface="Arial" panose="020B0604020202020204" pitchFamily="34" charset="0"/>
                <a:cs typeface="Arial" panose="020B0604020202020204" pitchFamily="34" charset="0"/>
              </a:rPr>
              <a:t>jusqu'au lendemain du septième sabbat</a:t>
            </a:r>
            <a:r>
              <a:rPr lang="fr-FR" sz="1350" dirty="0">
                <a:solidFill>
                  <a:schemeClr val="bg1"/>
                </a:solidFill>
                <a:latin typeface="Arial" panose="020B0604020202020204" pitchFamily="34" charset="0"/>
                <a:cs typeface="Arial" panose="020B0604020202020204" pitchFamily="34" charset="0"/>
              </a:rPr>
              <a:t> et vous ferez une offrande nouvelle à YHWH.</a:t>
            </a:r>
          </a:p>
        </p:txBody>
      </p:sp>
      <p:sp>
        <p:nvSpPr>
          <p:cNvPr id="11" name="ZoneTexte 10"/>
          <p:cNvSpPr txBox="1"/>
          <p:nvPr/>
        </p:nvSpPr>
        <p:spPr>
          <a:xfrm>
            <a:off x="6661381" y="628151"/>
            <a:ext cx="2448271" cy="2585323"/>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Lévitique 23.10</a:t>
            </a:r>
          </a:p>
          <a:p>
            <a:endParaRPr lang="fr-FR" sz="1350" dirty="0">
              <a:solidFill>
                <a:schemeClr val="bg1"/>
              </a:solidFill>
              <a:latin typeface="Arial" panose="020B0604020202020204" pitchFamily="34" charset="0"/>
              <a:cs typeface="Arial" panose="020B0604020202020204" pitchFamily="34" charset="0"/>
            </a:endParaRPr>
          </a:p>
          <a:p>
            <a:endParaRPr lang="fr-FR" sz="1350" dirty="0">
              <a:solidFill>
                <a:schemeClr val="bg1"/>
              </a:solidFill>
              <a:latin typeface="Arial" panose="020B0604020202020204" pitchFamily="34" charset="0"/>
              <a:cs typeface="Arial" panose="020B0604020202020204" pitchFamily="34" charset="0"/>
            </a:endParaRP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Lévitique 23.11</a:t>
            </a:r>
          </a:p>
          <a:p>
            <a:endParaRPr lang="fr-FR" sz="1350" dirty="0">
              <a:solidFill>
                <a:schemeClr val="bg1"/>
              </a:solidFill>
              <a:latin typeface="Arial" panose="020B0604020202020204" pitchFamily="34" charset="0"/>
              <a:cs typeface="Arial" panose="020B0604020202020204" pitchFamily="34" charset="0"/>
            </a:endParaRP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Lévitique 23.15</a:t>
            </a:r>
          </a:p>
          <a:p>
            <a:endParaRPr lang="fr-FR" sz="1350" dirty="0">
              <a:solidFill>
                <a:schemeClr val="bg1"/>
              </a:solidFill>
              <a:latin typeface="Arial" panose="020B0604020202020204" pitchFamily="34" charset="0"/>
              <a:cs typeface="Arial" panose="020B0604020202020204" pitchFamily="34" charset="0"/>
            </a:endParaRP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Lévitique 23.16</a:t>
            </a:r>
          </a:p>
          <a:p>
            <a:endParaRPr lang="fr-FR" sz="135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0" y="28210"/>
            <a:ext cx="9143999" cy="400110"/>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Spectral Light" panose="02020302060000000000" pitchFamily="18" charset="0"/>
                <a:cs typeface="Times New Roman"/>
              </a:rPr>
              <a:t>~  </a:t>
            </a:r>
            <a:r>
              <a:rPr lang="fr-FR" sz="2000" dirty="0">
                <a:solidFill>
                  <a:schemeClr val="bg1"/>
                </a:solidFill>
                <a:latin typeface="Spectral Light" panose="02020302060000000000" pitchFamily="18" charset="0"/>
                <a:ea typeface="Batang" panose="02030600000101010101" pitchFamily="18" charset="-127"/>
                <a:cs typeface="Arial" panose="020B0604020202020204" pitchFamily="34" charset="0"/>
              </a:rPr>
              <a:t>50 jours </a:t>
            </a:r>
            <a:r>
              <a:rPr lang="fr-FR" sz="2000" b="1" dirty="0">
                <a:solidFill>
                  <a:schemeClr val="bg1"/>
                </a:solidFill>
                <a:effectLst>
                  <a:outerShdw blurRad="38100" dist="38100" dir="2700000" algn="tl">
                    <a:srgbClr val="000000">
                      <a:alpha val="43137"/>
                    </a:srgbClr>
                  </a:outerShdw>
                </a:effectLst>
                <a:latin typeface="Spectral Light" panose="02020302060000000000" pitchFamily="18" charset="0"/>
                <a:cs typeface="Times New Roman"/>
              </a:rPr>
              <a:t>~</a:t>
            </a:r>
            <a:endParaRPr lang="fr-FR" sz="2000" b="1" dirty="0">
              <a:solidFill>
                <a:schemeClr val="bg1"/>
              </a:solidFill>
              <a:effectLst>
                <a:outerShdw blurRad="38100" dist="38100" dir="2700000" algn="tl">
                  <a:srgbClr val="000000">
                    <a:alpha val="43137"/>
                  </a:srgbClr>
                </a:outerShdw>
              </a:effectLst>
              <a:latin typeface="Spectral Light" panose="02020302060000000000" pitchFamily="18" charset="0"/>
              <a:cs typeface="Arial" panose="020B0604020202020204" pitchFamily="34" charset="0"/>
            </a:endParaRPr>
          </a:p>
        </p:txBody>
      </p:sp>
      <p:pic>
        <p:nvPicPr>
          <p:cNvPr id="13" name="Picture 2" descr="Image result for old fashioned key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577513" flipH="1">
            <a:off x="-38184" y="3755131"/>
            <a:ext cx="2093060" cy="88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6407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82</a:t>
            </a:fld>
            <a:endParaRPr lang="fr-FR" dirty="0">
              <a:solidFill>
                <a:schemeClr val="bg1">
                  <a:lumMod val="75000"/>
                </a:schemeClr>
              </a:solidFill>
            </a:endParaRPr>
          </a:p>
        </p:txBody>
      </p:sp>
      <p:sp>
        <p:nvSpPr>
          <p:cNvPr id="10" name="ZoneTexte 9"/>
          <p:cNvSpPr txBox="1"/>
          <p:nvPr/>
        </p:nvSpPr>
        <p:spPr>
          <a:xfrm>
            <a:off x="141387" y="627534"/>
            <a:ext cx="6538985" cy="2585323"/>
          </a:xfrm>
          <a:prstGeom prst="rect">
            <a:avLst/>
          </a:prstGeom>
          <a:noFill/>
        </p:spPr>
        <p:txBody>
          <a:bodyPr wrap="square" rtlCol="0">
            <a:spAutoFit/>
          </a:bodyPr>
          <a:lstStyle/>
          <a:p>
            <a:r>
              <a:rPr lang="fr-FR" sz="1350" dirty="0">
                <a:solidFill>
                  <a:schemeClr val="tx1">
                    <a:lumMod val="65000"/>
                    <a:lumOff val="35000"/>
                  </a:schemeClr>
                </a:solidFill>
                <a:latin typeface="Arial" panose="020B0604020202020204" pitchFamily="34" charset="0"/>
                <a:cs typeface="Arial" panose="020B0604020202020204" pitchFamily="34" charset="0"/>
              </a:rPr>
              <a:t>Parle aux enfants d'Israël, et leur dis: Quand vous serez entrés au pays que je vous donne, et que vous en aurez fait la moisson, vous apporterez alors au Sacrificateur une poignée des </a:t>
            </a:r>
            <a:r>
              <a:rPr lang="fr-FR" sz="1350" dirty="0">
                <a:solidFill>
                  <a:srgbClr val="00FF00"/>
                </a:solidFill>
                <a:latin typeface="Arial" panose="020B0604020202020204" pitchFamily="34" charset="0"/>
                <a:cs typeface="Arial" panose="020B0604020202020204" pitchFamily="34" charset="0"/>
              </a:rPr>
              <a:t>premiers fruits</a:t>
            </a:r>
            <a:r>
              <a:rPr lang="fr-FR" sz="1350" dirty="0">
                <a:solidFill>
                  <a:schemeClr val="bg1"/>
                </a:solidFill>
                <a:latin typeface="Arial" panose="020B0604020202020204" pitchFamily="34" charset="0"/>
                <a:cs typeface="Arial" panose="020B0604020202020204" pitchFamily="34" charset="0"/>
              </a:rPr>
              <a:t> </a:t>
            </a:r>
            <a:r>
              <a:rPr lang="fr-FR" sz="1350" dirty="0">
                <a:solidFill>
                  <a:schemeClr val="tx1">
                    <a:lumMod val="65000"/>
                    <a:lumOff val="35000"/>
                  </a:schemeClr>
                </a:solidFill>
                <a:latin typeface="Arial" panose="020B0604020202020204" pitchFamily="34" charset="0"/>
                <a:cs typeface="Arial" panose="020B0604020202020204" pitchFamily="34" charset="0"/>
              </a:rPr>
              <a:t>de votre moisson.</a:t>
            </a: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tx1">
                    <a:lumMod val="65000"/>
                    <a:lumOff val="35000"/>
                  </a:schemeClr>
                </a:solidFill>
                <a:latin typeface="Arial" panose="020B0604020202020204" pitchFamily="34" charset="0"/>
                <a:cs typeface="Arial" panose="020B0604020202020204" pitchFamily="34" charset="0"/>
              </a:rPr>
              <a:t>Et il tournoiera cette poignée-là devant YHWH, afin qu'elle soit agréée pour vous; le Sacrificateur la tournoiera </a:t>
            </a:r>
            <a:r>
              <a:rPr lang="fr-FR" sz="1350" dirty="0">
                <a:solidFill>
                  <a:srgbClr val="00FF00"/>
                </a:solidFill>
                <a:latin typeface="Arial" panose="020B0604020202020204" pitchFamily="34" charset="0"/>
                <a:cs typeface="Arial" panose="020B0604020202020204" pitchFamily="34" charset="0"/>
              </a:rPr>
              <a:t>le lendemain du shabbat</a:t>
            </a:r>
            <a:r>
              <a:rPr lang="fr-FR" sz="1350" dirty="0">
                <a:solidFill>
                  <a:schemeClr val="bg1"/>
                </a:solidFill>
                <a:latin typeface="Arial" panose="020B0604020202020204" pitchFamily="34" charset="0"/>
                <a:cs typeface="Arial" panose="020B0604020202020204" pitchFamily="34" charset="0"/>
              </a:rPr>
              <a:t>.</a:t>
            </a: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tx1">
                    <a:lumMod val="65000"/>
                    <a:lumOff val="35000"/>
                  </a:schemeClr>
                </a:solidFill>
                <a:latin typeface="Arial" panose="020B0604020202020204" pitchFamily="34" charset="0"/>
                <a:cs typeface="Arial" panose="020B0604020202020204" pitchFamily="34" charset="0"/>
              </a:rPr>
              <a:t>Vous compterez aussi </a:t>
            </a:r>
            <a:r>
              <a:rPr lang="fr-FR" sz="1350" dirty="0">
                <a:solidFill>
                  <a:srgbClr val="00FF00"/>
                </a:solidFill>
                <a:latin typeface="Arial" panose="020B0604020202020204" pitchFamily="34" charset="0"/>
                <a:cs typeface="Arial" panose="020B0604020202020204" pitchFamily="34" charset="0"/>
              </a:rPr>
              <a:t>dès le lendemain du shabbat</a:t>
            </a:r>
            <a:r>
              <a:rPr lang="fr-FR" sz="1350" dirty="0">
                <a:solidFill>
                  <a:schemeClr val="tx1">
                    <a:lumMod val="65000"/>
                    <a:lumOff val="35000"/>
                  </a:schemeClr>
                </a:solidFill>
                <a:latin typeface="Arial" panose="020B0604020202020204" pitchFamily="34" charset="0"/>
                <a:cs typeface="Arial" panose="020B0604020202020204" pitchFamily="34" charset="0"/>
              </a:rPr>
              <a:t>, savoir dès le jour que vous aurez apporté la poignée qu'on doit tournoyer, </a:t>
            </a:r>
            <a:r>
              <a:rPr lang="fr-FR" sz="1350" dirty="0">
                <a:solidFill>
                  <a:srgbClr val="00FF00"/>
                </a:solidFill>
                <a:latin typeface="Arial" panose="020B0604020202020204" pitchFamily="34" charset="0"/>
                <a:cs typeface="Arial" panose="020B0604020202020204" pitchFamily="34" charset="0"/>
              </a:rPr>
              <a:t>sept semaines entières</a:t>
            </a:r>
            <a:r>
              <a:rPr lang="fr-FR" sz="1350" dirty="0">
                <a:solidFill>
                  <a:schemeClr val="bg1"/>
                </a:solidFill>
                <a:latin typeface="Arial" panose="020B0604020202020204" pitchFamily="34" charset="0"/>
                <a:cs typeface="Arial" panose="020B0604020202020204" pitchFamily="34" charset="0"/>
              </a:rPr>
              <a:t>.</a:t>
            </a: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tx1">
                    <a:lumMod val="65000"/>
                    <a:lumOff val="35000"/>
                  </a:schemeClr>
                </a:solidFill>
                <a:latin typeface="Arial" panose="020B0604020202020204" pitchFamily="34" charset="0"/>
                <a:cs typeface="Arial" panose="020B0604020202020204" pitchFamily="34" charset="0"/>
              </a:rPr>
              <a:t>Vous compterez </a:t>
            </a:r>
            <a:r>
              <a:rPr lang="fr-FR" sz="1350" dirty="0">
                <a:solidFill>
                  <a:srgbClr val="00FF00"/>
                </a:solidFill>
                <a:latin typeface="Arial" panose="020B0604020202020204" pitchFamily="34" charset="0"/>
                <a:cs typeface="Arial" panose="020B0604020202020204" pitchFamily="34" charset="0"/>
              </a:rPr>
              <a:t>50 jours</a:t>
            </a:r>
            <a:r>
              <a:rPr lang="fr-FR" sz="1350" dirty="0">
                <a:solidFill>
                  <a:schemeClr val="bg1"/>
                </a:solidFill>
                <a:latin typeface="Arial" panose="020B0604020202020204" pitchFamily="34" charset="0"/>
                <a:cs typeface="Arial" panose="020B0604020202020204" pitchFamily="34" charset="0"/>
              </a:rPr>
              <a:t> </a:t>
            </a:r>
            <a:r>
              <a:rPr lang="fr-FR" sz="1350" dirty="0">
                <a:solidFill>
                  <a:srgbClr val="00FF00"/>
                </a:solidFill>
                <a:latin typeface="Arial" panose="020B0604020202020204" pitchFamily="34" charset="0"/>
                <a:cs typeface="Arial" panose="020B0604020202020204" pitchFamily="34" charset="0"/>
              </a:rPr>
              <a:t>jusqu'au lendemain du septième sabbat</a:t>
            </a:r>
            <a:r>
              <a:rPr lang="fr-FR" sz="1350" dirty="0">
                <a:solidFill>
                  <a:schemeClr val="bg1"/>
                </a:solidFill>
                <a:latin typeface="Arial" panose="020B0604020202020204" pitchFamily="34" charset="0"/>
                <a:cs typeface="Arial" panose="020B0604020202020204" pitchFamily="34" charset="0"/>
              </a:rPr>
              <a:t> </a:t>
            </a:r>
            <a:r>
              <a:rPr lang="fr-FR" sz="1350" dirty="0">
                <a:solidFill>
                  <a:schemeClr val="tx1">
                    <a:lumMod val="65000"/>
                    <a:lumOff val="35000"/>
                  </a:schemeClr>
                </a:solidFill>
                <a:latin typeface="Arial" panose="020B0604020202020204" pitchFamily="34" charset="0"/>
                <a:cs typeface="Arial" panose="020B0604020202020204" pitchFamily="34" charset="0"/>
              </a:rPr>
              <a:t>et vous ferez une offrande nouvelle à YHWH.</a:t>
            </a:r>
          </a:p>
        </p:txBody>
      </p:sp>
      <p:sp>
        <p:nvSpPr>
          <p:cNvPr id="11" name="ZoneTexte 10"/>
          <p:cNvSpPr txBox="1"/>
          <p:nvPr/>
        </p:nvSpPr>
        <p:spPr>
          <a:xfrm>
            <a:off x="6661381" y="628151"/>
            <a:ext cx="2448271" cy="2585323"/>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Lévitique 23.10</a:t>
            </a:r>
          </a:p>
          <a:p>
            <a:endParaRPr lang="fr-FR" sz="1350" dirty="0">
              <a:solidFill>
                <a:schemeClr val="bg1"/>
              </a:solidFill>
              <a:latin typeface="Arial" panose="020B0604020202020204" pitchFamily="34" charset="0"/>
              <a:cs typeface="Arial" panose="020B0604020202020204" pitchFamily="34" charset="0"/>
            </a:endParaRPr>
          </a:p>
          <a:p>
            <a:endParaRPr lang="fr-FR" sz="1350" dirty="0">
              <a:solidFill>
                <a:schemeClr val="bg1"/>
              </a:solidFill>
              <a:latin typeface="Arial" panose="020B0604020202020204" pitchFamily="34" charset="0"/>
              <a:cs typeface="Arial" panose="020B0604020202020204" pitchFamily="34" charset="0"/>
            </a:endParaRP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Lévitique 23.11</a:t>
            </a:r>
          </a:p>
          <a:p>
            <a:endParaRPr lang="fr-FR" sz="1350" dirty="0">
              <a:solidFill>
                <a:schemeClr val="bg1"/>
              </a:solidFill>
              <a:latin typeface="Arial" panose="020B0604020202020204" pitchFamily="34" charset="0"/>
              <a:cs typeface="Arial" panose="020B0604020202020204" pitchFamily="34" charset="0"/>
            </a:endParaRP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Lévitique 23.15</a:t>
            </a:r>
          </a:p>
          <a:p>
            <a:endParaRPr lang="fr-FR" sz="1350" dirty="0">
              <a:solidFill>
                <a:schemeClr val="bg1"/>
              </a:solidFill>
              <a:latin typeface="Arial" panose="020B0604020202020204" pitchFamily="34" charset="0"/>
              <a:cs typeface="Arial" panose="020B0604020202020204" pitchFamily="34" charset="0"/>
            </a:endParaRP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Lévitique 23.16</a:t>
            </a:r>
          </a:p>
          <a:p>
            <a:endParaRPr lang="fr-FR" sz="135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0" y="28210"/>
            <a:ext cx="9143999" cy="400110"/>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Spectral Light" panose="02020302060000000000" pitchFamily="18" charset="0"/>
                <a:cs typeface="Times New Roman"/>
              </a:rPr>
              <a:t>~  </a:t>
            </a:r>
            <a:r>
              <a:rPr lang="fr-FR" sz="2000" dirty="0">
                <a:solidFill>
                  <a:schemeClr val="bg1"/>
                </a:solidFill>
                <a:latin typeface="Spectral Light" panose="02020302060000000000" pitchFamily="18" charset="0"/>
                <a:ea typeface="Batang" panose="02030600000101010101" pitchFamily="18" charset="-127"/>
                <a:cs typeface="Arial" panose="020B0604020202020204" pitchFamily="34" charset="0"/>
              </a:rPr>
              <a:t>50 jours </a:t>
            </a:r>
            <a:r>
              <a:rPr lang="fr-FR" sz="2000" b="1" dirty="0">
                <a:solidFill>
                  <a:schemeClr val="bg1"/>
                </a:solidFill>
                <a:effectLst>
                  <a:outerShdw blurRad="38100" dist="38100" dir="2700000" algn="tl">
                    <a:srgbClr val="000000">
                      <a:alpha val="43137"/>
                    </a:srgbClr>
                  </a:outerShdw>
                </a:effectLst>
                <a:latin typeface="Spectral Light" panose="02020302060000000000" pitchFamily="18" charset="0"/>
                <a:cs typeface="Times New Roman"/>
              </a:rPr>
              <a:t>~</a:t>
            </a:r>
            <a:endParaRPr lang="fr-FR" sz="2000" b="1" dirty="0">
              <a:solidFill>
                <a:schemeClr val="bg1"/>
              </a:solidFill>
              <a:effectLst>
                <a:outerShdw blurRad="38100" dist="38100" dir="2700000" algn="tl">
                  <a:srgbClr val="000000">
                    <a:alpha val="43137"/>
                  </a:srgbClr>
                </a:outerShdw>
              </a:effectLst>
              <a:latin typeface="Spectral Light" panose="02020302060000000000" pitchFamily="18" charset="0"/>
              <a:cs typeface="Arial" panose="020B0604020202020204" pitchFamily="34" charset="0"/>
            </a:endParaRPr>
          </a:p>
        </p:txBody>
      </p:sp>
      <p:pic>
        <p:nvPicPr>
          <p:cNvPr id="13" name="Picture 2" descr="Image result for old fashioned key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577513" flipH="1">
            <a:off x="-38184" y="3755131"/>
            <a:ext cx="2093060" cy="88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146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83</a:t>
            </a:fld>
            <a:endParaRPr lang="fr-FR" dirty="0">
              <a:solidFill>
                <a:schemeClr val="bg1">
                  <a:lumMod val="75000"/>
                </a:schemeClr>
              </a:solidFill>
            </a:endParaRPr>
          </a:p>
        </p:txBody>
      </p:sp>
      <p:sp>
        <p:nvSpPr>
          <p:cNvPr id="10" name="ZoneTexte 9"/>
          <p:cNvSpPr txBox="1"/>
          <p:nvPr/>
        </p:nvSpPr>
        <p:spPr>
          <a:xfrm>
            <a:off x="141387" y="627534"/>
            <a:ext cx="8823101" cy="1585049"/>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 </a:t>
            </a:r>
            <a:r>
              <a:rPr lang="fr-FR" sz="1350" dirty="0">
                <a:solidFill>
                  <a:srgbClr val="00FF00"/>
                </a:solidFill>
                <a:latin typeface="Arial" panose="020B0604020202020204" pitchFamily="34" charset="0"/>
                <a:cs typeface="Arial" panose="020B0604020202020204" pitchFamily="34" charset="0"/>
              </a:rPr>
              <a:t>sept semaines entières </a:t>
            </a:r>
            <a:r>
              <a:rPr lang="fr-FR" sz="1350" dirty="0">
                <a:solidFill>
                  <a:schemeClr val="bg1"/>
                </a:solidFill>
                <a:latin typeface="Arial" panose="020B0604020202020204" pitchFamily="34" charset="0"/>
                <a:cs typeface="Arial" panose="020B0604020202020204" pitchFamily="34" charset="0"/>
              </a:rPr>
              <a:t>»</a:t>
            </a: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	- </a:t>
            </a:r>
            <a:r>
              <a:rPr lang="fr-FR" sz="1350" dirty="0">
                <a:solidFill>
                  <a:srgbClr val="00FF00"/>
                </a:solidFill>
                <a:latin typeface="Arial" panose="020B0604020202020204" pitchFamily="34" charset="0"/>
                <a:cs typeface="Arial" panose="020B0604020202020204" pitchFamily="34" charset="0"/>
              </a:rPr>
              <a:t>Sept</a:t>
            </a:r>
            <a:r>
              <a:rPr lang="fr-FR" sz="1350" dirty="0">
                <a:solidFill>
                  <a:schemeClr val="bg1"/>
                </a:solidFill>
                <a:latin typeface="Arial" panose="020B0604020202020204" pitchFamily="34" charset="0"/>
                <a:cs typeface="Arial" panose="020B0604020202020204" pitchFamily="34" charset="0"/>
              </a:rPr>
              <a:t> :1/2/3/4/5/6/7</a:t>
            </a:r>
          </a:p>
          <a:p>
            <a:endParaRPr lang="fr-FR" sz="80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	- </a:t>
            </a:r>
            <a:r>
              <a:rPr lang="fr-FR" sz="1350" dirty="0">
                <a:solidFill>
                  <a:srgbClr val="00FF00"/>
                </a:solidFill>
                <a:latin typeface="Arial" panose="020B0604020202020204" pitchFamily="34" charset="0"/>
                <a:cs typeface="Arial" panose="020B0604020202020204" pitchFamily="34" charset="0"/>
              </a:rPr>
              <a:t>Semaine</a:t>
            </a:r>
            <a:r>
              <a:rPr lang="fr-FR" sz="1350" dirty="0">
                <a:solidFill>
                  <a:schemeClr val="bg1"/>
                </a:solidFill>
                <a:latin typeface="Arial" panose="020B0604020202020204" pitchFamily="34" charset="0"/>
                <a:cs typeface="Arial" panose="020B0604020202020204" pitchFamily="34" charset="0"/>
              </a:rPr>
              <a:t> : du 1</a:t>
            </a:r>
            <a:r>
              <a:rPr lang="fr-FR" sz="1350" baseline="30000" dirty="0">
                <a:solidFill>
                  <a:schemeClr val="bg1"/>
                </a:solidFill>
                <a:latin typeface="Arial" panose="020B0604020202020204" pitchFamily="34" charset="0"/>
                <a:cs typeface="Arial" panose="020B0604020202020204" pitchFamily="34" charset="0"/>
              </a:rPr>
              <a:t>er</a:t>
            </a:r>
            <a:r>
              <a:rPr lang="fr-FR" sz="1350" dirty="0">
                <a:solidFill>
                  <a:schemeClr val="bg1"/>
                </a:solidFill>
                <a:latin typeface="Arial" panose="020B0604020202020204" pitchFamily="34" charset="0"/>
                <a:cs typeface="Arial" panose="020B0604020202020204" pitchFamily="34" charset="0"/>
              </a:rPr>
              <a:t> cycle </a:t>
            </a:r>
            <a:r>
              <a:rPr lang="fr-FR" sz="1100" dirty="0">
                <a:solidFill>
                  <a:schemeClr val="bg1"/>
                </a:solidFill>
                <a:latin typeface="Arial" panose="020B0604020202020204" pitchFamily="34" charset="0"/>
                <a:cs typeface="Arial" panose="020B0604020202020204" pitchFamily="34" charset="0"/>
              </a:rPr>
              <a:t>(dimanche) </a:t>
            </a:r>
            <a:r>
              <a:rPr lang="fr-FR" sz="1350" dirty="0">
                <a:solidFill>
                  <a:schemeClr val="bg1"/>
                </a:solidFill>
                <a:latin typeface="Arial" panose="020B0604020202020204" pitchFamily="34" charset="0"/>
                <a:cs typeface="Arial" panose="020B0604020202020204" pitchFamily="34" charset="0"/>
              </a:rPr>
              <a:t>au 7</a:t>
            </a:r>
            <a:r>
              <a:rPr lang="fr-FR" sz="1350" baseline="30000" dirty="0">
                <a:solidFill>
                  <a:schemeClr val="bg1"/>
                </a:solidFill>
                <a:latin typeface="Arial" panose="020B0604020202020204" pitchFamily="34" charset="0"/>
                <a:cs typeface="Arial" panose="020B0604020202020204" pitchFamily="34" charset="0"/>
              </a:rPr>
              <a:t>e</a:t>
            </a:r>
            <a:r>
              <a:rPr lang="fr-FR" sz="1350" dirty="0">
                <a:solidFill>
                  <a:schemeClr val="bg1"/>
                </a:solidFill>
                <a:latin typeface="Arial" panose="020B0604020202020204" pitchFamily="34" charset="0"/>
                <a:cs typeface="Arial" panose="020B0604020202020204" pitchFamily="34" charset="0"/>
              </a:rPr>
              <a:t> cycle </a:t>
            </a:r>
            <a:r>
              <a:rPr lang="fr-FR" sz="1100" dirty="0">
                <a:solidFill>
                  <a:schemeClr val="bg1"/>
                </a:solidFill>
                <a:latin typeface="Arial" panose="020B0604020202020204" pitchFamily="34" charset="0"/>
                <a:cs typeface="Arial" panose="020B0604020202020204" pitchFamily="34" charset="0"/>
              </a:rPr>
              <a:t>(shabbat)</a:t>
            </a:r>
          </a:p>
          <a:p>
            <a:endParaRPr lang="fr-FR" sz="80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	- </a:t>
            </a:r>
            <a:r>
              <a:rPr lang="fr-FR" sz="1350" dirty="0">
                <a:solidFill>
                  <a:srgbClr val="00FF00"/>
                </a:solidFill>
                <a:latin typeface="Arial" panose="020B0604020202020204" pitchFamily="34" charset="0"/>
                <a:cs typeface="Arial" panose="020B0604020202020204" pitchFamily="34" charset="0"/>
              </a:rPr>
              <a:t>Entière</a:t>
            </a:r>
            <a:r>
              <a:rPr lang="fr-FR" sz="1350" dirty="0">
                <a:solidFill>
                  <a:schemeClr val="bg1"/>
                </a:solidFill>
                <a:latin typeface="Arial" panose="020B0604020202020204" pitchFamily="34" charset="0"/>
                <a:cs typeface="Arial" panose="020B0604020202020204" pitchFamily="34" charset="0"/>
              </a:rPr>
              <a:t> (complète) = du 1</a:t>
            </a:r>
            <a:r>
              <a:rPr lang="fr-FR" sz="1350" baseline="30000" dirty="0">
                <a:solidFill>
                  <a:schemeClr val="bg1"/>
                </a:solidFill>
                <a:latin typeface="Arial" panose="020B0604020202020204" pitchFamily="34" charset="0"/>
                <a:cs typeface="Arial" panose="020B0604020202020204" pitchFamily="34" charset="0"/>
              </a:rPr>
              <a:t>er</a:t>
            </a:r>
            <a:r>
              <a:rPr lang="fr-FR" sz="1350" dirty="0">
                <a:solidFill>
                  <a:schemeClr val="bg1"/>
                </a:solidFill>
                <a:latin typeface="Arial" panose="020B0604020202020204" pitchFamily="34" charset="0"/>
                <a:cs typeface="Arial" panose="020B0604020202020204" pitchFamily="34" charset="0"/>
              </a:rPr>
              <a:t> cycle (dimanche) au 7</a:t>
            </a:r>
            <a:r>
              <a:rPr lang="fr-FR" sz="1350" baseline="30000" dirty="0">
                <a:solidFill>
                  <a:schemeClr val="bg1"/>
                </a:solidFill>
                <a:latin typeface="Arial" panose="020B0604020202020204" pitchFamily="34" charset="0"/>
                <a:cs typeface="Arial" panose="020B0604020202020204" pitchFamily="34" charset="0"/>
              </a:rPr>
              <a:t>e</a:t>
            </a:r>
            <a:r>
              <a:rPr lang="fr-FR" sz="1350" dirty="0">
                <a:solidFill>
                  <a:schemeClr val="bg1"/>
                </a:solidFill>
                <a:latin typeface="Arial" panose="020B0604020202020204" pitchFamily="34" charset="0"/>
                <a:cs typeface="Arial" panose="020B0604020202020204" pitchFamily="34" charset="0"/>
              </a:rPr>
              <a:t> cycle (shabbat)</a:t>
            </a:r>
          </a:p>
          <a:p>
            <a:r>
              <a:rPr lang="fr-FR" sz="1350" dirty="0">
                <a:solidFill>
                  <a:schemeClr val="bg1"/>
                </a:solidFill>
                <a:latin typeface="Arial" panose="020B0604020202020204" pitchFamily="34" charset="0"/>
                <a:cs typeface="Arial" panose="020B0604020202020204" pitchFamily="34" charset="0"/>
              </a:rPr>
              <a:t>	  Considérez l’exemple de la semaine de la manne et celui du jour de la Crucifixion du </a:t>
            </a:r>
            <a:r>
              <a:rPr lang="fr-FR" sz="1350" dirty="0" err="1">
                <a:solidFill>
                  <a:schemeClr val="bg1"/>
                </a:solidFill>
                <a:latin typeface="Arial" panose="020B0604020202020204" pitchFamily="34" charset="0"/>
                <a:cs typeface="Arial" panose="020B0604020202020204" pitchFamily="34" charset="0"/>
              </a:rPr>
              <a:t>MashiYah</a:t>
            </a:r>
            <a:endParaRPr lang="fr-FR" sz="135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0" y="28210"/>
            <a:ext cx="9143999" cy="400110"/>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Spectral Light" panose="02020302060000000000" pitchFamily="18" charset="0"/>
                <a:cs typeface="Times New Roman"/>
              </a:rPr>
              <a:t>~  </a:t>
            </a:r>
            <a:r>
              <a:rPr lang="fr-FR" sz="2000" dirty="0">
                <a:solidFill>
                  <a:schemeClr val="bg1"/>
                </a:solidFill>
                <a:latin typeface="Spectral Light" panose="02020302060000000000" pitchFamily="18" charset="0"/>
                <a:ea typeface="Batang" panose="02030600000101010101" pitchFamily="18" charset="-127"/>
                <a:cs typeface="Arial" panose="020B0604020202020204" pitchFamily="34" charset="0"/>
              </a:rPr>
              <a:t>50 jours </a:t>
            </a:r>
            <a:r>
              <a:rPr lang="fr-FR" sz="2000" b="1" dirty="0">
                <a:solidFill>
                  <a:schemeClr val="bg1"/>
                </a:solidFill>
                <a:effectLst>
                  <a:outerShdw blurRad="38100" dist="38100" dir="2700000" algn="tl">
                    <a:srgbClr val="000000">
                      <a:alpha val="43137"/>
                    </a:srgbClr>
                  </a:outerShdw>
                </a:effectLst>
                <a:latin typeface="Spectral Light" panose="02020302060000000000" pitchFamily="18" charset="0"/>
                <a:cs typeface="Times New Roman"/>
              </a:rPr>
              <a:t>~</a:t>
            </a:r>
            <a:endParaRPr lang="fr-FR" sz="2000" b="1" dirty="0">
              <a:solidFill>
                <a:schemeClr val="bg1"/>
              </a:solidFill>
              <a:effectLst>
                <a:outerShdw blurRad="38100" dist="38100" dir="2700000" algn="tl">
                  <a:srgbClr val="000000">
                    <a:alpha val="43137"/>
                  </a:srgbClr>
                </a:outerShdw>
              </a:effectLst>
              <a:latin typeface="Spectral Light" panose="02020302060000000000" pitchFamily="18" charset="0"/>
              <a:cs typeface="Arial" panose="020B0604020202020204" pitchFamily="34" charset="0"/>
            </a:endParaRPr>
          </a:p>
        </p:txBody>
      </p:sp>
      <p:pic>
        <p:nvPicPr>
          <p:cNvPr id="13" name="Picture 2" descr="Image result for old fashioned key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577513" flipH="1">
            <a:off x="7048740" y="282814"/>
            <a:ext cx="1867432" cy="79188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863588" y="2456431"/>
            <a:ext cx="7416823" cy="2123658"/>
          </a:xfrm>
          <a:prstGeom prst="rect">
            <a:avLst/>
          </a:prstGeom>
          <a:noFill/>
          <a:ln w="6350">
            <a:solidFill>
              <a:schemeClr val="bg1"/>
            </a:solidFill>
          </a:ln>
          <a:effectLst>
            <a:glow rad="63500">
              <a:schemeClr val="accent3">
                <a:satMod val="175000"/>
                <a:alpha val="40000"/>
              </a:schemeClr>
            </a:glow>
          </a:effectLst>
        </p:spPr>
        <p:txBody>
          <a:bodyPr wrap="square" rtlCol="0">
            <a:spAutoFit/>
          </a:bodyPr>
          <a:lstStyle/>
          <a:p>
            <a:pPr algn="ctr"/>
            <a:endParaRPr lang="fr-FR" sz="800" dirty="0">
              <a:solidFill>
                <a:srgbClr val="FFFF00"/>
              </a:solidFill>
              <a:latin typeface="Arial" panose="020B0604020202020204" pitchFamily="34" charset="0"/>
              <a:cs typeface="Arial" panose="020B0604020202020204" pitchFamily="34" charset="0"/>
            </a:endParaRPr>
          </a:p>
          <a:p>
            <a:pPr algn="ctr"/>
            <a:r>
              <a:rPr lang="fr-FR" sz="1600" dirty="0">
                <a:solidFill>
                  <a:srgbClr val="FFFF00"/>
                </a:solidFill>
                <a:latin typeface="Arial" panose="020B0604020202020204" pitchFamily="34" charset="0"/>
                <a:cs typeface="Arial" panose="020B0604020202020204" pitchFamily="34" charset="0"/>
              </a:rPr>
              <a:t>La seule configuration</a:t>
            </a:r>
            <a:r>
              <a:rPr lang="fr-FR" sz="1600" dirty="0">
                <a:solidFill>
                  <a:schemeClr val="bg1"/>
                </a:solidFill>
                <a:latin typeface="Arial" panose="020B0604020202020204" pitchFamily="34" charset="0"/>
                <a:cs typeface="Arial" panose="020B0604020202020204" pitchFamily="34" charset="0"/>
              </a:rPr>
              <a:t> possible pour être </a:t>
            </a:r>
            <a:r>
              <a:rPr lang="fr-FR" sz="1600" dirty="0">
                <a:solidFill>
                  <a:srgbClr val="FFFF00"/>
                </a:solidFill>
                <a:latin typeface="Arial" panose="020B0604020202020204" pitchFamily="34" charset="0"/>
                <a:cs typeface="Arial" panose="020B0604020202020204" pitchFamily="34" charset="0"/>
              </a:rPr>
              <a:t>conforme</a:t>
            </a:r>
            <a:r>
              <a:rPr lang="fr-FR" sz="1600" dirty="0">
                <a:solidFill>
                  <a:schemeClr val="bg1"/>
                </a:solidFill>
                <a:latin typeface="Arial" panose="020B0604020202020204" pitchFamily="34" charset="0"/>
                <a:cs typeface="Arial" panose="020B0604020202020204" pitchFamily="34" charset="0"/>
              </a:rPr>
              <a:t> aux instructions de </a:t>
            </a:r>
            <a:r>
              <a:rPr lang="fr-FR" sz="1600" dirty="0">
                <a:solidFill>
                  <a:srgbClr val="FFFF00"/>
                </a:solidFill>
                <a:latin typeface="Arial" panose="020B0604020202020204" pitchFamily="34" charset="0"/>
                <a:cs typeface="Arial" panose="020B0604020202020204" pitchFamily="34" charset="0"/>
              </a:rPr>
              <a:t>Yahuah</a:t>
            </a:r>
          </a:p>
          <a:p>
            <a:pPr algn="ctr"/>
            <a:endParaRPr lang="fr-FR" sz="1000" dirty="0">
              <a:solidFill>
                <a:schemeClr val="bg1"/>
              </a:solidFill>
              <a:latin typeface="Arial" panose="020B0604020202020204" pitchFamily="34" charset="0"/>
              <a:cs typeface="Arial" panose="020B0604020202020204" pitchFamily="34" charset="0"/>
            </a:endParaRPr>
          </a:p>
          <a:p>
            <a:pPr algn="ctr"/>
            <a:r>
              <a:rPr lang="fr-FR" sz="1600" dirty="0">
                <a:solidFill>
                  <a:schemeClr val="bg1"/>
                </a:solidFill>
                <a:latin typeface="Arial" panose="020B0604020202020204" pitchFamily="34" charset="0"/>
                <a:cs typeface="Arial" panose="020B0604020202020204" pitchFamily="34" charset="0"/>
              </a:rPr>
              <a:t>est de commencer le compte des </a:t>
            </a:r>
            <a:r>
              <a:rPr lang="fr-FR" sz="1600" dirty="0">
                <a:solidFill>
                  <a:srgbClr val="00FF00"/>
                </a:solidFill>
                <a:latin typeface="Arial" panose="020B0604020202020204" pitchFamily="34" charset="0"/>
                <a:cs typeface="Arial" panose="020B0604020202020204" pitchFamily="34" charset="0"/>
              </a:rPr>
              <a:t>7 semaines entières</a:t>
            </a:r>
          </a:p>
          <a:p>
            <a:pPr algn="ctr"/>
            <a:endParaRPr lang="fr-FR" sz="1000" dirty="0">
              <a:solidFill>
                <a:schemeClr val="bg1"/>
              </a:solidFill>
              <a:latin typeface="Arial" panose="020B0604020202020204" pitchFamily="34" charset="0"/>
              <a:cs typeface="Arial" panose="020B0604020202020204" pitchFamily="34" charset="0"/>
            </a:endParaRPr>
          </a:p>
          <a:p>
            <a:pPr algn="ctr"/>
            <a:r>
              <a:rPr lang="fr-FR" sz="1600" u="sng" dirty="0">
                <a:solidFill>
                  <a:schemeClr val="bg1"/>
                </a:solidFill>
                <a:latin typeface="Arial" panose="020B0604020202020204" pitchFamily="34" charset="0"/>
                <a:cs typeface="Arial" panose="020B0604020202020204" pitchFamily="34" charset="0"/>
              </a:rPr>
              <a:t>à partir du</a:t>
            </a:r>
            <a:r>
              <a:rPr lang="fr-FR" sz="1600" dirty="0">
                <a:solidFill>
                  <a:schemeClr val="bg1"/>
                </a:solidFill>
                <a:latin typeface="Arial" panose="020B0604020202020204" pitchFamily="34" charset="0"/>
                <a:cs typeface="Arial" panose="020B0604020202020204" pitchFamily="34" charset="0"/>
              </a:rPr>
              <a:t> </a:t>
            </a:r>
            <a:r>
              <a:rPr lang="fr-FR" sz="1600" dirty="0">
                <a:solidFill>
                  <a:srgbClr val="00B0F0"/>
                </a:solidFill>
                <a:latin typeface="Arial" panose="020B0604020202020204" pitchFamily="34" charset="0"/>
                <a:cs typeface="Arial" panose="020B0604020202020204" pitchFamily="34" charset="0"/>
              </a:rPr>
              <a:t>1</a:t>
            </a:r>
            <a:r>
              <a:rPr lang="fr-FR" sz="1600" baseline="30000" dirty="0">
                <a:solidFill>
                  <a:srgbClr val="00B0F0"/>
                </a:solidFill>
                <a:latin typeface="Arial" panose="020B0604020202020204" pitchFamily="34" charset="0"/>
                <a:cs typeface="Arial" panose="020B0604020202020204" pitchFamily="34" charset="0"/>
              </a:rPr>
              <a:t>er</a:t>
            </a:r>
            <a:r>
              <a:rPr lang="fr-FR" sz="1600" dirty="0">
                <a:solidFill>
                  <a:srgbClr val="00B0F0"/>
                </a:solidFill>
                <a:latin typeface="Arial" panose="020B0604020202020204" pitchFamily="34" charset="0"/>
                <a:cs typeface="Arial" panose="020B0604020202020204" pitchFamily="34" charset="0"/>
              </a:rPr>
              <a:t> cycle de la semaine</a:t>
            </a:r>
            <a:r>
              <a:rPr lang="fr-FR" sz="1600" dirty="0">
                <a:solidFill>
                  <a:schemeClr val="bg1"/>
                </a:solidFill>
                <a:latin typeface="Arial" panose="020B0604020202020204" pitchFamily="34" charset="0"/>
                <a:cs typeface="Arial" panose="020B0604020202020204" pitchFamily="34" charset="0"/>
              </a:rPr>
              <a:t> </a:t>
            </a:r>
            <a:r>
              <a:rPr lang="fr-FR" sz="1200" dirty="0">
                <a:solidFill>
                  <a:schemeClr val="bg1"/>
                </a:solidFill>
                <a:latin typeface="Arial" panose="020B0604020202020204" pitchFamily="34" charset="0"/>
                <a:cs typeface="Arial" panose="020B0604020202020204" pitchFamily="34" charset="0"/>
              </a:rPr>
              <a:t>(dimanche)</a:t>
            </a:r>
            <a:r>
              <a:rPr lang="fr-FR" sz="1600" dirty="0">
                <a:solidFill>
                  <a:schemeClr val="bg1"/>
                </a:solidFill>
                <a:latin typeface="Arial" panose="020B0604020202020204" pitchFamily="34" charset="0"/>
                <a:cs typeface="Arial" panose="020B0604020202020204" pitchFamily="34" charset="0"/>
              </a:rPr>
              <a:t>,</a:t>
            </a:r>
          </a:p>
          <a:p>
            <a:pPr algn="ctr"/>
            <a:endParaRPr lang="fr-FR" sz="800" dirty="0">
              <a:solidFill>
                <a:schemeClr val="bg1"/>
              </a:solidFill>
              <a:latin typeface="Arial" panose="020B0604020202020204" pitchFamily="34" charset="0"/>
              <a:cs typeface="Arial" panose="020B0604020202020204" pitchFamily="34" charset="0"/>
            </a:endParaRPr>
          </a:p>
          <a:p>
            <a:pPr algn="ctr"/>
            <a:r>
              <a:rPr lang="fr-FR" sz="1600" dirty="0">
                <a:solidFill>
                  <a:schemeClr val="bg1"/>
                </a:solidFill>
                <a:latin typeface="Arial" panose="020B0604020202020204" pitchFamily="34" charset="0"/>
                <a:cs typeface="Arial" panose="020B0604020202020204" pitchFamily="34" charset="0"/>
              </a:rPr>
              <a:t>ce qui signifie que le shabbat évoqué en Lévitique 23.11</a:t>
            </a:r>
          </a:p>
          <a:p>
            <a:pPr algn="ctr"/>
            <a:endParaRPr lang="fr-FR" sz="800" dirty="0">
              <a:solidFill>
                <a:schemeClr val="bg1"/>
              </a:solidFill>
              <a:latin typeface="Arial" panose="020B0604020202020204" pitchFamily="34" charset="0"/>
              <a:cs typeface="Arial" panose="020B0604020202020204" pitchFamily="34" charset="0"/>
            </a:endParaRPr>
          </a:p>
          <a:p>
            <a:pPr algn="ctr"/>
            <a:r>
              <a:rPr lang="fr-FR" sz="1600" dirty="0">
                <a:solidFill>
                  <a:schemeClr val="bg1"/>
                </a:solidFill>
                <a:latin typeface="Arial" panose="020B0604020202020204" pitchFamily="34" charset="0"/>
                <a:cs typeface="Arial" panose="020B0604020202020204" pitchFamily="34" charset="0"/>
              </a:rPr>
              <a:t>est le shabbat </a:t>
            </a:r>
            <a:r>
              <a:rPr lang="fr-FR" sz="1600" u="sng" dirty="0">
                <a:solidFill>
                  <a:schemeClr val="bg1"/>
                </a:solidFill>
                <a:latin typeface="Arial" panose="020B0604020202020204" pitchFamily="34" charset="0"/>
                <a:cs typeface="Arial" panose="020B0604020202020204" pitchFamily="34" charset="0"/>
              </a:rPr>
              <a:t>hebdomadaire</a:t>
            </a:r>
            <a:r>
              <a:rPr lang="fr-FR" sz="1600" dirty="0">
                <a:solidFill>
                  <a:schemeClr val="bg1"/>
                </a:solidFill>
                <a:latin typeface="Arial" panose="020B0604020202020204" pitchFamily="34" charset="0"/>
                <a:cs typeface="Arial" panose="020B0604020202020204" pitchFamily="34" charset="0"/>
              </a:rPr>
              <a:t> </a:t>
            </a:r>
            <a:r>
              <a:rPr lang="fr-FR" sz="1200" dirty="0">
                <a:solidFill>
                  <a:schemeClr val="bg1"/>
                </a:solidFill>
                <a:latin typeface="Arial" panose="020B0604020202020204" pitchFamily="34" charset="0"/>
                <a:cs typeface="Arial" panose="020B0604020202020204" pitchFamily="34" charset="0"/>
              </a:rPr>
              <a:t>(samedi)</a:t>
            </a:r>
            <a:r>
              <a:rPr lang="fr-FR" sz="1600" dirty="0">
                <a:solidFill>
                  <a:schemeClr val="bg1"/>
                </a:solidFill>
                <a:latin typeface="Arial" panose="020B0604020202020204" pitchFamily="34" charset="0"/>
                <a:cs typeface="Arial" panose="020B0604020202020204" pitchFamily="34" charset="0"/>
              </a:rPr>
              <a:t>.</a:t>
            </a:r>
          </a:p>
          <a:p>
            <a:pPr algn="ctr"/>
            <a:endParaRPr lang="fr-FR"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70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500"/>
                                        <p:tgtEl>
                                          <p:spTgt spid="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animEffect transition="in" filter="fade">
                                      <p:cBhvr>
                                        <p:cTn id="17" dur="500"/>
                                        <p:tgtEl>
                                          <p:spTgt spid="1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wipe(left)">
                                      <p:cBhvr>
                                        <p:cTn id="22" dur="1000"/>
                                        <p:tgtEl>
                                          <p:spTgt spid="10">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95"/>
            <a:ext cx="9154117" cy="5174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9167045" cy="5174421"/>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84</a:t>
            </a:fld>
            <a:endParaRPr lang="fr-FR" dirty="0">
              <a:solidFill>
                <a:schemeClr val="bg1">
                  <a:lumMod val="75000"/>
                </a:schemeClr>
              </a:solidFill>
            </a:endParaRPr>
          </a:p>
        </p:txBody>
      </p:sp>
      <p:sp>
        <p:nvSpPr>
          <p:cNvPr id="28"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14052-953B-4273-8F47-BF25327D5B24}" type="slidenum">
              <a:rPr lang="en-US" smtClean="0"/>
              <a:pPr/>
              <a:t>84</a:t>
            </a:fld>
            <a:endParaRPr lang="en-US"/>
          </a:p>
        </p:txBody>
      </p:sp>
      <p:graphicFrame>
        <p:nvGraphicFramePr>
          <p:cNvPr id="29" name="Table 3"/>
          <p:cNvGraphicFramePr>
            <a:graphicFrameLocks noGrp="1"/>
          </p:cNvGraphicFramePr>
          <p:nvPr>
            <p:extLst>
              <p:ext uri="{D42A27DB-BD31-4B8C-83A1-F6EECF244321}">
                <p14:modId xmlns:p14="http://schemas.microsoft.com/office/powerpoint/2010/main" val="1881135375"/>
              </p:ext>
            </p:extLst>
          </p:nvPr>
        </p:nvGraphicFramePr>
        <p:xfrm>
          <a:off x="755574" y="863030"/>
          <a:ext cx="7776864" cy="3908236"/>
        </p:xfrm>
        <a:graphic>
          <a:graphicData uri="http://schemas.openxmlformats.org/drawingml/2006/table">
            <a:tbl>
              <a:tblPr firstRow="1" bandRow="1">
                <a:tableStyleId>{21E4AEA4-8DFA-4A89-87EB-49C32662AFE0}</a:tableStyleId>
              </a:tblPr>
              <a:tblGrid>
                <a:gridCol w="972108">
                  <a:extLst>
                    <a:ext uri="{9D8B030D-6E8A-4147-A177-3AD203B41FA5}">
                      <a16:colId xmlns:a16="http://schemas.microsoft.com/office/drawing/2014/main" val="20000"/>
                    </a:ext>
                  </a:extLst>
                </a:gridCol>
                <a:gridCol w="972108">
                  <a:extLst>
                    <a:ext uri="{9D8B030D-6E8A-4147-A177-3AD203B41FA5}">
                      <a16:colId xmlns:a16="http://schemas.microsoft.com/office/drawing/2014/main" val="20001"/>
                    </a:ext>
                  </a:extLst>
                </a:gridCol>
                <a:gridCol w="972108">
                  <a:extLst>
                    <a:ext uri="{9D8B030D-6E8A-4147-A177-3AD203B41FA5}">
                      <a16:colId xmlns:a16="http://schemas.microsoft.com/office/drawing/2014/main" val="20002"/>
                    </a:ext>
                  </a:extLst>
                </a:gridCol>
                <a:gridCol w="972108">
                  <a:extLst>
                    <a:ext uri="{9D8B030D-6E8A-4147-A177-3AD203B41FA5}">
                      <a16:colId xmlns:a16="http://schemas.microsoft.com/office/drawing/2014/main" val="20003"/>
                    </a:ext>
                  </a:extLst>
                </a:gridCol>
                <a:gridCol w="972108">
                  <a:extLst>
                    <a:ext uri="{9D8B030D-6E8A-4147-A177-3AD203B41FA5}">
                      <a16:colId xmlns:a16="http://schemas.microsoft.com/office/drawing/2014/main" val="20004"/>
                    </a:ext>
                  </a:extLst>
                </a:gridCol>
                <a:gridCol w="972108">
                  <a:extLst>
                    <a:ext uri="{9D8B030D-6E8A-4147-A177-3AD203B41FA5}">
                      <a16:colId xmlns:a16="http://schemas.microsoft.com/office/drawing/2014/main" val="20005"/>
                    </a:ext>
                  </a:extLst>
                </a:gridCol>
                <a:gridCol w="972108">
                  <a:extLst>
                    <a:ext uri="{9D8B030D-6E8A-4147-A177-3AD203B41FA5}">
                      <a16:colId xmlns:a16="http://schemas.microsoft.com/office/drawing/2014/main" val="20006"/>
                    </a:ext>
                  </a:extLst>
                </a:gridCol>
                <a:gridCol w="972108">
                  <a:extLst>
                    <a:ext uri="{9D8B030D-6E8A-4147-A177-3AD203B41FA5}">
                      <a16:colId xmlns:a16="http://schemas.microsoft.com/office/drawing/2014/main" val="20007"/>
                    </a:ext>
                  </a:extLst>
                </a:gridCol>
              </a:tblGrid>
              <a:tr h="251460">
                <a:tc>
                  <a:txBody>
                    <a:bodyPr/>
                    <a:lstStyle/>
                    <a:p>
                      <a:pPr algn="ctr"/>
                      <a:r>
                        <a:rPr lang="en-US" sz="1000" dirty="0"/>
                        <a:t>1</a:t>
                      </a:r>
                      <a:r>
                        <a:rPr lang="en-US" sz="1000" baseline="30000" dirty="0"/>
                        <a:t>er</a:t>
                      </a:r>
                      <a:r>
                        <a:rPr lang="en-US" sz="1000" dirty="0"/>
                        <a:t> (Dim)</a:t>
                      </a: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77470" h="12700" prst="softRound"/>
                      <a:lightRig rig="flood" dir="t"/>
                    </a:cell3D>
                  </a:tcPr>
                </a:tc>
                <a:tc>
                  <a:txBody>
                    <a:bodyPr/>
                    <a:lstStyle/>
                    <a:p>
                      <a:pPr algn="ctr"/>
                      <a:r>
                        <a:rPr lang="en-US" sz="1000" dirty="0"/>
                        <a:t>2</a:t>
                      </a:r>
                      <a:r>
                        <a:rPr lang="en-US" sz="1000" baseline="30000" dirty="0"/>
                        <a:t>e</a:t>
                      </a:r>
                      <a:r>
                        <a:rPr lang="en-US" sz="1000" dirty="0"/>
                        <a:t> (</a:t>
                      </a:r>
                      <a:r>
                        <a:rPr lang="en-US" sz="1000" dirty="0" err="1"/>
                        <a:t>Lun</a:t>
                      </a:r>
                      <a:r>
                        <a:rPr lang="en-US" sz="1000" dirty="0"/>
                        <a:t>)</a:t>
                      </a: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77470" h="12700" prst="softRound"/>
                      <a:lightRig rig="flood" dir="t"/>
                    </a:cell3D>
                  </a:tcPr>
                </a:tc>
                <a:tc>
                  <a:txBody>
                    <a:bodyPr/>
                    <a:lstStyle/>
                    <a:p>
                      <a:pPr algn="ctr"/>
                      <a:r>
                        <a:rPr lang="en-US" sz="1000" dirty="0"/>
                        <a:t>3</a:t>
                      </a:r>
                      <a:r>
                        <a:rPr lang="en-US" sz="1000" baseline="30000" dirty="0"/>
                        <a:t>e</a:t>
                      </a:r>
                      <a:r>
                        <a:rPr lang="en-US" sz="1000" dirty="0"/>
                        <a:t> (Mar)</a:t>
                      </a: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77470" h="12700" prst="softRound"/>
                      <a:lightRig rig="flood" dir="t"/>
                    </a:cell3D>
                  </a:tcPr>
                </a:tc>
                <a:tc>
                  <a:txBody>
                    <a:bodyPr/>
                    <a:lstStyle/>
                    <a:p>
                      <a:pPr algn="ctr"/>
                      <a:r>
                        <a:rPr lang="en-US" sz="1000" dirty="0"/>
                        <a:t>4</a:t>
                      </a:r>
                      <a:r>
                        <a:rPr lang="en-US" sz="1000" baseline="30000" dirty="0"/>
                        <a:t>e</a:t>
                      </a:r>
                      <a:r>
                        <a:rPr lang="en-US" sz="1000" dirty="0"/>
                        <a:t> (</a:t>
                      </a:r>
                      <a:r>
                        <a:rPr lang="en-US" sz="1000" dirty="0" err="1"/>
                        <a:t>Mer</a:t>
                      </a:r>
                      <a:r>
                        <a:rPr lang="en-US" sz="1000" dirty="0"/>
                        <a:t>)</a:t>
                      </a: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77470" h="12700" prst="softRound"/>
                      <a:lightRig rig="flood" dir="t"/>
                    </a:cell3D>
                  </a:tcPr>
                </a:tc>
                <a:tc>
                  <a:txBody>
                    <a:bodyPr/>
                    <a:lstStyle/>
                    <a:p>
                      <a:pPr algn="ctr"/>
                      <a:r>
                        <a:rPr lang="en-US" sz="1000" dirty="0"/>
                        <a:t>5</a:t>
                      </a:r>
                      <a:r>
                        <a:rPr lang="en-US" sz="1000" baseline="30000" dirty="0"/>
                        <a:t>e</a:t>
                      </a:r>
                      <a:r>
                        <a:rPr lang="en-US" sz="1000" dirty="0"/>
                        <a:t> (</a:t>
                      </a:r>
                      <a:r>
                        <a:rPr lang="en-US" sz="1000" dirty="0" err="1"/>
                        <a:t>Jeu</a:t>
                      </a:r>
                      <a:r>
                        <a:rPr lang="en-US" sz="1000" dirty="0"/>
                        <a:t>)</a:t>
                      </a: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77470" h="12700" prst="softRound"/>
                      <a:lightRig rig="flood" dir="t"/>
                    </a:cell3D>
                  </a:tcPr>
                </a:tc>
                <a:tc>
                  <a:txBody>
                    <a:bodyPr/>
                    <a:lstStyle/>
                    <a:p>
                      <a:pPr algn="ctr"/>
                      <a:r>
                        <a:rPr lang="en-US" sz="1000" dirty="0"/>
                        <a:t>6</a:t>
                      </a:r>
                      <a:r>
                        <a:rPr lang="en-US" sz="1000" baseline="30000" dirty="0"/>
                        <a:t>e</a:t>
                      </a:r>
                      <a:r>
                        <a:rPr lang="en-US" sz="1000" dirty="0"/>
                        <a:t> (</a:t>
                      </a:r>
                      <a:r>
                        <a:rPr lang="en-US" sz="1000" dirty="0" err="1"/>
                        <a:t>Ven</a:t>
                      </a:r>
                      <a:r>
                        <a:rPr lang="en-US" sz="1000" dirty="0"/>
                        <a:t>)</a:t>
                      </a: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77470" h="12700" prst="softRound"/>
                      <a:lightRig rig="flood" dir="t"/>
                    </a:cell3D>
                  </a:tcPr>
                </a:tc>
                <a:tc>
                  <a:txBody>
                    <a:bodyPr/>
                    <a:lstStyle/>
                    <a:p>
                      <a:pPr algn="ctr"/>
                      <a:r>
                        <a:rPr lang="en-US" sz="1000" dirty="0"/>
                        <a:t>7</a:t>
                      </a:r>
                      <a:r>
                        <a:rPr lang="en-US" sz="1000" baseline="30000" dirty="0"/>
                        <a:t>e</a:t>
                      </a:r>
                      <a:r>
                        <a:rPr lang="en-US" sz="1000" dirty="0"/>
                        <a:t> (</a:t>
                      </a:r>
                      <a:r>
                        <a:rPr lang="en-US" sz="1000" dirty="0" err="1"/>
                        <a:t>Shab</a:t>
                      </a:r>
                      <a:r>
                        <a:rPr lang="en-US" sz="1000" dirty="0"/>
                        <a:t>)</a:t>
                      </a: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77470" h="12700" prst="softRound"/>
                      <a:lightRig rig="flood" dir="t"/>
                    </a:cell3D>
                  </a:tcPr>
                </a:tc>
                <a:tc>
                  <a:txBody>
                    <a:bodyPr/>
                    <a:lstStyle/>
                    <a:p>
                      <a:pPr algn="ctr"/>
                      <a:endParaRPr lang="en-US" sz="1200" dirty="0"/>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77470" h="12700" prst="softRound"/>
                      <a:lightRig rig="flood" dir="t"/>
                    </a:cell3D>
                    <a:noFill/>
                  </a:tcPr>
                </a:tc>
                <a:extLst>
                  <a:ext uri="{0D108BD9-81ED-4DB2-BD59-A6C34878D82A}">
                    <a16:rowId xmlns:a16="http://schemas.microsoft.com/office/drawing/2014/main" val="10000"/>
                  </a:ext>
                </a:extLst>
              </a:tr>
              <a:tr h="0">
                <a:tc>
                  <a:txBody>
                    <a:bodyPr/>
                    <a:lstStyle/>
                    <a:p>
                      <a:pPr algn="ctr"/>
                      <a:endParaRPr lang="en-US" sz="800" dirty="0"/>
                    </a:p>
                  </a:txBody>
                  <a:tcPr marT="34290" marB="34290">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F2D8CF"/>
                    </a:solidFill>
                  </a:tcPr>
                </a:tc>
                <a:tc>
                  <a:txBody>
                    <a:bodyPr/>
                    <a:lstStyle/>
                    <a:p>
                      <a:pPr algn="ctr"/>
                      <a:endParaRPr lang="en-US" sz="800" dirty="0"/>
                    </a:p>
                  </a:txBody>
                  <a:tcPr marT="34290" marB="34290">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F2D8CF"/>
                    </a:solidFill>
                  </a:tcPr>
                </a:tc>
                <a:tc>
                  <a:txBody>
                    <a:bodyPr/>
                    <a:lstStyle/>
                    <a:p>
                      <a:pPr algn="ctr"/>
                      <a:endParaRPr lang="en-US" sz="800" dirty="0"/>
                    </a:p>
                  </a:txBody>
                  <a:tcPr marT="34290" marB="34290">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tcPr>
                </a:tc>
                <a:tc>
                  <a:txBody>
                    <a:bodyPr/>
                    <a:lstStyle/>
                    <a:p>
                      <a:pPr algn="ctr"/>
                      <a:r>
                        <a:rPr lang="en-US" sz="800" b="1" dirty="0"/>
                        <a:t>Aviv 1</a:t>
                      </a:r>
                    </a:p>
                  </a:txBody>
                  <a:tcPr marT="34290" marB="34290">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FFFF47"/>
                    </a:solidFill>
                  </a:tcPr>
                </a:tc>
                <a:tc>
                  <a:txBody>
                    <a:bodyPr/>
                    <a:lstStyle/>
                    <a:p>
                      <a:pPr marL="0" algn="ctr" defTabSz="914400" rtl="0" eaLnBrk="1" latinLnBrk="0" hangingPunct="1"/>
                      <a:r>
                        <a:rPr lang="en-US" sz="800" kern="1200" dirty="0">
                          <a:solidFill>
                            <a:schemeClr val="dk1"/>
                          </a:solidFill>
                          <a:latin typeface="+mn-lt"/>
                          <a:ea typeface="+mn-ea"/>
                          <a:cs typeface="+mn-cs"/>
                        </a:rPr>
                        <a:t>2</a:t>
                      </a:r>
                    </a:p>
                  </a:txBody>
                  <a:tcPr marT="34290" marB="34290">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tcPr>
                </a:tc>
                <a:tc>
                  <a:txBody>
                    <a:bodyPr/>
                    <a:lstStyle/>
                    <a:p>
                      <a:pPr algn="ctr"/>
                      <a:r>
                        <a:rPr lang="en-US" sz="800" dirty="0"/>
                        <a:t>3</a:t>
                      </a:r>
                    </a:p>
                  </a:txBody>
                  <a:tcPr marT="34290" marB="34290">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tcPr>
                </a:tc>
                <a:tc>
                  <a:txBody>
                    <a:bodyPr/>
                    <a:lstStyle/>
                    <a:p>
                      <a:pPr algn="ctr"/>
                      <a:r>
                        <a:rPr lang="en-US" sz="800" dirty="0"/>
                        <a:t>4</a:t>
                      </a:r>
                    </a:p>
                  </a:txBody>
                  <a:tcPr marT="34290" marB="34290">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tcPr>
                </a:tc>
                <a:tc>
                  <a:txBody>
                    <a:bodyPr/>
                    <a:lstStyle/>
                    <a:p>
                      <a:pPr algn="ctr"/>
                      <a:endParaRPr lang="en-US" sz="1100" dirty="0"/>
                    </a:p>
                  </a:txBody>
                  <a:tcPr marT="34290" marB="34290">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extLst>
                  <a:ext uri="{0D108BD9-81ED-4DB2-BD59-A6C34878D82A}">
                    <a16:rowId xmlns:a16="http://schemas.microsoft.com/office/drawing/2014/main" val="10001"/>
                  </a:ext>
                </a:extLst>
              </a:tr>
              <a:tr h="0">
                <a:tc>
                  <a:txBody>
                    <a:bodyPr/>
                    <a:lstStyle/>
                    <a:p>
                      <a:pPr algn="ctr"/>
                      <a:r>
                        <a:rPr lang="en-US" sz="800" dirty="0"/>
                        <a:t>5</a:t>
                      </a: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F2D8CF"/>
                    </a:solidFill>
                  </a:tcPr>
                </a:tc>
                <a:tc>
                  <a:txBody>
                    <a:bodyPr/>
                    <a:lstStyle/>
                    <a:p>
                      <a:pPr algn="ctr"/>
                      <a:r>
                        <a:rPr lang="en-US" sz="800" dirty="0"/>
                        <a:t>6</a:t>
                      </a: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F2D8CF"/>
                    </a:solidFill>
                  </a:tcPr>
                </a:tc>
                <a:tc>
                  <a:txBody>
                    <a:bodyPr/>
                    <a:lstStyle/>
                    <a:p>
                      <a:pPr algn="ctr"/>
                      <a:r>
                        <a:rPr lang="en-US" sz="800" dirty="0"/>
                        <a:t>7</a:t>
                      </a: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F2D8CF"/>
                    </a:solidFill>
                  </a:tcPr>
                </a:tc>
                <a:tc>
                  <a:txBody>
                    <a:bodyPr/>
                    <a:lstStyle/>
                    <a:p>
                      <a:pPr algn="ctr"/>
                      <a:r>
                        <a:rPr lang="en-US" sz="800" dirty="0"/>
                        <a:t>8 </a:t>
                      </a: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F2D8CF"/>
                    </a:solidFill>
                  </a:tcPr>
                </a:tc>
                <a:tc>
                  <a:txBody>
                    <a:bodyPr/>
                    <a:lstStyle/>
                    <a:p>
                      <a:pPr algn="ctr"/>
                      <a:r>
                        <a:rPr lang="en-US" sz="800" dirty="0"/>
                        <a:t>9</a:t>
                      </a: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F2D8CF"/>
                    </a:solidFill>
                  </a:tcPr>
                </a:tc>
                <a:tc>
                  <a:txBody>
                    <a:bodyPr/>
                    <a:lstStyle/>
                    <a:p>
                      <a:pPr algn="ctr"/>
                      <a:r>
                        <a:rPr lang="en-US" sz="800" dirty="0"/>
                        <a:t>10</a:t>
                      </a: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F2D8CF"/>
                    </a:solidFill>
                  </a:tcPr>
                </a:tc>
                <a:tc>
                  <a:txBody>
                    <a:bodyPr/>
                    <a:lstStyle/>
                    <a:p>
                      <a:pPr algn="ctr"/>
                      <a:r>
                        <a:rPr lang="en-US" sz="800" b="0" dirty="0"/>
                        <a:t>11</a:t>
                      </a: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F2D8CF"/>
                    </a:solidFill>
                  </a:tcPr>
                </a:tc>
                <a:tc>
                  <a:txBody>
                    <a:bodyPr/>
                    <a:lstStyle/>
                    <a:p>
                      <a:pPr algn="ct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extLst>
                  <a:ext uri="{0D108BD9-81ED-4DB2-BD59-A6C34878D82A}">
                    <a16:rowId xmlns:a16="http://schemas.microsoft.com/office/drawing/2014/main" val="10002"/>
                  </a:ext>
                </a:extLst>
              </a:tr>
              <a:tr h="105484">
                <a:tc>
                  <a:txBody>
                    <a:bodyPr/>
                    <a:lstStyle/>
                    <a:p>
                      <a:pPr algn="ctr"/>
                      <a:r>
                        <a:rPr lang="en-US" sz="800" dirty="0"/>
                        <a:t>12</a:t>
                      </a: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tcPr>
                </a:tc>
                <a:tc>
                  <a:txBody>
                    <a:bodyPr/>
                    <a:lstStyle/>
                    <a:p>
                      <a:pPr algn="ctr"/>
                      <a:r>
                        <a:rPr lang="en-US" sz="800" dirty="0"/>
                        <a:t>13</a:t>
                      </a: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tcPr>
                </a:tc>
                <a:tc>
                  <a:txBody>
                    <a:bodyPr/>
                    <a:lstStyle/>
                    <a:p>
                      <a:pPr algn="ctr"/>
                      <a:r>
                        <a:rPr lang="en-US" sz="800" b="1" dirty="0">
                          <a:solidFill>
                            <a:schemeClr val="bg1"/>
                          </a:solidFill>
                        </a:rPr>
                        <a:t>14</a:t>
                      </a:r>
                      <a:r>
                        <a:rPr lang="en-US" sz="800" b="1" dirty="0"/>
                        <a:t>  </a:t>
                      </a:r>
                      <a:r>
                        <a:rPr lang="en-US" sz="800" b="1" dirty="0" err="1">
                          <a:solidFill>
                            <a:schemeClr val="bg1"/>
                          </a:solidFill>
                        </a:rPr>
                        <a:t>Pâque</a:t>
                      </a:r>
                      <a:endParaRPr lang="en-US" sz="800" b="1" dirty="0">
                        <a:solidFill>
                          <a:schemeClr val="bg1"/>
                        </a:solidFill>
                      </a:endParaRP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FF0000"/>
                    </a:solidFill>
                  </a:tcPr>
                </a:tc>
                <a:tc>
                  <a:txBody>
                    <a:bodyPr/>
                    <a:lstStyle/>
                    <a:p>
                      <a:pPr algn="ctr"/>
                      <a:r>
                        <a:rPr lang="en-US" sz="800" b="1" dirty="0"/>
                        <a:t>15</a:t>
                      </a: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00B0F0"/>
                    </a:solidFill>
                  </a:tcPr>
                </a:tc>
                <a:tc>
                  <a:txBody>
                    <a:bodyPr/>
                    <a:lstStyle/>
                    <a:p>
                      <a:pPr algn="ctr"/>
                      <a:r>
                        <a:rPr lang="en-US" sz="800" b="0" dirty="0"/>
                        <a:t>16</a:t>
                      </a: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00B0F0"/>
                    </a:solidFill>
                  </a:tcPr>
                </a:tc>
                <a:tc>
                  <a:txBody>
                    <a:bodyPr/>
                    <a:lstStyle/>
                    <a:p>
                      <a:pPr algn="ctr"/>
                      <a:r>
                        <a:rPr lang="en-US" sz="800" b="0" dirty="0"/>
                        <a:t>17</a:t>
                      </a: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00B0F0"/>
                    </a:solidFill>
                  </a:tcPr>
                </a:tc>
                <a:tc>
                  <a:txBody>
                    <a:bodyPr/>
                    <a:lstStyle/>
                    <a:p>
                      <a:pPr marL="0" algn="ctr" defTabSz="914400" rtl="0" eaLnBrk="1" latinLnBrk="0" hangingPunct="1"/>
                      <a:r>
                        <a:rPr lang="en-US" sz="800" b="1" kern="1200" dirty="0">
                          <a:solidFill>
                            <a:schemeClr val="dk1"/>
                          </a:solidFill>
                          <a:latin typeface="+mn-lt"/>
                          <a:ea typeface="+mn-ea"/>
                          <a:cs typeface="+mn-cs"/>
                        </a:rPr>
                        <a:t>18 </a:t>
                      </a: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gradFill flip="none" rotWithShape="1">
                      <a:gsLst>
                        <a:gs pos="39000">
                          <a:srgbClr val="00B0F0"/>
                        </a:gs>
                        <a:gs pos="30000">
                          <a:srgbClr val="FFCC00"/>
                        </a:gs>
                      </a:gsLst>
                      <a:path path="circle">
                        <a:fillToRect l="50000" t="50000" r="50000" b="50000"/>
                      </a:path>
                      <a:tileRect/>
                    </a:gradFill>
                  </a:tcPr>
                </a:tc>
                <a:tc>
                  <a:txBody>
                    <a:bodyPr/>
                    <a:lstStyle/>
                    <a:p>
                      <a:pPr marL="0" algn="ctr" defTabSz="914400" rtl="0" eaLnBrk="1" latinLnBrk="0" hangingPunct="1"/>
                      <a:endParaRPr lang="en-US" sz="1100" b="1" kern="1200" dirty="0">
                        <a:solidFill>
                          <a:schemeClr val="dk1"/>
                        </a:solidFill>
                        <a:latin typeface="+mn-lt"/>
                        <a:ea typeface="+mn-ea"/>
                        <a:cs typeface="+mn-cs"/>
                      </a:endParaRP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extLst>
                  <a:ext uri="{0D108BD9-81ED-4DB2-BD59-A6C34878D82A}">
                    <a16:rowId xmlns:a16="http://schemas.microsoft.com/office/drawing/2014/main" val="10003"/>
                  </a:ext>
                </a:extLst>
              </a:tr>
              <a:tr h="244544">
                <a:tc>
                  <a:txBody>
                    <a:bodyPr/>
                    <a:lstStyle/>
                    <a:p>
                      <a:pPr marL="0" algn="r" defTabSz="914400" rtl="0" eaLnBrk="1" latinLnBrk="0" hangingPunct="1"/>
                      <a:r>
                        <a:rPr lang="en-US" sz="800" b="1" kern="1200" dirty="0">
                          <a:solidFill>
                            <a:schemeClr val="dk1"/>
                          </a:solidFill>
                          <a:latin typeface="+mn-lt"/>
                          <a:ea typeface="+mn-ea"/>
                          <a:cs typeface="+mn-cs"/>
                        </a:rPr>
                        <a:t>          </a:t>
                      </a:r>
                      <a:r>
                        <a:rPr lang="en-US" sz="800" b="1" kern="1200" baseline="0" dirty="0">
                          <a:solidFill>
                            <a:schemeClr val="dk1"/>
                          </a:solidFill>
                          <a:latin typeface="+mn-lt"/>
                          <a:ea typeface="+mn-ea"/>
                          <a:cs typeface="+mn-cs"/>
                        </a:rPr>
                        <a:t>   </a:t>
                      </a:r>
                      <a:r>
                        <a:rPr lang="en-US" sz="800" b="1" kern="1200" dirty="0">
                          <a:solidFill>
                            <a:schemeClr val="dk1"/>
                          </a:solidFill>
                          <a:latin typeface="+mn-lt"/>
                          <a:ea typeface="+mn-ea"/>
                          <a:cs typeface="+mn-cs"/>
                        </a:rPr>
                        <a:t>19 PF       </a:t>
                      </a:r>
                      <a:r>
                        <a:rPr lang="en-US" sz="800" b="1" kern="1200" dirty="0">
                          <a:solidFill>
                            <a:srgbClr val="FFFF00"/>
                          </a:solidFill>
                          <a:effectLst>
                            <a:outerShdw blurRad="38100" dist="38100" dir="2700000" algn="tl">
                              <a:srgbClr val="000000">
                                <a:alpha val="43137"/>
                              </a:srgbClr>
                            </a:outerShdw>
                          </a:effectLst>
                          <a:latin typeface="+mn-lt"/>
                          <a:ea typeface="+mn-ea"/>
                          <a:cs typeface="+mn-cs"/>
                        </a:rPr>
                        <a:t>#1</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gradFill>
                      <a:gsLst>
                        <a:gs pos="45000">
                          <a:schemeClr val="accent1"/>
                        </a:gs>
                        <a:gs pos="31000">
                          <a:srgbClr val="66FFCC"/>
                        </a:gs>
                      </a:gsLst>
                      <a:path path="circle">
                        <a:fillToRect l="50000" t="50000" r="50000" b="50000"/>
                      </a:path>
                    </a:gradFill>
                  </a:tcPr>
                </a:tc>
                <a:tc>
                  <a:txBody>
                    <a:bodyPr/>
                    <a:lstStyle/>
                    <a:p>
                      <a:pPr algn="r"/>
                      <a:r>
                        <a:rPr lang="en-US" sz="800" dirty="0"/>
                        <a:t>               20</a:t>
                      </a:r>
                      <a:r>
                        <a:rPr lang="en-US" sz="800" baseline="0" dirty="0"/>
                        <a:t>           </a:t>
                      </a:r>
                      <a:r>
                        <a:rPr lang="en-US" sz="800" b="0" kern="1200" dirty="0">
                          <a:solidFill>
                            <a:schemeClr val="bg1"/>
                          </a:solidFill>
                          <a:effectLst>
                            <a:outerShdw blurRad="38100" dist="38100" dir="2700000" algn="tl">
                              <a:srgbClr val="000000">
                                <a:alpha val="43137"/>
                              </a:srgbClr>
                            </a:outerShdw>
                          </a:effectLst>
                          <a:latin typeface="+mn-lt"/>
                          <a:ea typeface="+mn-ea"/>
                          <a:cs typeface="+mn-cs"/>
                        </a:rPr>
                        <a:t>#2</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00B0F0"/>
                    </a:solidFill>
                  </a:tcPr>
                </a:tc>
                <a:tc>
                  <a:txBody>
                    <a:bodyPr/>
                    <a:lstStyle/>
                    <a:p>
                      <a:pPr algn="r"/>
                      <a:r>
                        <a:rPr lang="en-US" sz="800" dirty="0"/>
                        <a:t>               21</a:t>
                      </a:r>
                      <a:r>
                        <a:rPr lang="en-US" sz="800" baseline="0" dirty="0"/>
                        <a:t>           </a:t>
                      </a:r>
                      <a:r>
                        <a:rPr lang="en-US" sz="800" b="0" kern="1200" dirty="0">
                          <a:solidFill>
                            <a:schemeClr val="bg1"/>
                          </a:solidFill>
                          <a:effectLst>
                            <a:outerShdw blurRad="38100" dist="38100" dir="2700000" algn="tl">
                              <a:srgbClr val="000000">
                                <a:alpha val="43137"/>
                              </a:srgbClr>
                            </a:outerShdw>
                          </a:effectLst>
                          <a:latin typeface="+mn-lt"/>
                          <a:ea typeface="+mn-ea"/>
                          <a:cs typeface="+mn-cs"/>
                        </a:rPr>
                        <a:t>#3</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00B0F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dirty="0"/>
                        <a:t>               22</a:t>
                      </a:r>
                      <a:r>
                        <a:rPr lang="en-US" sz="800" baseline="0" dirty="0"/>
                        <a:t>           </a:t>
                      </a:r>
                      <a:r>
                        <a:rPr lang="en-US" sz="800" b="0" kern="1200" dirty="0">
                          <a:solidFill>
                            <a:schemeClr val="bg1"/>
                          </a:solidFill>
                          <a:effectLst>
                            <a:outerShdw blurRad="38100" dist="38100" dir="2700000" algn="tl">
                              <a:srgbClr val="000000">
                                <a:alpha val="43137"/>
                              </a:srgbClr>
                            </a:outerShdw>
                          </a:effectLst>
                          <a:latin typeface="+mn-lt"/>
                          <a:ea typeface="+mn-ea"/>
                          <a:cs typeface="+mn-cs"/>
                        </a:rPr>
                        <a:t>#4</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F2D8C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dirty="0"/>
                        <a:t>               23</a:t>
                      </a:r>
                      <a:r>
                        <a:rPr lang="en-US" sz="800" baseline="0" dirty="0"/>
                        <a:t>           </a:t>
                      </a:r>
                      <a:r>
                        <a:rPr lang="en-US" sz="800" b="0" kern="1200" dirty="0">
                          <a:solidFill>
                            <a:schemeClr val="bg1"/>
                          </a:solidFill>
                          <a:effectLst>
                            <a:outerShdw blurRad="38100" dist="38100" dir="2700000" algn="tl">
                              <a:srgbClr val="000000">
                                <a:alpha val="43137"/>
                              </a:srgbClr>
                            </a:outerShdw>
                          </a:effectLst>
                          <a:latin typeface="+mn-lt"/>
                          <a:ea typeface="+mn-ea"/>
                          <a:cs typeface="+mn-cs"/>
                        </a:rPr>
                        <a:t>#5</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F2D8C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dirty="0"/>
                        <a:t>               24</a:t>
                      </a:r>
                      <a:r>
                        <a:rPr lang="en-US" sz="800" baseline="0" dirty="0"/>
                        <a:t>           </a:t>
                      </a:r>
                      <a:r>
                        <a:rPr lang="en-US" sz="800" b="0" kern="1200" dirty="0">
                          <a:solidFill>
                            <a:schemeClr val="bg1"/>
                          </a:solidFill>
                          <a:effectLst>
                            <a:outerShdw blurRad="38100" dist="38100" dir="2700000" algn="tl">
                              <a:srgbClr val="000000">
                                <a:alpha val="43137"/>
                              </a:srgbClr>
                            </a:outerShdw>
                          </a:effectLst>
                          <a:latin typeface="+mn-lt"/>
                          <a:ea typeface="+mn-ea"/>
                          <a:cs typeface="+mn-cs"/>
                        </a:rPr>
                        <a:t>#6</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F2D8C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dirty="0"/>
                        <a:t>               25</a:t>
                      </a:r>
                      <a:r>
                        <a:rPr lang="en-US" sz="800" baseline="0" dirty="0"/>
                        <a:t>           </a:t>
                      </a:r>
                      <a:r>
                        <a:rPr lang="en-US" sz="800" b="0" kern="1200" dirty="0">
                          <a:solidFill>
                            <a:srgbClr val="FFFF00"/>
                          </a:solidFill>
                          <a:effectLst>
                            <a:outerShdw blurRad="38100" dist="38100" dir="2700000" algn="tl">
                              <a:srgbClr val="000000">
                                <a:alpha val="43137"/>
                              </a:srgbClr>
                            </a:outerShdw>
                          </a:effectLst>
                          <a:latin typeface="+mn-lt"/>
                          <a:ea typeface="+mn-ea"/>
                          <a:cs typeface="+mn-cs"/>
                        </a:rPr>
                        <a:t>#7</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F2D8CF"/>
                    </a:solidFill>
                  </a:tcPr>
                </a:tc>
                <a:tc>
                  <a:txBody>
                    <a:bodyPr/>
                    <a:lstStyle/>
                    <a:p>
                      <a:pPr algn="ctr"/>
                      <a:r>
                        <a:rPr lang="en-US" sz="1000" b="0" dirty="0">
                          <a:solidFill>
                            <a:schemeClr val="tx1"/>
                          </a:solidFill>
                        </a:rPr>
                        <a:t>1</a:t>
                      </a:r>
                      <a:r>
                        <a:rPr lang="en-US" sz="1000" b="0" baseline="30000" dirty="0">
                          <a:solidFill>
                            <a:schemeClr val="tx1"/>
                          </a:solidFill>
                        </a:rPr>
                        <a:t>ere</a:t>
                      </a:r>
                      <a:r>
                        <a:rPr lang="en-US" sz="1000" b="0" dirty="0">
                          <a:solidFill>
                            <a:schemeClr val="tx1"/>
                          </a:solidFill>
                        </a:rPr>
                        <a:t> </a:t>
                      </a:r>
                      <a:r>
                        <a:rPr lang="en-US" sz="1000" b="0" dirty="0" err="1">
                          <a:solidFill>
                            <a:schemeClr val="tx1"/>
                          </a:solidFill>
                        </a:rPr>
                        <a:t>semaine</a:t>
                      </a:r>
                      <a:r>
                        <a:rPr lang="en-US" sz="1000" b="0" dirty="0">
                          <a:solidFill>
                            <a:schemeClr val="tx1"/>
                          </a:solidFill>
                        </a:rPr>
                        <a:t> </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66FFCC"/>
                    </a:solidFill>
                  </a:tcPr>
                </a:tc>
                <a:extLst>
                  <a:ext uri="{0D108BD9-81ED-4DB2-BD59-A6C34878D82A}">
                    <a16:rowId xmlns:a16="http://schemas.microsoft.com/office/drawing/2014/main" val="10004"/>
                  </a:ext>
                </a:extLst>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dirty="0"/>
                        <a:t>              26</a:t>
                      </a:r>
                      <a:r>
                        <a:rPr lang="en-US" sz="800" baseline="0" dirty="0"/>
                        <a:t>           </a:t>
                      </a:r>
                      <a:r>
                        <a:rPr lang="en-US" sz="800" b="0" kern="1200" dirty="0">
                          <a:solidFill>
                            <a:schemeClr val="bg1"/>
                          </a:solidFill>
                          <a:effectLst>
                            <a:outerShdw blurRad="38100" dist="38100" dir="2700000" algn="tl">
                              <a:srgbClr val="000000">
                                <a:alpha val="43137"/>
                              </a:srgbClr>
                            </a:outerShdw>
                          </a:effectLst>
                          <a:latin typeface="+mn-lt"/>
                          <a:ea typeface="+mn-ea"/>
                          <a:cs typeface="+mn-cs"/>
                        </a:rPr>
                        <a:t>#8</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F2D8C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dirty="0"/>
                        <a:t>               27</a:t>
                      </a:r>
                      <a:r>
                        <a:rPr lang="en-US" sz="800" baseline="0" dirty="0"/>
                        <a:t>           </a:t>
                      </a:r>
                      <a:r>
                        <a:rPr lang="en-US" sz="800" b="0" kern="1200" dirty="0">
                          <a:solidFill>
                            <a:schemeClr val="bg1"/>
                          </a:solidFill>
                          <a:effectLst>
                            <a:outerShdw blurRad="38100" dist="38100" dir="2700000" algn="tl">
                              <a:srgbClr val="000000">
                                <a:alpha val="43137"/>
                              </a:srgbClr>
                            </a:outerShdw>
                          </a:effectLst>
                          <a:latin typeface="+mn-lt"/>
                          <a:ea typeface="+mn-ea"/>
                          <a:cs typeface="+mn-cs"/>
                        </a:rPr>
                        <a:t>#9</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F2D8C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dirty="0"/>
                        <a:t>               28</a:t>
                      </a:r>
                      <a:r>
                        <a:rPr lang="en-US" sz="800" baseline="0" dirty="0"/>
                        <a:t>         </a:t>
                      </a:r>
                      <a:r>
                        <a:rPr lang="en-US" sz="800" b="0" kern="1200" dirty="0">
                          <a:solidFill>
                            <a:schemeClr val="bg1"/>
                          </a:solidFill>
                          <a:effectLst>
                            <a:outerShdw blurRad="38100" dist="38100" dir="2700000" algn="tl">
                              <a:srgbClr val="000000">
                                <a:alpha val="43137"/>
                              </a:srgbClr>
                            </a:outerShdw>
                          </a:effectLst>
                          <a:latin typeface="+mn-lt"/>
                          <a:ea typeface="+mn-ea"/>
                          <a:cs typeface="+mn-cs"/>
                        </a:rPr>
                        <a:t>#10</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F2D8C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dirty="0"/>
                        <a:t>              29</a:t>
                      </a:r>
                      <a:r>
                        <a:rPr lang="en-US" sz="800" baseline="0" dirty="0"/>
                        <a:t>          </a:t>
                      </a:r>
                      <a:r>
                        <a:rPr lang="en-US" sz="800" b="0" kern="1200" dirty="0">
                          <a:solidFill>
                            <a:schemeClr val="bg1"/>
                          </a:solidFill>
                          <a:effectLst>
                            <a:outerShdw blurRad="38100" dist="38100" dir="2700000" algn="tl">
                              <a:srgbClr val="000000">
                                <a:alpha val="43137"/>
                              </a:srgbClr>
                            </a:outerShdw>
                          </a:effectLst>
                          <a:latin typeface="+mn-lt"/>
                          <a:ea typeface="+mn-ea"/>
                          <a:cs typeface="+mn-cs"/>
                        </a:rPr>
                        <a:t>#11</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F2D8C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baseline="0" dirty="0"/>
                        <a:t>               30         </a:t>
                      </a:r>
                      <a:r>
                        <a:rPr lang="en-US" sz="800" b="0" kern="1200" dirty="0">
                          <a:solidFill>
                            <a:schemeClr val="bg1"/>
                          </a:solidFill>
                          <a:effectLst>
                            <a:outerShdw blurRad="38100" dist="38100" dir="2700000" algn="tl">
                              <a:srgbClr val="000000">
                                <a:alpha val="43137"/>
                              </a:srgbClr>
                            </a:outerShdw>
                          </a:effectLst>
                          <a:latin typeface="+mn-lt"/>
                          <a:ea typeface="+mn-ea"/>
                          <a:cs typeface="+mn-cs"/>
                        </a:rPr>
                        <a:t>#12</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F2D8C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b="1" dirty="0"/>
                        <a:t>            </a:t>
                      </a:r>
                      <a:r>
                        <a:rPr lang="en-US" sz="800" b="1" dirty="0" err="1"/>
                        <a:t>Ziv</a:t>
                      </a:r>
                      <a:r>
                        <a:rPr lang="en-US" sz="800" b="1" dirty="0"/>
                        <a:t> 1</a:t>
                      </a:r>
                      <a:r>
                        <a:rPr lang="en-US" sz="800" b="1" baseline="0" dirty="0"/>
                        <a:t>       </a:t>
                      </a:r>
                      <a:r>
                        <a:rPr lang="en-US" sz="800" b="0" kern="1200" dirty="0">
                          <a:solidFill>
                            <a:schemeClr val="bg1"/>
                          </a:solidFill>
                          <a:effectLst>
                            <a:outerShdw blurRad="38100" dist="38100" dir="2700000" algn="tl">
                              <a:srgbClr val="000000">
                                <a:alpha val="43137"/>
                              </a:srgbClr>
                            </a:outerShdw>
                          </a:effectLst>
                          <a:latin typeface="+mn-lt"/>
                          <a:ea typeface="+mn-ea"/>
                          <a:cs typeface="+mn-cs"/>
                        </a:rPr>
                        <a:t>#13</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                 2         </a:t>
                      </a:r>
                      <a:r>
                        <a:rPr kumimoji="0" lang="en-US" sz="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rPr>
                        <a:t>#14</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algn="ctr"/>
                      <a:r>
                        <a:rPr lang="en-US" sz="1000" b="0" dirty="0"/>
                        <a:t>2</a:t>
                      </a:r>
                      <a:r>
                        <a:rPr lang="en-US" sz="1000" b="0" baseline="30000" dirty="0"/>
                        <a:t>e</a:t>
                      </a:r>
                      <a:r>
                        <a:rPr lang="en-US" sz="1000" b="0" dirty="0"/>
                        <a:t> </a:t>
                      </a:r>
                      <a:r>
                        <a:rPr lang="en-US" sz="1000" b="0" dirty="0" err="1"/>
                        <a:t>semaine</a:t>
                      </a:r>
                      <a:endParaRPr lang="en-US" sz="1000" b="0" dirty="0"/>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66FFCC"/>
                    </a:solidFill>
                  </a:tcPr>
                </a:tc>
                <a:extLst>
                  <a:ext uri="{0D108BD9-81ED-4DB2-BD59-A6C34878D82A}">
                    <a16:rowId xmlns:a16="http://schemas.microsoft.com/office/drawing/2014/main" val="10005"/>
                  </a:ext>
                </a:extLst>
              </a:tr>
              <a:tr h="27432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3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#15</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4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#16</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5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#17</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6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#18</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7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#19</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8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#20</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9         </a:t>
                      </a:r>
                      <a:r>
                        <a:rPr kumimoji="0" lang="en-US" sz="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rPr>
                        <a:t>#21</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algn="ctr"/>
                      <a:r>
                        <a:rPr lang="en-US" sz="1000" b="0" dirty="0"/>
                        <a:t>3</a:t>
                      </a:r>
                      <a:r>
                        <a:rPr lang="en-US" sz="1000" b="0" baseline="30000" dirty="0"/>
                        <a:t>e</a:t>
                      </a:r>
                      <a:r>
                        <a:rPr lang="en-US" sz="1000" b="0" dirty="0"/>
                        <a:t> </a:t>
                      </a:r>
                      <a:r>
                        <a:rPr lang="en-US" sz="1000" b="0" dirty="0" err="1"/>
                        <a:t>semaine</a:t>
                      </a:r>
                      <a:endParaRPr lang="en-US" sz="1000" b="0" dirty="0"/>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66FFCC"/>
                    </a:solidFill>
                  </a:tcPr>
                </a:tc>
                <a:extLst>
                  <a:ext uri="{0D108BD9-81ED-4DB2-BD59-A6C34878D82A}">
                    <a16:rowId xmlns:a16="http://schemas.microsoft.com/office/drawing/2014/main" val="10006"/>
                  </a:ext>
                </a:extLst>
              </a:tr>
              <a:tr h="27432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10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#22</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11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#23</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12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#24</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13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#25</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14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#26</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15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#27</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16         </a:t>
                      </a:r>
                      <a:r>
                        <a:rPr kumimoji="0" lang="en-US" sz="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rPr>
                        <a:t>#28</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algn="ctr" defTabSz="914400" rtl="0" eaLnBrk="1" latinLnBrk="0" hangingPunct="1"/>
                      <a:r>
                        <a:rPr lang="en-US" sz="1000" b="0" kern="1200" dirty="0">
                          <a:solidFill>
                            <a:schemeClr val="dk1"/>
                          </a:solidFill>
                          <a:latin typeface="+mn-lt"/>
                          <a:ea typeface="+mn-ea"/>
                          <a:cs typeface="+mn-cs"/>
                        </a:rPr>
                        <a:t>4</a:t>
                      </a:r>
                      <a:r>
                        <a:rPr lang="en-US" sz="1000" b="0" kern="1200" baseline="30000" dirty="0">
                          <a:solidFill>
                            <a:schemeClr val="dk1"/>
                          </a:solidFill>
                          <a:latin typeface="+mn-lt"/>
                          <a:ea typeface="+mn-ea"/>
                          <a:cs typeface="+mn-cs"/>
                        </a:rPr>
                        <a:t>e</a:t>
                      </a:r>
                      <a:r>
                        <a:rPr lang="en-US" sz="1000" b="0" kern="1200" dirty="0">
                          <a:solidFill>
                            <a:schemeClr val="dk1"/>
                          </a:solidFill>
                          <a:latin typeface="+mn-lt"/>
                          <a:ea typeface="+mn-ea"/>
                          <a:cs typeface="+mn-cs"/>
                        </a:rPr>
                        <a:t> </a:t>
                      </a:r>
                      <a:r>
                        <a:rPr lang="en-US" sz="1000" b="0" kern="1200" dirty="0" err="1">
                          <a:solidFill>
                            <a:schemeClr val="dk1"/>
                          </a:solidFill>
                          <a:latin typeface="+mn-lt"/>
                          <a:ea typeface="+mn-ea"/>
                          <a:cs typeface="+mn-cs"/>
                        </a:rPr>
                        <a:t>semaine</a:t>
                      </a:r>
                      <a:endParaRPr lang="en-US" sz="1000" b="0" kern="1200" dirty="0">
                        <a:solidFill>
                          <a:schemeClr val="dk1"/>
                        </a:solidFill>
                        <a:latin typeface="+mn-lt"/>
                        <a:ea typeface="+mn-ea"/>
                        <a:cs typeface="+mn-cs"/>
                      </a:endParaRP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66FFCC"/>
                    </a:solidFill>
                  </a:tcPr>
                </a:tc>
                <a:extLst>
                  <a:ext uri="{0D108BD9-81ED-4DB2-BD59-A6C34878D82A}">
                    <a16:rowId xmlns:a16="http://schemas.microsoft.com/office/drawing/2014/main" val="10007"/>
                  </a:ext>
                </a:extLst>
              </a:tr>
              <a:tr h="27432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17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#29</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18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#30</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19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#31</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20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#32</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21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#33</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22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#34</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23         </a:t>
                      </a:r>
                      <a:r>
                        <a:rPr kumimoji="0" lang="en-US" sz="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rPr>
                        <a:t>#35</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algn="ctr"/>
                      <a:r>
                        <a:rPr lang="en-US" sz="1000" b="0" dirty="0"/>
                        <a:t>5</a:t>
                      </a:r>
                      <a:r>
                        <a:rPr lang="en-US" sz="1000" b="0" baseline="30000" dirty="0"/>
                        <a:t>e</a:t>
                      </a:r>
                      <a:r>
                        <a:rPr lang="en-US" sz="1000" b="0" baseline="0" dirty="0"/>
                        <a:t> </a:t>
                      </a:r>
                      <a:r>
                        <a:rPr lang="en-US" sz="1000" b="0" dirty="0" err="1"/>
                        <a:t>semaine</a:t>
                      </a:r>
                      <a:endParaRPr lang="en-US" sz="1000" b="0" dirty="0"/>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66FFCC"/>
                    </a:solidFill>
                  </a:tcPr>
                </a:tc>
                <a:extLst>
                  <a:ext uri="{0D108BD9-81ED-4DB2-BD59-A6C34878D82A}">
                    <a16:rowId xmlns:a16="http://schemas.microsoft.com/office/drawing/2014/main" val="10008"/>
                  </a:ext>
                </a:extLst>
              </a:tr>
              <a:tr h="27432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24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#36</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25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#37</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26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#38</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27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#39</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28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#40</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29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#41</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30         </a:t>
                      </a:r>
                      <a:r>
                        <a:rPr kumimoji="0" lang="en-US" sz="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rPr>
                        <a:t>#42</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4">
                        <a:lumMod val="60000"/>
                        <a:lumOff val="40000"/>
                      </a:schemeClr>
                    </a:solidFill>
                  </a:tcPr>
                </a:tc>
                <a:tc>
                  <a:txBody>
                    <a:bodyPr/>
                    <a:lstStyle/>
                    <a:p>
                      <a:pPr algn="ctr"/>
                      <a:r>
                        <a:rPr lang="en-US" sz="1000" b="0" dirty="0"/>
                        <a:t>6</a:t>
                      </a:r>
                      <a:r>
                        <a:rPr lang="en-US" sz="1000" b="0" baseline="30000" dirty="0"/>
                        <a:t>e</a:t>
                      </a:r>
                      <a:r>
                        <a:rPr lang="en-US" sz="1000" b="0" dirty="0"/>
                        <a:t> </a:t>
                      </a:r>
                      <a:r>
                        <a:rPr lang="en-US" sz="1000" b="0" dirty="0" err="1"/>
                        <a:t>semaine</a:t>
                      </a:r>
                      <a:endParaRPr lang="en-US" sz="1000" b="0" dirty="0"/>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66FFCC"/>
                    </a:solidFill>
                  </a:tcPr>
                </a:tc>
                <a:extLst>
                  <a:ext uri="{0D108BD9-81ED-4DB2-BD59-A6C34878D82A}">
                    <a16:rowId xmlns:a16="http://schemas.microsoft.com/office/drawing/2014/main" val="10009"/>
                  </a:ext>
                </a:extLst>
              </a:tr>
              <a:tr h="27432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dirty="0"/>
                        <a:t>Sivan 1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#43</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t>2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#44</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t>3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#45</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latin typeface="+mn-lt"/>
                          <a:ea typeface="+mn-ea"/>
                          <a:cs typeface="+mn-cs"/>
                        </a:rPr>
                        <a:t>4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#46</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rPr>
                        <a:t>5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#47</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dirty="0"/>
                        <a:t>6         </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#48</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dirty="0"/>
                        <a:t>7</a:t>
                      </a:r>
                      <a:r>
                        <a:rPr lang="en-US" sz="800" b="0" dirty="0"/>
                        <a:t>         </a:t>
                      </a:r>
                      <a:r>
                        <a:rPr kumimoji="0" lang="en-US" sz="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rPr>
                        <a:t>#49</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gradFill>
                      <a:gsLst>
                        <a:gs pos="39000">
                          <a:schemeClr val="accent1"/>
                        </a:gs>
                        <a:gs pos="30000">
                          <a:srgbClr val="FFCC00"/>
                        </a:gs>
                      </a:gsLst>
                      <a:path path="circle">
                        <a:fillToRect l="50000" t="50000" r="50000" b="50000"/>
                      </a:path>
                    </a:gradFill>
                  </a:tcPr>
                </a:tc>
                <a:tc>
                  <a:txBody>
                    <a:bodyPr/>
                    <a:lstStyle/>
                    <a:p>
                      <a:pPr algn="ctr"/>
                      <a:r>
                        <a:rPr lang="en-US" sz="1000" b="0" dirty="0"/>
                        <a:t>7</a:t>
                      </a:r>
                      <a:r>
                        <a:rPr lang="en-US" sz="1000" b="0" baseline="30000" dirty="0"/>
                        <a:t>e</a:t>
                      </a:r>
                      <a:r>
                        <a:rPr lang="en-US" sz="1000" b="0" dirty="0"/>
                        <a:t> </a:t>
                      </a:r>
                      <a:r>
                        <a:rPr lang="en-US" sz="1000" b="0" dirty="0" err="1"/>
                        <a:t>semaine</a:t>
                      </a:r>
                      <a:endParaRPr lang="en-US" sz="1000" b="0" dirty="0"/>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66FFCC"/>
                    </a:solidFill>
                  </a:tcPr>
                </a:tc>
                <a:extLst>
                  <a:ext uri="{0D108BD9-81ED-4DB2-BD59-A6C34878D82A}">
                    <a16:rowId xmlns:a16="http://schemas.microsoft.com/office/drawing/2014/main" val="10010"/>
                  </a:ext>
                </a:extLst>
              </a:tr>
              <a:tr h="27432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dk1"/>
                          </a:solidFill>
                          <a:latin typeface="+mn-lt"/>
                          <a:ea typeface="+mn-ea"/>
                          <a:cs typeface="+mn-cs"/>
                        </a:rPr>
                        <a:t>8         </a:t>
                      </a:r>
                      <a:r>
                        <a:rPr kumimoji="0" lang="en-US" sz="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rPr>
                        <a:t>#50</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gradFill flip="none" rotWithShape="1">
                      <a:gsLst>
                        <a:gs pos="45000">
                          <a:schemeClr val="accent1"/>
                        </a:gs>
                        <a:gs pos="31000">
                          <a:srgbClr val="66FFCC"/>
                        </a:gs>
                      </a:gsLst>
                      <a:path path="circle">
                        <a:fillToRect l="50000" t="50000" r="50000" b="50000"/>
                      </a:path>
                      <a:tileRect/>
                    </a:gradFill>
                  </a:tcPr>
                </a:tc>
                <a:tc>
                  <a:txBody>
                    <a:bodyPr/>
                    <a:lstStyle/>
                    <a:p>
                      <a:pPr marL="0" algn="ctr" defTabSz="914400" rtl="0" eaLnBrk="1" latinLnBrk="0" hangingPunct="1"/>
                      <a:r>
                        <a:rPr lang="en-US" sz="800" kern="1200" dirty="0">
                          <a:solidFill>
                            <a:schemeClr val="dk1"/>
                          </a:solidFill>
                          <a:latin typeface="+mn-lt"/>
                          <a:ea typeface="+mn-ea"/>
                          <a:cs typeface="+mn-cs"/>
                        </a:rPr>
                        <a:t>9</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algn="ctr"/>
                      <a:r>
                        <a:rPr lang="en-US" sz="800" dirty="0"/>
                        <a:t>10</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marL="0" algn="ctr" defTabSz="914400" rtl="0" eaLnBrk="1" latinLnBrk="0" hangingPunct="1"/>
                      <a:r>
                        <a:rPr lang="en-US" sz="800" kern="1200" dirty="0">
                          <a:solidFill>
                            <a:schemeClr val="dk1"/>
                          </a:solidFill>
                          <a:latin typeface="+mn-lt"/>
                          <a:ea typeface="+mn-ea"/>
                          <a:cs typeface="+mn-cs"/>
                        </a:rPr>
                        <a:t>11</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algn="ctr"/>
                      <a:r>
                        <a:rPr lang="en-US" sz="800" dirty="0"/>
                        <a:t>12</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dirty="0"/>
                        <a:t>13</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algn="ctr"/>
                      <a:r>
                        <a:rPr lang="en-US" sz="800" b="0" dirty="0"/>
                        <a:t>14</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algn="ctr"/>
                      <a:r>
                        <a:rPr lang="en-US" sz="1000" b="1" dirty="0"/>
                        <a:t>50</a:t>
                      </a:r>
                      <a:r>
                        <a:rPr lang="en-US" sz="1000" b="1" baseline="30000" dirty="0"/>
                        <a:t>e</a:t>
                      </a:r>
                      <a:r>
                        <a:rPr lang="en-US" sz="1000" b="1" dirty="0"/>
                        <a:t> jour</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gradFill>
                      <a:gsLst>
                        <a:gs pos="57000">
                          <a:schemeClr val="accent1"/>
                        </a:gs>
                        <a:gs pos="49000">
                          <a:srgbClr val="66FFCC"/>
                        </a:gs>
                      </a:gsLst>
                      <a:path path="circle">
                        <a:fillToRect l="50000" t="50000" r="50000" b="50000"/>
                      </a:path>
                    </a:gradFill>
                  </a:tcPr>
                </a:tc>
                <a:extLst>
                  <a:ext uri="{0D108BD9-81ED-4DB2-BD59-A6C34878D82A}">
                    <a16:rowId xmlns:a16="http://schemas.microsoft.com/office/drawing/2014/main" val="10011"/>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rPr>
                        <a:t>15 </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algn="ctr"/>
                      <a:r>
                        <a:rPr lang="en-US" sz="800" dirty="0"/>
                        <a:t>16</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algn="ctr"/>
                      <a:r>
                        <a:rPr lang="en-US" sz="800" dirty="0"/>
                        <a:t>17</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marL="0" algn="ctr" defTabSz="914400" rtl="0" eaLnBrk="1" latinLnBrk="0" hangingPunct="1"/>
                      <a:r>
                        <a:rPr lang="en-US" sz="800" kern="1200" dirty="0">
                          <a:solidFill>
                            <a:schemeClr val="dk1"/>
                          </a:solidFill>
                          <a:latin typeface="+mn-lt"/>
                          <a:ea typeface="+mn-ea"/>
                          <a:cs typeface="+mn-cs"/>
                        </a:rPr>
                        <a:t>18</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algn="ctr"/>
                      <a:r>
                        <a:rPr lang="en-US" sz="800" dirty="0"/>
                        <a:t>19</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dirty="0"/>
                        <a:t>20</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algn="ctr"/>
                      <a:r>
                        <a:rPr lang="en-US" sz="800" b="0" dirty="0"/>
                        <a:t>21</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algn="ct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extLst>
                  <a:ext uri="{0D108BD9-81ED-4DB2-BD59-A6C34878D82A}">
                    <a16:rowId xmlns:a16="http://schemas.microsoft.com/office/drawing/2014/main" val="10012"/>
                  </a:ext>
                </a:extLst>
              </a:tr>
              <a:tr h="247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dirty="0"/>
                        <a:t>22</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algn="ctr"/>
                      <a:r>
                        <a:rPr lang="en-US" sz="800" dirty="0"/>
                        <a:t>23</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algn="ctr"/>
                      <a:r>
                        <a:rPr lang="en-US" sz="800" dirty="0"/>
                        <a:t>24</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marL="0" algn="ctr" defTabSz="914400" rtl="0" eaLnBrk="1" latinLnBrk="0" hangingPunct="1"/>
                      <a:r>
                        <a:rPr lang="en-US" sz="800" b="0" kern="1200" dirty="0">
                          <a:solidFill>
                            <a:schemeClr val="tx1"/>
                          </a:solidFill>
                          <a:latin typeface="+mn-lt"/>
                          <a:ea typeface="+mn-ea"/>
                          <a:cs typeface="+mn-cs"/>
                        </a:rPr>
                        <a:t>25</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algn="ctr"/>
                      <a:r>
                        <a:rPr lang="en-US" sz="800" dirty="0"/>
                        <a:t>26</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dirty="0"/>
                        <a:t>27</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algn="ctr"/>
                      <a:r>
                        <a:rPr lang="en-US" sz="800" b="0" dirty="0"/>
                        <a:t>28</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algn="ct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extLst>
                  <a:ext uri="{0D108BD9-81ED-4DB2-BD59-A6C34878D82A}">
                    <a16:rowId xmlns:a16="http://schemas.microsoft.com/office/drawing/2014/main" val="10013"/>
                  </a:ext>
                </a:extLst>
              </a:tr>
              <a:tr h="247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mn-lt"/>
                          <a:ea typeface="+mn-ea"/>
                          <a:cs typeface="+mn-cs"/>
                        </a:rPr>
                        <a:t>29</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marL="0" algn="ctr" defTabSz="914400" rtl="0" eaLnBrk="1" latinLnBrk="0" hangingPunct="1"/>
                      <a:r>
                        <a:rPr lang="en-US" sz="800" kern="1200" dirty="0">
                          <a:solidFill>
                            <a:schemeClr val="dk1"/>
                          </a:solidFill>
                          <a:latin typeface="+mn-lt"/>
                          <a:ea typeface="+mn-ea"/>
                          <a:cs typeface="+mn-cs"/>
                        </a:rPr>
                        <a:t>30</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chemeClr val="accent1"/>
                    </a:solidFill>
                  </a:tcPr>
                </a:tc>
                <a:tc>
                  <a:txBody>
                    <a:bodyPr/>
                    <a:lstStyle/>
                    <a:p>
                      <a:pPr algn="ctr"/>
                      <a:endParaRPr lang="en-US" sz="110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p>
                      <a:pPr algn="ctr"/>
                      <a:endParaRPr lang="en-US" sz="1100" b="0"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noFill/>
                  </a:tcPr>
                </a:tc>
                <a:extLst>
                  <a:ext uri="{0D108BD9-81ED-4DB2-BD59-A6C34878D82A}">
                    <a16:rowId xmlns:a16="http://schemas.microsoft.com/office/drawing/2014/main" val="10014"/>
                  </a:ext>
                </a:extLst>
              </a:tr>
            </a:tbl>
          </a:graphicData>
        </a:graphic>
      </p:graphicFrame>
      <p:sp>
        <p:nvSpPr>
          <p:cNvPr id="36" name="Rectangle 35"/>
          <p:cNvSpPr/>
          <p:nvPr/>
        </p:nvSpPr>
        <p:spPr>
          <a:xfrm>
            <a:off x="1971476" y="195485"/>
            <a:ext cx="4624984" cy="584775"/>
          </a:xfrm>
          <a:prstGeom prst="rect">
            <a:avLst/>
          </a:prstGeom>
        </p:spPr>
        <p:txBody>
          <a:bodyPr wrap="none">
            <a:spAutoFit/>
          </a:bodyPr>
          <a:lstStyle/>
          <a:p>
            <a:pPr algn="ct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Le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Calendrier</a:t>
            </a:r>
            <a:r>
              <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rPr>
              <a:t> de </a:t>
            </a:r>
            <a:r>
              <a:rPr lang="en-US" sz="3200" b="1" dirty="0" err="1">
                <a:ln w="11430"/>
                <a:solidFill>
                  <a:schemeClr val="bg1"/>
                </a:solidFill>
                <a:effectLst>
                  <a:outerShdw blurRad="50800" dist="39000" dir="5460000" algn="tl">
                    <a:srgbClr val="000000">
                      <a:alpha val="38000"/>
                    </a:srgbClr>
                  </a:outerShdw>
                </a:effectLst>
                <a:latin typeface="Spectral Light" panose="02020302060000000000" pitchFamily="18" charset="0"/>
              </a:rPr>
              <a:t>l’Exode</a:t>
            </a:r>
            <a:endParaRPr lang="en-US" sz="3200" b="1" dirty="0">
              <a:ln w="11430"/>
              <a:solidFill>
                <a:schemeClr val="bg1"/>
              </a:solidFill>
              <a:effectLst>
                <a:outerShdw blurRad="50800" dist="39000" dir="5460000" algn="tl">
                  <a:srgbClr val="000000">
                    <a:alpha val="38000"/>
                  </a:srgbClr>
                </a:outerShdw>
              </a:effectLst>
              <a:latin typeface="Spectral Light" panose="02020302060000000000" pitchFamily="18" charset="0"/>
            </a:endParaRPr>
          </a:p>
        </p:txBody>
      </p:sp>
      <p:sp>
        <p:nvSpPr>
          <p:cNvPr id="16" name="Rectangle 15"/>
          <p:cNvSpPr/>
          <p:nvPr/>
        </p:nvSpPr>
        <p:spPr>
          <a:xfrm>
            <a:off x="7524328" y="1800943"/>
            <a:ext cx="1008112" cy="288032"/>
          </a:xfrm>
          <a:prstGeom prst="rect">
            <a:avLst/>
          </a:prstGeom>
          <a:solidFill>
            <a:schemeClr val="accent2">
              <a:lumMod val="20000"/>
              <a:lumOff val="80000"/>
            </a:schemeClr>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7524328" y="2088975"/>
            <a:ext cx="1008112" cy="282037"/>
          </a:xfrm>
          <a:prstGeom prst="rect">
            <a:avLst/>
          </a:prstGeom>
          <a:solidFill>
            <a:schemeClr val="accent2">
              <a:lumMod val="20000"/>
              <a:lumOff val="80000"/>
            </a:schemeClr>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7524328" y="2371012"/>
            <a:ext cx="1008112" cy="272572"/>
          </a:xfrm>
          <a:prstGeom prst="rect">
            <a:avLst/>
          </a:prstGeom>
          <a:solidFill>
            <a:schemeClr val="accent2">
              <a:lumMod val="20000"/>
              <a:lumOff val="80000"/>
            </a:schemeClr>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7524328" y="2643584"/>
            <a:ext cx="1008112" cy="287531"/>
          </a:xfrm>
          <a:prstGeom prst="rect">
            <a:avLst/>
          </a:prstGeom>
          <a:solidFill>
            <a:schemeClr val="accent2">
              <a:lumMod val="20000"/>
              <a:lumOff val="80000"/>
            </a:schemeClr>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7524328" y="2906515"/>
            <a:ext cx="1008112" cy="288032"/>
          </a:xfrm>
          <a:prstGeom prst="rect">
            <a:avLst/>
          </a:prstGeom>
          <a:solidFill>
            <a:schemeClr val="accent2">
              <a:lumMod val="20000"/>
              <a:lumOff val="80000"/>
            </a:schemeClr>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7524328" y="3194548"/>
            <a:ext cx="1008112" cy="241300"/>
          </a:xfrm>
          <a:prstGeom prst="rect">
            <a:avLst/>
          </a:prstGeom>
          <a:solidFill>
            <a:schemeClr val="accent2">
              <a:lumMod val="20000"/>
              <a:lumOff val="80000"/>
            </a:schemeClr>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7536112" y="3435847"/>
            <a:ext cx="1008112" cy="282395"/>
          </a:xfrm>
          <a:prstGeom prst="rect">
            <a:avLst/>
          </a:prstGeom>
          <a:solidFill>
            <a:schemeClr val="accent2">
              <a:lumMod val="20000"/>
              <a:lumOff val="80000"/>
            </a:schemeClr>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7536112" y="3718243"/>
            <a:ext cx="1008112" cy="288033"/>
          </a:xfrm>
          <a:prstGeom prst="rect">
            <a:avLst/>
          </a:prstGeom>
          <a:solidFill>
            <a:schemeClr val="accent2">
              <a:lumMod val="20000"/>
              <a:lumOff val="80000"/>
            </a:schemeClr>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755576" y="1788046"/>
            <a:ext cx="1000754" cy="288032"/>
          </a:xfrm>
          <a:prstGeom prst="rect">
            <a:avLst/>
          </a:prstGeom>
          <a:solidFill>
            <a:schemeClr val="accent2">
              <a:lumMod val="20000"/>
              <a:lumOff val="80000"/>
            </a:schemeClr>
          </a:solidFill>
          <a:ln>
            <a:noFill/>
          </a:ln>
          <a:effectLst>
            <a:glow rad="63500">
              <a:schemeClr val="accent6">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748218" y="3718243"/>
            <a:ext cx="1008112" cy="288032"/>
          </a:xfrm>
          <a:prstGeom prst="rect">
            <a:avLst/>
          </a:prstGeom>
          <a:solidFill>
            <a:schemeClr val="accent2">
              <a:lumMod val="20000"/>
              <a:lumOff val="80000"/>
            </a:schemeClr>
          </a:solidFill>
          <a:ln>
            <a:noFill/>
          </a:ln>
          <a:effectLst>
            <a:glow rad="63500">
              <a:schemeClr val="accent6">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6732240" y="1491630"/>
            <a:ext cx="648072" cy="432048"/>
          </a:xfrm>
          <a:prstGeom prst="ellipse">
            <a:avLst/>
          </a:pr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p:cNvCxnSpPr>
            <a:stCxn id="27" idx="2"/>
            <a:endCxn id="25" idx="3"/>
          </p:cNvCxnSpPr>
          <p:nvPr/>
        </p:nvCxnSpPr>
        <p:spPr>
          <a:xfrm flipH="1">
            <a:off x="1756330" y="1707654"/>
            <a:ext cx="4975910" cy="224408"/>
          </a:xfrm>
          <a:prstGeom prst="straightConnector1">
            <a:avLst/>
          </a:prstGeom>
          <a:ln w="28575">
            <a:solidFill>
              <a:schemeClr val="bg1"/>
            </a:solidFill>
            <a:tailEnd type="arrow"/>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1" name="Ellipse 30"/>
          <p:cNvSpPr/>
          <p:nvPr/>
        </p:nvSpPr>
        <p:spPr>
          <a:xfrm>
            <a:off x="6732240" y="3375513"/>
            <a:ext cx="648072" cy="432048"/>
          </a:xfrm>
          <a:prstGeom prst="ellipse">
            <a:avLst/>
          </a:pr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avec flèche 31"/>
          <p:cNvCxnSpPr>
            <a:stCxn id="31" idx="2"/>
          </p:cNvCxnSpPr>
          <p:nvPr/>
        </p:nvCxnSpPr>
        <p:spPr>
          <a:xfrm flipH="1">
            <a:off x="1756330" y="3591537"/>
            <a:ext cx="4975910" cy="224408"/>
          </a:xfrm>
          <a:prstGeom prst="straightConnector1">
            <a:avLst/>
          </a:prstGeom>
          <a:ln w="28575">
            <a:solidFill>
              <a:schemeClr val="bg1"/>
            </a:solidFill>
            <a:tailEnd type="arrow"/>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70300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xit" presetSubtype="37" fill="hold" grpId="0" nodeType="clickEffect">
                                  <p:stCondLst>
                                    <p:cond delay="0"/>
                                  </p:stCondLst>
                                  <p:childTnLst>
                                    <p:animEffect transition="out" filter="barn(outVertical)">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7"/>
                                        </p:tgtEl>
                                      </p:cBhvr>
                                    </p:animEffect>
                                    <p:set>
                                      <p:cBhvr>
                                        <p:cTn id="21" dur="1" fill="hold">
                                          <p:stCondLst>
                                            <p:cond delay="499"/>
                                          </p:stCondLst>
                                        </p:cTn>
                                        <p:tgtEl>
                                          <p:spTgt spid="27"/>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30"/>
                                        </p:tgtEl>
                                      </p:cBhvr>
                                    </p:animEffect>
                                    <p:set>
                                      <p:cBhvr>
                                        <p:cTn id="24" dur="1" fill="hold">
                                          <p:stCondLst>
                                            <p:cond delay="499"/>
                                          </p:stCondLst>
                                        </p:cTn>
                                        <p:tgtEl>
                                          <p:spTgt spid="3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xit" presetSubtype="37" fill="hold" grpId="0" nodeType="clickEffect">
                                  <p:stCondLst>
                                    <p:cond delay="0"/>
                                  </p:stCondLst>
                                  <p:childTnLst>
                                    <p:animEffect transition="out" filter="barn(outVertical)">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xit" presetSubtype="37" fill="hold" grpId="0" nodeType="clickEffect">
                                  <p:stCondLst>
                                    <p:cond delay="0"/>
                                  </p:stCondLst>
                                  <p:childTnLst>
                                    <p:animEffect transition="out" filter="barn(outVertical)">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xit" presetSubtype="37" fill="hold" grpId="0" nodeType="clickEffect">
                                  <p:stCondLst>
                                    <p:cond delay="0"/>
                                  </p:stCondLst>
                                  <p:childTnLst>
                                    <p:animEffect transition="out" filter="barn(outVertical)">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xit" presetSubtype="37" fill="hold" grpId="0" nodeType="clickEffect">
                                  <p:stCondLst>
                                    <p:cond delay="0"/>
                                  </p:stCondLst>
                                  <p:childTnLst>
                                    <p:animEffect transition="out" filter="barn(outVertical)">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xit" presetSubtype="37" fill="hold" grpId="0" nodeType="clickEffect">
                                  <p:stCondLst>
                                    <p:cond delay="0"/>
                                  </p:stCondLst>
                                  <p:childTnLst>
                                    <p:animEffect transition="out" filter="barn(outVertical)">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xit" presetSubtype="37" fill="hold" grpId="0" nodeType="clickEffect">
                                  <p:stCondLst>
                                    <p:cond delay="0"/>
                                  </p:stCondLst>
                                  <p:childTnLst>
                                    <p:animEffect transition="out" filter="barn(outVertical)">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6" presetClass="exit" presetSubtype="37" fill="hold" grpId="0" nodeType="clickEffect">
                                  <p:stCondLst>
                                    <p:cond delay="0"/>
                                  </p:stCondLst>
                                  <p:childTnLst>
                                    <p:animEffect transition="out" filter="barn(outVertical)">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right)">
                                      <p:cBhvr>
                                        <p:cTn id="64" dur="500"/>
                                        <p:tgtEl>
                                          <p:spTgt spid="31"/>
                                        </p:tgtEl>
                                      </p:cBhvr>
                                    </p:animEffect>
                                  </p:childTnLst>
                                </p:cTn>
                              </p:par>
                            </p:childTnLst>
                          </p:cTn>
                        </p:par>
                        <p:par>
                          <p:cTn id="65" fill="hold">
                            <p:stCondLst>
                              <p:cond delay="500"/>
                            </p:stCondLst>
                            <p:childTnLst>
                              <p:par>
                                <p:cTn id="66" presetID="22" presetClass="entr" presetSubtype="2"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right)">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xit" presetSubtype="37" fill="hold" grpId="0" nodeType="clickEffect">
                                  <p:stCondLst>
                                    <p:cond delay="0"/>
                                  </p:stCondLst>
                                  <p:childTnLst>
                                    <p:animEffect transition="out" filter="barn(outVertical)">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31"/>
                                        </p:tgtEl>
                                      </p:cBhvr>
                                    </p:animEffect>
                                    <p:set>
                                      <p:cBhvr>
                                        <p:cTn id="78" dur="1" fill="hold">
                                          <p:stCondLst>
                                            <p:cond delay="499"/>
                                          </p:stCondLst>
                                        </p:cTn>
                                        <p:tgtEl>
                                          <p:spTgt spid="31"/>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2"/>
                                        </p:tgtEl>
                                      </p:cBhvr>
                                    </p:animEffect>
                                    <p:set>
                                      <p:cBhvr>
                                        <p:cTn id="81" dur="1" fill="hold">
                                          <p:stCondLst>
                                            <p:cond delay="499"/>
                                          </p:stCondLst>
                                        </p:cTn>
                                        <p:tgtEl>
                                          <p:spTgt spid="3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6" presetClass="exit" presetSubtype="37" fill="hold" grpId="0" nodeType="clickEffect">
                                  <p:stCondLst>
                                    <p:cond delay="0"/>
                                  </p:stCondLst>
                                  <p:childTnLst>
                                    <p:animEffect transition="out" filter="barn(outVertical)">
                                      <p:cBhvr>
                                        <p:cTn id="85" dur="500"/>
                                        <p:tgtEl>
                                          <p:spTgt spid="23"/>
                                        </p:tgtEl>
                                      </p:cBhvr>
                                    </p:animEffect>
                                    <p:set>
                                      <p:cBhvr>
                                        <p:cTn id="86"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5" grpId="0" animBg="1"/>
      <p:bldP spid="26" grpId="0" animBg="1"/>
      <p:bldP spid="27" grpId="0" animBg="1"/>
      <p:bldP spid="27" grpId="1" animBg="1"/>
      <p:bldP spid="31" grpId="0" animBg="1"/>
      <p:bldP spid="31"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5399"/>
          <a:stretch/>
        </p:blipFill>
        <p:spPr bwMode="auto">
          <a:xfrm>
            <a:off x="0" y="0"/>
            <a:ext cx="9144000" cy="5172589"/>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85</a:t>
            </a:fld>
            <a:endParaRPr lang="fr-FR" dirty="0">
              <a:solidFill>
                <a:schemeClr val="bg1">
                  <a:lumMod val="75000"/>
                </a:schemeClr>
              </a:solidFill>
            </a:endParaRPr>
          </a:p>
        </p:txBody>
      </p:sp>
      <p:sp>
        <p:nvSpPr>
          <p:cNvPr id="7" name="TextBox 4"/>
          <p:cNvSpPr txBox="1"/>
          <p:nvPr/>
        </p:nvSpPr>
        <p:spPr>
          <a:xfrm>
            <a:off x="-13717" y="195486"/>
            <a:ext cx="9144000" cy="1446550"/>
          </a:xfrm>
          <a:prstGeom prst="rect">
            <a:avLst/>
          </a:prstGeom>
          <a:noFill/>
        </p:spPr>
        <p:txBody>
          <a:bodyPr wrap="square" rtlCol="0">
            <a:spAutoFit/>
          </a:bodyPr>
          <a:lstStyle/>
          <a:p>
            <a:pPr algn="ctr"/>
            <a:r>
              <a:rPr lang="en-US" sz="4400" dirty="0" err="1">
                <a:solidFill>
                  <a:schemeClr val="bg1"/>
                </a:solidFill>
                <a:effectLst>
                  <a:outerShdw blurRad="38100" dist="38100" dir="2700000" algn="tl">
                    <a:srgbClr val="000000">
                      <a:alpha val="43137"/>
                    </a:srgbClr>
                  </a:outerShdw>
                </a:effectLst>
                <a:latin typeface="Apple Garamond" panose="02000506080000020004" pitchFamily="2" charset="0"/>
              </a:rPr>
              <a:t>Calendrier</a:t>
            </a:r>
            <a:r>
              <a:rPr lang="en-US" sz="4400" dirty="0">
                <a:solidFill>
                  <a:schemeClr val="bg1"/>
                </a:solidFill>
                <a:effectLst>
                  <a:outerShdw blurRad="38100" dist="38100" dir="2700000" algn="tl">
                    <a:srgbClr val="000000">
                      <a:alpha val="43137"/>
                    </a:srgbClr>
                  </a:outerShdw>
                </a:effectLst>
                <a:latin typeface="Apple Garamond" panose="02000506080000020004" pitchFamily="2" charset="0"/>
              </a:rPr>
              <a:t> </a:t>
            </a:r>
            <a:r>
              <a:rPr lang="en-US" sz="4400" dirty="0" err="1">
                <a:solidFill>
                  <a:schemeClr val="bg1"/>
                </a:solidFill>
                <a:effectLst>
                  <a:outerShdw blurRad="38100" dist="38100" dir="2700000" algn="tl">
                    <a:srgbClr val="000000">
                      <a:alpha val="43137"/>
                    </a:srgbClr>
                  </a:outerShdw>
                </a:effectLst>
                <a:latin typeface="Apple Garamond" panose="02000506080000020004" pitchFamily="2" charset="0"/>
              </a:rPr>
              <a:t>confirmé</a:t>
            </a:r>
            <a:r>
              <a:rPr lang="en-US" sz="4400" dirty="0">
                <a:solidFill>
                  <a:schemeClr val="bg1"/>
                </a:solidFill>
                <a:effectLst>
                  <a:outerShdw blurRad="38100" dist="38100" dir="2700000" algn="tl">
                    <a:srgbClr val="000000">
                      <a:alpha val="43137"/>
                    </a:srgbClr>
                  </a:outerShdw>
                </a:effectLst>
                <a:latin typeface="Apple Garamond" panose="02000506080000020004" pitchFamily="2" charset="0"/>
              </a:rPr>
              <a:t>,</a:t>
            </a:r>
          </a:p>
          <a:p>
            <a:pPr algn="ctr"/>
            <a:r>
              <a:rPr lang="en-US" sz="4400" dirty="0" err="1">
                <a:solidFill>
                  <a:schemeClr val="bg1"/>
                </a:solidFill>
                <a:effectLst>
                  <a:outerShdw blurRad="38100" dist="38100" dir="2700000" algn="tl">
                    <a:srgbClr val="000000">
                      <a:alpha val="43137"/>
                    </a:srgbClr>
                  </a:outerShdw>
                </a:effectLst>
                <a:latin typeface="Apple Garamond" panose="02000506080000020004" pitchFamily="2" charset="0"/>
              </a:rPr>
              <a:t>Hallelu</a:t>
            </a:r>
            <a:r>
              <a:rPr lang="en-US" sz="4400" dirty="0">
                <a:solidFill>
                  <a:schemeClr val="bg1"/>
                </a:solidFill>
                <a:effectLst>
                  <a:outerShdw blurRad="38100" dist="38100" dir="2700000" algn="tl">
                    <a:srgbClr val="000000">
                      <a:alpha val="43137"/>
                    </a:srgbClr>
                  </a:outerShdw>
                </a:effectLst>
                <a:latin typeface="Apple Garamond" panose="02000506080000020004" pitchFamily="2" charset="0"/>
              </a:rPr>
              <a:t> Yah !</a:t>
            </a:r>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870" y="1707654"/>
            <a:ext cx="4356826" cy="3199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16647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4ADCF0B-64F6-466A-8DC4-585CB82966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18" y="-14855"/>
            <a:ext cx="8945222" cy="514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28978" y="2737285"/>
            <a:ext cx="6527397" cy="646331"/>
          </a:xfrm>
          <a:prstGeom prst="rect">
            <a:avLst/>
          </a:prstGeom>
          <a:noFill/>
        </p:spPr>
        <p:txBody>
          <a:bodyPr wrap="square" lIns="91440" tIns="45720" rIns="91440" bIns="45720">
            <a:spAutoFit/>
          </a:bodyPr>
          <a:lstStyle/>
          <a:p>
            <a:r>
              <a:rPr lang="en-US" sz="3600" b="1" dirty="0">
                <a:ln w="900" cmpd="sng">
                  <a:solidFill>
                    <a:schemeClr val="accent1">
                      <a:satMod val="190000"/>
                      <a:alpha val="55000"/>
                    </a:schemeClr>
                  </a:solidFill>
                  <a:prstDash val="solid"/>
                </a:ln>
                <a:solidFill>
                  <a:srgbClr val="FFFF00"/>
                </a:solidFill>
                <a:effectLst>
                  <a:outerShdw blurRad="38100" dist="38100" dir="2700000" algn="tl">
                    <a:srgbClr val="000000">
                      <a:alpha val="43137"/>
                    </a:srgbClr>
                  </a:outerShdw>
                </a:effectLst>
                <a:latin typeface="Spectral Light" panose="02020302060000000000" pitchFamily="18" charset="0"/>
              </a:rPr>
              <a:t>calendrier.alliance@gmail.com</a:t>
            </a:r>
          </a:p>
        </p:txBody>
      </p:sp>
      <p:sp>
        <p:nvSpPr>
          <p:cNvPr id="5" name="Rectangle 4"/>
          <p:cNvSpPr/>
          <p:nvPr/>
        </p:nvSpPr>
        <p:spPr>
          <a:xfrm>
            <a:off x="1463940" y="1635646"/>
            <a:ext cx="6492436" cy="646331"/>
          </a:xfrm>
          <a:prstGeom prst="rect">
            <a:avLst/>
          </a:prstGeom>
          <a:noFill/>
        </p:spPr>
        <p:txBody>
          <a:bodyPr wrap="square" lIns="91440" tIns="45720" rIns="91440" bIns="45720">
            <a:spAutoFit/>
          </a:bodyPr>
          <a:lstStyle/>
          <a:p>
            <a:pPr algn="ctr"/>
            <a:r>
              <a:rPr lang="en-US" sz="3600" b="1" dirty="0">
                <a:ln w="900" cmpd="sng">
                  <a:solidFill>
                    <a:schemeClr val="accent1">
                      <a:satMod val="190000"/>
                      <a:alpha val="55000"/>
                    </a:schemeClr>
                  </a:solidFill>
                  <a:prstDash val="solid"/>
                </a:ln>
                <a:solidFill>
                  <a:srgbClr val="FFFF00"/>
                </a:solidFill>
                <a:effectLst>
                  <a:outerShdw blurRad="38100" dist="38100" dir="2700000" algn="tl">
                    <a:srgbClr val="000000">
                      <a:alpha val="43137"/>
                    </a:srgbClr>
                  </a:outerShdw>
                </a:effectLst>
                <a:latin typeface="Spectral Light" panose="02020302060000000000" pitchFamily="18" charset="0"/>
              </a:rPr>
              <a:t>Questions/</a:t>
            </a:r>
            <a:r>
              <a:rPr lang="en-US" sz="3600" b="1" dirty="0" err="1">
                <a:ln w="900" cmpd="sng">
                  <a:solidFill>
                    <a:schemeClr val="accent1">
                      <a:satMod val="190000"/>
                      <a:alpha val="55000"/>
                    </a:schemeClr>
                  </a:solidFill>
                  <a:prstDash val="solid"/>
                </a:ln>
                <a:solidFill>
                  <a:srgbClr val="FFFF00"/>
                </a:solidFill>
                <a:effectLst>
                  <a:outerShdw blurRad="38100" dist="38100" dir="2700000" algn="tl">
                    <a:srgbClr val="000000">
                      <a:alpha val="43137"/>
                    </a:srgbClr>
                  </a:outerShdw>
                </a:effectLst>
                <a:latin typeface="Spectral Light" panose="02020302060000000000" pitchFamily="18" charset="0"/>
              </a:rPr>
              <a:t>commentaires</a:t>
            </a:r>
            <a:r>
              <a:rPr lang="en-US" sz="3600" b="1" dirty="0">
                <a:ln w="900" cmpd="sng">
                  <a:solidFill>
                    <a:schemeClr val="accent1">
                      <a:satMod val="190000"/>
                      <a:alpha val="55000"/>
                    </a:schemeClr>
                  </a:solidFill>
                  <a:prstDash val="solid"/>
                </a:ln>
                <a:solidFill>
                  <a:srgbClr val="FFFF00"/>
                </a:solidFill>
                <a:effectLst>
                  <a:outerShdw blurRad="38100" dist="38100" dir="2700000" algn="tl">
                    <a:srgbClr val="000000">
                      <a:alpha val="43137"/>
                    </a:srgbClr>
                  </a:outerShdw>
                </a:effectLst>
                <a:latin typeface="Spectral Light" panose="02020302060000000000" pitchFamily="18" charset="0"/>
              </a:rPr>
              <a:t> à :</a:t>
            </a:r>
          </a:p>
        </p:txBody>
      </p:sp>
      <p:pic>
        <p:nvPicPr>
          <p:cNvPr id="6" name="Picture 2" descr="C:\Users\Rae\Desktop\Grammar Art\email mouse be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99" y="2532163"/>
            <a:ext cx="1176041" cy="851454"/>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t>86</a:t>
            </a:fld>
            <a:endParaRPr lang="fr-FR" dirty="0"/>
          </a:p>
        </p:txBody>
      </p:sp>
    </p:spTree>
    <p:extLst>
      <p:ext uri="{BB962C8B-B14F-4D97-AF65-F5344CB8AC3E}">
        <p14:creationId xmlns:p14="http://schemas.microsoft.com/office/powerpoint/2010/main" val="210116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500"/>
                                        <p:tgtEl>
                                          <p:spTgt spid="6"/>
                                        </p:tgtEl>
                                      </p:cBhvr>
                                    </p:animEffect>
                                    <p:anim calcmode="lin" valueType="num">
                                      <p:cBhvr>
                                        <p:cTn id="13" dur="1500" fill="hold"/>
                                        <p:tgtEl>
                                          <p:spTgt spid="6"/>
                                        </p:tgtEl>
                                        <p:attrNameLst>
                                          <p:attrName>ppt_x</p:attrName>
                                        </p:attrNameLst>
                                      </p:cBhvr>
                                      <p:tavLst>
                                        <p:tav tm="0">
                                          <p:val>
                                            <p:strVal val="#ppt_x"/>
                                          </p:val>
                                        </p:tav>
                                        <p:tav tm="100000">
                                          <p:val>
                                            <p:strVal val="#ppt_x"/>
                                          </p:val>
                                        </p:tav>
                                      </p:tavLst>
                                    </p:anim>
                                    <p:anim calcmode="lin" valueType="num">
                                      <p:cBhvr>
                                        <p:cTn id="14" dur="1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0"/>
                                        <p:tgtEl>
                                          <p:spTgt spid="4"/>
                                        </p:tgtEl>
                                      </p:cBhvr>
                                    </p:animEffect>
                                    <p:anim calcmode="lin" valueType="num">
                                      <p:cBhvr>
                                        <p:cTn id="18" dur="1500" fill="hold"/>
                                        <p:tgtEl>
                                          <p:spTgt spid="4"/>
                                        </p:tgtEl>
                                        <p:attrNameLst>
                                          <p:attrName>ppt_x</p:attrName>
                                        </p:attrNameLst>
                                      </p:cBhvr>
                                      <p:tavLst>
                                        <p:tav tm="0">
                                          <p:val>
                                            <p:strVal val="#ppt_x"/>
                                          </p:val>
                                        </p:tav>
                                        <p:tav tm="100000">
                                          <p:val>
                                            <p:strVal val="#ppt_x"/>
                                          </p:val>
                                        </p:tav>
                                      </p:tavLst>
                                    </p:anim>
                                    <p:anim calcmode="lin" valueType="num">
                                      <p:cBhvr>
                                        <p:cTn id="1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710" y="-180690"/>
            <a:ext cx="9170709" cy="5335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6711" y="-180690"/>
            <a:ext cx="9170709" cy="533509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9</a:t>
            </a:fld>
            <a:endParaRPr lang="fr-FR" dirty="0">
              <a:solidFill>
                <a:schemeClr val="bg1">
                  <a:lumMod val="75000"/>
                </a:schemeClr>
              </a:solidFill>
            </a:endParaRPr>
          </a:p>
        </p:txBody>
      </p:sp>
      <p:sp>
        <p:nvSpPr>
          <p:cNvPr id="15" name="ZoneTexte 14"/>
          <p:cNvSpPr txBox="1"/>
          <p:nvPr/>
        </p:nvSpPr>
        <p:spPr>
          <a:xfrm>
            <a:off x="419011" y="843558"/>
            <a:ext cx="7670297" cy="646331"/>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 Les Israélites partirent de </a:t>
            </a:r>
            <a:r>
              <a:rPr lang="fr-FR" sz="1400" dirty="0" err="1">
                <a:solidFill>
                  <a:schemeClr val="bg1"/>
                </a:solidFill>
                <a:latin typeface="Arial" panose="020B0604020202020204" pitchFamily="34" charset="0"/>
                <a:cs typeface="Arial" panose="020B0604020202020204" pitchFamily="34" charset="0"/>
              </a:rPr>
              <a:t>Souccoth</a:t>
            </a:r>
            <a:r>
              <a:rPr lang="fr-FR" sz="1400" dirty="0">
                <a:solidFill>
                  <a:schemeClr val="bg1"/>
                </a:solidFill>
                <a:latin typeface="Arial" panose="020B0604020202020204" pitchFamily="34" charset="0"/>
                <a:cs typeface="Arial" panose="020B0604020202020204" pitchFamily="34" charset="0"/>
              </a:rPr>
              <a:t> et campèrent à </a:t>
            </a:r>
            <a:r>
              <a:rPr lang="fr-FR" sz="1400" dirty="0">
                <a:solidFill>
                  <a:srgbClr val="00B0F0"/>
                </a:solidFill>
                <a:latin typeface="Arial" panose="020B0604020202020204" pitchFamily="34" charset="0"/>
                <a:cs typeface="Arial" panose="020B0604020202020204" pitchFamily="34" charset="0"/>
              </a:rPr>
              <a:t>Etam</a:t>
            </a:r>
            <a:r>
              <a:rPr lang="fr-FR" sz="1400" dirty="0">
                <a:solidFill>
                  <a:schemeClr val="bg1"/>
                </a:solidFill>
                <a:latin typeface="Arial" panose="020B0604020202020204" pitchFamily="34" charset="0"/>
                <a:cs typeface="Arial" panose="020B0604020202020204" pitchFamily="34" charset="0"/>
              </a:rPr>
              <a:t>, en bordure du désert. » </a:t>
            </a:r>
            <a:r>
              <a:rPr lang="fr-FR" sz="1200" dirty="0">
                <a:solidFill>
                  <a:srgbClr val="FFFF66"/>
                </a:solidFill>
                <a:latin typeface="Arial" panose="020B0604020202020204" pitchFamily="34" charset="0"/>
                <a:cs typeface="Arial" panose="020B0604020202020204" pitchFamily="34" charset="0"/>
              </a:rPr>
              <a:t>Exode13.20</a:t>
            </a:r>
          </a:p>
          <a:p>
            <a:endParaRPr lang="fr-FR" sz="800" dirty="0">
              <a:solidFill>
                <a:srgbClr val="FFFF66"/>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 Ils partirent de </a:t>
            </a:r>
            <a:r>
              <a:rPr lang="fr-FR" sz="1400" dirty="0" err="1">
                <a:solidFill>
                  <a:schemeClr val="bg1"/>
                </a:solidFill>
                <a:latin typeface="Arial" panose="020B0604020202020204" pitchFamily="34" charset="0"/>
                <a:cs typeface="Arial" panose="020B0604020202020204" pitchFamily="34" charset="0"/>
              </a:rPr>
              <a:t>Succoth</a:t>
            </a:r>
            <a:r>
              <a:rPr lang="fr-FR" sz="1400" dirty="0">
                <a:solidFill>
                  <a:schemeClr val="bg1"/>
                </a:solidFill>
                <a:latin typeface="Arial" panose="020B0604020202020204" pitchFamily="34" charset="0"/>
                <a:cs typeface="Arial" panose="020B0604020202020204" pitchFamily="34" charset="0"/>
              </a:rPr>
              <a:t>, et campèrent à </a:t>
            </a:r>
            <a:r>
              <a:rPr lang="fr-FR" sz="1400" dirty="0">
                <a:solidFill>
                  <a:srgbClr val="00B0F0"/>
                </a:solidFill>
                <a:latin typeface="Arial" panose="020B0604020202020204" pitchFamily="34" charset="0"/>
                <a:cs typeface="Arial" panose="020B0604020202020204" pitchFamily="34" charset="0"/>
              </a:rPr>
              <a:t>Etam</a:t>
            </a:r>
            <a:r>
              <a:rPr lang="fr-FR" sz="1400" dirty="0">
                <a:solidFill>
                  <a:schemeClr val="bg1"/>
                </a:solidFill>
                <a:latin typeface="Arial" panose="020B0604020202020204" pitchFamily="34" charset="0"/>
                <a:cs typeface="Arial" panose="020B0604020202020204" pitchFamily="34" charset="0"/>
              </a:rPr>
              <a:t>, qui est au bout du désert. » </a:t>
            </a:r>
            <a:r>
              <a:rPr lang="fr-FR" sz="1200" dirty="0">
                <a:solidFill>
                  <a:srgbClr val="FFFF66"/>
                </a:solidFill>
                <a:latin typeface="Arial" panose="020B0604020202020204" pitchFamily="34" charset="0"/>
                <a:cs typeface="Arial" panose="020B0604020202020204" pitchFamily="34" charset="0"/>
              </a:rPr>
              <a:t>Nombres 33.6</a:t>
            </a:r>
          </a:p>
        </p:txBody>
      </p:sp>
      <p:pic>
        <p:nvPicPr>
          <p:cNvPr id="1026" name="Picture 2" descr="Image result for campement dans le desert"/>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3371397"/>
            <a:ext cx="1876145" cy="1358330"/>
          </a:xfrm>
          <a:prstGeom prst="ellipse">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campement dans le des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6088" y="3371397"/>
            <a:ext cx="1876145" cy="1358330"/>
          </a:xfrm>
          <a:prstGeom prst="ellipse">
            <a:avLst/>
          </a:prstGeom>
          <a:noFill/>
          <a:ln>
            <a:solidFill>
              <a:srgbClr val="00B0F0"/>
            </a:solidFill>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2" descr="Image result for campement dans le desert"/>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5330" y="3371397"/>
            <a:ext cx="1876145" cy="1358330"/>
          </a:xfrm>
          <a:prstGeom prst="ellipse">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1632066" y="196012"/>
            <a:ext cx="5244189" cy="307777"/>
          </a:xfrm>
          <a:prstGeom prst="rect">
            <a:avLst/>
          </a:prstGeom>
          <a:noFill/>
          <a:ln w="12700">
            <a:solidFill>
              <a:srgbClr val="00B0F0"/>
            </a:solidFill>
          </a:ln>
          <a:effectLst>
            <a:glow rad="101600">
              <a:schemeClr val="accent1">
                <a:satMod val="175000"/>
                <a:alpha val="40000"/>
              </a:schemeClr>
            </a:glow>
          </a:effectLst>
        </p:spPr>
        <p:txBody>
          <a:bodyPr wrap="square" rtlCol="0">
            <a:spAutoFit/>
          </a:bodyPr>
          <a:lstStyle/>
          <a:p>
            <a:pPr algn="ctr"/>
            <a:r>
              <a:rPr lang="fr-FR" sz="1400" dirty="0">
                <a:solidFill>
                  <a:schemeClr val="bg1">
                    <a:lumMod val="95000"/>
                  </a:schemeClr>
                </a:solidFill>
                <a:latin typeface="Arial" panose="020B0604020202020204" pitchFamily="34" charset="0"/>
                <a:cs typeface="Arial" panose="020B0604020202020204" pitchFamily="34" charset="0"/>
              </a:rPr>
              <a:t> 2</a:t>
            </a:r>
            <a:r>
              <a:rPr lang="fr-FR" sz="1400" baseline="30000" dirty="0">
                <a:solidFill>
                  <a:schemeClr val="bg1">
                    <a:lumMod val="95000"/>
                  </a:schemeClr>
                </a:solidFill>
                <a:latin typeface="Arial" panose="020B0604020202020204" pitchFamily="34" charset="0"/>
                <a:cs typeface="Arial" panose="020B0604020202020204" pitchFamily="34" charset="0"/>
              </a:rPr>
              <a:t>e</a:t>
            </a:r>
            <a:r>
              <a:rPr lang="fr-FR" sz="1400" dirty="0">
                <a:solidFill>
                  <a:schemeClr val="bg1">
                    <a:lumMod val="95000"/>
                  </a:schemeClr>
                </a:solidFill>
                <a:latin typeface="Arial" panose="020B0604020202020204" pitchFamily="34" charset="0"/>
                <a:cs typeface="Arial" panose="020B0604020202020204" pitchFamily="34" charset="0"/>
              </a:rPr>
              <a:t> jour de voyage = 16 </a:t>
            </a:r>
            <a:r>
              <a:rPr lang="fr-FR" sz="1400" dirty="0" err="1">
                <a:solidFill>
                  <a:schemeClr val="bg1">
                    <a:lumMod val="95000"/>
                  </a:schemeClr>
                </a:solidFill>
                <a:latin typeface="Arial" panose="020B0604020202020204" pitchFamily="34" charset="0"/>
                <a:cs typeface="Arial" panose="020B0604020202020204" pitchFamily="34" charset="0"/>
              </a:rPr>
              <a:t>aviv</a:t>
            </a:r>
            <a:r>
              <a:rPr lang="fr-FR" sz="1400" dirty="0">
                <a:solidFill>
                  <a:schemeClr val="bg1">
                    <a:lumMod val="95000"/>
                  </a:schemeClr>
                </a:solidFill>
                <a:latin typeface="Arial" panose="020B0604020202020204" pitchFamily="34" charset="0"/>
                <a:cs typeface="Arial" panose="020B0604020202020204" pitchFamily="34" charset="0"/>
              </a:rPr>
              <a:t> : Campement le soir à </a:t>
            </a:r>
            <a:r>
              <a:rPr lang="fr-FR" sz="1400" dirty="0">
                <a:solidFill>
                  <a:srgbClr val="00B0F0"/>
                </a:solidFill>
                <a:latin typeface="Arial" panose="020B0604020202020204" pitchFamily="34" charset="0"/>
                <a:cs typeface="Arial" panose="020B0604020202020204" pitchFamily="34" charset="0"/>
              </a:rPr>
              <a:t>Etam</a:t>
            </a:r>
          </a:p>
        </p:txBody>
      </p:sp>
    </p:spTree>
    <p:extLst>
      <p:ext uri="{BB962C8B-B14F-4D97-AF65-F5344CB8AC3E}">
        <p14:creationId xmlns:p14="http://schemas.microsoft.com/office/powerpoint/2010/main" val="31252552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fade">
                                      <p:cBhvr>
                                        <p:cTn id="20"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40277</TotalTime>
  <Words>9472</Words>
  <Application>Microsoft Office PowerPoint</Application>
  <PresentationFormat>On-screen Show (16:9)</PresentationFormat>
  <Paragraphs>1407</Paragraphs>
  <Slides>86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86</vt:i4>
      </vt:variant>
    </vt:vector>
  </HeadingPairs>
  <TitlesOfParts>
    <vt:vector size="94" baseType="lpstr">
      <vt:lpstr>Apple Garamond</vt:lpstr>
      <vt:lpstr>Arial</vt:lpstr>
      <vt:lpstr>Calibri</vt:lpstr>
      <vt:lpstr>Georgia</vt:lpstr>
      <vt:lpstr>Spectral</vt:lpstr>
      <vt:lpstr>Spectral ExtraLight</vt:lpstr>
      <vt:lpstr>Spectral Light</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Fawzi</dc:creator>
  <cp:lastModifiedBy>Neil Pritchard</cp:lastModifiedBy>
  <cp:revision>1850</cp:revision>
  <dcterms:created xsi:type="dcterms:W3CDTF">2018-04-25T09:15:37Z</dcterms:created>
  <dcterms:modified xsi:type="dcterms:W3CDTF">2021-06-02T00:52:36Z</dcterms:modified>
</cp:coreProperties>
</file>